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2"/>
  </p:sldMasterIdLst>
  <p:notesMasterIdLst>
    <p:notesMasterId r:id="rId154"/>
  </p:notesMasterIdLst>
  <p:sldIdLst>
    <p:sldId id="256" r:id="rId3"/>
    <p:sldId id="312" r:id="rId4"/>
    <p:sldId id="429" r:id="rId5"/>
    <p:sldId id="315" r:id="rId6"/>
    <p:sldId id="450" r:id="rId7"/>
    <p:sldId id="445" r:id="rId8"/>
    <p:sldId id="446" r:id="rId9"/>
    <p:sldId id="447" r:id="rId10"/>
    <p:sldId id="448" r:id="rId11"/>
    <p:sldId id="449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77" r:id="rId20"/>
    <p:sldId id="479" r:id="rId21"/>
    <p:sldId id="480" r:id="rId22"/>
    <p:sldId id="482" r:id="rId23"/>
    <p:sldId id="496" r:id="rId24"/>
    <p:sldId id="498" r:id="rId25"/>
    <p:sldId id="499" r:id="rId26"/>
    <p:sldId id="500" r:id="rId27"/>
    <p:sldId id="501" r:id="rId28"/>
    <p:sldId id="504" r:id="rId29"/>
    <p:sldId id="505" r:id="rId30"/>
    <p:sldId id="506" r:id="rId31"/>
    <p:sldId id="507" r:id="rId32"/>
    <p:sldId id="508" r:id="rId33"/>
    <p:sldId id="418" r:id="rId34"/>
    <p:sldId id="509" r:id="rId35"/>
    <p:sldId id="510" r:id="rId36"/>
    <p:sldId id="511" r:id="rId37"/>
    <p:sldId id="512" r:id="rId38"/>
    <p:sldId id="513" r:id="rId39"/>
    <p:sldId id="514" r:id="rId40"/>
    <p:sldId id="515" r:id="rId41"/>
    <p:sldId id="516" r:id="rId42"/>
    <p:sldId id="517" r:id="rId43"/>
    <p:sldId id="518" r:id="rId44"/>
    <p:sldId id="519" r:id="rId45"/>
    <p:sldId id="520" r:id="rId46"/>
    <p:sldId id="521" r:id="rId47"/>
    <p:sldId id="522" r:id="rId48"/>
    <p:sldId id="523" r:id="rId49"/>
    <p:sldId id="524" r:id="rId50"/>
    <p:sldId id="525" r:id="rId51"/>
    <p:sldId id="526" r:id="rId52"/>
    <p:sldId id="527" r:id="rId53"/>
    <p:sldId id="528" r:id="rId54"/>
    <p:sldId id="530" r:id="rId55"/>
    <p:sldId id="531" r:id="rId56"/>
    <p:sldId id="532" r:id="rId57"/>
    <p:sldId id="533" r:id="rId58"/>
    <p:sldId id="534" r:id="rId59"/>
    <p:sldId id="425" r:id="rId60"/>
    <p:sldId id="535" r:id="rId61"/>
    <p:sldId id="536" r:id="rId62"/>
    <p:sldId id="537" r:id="rId63"/>
    <p:sldId id="540" r:id="rId64"/>
    <p:sldId id="541" r:id="rId65"/>
    <p:sldId id="542" r:id="rId66"/>
    <p:sldId id="545" r:id="rId67"/>
    <p:sldId id="546" r:id="rId68"/>
    <p:sldId id="548" r:id="rId69"/>
    <p:sldId id="549" r:id="rId70"/>
    <p:sldId id="550" r:id="rId71"/>
    <p:sldId id="551" r:id="rId72"/>
    <p:sldId id="552" r:id="rId73"/>
    <p:sldId id="553" r:id="rId74"/>
    <p:sldId id="554" r:id="rId75"/>
    <p:sldId id="555" r:id="rId76"/>
    <p:sldId id="556" r:id="rId77"/>
    <p:sldId id="557" r:id="rId78"/>
    <p:sldId id="558" r:id="rId79"/>
    <p:sldId id="559" r:id="rId80"/>
    <p:sldId id="560" r:id="rId81"/>
    <p:sldId id="561" r:id="rId82"/>
    <p:sldId id="562" r:id="rId83"/>
    <p:sldId id="563" r:id="rId84"/>
    <p:sldId id="564" r:id="rId85"/>
    <p:sldId id="565" r:id="rId86"/>
    <p:sldId id="419" r:id="rId87"/>
    <p:sldId id="566" r:id="rId88"/>
    <p:sldId id="567" r:id="rId89"/>
    <p:sldId id="568" r:id="rId90"/>
    <p:sldId id="569" r:id="rId91"/>
    <p:sldId id="570" r:id="rId92"/>
    <p:sldId id="571" r:id="rId93"/>
    <p:sldId id="572" r:id="rId94"/>
    <p:sldId id="575" r:id="rId95"/>
    <p:sldId id="576" r:id="rId96"/>
    <p:sldId id="577" r:id="rId97"/>
    <p:sldId id="578" r:id="rId98"/>
    <p:sldId id="579" r:id="rId99"/>
    <p:sldId id="580" r:id="rId100"/>
    <p:sldId id="581" r:id="rId101"/>
    <p:sldId id="582" r:id="rId102"/>
    <p:sldId id="583" r:id="rId103"/>
    <p:sldId id="584" r:id="rId104"/>
    <p:sldId id="585" r:id="rId105"/>
    <p:sldId id="586" r:id="rId106"/>
    <p:sldId id="587" r:id="rId107"/>
    <p:sldId id="589" r:id="rId108"/>
    <p:sldId id="590" r:id="rId109"/>
    <p:sldId id="588" r:id="rId110"/>
    <p:sldId id="591" r:id="rId111"/>
    <p:sldId id="592" r:id="rId112"/>
    <p:sldId id="593" r:id="rId113"/>
    <p:sldId id="594" r:id="rId114"/>
    <p:sldId id="423" r:id="rId115"/>
    <p:sldId id="595" r:id="rId116"/>
    <p:sldId id="596" r:id="rId117"/>
    <p:sldId id="597" r:id="rId118"/>
    <p:sldId id="598" r:id="rId119"/>
    <p:sldId id="599" r:id="rId120"/>
    <p:sldId id="600" r:id="rId121"/>
    <p:sldId id="601" r:id="rId122"/>
    <p:sldId id="602" r:id="rId123"/>
    <p:sldId id="603" r:id="rId124"/>
    <p:sldId id="604" r:id="rId125"/>
    <p:sldId id="605" r:id="rId126"/>
    <p:sldId id="606" r:id="rId127"/>
    <p:sldId id="607" r:id="rId128"/>
    <p:sldId id="608" r:id="rId129"/>
    <p:sldId id="609" r:id="rId130"/>
    <p:sldId id="611" r:id="rId131"/>
    <p:sldId id="612" r:id="rId132"/>
    <p:sldId id="613" r:id="rId133"/>
    <p:sldId id="614" r:id="rId134"/>
    <p:sldId id="615" r:id="rId135"/>
    <p:sldId id="616" r:id="rId136"/>
    <p:sldId id="617" r:id="rId137"/>
    <p:sldId id="618" r:id="rId138"/>
    <p:sldId id="619" r:id="rId139"/>
    <p:sldId id="620" r:id="rId140"/>
    <p:sldId id="621" r:id="rId141"/>
    <p:sldId id="622" r:id="rId142"/>
    <p:sldId id="623" r:id="rId143"/>
    <p:sldId id="624" r:id="rId144"/>
    <p:sldId id="625" r:id="rId145"/>
    <p:sldId id="626" r:id="rId146"/>
    <p:sldId id="627" r:id="rId147"/>
    <p:sldId id="628" r:id="rId148"/>
    <p:sldId id="424" r:id="rId149"/>
    <p:sldId id="629" r:id="rId150"/>
    <p:sldId id="630" r:id="rId151"/>
    <p:sldId id="631" r:id="rId152"/>
    <p:sldId id="261" r:id="rId153"/>
  </p:sldIdLst>
  <p:sldSz cx="12192000" cy="6858000"/>
  <p:notesSz cx="6858000" cy="9144000"/>
  <p:custDataLst>
    <p:tags r:id="rId1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2">
          <p15:clr>
            <a:srgbClr val="A4A3A4"/>
          </p15:clr>
        </p15:guide>
        <p15:guide id="2" pos="378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6D24C"/>
    <a:srgbClr val="035920"/>
    <a:srgbClr val="F6F5F3"/>
    <a:srgbClr val="04862F"/>
    <a:srgbClr val="07DB4E"/>
    <a:srgbClr val="08396E"/>
    <a:srgbClr val="0519AB"/>
    <a:srgbClr val="06B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>
        <p:guide orient="horz" pos="2362"/>
        <p:guide pos="378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theme" Target="theme/theme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tableStyles" Target="tableStyle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tags" Target="tags/tag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commentAuthors" Target="commentAuthor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4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sz="20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tags" Target="../tags/tag464.xml"/><Relationship Id="rId3" Type="http://schemas.openxmlformats.org/officeDocument/2006/relationships/tags" Target="../tags/tag459.xml"/><Relationship Id="rId7" Type="http://schemas.openxmlformats.org/officeDocument/2006/relationships/tags" Target="../tags/tag463.xml"/><Relationship Id="rId2" Type="http://schemas.openxmlformats.org/officeDocument/2006/relationships/tags" Target="../tags/tag458.xml"/><Relationship Id="rId1" Type="http://schemas.openxmlformats.org/officeDocument/2006/relationships/tags" Target="../tags/tag457.xml"/><Relationship Id="rId6" Type="http://schemas.openxmlformats.org/officeDocument/2006/relationships/tags" Target="../tags/tag462.xml"/><Relationship Id="rId5" Type="http://schemas.openxmlformats.org/officeDocument/2006/relationships/tags" Target="../tags/tag46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60.xml"/><Relationship Id="rId9" Type="http://schemas.openxmlformats.org/officeDocument/2006/relationships/tags" Target="../tags/tag46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tags" Target="../tags/tag473.xml"/><Relationship Id="rId3" Type="http://schemas.openxmlformats.org/officeDocument/2006/relationships/tags" Target="../tags/tag468.xml"/><Relationship Id="rId7" Type="http://schemas.openxmlformats.org/officeDocument/2006/relationships/tags" Target="../tags/tag472.xml"/><Relationship Id="rId2" Type="http://schemas.openxmlformats.org/officeDocument/2006/relationships/tags" Target="../tags/tag467.xml"/><Relationship Id="rId1" Type="http://schemas.openxmlformats.org/officeDocument/2006/relationships/tags" Target="../tags/tag466.xml"/><Relationship Id="rId6" Type="http://schemas.openxmlformats.org/officeDocument/2006/relationships/tags" Target="../tags/tag471.xml"/><Relationship Id="rId5" Type="http://schemas.openxmlformats.org/officeDocument/2006/relationships/tags" Target="../tags/tag47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69.xml"/><Relationship Id="rId9" Type="http://schemas.openxmlformats.org/officeDocument/2006/relationships/tags" Target="../tags/tag47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tags" Target="../tags/tag482.xml"/><Relationship Id="rId3" Type="http://schemas.openxmlformats.org/officeDocument/2006/relationships/tags" Target="../tags/tag477.xml"/><Relationship Id="rId7" Type="http://schemas.openxmlformats.org/officeDocument/2006/relationships/tags" Target="../tags/tag48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78.xml"/><Relationship Id="rId9" Type="http://schemas.openxmlformats.org/officeDocument/2006/relationships/tags" Target="../tags/tag48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tags" Target="../tags/tag491.xml"/><Relationship Id="rId3" Type="http://schemas.openxmlformats.org/officeDocument/2006/relationships/tags" Target="../tags/tag486.xml"/><Relationship Id="rId7" Type="http://schemas.openxmlformats.org/officeDocument/2006/relationships/tags" Target="../tags/tag490.xml"/><Relationship Id="rId2" Type="http://schemas.openxmlformats.org/officeDocument/2006/relationships/tags" Target="../tags/tag485.xml"/><Relationship Id="rId1" Type="http://schemas.openxmlformats.org/officeDocument/2006/relationships/tags" Target="../tags/tag484.xml"/><Relationship Id="rId6" Type="http://schemas.openxmlformats.org/officeDocument/2006/relationships/tags" Target="../tags/tag489.xml"/><Relationship Id="rId5" Type="http://schemas.openxmlformats.org/officeDocument/2006/relationships/tags" Target="../tags/tag48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87.xml"/><Relationship Id="rId9" Type="http://schemas.openxmlformats.org/officeDocument/2006/relationships/tags" Target="../tags/tag49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tags" Target="../tags/tag500.xml"/><Relationship Id="rId3" Type="http://schemas.openxmlformats.org/officeDocument/2006/relationships/tags" Target="../tags/tag495.xml"/><Relationship Id="rId7" Type="http://schemas.openxmlformats.org/officeDocument/2006/relationships/tags" Target="../tags/tag499.xml"/><Relationship Id="rId2" Type="http://schemas.openxmlformats.org/officeDocument/2006/relationships/tags" Target="../tags/tag494.xml"/><Relationship Id="rId1" Type="http://schemas.openxmlformats.org/officeDocument/2006/relationships/tags" Target="../tags/tag493.xml"/><Relationship Id="rId6" Type="http://schemas.openxmlformats.org/officeDocument/2006/relationships/tags" Target="../tags/tag498.xml"/><Relationship Id="rId5" Type="http://schemas.openxmlformats.org/officeDocument/2006/relationships/tags" Target="../tags/tag49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96.xml"/><Relationship Id="rId9" Type="http://schemas.openxmlformats.org/officeDocument/2006/relationships/tags" Target="../tags/tag50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tags" Target="../tags/tag509.xml"/><Relationship Id="rId3" Type="http://schemas.openxmlformats.org/officeDocument/2006/relationships/tags" Target="../tags/tag504.xml"/><Relationship Id="rId7" Type="http://schemas.openxmlformats.org/officeDocument/2006/relationships/tags" Target="../tags/tag508.xml"/><Relationship Id="rId2" Type="http://schemas.openxmlformats.org/officeDocument/2006/relationships/tags" Target="../tags/tag503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5" Type="http://schemas.openxmlformats.org/officeDocument/2006/relationships/tags" Target="../tags/tag50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05.xml"/><Relationship Id="rId9" Type="http://schemas.openxmlformats.org/officeDocument/2006/relationships/tags" Target="../tags/tag51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1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12.xml"/><Relationship Id="rId1" Type="http://schemas.openxmlformats.org/officeDocument/2006/relationships/tags" Target="../tags/tag511.xml"/><Relationship Id="rId6" Type="http://schemas.openxmlformats.org/officeDocument/2006/relationships/tags" Target="../tags/tag516.xml"/><Relationship Id="rId5" Type="http://schemas.openxmlformats.org/officeDocument/2006/relationships/tags" Target="../tags/tag515.xml"/><Relationship Id="rId4" Type="http://schemas.openxmlformats.org/officeDocument/2006/relationships/tags" Target="../tags/tag514.xml"/><Relationship Id="rId9" Type="http://schemas.openxmlformats.org/officeDocument/2006/relationships/image" Target="../media/image2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tags" Target="../tags/tag524.xml"/><Relationship Id="rId3" Type="http://schemas.openxmlformats.org/officeDocument/2006/relationships/tags" Target="../tags/tag519.xml"/><Relationship Id="rId7" Type="http://schemas.openxmlformats.org/officeDocument/2006/relationships/tags" Target="../tags/tag523.xml"/><Relationship Id="rId2" Type="http://schemas.openxmlformats.org/officeDocument/2006/relationships/tags" Target="../tags/tag518.xml"/><Relationship Id="rId1" Type="http://schemas.openxmlformats.org/officeDocument/2006/relationships/tags" Target="../tags/tag517.xml"/><Relationship Id="rId6" Type="http://schemas.openxmlformats.org/officeDocument/2006/relationships/tags" Target="../tags/tag522.xml"/><Relationship Id="rId5" Type="http://schemas.openxmlformats.org/officeDocument/2006/relationships/tags" Target="../tags/tag52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20.xml"/><Relationship Id="rId9" Type="http://schemas.openxmlformats.org/officeDocument/2006/relationships/tags" Target="../tags/tag52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tags" Target="../tags/tag533.xml"/><Relationship Id="rId3" Type="http://schemas.openxmlformats.org/officeDocument/2006/relationships/tags" Target="../tags/tag528.xml"/><Relationship Id="rId7" Type="http://schemas.openxmlformats.org/officeDocument/2006/relationships/tags" Target="../tags/tag532.xml"/><Relationship Id="rId2" Type="http://schemas.openxmlformats.org/officeDocument/2006/relationships/tags" Target="../tags/tag527.xml"/><Relationship Id="rId1" Type="http://schemas.openxmlformats.org/officeDocument/2006/relationships/tags" Target="../tags/tag526.xml"/><Relationship Id="rId6" Type="http://schemas.openxmlformats.org/officeDocument/2006/relationships/tags" Target="../tags/tag531.xml"/><Relationship Id="rId5" Type="http://schemas.openxmlformats.org/officeDocument/2006/relationships/tags" Target="../tags/tag53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29.xml"/><Relationship Id="rId9" Type="http://schemas.openxmlformats.org/officeDocument/2006/relationships/tags" Target="../tags/tag53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tags" Target="../tags/tag542.xml"/><Relationship Id="rId3" Type="http://schemas.openxmlformats.org/officeDocument/2006/relationships/tags" Target="../tags/tag537.xml"/><Relationship Id="rId7" Type="http://schemas.openxmlformats.org/officeDocument/2006/relationships/tags" Target="../tags/tag541.xml"/><Relationship Id="rId2" Type="http://schemas.openxmlformats.org/officeDocument/2006/relationships/tags" Target="../tags/tag536.xml"/><Relationship Id="rId1" Type="http://schemas.openxmlformats.org/officeDocument/2006/relationships/tags" Target="../tags/tag535.xml"/><Relationship Id="rId6" Type="http://schemas.openxmlformats.org/officeDocument/2006/relationships/tags" Target="../tags/tag540.xml"/><Relationship Id="rId5" Type="http://schemas.openxmlformats.org/officeDocument/2006/relationships/tags" Target="../tags/tag53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38.xml"/><Relationship Id="rId9" Type="http://schemas.openxmlformats.org/officeDocument/2006/relationships/tags" Target="../tags/tag54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tags" Target="../tags/tag551.xml"/><Relationship Id="rId3" Type="http://schemas.openxmlformats.org/officeDocument/2006/relationships/tags" Target="../tags/tag546.xml"/><Relationship Id="rId7" Type="http://schemas.openxmlformats.org/officeDocument/2006/relationships/tags" Target="../tags/tag550.xml"/><Relationship Id="rId2" Type="http://schemas.openxmlformats.org/officeDocument/2006/relationships/tags" Target="../tags/tag545.xml"/><Relationship Id="rId1" Type="http://schemas.openxmlformats.org/officeDocument/2006/relationships/tags" Target="../tags/tag544.xml"/><Relationship Id="rId6" Type="http://schemas.openxmlformats.org/officeDocument/2006/relationships/tags" Target="../tags/tag549.xml"/><Relationship Id="rId5" Type="http://schemas.openxmlformats.org/officeDocument/2006/relationships/tags" Target="../tags/tag54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47.xml"/><Relationship Id="rId9" Type="http://schemas.openxmlformats.org/officeDocument/2006/relationships/tags" Target="../tags/tag55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tags" Target="../tags/tag560.xml"/><Relationship Id="rId3" Type="http://schemas.openxmlformats.org/officeDocument/2006/relationships/tags" Target="../tags/tag555.xml"/><Relationship Id="rId7" Type="http://schemas.openxmlformats.org/officeDocument/2006/relationships/tags" Target="../tags/tag559.xml"/><Relationship Id="rId2" Type="http://schemas.openxmlformats.org/officeDocument/2006/relationships/tags" Target="../tags/tag554.xml"/><Relationship Id="rId1" Type="http://schemas.openxmlformats.org/officeDocument/2006/relationships/tags" Target="../tags/tag553.xml"/><Relationship Id="rId6" Type="http://schemas.openxmlformats.org/officeDocument/2006/relationships/tags" Target="../tags/tag558.xml"/><Relationship Id="rId5" Type="http://schemas.openxmlformats.org/officeDocument/2006/relationships/tags" Target="../tags/tag55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56.xml"/><Relationship Id="rId9" Type="http://schemas.openxmlformats.org/officeDocument/2006/relationships/tags" Target="../tags/tag56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tags" Target="../tags/tag569.xml"/><Relationship Id="rId3" Type="http://schemas.openxmlformats.org/officeDocument/2006/relationships/tags" Target="../tags/tag564.xml"/><Relationship Id="rId7" Type="http://schemas.openxmlformats.org/officeDocument/2006/relationships/tags" Target="../tags/tag568.xml"/><Relationship Id="rId2" Type="http://schemas.openxmlformats.org/officeDocument/2006/relationships/tags" Target="../tags/tag563.xml"/><Relationship Id="rId1" Type="http://schemas.openxmlformats.org/officeDocument/2006/relationships/tags" Target="../tags/tag562.xml"/><Relationship Id="rId6" Type="http://schemas.openxmlformats.org/officeDocument/2006/relationships/tags" Target="../tags/tag567.xml"/><Relationship Id="rId5" Type="http://schemas.openxmlformats.org/officeDocument/2006/relationships/tags" Target="../tags/tag56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65.xml"/><Relationship Id="rId9" Type="http://schemas.openxmlformats.org/officeDocument/2006/relationships/tags" Target="../tags/tag570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tags" Target="../tags/tag578.xml"/><Relationship Id="rId3" Type="http://schemas.openxmlformats.org/officeDocument/2006/relationships/tags" Target="../tags/tag573.xml"/><Relationship Id="rId7" Type="http://schemas.openxmlformats.org/officeDocument/2006/relationships/tags" Target="../tags/tag577.xml"/><Relationship Id="rId2" Type="http://schemas.openxmlformats.org/officeDocument/2006/relationships/tags" Target="../tags/tag572.xml"/><Relationship Id="rId1" Type="http://schemas.openxmlformats.org/officeDocument/2006/relationships/tags" Target="../tags/tag571.xml"/><Relationship Id="rId6" Type="http://schemas.openxmlformats.org/officeDocument/2006/relationships/tags" Target="../tags/tag576.xml"/><Relationship Id="rId5" Type="http://schemas.openxmlformats.org/officeDocument/2006/relationships/tags" Target="../tags/tag575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74.xml"/><Relationship Id="rId9" Type="http://schemas.openxmlformats.org/officeDocument/2006/relationships/tags" Target="../tags/tag57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tags" Target="../tags/tag587.xml"/><Relationship Id="rId3" Type="http://schemas.openxmlformats.org/officeDocument/2006/relationships/tags" Target="../tags/tag582.xml"/><Relationship Id="rId7" Type="http://schemas.openxmlformats.org/officeDocument/2006/relationships/tags" Target="../tags/tag586.xml"/><Relationship Id="rId2" Type="http://schemas.openxmlformats.org/officeDocument/2006/relationships/tags" Target="../tags/tag581.xml"/><Relationship Id="rId1" Type="http://schemas.openxmlformats.org/officeDocument/2006/relationships/tags" Target="../tags/tag580.xml"/><Relationship Id="rId6" Type="http://schemas.openxmlformats.org/officeDocument/2006/relationships/tags" Target="../tags/tag585.xml"/><Relationship Id="rId5" Type="http://schemas.openxmlformats.org/officeDocument/2006/relationships/tags" Target="../tags/tag58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83.xml"/><Relationship Id="rId9" Type="http://schemas.openxmlformats.org/officeDocument/2006/relationships/tags" Target="../tags/tag58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tags" Target="../tags/tag596.xml"/><Relationship Id="rId3" Type="http://schemas.openxmlformats.org/officeDocument/2006/relationships/tags" Target="../tags/tag591.xml"/><Relationship Id="rId7" Type="http://schemas.openxmlformats.org/officeDocument/2006/relationships/tags" Target="../tags/tag595.xml"/><Relationship Id="rId2" Type="http://schemas.openxmlformats.org/officeDocument/2006/relationships/tags" Target="../tags/tag590.xml"/><Relationship Id="rId1" Type="http://schemas.openxmlformats.org/officeDocument/2006/relationships/tags" Target="../tags/tag589.xml"/><Relationship Id="rId6" Type="http://schemas.openxmlformats.org/officeDocument/2006/relationships/tags" Target="../tags/tag594.xml"/><Relationship Id="rId5" Type="http://schemas.openxmlformats.org/officeDocument/2006/relationships/tags" Target="../tags/tag59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92.xml"/><Relationship Id="rId9" Type="http://schemas.openxmlformats.org/officeDocument/2006/relationships/tags" Target="../tags/tag59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tags" Target="../tags/tag605.xml"/><Relationship Id="rId3" Type="http://schemas.openxmlformats.org/officeDocument/2006/relationships/tags" Target="../tags/tag600.xml"/><Relationship Id="rId7" Type="http://schemas.openxmlformats.org/officeDocument/2006/relationships/tags" Target="../tags/tag604.xml"/><Relationship Id="rId2" Type="http://schemas.openxmlformats.org/officeDocument/2006/relationships/tags" Target="../tags/tag599.xml"/><Relationship Id="rId1" Type="http://schemas.openxmlformats.org/officeDocument/2006/relationships/tags" Target="../tags/tag598.xml"/><Relationship Id="rId6" Type="http://schemas.openxmlformats.org/officeDocument/2006/relationships/tags" Target="../tags/tag603.xml"/><Relationship Id="rId5" Type="http://schemas.openxmlformats.org/officeDocument/2006/relationships/tags" Target="../tags/tag60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01.xml"/><Relationship Id="rId9" Type="http://schemas.openxmlformats.org/officeDocument/2006/relationships/tags" Target="../tags/tag60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tags" Target="../tags/tag614.xml"/><Relationship Id="rId3" Type="http://schemas.openxmlformats.org/officeDocument/2006/relationships/tags" Target="../tags/tag609.xml"/><Relationship Id="rId7" Type="http://schemas.openxmlformats.org/officeDocument/2006/relationships/tags" Target="../tags/tag613.xml"/><Relationship Id="rId2" Type="http://schemas.openxmlformats.org/officeDocument/2006/relationships/tags" Target="../tags/tag608.xml"/><Relationship Id="rId1" Type="http://schemas.openxmlformats.org/officeDocument/2006/relationships/tags" Target="../tags/tag607.xml"/><Relationship Id="rId6" Type="http://schemas.openxmlformats.org/officeDocument/2006/relationships/tags" Target="../tags/tag612.xml"/><Relationship Id="rId5" Type="http://schemas.openxmlformats.org/officeDocument/2006/relationships/tags" Target="../tags/tag61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10.xml"/><Relationship Id="rId9" Type="http://schemas.openxmlformats.org/officeDocument/2006/relationships/tags" Target="../tags/tag61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tags" Target="../tags/tag623.xml"/><Relationship Id="rId3" Type="http://schemas.openxmlformats.org/officeDocument/2006/relationships/tags" Target="../tags/tag618.xml"/><Relationship Id="rId7" Type="http://schemas.openxmlformats.org/officeDocument/2006/relationships/tags" Target="../tags/tag622.xml"/><Relationship Id="rId2" Type="http://schemas.openxmlformats.org/officeDocument/2006/relationships/tags" Target="../tags/tag617.xml"/><Relationship Id="rId1" Type="http://schemas.openxmlformats.org/officeDocument/2006/relationships/tags" Target="../tags/tag616.xml"/><Relationship Id="rId6" Type="http://schemas.openxmlformats.org/officeDocument/2006/relationships/tags" Target="../tags/tag621.xml"/><Relationship Id="rId5" Type="http://schemas.openxmlformats.org/officeDocument/2006/relationships/tags" Target="../tags/tag62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19.xml"/><Relationship Id="rId9" Type="http://schemas.openxmlformats.org/officeDocument/2006/relationships/tags" Target="../tags/tag62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tags" Target="../tags/tag632.xml"/><Relationship Id="rId3" Type="http://schemas.openxmlformats.org/officeDocument/2006/relationships/tags" Target="../tags/tag627.xml"/><Relationship Id="rId7" Type="http://schemas.openxmlformats.org/officeDocument/2006/relationships/tags" Target="../tags/tag631.xml"/><Relationship Id="rId2" Type="http://schemas.openxmlformats.org/officeDocument/2006/relationships/tags" Target="../tags/tag626.xml"/><Relationship Id="rId1" Type="http://schemas.openxmlformats.org/officeDocument/2006/relationships/tags" Target="../tags/tag625.xml"/><Relationship Id="rId6" Type="http://schemas.openxmlformats.org/officeDocument/2006/relationships/tags" Target="../tags/tag630.xml"/><Relationship Id="rId5" Type="http://schemas.openxmlformats.org/officeDocument/2006/relationships/tags" Target="../tags/tag62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28.xml"/><Relationship Id="rId9" Type="http://schemas.openxmlformats.org/officeDocument/2006/relationships/tags" Target="../tags/tag63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tags" Target="../tags/tag641.xml"/><Relationship Id="rId3" Type="http://schemas.openxmlformats.org/officeDocument/2006/relationships/tags" Target="../tags/tag636.xml"/><Relationship Id="rId7" Type="http://schemas.openxmlformats.org/officeDocument/2006/relationships/tags" Target="../tags/tag640.xml"/><Relationship Id="rId2" Type="http://schemas.openxmlformats.org/officeDocument/2006/relationships/tags" Target="../tags/tag635.xml"/><Relationship Id="rId1" Type="http://schemas.openxmlformats.org/officeDocument/2006/relationships/tags" Target="../tags/tag634.xml"/><Relationship Id="rId6" Type="http://schemas.openxmlformats.org/officeDocument/2006/relationships/tags" Target="../tags/tag639.xml"/><Relationship Id="rId5" Type="http://schemas.openxmlformats.org/officeDocument/2006/relationships/tags" Target="../tags/tag63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37.xml"/><Relationship Id="rId9" Type="http://schemas.openxmlformats.org/officeDocument/2006/relationships/tags" Target="../tags/tag64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tags" Target="../tags/tag650.xml"/><Relationship Id="rId3" Type="http://schemas.openxmlformats.org/officeDocument/2006/relationships/tags" Target="../tags/tag645.xml"/><Relationship Id="rId7" Type="http://schemas.openxmlformats.org/officeDocument/2006/relationships/tags" Target="../tags/tag649.xml"/><Relationship Id="rId2" Type="http://schemas.openxmlformats.org/officeDocument/2006/relationships/tags" Target="../tags/tag644.xml"/><Relationship Id="rId1" Type="http://schemas.openxmlformats.org/officeDocument/2006/relationships/tags" Target="../tags/tag643.xml"/><Relationship Id="rId6" Type="http://schemas.openxmlformats.org/officeDocument/2006/relationships/tags" Target="../tags/tag648.xml"/><Relationship Id="rId5" Type="http://schemas.openxmlformats.org/officeDocument/2006/relationships/tags" Target="../tags/tag64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46.xml"/><Relationship Id="rId9" Type="http://schemas.openxmlformats.org/officeDocument/2006/relationships/tags" Target="../tags/tag65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tags" Target="../tags/tag659.xml"/><Relationship Id="rId3" Type="http://schemas.openxmlformats.org/officeDocument/2006/relationships/tags" Target="../tags/tag654.xml"/><Relationship Id="rId7" Type="http://schemas.openxmlformats.org/officeDocument/2006/relationships/tags" Target="../tags/tag658.xml"/><Relationship Id="rId2" Type="http://schemas.openxmlformats.org/officeDocument/2006/relationships/tags" Target="../tags/tag653.xml"/><Relationship Id="rId1" Type="http://schemas.openxmlformats.org/officeDocument/2006/relationships/tags" Target="../tags/tag652.xml"/><Relationship Id="rId6" Type="http://schemas.openxmlformats.org/officeDocument/2006/relationships/tags" Target="../tags/tag657.xml"/><Relationship Id="rId5" Type="http://schemas.openxmlformats.org/officeDocument/2006/relationships/tags" Target="../tags/tag65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55.xml"/><Relationship Id="rId9" Type="http://schemas.openxmlformats.org/officeDocument/2006/relationships/tags" Target="../tags/tag660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6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62.xml"/><Relationship Id="rId1" Type="http://schemas.openxmlformats.org/officeDocument/2006/relationships/tags" Target="../tags/tag661.xml"/><Relationship Id="rId6" Type="http://schemas.openxmlformats.org/officeDocument/2006/relationships/tags" Target="../tags/tag666.xml"/><Relationship Id="rId5" Type="http://schemas.openxmlformats.org/officeDocument/2006/relationships/tags" Target="../tags/tag665.xml"/><Relationship Id="rId4" Type="http://schemas.openxmlformats.org/officeDocument/2006/relationships/tags" Target="../tags/tag664.xml"/><Relationship Id="rId9" Type="http://schemas.openxmlformats.org/officeDocument/2006/relationships/image" Target="../media/image2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68.xml"/><Relationship Id="rId1" Type="http://schemas.openxmlformats.org/officeDocument/2006/relationships/tags" Target="../tags/tag66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9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7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6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8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97.xm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07.xm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1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37.xml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4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53.xml"/><Relationship Id="rId10" Type="http://schemas.openxmlformats.org/officeDocument/2006/relationships/tags" Target="../tags/tag158.xml"/><Relationship Id="rId4" Type="http://schemas.openxmlformats.org/officeDocument/2006/relationships/tags" Target="../tags/tag152.xml"/><Relationship Id="rId9" Type="http://schemas.openxmlformats.org/officeDocument/2006/relationships/tags" Target="../tags/tag15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6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73.xml"/><Relationship Id="rId10" Type="http://schemas.openxmlformats.org/officeDocument/2006/relationships/tags" Target="../tags/tag178.xml"/><Relationship Id="rId4" Type="http://schemas.openxmlformats.org/officeDocument/2006/relationships/tags" Target="../tags/tag172.xml"/><Relationship Id="rId9" Type="http://schemas.openxmlformats.org/officeDocument/2006/relationships/tags" Target="../tags/tag17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slideLayout" Target="../slideLayouts/slideLayout5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83.xml"/><Relationship Id="rId10" Type="http://schemas.openxmlformats.org/officeDocument/2006/relationships/tags" Target="../tags/tag188.xml"/><Relationship Id="rId4" Type="http://schemas.openxmlformats.org/officeDocument/2006/relationships/tags" Target="../tags/tag182.xml"/><Relationship Id="rId9" Type="http://schemas.openxmlformats.org/officeDocument/2006/relationships/tags" Target="../tags/tag18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93.xml"/><Relationship Id="rId10" Type="http://schemas.openxmlformats.org/officeDocument/2006/relationships/tags" Target="../tags/tag198.xml"/><Relationship Id="rId4" Type="http://schemas.openxmlformats.org/officeDocument/2006/relationships/tags" Target="../tags/tag192.xml"/><Relationship Id="rId9" Type="http://schemas.openxmlformats.org/officeDocument/2006/relationships/tags" Target="../tags/tag19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03.xml"/><Relationship Id="rId10" Type="http://schemas.openxmlformats.org/officeDocument/2006/relationships/tags" Target="../tags/tag208.xml"/><Relationship Id="rId4" Type="http://schemas.openxmlformats.org/officeDocument/2006/relationships/tags" Target="../tags/tag202.xml"/><Relationship Id="rId9" Type="http://schemas.openxmlformats.org/officeDocument/2006/relationships/tags" Target="../tags/tag20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13.xml"/><Relationship Id="rId10" Type="http://schemas.openxmlformats.org/officeDocument/2006/relationships/tags" Target="../tags/tag218.xml"/><Relationship Id="rId4" Type="http://schemas.openxmlformats.org/officeDocument/2006/relationships/tags" Target="../tags/tag212.xml"/><Relationship Id="rId9" Type="http://schemas.openxmlformats.org/officeDocument/2006/relationships/tags" Target="../tags/tag2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33.xml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43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256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53.xml"/><Relationship Id="rId10" Type="http://schemas.openxmlformats.org/officeDocument/2006/relationships/tags" Target="../tags/tag258.xml"/><Relationship Id="rId4" Type="http://schemas.openxmlformats.org/officeDocument/2006/relationships/tags" Target="../tags/tag252.xml"/><Relationship Id="rId9" Type="http://schemas.openxmlformats.org/officeDocument/2006/relationships/tags" Target="../tags/tag25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266.xml"/><Relationship Id="rId3" Type="http://schemas.openxmlformats.org/officeDocument/2006/relationships/tags" Target="../tags/tag261.xml"/><Relationship Id="rId7" Type="http://schemas.openxmlformats.org/officeDocument/2006/relationships/tags" Target="../tags/tag265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63.xml"/><Relationship Id="rId10" Type="http://schemas.openxmlformats.org/officeDocument/2006/relationships/tags" Target="../tags/tag268.xml"/><Relationship Id="rId4" Type="http://schemas.openxmlformats.org/officeDocument/2006/relationships/tags" Target="../tags/tag262.xml"/><Relationship Id="rId9" Type="http://schemas.openxmlformats.org/officeDocument/2006/relationships/tags" Target="../tags/tag26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7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3" Type="http://schemas.openxmlformats.org/officeDocument/2006/relationships/tags" Target="../tags/tag277.xml"/><Relationship Id="rId7" Type="http://schemas.openxmlformats.org/officeDocument/2006/relationships/tags" Target="../tags/tag281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79.xml"/><Relationship Id="rId10" Type="http://schemas.openxmlformats.org/officeDocument/2006/relationships/tags" Target="../tags/tag284.xml"/><Relationship Id="rId4" Type="http://schemas.openxmlformats.org/officeDocument/2006/relationships/tags" Target="../tags/tag278.xml"/><Relationship Id="rId9" Type="http://schemas.openxmlformats.org/officeDocument/2006/relationships/tags" Target="../tags/tag28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292.xml"/><Relationship Id="rId3" Type="http://schemas.openxmlformats.org/officeDocument/2006/relationships/tags" Target="../tags/tag287.xml"/><Relationship Id="rId7" Type="http://schemas.openxmlformats.org/officeDocument/2006/relationships/tags" Target="../tags/tag291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89.xml"/><Relationship Id="rId10" Type="http://schemas.openxmlformats.org/officeDocument/2006/relationships/tags" Target="../tags/tag294.xml"/><Relationship Id="rId4" Type="http://schemas.openxmlformats.org/officeDocument/2006/relationships/tags" Target="../tags/tag288.xml"/><Relationship Id="rId9" Type="http://schemas.openxmlformats.org/officeDocument/2006/relationships/tags" Target="../tags/tag29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302.xml"/><Relationship Id="rId3" Type="http://schemas.openxmlformats.org/officeDocument/2006/relationships/tags" Target="../tags/tag297.xml"/><Relationship Id="rId7" Type="http://schemas.openxmlformats.org/officeDocument/2006/relationships/tags" Target="../tags/tag301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98.xml"/><Relationship Id="rId9" Type="http://schemas.openxmlformats.org/officeDocument/2006/relationships/tags" Target="../tags/tag30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311.xml"/><Relationship Id="rId3" Type="http://schemas.openxmlformats.org/officeDocument/2006/relationships/tags" Target="../tags/tag306.xml"/><Relationship Id="rId7" Type="http://schemas.openxmlformats.org/officeDocument/2006/relationships/tags" Target="../tags/tag310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07.xml"/><Relationship Id="rId9" Type="http://schemas.openxmlformats.org/officeDocument/2006/relationships/tags" Target="../tags/tag3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320.xml"/><Relationship Id="rId3" Type="http://schemas.openxmlformats.org/officeDocument/2006/relationships/tags" Target="../tags/tag315.xml"/><Relationship Id="rId7" Type="http://schemas.openxmlformats.org/officeDocument/2006/relationships/tags" Target="../tags/tag319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16.xml"/><Relationship Id="rId9" Type="http://schemas.openxmlformats.org/officeDocument/2006/relationships/tags" Target="../tags/tag32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329.xml"/><Relationship Id="rId3" Type="http://schemas.openxmlformats.org/officeDocument/2006/relationships/tags" Target="../tags/tag324.xml"/><Relationship Id="rId7" Type="http://schemas.openxmlformats.org/officeDocument/2006/relationships/tags" Target="../tags/tag328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tags" Target="../tags/tag327.xml"/><Relationship Id="rId5" Type="http://schemas.openxmlformats.org/officeDocument/2006/relationships/tags" Target="../tags/tag32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25.xml"/><Relationship Id="rId9" Type="http://schemas.openxmlformats.org/officeDocument/2006/relationships/tags" Target="../tags/tag33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338.xml"/><Relationship Id="rId3" Type="http://schemas.openxmlformats.org/officeDocument/2006/relationships/tags" Target="../tags/tag333.xml"/><Relationship Id="rId7" Type="http://schemas.openxmlformats.org/officeDocument/2006/relationships/tags" Target="../tags/tag337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tags" Target="../tags/tag33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35.xml"/><Relationship Id="rId10" Type="http://schemas.openxmlformats.org/officeDocument/2006/relationships/tags" Target="../tags/tag340.xml"/><Relationship Id="rId4" Type="http://schemas.openxmlformats.org/officeDocument/2006/relationships/tags" Target="../tags/tag334.xml"/><Relationship Id="rId9" Type="http://schemas.openxmlformats.org/officeDocument/2006/relationships/tags" Target="../tags/tag33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tags" Target="../tags/tag348.xml"/><Relationship Id="rId3" Type="http://schemas.openxmlformats.org/officeDocument/2006/relationships/tags" Target="../tags/tag343.xml"/><Relationship Id="rId7" Type="http://schemas.openxmlformats.org/officeDocument/2006/relationships/tags" Target="../tags/tag347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tags" Target="../tags/tag34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45.xml"/><Relationship Id="rId10" Type="http://schemas.openxmlformats.org/officeDocument/2006/relationships/tags" Target="../tags/tag350.xml"/><Relationship Id="rId4" Type="http://schemas.openxmlformats.org/officeDocument/2006/relationships/tags" Target="../tags/tag344.xml"/><Relationship Id="rId9" Type="http://schemas.openxmlformats.org/officeDocument/2006/relationships/tags" Target="../tags/tag34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358.xml"/><Relationship Id="rId3" Type="http://schemas.openxmlformats.org/officeDocument/2006/relationships/tags" Target="../tags/tag353.xml"/><Relationship Id="rId7" Type="http://schemas.openxmlformats.org/officeDocument/2006/relationships/tags" Target="../tags/tag357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6" Type="http://schemas.openxmlformats.org/officeDocument/2006/relationships/tags" Target="../tags/tag356.xml"/><Relationship Id="rId5" Type="http://schemas.openxmlformats.org/officeDocument/2006/relationships/tags" Target="../tags/tag355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54.xml"/><Relationship Id="rId9" Type="http://schemas.openxmlformats.org/officeDocument/2006/relationships/tags" Target="../tags/tag35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tags" Target="../tags/tag367.xml"/><Relationship Id="rId3" Type="http://schemas.openxmlformats.org/officeDocument/2006/relationships/tags" Target="../tags/tag362.xml"/><Relationship Id="rId7" Type="http://schemas.openxmlformats.org/officeDocument/2006/relationships/tags" Target="../tags/tag366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63.xml"/><Relationship Id="rId9" Type="http://schemas.openxmlformats.org/officeDocument/2006/relationships/tags" Target="../tags/tag3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tags" Target="../tags/tag376.xml"/><Relationship Id="rId3" Type="http://schemas.openxmlformats.org/officeDocument/2006/relationships/tags" Target="../tags/tag371.xml"/><Relationship Id="rId7" Type="http://schemas.openxmlformats.org/officeDocument/2006/relationships/tags" Target="../tags/tag375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6" Type="http://schemas.openxmlformats.org/officeDocument/2006/relationships/tags" Target="../tags/tag374.xml"/><Relationship Id="rId5" Type="http://schemas.openxmlformats.org/officeDocument/2006/relationships/tags" Target="../tags/tag37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72.xml"/><Relationship Id="rId9" Type="http://schemas.openxmlformats.org/officeDocument/2006/relationships/tags" Target="../tags/tag37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tags" Target="../tags/tag385.xml"/><Relationship Id="rId3" Type="http://schemas.openxmlformats.org/officeDocument/2006/relationships/tags" Target="../tags/tag380.xml"/><Relationship Id="rId7" Type="http://schemas.openxmlformats.org/officeDocument/2006/relationships/tags" Target="../tags/tag384.xml"/><Relationship Id="rId2" Type="http://schemas.openxmlformats.org/officeDocument/2006/relationships/tags" Target="../tags/tag379.xml"/><Relationship Id="rId1" Type="http://schemas.openxmlformats.org/officeDocument/2006/relationships/tags" Target="../tags/tag378.xml"/><Relationship Id="rId6" Type="http://schemas.openxmlformats.org/officeDocument/2006/relationships/tags" Target="../tags/tag38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82.xml"/><Relationship Id="rId10" Type="http://schemas.openxmlformats.org/officeDocument/2006/relationships/tags" Target="../tags/tag387.xml"/><Relationship Id="rId4" Type="http://schemas.openxmlformats.org/officeDocument/2006/relationships/tags" Target="../tags/tag381.xml"/><Relationship Id="rId9" Type="http://schemas.openxmlformats.org/officeDocument/2006/relationships/tags" Target="../tags/tag38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9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89.xml"/><Relationship Id="rId1" Type="http://schemas.openxmlformats.org/officeDocument/2006/relationships/tags" Target="../tags/tag388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9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tags" Target="../tags/tag401.xml"/><Relationship Id="rId3" Type="http://schemas.openxmlformats.org/officeDocument/2006/relationships/tags" Target="../tags/tag396.xml"/><Relationship Id="rId7" Type="http://schemas.openxmlformats.org/officeDocument/2006/relationships/tags" Target="../tags/tag400.xml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97.xml"/><Relationship Id="rId9" Type="http://schemas.openxmlformats.org/officeDocument/2006/relationships/tags" Target="../tags/tag40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tags" Target="../tags/tag410.xml"/><Relationship Id="rId3" Type="http://schemas.openxmlformats.org/officeDocument/2006/relationships/tags" Target="../tags/tag405.xml"/><Relationship Id="rId7" Type="http://schemas.openxmlformats.org/officeDocument/2006/relationships/tags" Target="../tags/tag409.xml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6" Type="http://schemas.openxmlformats.org/officeDocument/2006/relationships/tags" Target="../tags/tag408.xml"/><Relationship Id="rId5" Type="http://schemas.openxmlformats.org/officeDocument/2006/relationships/tags" Target="../tags/tag40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06.xml"/><Relationship Id="rId9" Type="http://schemas.openxmlformats.org/officeDocument/2006/relationships/tags" Target="../tags/tag4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tags" Target="../tags/tag419.xml"/><Relationship Id="rId3" Type="http://schemas.openxmlformats.org/officeDocument/2006/relationships/tags" Target="../tags/tag414.xml"/><Relationship Id="rId7" Type="http://schemas.openxmlformats.org/officeDocument/2006/relationships/tags" Target="../tags/tag418.xml"/><Relationship Id="rId2" Type="http://schemas.openxmlformats.org/officeDocument/2006/relationships/tags" Target="../tags/tag413.xml"/><Relationship Id="rId1" Type="http://schemas.openxmlformats.org/officeDocument/2006/relationships/tags" Target="../tags/tag412.xml"/><Relationship Id="rId6" Type="http://schemas.openxmlformats.org/officeDocument/2006/relationships/tags" Target="../tags/tag417.xml"/><Relationship Id="rId5" Type="http://schemas.openxmlformats.org/officeDocument/2006/relationships/tags" Target="../tags/tag41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15.xml"/><Relationship Id="rId9" Type="http://schemas.openxmlformats.org/officeDocument/2006/relationships/tags" Target="../tags/tag42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tags" Target="../tags/tag428.xml"/><Relationship Id="rId3" Type="http://schemas.openxmlformats.org/officeDocument/2006/relationships/tags" Target="../tags/tag423.xml"/><Relationship Id="rId7" Type="http://schemas.openxmlformats.org/officeDocument/2006/relationships/tags" Target="../tags/tag427.xml"/><Relationship Id="rId2" Type="http://schemas.openxmlformats.org/officeDocument/2006/relationships/tags" Target="../tags/tag422.xml"/><Relationship Id="rId1" Type="http://schemas.openxmlformats.org/officeDocument/2006/relationships/tags" Target="../tags/tag421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24.xml"/><Relationship Id="rId9" Type="http://schemas.openxmlformats.org/officeDocument/2006/relationships/tags" Target="../tags/tag42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tags" Target="../tags/tag437.xml"/><Relationship Id="rId3" Type="http://schemas.openxmlformats.org/officeDocument/2006/relationships/tags" Target="../tags/tag432.xml"/><Relationship Id="rId7" Type="http://schemas.openxmlformats.org/officeDocument/2006/relationships/tags" Target="../tags/tag436.xml"/><Relationship Id="rId2" Type="http://schemas.openxmlformats.org/officeDocument/2006/relationships/tags" Target="../tags/tag431.xml"/><Relationship Id="rId1" Type="http://schemas.openxmlformats.org/officeDocument/2006/relationships/tags" Target="../tags/tag430.xml"/><Relationship Id="rId6" Type="http://schemas.openxmlformats.org/officeDocument/2006/relationships/tags" Target="../tags/tag435.xml"/><Relationship Id="rId5" Type="http://schemas.openxmlformats.org/officeDocument/2006/relationships/tags" Target="../tags/tag43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33.xml"/><Relationship Id="rId9" Type="http://schemas.openxmlformats.org/officeDocument/2006/relationships/tags" Target="../tags/tag43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tags" Target="../tags/tag446.xml"/><Relationship Id="rId3" Type="http://schemas.openxmlformats.org/officeDocument/2006/relationships/tags" Target="../tags/tag441.xml"/><Relationship Id="rId7" Type="http://schemas.openxmlformats.org/officeDocument/2006/relationships/tags" Target="../tags/tag445.xml"/><Relationship Id="rId2" Type="http://schemas.openxmlformats.org/officeDocument/2006/relationships/tags" Target="../tags/tag440.xml"/><Relationship Id="rId1" Type="http://schemas.openxmlformats.org/officeDocument/2006/relationships/tags" Target="../tags/tag439.xml"/><Relationship Id="rId6" Type="http://schemas.openxmlformats.org/officeDocument/2006/relationships/tags" Target="../tags/tag444.xml"/><Relationship Id="rId5" Type="http://schemas.openxmlformats.org/officeDocument/2006/relationships/tags" Target="../tags/tag44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42.xml"/><Relationship Id="rId9" Type="http://schemas.openxmlformats.org/officeDocument/2006/relationships/tags" Target="../tags/tag44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tags" Target="../tags/tag455.xml"/><Relationship Id="rId3" Type="http://schemas.openxmlformats.org/officeDocument/2006/relationships/tags" Target="../tags/tag450.xml"/><Relationship Id="rId7" Type="http://schemas.openxmlformats.org/officeDocument/2006/relationships/tags" Target="../tags/tag454.xml"/><Relationship Id="rId2" Type="http://schemas.openxmlformats.org/officeDocument/2006/relationships/tags" Target="../tags/tag449.xml"/><Relationship Id="rId1" Type="http://schemas.openxmlformats.org/officeDocument/2006/relationships/tags" Target="../tags/tag448.xml"/><Relationship Id="rId6" Type="http://schemas.openxmlformats.org/officeDocument/2006/relationships/tags" Target="../tags/tag453.xml"/><Relationship Id="rId5" Type="http://schemas.openxmlformats.org/officeDocument/2006/relationships/tags" Target="../tags/tag45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51.xml"/><Relationship Id="rId9" Type="http://schemas.openxmlformats.org/officeDocument/2006/relationships/tags" Target="../tags/tag4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SETRANGE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SETRANGE key offset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2400" dirty="0"/>
              <a:t>SETNX</a:t>
            </a:r>
            <a:r>
              <a:rPr lang="zh-CN" altLang="en-US" sz="2400" dirty="0"/>
              <a:t>命令的基本语法如下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91560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通过 SETRANGE 用 valve 重写 key 所存储的字符串值，从偏移量 </a:t>
            </a:r>
            <a:r>
              <a:rPr lang="en-US" altLang="zh-CN" sz="2400"/>
              <a:t>off</a:t>
            </a:r>
            <a:r>
              <a:rPr lang="zh-CN" altLang="en-US" sz="2400"/>
              <a:t>tset 开始。</a:t>
            </a:r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不存在的key 当作空白字符串处理。</a:t>
            </a:r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返回值：被 SETRANGE 修改之后，宇符串的长度。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SRANDMEMBER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51130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SAD myset4 "a"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SAD myset4 "b"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SAD myset4 ''c''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SAD myset4 "d"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MEMBERS myset4</a:t>
            </a:r>
          </a:p>
          <a:p>
            <a:pPr algn="l"/>
            <a:r>
              <a:rPr lang="en-US" altLang="zh-CN"/>
              <a:t>1) "d"</a:t>
            </a:r>
          </a:p>
          <a:p>
            <a:pPr algn="l"/>
            <a:r>
              <a:rPr lang="en-US" altLang="zh-CN"/>
              <a:t>2) "c''</a:t>
            </a:r>
          </a:p>
          <a:p>
            <a:pPr algn="l"/>
            <a:r>
              <a:rPr lang="en-US" altLang="zh-CN"/>
              <a:t>3) "b"</a:t>
            </a:r>
          </a:p>
          <a:p>
            <a:pPr algn="l"/>
            <a:r>
              <a:rPr lang="en-US" altLang="zh-CN"/>
              <a:t>4) "a"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27725" y="2463165"/>
            <a:ext cx="6077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SRANDMEMBER myset4</a:t>
            </a:r>
          </a:p>
          <a:p>
            <a:pPr algn="l"/>
            <a:r>
              <a:rPr lang="en-US" altLang="zh-CN"/>
              <a:t>"a"</a:t>
            </a:r>
          </a:p>
          <a:p>
            <a:pPr algn="l"/>
            <a:r>
              <a:rPr lang="en-US" altLang="zh-CN"/>
              <a:t>127.0.0.1:6379&gt; SRANDMEMBER myset4</a:t>
            </a:r>
          </a:p>
          <a:p>
            <a:pPr algn="l"/>
            <a:r>
              <a:rPr lang="en-US" altLang="zh-CN"/>
              <a:t>"d"</a:t>
            </a:r>
          </a:p>
          <a:p>
            <a:pPr algn="l"/>
            <a:r>
              <a:rPr lang="en-US" altLang="zh-CN"/>
              <a:t>127.0.0.1:6379&gt; MEMBERS myset4</a:t>
            </a:r>
          </a:p>
          <a:p>
            <a:pPr algn="l"/>
            <a:r>
              <a:rPr lang="en-US" altLang="zh-CN"/>
              <a:t>1) "d"</a:t>
            </a:r>
          </a:p>
          <a:p>
            <a:pPr algn="l"/>
            <a:r>
              <a:rPr lang="en-US" altLang="zh-CN"/>
              <a:t>2) "c''</a:t>
            </a:r>
          </a:p>
          <a:p>
            <a:pPr algn="l"/>
            <a:r>
              <a:rPr lang="en-US" altLang="zh-CN"/>
              <a:t>3) "b"</a:t>
            </a:r>
          </a:p>
          <a:p>
            <a:pPr algn="l"/>
            <a:r>
              <a:rPr lang="en-US" altLang="zh-CN"/>
              <a:t>4) "a"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SINTER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SINTER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SINTER 用于返回集合 key 中的交集。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返回值：交集元素的列表。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51130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SAD myset4  "a"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myset4 "b"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myset5 "b"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myset5 "c"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MEMBERS myset4</a:t>
            </a:r>
          </a:p>
          <a:p>
            <a:pPr algn="l"/>
            <a:r>
              <a:rPr lang="en-US" altLang="zh-CN"/>
              <a:t>1) "b"</a:t>
            </a:r>
          </a:p>
          <a:p>
            <a:pPr algn="l"/>
            <a:r>
              <a:rPr lang="en-US" altLang="zh-CN"/>
              <a:t>2) "a"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12105" y="2413635"/>
            <a:ext cx="6077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MEMBERS myset5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1) "c"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2) "b"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SINTER myset4 myset5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1) "b"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通过本例的结果可以看出，集合myset4 和集合 myset5的交集元素b被找出来了。</a:t>
            </a:r>
            <a:endParaRPr lang="en-US" altLang="zh-CN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SINTERSTORE destinatio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SINTERSTORE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此命令等同于 SINTER，但它将结果保存到集合 destination，而不是简单地返回结果。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如果集合 destination 己经存在，则将其覆盖。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返回值：交集中的元素数量。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SINTERSTORE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51130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SAD myset6 "a"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SADD myset6 "b"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myset7 "b"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SADD myset7  "c''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MEMBERS myset6</a:t>
            </a:r>
          </a:p>
          <a:p>
            <a:pPr algn="l"/>
            <a:r>
              <a:rPr lang="en-US" altLang="zh-CN"/>
              <a:t>1)  "b''</a:t>
            </a:r>
          </a:p>
          <a:p>
            <a:pPr algn="l"/>
            <a:r>
              <a:rPr lang="en-US" altLang="zh-CN"/>
              <a:t>2)  "a''</a:t>
            </a:r>
          </a:p>
          <a:p>
            <a:pPr algn="l"/>
            <a:r>
              <a:rPr lang="en-US" altLang="zh-CN"/>
              <a:t>127.0.0.1:6379&gt; MEMBERS myset7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12105" y="2413635"/>
            <a:ext cx="6077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1)  "c"</a:t>
            </a:r>
          </a:p>
          <a:p>
            <a:pPr algn="l"/>
            <a:r>
              <a:rPr lang="en-US" altLang="zh-CN">
                <a:sym typeface="+mn-ea"/>
              </a:rPr>
              <a:t>2)  "b"</a:t>
            </a:r>
          </a:p>
          <a:p>
            <a:pPr algn="l"/>
            <a:r>
              <a:rPr lang="en-US" altLang="zh-CN">
                <a:sym typeface="+mn-ea"/>
              </a:rPr>
              <a:t>127.0.0.1:6379&gt; SINTERSTORE myset8 myset6 myset7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r>
              <a:rPr lang="en-US" altLang="zh-CN">
                <a:sym typeface="+mn-ea"/>
              </a:rPr>
              <a:t>127.0.0.1:6379&gt; MEMBERS myset8</a:t>
            </a:r>
          </a:p>
          <a:p>
            <a:pPr algn="l"/>
            <a:r>
              <a:rPr lang="en-US" altLang="zh-CN">
                <a:sym typeface="+mn-ea"/>
              </a:rPr>
              <a:t>1)  "b"</a:t>
            </a:r>
          </a:p>
          <a:p>
            <a:pPr algn="l"/>
            <a:r>
              <a:rPr lang="en-US" altLang="zh-CN">
                <a:sym typeface="+mn-ea"/>
              </a:rPr>
              <a:t>通过本例的结果我们可以看出，集合 myset6 和集合myset7的交集被保存到集合 myset8</a:t>
            </a:r>
          </a:p>
          <a:p>
            <a:pPr algn="l"/>
            <a:r>
              <a:rPr lang="en-US" altLang="zh-CN">
                <a:sym typeface="+mn-ea"/>
              </a:rPr>
              <a:t>中了</a:t>
            </a:r>
            <a:r>
              <a:rPr lang="zh-CN" altLang="en-US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SUNION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SUNION命令的基本语法如下。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SUNION 用于返回所有集合key 的并集。不存在的 key 被视为空集。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返回值：并集元素的列表。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51130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SAD myset6 "a"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SADD myset6 "b"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myset7 "b"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SADD myset7  "c''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MEMBERS myset6</a:t>
            </a:r>
          </a:p>
          <a:p>
            <a:pPr algn="l"/>
            <a:r>
              <a:rPr lang="en-US" altLang="zh-CN"/>
              <a:t>1)  "b''</a:t>
            </a:r>
          </a:p>
          <a:p>
            <a:pPr algn="l"/>
            <a:r>
              <a:rPr lang="en-US" altLang="zh-CN"/>
              <a:t>2)  "a''</a:t>
            </a:r>
          </a:p>
          <a:p>
            <a:pPr algn="l"/>
            <a:r>
              <a:rPr lang="en-US" altLang="zh-CN"/>
              <a:t>127.0.0.1:6379&gt; MEMBERS myset7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12105" y="2413635"/>
            <a:ext cx="6077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1)  "c"</a:t>
            </a:r>
          </a:p>
          <a:p>
            <a:pPr algn="l"/>
            <a:r>
              <a:rPr lang="en-US" altLang="zh-CN">
                <a:sym typeface="+mn-ea"/>
              </a:rPr>
              <a:t>2)  "b"</a:t>
            </a:r>
          </a:p>
          <a:p>
            <a:pPr algn="l"/>
            <a:r>
              <a:rPr lang="en-US" altLang="zh-CN">
                <a:sym typeface="+mn-ea"/>
              </a:rPr>
              <a:t>127.0.0.1:6379&gt; SINTERSTORE myset8 myset6 myset7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r>
              <a:rPr lang="en-US" altLang="zh-CN">
                <a:sym typeface="+mn-ea"/>
              </a:rPr>
              <a:t>127.0.0.1:6379&gt; MEMBERS myset8</a:t>
            </a:r>
          </a:p>
          <a:p>
            <a:pPr algn="l"/>
            <a:r>
              <a:rPr lang="en-US" altLang="zh-CN">
                <a:sym typeface="+mn-ea"/>
              </a:rPr>
              <a:t>1)  "b"</a:t>
            </a:r>
          </a:p>
          <a:p>
            <a:pPr algn="l"/>
            <a:r>
              <a:rPr lang="en-US" altLang="zh-CN">
                <a:sym typeface="+mn-ea"/>
              </a:rPr>
              <a:t>通过本例的结果我们可以看出，集合 myset6 和集合myset7的交集被保存到集合 myset8</a:t>
            </a:r>
          </a:p>
          <a:p>
            <a:pPr algn="l"/>
            <a:r>
              <a:rPr lang="en-US" altLang="zh-CN">
                <a:sym typeface="+mn-ea"/>
              </a:rPr>
              <a:t>中了</a:t>
            </a:r>
            <a:r>
              <a:rPr lang="zh-CN" altLang="en-US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SUNIONSTORE destination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SUNIONSTORE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此命令等同于 SUNION，但它将结果保存到集合 destination，而不是简单地返回结果。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如果集合 destination 已经存在，则将其覆盖。集合 destination 可以是集合key 本身。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返回值：并集中的元素数量。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SUNIONSTORE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6145" y="2058035"/>
            <a:ext cx="51130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DEL mysetl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DEL myset2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DEl myset3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SADD myset1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127.0.0.1:6379&gt; SADD myset1 b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127.0.0.1:6379&gt; SADD myset2 b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412105" y="2197735"/>
            <a:ext cx="60775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SAD myset2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127.0.0.1:6379&gt; SUNIONSTORE myset3 myset1 myset2</a:t>
            </a:r>
          </a:p>
          <a:p>
            <a:pPr algn="l"/>
            <a:r>
              <a:rPr lang="en-US" altLang="zh-CN">
                <a:sym typeface="+mn-ea"/>
              </a:rPr>
              <a:t>(integer) 3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127.0.0.1:6379› MEMBERS myset3</a:t>
            </a:r>
          </a:p>
          <a:p>
            <a:pPr algn="l"/>
            <a:r>
              <a:rPr lang="en-US" altLang="zh-CN">
                <a:sym typeface="+mn-ea"/>
              </a:rPr>
              <a:t>1) "c"</a:t>
            </a:r>
          </a:p>
          <a:p>
            <a:pPr algn="l"/>
            <a:r>
              <a:rPr lang="en-US" altLang="zh-CN">
                <a:sym typeface="+mn-ea"/>
              </a:rPr>
              <a:t>2) "b"</a:t>
            </a:r>
          </a:p>
          <a:p>
            <a:pPr algn="l"/>
            <a:r>
              <a:rPr lang="en-US" altLang="zh-CN">
                <a:sym typeface="+mn-ea"/>
              </a:rPr>
              <a:t>3) "a"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通过本例的结果可以看出，集合mysetl 和集合myset2 的并集被保存到集合 myset3 中了。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SDIEF key [key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SDIFF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SDIFF 用于返回集合 key 的差集。不存在的 key 被视为空集</a:t>
            </a:r>
            <a:r>
              <a:rPr lang="zh-CN" sz="2000"/>
              <a:t>。</a:t>
            </a:r>
            <a:endParaRPr sz="2000"/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r>
              <a:rPr sz="2000"/>
              <a:t>返回值：差集元素的列表。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SETEX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实例1：对非空字符串执行 SETRANGE 命令。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实例2：对空字符串/不存在的key 执行 SETRANGE 命令。</a:t>
            </a:r>
            <a:endParaRPr lang="zh-CN" altLang="en-US" sz="2000" dirty="0">
              <a:latin typeface="+mn-ea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58597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例如我们希望将xpws2006 的 163邮箱替换为 QQ 邮箱，</a:t>
            </a:r>
          </a:p>
          <a:p>
            <a:pPr algn="l"/>
            <a:r>
              <a:rPr lang="en-US" altLang="zh-CN"/>
              <a:t>我们可以这么做。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SET email "xpws2006@163. com"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STRANGE email 9 "qq. com"</a:t>
            </a:r>
          </a:p>
          <a:p>
            <a:pPr algn="l"/>
            <a:r>
              <a:rPr lang="en-US" altLang="zh-CN"/>
              <a:t>(integer) 18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email</a:t>
            </a:r>
          </a:p>
          <a:p>
            <a:pPr algn="l"/>
            <a:r>
              <a:rPr lang="en-US" altLang="zh-CN"/>
              <a:t>"xpws2006@qq.com"</a:t>
            </a:r>
          </a:p>
          <a:p>
            <a:pPr algn="l"/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723380" y="1988820"/>
            <a:ext cx="457073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EXISTS empty_string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STRANGE empty_string 5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Redis"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＃对不存在的key使用 SETRANGE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10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GET empty_ string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＃空白处被零比特〞1×00”填充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"1×00\×00\×00\×00\x00Redis"</a:t>
            </a:r>
            <a:endParaRPr lang="en-US" altLang="zh-CN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50745" y="1938020"/>
            <a:ext cx="72218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MEMBERS myset1</a:t>
            </a:r>
          </a:p>
          <a:p>
            <a:pPr algn="l"/>
            <a:r>
              <a:rPr lang="en-US" altLang="zh-CN"/>
              <a:t>1) "b"</a:t>
            </a:r>
          </a:p>
          <a:p>
            <a:pPr algn="l"/>
            <a:r>
              <a:rPr lang="en-US" altLang="zh-CN"/>
              <a:t>2) "a"</a:t>
            </a:r>
          </a:p>
          <a:p>
            <a:pPr algn="l"/>
            <a:r>
              <a:rPr lang="en-US" altLang="zh-CN"/>
              <a:t>127.0.0.1:6379&gt; MEMBERS myset2</a:t>
            </a:r>
          </a:p>
          <a:p>
            <a:pPr algn="l"/>
            <a:r>
              <a:rPr lang="en-US" altLang="zh-CN"/>
              <a:t>1) "c"</a:t>
            </a:r>
          </a:p>
          <a:p>
            <a:pPr algn="l"/>
            <a:r>
              <a:rPr lang="en-US" altLang="zh-CN"/>
              <a:t>2) "b"</a:t>
            </a:r>
          </a:p>
          <a:p>
            <a:pPr algn="l"/>
            <a:r>
              <a:rPr lang="en-US" altLang="zh-CN"/>
              <a:t>127.0.0.1:6379&gt; DIFF myset1 myset2</a:t>
            </a:r>
          </a:p>
          <a:p>
            <a:pPr algn="l"/>
            <a:r>
              <a:rPr lang="en-US" altLang="zh-CN"/>
              <a:t>1） "a"</a:t>
            </a:r>
          </a:p>
          <a:p>
            <a:pPr algn="l"/>
            <a:r>
              <a:rPr lang="en-US" altLang="zh-CN"/>
              <a:t>从本例中，我们可以看到集合myset1 和集合myset2 的差集元素是 a。我们也可以将集合</a:t>
            </a:r>
          </a:p>
          <a:p>
            <a:pPr algn="l"/>
            <a:r>
              <a:rPr lang="en-US" altLang="zh-CN"/>
              <a:t>mysetl 和集合 myset2 换个顺序看一下结果。</a:t>
            </a:r>
          </a:p>
          <a:p>
            <a:pPr algn="l"/>
            <a:r>
              <a:rPr lang="en-US" altLang="zh-CN"/>
              <a:t>127.0.0.1:6379&gt; SDIFF myset2 myset1</a:t>
            </a:r>
          </a:p>
          <a:p>
            <a:pPr algn="l"/>
            <a:r>
              <a:rPr lang="en-US" altLang="zh-CN"/>
              <a:t>1) "c''</a:t>
            </a:r>
          </a:p>
          <a:p>
            <a:pPr algn="l"/>
            <a:r>
              <a:rPr lang="en-US" altLang="zh-CN"/>
              <a:t>从这个结果可以看出，集合myset2 与集合 myset1 的差集元素是C。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SDIFFSTORE destination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SDIFFSTORE命令的基本语法如下。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此命令等同于 SDIFF，但它将结果保存到集合 destination，而不是简单地返回结果。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如果集合 destination 已经存在，则将其覆盖。集合 destination 可以是集合key本身。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返回值：差集中的元素数量。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SDIFFSTORE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6145" y="2058035"/>
            <a:ext cx="51130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DEL mysetl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DEL myset2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DE1 myset3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myset1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mysetl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myset2 b</a:t>
            </a:r>
          </a:p>
          <a:p>
            <a:pPr algn="l"/>
            <a:r>
              <a:rPr lang="en-US" altLang="zh-CN"/>
              <a:t>(integer)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12105" y="2197735"/>
            <a:ext cx="60775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SAD myset2 C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r>
              <a:rPr lang="en-US" altLang="zh-CN">
                <a:sym typeface="+mn-ea"/>
              </a:rPr>
              <a:t>127.0.0.1:6379&gt; MEMBERS myset1</a:t>
            </a:r>
          </a:p>
          <a:p>
            <a:pPr algn="l"/>
            <a:r>
              <a:rPr lang="en-US" altLang="zh-CN">
                <a:sym typeface="+mn-ea"/>
              </a:rPr>
              <a:t>1) "b"</a:t>
            </a:r>
          </a:p>
          <a:p>
            <a:pPr algn="l"/>
            <a:r>
              <a:rPr lang="en-US" altLang="zh-CN">
                <a:sym typeface="+mn-ea"/>
              </a:rPr>
              <a:t>2) "a"</a:t>
            </a:r>
          </a:p>
          <a:p>
            <a:pPr algn="l"/>
            <a:r>
              <a:rPr lang="en-US" altLang="zh-CN">
                <a:sym typeface="+mn-ea"/>
              </a:rPr>
              <a:t>127.0.0.1:6379&gt; MEMBERS myset2</a:t>
            </a:r>
          </a:p>
          <a:p>
            <a:pPr algn="l"/>
            <a:r>
              <a:rPr lang="en-US" altLang="zh-CN">
                <a:sym typeface="+mn-ea"/>
              </a:rPr>
              <a:t>1) "c"</a:t>
            </a:r>
          </a:p>
          <a:p>
            <a:pPr algn="l"/>
            <a:r>
              <a:rPr lang="en-US" altLang="zh-CN">
                <a:sym typeface="+mn-ea"/>
              </a:rPr>
              <a:t>2) "b"</a:t>
            </a:r>
          </a:p>
          <a:p>
            <a:pPr algn="l"/>
            <a:r>
              <a:rPr lang="en-US" altLang="zh-CN">
                <a:sym typeface="+mn-ea"/>
              </a:rPr>
              <a:t>127.0.0.1:6379&gt; SDIFFSTORE myset3 myset1 myset2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r>
              <a:rPr lang="en-US" altLang="zh-CN">
                <a:sym typeface="+mn-ea"/>
              </a:rPr>
              <a:t>127.0.0.1:6379&gt; MEMBERS myset3</a:t>
            </a:r>
          </a:p>
          <a:p>
            <a:pPr algn="l"/>
            <a:r>
              <a:rPr lang="en-US" altLang="zh-CN">
                <a:sym typeface="+mn-ea"/>
              </a:rPr>
              <a:t>1) "a"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2.5 Sorted Set类型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Sorted Set 类型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2091055"/>
            <a:ext cx="7335520" cy="2821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Sorted Set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Sorted Set 类型是 Set 类型的一个加强版本，它在 Set 类型的基础上增加了一个顺序属性这一属性在添加、修改元素的时候可以指定，每次指定后有序集合会自动按新的值调整顺序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有序集合中的元素是唯一的，但分数（Score）却可以重复。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ZADD key score member [[score member] [score member]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ZADD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ZADD 用于将一个或多个member 和score 加入有序集合 key 当中。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返回值：被成功添加的新元素的数量。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ZADD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ZADD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4189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76145"/>
            <a:ext cx="51130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# 添加单个元素</a:t>
            </a:r>
          </a:p>
          <a:p>
            <a:pPr algn="l"/>
            <a:r>
              <a:rPr lang="en-US" altLang="zh-CN"/>
              <a:t>127.0.0.1:6379&gt; ZADD myzset1 1 "one"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＃ 添加多个元素</a:t>
            </a:r>
          </a:p>
          <a:p>
            <a:pPr algn="l"/>
            <a:r>
              <a:rPr lang="en-US" altLang="zh-CN"/>
              <a:t>127.0.0.1:6379&gt; ZADD myzset1 2 "two" 3 "three"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r>
              <a:rPr lang="en-US" altLang="zh-CN"/>
              <a:t>＃显示有序集合myzset1</a:t>
            </a:r>
          </a:p>
          <a:p>
            <a:pPr algn="l"/>
            <a:r>
              <a:rPr lang="en-US" altLang="zh-CN"/>
              <a:t>127.0.0.1:6379&gt; RANGE myzsetl 0 -1 WITHSCORES</a:t>
            </a:r>
          </a:p>
          <a:p>
            <a:pPr algn="l"/>
            <a:r>
              <a:rPr lang="en-US" altLang="zh-CN"/>
              <a:t>1) "one"</a:t>
            </a:r>
          </a:p>
          <a:p>
            <a:pPr algn="l"/>
            <a:r>
              <a:rPr lang="en-US" altLang="zh-CN"/>
              <a:t>2) "I''</a:t>
            </a:r>
          </a:p>
          <a:p>
            <a:pPr algn="l"/>
            <a:r>
              <a:rPr lang="en-US" altLang="zh-CN"/>
              <a:t>3) "two"</a:t>
            </a:r>
          </a:p>
          <a:p>
            <a:pPr algn="l"/>
            <a:r>
              <a:rPr lang="en-US" altLang="zh-CN"/>
              <a:t>4) ''2''</a:t>
            </a:r>
          </a:p>
          <a:p>
            <a:pPr algn="l"/>
            <a:r>
              <a:rPr lang="en-US" altLang="zh-CN"/>
              <a:t>5) "three"</a:t>
            </a:r>
          </a:p>
          <a:p>
            <a:pPr algn="l"/>
            <a:r>
              <a:rPr lang="en-US" altLang="zh-CN"/>
              <a:t>6) ''3''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使用 Redis 的内存可视化工具 Redis Desktop Manager查看有序集合myzsetl 在 Redis 中的存储结构</a:t>
            </a:r>
            <a:r>
              <a:rPr lang="zh-CN" altLang="en-US"/>
              <a:t>。</a:t>
            </a:r>
            <a:endParaRPr lang="en-US" altLang="zh-CN"/>
          </a:p>
          <a:p>
            <a:pPr algn="l"/>
            <a:r>
              <a:rPr lang="en-US" altLang="zh-CN"/>
              <a:t>＃添加已存在元素，但是改变 score</a:t>
            </a:r>
          </a:p>
          <a:p>
            <a:pPr algn="l"/>
            <a:r>
              <a:rPr lang="en-US" altLang="zh-CN"/>
              <a:t>127.0.0.1:6379&gt; ZADD myzset1 6 "one"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r>
              <a:rPr lang="en-US" altLang="zh-CN"/>
              <a:t>127.0.0.1:6379&gt; RANGE myzset1 0 -1 WITHSCORES</a:t>
            </a:r>
          </a:p>
          <a:p>
            <a:pPr algn="l"/>
            <a:r>
              <a:rPr lang="en-US" altLang="zh-CN"/>
              <a:t>1) 'two"</a:t>
            </a:r>
          </a:p>
          <a:p>
            <a:pPr algn="l"/>
            <a:r>
              <a:rPr lang="en-US" altLang="zh-CN"/>
              <a:t>2) ''2"</a:t>
            </a:r>
          </a:p>
          <a:p>
            <a:pPr algn="l"/>
            <a:r>
              <a:rPr lang="en-US" altLang="zh-CN"/>
              <a:t>3) "three"</a:t>
            </a:r>
          </a:p>
          <a:p>
            <a:pPr algn="l"/>
            <a:r>
              <a:rPr lang="en-US" altLang="zh-CN"/>
              <a:t>4) "3'</a:t>
            </a:r>
          </a:p>
          <a:p>
            <a:pPr algn="l"/>
            <a:r>
              <a:rPr lang="en-US" altLang="zh-CN"/>
              <a:t>5) "one"</a:t>
            </a:r>
          </a:p>
          <a:p>
            <a:pPr algn="l"/>
            <a:r>
              <a:rPr lang="en-US" altLang="zh-CN"/>
              <a:t>6) "6"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在本例中，我们向有序集合 myzset1 中添加了元素 one、two 和three，并且元素 one 被设置了两次，那么将以最后一次的设置为准。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ZREN key member [</a:t>
            </a:r>
            <a:r>
              <a:rPr lang="en-US" sz="2200">
                <a:sym typeface="+mn-ea"/>
              </a:rPr>
              <a:t>n</a:t>
            </a:r>
            <a:r>
              <a:rPr sz="2200">
                <a:sym typeface="+mn-ea"/>
              </a:rPr>
              <a:t>ember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ZREM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ZREM 用于删除有序集合key 中的一个或多个member，不存在的member 将被忽略。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返回值：有序集合 key 中被成功州除的元素数量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042795"/>
            <a:ext cx="51130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/>
              <a:t>＃生成有序集合测试数据</a:t>
            </a:r>
          </a:p>
          <a:p>
            <a:pPr algn="l"/>
            <a:r>
              <a:rPr lang="en-US" altLang="zh-CN" sz="1600"/>
              <a:t>127.0.0.1:6379&gt; ZADD myzset2 1 "one"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ZADD myzset2 2 "two"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ZADD myzset2 3 "three"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ADD myzset2 4 "four"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RANGE myzset2 0 -1 WITHSCORES</a:t>
            </a:r>
          </a:p>
          <a:p>
            <a:pPr algn="l"/>
            <a:r>
              <a:rPr lang="en-US" altLang="zh-CN" sz="1600"/>
              <a:t>1) "one"</a:t>
            </a:r>
          </a:p>
          <a:p>
            <a:pPr algn="l"/>
            <a:r>
              <a:rPr lang="en-US" altLang="zh-CN" sz="1600"/>
              <a:t>2) "1"</a:t>
            </a:r>
          </a:p>
          <a:p>
            <a:pPr algn="l"/>
            <a:r>
              <a:rPr lang="en-US" altLang="zh-CN" sz="1600"/>
              <a:t>3) "two"</a:t>
            </a:r>
          </a:p>
          <a:p>
            <a:pPr algn="l"/>
            <a:r>
              <a:rPr lang="en-US" altLang="zh-CN" sz="1600"/>
              <a:t>4) "2"</a:t>
            </a:r>
          </a:p>
          <a:p>
            <a:pPr algn="l"/>
            <a:r>
              <a:rPr lang="en-US" altLang="zh-CN" sz="1600"/>
              <a:t>5) "three"</a:t>
            </a:r>
          </a:p>
          <a:p>
            <a:pPr algn="l"/>
            <a:r>
              <a:rPr lang="en-US" altLang="zh-CN" sz="1600"/>
              <a:t>6) "3''</a:t>
            </a:r>
          </a:p>
          <a:p>
            <a:pPr algn="l"/>
            <a:r>
              <a:rPr lang="en-US" altLang="zh-CN" sz="1600"/>
              <a:t>7) "four"</a:t>
            </a:r>
          </a:p>
          <a:p>
            <a:pPr algn="l"/>
            <a:r>
              <a:rPr lang="en-US" altLang="zh-CN" sz="1600"/>
              <a:t>8) " 4"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t>＃ 删除单个元素</a:t>
            </a:r>
          </a:p>
          <a:p>
            <a:pPr algn="l"/>
            <a:r>
              <a:t>127.0.0.1:6379&gt; REM myzset2 "two"</a:t>
            </a:r>
          </a:p>
          <a:p>
            <a:pPr algn="l"/>
            <a:r>
              <a:t>(integer) 1</a:t>
            </a:r>
          </a:p>
          <a:p>
            <a:pPr algn="l"/>
            <a:r>
              <a:t>127.0.0.1:6379&gt; RANGE myzset2 0 -1</a:t>
            </a:r>
          </a:p>
          <a:p>
            <a:pPr algn="l"/>
            <a:r>
              <a:t>1) "one"</a:t>
            </a:r>
          </a:p>
          <a:p>
            <a:pPr algn="l"/>
            <a:r>
              <a:t>2) "three"</a:t>
            </a:r>
          </a:p>
          <a:p>
            <a:pPr algn="l"/>
            <a:r>
              <a:t>3) </a:t>
            </a:r>
            <a:r>
              <a:rPr lang="en-US"/>
              <a:t>''</a:t>
            </a:r>
            <a:r>
              <a:t>four"</a:t>
            </a:r>
          </a:p>
          <a:p>
            <a:pPr algn="l"/>
            <a:r>
              <a:t>＃删除多个元素</a:t>
            </a:r>
          </a:p>
          <a:p>
            <a:pPr algn="l"/>
            <a:r>
              <a:t>127.0.0.1:6379&gt; REM myzset2 one three</a:t>
            </a:r>
          </a:p>
          <a:p>
            <a:pPr algn="l"/>
            <a:r>
              <a:t>(integer) 2</a:t>
            </a:r>
          </a:p>
          <a:p>
            <a:pPr algn="l"/>
            <a:r>
              <a:t>127.0.0.1:6379&gt; RANGE myzset2 0 -1</a:t>
            </a:r>
          </a:p>
          <a:p>
            <a:pPr algn="l"/>
            <a:r>
              <a:t>1) "four"</a:t>
            </a:r>
          </a:p>
          <a:p>
            <a:pPr algn="l"/>
            <a:r>
              <a:t>＃删除不存在的元素</a:t>
            </a:r>
          </a:p>
          <a:p>
            <a:pPr algn="l"/>
            <a:r>
              <a:t>127.0.0.1:6379› REM myzset2 "five"</a:t>
            </a:r>
          </a:p>
          <a:p>
            <a:pPr algn="l"/>
            <a:r>
              <a:t>(integer) 0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ZCARD key</a:t>
            </a:r>
            <a:endParaRPr lang="en-US" sz="2200">
              <a:sym typeface="+mn-ea"/>
            </a:endParaRP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ZCARD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ZCARD 用于返回有序集合key 中的元素个数</a:t>
            </a:r>
            <a:r>
              <a:rPr lang="zh-CN" sz="2400"/>
              <a:t>。</a:t>
            </a:r>
          </a:p>
          <a:p>
            <a:pPr algn="l"/>
            <a:endParaRPr lang="zh-CN" sz="2400"/>
          </a:p>
          <a:p>
            <a:pPr algn="l"/>
            <a:endParaRPr lang="zh-CN" sz="2400"/>
          </a:p>
          <a:p>
            <a:pPr algn="l"/>
            <a:endParaRPr lang="zh-CN" sz="2400"/>
          </a:p>
          <a:p>
            <a:pPr algn="l"/>
            <a:endParaRPr sz="2400"/>
          </a:p>
          <a:p>
            <a:pPr algn="l"/>
            <a:r>
              <a:rPr sz="2400"/>
              <a:t>返回值：当有序集合 key 存在时，返回有序集合key 的元素个数；当有序集合key 不存在时，返回0。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MEST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MEST key value [key value 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/>
              <a:t>MSET 命令的基本语法如下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91560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通过 MSET司一次设置至个key 的值，执行成功返回 OK，表示所有值都被设置了；</a:t>
            </a:r>
          </a:p>
          <a:p>
            <a:pPr algn="l"/>
            <a:endParaRPr sz="2400"/>
          </a:p>
          <a:p>
            <a:pPr algn="l"/>
            <a:r>
              <a:rPr sz="2400"/>
              <a:t>执行失败返回 0，表示没有任何值被设置。</a:t>
            </a:r>
          </a:p>
          <a:p>
            <a:pPr algn="l"/>
            <a:endParaRPr sz="2400"/>
          </a:p>
          <a:p>
            <a:pPr algn="l"/>
            <a:r>
              <a:rPr sz="2400"/>
              <a:t>MSET 是一个原子性操作，所有的key 都在同一时间内被设置。</a:t>
            </a:r>
          </a:p>
          <a:p>
            <a:pPr algn="l"/>
            <a:r>
              <a:rPr sz="2400"/>
              <a:t>返回值：成功返回 OK，失败返回 0。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ZCARD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6925" y="1943100"/>
            <a:ext cx="60782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＃添加一个元素</a:t>
            </a:r>
          </a:p>
          <a:p>
            <a:pPr algn="l"/>
            <a:r>
              <a:rPr lang="en-US" altLang="zh-CN"/>
              <a:t>127.0.0.1:6379&gt; ZADD salary 5000 wangwu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＃再添加一个元素</a:t>
            </a:r>
          </a:p>
          <a:p>
            <a:pPr algn="l"/>
            <a:r>
              <a:rPr lang="en-US" altLang="zh-CN"/>
              <a:t>127.0.0.1:6379&gt; ADD salary 6000 lisi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CARD salary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r>
              <a:rPr lang="en-US" altLang="zh-CN"/>
              <a:t>＃对不存在的key执行 ZCARD命令</a:t>
            </a:r>
          </a:p>
          <a:p>
            <a:pPr algn="l"/>
            <a:r>
              <a:rPr lang="en-US" altLang="zh-CN"/>
              <a:t>127.0.0.1:6379› EXISTS non_exists_key</a:t>
            </a:r>
          </a:p>
          <a:p>
            <a:pPr algn="l"/>
            <a:r>
              <a:rPr lang="en-US" altLang="zh-CN"/>
              <a:t>(integer)</a:t>
            </a:r>
          </a:p>
          <a:p>
            <a:pPr algn="l"/>
            <a:r>
              <a:rPr lang="en-US" altLang="zh-CN"/>
              <a:t>0</a:t>
            </a:r>
          </a:p>
          <a:p>
            <a:pPr algn="l"/>
            <a:r>
              <a:rPr lang="en-US" altLang="zh-CN"/>
              <a:t>127.0.0.1:6379&gt; CARD non _exists_key</a:t>
            </a:r>
          </a:p>
          <a:p>
            <a:pPr algn="l"/>
            <a:r>
              <a:rPr lang="en-US" altLang="zh-CN"/>
              <a:t>(integer)</a:t>
            </a:r>
          </a:p>
          <a:p>
            <a:pPr algn="l"/>
            <a:r>
              <a:rPr lang="en-US" altLang="zh-CN"/>
              <a:t>0</a:t>
            </a:r>
          </a:p>
          <a:p>
            <a:pPr algn="l"/>
            <a:r>
              <a:rPr lang="en-US" altLang="zh-CN"/>
              <a:t>从本例可以看出，有序集合 salary 的元素个数是2。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COUNT key min max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ZCOUNT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ZCOUNT 用于返回有序集合key 中 score 值在min 和max 之间（默认包括 score 值等于min 或 max）的元素数量，也就是返回有序集合key 中 score 值在给定区问的元素数量。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返回值：score 值在min 和max之间的元素数量。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ZCOUNT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ZCOUNT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042795"/>
            <a:ext cx="5113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/>
              <a:t>＃添加有序集合的元素</a:t>
            </a:r>
          </a:p>
          <a:p>
            <a:pPr algn="l"/>
            <a:r>
              <a:rPr lang="en-US" altLang="zh-CN" sz="1600"/>
              <a:t>127.0.0.1:6379&gt; DEL salary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127.0.0.1:6379› ADD salary 3000 wangwu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ADD salary 4000 lisi</a:t>
            </a:r>
          </a:p>
          <a:p>
            <a:pPr algn="l"/>
            <a:r>
              <a:rPr lang="en-US" altLang="zh-CN" sz="1600"/>
              <a:t>(integer)</a:t>
            </a:r>
          </a:p>
          <a:p>
            <a:pPr algn="l"/>
            <a:r>
              <a:rPr lang="en-US" altLang="zh-CN" sz="1600"/>
              <a:t>127.0.0.1:6379&gt; ZADD salary 5000 zhangsan</a:t>
            </a:r>
          </a:p>
          <a:p>
            <a:pPr algn="l"/>
            <a:r>
              <a:rPr lang="en-US" altLang="zh-CN" sz="1600"/>
              <a:t>(integer)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t>＃ 显示所有元素及其score 值</a:t>
            </a:r>
          </a:p>
          <a:p>
            <a:pPr algn="l"/>
            <a:r>
              <a:t>127.0.0.1:6379&gt; ZRANGE</a:t>
            </a:r>
          </a:p>
          <a:p>
            <a:pPr algn="l"/>
            <a:r>
              <a:t>salary 0</a:t>
            </a:r>
          </a:p>
          <a:p>
            <a:pPr algn="l"/>
            <a:r>
              <a:t>-1 WITHSCORES</a:t>
            </a:r>
          </a:p>
          <a:p>
            <a:pPr algn="l"/>
            <a:r>
              <a:t>1) "wangwu"</a:t>
            </a:r>
          </a:p>
          <a:p>
            <a:pPr algn="l"/>
            <a:r>
              <a:t>2) "3000"</a:t>
            </a:r>
          </a:p>
          <a:p>
            <a:pPr algn="l"/>
            <a:r>
              <a:t>3) "lisi"</a:t>
            </a:r>
          </a:p>
          <a:p>
            <a:pPr algn="l"/>
            <a:r>
              <a:t>4) "4000"</a:t>
            </a:r>
          </a:p>
          <a:p>
            <a:pPr algn="l"/>
            <a:r>
              <a:t>5) "zhangsan"</a:t>
            </a:r>
          </a:p>
          <a:p>
            <a:pPr algn="l"/>
            <a:r>
              <a:t>6) "5000"</a:t>
            </a:r>
          </a:p>
          <a:p>
            <a:pPr algn="l"/>
            <a:r>
              <a:t>＃计算 score 值为3000-~5000 的元素数量</a:t>
            </a:r>
          </a:p>
          <a:p>
            <a:pPr algn="l"/>
            <a:r>
              <a:t>127.0.0.1:6379&gt; COUNT salary 3000 5000</a:t>
            </a:r>
          </a:p>
          <a:p>
            <a:pPr algn="l"/>
            <a:r>
              <a:t>(integer) 3</a:t>
            </a:r>
          </a:p>
          <a:p>
            <a:pPr algn="l"/>
            <a:r>
              <a:t>＃计算 score 值为4000～5000 元素数量</a:t>
            </a:r>
          </a:p>
          <a:p>
            <a:pPr algn="l"/>
            <a:r>
              <a:t>127.0.0.1:6379&gt; COUNT salary 4000 5000</a:t>
            </a:r>
          </a:p>
          <a:p>
            <a:pPr algn="l"/>
            <a:r>
              <a:t>(integer) 2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SCORE key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ZSCORE命令的基本语法如下。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ZSCORE 用于返回有序集合key 中member 的score 值。如果member 不是有序集合 key的元素，或有序集合 key 不存在，则返回 nil。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返回值：member 的score 值，以字符串形式表示。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ZSCORE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ZSCORE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6925" y="1943100"/>
            <a:ext cx="85902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/>
              <a:t>＃显示有序集合中所有元素及其score 值</a:t>
            </a:r>
          </a:p>
          <a:p>
            <a:pPr algn="l"/>
            <a:r>
              <a:rPr lang="en-US" altLang="zh-CN" sz="2400"/>
              <a:t>127.0.0.1:6379&gt; RANGE salary 0 -1 WITHSCORES</a:t>
            </a:r>
          </a:p>
          <a:p>
            <a:pPr algn="l"/>
            <a:r>
              <a:rPr lang="en-US" altLang="zh-CN" sz="2400"/>
              <a:t>1) "wangwu"</a:t>
            </a:r>
          </a:p>
          <a:p>
            <a:pPr algn="l"/>
            <a:r>
              <a:rPr lang="en-US" altLang="zh-CN" sz="2400"/>
              <a:t>2) "3000"</a:t>
            </a:r>
          </a:p>
          <a:p>
            <a:pPr algn="l"/>
            <a:r>
              <a:rPr lang="en-US" altLang="zh-CN" sz="2400"/>
              <a:t>3)  "lisi"</a:t>
            </a:r>
          </a:p>
          <a:p>
            <a:pPr algn="l"/>
            <a:r>
              <a:rPr lang="en-US" altLang="zh-CN" sz="2400"/>
              <a:t>4)  "4000"</a:t>
            </a:r>
          </a:p>
          <a:p>
            <a:pPr algn="l"/>
            <a:r>
              <a:rPr lang="en-US" altLang="zh-CN" sz="2400"/>
              <a:t>5)  "zhangsan"</a:t>
            </a:r>
          </a:p>
          <a:p>
            <a:pPr algn="l"/>
            <a:r>
              <a:rPr lang="en-US" altLang="zh-CN" sz="2400"/>
              <a:t>6)  "5000"</a:t>
            </a:r>
          </a:p>
          <a:p>
            <a:pPr algn="l"/>
            <a:r>
              <a:rPr lang="en-US" altLang="zh-CN" sz="2400"/>
              <a:t>＃注意score 值以字符串形式表示</a:t>
            </a:r>
          </a:p>
          <a:p>
            <a:pPr algn="l"/>
            <a:r>
              <a:rPr lang="en-US" altLang="zh-CN" sz="2400"/>
              <a:t>127.0.0.1:6379&gt; SCORE salary wangwu</a:t>
            </a:r>
          </a:p>
          <a:p>
            <a:pPr algn="l"/>
            <a:r>
              <a:rPr lang="en-US" altLang="zh-CN" sz="2400"/>
              <a:t>"3000"</a:t>
            </a:r>
          </a:p>
          <a:p>
            <a:pPr algn="l"/>
            <a:r>
              <a:rPr lang="en-US" altLang="zh-CN" sz="2400"/>
              <a:t>在本例中，我们成功地获取了 wangwu 的 score 值。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ZINCRBY key increment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ZINCRBY命令的基本语法如下。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ZINCRBY 用于将有序集合key 的member 的score 值加上增量 increment。也可以通过传递一个负数增量 increment， 让 score 值减去相应的值。比如ZINCRBY key -5 member，就是</a:t>
            </a:r>
          </a:p>
          <a:p>
            <a:pPr algn="l"/>
            <a:r>
              <a:rPr sz="2400"/>
              <a:t>让member 的score 值减去5。</a:t>
            </a:r>
          </a:p>
          <a:p>
            <a:pPr algn="l"/>
            <a:endParaRPr sz="2400"/>
          </a:p>
          <a:p>
            <a:pPr algn="l"/>
            <a:r>
              <a:rPr sz="2400"/>
              <a:t>当key 不存在，或member 不是key 的元素时，ZINCRBY key increment member 等同</a:t>
            </a:r>
            <a:r>
              <a:rPr lang="zh-CN" sz="2400"/>
              <a:t>于</a:t>
            </a:r>
            <a:r>
              <a:rPr sz="2400"/>
              <a:t>ADD key increment member</a:t>
            </a:r>
          </a:p>
          <a:p>
            <a:pPr algn="l"/>
            <a:endParaRPr sz="2400"/>
          </a:p>
          <a:p>
            <a:pPr algn="l"/>
            <a:r>
              <a:rPr sz="2400"/>
              <a:t>返回值：member 的新 score 值，以字符串形式表示</a:t>
            </a:r>
            <a:r>
              <a:rPr lang="zh-CN" sz="240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ZINCRBY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ZINCRBY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6925" y="1943100"/>
            <a:ext cx="859028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/>
              <a:t>127.0.0.1:6379› SCORE salary wangwu</a:t>
            </a:r>
          </a:p>
          <a:p>
            <a:pPr algn="l"/>
            <a:r>
              <a:rPr lang="en-US" altLang="zh-CN" sz="2400"/>
              <a:t>"3000"</a:t>
            </a:r>
          </a:p>
          <a:p>
            <a:pPr algn="l"/>
            <a:r>
              <a:rPr lang="en-US" altLang="zh-CN" sz="2400"/>
              <a:t>127.0.0.1:6379› ZINCRBY salary 5000 wangwu</a:t>
            </a:r>
          </a:p>
          <a:p>
            <a:pPr algn="l"/>
            <a:r>
              <a:rPr lang="en-US" altLang="zh-CN" sz="2400"/>
              <a:t>"8000"</a:t>
            </a:r>
          </a:p>
          <a:p>
            <a:pPr algn="l"/>
            <a:r>
              <a:rPr lang="en-US" altLang="zh-CN" sz="2400"/>
              <a:t>127.0.0.1:6379&gt; RANGE salary 0 -1 WITHSCORES</a:t>
            </a:r>
          </a:p>
          <a:p>
            <a:pPr algn="l"/>
            <a:r>
              <a:rPr lang="en-US" altLang="zh-CN" sz="2400"/>
              <a:t>1) "lisi"</a:t>
            </a:r>
          </a:p>
          <a:p>
            <a:pPr algn="l"/>
            <a:r>
              <a:rPr lang="en-US" altLang="zh-CN" sz="2400"/>
              <a:t>2) "4000 "</a:t>
            </a:r>
          </a:p>
          <a:p>
            <a:pPr algn="l"/>
            <a:r>
              <a:rPr lang="en-US" altLang="zh-CN" sz="2400"/>
              <a:t>3) "zhangsan"</a:t>
            </a:r>
          </a:p>
          <a:p>
            <a:pPr algn="l"/>
            <a:r>
              <a:rPr lang="en-US" altLang="zh-CN" sz="2400"/>
              <a:t>4) "5000 ''</a:t>
            </a:r>
          </a:p>
          <a:p>
            <a:pPr algn="l"/>
            <a:r>
              <a:rPr lang="en-US" altLang="zh-CN" sz="2400"/>
              <a:t>5) "wangwu"</a:t>
            </a:r>
          </a:p>
          <a:p>
            <a:pPr algn="l"/>
            <a:r>
              <a:rPr lang="en-US" altLang="zh-CN" sz="2400"/>
              <a:t>6) "8000"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COUNT key min max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ZCOUNT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ZCOUNT 用于返回有序集合key 中 score 值在min 和max 之间（默认包括 score 值等于min 或 max）的元素数量，也就是返回有序集合key 中 score 值在给定区问的元素数量。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返回值：score 值在min 和max之间的元素数量。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ZCOUNT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ZCOUNT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042795"/>
            <a:ext cx="5113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/>
              <a:t>＃添加有序集合的元素</a:t>
            </a:r>
          </a:p>
          <a:p>
            <a:pPr algn="l"/>
            <a:r>
              <a:rPr lang="en-US" altLang="zh-CN" sz="1600"/>
              <a:t>127.0.0.1:6379&gt; DEL salary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127.0.0.1:6379› ADD salary 3000 wangwu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ADD salary 4000 lisi</a:t>
            </a:r>
          </a:p>
          <a:p>
            <a:pPr algn="l"/>
            <a:r>
              <a:rPr lang="en-US" altLang="zh-CN" sz="1600"/>
              <a:t>(integer)</a:t>
            </a:r>
          </a:p>
          <a:p>
            <a:pPr algn="l"/>
            <a:r>
              <a:rPr lang="en-US" altLang="zh-CN" sz="1600"/>
              <a:t>127.0.0.1:6379&gt; ZADD salary 5000 zhangsan</a:t>
            </a:r>
          </a:p>
          <a:p>
            <a:pPr algn="l"/>
            <a:r>
              <a:rPr lang="en-US" altLang="zh-CN" sz="1600"/>
              <a:t>(integer)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t>＃ 显示所有元素及其score 值</a:t>
            </a:r>
          </a:p>
          <a:p>
            <a:pPr algn="l"/>
            <a:r>
              <a:t>127.0.0.1:6379&gt; ZRANGE</a:t>
            </a:r>
          </a:p>
          <a:p>
            <a:pPr algn="l"/>
            <a:r>
              <a:t>salary 0</a:t>
            </a:r>
          </a:p>
          <a:p>
            <a:pPr algn="l"/>
            <a:r>
              <a:t>-1 WITHSCORES</a:t>
            </a:r>
          </a:p>
          <a:p>
            <a:pPr algn="l"/>
            <a:r>
              <a:t>1) "wangwu"</a:t>
            </a:r>
          </a:p>
          <a:p>
            <a:pPr algn="l"/>
            <a:r>
              <a:t>2) "3000"</a:t>
            </a:r>
          </a:p>
          <a:p>
            <a:pPr algn="l"/>
            <a:r>
              <a:t>3) "lisi"</a:t>
            </a:r>
          </a:p>
          <a:p>
            <a:pPr algn="l"/>
            <a:r>
              <a:t>4) "4000"</a:t>
            </a:r>
          </a:p>
          <a:p>
            <a:pPr algn="l"/>
            <a:r>
              <a:t>5) "zhangsan"</a:t>
            </a:r>
          </a:p>
          <a:p>
            <a:pPr algn="l"/>
            <a:r>
              <a:t>6) "5000"</a:t>
            </a:r>
          </a:p>
          <a:p>
            <a:pPr algn="l"/>
            <a:r>
              <a:t>＃计算 score 值为3000-~5000 的元素数量</a:t>
            </a:r>
          </a:p>
          <a:p>
            <a:pPr algn="l"/>
            <a:r>
              <a:t>127.0.0.1:6379&gt; COUNT salary 3000 5000</a:t>
            </a:r>
          </a:p>
          <a:p>
            <a:pPr algn="l"/>
            <a:r>
              <a:t>(integer) 3</a:t>
            </a:r>
          </a:p>
          <a:p>
            <a:pPr algn="l"/>
            <a:r>
              <a:t>＃计算 score 值为4000～5000 元素数量</a:t>
            </a:r>
          </a:p>
          <a:p>
            <a:pPr algn="l"/>
            <a:r>
              <a:t>127.0.0.1:6379&gt; COUNT salary 4000 5000</a:t>
            </a:r>
          </a:p>
          <a:p>
            <a:pPr algn="l"/>
            <a:r>
              <a:t>(integer) 2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RANGE key start stop [WITHSCORES]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ZRANGE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ZRANGE 用于返回有序集合key 中指定区间内的元素。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返回值：在指定区间内，带有score 值的有序集合 key 的元素的列表。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MEST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实例1：对非空字符串执行 SETRANGE 命令。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0235" y="2075815"/>
            <a:ext cx="88353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&gt;&gt;&gt; MET name1 "xinping]" name2 "xinping2"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r>
              <a:rPr lang="en-US" altLang="zh-CN"/>
              <a:t>&gt;&gt;&gt; KEYS                                                                 ＃  确保指定的两个键值对被插入</a:t>
            </a:r>
          </a:p>
          <a:p>
            <a:pPr algn="l"/>
            <a:r>
              <a:rPr lang="en-US" altLang="zh-CN"/>
              <a:t>1) "name2"</a:t>
            </a:r>
          </a:p>
          <a:p>
            <a:pPr algn="l"/>
            <a:r>
              <a:rPr lang="en-US" altLang="zh-CN"/>
              <a:t>2) "namel"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MET name2 "xinping3"                                      #  MSE卫 覆盖旧值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GET name2</a:t>
            </a:r>
          </a:p>
          <a:p>
            <a:pPr algn="l"/>
            <a:r>
              <a:rPr lang="en-US" altLang="zh-CN"/>
              <a:t>"xinping2"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ZRANGE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6565" y="2042795"/>
            <a:ext cx="511302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/>
              <a:t>127.0.0.1:6379› ZADD salary2 5000 wangwu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 ZADD salary2 10000 lisi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 ADD salary2 3500 zhangsan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＃显示整个有序集合元素</a:t>
            </a:r>
          </a:p>
          <a:p>
            <a:pPr algn="l"/>
            <a:r>
              <a:rPr lang="en-US" altLang="zh-CN" sz="1600"/>
              <a:t>127.0.0.1:6379&gt; RANGE salary2 0 -1 WITHSCORES</a:t>
            </a:r>
          </a:p>
          <a:p>
            <a:pPr algn="l"/>
            <a:r>
              <a:rPr lang="en-US" altLang="zh-CN" sz="1600"/>
              <a:t>1) "zhangsan"</a:t>
            </a:r>
          </a:p>
          <a:p>
            <a:pPr algn="l"/>
            <a:r>
              <a:rPr lang="en-US" altLang="zh-CN" sz="1600"/>
              <a:t>2) "3500"</a:t>
            </a:r>
          </a:p>
          <a:p>
            <a:pPr algn="l"/>
            <a:r>
              <a:rPr lang="en-US" altLang="zh-CN" sz="1600"/>
              <a:t>3) "wangwu"</a:t>
            </a:r>
          </a:p>
          <a:p>
            <a:pPr algn="l"/>
            <a:r>
              <a:rPr lang="en-US" altLang="zh-CN" sz="1600"/>
              <a:t>4) ''5000"</a:t>
            </a:r>
          </a:p>
          <a:p>
            <a:pPr algn="l"/>
            <a:r>
              <a:rPr lang="en-US" altLang="zh-CN" sz="1600"/>
              <a:t>5) "lisi"</a:t>
            </a:r>
          </a:p>
          <a:p>
            <a:pPr algn="l"/>
            <a:r>
              <a:rPr lang="en-US" altLang="zh-CN" sz="1600"/>
              <a:t>6) "10000"</a:t>
            </a:r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＃ 显示有序集合索引为 1~2的元素</a:t>
            </a:r>
          </a:p>
          <a:p>
            <a:pPr algn="l"/>
            <a:r>
              <a:rPr lang="en-US" altLang="zh-CN" sz="1600"/>
              <a:t>127.0.0.1:6379&gt; RANGE salary2 1 2 WITHSCORES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t>1) "wangwu"</a:t>
            </a:r>
          </a:p>
          <a:p>
            <a:pPr algn="l"/>
            <a:r>
              <a:t>2) 15000"</a:t>
            </a:r>
          </a:p>
          <a:p>
            <a:pPr algn="l"/>
            <a:r>
              <a:t>3) "lisi"</a:t>
            </a:r>
          </a:p>
          <a:p>
            <a:pPr algn="l"/>
            <a:r>
              <a:t>4) "10000"</a:t>
            </a:r>
          </a:p>
          <a:p>
            <a:pPr algn="l"/>
            <a:endParaRPr/>
          </a:p>
          <a:p>
            <a:pPr algn="l"/>
            <a:r>
              <a:t>＃测试stop 超出最大索引时的情况</a:t>
            </a:r>
          </a:p>
          <a:p>
            <a:pPr algn="l"/>
            <a:r>
              <a:t>127.0.0.1:6379&gt; ZRANGE salary2 O 1O WITHSCORES</a:t>
            </a:r>
          </a:p>
          <a:p>
            <a:pPr algn="l"/>
            <a:r>
              <a:t>1) "zhangsan"</a:t>
            </a:r>
          </a:p>
          <a:p>
            <a:pPr algn="l"/>
            <a:r>
              <a:t>2) "3500"</a:t>
            </a:r>
          </a:p>
          <a:p>
            <a:pPr algn="l"/>
            <a:r>
              <a:t>3) "wangwu"</a:t>
            </a:r>
          </a:p>
          <a:p>
            <a:pPr algn="l"/>
            <a:r>
              <a:t>4) "5000"</a:t>
            </a:r>
          </a:p>
          <a:p>
            <a:pPr algn="l"/>
            <a:r>
              <a:t>5) "lisi"</a:t>
            </a:r>
          </a:p>
          <a:p>
            <a:pPr algn="l"/>
            <a:r>
              <a:t>6) "10000"</a:t>
            </a:r>
          </a:p>
          <a:p>
            <a:pPr algn="l"/>
            <a:r>
              <a:t>＃测试当给定区问不存在时的情况</a:t>
            </a:r>
          </a:p>
          <a:p>
            <a:pPr algn="l"/>
            <a:r>
              <a:t>127.0.0.1:6379&gt; RANGE salary2 10 20</a:t>
            </a:r>
          </a:p>
          <a:p>
            <a:pPr algn="l"/>
            <a:r>
              <a:t>(empty list or set)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ZREVRANGE key start stop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WITHSCORES</a:t>
            </a:r>
            <a:r>
              <a:rPr lang="en-US" sz="2200">
                <a:sym typeface="+mn-ea"/>
              </a:rPr>
              <a:t>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ZREVRANGE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ZREVRANGE 用于返回有序集合 key 中索引从 start 到stop 的所有元素。其中元素按 score值递减（从大到小）排列。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返回值：指定区间内，带有score 值（可选）的有序集合 key 的元素的列表。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/>
              <a:t>＃递增排列有序集合</a:t>
            </a:r>
          </a:p>
          <a:p>
            <a:pPr algn="l"/>
            <a:r>
              <a:rPr lang="en-US" altLang="zh-CN" sz="1600"/>
              <a:t>127.0.0.1:6379› RANGE salary 0</a:t>
            </a:r>
          </a:p>
          <a:p>
            <a:pPr algn="l"/>
            <a:r>
              <a:rPr lang="en-US" altLang="zh-CN" sz="1600"/>
              <a:t>-1 WITHSCORES</a:t>
            </a:r>
          </a:p>
          <a:p>
            <a:pPr algn="l"/>
            <a:r>
              <a:rPr lang="en-US" altLang="zh-CN" sz="1600"/>
              <a:t>1) "lisi"</a:t>
            </a:r>
          </a:p>
          <a:p>
            <a:pPr algn="l"/>
            <a:r>
              <a:rPr lang="en-US" altLang="zh-CN" sz="1600"/>
              <a:t>2) "4000"</a:t>
            </a:r>
          </a:p>
          <a:p>
            <a:pPr algn="l"/>
            <a:r>
              <a:rPr lang="en-US" altLang="zh-CN" sz="1600"/>
              <a:t>3) "zhangsan"</a:t>
            </a:r>
          </a:p>
          <a:p>
            <a:pPr algn="l"/>
            <a:r>
              <a:rPr lang="en-US" altLang="zh-CN" sz="1600"/>
              <a:t>4) "5000"</a:t>
            </a:r>
          </a:p>
          <a:p>
            <a:pPr algn="l"/>
            <a:r>
              <a:rPr lang="en-US" altLang="zh-CN" sz="1600"/>
              <a:t>5) "wangwu"</a:t>
            </a:r>
          </a:p>
          <a:p>
            <a:pPr algn="l"/>
            <a:r>
              <a:rPr lang="en-US" altLang="zh-CN" sz="1600"/>
              <a:t>6) "8000"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1859915"/>
            <a:ext cx="60775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＃ 递减排列有序集合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ZREVRANGE salary 0 -1 WITHSCORES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1) "wangwu"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2) "8000"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3) "zhangsan"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4) "5000"</a:t>
            </a:r>
            <a:endParaRPr lang="en-US" altLang="zh-CN"/>
          </a:p>
          <a:p>
            <a:pPr algn="l"/>
            <a:r>
              <a:t>5) "lisi"</a:t>
            </a:r>
          </a:p>
          <a:p>
            <a:pPr algn="l"/>
            <a:r>
              <a:t>6) "4000"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42365" y="4990465"/>
            <a:ext cx="909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>
                <a:sym typeface="+mn-ea"/>
              </a:rPr>
              <a:t>从本例可以看出，使用 ZREVRANGE 可以使有序集合 salary 中的元素按 score 值递减排</a:t>
            </a:r>
          </a:p>
          <a:p>
            <a:pPr algn="l"/>
            <a:r>
              <a:rPr>
                <a:sym typeface="+mn-ea"/>
              </a:rPr>
              <a:t>列，再取出全部元素</a:t>
            </a:r>
            <a:r>
              <a:rPr lang="zh-CN">
                <a:sym typeface="+mn-ea"/>
              </a:rPr>
              <a:t>。</a:t>
            </a:r>
            <a:endParaRPr lang="zh-CN" b="1">
              <a:sym typeface="+mn-ea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ZREVRANGEBYSCORB key max min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WITHSCORES</a:t>
            </a:r>
            <a:r>
              <a:rPr lang="en-US" sz="2200">
                <a:sym typeface="+mn-ea"/>
              </a:rPr>
              <a:t>]</a:t>
            </a:r>
            <a:r>
              <a:rPr sz="2200">
                <a:sym typeface="+mn-ea"/>
              </a:rPr>
              <a:t>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LIMIT offset count]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ZREVRANGEBYSCORE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ZREVRANGEBYSCORE 用于返回有序集合key中score 值介于 max 和min 之间（默认包括score 值等于 max 或 min）的所有的元素。其中有序集合 key 中的元素按 score 值递减排列。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返回值：指定区间内，带有score 值的有序集合key 的元素的列表。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ZREVRANGEBYSCORE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ZREVRANGEBYSCORE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ZRANGE salary O -1 WITHSCORES</a:t>
            </a:r>
          </a:p>
          <a:p>
            <a:pPr algn="l"/>
            <a:r>
              <a:rPr lang="en-US" altLang="zh-CN"/>
              <a:t>1) "lisi"</a:t>
            </a:r>
          </a:p>
          <a:p>
            <a:pPr algn="l"/>
            <a:r>
              <a:rPr lang="en-US" altLang="zh-CN"/>
              <a:t>2) "4000"</a:t>
            </a:r>
          </a:p>
          <a:p>
            <a:pPr algn="l"/>
            <a:r>
              <a:rPr lang="en-US" altLang="zh-CN"/>
              <a:t>3) "zhangsan"</a:t>
            </a:r>
          </a:p>
          <a:p>
            <a:pPr algn="l"/>
            <a:r>
              <a:rPr lang="en-US" altLang="zh-CN"/>
              <a:t>4) ''5000"</a:t>
            </a:r>
          </a:p>
          <a:p>
            <a:pPr algn="l"/>
            <a:r>
              <a:rPr lang="en-US" altLang="zh-CN"/>
              <a:t>5) "wangwu"</a:t>
            </a:r>
          </a:p>
          <a:p>
            <a:pPr algn="l"/>
            <a:r>
              <a:rPr lang="en-US" altLang="zh-CN"/>
              <a:t>6) "8000"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＃删除有序集合中score 值为 4000～5000 的元素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ZREMRANGEBYSCORE salary 4000 5000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2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RANGE salary 0 -1 WITHSCORES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1) "wangwu"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2) "8000"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4990465"/>
            <a:ext cx="9104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>
                <a:sym typeface="+mn-ea"/>
              </a:rPr>
              <a:t>在本例中，我们将有序集合 salary 中的元素按 score 值递减排列，并将score 值为 4000~</a:t>
            </a:r>
          </a:p>
          <a:p>
            <a:pPr algn="l"/>
            <a:r>
              <a:rPr>
                <a:sym typeface="+mn-ea"/>
              </a:rPr>
              <a:t>5000 的元素删除。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RANK key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ZRANK命令的基本语法如下。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ZRANK 用于返回有序集合key 中member 的排名。其中有序集合key 中的元素按 score值递增（从小到大）排列。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返回值：如果member 是有序集合 key 的元素，则返member 的排名；如果member不是有序集合 key 的元素，则返回 nil。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ZRANK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ZRANK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 显示有序集合中所有元素及其 score 值</a:t>
            </a:r>
          </a:p>
          <a:p>
            <a:pPr algn="l"/>
            <a:r>
              <a:rPr lang="en-US" altLang="zh-CN"/>
              <a:t>127.0.0.1:6379&gt; ADD salary3 5000 wangwu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ADD salary3 10000 lisi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ZADD salary3 4000 zhangsan</a:t>
            </a:r>
          </a:p>
          <a:p>
            <a:pPr algn="l"/>
            <a:r>
              <a:rPr lang="en-US" altLang="zh-CN"/>
              <a:t>(integer)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ZRANGE salary3 o -1 WITHSCORES</a:t>
            </a:r>
          </a:p>
          <a:p>
            <a:pPr algn="l"/>
            <a:r>
              <a:rPr lang="en-US" altLang="zh-CN">
                <a:sym typeface="+mn-ea"/>
              </a:rPr>
              <a:t>1) "zhangsan"</a:t>
            </a:r>
          </a:p>
          <a:p>
            <a:pPr algn="l"/>
            <a:r>
              <a:rPr lang="en-US" altLang="zh-CN">
                <a:sym typeface="+mn-ea"/>
              </a:rPr>
              <a:t>2) "4000"</a:t>
            </a:r>
          </a:p>
          <a:p>
            <a:pPr algn="l"/>
            <a:r>
              <a:rPr lang="en-US" altLang="zh-CN">
                <a:sym typeface="+mn-ea"/>
              </a:rPr>
              <a:t>3) "wangwu"</a:t>
            </a:r>
          </a:p>
          <a:p>
            <a:pPr algn="l"/>
            <a:r>
              <a:rPr lang="en-US" altLang="zh-CN">
                <a:sym typeface="+mn-ea"/>
              </a:rPr>
              <a:t>4) "5000"</a:t>
            </a:r>
          </a:p>
          <a:p>
            <a:pPr algn="l"/>
            <a:r>
              <a:rPr lang="en-US" altLang="zh-CN">
                <a:sym typeface="+mn-ea"/>
              </a:rPr>
              <a:t>5) "lisi"</a:t>
            </a:r>
          </a:p>
          <a:p>
            <a:pPr algn="l"/>
            <a:r>
              <a:rPr lang="en-US" altLang="zh-CN">
                <a:sym typeface="+mn-ea"/>
              </a:rPr>
              <a:t>6) "10000"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04670" y="4990465"/>
            <a:ext cx="6761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>
                <a:sym typeface="+mn-ea"/>
              </a:rPr>
              <a:t># 显示1isi的score值的排名，按照从小到大的顺序，则其排名第二</a:t>
            </a:r>
          </a:p>
          <a:p>
            <a:pPr algn="l"/>
            <a:r>
              <a:rPr>
                <a:sym typeface="+mn-ea"/>
              </a:rPr>
              <a:t>127.0.0.1:6379&gt; ZRANK salar</a:t>
            </a:r>
            <a:r>
              <a:rPr lang="en-US">
                <a:sym typeface="+mn-ea"/>
              </a:rPr>
              <a:t>y</a:t>
            </a:r>
            <a:r>
              <a:rPr>
                <a:sym typeface="+mn-ea"/>
              </a:rPr>
              <a:t>3 </a:t>
            </a:r>
            <a:r>
              <a:rPr lang="en-US">
                <a:sym typeface="+mn-ea"/>
              </a:rPr>
              <a:t>l</a:t>
            </a:r>
            <a:r>
              <a:rPr>
                <a:sym typeface="+mn-ea"/>
              </a:rPr>
              <a:t>isi</a:t>
            </a:r>
          </a:p>
          <a:p>
            <a:pPr algn="l"/>
            <a:r>
              <a:rPr>
                <a:sym typeface="+mn-ea"/>
              </a:rPr>
              <a:t>(integer) 2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ZREVRANK key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ZREVRANK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ZREVRANK 用于返回有序集合key 中member 的排名。其中有序集合 key 中的元素按score 值递减排列。</a:t>
            </a:r>
          </a:p>
          <a:p>
            <a:pPr algn="l"/>
            <a:endParaRPr sz="2400"/>
          </a:p>
          <a:p>
            <a:pPr algn="l"/>
            <a:r>
              <a:rPr sz="2400"/>
              <a:t>排名以0为底，也就是说，score 值最大的成员排名为0。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返回值：如果member 是有序集合 key 的元素，则返回member 的排名；如果 member 不是有序集合 key 的元素，则返回 nil。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ZREVRANK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ZREVRANK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＃添加有序集合元素</a:t>
            </a:r>
          </a:p>
          <a:p>
            <a:pPr algn="l"/>
            <a:r>
              <a:rPr lang="en-US" altLang="zh-CN"/>
              <a:t>127.0.0.1:6379&gt; ADD salary5 3000 wangwu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ADD salary5 10000 lisi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ADD salary5 5000 zhangsan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RANGE salary5 0 -1 WITHSCORES</a:t>
            </a:r>
          </a:p>
          <a:p>
            <a:pPr algn="l"/>
            <a:r>
              <a:rPr lang="en-US" altLang="zh-CN"/>
              <a:t>1) "wangwu"</a:t>
            </a:r>
          </a:p>
          <a:p>
            <a:pPr algn="l"/>
            <a:r>
              <a:rPr lang="en-US" altLang="zh-CN"/>
              <a:t>2) "3000"</a:t>
            </a:r>
          </a:p>
          <a:p>
            <a:pPr algn="l"/>
            <a:r>
              <a:rPr lang="en-US" altLang="zh-CN"/>
              <a:t>3) "zhangsan"</a:t>
            </a:r>
          </a:p>
          <a:p>
            <a:pPr algn="l"/>
            <a:r>
              <a:rPr lang="en-US" altLang="zh-CN"/>
              <a:t>4) "5000"</a:t>
            </a:r>
          </a:p>
          <a:p>
            <a:pPr algn="l"/>
            <a:r>
              <a:rPr lang="en-US" altLang="zh-CN"/>
              <a:t>5) "lisi"</a:t>
            </a:r>
          </a:p>
          <a:p>
            <a:pPr algn="l"/>
            <a:r>
              <a:rPr lang="en-US" altLang="zh-CN"/>
              <a:t>6) "10000"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# wangwu的score 值排第二</a:t>
            </a:r>
          </a:p>
          <a:p>
            <a:pPr algn="l"/>
            <a:r>
              <a:rPr lang="en-US" altLang="zh-CN">
                <a:sym typeface="+mn-ea"/>
              </a:rPr>
              <a:t>127.0.0.1:6379&gt; ZREVRANK salary5 wangwu</a:t>
            </a:r>
          </a:p>
          <a:p>
            <a:pPr algn="l"/>
            <a:r>
              <a:rPr lang="en-US" altLang="zh-CN">
                <a:sym typeface="+mn-ea"/>
              </a:rPr>
              <a:t>(integer) 2</a:t>
            </a:r>
          </a:p>
          <a:p>
            <a:pPr algn="l"/>
            <a:r>
              <a:rPr lang="en-US" altLang="zh-CN">
                <a:sym typeface="+mn-ea"/>
              </a:rPr>
              <a:t># 1isi的score 值最大</a:t>
            </a:r>
          </a:p>
          <a:p>
            <a:pPr algn="l"/>
            <a:r>
              <a:rPr lang="en-US" altLang="zh-CN">
                <a:sym typeface="+mn-ea"/>
              </a:rPr>
              <a:t>127.0.0.1:6379&gt; ZREVRANK salary5 lisi</a:t>
            </a:r>
          </a:p>
          <a:p>
            <a:pPr algn="l"/>
            <a:r>
              <a:rPr lang="en-US" altLang="zh-CN">
                <a:sym typeface="+mn-ea"/>
              </a:rPr>
              <a:t>(integer) 0</a:t>
            </a:r>
          </a:p>
          <a:p>
            <a:pPr algn="l"/>
            <a:r>
              <a:rPr lang="en-US" altLang="zh-CN">
                <a:sym typeface="+mn-ea"/>
              </a:rPr>
              <a:t>在本例中，对有序集 salary5 中的元素按 score 值递减排列，lisi 是第一个元素，索引是0。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ZREMRANGEBYRANK key start stop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ZREMRANGEBYRANK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7760"/>
            <a:ext cx="86099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ZREMRANGEBYRANK 用于刚除有序集合 key中指定区间内的所有元素。区间以</a:t>
            </a:r>
            <a:r>
              <a:rPr lang="zh-CN" sz="2400"/>
              <a:t>索引</a:t>
            </a:r>
            <a:r>
              <a:rPr sz="2400"/>
              <a:t>参数 start 和 stop 指出，包含start 和 stop 在内。</a:t>
            </a:r>
          </a:p>
          <a:p>
            <a:pPr algn="l"/>
            <a:endParaRPr sz="2400"/>
          </a:p>
          <a:p>
            <a:pPr algn="l"/>
            <a:r>
              <a:rPr lang="zh-CN" sz="2400"/>
              <a:t>索</a:t>
            </a:r>
            <a:r>
              <a:rPr sz="2400"/>
              <a:t>引参数 start和 stop都以0为底，以。表示有序集合key的第一个元素，以1 表示有限集合key 的第二个元素，其他正数依此类推。也可以使用负数素引，以一1 表不最后一个元素-2 表示倒数第二个元素，其他负数依此类推。</a:t>
            </a:r>
          </a:p>
          <a:p>
            <a:pPr algn="l"/>
            <a:endParaRPr sz="2400"/>
          </a:p>
          <a:p>
            <a:pPr algn="l"/>
            <a:r>
              <a:rPr sz="2400"/>
              <a:t>返回值：被删除元素的数量。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MESTNX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MSETNy key value [key value 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62153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/>
              <a:t>MSETNX 命令的基本语法如下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915606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MSETNX 用于设置一个或多个key 的值，执行成功返回 OK，表示所有值都被设置了；执行失败返回 0，表示没有任何值被设置，不会覆盖已经存在的key。</a:t>
            </a:r>
          </a:p>
          <a:p>
            <a:pPr algn="l"/>
            <a:endParaRPr sz="2000"/>
          </a:p>
          <a:p>
            <a:pPr algn="l"/>
            <a:r>
              <a:rPr sz="2000"/>
              <a:t>MSETNX 是原子性的，因此它可以用作设置多个不同的key，表示不同字段（field）的唯一性逻辑对象 (Unique Logic Object)，所有字段要么全被设置，要么全不被设置。</a:t>
            </a:r>
          </a:p>
          <a:p>
            <a:pPr algn="l"/>
            <a:endParaRPr sz="2000"/>
          </a:p>
          <a:p>
            <a:pPr algn="l"/>
            <a:r>
              <a:rPr sz="2000"/>
              <a:t>返回值：如果所有key 都成功设置，那么返回 1；如果所有key 都设置失败（最少有一</a:t>
            </a:r>
          </a:p>
          <a:p>
            <a:pPr algn="l"/>
            <a:r>
              <a:rPr sz="2000"/>
              <a:t>个key 己经存在），那么返回0。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ZREVRANK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RANGE salary5 0 -1 WITHSCORES</a:t>
            </a:r>
          </a:p>
          <a:p>
            <a:pPr algn="l"/>
            <a:r>
              <a:rPr lang="en-US" altLang="zh-CN"/>
              <a:t>1) "wangwu"</a:t>
            </a:r>
          </a:p>
          <a:p>
            <a:pPr algn="l"/>
            <a:r>
              <a:rPr lang="en-US" altLang="zh-CN"/>
              <a:t>2) "3000"</a:t>
            </a:r>
          </a:p>
          <a:p>
            <a:pPr algn="l"/>
            <a:r>
              <a:rPr lang="en-US" altLang="zh-CN"/>
              <a:t>3) "zhangsan"</a:t>
            </a:r>
          </a:p>
          <a:p>
            <a:pPr algn="l"/>
            <a:r>
              <a:rPr lang="en-US" altLang="zh-CN"/>
              <a:t>4) "5000"</a:t>
            </a:r>
          </a:p>
          <a:p>
            <a:pPr algn="l"/>
            <a:r>
              <a:rPr lang="en-US" altLang="zh-CN"/>
              <a:t>5) "lisi"</a:t>
            </a:r>
          </a:p>
          <a:p>
            <a:pPr algn="l"/>
            <a:r>
              <a:rPr lang="en-US" altLang="zh-CN"/>
              <a:t>6) "10000"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＃删除索引为0~1 元素</a:t>
            </a:r>
          </a:p>
          <a:p>
            <a:pPr algn="l"/>
            <a:r>
              <a:rPr lang="en-US" altLang="zh-CN">
                <a:sym typeface="+mn-ea"/>
              </a:rPr>
              <a:t>127.0.0.1:6379&gt; ZREMRANGEBYRANK salary5 0 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2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＃显示有序集合内所有元素及其 score 值，有序集合只剩下一个元素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ZRANGE salary5 0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-1 NITHSCORES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1) "lisi"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2) "10000"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7945" y="5389880"/>
            <a:ext cx="9104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在本例中，我们将有序集合 salary5 中的元素按 score 值递增排列并将索引为 0~1 的元素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删除了。</a:t>
            </a:r>
            <a:endParaRPr lang="zh-CN" altLang="en-US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ZREMRANGEBY SCORE key min max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ZREMRANGEBYSCORE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7760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ZREMRANGEBYSCORE 用于删除有序集合 key 中所有score 值介于min 和max之间(默认包括 score 值等于min 或max）的元素。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返回值：被删除元素的数量。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ZREMRANGEBYSCORE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ZREMRANGEBYSCORE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＃添加有序集合元素</a:t>
            </a:r>
          </a:p>
          <a:p>
            <a:pPr algn="l"/>
            <a:r>
              <a:rPr lang="en-US" altLang="zh-CN"/>
              <a:t>127.0.0.1:6379› ADD salary6 3000 wangwu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ADD salary6 10000 lisi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ADD salary6 5000 zhangsan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＃ 显示有序集合内所有元素及其 score 值</a:t>
            </a:r>
          </a:p>
          <a:p>
            <a:pPr algn="l"/>
            <a:r>
              <a:rPr lang="en-US" altLang="zh-CN"/>
              <a:t>127.0.0.1:6379&gt; RANGE salary6 0 -1 WITHSCORES</a:t>
            </a:r>
          </a:p>
          <a:p>
            <a:pPr algn="l"/>
            <a:r>
              <a:rPr lang="en-US" altLang="zh-CN"/>
              <a:t>1) "wangwu"</a:t>
            </a:r>
          </a:p>
          <a:p>
            <a:pPr algn="l"/>
            <a:r>
              <a:rPr lang="en-US" altLang="zh-CN"/>
              <a:t>2) "3000"</a:t>
            </a:r>
          </a:p>
          <a:p>
            <a:pPr algn="l"/>
            <a:r>
              <a:rPr lang="en-US" altLang="zh-CN">
                <a:sym typeface="+mn-ea"/>
              </a:rPr>
              <a:t>3) "zhangsan"</a:t>
            </a:r>
          </a:p>
          <a:p>
            <a:pPr algn="l"/>
            <a:r>
              <a:rPr lang="en-US" altLang="zh-CN">
                <a:sym typeface="+mn-ea"/>
              </a:rPr>
              <a:t>4) "5000"</a:t>
            </a:r>
          </a:p>
          <a:p>
            <a:pPr algn="l"/>
            <a:r>
              <a:rPr lang="en-US" altLang="zh-CN">
                <a:sym typeface="+mn-ea"/>
              </a:rPr>
              <a:t>5) "lisi"</a:t>
            </a:r>
          </a:p>
          <a:p>
            <a:pPr algn="l"/>
            <a:r>
              <a:rPr lang="en-US" altLang="zh-CN">
                <a:sym typeface="+mn-ea"/>
              </a:rPr>
              <a:t>6) "10000"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＃删除所有score值为2500~5500 的元素</a:t>
            </a:r>
          </a:p>
          <a:p>
            <a:pPr algn="l"/>
            <a:r>
              <a:rPr lang="en-US" altLang="zh-CN">
                <a:sym typeface="+mn-ea"/>
              </a:rPr>
              <a:t>127.0.0.1:6379&gt;ZREMRANGEBYSCORE salary6 2500 5500</a:t>
            </a:r>
          </a:p>
          <a:p>
            <a:pPr algn="l"/>
            <a:r>
              <a:rPr lang="en-US" altLang="zh-CN">
                <a:sym typeface="+mn-ea"/>
              </a:rPr>
              <a:t>(integer) 2</a:t>
            </a:r>
          </a:p>
          <a:p>
            <a:pPr algn="l"/>
            <a:r>
              <a:rPr lang="en-US" altLang="zh-CN">
                <a:sym typeface="+mn-ea"/>
              </a:rPr>
              <a:t>＃剩下的有序集合元素</a:t>
            </a:r>
          </a:p>
          <a:p>
            <a:pPr algn="l"/>
            <a:r>
              <a:rPr lang="en-US" altLang="zh-CN">
                <a:sym typeface="+mn-ea"/>
              </a:rPr>
              <a:t>127.0.0.1:6379&gt; RANGE salarv6 0 -1 WITHSCORES</a:t>
            </a:r>
          </a:p>
          <a:p>
            <a:pPr algn="l"/>
            <a:r>
              <a:rPr lang="en-US" altLang="zh-CN">
                <a:sym typeface="+mn-ea"/>
              </a:rPr>
              <a:t>1) "lisi"</a:t>
            </a:r>
          </a:p>
          <a:p>
            <a:pPr algn="l"/>
            <a:r>
              <a:rPr lang="en-US" altLang="zh-CN">
                <a:sym typeface="+mn-ea"/>
              </a:rPr>
              <a:t>2) "10000"</a:t>
            </a:r>
          </a:p>
          <a:p>
            <a:pPr algn="l"/>
            <a:r>
              <a:rPr lang="en-US" altLang="zh-CN">
                <a:sym typeface="+mn-ea"/>
              </a:rPr>
              <a:t>在本例中，我们将有序集合 salary6 中的元素按 score 值递增排列，并将score 值为 2500~5500 的元素删除了。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510665" y="1600200"/>
            <a:ext cx="11522075" cy="52133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ZINTERSTORE destination numkeys key [key </a:t>
            </a:r>
            <a:r>
              <a:rPr lang="en-US">
                <a:sym typeface="+mn-ea"/>
              </a:rPr>
              <a:t>...]</a:t>
            </a:r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[</a:t>
            </a:r>
            <a:r>
              <a:rPr>
                <a:sym typeface="+mn-ea"/>
              </a:rPr>
              <a:t>WEIGHTS weight [weight . . .</a:t>
            </a:r>
            <a:r>
              <a:rPr lang="en-US">
                <a:sym typeface="+mn-ea"/>
              </a:rPr>
              <a:t>]]</a:t>
            </a:r>
            <a:r>
              <a:rPr>
                <a:sym typeface="+mn-ea"/>
              </a:rPr>
              <a:t> [AGGREGATE SUM|MIN|MAX]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ZREMRANGEBYSCORE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7760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ZINTERSTORE 用于计算给定的多个有序集合 key 的交集，其中有序集合 key 的数量必须由 numkeys 参数指定，并将该交集(结果集》存储到集合 destination。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返回值：存储到集合 destination 的结果集的基数。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ZINTERSTORE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ZINTERSTORE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ZADD test1 70 "Li Lei"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ZADD test1 70 "Han Meimei"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ADD test1 99.5 "Tom"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ADD test2 88 "Li Lei"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ADD test2 75 "Han Meimei"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ZADD test2 99.5 "Tom"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ZINTERSTORE test3 2 test test2</a:t>
            </a:r>
          </a:p>
          <a:p>
            <a:pPr algn="l"/>
            <a:r>
              <a:rPr lang="en-US" altLang="zh-CN"/>
              <a:t>(integer) 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＃ 显示有序集合内所有元素及其 score</a:t>
            </a:r>
          </a:p>
          <a:p>
            <a:pPr algn="l"/>
            <a:r>
              <a:rPr lang="en-US" altLang="zh-CN">
                <a:sym typeface="+mn-ea"/>
              </a:rPr>
              <a:t>127.0.0.1:6379&gt; ZRANGE test3 0</a:t>
            </a:r>
          </a:p>
          <a:p>
            <a:pPr algn="l"/>
            <a:r>
              <a:rPr lang="en-US" altLang="zh-CN">
                <a:sym typeface="+mn-ea"/>
              </a:rPr>
              <a:t>-1 WITHSCORES</a:t>
            </a:r>
          </a:p>
          <a:p>
            <a:pPr algn="l"/>
            <a:r>
              <a:rPr lang="en-US" altLang="zh-CN">
                <a:sym typeface="+mn-ea"/>
              </a:rPr>
              <a:t>1) "Han Meimei"</a:t>
            </a:r>
          </a:p>
          <a:p>
            <a:pPr algn="l"/>
            <a:r>
              <a:rPr lang="en-US" altLang="zh-CN">
                <a:sym typeface="+mn-ea"/>
              </a:rPr>
              <a:t>2) "145"</a:t>
            </a:r>
          </a:p>
          <a:p>
            <a:pPr algn="l"/>
            <a:r>
              <a:rPr lang="en-US" altLang="zh-CN">
                <a:sym typeface="+mn-ea"/>
              </a:rPr>
              <a:t>3) "Li Lei"</a:t>
            </a:r>
          </a:p>
          <a:p>
            <a:pPr algn="l"/>
            <a:r>
              <a:rPr lang="en-US" altLang="zh-CN">
                <a:sym typeface="+mn-ea"/>
              </a:rPr>
              <a:t>4) "158"</a:t>
            </a:r>
          </a:p>
          <a:p>
            <a:pPr algn="l"/>
            <a:r>
              <a:rPr lang="en-US" altLang="zh-CN">
                <a:sym typeface="+mn-ea"/>
              </a:rPr>
              <a:t>5) "Tom"</a:t>
            </a:r>
          </a:p>
          <a:p>
            <a:pPr algn="l"/>
            <a:r>
              <a:rPr lang="en-US" altLang="zh-CN">
                <a:sym typeface="+mn-ea"/>
              </a:rPr>
              <a:t>6) "19g"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510665" y="1599565"/>
            <a:ext cx="10680700" cy="5219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ZUNIONSTORB destination numkeys key [key ...] [WEIGHTS weight [weight  ...]] [AGGREGATE SUM|MIN| MAX]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ZUNIONSTORE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8395"/>
            <a:ext cx="96913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ZUNIONSTORE 用于计算给定的多个有序集合key 的并集，其中有序集合key 的</a:t>
            </a:r>
            <a:r>
              <a:rPr lang="zh-CN" sz="2000"/>
              <a:t>数量必</a:t>
            </a:r>
            <a:r>
              <a:rPr sz="2000"/>
              <a:t>须由 numkeys 参数指定，并将该并集（结果集）存储到集合 destination</a:t>
            </a:r>
            <a:r>
              <a:rPr lang="zh-CN" sz="2000"/>
              <a:t>。</a:t>
            </a:r>
            <a:endParaRPr sz="2000"/>
          </a:p>
          <a:p>
            <a:pPr algn="l"/>
            <a:r>
              <a:rPr sz="2000"/>
              <a:t>WEIGHITS 选项与前面设定的有序集合key 对应，key 中每一个score 都要乘以对应的权重</a:t>
            </a:r>
            <a:r>
              <a:rPr lang="zh-CN" sz="2000"/>
              <a:t>，</a:t>
            </a:r>
          </a:p>
          <a:p>
            <a:pPr algn="l"/>
            <a:r>
              <a:rPr sz="2000"/>
              <a:t>AGGREGATE 选项指定并集结果的聚合方式：</a:t>
            </a:r>
          </a:p>
          <a:p>
            <a:pPr algn="l"/>
            <a:r>
              <a:rPr lang="en-US" sz="2000"/>
              <a:t>	</a:t>
            </a:r>
            <a:r>
              <a:rPr sz="2000"/>
              <a:t>SUM：将所有集合中某一个元素的 score 值之和作为结果集中该元素的score 值。</a:t>
            </a:r>
          </a:p>
          <a:p>
            <a:pPr algn="l"/>
            <a:r>
              <a:rPr lang="en-US" sz="2000"/>
              <a:t>	</a:t>
            </a:r>
            <a:r>
              <a:rPr sz="2000"/>
              <a:t>MIN：将所有集合中某一个元素的 score 值中最小值作为结果集中该元素的score 值，</a:t>
            </a:r>
          </a:p>
          <a:p>
            <a:pPr algn="l"/>
            <a:r>
              <a:rPr lang="en-US" sz="2000"/>
              <a:t>	</a:t>
            </a:r>
            <a:r>
              <a:rPr sz="2000"/>
              <a:t>MAX：将所有集合中某一个元素 score 值中最大值作为结果集中该元素的 score 值</a:t>
            </a:r>
          </a:p>
          <a:p>
            <a:pPr algn="l"/>
            <a:r>
              <a:rPr sz="2000"/>
              <a:t>返回值：存储到集合 destination 的结果集的基数。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ZUNIONSTORE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ZUNIONSTORE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215" y="2042795"/>
            <a:ext cx="511302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127.0.0.1:6379&gt; ZADD programmer 2000 peter 3500 jack 5000 tom</a:t>
            </a:r>
          </a:p>
          <a:p>
            <a:pPr algn="l"/>
            <a:r>
              <a:rPr lang="en-US" altLang="zh-CN" sz="1400"/>
              <a:t>(integer) 3</a:t>
            </a:r>
          </a:p>
          <a:p>
            <a:pPr algn="l"/>
            <a:r>
              <a:rPr lang="en-US" altLang="zh-CN" sz="1400"/>
              <a:t>127.0.0.1:6379&gt; ZADD manager 2000 herry 3500 mary 4000 bob</a:t>
            </a:r>
          </a:p>
          <a:p>
            <a:pPr algn="l"/>
            <a:r>
              <a:rPr lang="en-US" altLang="zh-CN" sz="1400"/>
              <a:t>(integer) 3</a:t>
            </a:r>
          </a:p>
          <a:p>
            <a:pPr algn="l"/>
            <a:r>
              <a:rPr lang="en-US" altLang="zh-CN" sz="1400"/>
              <a:t>127.0.0.1:6379&gt; RANGE programmer 0</a:t>
            </a:r>
          </a:p>
          <a:p>
            <a:pPr algn="l"/>
            <a:r>
              <a:rPr lang="en-US" altLang="zh-CN" sz="1400"/>
              <a:t>-1 WITHSCORES</a:t>
            </a:r>
          </a:p>
          <a:p>
            <a:pPr algn="l"/>
            <a:r>
              <a:rPr lang="en-US" altLang="zh-CN" sz="1400"/>
              <a:t>1) "peter"</a:t>
            </a:r>
          </a:p>
          <a:p>
            <a:pPr algn="l"/>
            <a:r>
              <a:rPr lang="en-US" altLang="zh-CN" sz="1400"/>
              <a:t>2) "2000"</a:t>
            </a:r>
          </a:p>
          <a:p>
            <a:pPr algn="l"/>
            <a:r>
              <a:rPr lang="en-US" altLang="zh-CN" sz="1400"/>
              <a:t>3) "jack"</a:t>
            </a:r>
          </a:p>
          <a:p>
            <a:pPr algn="l"/>
            <a:r>
              <a:rPr lang="en-US" altLang="zh-CN" sz="1400"/>
              <a:t>4) "3500"</a:t>
            </a:r>
          </a:p>
          <a:p>
            <a:pPr algn="l"/>
            <a:r>
              <a:rPr lang="en-US" altLang="zh-CN" sz="1400"/>
              <a:t>5) "tom"</a:t>
            </a:r>
          </a:p>
          <a:p>
            <a:pPr algn="l"/>
            <a:r>
              <a:rPr lang="en-US" altLang="zh-CN" sz="1400"/>
              <a:t>6) "5000"</a:t>
            </a:r>
          </a:p>
          <a:p>
            <a:pPr algn="l"/>
            <a:r>
              <a:rPr lang="en-US" altLang="zh-CN" sz="1400">
                <a:sym typeface="+mn-ea"/>
              </a:rPr>
              <a:t>127.0.0.1:6379&gt; RANGE manager 0 -1 WITHSCORES</a:t>
            </a:r>
          </a:p>
          <a:p>
            <a:pPr algn="l"/>
            <a:r>
              <a:rPr lang="en-US" altLang="zh-CN" sz="1400">
                <a:sym typeface="+mn-ea"/>
              </a:rPr>
              <a:t>1) "herry"</a:t>
            </a:r>
          </a:p>
          <a:p>
            <a:pPr algn="l"/>
            <a:r>
              <a:rPr lang="en-US" altLang="zh-CN" sz="1400">
                <a:sym typeface="+mn-ea"/>
              </a:rPr>
              <a:t>2) "2000"</a:t>
            </a:r>
          </a:p>
          <a:p>
            <a:pPr algn="l"/>
            <a:r>
              <a:rPr lang="en-US" altLang="zh-CN" sz="1400">
                <a:sym typeface="+mn-ea"/>
              </a:rPr>
              <a:t>3) "mary"</a:t>
            </a:r>
          </a:p>
          <a:p>
            <a:pPr algn="l"/>
            <a:r>
              <a:rPr lang="en-US" altLang="zh-CN" sz="1400">
                <a:sym typeface="+mn-ea"/>
              </a:rPr>
              <a:t>4) "3500"</a:t>
            </a:r>
          </a:p>
          <a:p>
            <a:pPr algn="l"/>
            <a:r>
              <a:rPr lang="en-US" altLang="zh-CN" sz="1400">
                <a:sym typeface="+mn-ea"/>
              </a:rPr>
              <a:t>5) "bob"</a:t>
            </a:r>
          </a:p>
          <a:p>
            <a:pPr algn="l"/>
            <a:r>
              <a:rPr lang="en-US" altLang="zh-CN" sz="1400">
                <a:sym typeface="+mn-ea"/>
              </a:rPr>
              <a:t>6) " 4000 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31815" y="2042795"/>
            <a:ext cx="607758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ym typeface="+mn-ea"/>
              </a:rPr>
              <a:t>＃公司决定给经理（manager）加薪，而不给程序员(progranmer）加薪</a:t>
            </a:r>
          </a:p>
          <a:p>
            <a:pPr algn="l"/>
            <a:r>
              <a:rPr lang="en-US" altLang="zh-CN" sz="1600">
                <a:sym typeface="+mn-ea"/>
              </a:rPr>
              <a:t>127.0.0.1:6379&gt; ZUNIONSTORE</a:t>
            </a:r>
          </a:p>
          <a:p>
            <a:pPr algn="l"/>
            <a:r>
              <a:rPr lang="en-US" altLang="zh-CN" sz="1600">
                <a:sym typeface="+mn-ea"/>
              </a:rPr>
              <a:t>(integer) 6</a:t>
            </a:r>
          </a:p>
          <a:p>
            <a:pPr algn="l"/>
            <a:r>
              <a:rPr lang="en-US" altLang="zh-CN" sz="1600">
                <a:sym typeface="+mn-ea"/>
              </a:rPr>
              <a:t>127.0.0.1:6379› RANGE salary 0 -1 WITHSCORES</a:t>
            </a:r>
          </a:p>
          <a:p>
            <a:pPr algn="l"/>
            <a:r>
              <a:rPr lang="en-US" altLang="zh-CN" sz="1600">
                <a:sym typeface="+mn-ea"/>
              </a:rPr>
              <a:t>1) "peter"</a:t>
            </a:r>
          </a:p>
          <a:p>
            <a:pPr algn="l"/>
            <a:r>
              <a:rPr lang="en-US" altLang="zh-CN" sz="1600">
                <a:sym typeface="+mn-ea"/>
              </a:rPr>
              <a:t>2) "2000"</a:t>
            </a:r>
          </a:p>
          <a:p>
            <a:pPr algn="l"/>
            <a:r>
              <a:rPr lang="en-US" altLang="zh-CN" sz="1600">
                <a:sym typeface="+mn-ea"/>
              </a:rPr>
              <a:t>3) "jack"</a:t>
            </a:r>
          </a:p>
          <a:p>
            <a:pPr algn="l"/>
            <a:r>
              <a:rPr lang="en-US" altLang="zh-CN" sz="1600">
                <a:sym typeface="+mn-ea"/>
              </a:rPr>
              <a:t>4) "3500"</a:t>
            </a:r>
          </a:p>
          <a:p>
            <a:pPr algn="l"/>
            <a:r>
              <a:rPr lang="en-US" altLang="zh-CN" sz="1600">
                <a:sym typeface="+mn-ea"/>
              </a:rPr>
              <a:t>5) "tom"</a:t>
            </a:r>
          </a:p>
          <a:p>
            <a:pPr algn="l"/>
            <a:r>
              <a:rPr lang="en-US" altLang="zh-CN" sz="1600">
                <a:sym typeface="+mn-ea"/>
              </a:rPr>
              <a:t>6) "5000"</a:t>
            </a:r>
          </a:p>
          <a:p>
            <a:pPr algn="l"/>
            <a:r>
              <a:rPr lang="en-US" altLang="zh-CN" sz="1600">
                <a:sym typeface="+mn-ea"/>
              </a:rPr>
              <a:t>7) "herry"</a:t>
            </a:r>
          </a:p>
          <a:p>
            <a:pPr algn="l"/>
            <a:r>
              <a:rPr lang="en-US" altLang="zh-CN" sz="1600">
                <a:sym typeface="+mn-ea"/>
              </a:rPr>
              <a:t>8) "6000''</a:t>
            </a:r>
          </a:p>
          <a:p>
            <a:pPr algn="l"/>
            <a:r>
              <a:rPr lang="en-US" altLang="zh-CN" sz="1600">
                <a:sym typeface="+mn-ea"/>
              </a:rPr>
              <a:t>9) "mary"</a:t>
            </a:r>
          </a:p>
          <a:p>
            <a:pPr algn="l"/>
            <a:r>
              <a:rPr lang="en-US" altLang="zh-CN" sz="1600">
                <a:sym typeface="+mn-ea"/>
              </a:rPr>
              <a:t>10) "10500"</a:t>
            </a:r>
          </a:p>
          <a:p>
            <a:pPr algn="l"/>
            <a:r>
              <a:rPr lang="en-US" altLang="zh-CN" sz="1600">
                <a:sym typeface="+mn-ea"/>
              </a:rPr>
              <a:t>11) "bob"</a:t>
            </a:r>
          </a:p>
          <a:p>
            <a:pPr algn="l"/>
            <a:r>
              <a:rPr lang="en-US" altLang="zh-CN" sz="1600">
                <a:sym typeface="+mn-ea"/>
              </a:rPr>
              <a:t>12) "12000"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2.6 Redis HyperLogLog</a:t>
            </a:r>
            <a:endParaRPr lang="en-US" altLang="zh-CN" sz="2400" dirty="0">
              <a:latin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2" name="矩形 11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 HyperLogLog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362200" y="1842770"/>
            <a:ext cx="8731885" cy="31724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1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 HyperLogLog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2.8.9 中添加了 HlyperLogLog。 Redis 的HiyperL.ogLog 是用来做基数统计的，主要使用场景是海量数据的计算。HlyperLogLog 的优点是，在输入元素的数量非常多时，计算基数所需的空间总是很小。HyperL.ogL.og 只会根据输入元素来计算基数，而不会存储元素本身。基数就是不重复元素的个数。例如数据集{1,3,5,7,5,7,8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，那么这个数据集的基数集为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1,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3,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，基数为 5。HyperLogLog可以看作一种算法，它提供了不精确的基数计数方案。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HyperLogLog一开始就是为了大数据量的统计而发明的，很适合那种数据量很大，又允许有一点误差的计算，例如页面用户访问量。HyperLogLog提供了 不精确的去重技术方案，标准误差是 0.81%，这对于页面用户访问量的统计是可以接受的。因为访问量可能非常大，但是访问量统计对准确率要求没那么高，没必要做到绝对准确，HyperLogLog 正好符合这种要求，不会占用太多存储空间，同时性能也不错。总之，Redis 的 HyperLogLog 特别适用对海量数据进行统计，对内存占用有要求，并且能够接受一定的错误率的场景。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Redis HyperLogLog 常用命令</a:t>
            </a:r>
          </a:p>
        </p:txBody>
      </p:sp>
      <p:sp>
        <p:nvSpPr>
          <p:cNvPr id="2" name="íšḻîḋè"/>
          <p:cNvSpPr/>
          <p:nvPr>
            <p:custDataLst>
              <p:tags r:id="rId1"/>
            </p:custDataLst>
          </p:nvPr>
        </p:nvSpPr>
        <p:spPr>
          <a:xfrm>
            <a:off x="1476375" y="1285875"/>
            <a:ext cx="5678805" cy="8521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HyperLogLog 常用命令及其描述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2"/>
            </p:custDataLst>
          </p:nvPr>
        </p:nvGraphicFramePr>
        <p:xfrm>
          <a:off x="1938020" y="2138045"/>
          <a:ext cx="7751445" cy="339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310"/>
                <a:gridCol w="3874135"/>
              </a:tblGrid>
              <a:tr h="11303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PFADD key element [element ...]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添加指定元素到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0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PFCOUNT key [key ...]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返回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 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的基数估算值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88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PFMERGE destkey sourcekey [sourcekey ...]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将多个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 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合并为一个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MESTNX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实例1：对不存在的key 执行 MSETNX 命令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实例2：对己存在的key 执行 MSETNX 命令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338709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&gt;&gt;&gt; MSETNX key1 "a" key2 “b”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key2</a:t>
            </a:r>
          </a:p>
          <a:p>
            <a:pPr algn="l"/>
            <a:r>
              <a:rPr lang="en-US" altLang="zh-CN"/>
              <a:t>“a”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key2</a:t>
            </a:r>
          </a:p>
          <a:p>
            <a:pPr algn="l"/>
            <a:r>
              <a:rPr lang="en-US" altLang="zh-CN"/>
              <a:t>“b”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170" y="1978025"/>
            <a:ext cx="495173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&gt;&gt;&gt; MSETNG key2 “new_b” key3 “b”    </a:t>
            </a:r>
          </a:p>
          <a:p>
            <a:pPr algn="l"/>
            <a:r>
              <a:rPr lang="en-US" altLang="zh-CN"/>
              <a:t>＃key2 已经存在，所以操作失败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EXISTS key3</a:t>
            </a:r>
          </a:p>
          <a:p>
            <a:pPr algn="l"/>
            <a:r>
              <a:rPr lang="en-US" altLang="zh-CN"/>
              <a:t>＃因为命令是原子性的，所以key3 没有被设置</a:t>
            </a:r>
          </a:p>
          <a:p>
            <a:pPr algn="l"/>
            <a:r>
              <a:rPr lang="en-US" altLang="zh-CN">
                <a:sym typeface="+mn-ea"/>
              </a:rPr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MGET  key1 key2 key3  # key2</a:t>
            </a:r>
            <a:r>
              <a:rPr lang="zh-CN" altLang="en-US"/>
              <a:t>没有被修改</a:t>
            </a:r>
            <a:endParaRPr lang="en-US" altLang="zh-CN"/>
          </a:p>
          <a:p>
            <a:pPr algn="l"/>
            <a:r>
              <a:rPr lang="en-US" altLang="zh-CN"/>
              <a:t>1)  “a”</a:t>
            </a:r>
          </a:p>
          <a:p>
            <a:pPr algn="l"/>
            <a:r>
              <a:rPr lang="en-US" altLang="zh-CN"/>
              <a:t>2)  “b”</a:t>
            </a:r>
          </a:p>
          <a:p>
            <a:pPr algn="l"/>
            <a:r>
              <a:rPr lang="en-US" altLang="zh-CN"/>
              <a:t>3)  (nil)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key3</a:t>
            </a:r>
          </a:p>
          <a:p>
            <a:pPr algn="l"/>
            <a:r>
              <a:rPr lang="en-US" altLang="zh-CN"/>
              <a:t>(nil)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Redis HyperLogLog 常用命令</a:t>
            </a:r>
          </a:p>
        </p:txBody>
      </p:sp>
      <p:sp>
        <p:nvSpPr>
          <p:cNvPr id="6" name="íšḻîḋè"/>
          <p:cNvSpPr/>
          <p:nvPr>
            <p:custDataLst>
              <p:tags r:id="rId1"/>
            </p:custDataLst>
          </p:nvPr>
        </p:nvSpPr>
        <p:spPr>
          <a:xfrm>
            <a:off x="1088390" y="1279525"/>
            <a:ext cx="4826000" cy="5219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Redis HyperLogLog 实例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9925" y="1998345"/>
            <a:ext cx="47040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分别统计页面 pagel、page2 的用户访客数。</a:t>
            </a:r>
          </a:p>
          <a:p>
            <a:pPr algn="l"/>
            <a:r>
              <a:rPr lang="zh-CN" altLang="en-US"/>
              <a:t># 用户user1,user2, user3 访问了页面pagel</a:t>
            </a:r>
          </a:p>
          <a:p>
            <a:pPr algn="l"/>
            <a:r>
              <a:rPr lang="zh-CN" altLang="en-US"/>
              <a:t>127.0.0.1:6379&gt; PFADD pagel userl</a:t>
            </a:r>
          </a:p>
          <a:p>
            <a:pPr algn="l"/>
            <a:r>
              <a:rPr lang="zh-CN" altLang="en-US"/>
              <a:t>(integer)1</a:t>
            </a:r>
          </a:p>
          <a:p>
            <a:pPr algn="l"/>
            <a:r>
              <a:rPr lang="zh-CN" altLang="en-US"/>
              <a:t>127.0.0.1:6379&gt; PFADD page1 user2</a:t>
            </a:r>
          </a:p>
          <a:p>
            <a:pPr algn="l"/>
            <a:r>
              <a:rPr lang="zh-CN" altLang="en-US"/>
              <a:t>(integer) 1</a:t>
            </a:r>
          </a:p>
          <a:p>
            <a:pPr algn="l"/>
            <a:r>
              <a:rPr lang="zh-CN" altLang="en-US"/>
              <a:t>127.0.0.1:6379&gt; PFADD pagel user?</a:t>
            </a:r>
          </a:p>
          <a:p>
            <a:pPr algn="l"/>
            <a:r>
              <a:rPr lang="zh-CN" altLang="en-US"/>
              <a:t>(integer) 1</a:t>
            </a:r>
          </a:p>
          <a:p>
            <a:pPr algn="l"/>
            <a:r>
              <a:rPr lang="zh-CN" altLang="en-US"/>
              <a:t>127.0.0.1:6379&gt; PFCOUNT pagel</a:t>
            </a:r>
          </a:p>
          <a:p>
            <a:pPr algn="l"/>
            <a:r>
              <a:rPr lang="zh-CN" altLang="en-US"/>
              <a:t>(integer) 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74005" y="1801495"/>
            <a:ext cx="68179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# 用户 user3,user4 访问了页面page2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PFADD page2 user3 user4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(integer) 1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PFCOUNT 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(integer) 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统计两个 页面 pagel 和 page2 的用户访客数，就需要使用 PFMERGE 命令合并统计了。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PEMERGE pagel-page2 page 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OK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PFCOUNT pagel-page2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(integer) 4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从统计结果可以看出，页面 pagel 和page2 的访客数为 4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382135" y="3004820"/>
            <a:ext cx="2814320" cy="1262380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谢谢！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APPEND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APPEND key value</a:t>
            </a:r>
            <a:endParaRPr lang="en-US" altLang="zh-CN" sz="2200" dirty="0"/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62153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APPEND 命令的基本语法如下</a:t>
            </a:r>
            <a:endParaRPr sz="2400" dirty="0"/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/>
              <a:t>如果 key 已经存在并且是一个字符串，那么可以通过 APPEND 将 value 追加到key 关联的值后面。如果key 不存在，就简单地将key设为value， 就像执行 SET key value一样</a:t>
            </a:r>
          </a:p>
          <a:p>
            <a:pPr algn="l"/>
            <a:endParaRPr sz="2800"/>
          </a:p>
          <a:p>
            <a:pPr algn="l"/>
            <a:r>
              <a:rPr sz="2800"/>
              <a:t>返回值：追加value 之后，key 中字符串的长度。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APPEND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实例1：对不存在的key 执行 APPEND 命令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实例2：对己存在的key 执行 APPEND 命令。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578548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/>
              <a:t> &gt;&gt;&gt; ExISTS myphone #确保myphone 不存在</a:t>
            </a:r>
          </a:p>
          <a:p>
            <a:pPr algn="l"/>
            <a:r>
              <a:rPr lang="en-US" altLang="zh-CN" sz="2000"/>
              <a:t>(integer) 0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APPEND myphone "huawei" </a:t>
            </a:r>
          </a:p>
          <a:p>
            <a:pPr algn="l"/>
            <a:r>
              <a:rPr lang="en-US" altLang="zh-CN" sz="2000"/>
              <a:t>＃对不存在的key执行 APPEND 命令，等同于 Ser</a:t>
            </a:r>
          </a:p>
          <a:p>
            <a:pPr algn="l"/>
            <a:r>
              <a:rPr lang="en-US" altLang="zh-CN" sz="2000"/>
              <a:t>myphone "huawei"</a:t>
            </a:r>
          </a:p>
          <a:p>
            <a:pPr algn="l"/>
            <a:r>
              <a:rPr lang="en-US" altLang="zh-CN" sz="2000"/>
              <a:t>(integer) 6＃宇符串的长度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71260" y="1978025"/>
            <a:ext cx="57511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 APPEND myphone p20"</a:t>
            </a:r>
          </a:p>
          <a:p>
            <a:pPr algn="l"/>
            <a:r>
              <a:rPr lang="en-US" altLang="zh-CN" sz="2000"/>
              <a:t>(integer） 10  #长度从6个宇符增加到10个字符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&gt;&gt;&gt;GET myphone #查看整个字符串</a:t>
            </a:r>
          </a:p>
          <a:p>
            <a:pPr algn="l"/>
            <a:r>
              <a:rPr lang="en-US" altLang="zh-CN" sz="2000"/>
              <a:t>"Huawei p20"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GETRANGE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GETRANGE key start end</a:t>
            </a:r>
            <a:endParaRPr lang="en-US" altLang="zh-CN" sz="2200" dirty="0"/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GETRANGE命令的基本语法如下</a:t>
            </a:r>
            <a:endParaRPr sz="2400" dirty="0"/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GETRANGE用于获取指定key中字符串值的子字符串，子字符串的截取范围由start和end两个偏移量决定(包括start和end在内)。</a:t>
            </a:r>
          </a:p>
          <a:p>
            <a:pPr algn="l"/>
            <a:endParaRPr sz="2400"/>
          </a:p>
          <a:p>
            <a:pPr algn="l"/>
            <a:r>
              <a:rPr sz="2400"/>
              <a:t>负数偏移量表示从字符串的最后开始计数，-1表示字符串中最后一个字符，-2 表示字符串中倒数第二个字符，其他负数依此类推。</a:t>
            </a:r>
          </a:p>
          <a:p>
            <a:pPr algn="l"/>
            <a:endParaRPr sz="2400"/>
          </a:p>
          <a:p>
            <a:pPr algn="l"/>
            <a:r>
              <a:rPr sz="2400"/>
              <a:t>返回值:截取的子字符串。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GETRANGE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200" y="2052955"/>
            <a:ext cx="49466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&gt;&gt;&gt; SET email "xpws2006@163.com"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OK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&gt;&gt;&gt; GET email </a:t>
            </a:r>
          </a:p>
          <a:p>
            <a:pPr algn="l"/>
            <a:r>
              <a:rPr lang="en-US" altLang="zh-CN">
                <a:sym typeface="+mn-ea"/>
              </a:rPr>
              <a:t>"xpws2006@163.com”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&gt;&gt;&gt; GETRANGE email 0 7 </a:t>
            </a:r>
          </a:p>
          <a:p>
            <a:pPr algn="l"/>
            <a:r>
              <a:rPr lang="en-US" altLang="zh-CN">
                <a:sym typeface="+mn-ea"/>
              </a:rPr>
              <a:t>"xpws2006"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# GETRANGE email07截取子字符串的索引</a:t>
            </a:r>
          </a:p>
          <a:p>
            <a:pPr algn="l"/>
            <a:r>
              <a:rPr lang="en-US" altLang="zh-CN">
                <a:sym typeface="+mn-ea"/>
              </a:rPr>
              <a:t>是0~7，包括0和7。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截取子字符串-7~-1，包括-7 和-1。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669280" y="2052955"/>
            <a:ext cx="63138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GETRANGE email -7 -1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"163.com"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# 截取子字符串从第一个字符到最后一个字符。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GETRANGE enail 0 -1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”xpws2006@163.com”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# GETRANGE的取值范围不超过实际字符串长度，超过部分会被忽略。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GETRANGE email 0 199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"xpws2006@163. com"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251777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章知识导图</a:t>
            </a:r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</p:nvPr>
        </p:nvGraphicFramePr>
        <p:xfrm>
          <a:off x="462431" y="1634204"/>
          <a:ext cx="4173963" cy="50002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1105"/>
                <a:gridCol w="2952858"/>
              </a:tblGrid>
              <a:tr h="399415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微软雅黑 (正文)"/>
                        </a:rPr>
                        <a:t>第1章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初始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</a:p>
                  </a:txBody>
                  <a:tcPr marL="98738" marR="98738" marT="0" marB="0" anchor="ctr">
                    <a:noFill/>
                  </a:tcPr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微软雅黑 (正文)"/>
                        </a:rPr>
                        <a:t>第2章</a:t>
                      </a:r>
                      <a:endParaRPr lang="en-US" altLang="en-US" sz="2000" b="1">
                        <a:solidFill>
                          <a:schemeClr val="bg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1" dirty="0" err="1" smtClean="0">
                          <a:solidFill>
                            <a:schemeClr val="bg1"/>
                          </a:solidFill>
                          <a:latin typeface="微软雅黑 (正文)"/>
                        </a:rPr>
                        <a:t>Redis</a:t>
                      </a:r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微软雅黑 (正文)"/>
                        </a:rPr>
                        <a:t>常用数据类型</a:t>
                      </a:r>
                      <a:endParaRPr lang="zh-CN" altLang="en-US" sz="2000" b="1" dirty="0" smtClean="0">
                        <a:solidFill>
                          <a:schemeClr val="bg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第3章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常用命令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第4章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高级主题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第5章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缓存的持久化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第6章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集群环境部署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第7章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开发与实战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第8章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smtClean="0">
                          <a:latin typeface="微软雅黑 (正文)"/>
                        </a:rPr>
                        <a:t>Spring Boot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与</a:t>
                      </a: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整合应用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第9章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监控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第10章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的缓存设计与优化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第11章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dirty="0" smtClean="0">
                          <a:latin typeface="微软雅黑 (正文)"/>
                        </a:rPr>
                        <a:t>扩展知识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</a:tbl>
          </a:graphicData>
        </a:graphic>
      </p:graphicFrame>
      <p:sp>
        <p:nvSpPr>
          <p:cNvPr id="8" name="任意多边形: 形状 7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GETSET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GETSET key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GETSET命令的基本语法如下。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GETSET用于将key的值设为value,并返回key的旧值。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返回值:返回key的旧值。当key没有旧值时，返回nil。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GETSET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096135"/>
            <a:ext cx="43059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&gt;&gt;&gt; SET name xinping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name</a:t>
            </a:r>
          </a:p>
          <a:p>
            <a:pPr algn="l"/>
            <a:r>
              <a:rPr lang="en-US" altLang="zh-CN"/>
              <a:t>"xinping"</a:t>
            </a:r>
          </a:p>
          <a:p>
            <a:pPr algn="l"/>
            <a:r>
              <a:rPr lang="en-US" altLang="zh-CN"/>
              <a:t>#name对应的值被更新，旧值被返回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GETSET nane xinping_ new</a:t>
            </a:r>
          </a:p>
          <a:p>
            <a:pPr algn="l"/>
            <a:r>
              <a:rPr lang="en-US" altLang="zh-CN"/>
              <a:t>"xinping"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name</a:t>
            </a:r>
          </a:p>
          <a:p>
            <a:pPr algn="l"/>
            <a:r>
              <a:rPr lang="en-US" altLang="zh-CN"/>
              <a:t>"xinping_nev"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接下来看一看，如果key不存在，那么使用GETSET会返回什么值？</a:t>
            </a:r>
          </a:p>
          <a:p>
            <a:pPr algn="l"/>
            <a:r>
              <a:rPr lang="en-US" altLang="zh-CN">
                <a:sym typeface="+mn-ea"/>
              </a:rPr>
              <a:t>&gt;&gt;&gt; EXISTS name1</a:t>
            </a:r>
          </a:p>
          <a:p>
            <a:pPr algn="l"/>
            <a:r>
              <a:rPr lang="en-US" altLang="zh-CN">
                <a:sym typeface="+mn-ea"/>
              </a:rPr>
              <a:t>(integer) 0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75860" y="2234565"/>
            <a:ext cx="72167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&gt;&gt;&gt; GETSET name1 "xinping"</a:t>
            </a:r>
          </a:p>
          <a:p>
            <a:pPr algn="l"/>
            <a:r>
              <a:rPr lang="en-US" altLang="zh-CN">
                <a:sym typeface="+mn-ea"/>
              </a:rPr>
              <a:t>(nil)</a:t>
            </a:r>
          </a:p>
          <a:p>
            <a:pPr algn="l"/>
            <a:r>
              <a:rPr lang="en-US" altLang="zh-CN">
                <a:sym typeface="+mn-ea"/>
              </a:rPr>
              <a:t>&gt;&gt;&gt;GET name 1</a:t>
            </a:r>
          </a:p>
          <a:p>
            <a:pPr algn="l"/>
            <a:r>
              <a:rPr lang="en-US" altLang="zh-CN">
                <a:sym typeface="+mn-ea"/>
              </a:rPr>
              <a:t>"xinping"</a:t>
            </a:r>
            <a:endParaRPr lang="en-US" altLang="zh-CN"/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因为 namel 之前不存在，没有旧值，所以返回nil。</a:t>
            </a:r>
          </a:p>
          <a:p>
            <a:pPr algn="l"/>
            <a:r>
              <a:rPr lang="en-US" altLang="zh-CN">
                <a:sym typeface="+mn-ea"/>
              </a:rPr>
              <a:t>GESET可以和INCR合使用，实现个有原子性复位操作功能的计数器(counter)。可以用GETSET mycount 0来实现这一目标。</a:t>
            </a:r>
          </a:p>
          <a:p>
            <a:pPr algn="l"/>
            <a:r>
              <a:rPr lang="en-US" altLang="zh-CN">
                <a:sym typeface="+mn-ea"/>
              </a:rPr>
              <a:t>127.0.0.1:6379&gt; INCR mycount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r>
              <a:rPr lang="en-US" altLang="zh-CN">
                <a:sym typeface="+mn-ea"/>
              </a:rPr>
              <a:t>#一个原子操作内完成GET mycount和GETSET mycount 0</a:t>
            </a:r>
          </a:p>
          <a:p>
            <a:pPr algn="l"/>
            <a:r>
              <a:rPr lang="en-US" altLang="zh-CN">
                <a:sym typeface="+mn-ea"/>
              </a:rPr>
              <a:t>127.0.0.1:6379&gt; GETSET mycount 0</a:t>
            </a:r>
          </a:p>
          <a:p>
            <a:pPr algn="l"/>
            <a:r>
              <a:rPr lang="en-US" altLang="zh-CN">
                <a:sym typeface="+mn-ea"/>
              </a:rPr>
              <a:t>”1”</a:t>
            </a:r>
          </a:p>
          <a:p>
            <a:pPr algn="l"/>
            <a:r>
              <a:rPr lang="en-US" altLang="zh-CN">
                <a:sym typeface="+mn-ea"/>
              </a:rPr>
              <a:t>127.0.0.1:6379&gt; GET mycount</a:t>
            </a:r>
          </a:p>
          <a:p>
            <a:pPr algn="l"/>
            <a:r>
              <a:rPr lang="en-US" altLang="zh-CN">
                <a:sym typeface="+mn-ea"/>
              </a:rPr>
              <a:t> "0"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STRLEN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 STRLEN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 STRLEN命令的基本语法如下</a:t>
            </a:r>
            <a:r>
              <a:rPr lang="zh-CN" sz="2400">
                <a:sym typeface="+mn-ea"/>
              </a:rPr>
              <a:t>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 STRLEN用于返回 key 所存储的字符串的长度。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 返回值:字符串的长度。当key 不存在时，返回0。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STRLEN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 实例1:</a:t>
            </a:r>
            <a:r>
              <a:rPr lang="zh-CN" altLang="en-US">
                <a:sym typeface="+mn-ea"/>
              </a:rPr>
              <a:t>获取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存储的字符串，</a:t>
            </a:r>
            <a:r>
              <a:rPr lang="en-US" altLang="zh-CN">
                <a:sym typeface="+mn-ea"/>
              </a:rPr>
              <a:t>''hello word''</a:t>
            </a:r>
            <a:r>
              <a:rPr lang="zh-CN" altLang="en-US">
                <a:sym typeface="+mn-ea"/>
              </a:rPr>
              <a:t>的长度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534910" y="1331595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实例2:</a:t>
            </a:r>
            <a:r>
              <a:rPr lang="zh-CN" altLang="en-US" sz="2000">
                <a:sym typeface="+mn-ea"/>
              </a:rPr>
              <a:t>当</a:t>
            </a:r>
            <a:r>
              <a:rPr lang="en-US" altLang="zh-CN" sz="2000">
                <a:sym typeface="+mn-ea"/>
              </a:rPr>
              <a:t>key</a:t>
            </a:r>
            <a:r>
              <a:rPr lang="zh-CN" altLang="en-US" sz="2000">
                <a:sym typeface="+mn-ea"/>
              </a:rPr>
              <a:t>不存在时，它获取的字符串长度为</a:t>
            </a:r>
            <a:r>
              <a:rPr lang="en-US" altLang="zh-CN" sz="2000">
                <a:sym typeface="+mn-ea"/>
              </a:rPr>
              <a:t>0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1780" y="2795905"/>
            <a:ext cx="31153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key “hello word”</a:t>
            </a:r>
          </a:p>
          <a:p>
            <a:pPr algn="l"/>
            <a:r>
              <a:rPr lang="en-US" altLang="zh-CN" sz="2000"/>
              <a:t> OK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STRLEND key</a:t>
            </a:r>
          </a:p>
          <a:p>
            <a:pPr algn="l"/>
            <a:r>
              <a:rPr lang="en-US" altLang="zh-CN" sz="2000"/>
              <a:t>(integer) 11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05295" y="2545715"/>
            <a:ext cx="4535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STRLED nonexisting</a:t>
            </a:r>
          </a:p>
          <a:p>
            <a:pPr algn="l"/>
            <a:r>
              <a:rPr lang="en-US" altLang="zh-CN" sz="2000">
                <a:sym typeface="+mn-ea"/>
              </a:rPr>
              <a:t>(integer) 0</a:t>
            </a:r>
            <a:endParaRPr lang="en-US" altLang="zh-CN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DECR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 DECR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DECR命令的基本语法如下。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DECR用于将key 中存储的数值减1。</a:t>
            </a:r>
          </a:p>
          <a:p>
            <a:pPr algn="l"/>
            <a:endParaRPr sz="2400"/>
          </a:p>
          <a:p>
            <a:pPr algn="l"/>
            <a:r>
              <a:rPr sz="2400"/>
              <a:t>如果key不存在，则以0为 key 的初始值，然后执 行DECR俞令，设置key 对应的值为-1。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返回值:执行DECR命令之后key 的值。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DECR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 实例1:对存在的key 执行DECR 命令。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实例2:对不存在的key执行DECR命令。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29995" y="2781300"/>
            <a:ext cx="20466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age 23</a:t>
            </a:r>
          </a:p>
          <a:p>
            <a:pPr algn="l"/>
            <a:r>
              <a:rPr lang="en-US" altLang="zh-CN" sz="2000"/>
              <a:t> OK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DECR age</a:t>
            </a:r>
          </a:p>
          <a:p>
            <a:pPr algn="l"/>
            <a:r>
              <a:rPr lang="en-US" altLang="zh-CN" sz="2000"/>
              <a:t>(integer) 22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05165" y="2613660"/>
            <a:ext cx="32727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name "xinping"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r>
              <a:rPr lang="en-US" altLang="zh-CN" sz="2000"/>
              <a:t>&gt;&gt;&gt; DECR company</a:t>
            </a:r>
          </a:p>
          <a:p>
            <a:pPr algn="l"/>
            <a:r>
              <a:rPr lang="en-US" altLang="zh-CN" sz="2000"/>
              <a:t>(error) ERR value is not an integer or out of range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实例3:对存在但不是数值的key执行DECR命令。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4960" y="2781300"/>
            <a:ext cx="32727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ym typeface="+mn-ea"/>
              </a:rPr>
              <a:t>&gt;&gt;&gt; EXTSTS count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(integer) 0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&gt;&gt;&gt; DECR count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(integer) -1</a:t>
            </a:r>
            <a:endParaRPr lang="en-US" altLang="zh-CN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DECRBY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DECRBY key decrement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DECRBY命令的基本语法如下。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DECRBY用于将key所存储的值减去减量decrement,也就是指定数值。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如果key不存在，则以0为key的初始值，然后执行DECRBY命令。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返回值:减去减量之后key的值。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DECRBY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实例1:对存在的key执行DECRBY命令。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534910" y="1331595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>
                <a:sym typeface="+mn-ea"/>
              </a:rPr>
              <a:t>实例2:对不存在的key执行DECRBY命令。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90270" y="2176145"/>
            <a:ext cx="473138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count 100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DECRBY count 20</a:t>
            </a:r>
          </a:p>
          <a:p>
            <a:pPr algn="l"/>
            <a:r>
              <a:rPr lang="en-US" altLang="zh-CN" sz="2000"/>
              <a:t>(integer) 80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也可以通过INCRBY一个负值来实现同样的效果。</a:t>
            </a:r>
          </a:p>
          <a:p>
            <a:pPr algn="l"/>
            <a:r>
              <a:rPr lang="en-US" altLang="zh-CN" sz="2000"/>
              <a:t>&gt;&gt;&gt; GET count</a:t>
            </a:r>
          </a:p>
          <a:p>
            <a:pPr algn="l"/>
            <a:r>
              <a:rPr lang="en-US" altLang="zh-CN" sz="2000"/>
              <a:t>"80"</a:t>
            </a:r>
          </a:p>
          <a:p>
            <a:pPr algn="l"/>
            <a:r>
              <a:rPr lang="en-US" altLang="zh-CN" sz="2000"/>
              <a:t>&gt;&gt;&gt; INCRBY count -20</a:t>
            </a:r>
          </a:p>
          <a:p>
            <a:pPr algn="l"/>
            <a:r>
              <a:rPr lang="en-US" altLang="zh-CN" sz="2000"/>
              <a:t>(integer) 60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GET count</a:t>
            </a:r>
          </a:p>
          <a:p>
            <a:pPr algn="l"/>
            <a:r>
              <a:rPr lang="en-US" altLang="zh-CN" sz="2000"/>
              <a:t>"60"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05295" y="2545715"/>
            <a:ext cx="45351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EXISTS pages</a:t>
            </a:r>
          </a:p>
          <a:p>
            <a:pPr algn="l"/>
            <a:r>
              <a:rPr lang="en-US" altLang="zh-CN" sz="2000"/>
              <a:t>(integer) 0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DECRBY pages 10</a:t>
            </a:r>
          </a:p>
          <a:p>
            <a:pPr algn="l"/>
            <a:r>
              <a:rPr lang="en-US" altLang="zh-CN" sz="2000"/>
              <a:t>(integer) -10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INCR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INCR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INCR命令的基本语法如下。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INCR用于将key中存储的数值增1.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如果key不存在，则以0为key的初始值，然后执行INCR命令，设置key为1。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返回值:执行INCR命令之后key的值。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INCR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0235" y="2075815"/>
            <a:ext cx="8835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/>
          </a:p>
          <a:p>
            <a:pPr algn="l"/>
            <a:r>
              <a:rPr lang="en-US" altLang="zh-CN"/>
              <a:t>&gt;&gt;&gt; SET age 20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INCR age</a:t>
            </a:r>
          </a:p>
          <a:p>
            <a:pPr algn="l"/>
            <a:r>
              <a:rPr lang="en-US" altLang="zh-CN"/>
              <a:t>(integer) 21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age</a:t>
            </a:r>
          </a:p>
          <a:p>
            <a:pPr algn="l"/>
            <a:r>
              <a:rPr lang="en-US" altLang="zh-CN"/>
              <a:t>"21"</a:t>
            </a:r>
          </a:p>
          <a:p>
            <a:pPr algn="l"/>
            <a:r>
              <a:rPr lang="en-US" altLang="zh-CN"/>
              <a:t>数值在Redis中以字符串的形式保存。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现代操作系统的新功能</a:t>
            </a:r>
          </a:p>
        </p:txBody>
      </p:sp>
      <p:sp>
        <p:nvSpPr>
          <p:cNvPr id="39" name="îśḻiďé"/>
          <p:cNvSpPr/>
          <p:nvPr/>
        </p:nvSpPr>
        <p:spPr bwMode="auto">
          <a:xfrm>
            <a:off x="1614502" y="1788829"/>
            <a:ext cx="846430" cy="8464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40" name="išľiďe"/>
          <p:cNvSpPr/>
          <p:nvPr/>
        </p:nvSpPr>
        <p:spPr bwMode="auto">
          <a:xfrm>
            <a:off x="2217385" y="3230616"/>
            <a:ext cx="847397" cy="8464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43" name="íśľîḋé"/>
          <p:cNvSpPr/>
          <p:nvPr/>
        </p:nvSpPr>
        <p:spPr bwMode="auto">
          <a:xfrm>
            <a:off x="1620619" y="4674977"/>
            <a:ext cx="846430" cy="8473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44" name="ïṡḷidè"/>
          <p:cNvSpPr/>
          <p:nvPr/>
        </p:nvSpPr>
        <p:spPr bwMode="auto">
          <a:xfrm>
            <a:off x="2468728" y="3481736"/>
            <a:ext cx="344710" cy="344189"/>
          </a:xfrm>
          <a:custGeom>
            <a:avLst/>
            <a:gdLst>
              <a:gd name="connsiteX0" fmla="*/ 106370 w 607639"/>
              <a:gd name="connsiteY0" fmla="*/ 436610 h 606722"/>
              <a:gd name="connsiteX1" fmla="*/ 61329 w 607639"/>
              <a:gd name="connsiteY1" fmla="*/ 480515 h 606722"/>
              <a:gd name="connsiteX2" fmla="*/ 126397 w 607639"/>
              <a:gd name="connsiteY2" fmla="*/ 545485 h 606722"/>
              <a:gd name="connsiteX3" fmla="*/ 170369 w 607639"/>
              <a:gd name="connsiteY3" fmla="*/ 500513 h 606722"/>
              <a:gd name="connsiteX4" fmla="*/ 455714 w 607639"/>
              <a:gd name="connsiteY4" fmla="*/ 404481 h 606722"/>
              <a:gd name="connsiteX5" fmla="*/ 531614 w 607639"/>
              <a:gd name="connsiteY5" fmla="*/ 404481 h 606722"/>
              <a:gd name="connsiteX6" fmla="*/ 531703 w 607639"/>
              <a:gd name="connsiteY6" fmla="*/ 404481 h 606722"/>
              <a:gd name="connsiteX7" fmla="*/ 531792 w 607639"/>
              <a:gd name="connsiteY7" fmla="*/ 404481 h 606722"/>
              <a:gd name="connsiteX8" fmla="*/ 548075 w 607639"/>
              <a:gd name="connsiteY8" fmla="*/ 410525 h 606722"/>
              <a:gd name="connsiteX9" fmla="*/ 551456 w 607639"/>
              <a:gd name="connsiteY9" fmla="*/ 413991 h 606722"/>
              <a:gd name="connsiteX10" fmla="*/ 556973 w 607639"/>
              <a:gd name="connsiteY10" fmla="*/ 429012 h 606722"/>
              <a:gd name="connsiteX11" fmla="*/ 556973 w 607639"/>
              <a:gd name="connsiteY11" fmla="*/ 429811 h 606722"/>
              <a:gd name="connsiteX12" fmla="*/ 556973 w 607639"/>
              <a:gd name="connsiteY12" fmla="*/ 505625 h 606722"/>
              <a:gd name="connsiteX13" fmla="*/ 531614 w 607639"/>
              <a:gd name="connsiteY13" fmla="*/ 530867 h 606722"/>
              <a:gd name="connsiteX14" fmla="*/ 506343 w 607639"/>
              <a:gd name="connsiteY14" fmla="*/ 505625 h 606722"/>
              <a:gd name="connsiteX15" fmla="*/ 476001 w 607639"/>
              <a:gd name="connsiteY15" fmla="*/ 546065 h 606722"/>
              <a:gd name="connsiteX16" fmla="*/ 455714 w 607639"/>
              <a:gd name="connsiteY16" fmla="*/ 556197 h 606722"/>
              <a:gd name="connsiteX17" fmla="*/ 440498 w 607639"/>
              <a:gd name="connsiteY17" fmla="*/ 551131 h 606722"/>
              <a:gd name="connsiteX18" fmla="*/ 435515 w 607639"/>
              <a:gd name="connsiteY18" fmla="*/ 515757 h 606722"/>
              <a:gd name="connsiteX19" fmla="*/ 481073 w 607639"/>
              <a:gd name="connsiteY19" fmla="*/ 455053 h 606722"/>
              <a:gd name="connsiteX20" fmla="*/ 455714 w 607639"/>
              <a:gd name="connsiteY20" fmla="*/ 455053 h 606722"/>
              <a:gd name="connsiteX21" fmla="*/ 430443 w 607639"/>
              <a:gd name="connsiteY21" fmla="*/ 429811 h 606722"/>
              <a:gd name="connsiteX22" fmla="*/ 455714 w 607639"/>
              <a:gd name="connsiteY22" fmla="*/ 404481 h 606722"/>
              <a:gd name="connsiteX23" fmla="*/ 157786 w 607639"/>
              <a:gd name="connsiteY23" fmla="*/ 282117 h 606722"/>
              <a:gd name="connsiteX24" fmla="*/ 175710 w 607639"/>
              <a:gd name="connsiteY24" fmla="*/ 289516 h 606722"/>
              <a:gd name="connsiteX25" fmla="*/ 317685 w 607639"/>
              <a:gd name="connsiteY25" fmla="*/ 431277 h 606722"/>
              <a:gd name="connsiteX26" fmla="*/ 317685 w 607639"/>
              <a:gd name="connsiteY26" fmla="*/ 467006 h 606722"/>
              <a:gd name="connsiteX27" fmla="*/ 245229 w 607639"/>
              <a:gd name="connsiteY27" fmla="*/ 539441 h 606722"/>
              <a:gd name="connsiteX28" fmla="*/ 227248 w 607639"/>
              <a:gd name="connsiteY28" fmla="*/ 546818 h 606722"/>
              <a:gd name="connsiteX29" fmla="*/ 209357 w 607639"/>
              <a:gd name="connsiteY29" fmla="*/ 539441 h 606722"/>
              <a:gd name="connsiteX30" fmla="*/ 206241 w 607639"/>
              <a:gd name="connsiteY30" fmla="*/ 536242 h 606722"/>
              <a:gd name="connsiteX31" fmla="*/ 144734 w 607639"/>
              <a:gd name="connsiteY31" fmla="*/ 599079 h 606722"/>
              <a:gd name="connsiteX32" fmla="*/ 126753 w 607639"/>
              <a:gd name="connsiteY32" fmla="*/ 606722 h 606722"/>
              <a:gd name="connsiteX33" fmla="*/ 126575 w 607639"/>
              <a:gd name="connsiteY33" fmla="*/ 606722 h 606722"/>
              <a:gd name="connsiteX34" fmla="*/ 108684 w 607639"/>
              <a:gd name="connsiteY34" fmla="*/ 599256 h 606722"/>
              <a:gd name="connsiteX35" fmla="*/ 7388 w 607639"/>
              <a:gd name="connsiteY35" fmla="*/ 498113 h 606722"/>
              <a:gd name="connsiteX36" fmla="*/ 0 w 607639"/>
              <a:gd name="connsiteY36" fmla="*/ 480160 h 606722"/>
              <a:gd name="connsiteX37" fmla="*/ 7655 w 607639"/>
              <a:gd name="connsiteY37" fmla="*/ 462206 h 606722"/>
              <a:gd name="connsiteX38" fmla="*/ 70587 w 607639"/>
              <a:gd name="connsiteY38" fmla="*/ 400792 h 606722"/>
              <a:gd name="connsiteX39" fmla="*/ 67382 w 607639"/>
              <a:gd name="connsiteY39" fmla="*/ 397681 h 606722"/>
              <a:gd name="connsiteX40" fmla="*/ 59994 w 607639"/>
              <a:gd name="connsiteY40" fmla="*/ 379728 h 606722"/>
              <a:gd name="connsiteX41" fmla="*/ 67382 w 607639"/>
              <a:gd name="connsiteY41" fmla="*/ 361863 h 606722"/>
              <a:gd name="connsiteX42" fmla="*/ 139927 w 607639"/>
              <a:gd name="connsiteY42" fmla="*/ 289516 h 606722"/>
              <a:gd name="connsiteX43" fmla="*/ 157786 w 607639"/>
              <a:gd name="connsiteY43" fmla="*/ 282117 h 606722"/>
              <a:gd name="connsiteX44" fmla="*/ 363724 w 607639"/>
              <a:gd name="connsiteY44" fmla="*/ 101159 h 606722"/>
              <a:gd name="connsiteX45" fmla="*/ 353254 w 607639"/>
              <a:gd name="connsiteY45" fmla="*/ 105492 h 606722"/>
              <a:gd name="connsiteX46" fmla="*/ 320945 w 607639"/>
              <a:gd name="connsiteY46" fmla="*/ 137752 h 606722"/>
              <a:gd name="connsiteX47" fmla="*/ 323793 w 607639"/>
              <a:gd name="connsiteY47" fmla="*/ 139974 h 606722"/>
              <a:gd name="connsiteX48" fmla="*/ 335898 w 607639"/>
              <a:gd name="connsiteY48" fmla="*/ 148417 h 606722"/>
              <a:gd name="connsiteX49" fmla="*/ 341149 w 607639"/>
              <a:gd name="connsiteY49" fmla="*/ 151794 h 606722"/>
              <a:gd name="connsiteX50" fmla="*/ 359930 w 607639"/>
              <a:gd name="connsiteY50" fmla="*/ 162459 h 606722"/>
              <a:gd name="connsiteX51" fmla="*/ 408439 w 607639"/>
              <a:gd name="connsiteY51" fmla="*/ 198897 h 606722"/>
              <a:gd name="connsiteX52" fmla="*/ 444933 w 607639"/>
              <a:gd name="connsiteY52" fmla="*/ 247243 h 606722"/>
              <a:gd name="connsiteX53" fmla="*/ 455614 w 607639"/>
              <a:gd name="connsiteY53" fmla="*/ 266084 h 606722"/>
              <a:gd name="connsiteX54" fmla="*/ 458907 w 607639"/>
              <a:gd name="connsiteY54" fmla="*/ 271239 h 606722"/>
              <a:gd name="connsiteX55" fmla="*/ 467452 w 607639"/>
              <a:gd name="connsiteY55" fmla="*/ 283326 h 606722"/>
              <a:gd name="connsiteX56" fmla="*/ 469677 w 607639"/>
              <a:gd name="connsiteY56" fmla="*/ 286258 h 606722"/>
              <a:gd name="connsiteX57" fmla="*/ 501987 w 607639"/>
              <a:gd name="connsiteY57" fmla="*/ 253998 h 606722"/>
              <a:gd name="connsiteX58" fmla="*/ 501987 w 607639"/>
              <a:gd name="connsiteY58" fmla="*/ 233024 h 606722"/>
              <a:gd name="connsiteX59" fmla="*/ 374260 w 607639"/>
              <a:gd name="connsiteY59" fmla="*/ 105492 h 606722"/>
              <a:gd name="connsiteX60" fmla="*/ 363724 w 607639"/>
              <a:gd name="connsiteY60" fmla="*/ 101159 h 606722"/>
              <a:gd name="connsiteX61" fmla="*/ 177209 w 607639"/>
              <a:gd name="connsiteY61" fmla="*/ 50521 h 606722"/>
              <a:gd name="connsiteX62" fmla="*/ 195096 w 607639"/>
              <a:gd name="connsiteY62" fmla="*/ 57919 h 606722"/>
              <a:gd name="connsiteX63" fmla="*/ 195096 w 607639"/>
              <a:gd name="connsiteY63" fmla="*/ 93644 h 606722"/>
              <a:gd name="connsiteX64" fmla="*/ 137075 w 607639"/>
              <a:gd name="connsiteY64" fmla="*/ 151675 h 606722"/>
              <a:gd name="connsiteX65" fmla="*/ 151936 w 607639"/>
              <a:gd name="connsiteY65" fmla="*/ 151675 h 606722"/>
              <a:gd name="connsiteX66" fmla="*/ 177209 w 607639"/>
              <a:gd name="connsiteY66" fmla="*/ 176914 h 606722"/>
              <a:gd name="connsiteX67" fmla="*/ 151936 w 607639"/>
              <a:gd name="connsiteY67" fmla="*/ 202241 h 606722"/>
              <a:gd name="connsiteX68" fmla="*/ 75939 w 607639"/>
              <a:gd name="connsiteY68" fmla="*/ 202241 h 606722"/>
              <a:gd name="connsiteX69" fmla="*/ 59387 w 607639"/>
              <a:gd name="connsiteY69" fmla="*/ 196020 h 606722"/>
              <a:gd name="connsiteX70" fmla="*/ 55916 w 607639"/>
              <a:gd name="connsiteY70" fmla="*/ 192288 h 606722"/>
              <a:gd name="connsiteX71" fmla="*/ 50755 w 607639"/>
              <a:gd name="connsiteY71" fmla="*/ 178691 h 606722"/>
              <a:gd name="connsiteX72" fmla="*/ 50666 w 607639"/>
              <a:gd name="connsiteY72" fmla="*/ 176736 h 606722"/>
              <a:gd name="connsiteX73" fmla="*/ 50666 w 607639"/>
              <a:gd name="connsiteY73" fmla="*/ 101109 h 606722"/>
              <a:gd name="connsiteX74" fmla="*/ 75939 w 607639"/>
              <a:gd name="connsiteY74" fmla="*/ 75782 h 606722"/>
              <a:gd name="connsiteX75" fmla="*/ 101301 w 607639"/>
              <a:gd name="connsiteY75" fmla="*/ 101109 h 606722"/>
              <a:gd name="connsiteX76" fmla="*/ 101301 w 607639"/>
              <a:gd name="connsiteY76" fmla="*/ 115861 h 606722"/>
              <a:gd name="connsiteX77" fmla="*/ 159322 w 607639"/>
              <a:gd name="connsiteY77" fmla="*/ 57919 h 606722"/>
              <a:gd name="connsiteX78" fmla="*/ 177209 w 607639"/>
              <a:gd name="connsiteY78" fmla="*/ 50521 h 606722"/>
              <a:gd name="connsiteX79" fmla="*/ 480892 w 607639"/>
              <a:gd name="connsiteY79" fmla="*/ 0 h 606722"/>
              <a:gd name="connsiteX80" fmla="*/ 498960 w 607639"/>
              <a:gd name="connsiteY80" fmla="*/ 7376 h 606722"/>
              <a:gd name="connsiteX81" fmla="*/ 600162 w 607639"/>
              <a:gd name="connsiteY81" fmla="*/ 108513 h 606722"/>
              <a:gd name="connsiteX82" fmla="*/ 607639 w 607639"/>
              <a:gd name="connsiteY82" fmla="*/ 126554 h 606722"/>
              <a:gd name="connsiteX83" fmla="*/ 599984 w 607639"/>
              <a:gd name="connsiteY83" fmla="*/ 144507 h 606722"/>
              <a:gd name="connsiteX84" fmla="*/ 541417 w 607639"/>
              <a:gd name="connsiteY84" fmla="*/ 201741 h 606722"/>
              <a:gd name="connsiteX85" fmla="*/ 537768 w 607639"/>
              <a:gd name="connsiteY85" fmla="*/ 289724 h 606722"/>
              <a:gd name="connsiteX86" fmla="*/ 486499 w 607639"/>
              <a:gd name="connsiteY86" fmla="*/ 340915 h 606722"/>
              <a:gd name="connsiteX87" fmla="*/ 484719 w 607639"/>
              <a:gd name="connsiteY87" fmla="*/ 342159 h 606722"/>
              <a:gd name="connsiteX88" fmla="*/ 480002 w 607639"/>
              <a:gd name="connsiteY88" fmla="*/ 345270 h 606722"/>
              <a:gd name="connsiteX89" fmla="*/ 476530 w 607639"/>
              <a:gd name="connsiteY89" fmla="*/ 346869 h 606722"/>
              <a:gd name="connsiteX90" fmla="*/ 471190 w 607639"/>
              <a:gd name="connsiteY90" fmla="*/ 347847 h 606722"/>
              <a:gd name="connsiteX91" fmla="*/ 468609 w 607639"/>
              <a:gd name="connsiteY91" fmla="*/ 348380 h 606722"/>
              <a:gd name="connsiteX92" fmla="*/ 467452 w 607639"/>
              <a:gd name="connsiteY92" fmla="*/ 348114 h 606722"/>
              <a:gd name="connsiteX93" fmla="*/ 462111 w 607639"/>
              <a:gd name="connsiteY93" fmla="*/ 347047 h 606722"/>
              <a:gd name="connsiteX94" fmla="*/ 458373 w 607639"/>
              <a:gd name="connsiteY94" fmla="*/ 345981 h 606722"/>
              <a:gd name="connsiteX95" fmla="*/ 457305 w 607639"/>
              <a:gd name="connsiteY95" fmla="*/ 345714 h 606722"/>
              <a:gd name="connsiteX96" fmla="*/ 428911 w 607639"/>
              <a:gd name="connsiteY96" fmla="*/ 331494 h 606722"/>
              <a:gd name="connsiteX97" fmla="*/ 407282 w 607639"/>
              <a:gd name="connsiteY97" fmla="*/ 335049 h 606722"/>
              <a:gd name="connsiteX98" fmla="*/ 376308 w 607639"/>
              <a:gd name="connsiteY98" fmla="*/ 365888 h 606722"/>
              <a:gd name="connsiteX99" fmla="*/ 344265 w 607639"/>
              <a:gd name="connsiteY99" fmla="*/ 379219 h 606722"/>
              <a:gd name="connsiteX100" fmla="*/ 312133 w 607639"/>
              <a:gd name="connsiteY100" fmla="*/ 365888 h 606722"/>
              <a:gd name="connsiteX101" fmla="*/ 241194 w 607639"/>
              <a:gd name="connsiteY101" fmla="*/ 295057 h 606722"/>
              <a:gd name="connsiteX102" fmla="*/ 241194 w 607639"/>
              <a:gd name="connsiteY102" fmla="*/ 230891 h 606722"/>
              <a:gd name="connsiteX103" fmla="*/ 272079 w 607639"/>
              <a:gd name="connsiteY103" fmla="*/ 200052 h 606722"/>
              <a:gd name="connsiteX104" fmla="*/ 275551 w 607639"/>
              <a:gd name="connsiteY104" fmla="*/ 178456 h 606722"/>
              <a:gd name="connsiteX105" fmla="*/ 261398 w 607639"/>
              <a:gd name="connsiteY105" fmla="*/ 150106 h 606722"/>
              <a:gd name="connsiteX106" fmla="*/ 261131 w 607639"/>
              <a:gd name="connsiteY106" fmla="*/ 149039 h 606722"/>
              <a:gd name="connsiteX107" fmla="*/ 260063 w 607639"/>
              <a:gd name="connsiteY107" fmla="*/ 145307 h 606722"/>
              <a:gd name="connsiteX108" fmla="*/ 258995 w 607639"/>
              <a:gd name="connsiteY108" fmla="*/ 139974 h 606722"/>
              <a:gd name="connsiteX109" fmla="*/ 259262 w 607639"/>
              <a:gd name="connsiteY109" fmla="*/ 136242 h 606722"/>
              <a:gd name="connsiteX110" fmla="*/ 260241 w 607639"/>
              <a:gd name="connsiteY110" fmla="*/ 130909 h 606722"/>
              <a:gd name="connsiteX111" fmla="*/ 261754 w 607639"/>
              <a:gd name="connsiteY111" fmla="*/ 127443 h 606722"/>
              <a:gd name="connsiteX112" fmla="*/ 264959 w 607639"/>
              <a:gd name="connsiteY112" fmla="*/ 122733 h 606722"/>
              <a:gd name="connsiteX113" fmla="*/ 266116 w 607639"/>
              <a:gd name="connsiteY113" fmla="*/ 120955 h 606722"/>
              <a:gd name="connsiteX114" fmla="*/ 317384 w 607639"/>
              <a:gd name="connsiteY114" fmla="*/ 69676 h 606722"/>
              <a:gd name="connsiteX115" fmla="*/ 405591 w 607639"/>
              <a:gd name="connsiteY115" fmla="*/ 66121 h 606722"/>
              <a:gd name="connsiteX116" fmla="*/ 462912 w 607639"/>
              <a:gd name="connsiteY116" fmla="*/ 7554 h 606722"/>
              <a:gd name="connsiteX117" fmla="*/ 480892 w 607639"/>
              <a:gd name="connsiteY11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607639" h="606722">
                <a:moveTo>
                  <a:pt x="106370" y="436610"/>
                </a:moveTo>
                <a:lnTo>
                  <a:pt x="61329" y="480515"/>
                </a:lnTo>
                <a:lnTo>
                  <a:pt x="126397" y="545485"/>
                </a:lnTo>
                <a:lnTo>
                  <a:pt x="170369" y="500513"/>
                </a:lnTo>
                <a:close/>
                <a:moveTo>
                  <a:pt x="455714" y="404481"/>
                </a:moveTo>
                <a:lnTo>
                  <a:pt x="531614" y="404481"/>
                </a:lnTo>
                <a:lnTo>
                  <a:pt x="531703" y="404481"/>
                </a:lnTo>
                <a:lnTo>
                  <a:pt x="531792" y="404481"/>
                </a:lnTo>
                <a:cubicBezTo>
                  <a:pt x="538020" y="404481"/>
                  <a:pt x="543715" y="406792"/>
                  <a:pt x="548075" y="410525"/>
                </a:cubicBezTo>
                <a:cubicBezTo>
                  <a:pt x="549321" y="411591"/>
                  <a:pt x="550388" y="412747"/>
                  <a:pt x="551456" y="413991"/>
                </a:cubicBezTo>
                <a:cubicBezTo>
                  <a:pt x="554748" y="418079"/>
                  <a:pt x="556795" y="423323"/>
                  <a:pt x="556973" y="429012"/>
                </a:cubicBezTo>
                <a:cubicBezTo>
                  <a:pt x="556973" y="429278"/>
                  <a:pt x="556973" y="429545"/>
                  <a:pt x="556973" y="429811"/>
                </a:cubicBezTo>
                <a:lnTo>
                  <a:pt x="556973" y="505625"/>
                </a:lnTo>
                <a:cubicBezTo>
                  <a:pt x="556973" y="519579"/>
                  <a:pt x="545673" y="530867"/>
                  <a:pt x="531614" y="530867"/>
                </a:cubicBezTo>
                <a:cubicBezTo>
                  <a:pt x="517644" y="530867"/>
                  <a:pt x="506343" y="519579"/>
                  <a:pt x="506343" y="505625"/>
                </a:cubicBezTo>
                <a:lnTo>
                  <a:pt x="476001" y="546065"/>
                </a:lnTo>
                <a:cubicBezTo>
                  <a:pt x="471018" y="552731"/>
                  <a:pt x="463366" y="556197"/>
                  <a:pt x="455714" y="556197"/>
                </a:cubicBezTo>
                <a:cubicBezTo>
                  <a:pt x="450375" y="556197"/>
                  <a:pt x="445125" y="554508"/>
                  <a:pt x="440498" y="551131"/>
                </a:cubicBezTo>
                <a:cubicBezTo>
                  <a:pt x="429375" y="542776"/>
                  <a:pt x="427062" y="526867"/>
                  <a:pt x="435515" y="515757"/>
                </a:cubicBezTo>
                <a:lnTo>
                  <a:pt x="481073" y="455053"/>
                </a:lnTo>
                <a:lnTo>
                  <a:pt x="455714" y="455053"/>
                </a:lnTo>
                <a:cubicBezTo>
                  <a:pt x="441744" y="455053"/>
                  <a:pt x="430443" y="443765"/>
                  <a:pt x="430443" y="429811"/>
                </a:cubicBezTo>
                <a:cubicBezTo>
                  <a:pt x="430443" y="415857"/>
                  <a:pt x="441744" y="404481"/>
                  <a:pt x="455714" y="404481"/>
                </a:cubicBezTo>
                <a:close/>
                <a:moveTo>
                  <a:pt x="157786" y="282117"/>
                </a:moveTo>
                <a:cubicBezTo>
                  <a:pt x="164272" y="282117"/>
                  <a:pt x="170770" y="284584"/>
                  <a:pt x="175710" y="289516"/>
                </a:cubicBezTo>
                <a:lnTo>
                  <a:pt x="317685" y="431277"/>
                </a:lnTo>
                <a:cubicBezTo>
                  <a:pt x="327565" y="441142"/>
                  <a:pt x="327565" y="457140"/>
                  <a:pt x="317685" y="467006"/>
                </a:cubicBezTo>
                <a:lnTo>
                  <a:pt x="245229" y="539441"/>
                </a:lnTo>
                <a:cubicBezTo>
                  <a:pt x="240422" y="544152"/>
                  <a:pt x="234013" y="546818"/>
                  <a:pt x="227248" y="546818"/>
                </a:cubicBezTo>
                <a:cubicBezTo>
                  <a:pt x="220572" y="546818"/>
                  <a:pt x="214163" y="544152"/>
                  <a:pt x="209357" y="539441"/>
                </a:cubicBezTo>
                <a:lnTo>
                  <a:pt x="206241" y="536242"/>
                </a:lnTo>
                <a:lnTo>
                  <a:pt x="144734" y="599079"/>
                </a:lnTo>
                <a:cubicBezTo>
                  <a:pt x="140016" y="603967"/>
                  <a:pt x="133518" y="606633"/>
                  <a:pt x="126753" y="606722"/>
                </a:cubicBezTo>
                <a:lnTo>
                  <a:pt x="126575" y="606722"/>
                </a:lnTo>
                <a:cubicBezTo>
                  <a:pt x="119899" y="606722"/>
                  <a:pt x="113491" y="604056"/>
                  <a:pt x="108684" y="599256"/>
                </a:cubicBezTo>
                <a:lnTo>
                  <a:pt x="7388" y="498113"/>
                </a:lnTo>
                <a:cubicBezTo>
                  <a:pt x="2670" y="493403"/>
                  <a:pt x="0" y="486914"/>
                  <a:pt x="0" y="480160"/>
                </a:cubicBezTo>
                <a:cubicBezTo>
                  <a:pt x="89" y="473405"/>
                  <a:pt x="2759" y="466917"/>
                  <a:pt x="7655" y="462206"/>
                </a:cubicBezTo>
                <a:lnTo>
                  <a:pt x="70587" y="400792"/>
                </a:lnTo>
                <a:lnTo>
                  <a:pt x="67382" y="397681"/>
                </a:lnTo>
                <a:cubicBezTo>
                  <a:pt x="62665" y="392882"/>
                  <a:pt x="59994" y="386482"/>
                  <a:pt x="59994" y="379728"/>
                </a:cubicBezTo>
                <a:cubicBezTo>
                  <a:pt x="59994" y="373062"/>
                  <a:pt x="62665" y="366663"/>
                  <a:pt x="67382" y="361863"/>
                </a:cubicBezTo>
                <a:lnTo>
                  <a:pt x="139927" y="289516"/>
                </a:lnTo>
                <a:cubicBezTo>
                  <a:pt x="144823" y="284584"/>
                  <a:pt x="151299" y="282117"/>
                  <a:pt x="157786" y="282117"/>
                </a:cubicBezTo>
                <a:close/>
                <a:moveTo>
                  <a:pt x="363724" y="101159"/>
                </a:moveTo>
                <a:cubicBezTo>
                  <a:pt x="359930" y="101159"/>
                  <a:pt x="356147" y="102604"/>
                  <a:pt x="353254" y="105492"/>
                </a:cubicBezTo>
                <a:lnTo>
                  <a:pt x="320945" y="137752"/>
                </a:lnTo>
                <a:cubicBezTo>
                  <a:pt x="321835" y="138463"/>
                  <a:pt x="322814" y="139174"/>
                  <a:pt x="323793" y="139974"/>
                </a:cubicBezTo>
                <a:cubicBezTo>
                  <a:pt x="327709" y="142818"/>
                  <a:pt x="331715" y="145662"/>
                  <a:pt x="335898" y="148417"/>
                </a:cubicBezTo>
                <a:cubicBezTo>
                  <a:pt x="337678" y="149572"/>
                  <a:pt x="339369" y="150728"/>
                  <a:pt x="341149" y="151794"/>
                </a:cubicBezTo>
                <a:cubicBezTo>
                  <a:pt x="347113" y="155527"/>
                  <a:pt x="353254" y="159082"/>
                  <a:pt x="359930" y="162459"/>
                </a:cubicBezTo>
                <a:cubicBezTo>
                  <a:pt x="376040" y="170724"/>
                  <a:pt x="392863" y="183344"/>
                  <a:pt x="408439" y="198897"/>
                </a:cubicBezTo>
                <a:cubicBezTo>
                  <a:pt x="424016" y="214449"/>
                  <a:pt x="436655" y="231246"/>
                  <a:pt x="444933" y="247243"/>
                </a:cubicBezTo>
                <a:cubicBezTo>
                  <a:pt x="448315" y="253998"/>
                  <a:pt x="451875" y="260130"/>
                  <a:pt x="455614" y="266084"/>
                </a:cubicBezTo>
                <a:cubicBezTo>
                  <a:pt x="456682" y="267862"/>
                  <a:pt x="457839" y="269550"/>
                  <a:pt x="458907" y="271239"/>
                </a:cubicBezTo>
                <a:cubicBezTo>
                  <a:pt x="461666" y="275416"/>
                  <a:pt x="464514" y="279504"/>
                  <a:pt x="467452" y="283326"/>
                </a:cubicBezTo>
                <a:cubicBezTo>
                  <a:pt x="468164" y="284303"/>
                  <a:pt x="468876" y="285281"/>
                  <a:pt x="469677" y="286258"/>
                </a:cubicBezTo>
                <a:lnTo>
                  <a:pt x="501987" y="253998"/>
                </a:lnTo>
                <a:cubicBezTo>
                  <a:pt x="507772" y="248221"/>
                  <a:pt x="507772" y="238800"/>
                  <a:pt x="501987" y="233024"/>
                </a:cubicBezTo>
                <a:lnTo>
                  <a:pt x="374260" y="105492"/>
                </a:lnTo>
                <a:cubicBezTo>
                  <a:pt x="371323" y="102604"/>
                  <a:pt x="367518" y="101159"/>
                  <a:pt x="363724" y="101159"/>
                </a:cubicBezTo>
                <a:close/>
                <a:moveTo>
                  <a:pt x="177209" y="50521"/>
                </a:moveTo>
                <a:cubicBezTo>
                  <a:pt x="183683" y="50521"/>
                  <a:pt x="190157" y="52987"/>
                  <a:pt x="195096" y="57919"/>
                </a:cubicBezTo>
                <a:cubicBezTo>
                  <a:pt x="205063" y="67784"/>
                  <a:pt x="205063" y="83869"/>
                  <a:pt x="195096" y="93644"/>
                </a:cubicBezTo>
                <a:lnTo>
                  <a:pt x="137075" y="151675"/>
                </a:lnTo>
                <a:lnTo>
                  <a:pt x="151936" y="151675"/>
                </a:lnTo>
                <a:cubicBezTo>
                  <a:pt x="165908" y="151675"/>
                  <a:pt x="177209" y="162961"/>
                  <a:pt x="177209" y="176914"/>
                </a:cubicBezTo>
                <a:cubicBezTo>
                  <a:pt x="177209" y="190866"/>
                  <a:pt x="165908" y="202241"/>
                  <a:pt x="151936" y="202241"/>
                </a:cubicBezTo>
                <a:lnTo>
                  <a:pt x="75939" y="202241"/>
                </a:lnTo>
                <a:cubicBezTo>
                  <a:pt x="69621" y="202241"/>
                  <a:pt x="63836" y="199842"/>
                  <a:pt x="59387" y="196020"/>
                </a:cubicBezTo>
                <a:cubicBezTo>
                  <a:pt x="58141" y="194954"/>
                  <a:pt x="56984" y="193710"/>
                  <a:pt x="55916" y="192288"/>
                </a:cubicBezTo>
                <a:cubicBezTo>
                  <a:pt x="52980" y="188466"/>
                  <a:pt x="51111" y="183845"/>
                  <a:pt x="50755" y="178691"/>
                </a:cubicBezTo>
                <a:cubicBezTo>
                  <a:pt x="50666" y="178069"/>
                  <a:pt x="50666" y="177447"/>
                  <a:pt x="50666" y="176736"/>
                </a:cubicBezTo>
                <a:lnTo>
                  <a:pt x="50666" y="101109"/>
                </a:lnTo>
                <a:cubicBezTo>
                  <a:pt x="50666" y="87157"/>
                  <a:pt x="61968" y="75782"/>
                  <a:pt x="75939" y="75782"/>
                </a:cubicBezTo>
                <a:cubicBezTo>
                  <a:pt x="89910" y="75782"/>
                  <a:pt x="101301" y="87157"/>
                  <a:pt x="101301" y="101109"/>
                </a:cubicBezTo>
                <a:lnTo>
                  <a:pt x="101301" y="115861"/>
                </a:lnTo>
                <a:lnTo>
                  <a:pt x="159322" y="57919"/>
                </a:lnTo>
                <a:cubicBezTo>
                  <a:pt x="164261" y="52987"/>
                  <a:pt x="170735" y="50521"/>
                  <a:pt x="177209" y="50521"/>
                </a:cubicBezTo>
                <a:close/>
                <a:moveTo>
                  <a:pt x="480892" y="0"/>
                </a:moveTo>
                <a:cubicBezTo>
                  <a:pt x="487122" y="0"/>
                  <a:pt x="494154" y="2666"/>
                  <a:pt x="498960" y="7376"/>
                </a:cubicBezTo>
                <a:lnTo>
                  <a:pt x="600162" y="108513"/>
                </a:lnTo>
                <a:cubicBezTo>
                  <a:pt x="604969" y="113312"/>
                  <a:pt x="607639" y="119800"/>
                  <a:pt x="607639" y="126554"/>
                </a:cubicBezTo>
                <a:cubicBezTo>
                  <a:pt x="607550" y="133309"/>
                  <a:pt x="604880" y="139708"/>
                  <a:pt x="599984" y="144507"/>
                </a:cubicBezTo>
                <a:lnTo>
                  <a:pt x="541417" y="201741"/>
                </a:lnTo>
                <a:cubicBezTo>
                  <a:pt x="562957" y="227425"/>
                  <a:pt x="561978" y="265640"/>
                  <a:pt x="537768" y="289724"/>
                </a:cubicBezTo>
                <a:lnTo>
                  <a:pt x="486499" y="340915"/>
                </a:lnTo>
                <a:cubicBezTo>
                  <a:pt x="485965" y="341537"/>
                  <a:pt x="485342" y="341715"/>
                  <a:pt x="484719" y="342159"/>
                </a:cubicBezTo>
                <a:cubicBezTo>
                  <a:pt x="483206" y="343403"/>
                  <a:pt x="481693" y="344470"/>
                  <a:pt x="480002" y="345270"/>
                </a:cubicBezTo>
                <a:cubicBezTo>
                  <a:pt x="478845" y="345892"/>
                  <a:pt x="477688" y="346425"/>
                  <a:pt x="476530" y="346869"/>
                </a:cubicBezTo>
                <a:cubicBezTo>
                  <a:pt x="474750" y="347403"/>
                  <a:pt x="472970" y="347669"/>
                  <a:pt x="471190" y="347847"/>
                </a:cubicBezTo>
                <a:cubicBezTo>
                  <a:pt x="470300" y="347936"/>
                  <a:pt x="469499" y="348380"/>
                  <a:pt x="468609" y="348380"/>
                </a:cubicBezTo>
                <a:cubicBezTo>
                  <a:pt x="468253" y="348380"/>
                  <a:pt x="467808" y="348114"/>
                  <a:pt x="467452" y="348114"/>
                </a:cubicBezTo>
                <a:cubicBezTo>
                  <a:pt x="465582" y="348025"/>
                  <a:pt x="463891" y="347580"/>
                  <a:pt x="462111" y="347047"/>
                </a:cubicBezTo>
                <a:cubicBezTo>
                  <a:pt x="460776" y="346692"/>
                  <a:pt x="459530" y="346514"/>
                  <a:pt x="458373" y="345981"/>
                </a:cubicBezTo>
                <a:cubicBezTo>
                  <a:pt x="458017" y="345892"/>
                  <a:pt x="457661" y="345892"/>
                  <a:pt x="457305" y="345714"/>
                </a:cubicBezTo>
                <a:lnTo>
                  <a:pt x="428911" y="331494"/>
                </a:lnTo>
                <a:cubicBezTo>
                  <a:pt x="421702" y="327940"/>
                  <a:pt x="412979" y="329273"/>
                  <a:pt x="407282" y="335049"/>
                </a:cubicBezTo>
                <a:lnTo>
                  <a:pt x="376308" y="365888"/>
                </a:lnTo>
                <a:cubicBezTo>
                  <a:pt x="367763" y="374509"/>
                  <a:pt x="356370" y="379219"/>
                  <a:pt x="344265" y="379219"/>
                </a:cubicBezTo>
                <a:cubicBezTo>
                  <a:pt x="332160" y="379219"/>
                  <a:pt x="320678" y="374509"/>
                  <a:pt x="312133" y="365888"/>
                </a:cubicBezTo>
                <a:lnTo>
                  <a:pt x="241194" y="295057"/>
                </a:lnTo>
                <a:cubicBezTo>
                  <a:pt x="223481" y="277371"/>
                  <a:pt x="223481" y="248576"/>
                  <a:pt x="241194" y="230891"/>
                </a:cubicBezTo>
                <a:lnTo>
                  <a:pt x="272079" y="200052"/>
                </a:lnTo>
                <a:cubicBezTo>
                  <a:pt x="277776" y="194364"/>
                  <a:pt x="279200" y="185655"/>
                  <a:pt x="275551" y="178456"/>
                </a:cubicBezTo>
                <a:lnTo>
                  <a:pt x="261398" y="150106"/>
                </a:lnTo>
                <a:cubicBezTo>
                  <a:pt x="261220" y="149750"/>
                  <a:pt x="261220" y="149395"/>
                  <a:pt x="261131" y="149039"/>
                </a:cubicBezTo>
                <a:cubicBezTo>
                  <a:pt x="260508" y="147884"/>
                  <a:pt x="260330" y="146640"/>
                  <a:pt x="260063" y="145307"/>
                </a:cubicBezTo>
                <a:cubicBezTo>
                  <a:pt x="259529" y="143529"/>
                  <a:pt x="259084" y="141841"/>
                  <a:pt x="258995" y="139974"/>
                </a:cubicBezTo>
                <a:cubicBezTo>
                  <a:pt x="258906" y="138730"/>
                  <a:pt x="259084" y="137486"/>
                  <a:pt x="259262" y="136242"/>
                </a:cubicBezTo>
                <a:cubicBezTo>
                  <a:pt x="259440" y="134375"/>
                  <a:pt x="259707" y="132687"/>
                  <a:pt x="260241" y="130909"/>
                </a:cubicBezTo>
                <a:cubicBezTo>
                  <a:pt x="260686" y="129754"/>
                  <a:pt x="261220" y="128599"/>
                  <a:pt x="261754" y="127443"/>
                </a:cubicBezTo>
                <a:cubicBezTo>
                  <a:pt x="262644" y="125755"/>
                  <a:pt x="263713" y="124155"/>
                  <a:pt x="264959" y="122733"/>
                </a:cubicBezTo>
                <a:cubicBezTo>
                  <a:pt x="265404" y="122111"/>
                  <a:pt x="265582" y="121400"/>
                  <a:pt x="266116" y="120955"/>
                </a:cubicBezTo>
                <a:lnTo>
                  <a:pt x="317384" y="69676"/>
                </a:lnTo>
                <a:cubicBezTo>
                  <a:pt x="341505" y="45592"/>
                  <a:pt x="379868" y="44525"/>
                  <a:pt x="405591" y="66121"/>
                </a:cubicBezTo>
                <a:lnTo>
                  <a:pt x="462912" y="7554"/>
                </a:lnTo>
                <a:cubicBezTo>
                  <a:pt x="467719" y="2755"/>
                  <a:pt x="474127" y="89"/>
                  <a:pt x="4808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45" name="iṡļîḍé"/>
          <p:cNvSpPr/>
          <p:nvPr/>
        </p:nvSpPr>
        <p:spPr bwMode="auto">
          <a:xfrm>
            <a:off x="1871479" y="4926581"/>
            <a:ext cx="344710" cy="344189"/>
          </a:xfrm>
          <a:custGeom>
            <a:avLst/>
            <a:gdLst>
              <a:gd name="connsiteX0" fmla="*/ 257564 w 607639"/>
              <a:gd name="connsiteY0" fmla="*/ 92370 h 606722"/>
              <a:gd name="connsiteX1" fmla="*/ 277411 w 607639"/>
              <a:gd name="connsiteY1" fmla="*/ 112098 h 606722"/>
              <a:gd name="connsiteX2" fmla="*/ 277411 w 607639"/>
              <a:gd name="connsiteY2" fmla="*/ 329729 h 606722"/>
              <a:gd name="connsiteX3" fmla="*/ 495281 w 607639"/>
              <a:gd name="connsiteY3" fmla="*/ 329729 h 606722"/>
              <a:gd name="connsiteX4" fmla="*/ 515128 w 607639"/>
              <a:gd name="connsiteY4" fmla="*/ 349546 h 606722"/>
              <a:gd name="connsiteX5" fmla="*/ 257564 w 607639"/>
              <a:gd name="connsiteY5" fmla="*/ 606722 h 606722"/>
              <a:gd name="connsiteX6" fmla="*/ 0 w 607639"/>
              <a:gd name="connsiteY6" fmla="*/ 349546 h 606722"/>
              <a:gd name="connsiteX7" fmla="*/ 257564 w 607639"/>
              <a:gd name="connsiteY7" fmla="*/ 92370 h 606722"/>
              <a:gd name="connsiteX8" fmla="*/ 350027 w 607639"/>
              <a:gd name="connsiteY8" fmla="*/ 0 h 606722"/>
              <a:gd name="connsiteX9" fmla="*/ 607639 w 607639"/>
              <a:gd name="connsiteY9" fmla="*/ 257220 h 606722"/>
              <a:gd name="connsiteX10" fmla="*/ 587788 w 607639"/>
              <a:gd name="connsiteY10" fmla="*/ 277040 h 606722"/>
              <a:gd name="connsiteX11" fmla="*/ 350027 w 607639"/>
              <a:gd name="connsiteY11" fmla="*/ 277040 h 606722"/>
              <a:gd name="connsiteX12" fmla="*/ 330176 w 607639"/>
              <a:gd name="connsiteY12" fmla="*/ 257220 h 606722"/>
              <a:gd name="connsiteX13" fmla="*/ 330176 w 607639"/>
              <a:gd name="connsiteY13" fmla="*/ 19820 h 606722"/>
              <a:gd name="connsiteX14" fmla="*/ 350027 w 607639"/>
              <a:gd name="connsiteY1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7639" h="606722">
                <a:moveTo>
                  <a:pt x="257564" y="92370"/>
                </a:moveTo>
                <a:cubicBezTo>
                  <a:pt x="268511" y="92370"/>
                  <a:pt x="277411" y="101168"/>
                  <a:pt x="277411" y="112098"/>
                </a:cubicBezTo>
                <a:lnTo>
                  <a:pt x="277411" y="329729"/>
                </a:lnTo>
                <a:lnTo>
                  <a:pt x="495281" y="329729"/>
                </a:lnTo>
                <a:cubicBezTo>
                  <a:pt x="506228" y="329729"/>
                  <a:pt x="515128" y="338616"/>
                  <a:pt x="515128" y="349546"/>
                </a:cubicBezTo>
                <a:cubicBezTo>
                  <a:pt x="515128" y="491286"/>
                  <a:pt x="399607" y="606722"/>
                  <a:pt x="257564" y="606722"/>
                </a:cubicBezTo>
                <a:cubicBezTo>
                  <a:pt x="115521" y="606722"/>
                  <a:pt x="0" y="491286"/>
                  <a:pt x="0" y="349546"/>
                </a:cubicBezTo>
                <a:cubicBezTo>
                  <a:pt x="0" y="207717"/>
                  <a:pt x="115521" y="92370"/>
                  <a:pt x="257564" y="92370"/>
                </a:cubicBezTo>
                <a:close/>
                <a:moveTo>
                  <a:pt x="350027" y="0"/>
                </a:moveTo>
                <a:cubicBezTo>
                  <a:pt x="492007" y="0"/>
                  <a:pt x="607639" y="115367"/>
                  <a:pt x="607639" y="257220"/>
                </a:cubicBezTo>
                <a:cubicBezTo>
                  <a:pt x="607639" y="268152"/>
                  <a:pt x="598737" y="277040"/>
                  <a:pt x="587788" y="277040"/>
                </a:cubicBezTo>
                <a:lnTo>
                  <a:pt x="350027" y="277040"/>
                </a:lnTo>
                <a:cubicBezTo>
                  <a:pt x="339078" y="277040"/>
                  <a:pt x="330176" y="268152"/>
                  <a:pt x="330176" y="257220"/>
                </a:cubicBezTo>
                <a:lnTo>
                  <a:pt x="330176" y="19820"/>
                </a:lnTo>
                <a:cubicBezTo>
                  <a:pt x="330176" y="8888"/>
                  <a:pt x="339078" y="0"/>
                  <a:pt x="3500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48" name="ïslíḓé"/>
          <p:cNvSpPr/>
          <p:nvPr/>
        </p:nvSpPr>
        <p:spPr bwMode="auto">
          <a:xfrm>
            <a:off x="1865990" y="2042213"/>
            <a:ext cx="343455" cy="339662"/>
          </a:xfrm>
          <a:custGeom>
            <a:avLst/>
            <a:gdLst>
              <a:gd name="connsiteX0" fmla="*/ 466437 w 600511"/>
              <a:gd name="connsiteY0" fmla="*/ 421770 h 593879"/>
              <a:gd name="connsiteX1" fmla="*/ 504684 w 600511"/>
              <a:gd name="connsiteY1" fmla="*/ 459981 h 593879"/>
              <a:gd name="connsiteX2" fmla="*/ 466437 w 600511"/>
              <a:gd name="connsiteY2" fmla="*/ 498192 h 593879"/>
              <a:gd name="connsiteX3" fmla="*/ 428190 w 600511"/>
              <a:gd name="connsiteY3" fmla="*/ 459981 h 593879"/>
              <a:gd name="connsiteX4" fmla="*/ 466437 w 600511"/>
              <a:gd name="connsiteY4" fmla="*/ 421770 h 593879"/>
              <a:gd name="connsiteX5" fmla="*/ 453390 w 600511"/>
              <a:gd name="connsiteY5" fmla="*/ 375066 h 593879"/>
              <a:gd name="connsiteX6" fmla="*/ 421127 w 600511"/>
              <a:gd name="connsiteY6" fmla="*/ 386990 h 593879"/>
              <a:gd name="connsiteX7" fmla="*/ 418868 w 600511"/>
              <a:gd name="connsiteY7" fmla="*/ 392146 h 593879"/>
              <a:gd name="connsiteX8" fmla="*/ 424031 w 600511"/>
              <a:gd name="connsiteY8" fmla="*/ 406325 h 593879"/>
              <a:gd name="connsiteX9" fmla="*/ 423385 w 600511"/>
              <a:gd name="connsiteY9" fmla="*/ 411481 h 593879"/>
              <a:gd name="connsiteX10" fmla="*/ 416287 w 600511"/>
              <a:gd name="connsiteY10" fmla="*/ 413737 h 593879"/>
              <a:gd name="connsiteX11" fmla="*/ 402414 w 600511"/>
              <a:gd name="connsiteY11" fmla="*/ 407292 h 593879"/>
              <a:gd name="connsiteX12" fmla="*/ 397252 w 600511"/>
              <a:gd name="connsiteY12" fmla="*/ 409226 h 593879"/>
              <a:gd name="connsiteX13" fmla="*/ 383056 w 600511"/>
              <a:gd name="connsiteY13" fmla="*/ 440485 h 593879"/>
              <a:gd name="connsiteX14" fmla="*/ 384669 w 600511"/>
              <a:gd name="connsiteY14" fmla="*/ 445318 h 593879"/>
              <a:gd name="connsiteX15" fmla="*/ 398542 w 600511"/>
              <a:gd name="connsiteY15" fmla="*/ 451764 h 593879"/>
              <a:gd name="connsiteX16" fmla="*/ 401769 w 600511"/>
              <a:gd name="connsiteY16" fmla="*/ 455953 h 593879"/>
              <a:gd name="connsiteX17" fmla="*/ 398220 w 600511"/>
              <a:gd name="connsiteY17" fmla="*/ 462720 h 593879"/>
              <a:gd name="connsiteX18" fmla="*/ 384024 w 600511"/>
              <a:gd name="connsiteY18" fmla="*/ 467876 h 593879"/>
              <a:gd name="connsiteX19" fmla="*/ 381766 w 600511"/>
              <a:gd name="connsiteY19" fmla="*/ 472710 h 593879"/>
              <a:gd name="connsiteX20" fmla="*/ 393380 w 600511"/>
              <a:gd name="connsiteY20" fmla="*/ 504936 h 593879"/>
              <a:gd name="connsiteX21" fmla="*/ 398542 w 600511"/>
              <a:gd name="connsiteY21" fmla="*/ 507192 h 593879"/>
              <a:gd name="connsiteX22" fmla="*/ 412738 w 600511"/>
              <a:gd name="connsiteY22" fmla="*/ 502036 h 593879"/>
              <a:gd name="connsiteX23" fmla="*/ 417900 w 600511"/>
              <a:gd name="connsiteY23" fmla="*/ 502680 h 593879"/>
              <a:gd name="connsiteX24" fmla="*/ 420159 w 600511"/>
              <a:gd name="connsiteY24" fmla="*/ 510092 h 593879"/>
              <a:gd name="connsiteX25" fmla="*/ 413706 w 600511"/>
              <a:gd name="connsiteY25" fmla="*/ 523949 h 593879"/>
              <a:gd name="connsiteX26" fmla="*/ 415642 w 600511"/>
              <a:gd name="connsiteY26" fmla="*/ 528783 h 593879"/>
              <a:gd name="connsiteX27" fmla="*/ 446937 w 600511"/>
              <a:gd name="connsiteY27" fmla="*/ 543285 h 593879"/>
              <a:gd name="connsiteX28" fmla="*/ 451777 w 600511"/>
              <a:gd name="connsiteY28" fmla="*/ 541351 h 593879"/>
              <a:gd name="connsiteX29" fmla="*/ 458230 w 600511"/>
              <a:gd name="connsiteY29" fmla="*/ 527494 h 593879"/>
              <a:gd name="connsiteX30" fmla="*/ 462424 w 600511"/>
              <a:gd name="connsiteY30" fmla="*/ 524272 h 593879"/>
              <a:gd name="connsiteX31" fmla="*/ 469199 w 600511"/>
              <a:gd name="connsiteY31" fmla="*/ 528139 h 593879"/>
              <a:gd name="connsiteX32" fmla="*/ 474361 w 600511"/>
              <a:gd name="connsiteY32" fmla="*/ 542318 h 593879"/>
              <a:gd name="connsiteX33" fmla="*/ 479201 w 600511"/>
              <a:gd name="connsiteY33" fmla="*/ 544574 h 593879"/>
              <a:gd name="connsiteX34" fmla="*/ 511464 w 600511"/>
              <a:gd name="connsiteY34" fmla="*/ 532650 h 593879"/>
              <a:gd name="connsiteX35" fmla="*/ 513723 w 600511"/>
              <a:gd name="connsiteY35" fmla="*/ 527816 h 593879"/>
              <a:gd name="connsiteX36" fmla="*/ 508560 w 600511"/>
              <a:gd name="connsiteY36" fmla="*/ 513315 h 593879"/>
              <a:gd name="connsiteX37" fmla="*/ 509206 w 600511"/>
              <a:gd name="connsiteY37" fmla="*/ 508159 h 593879"/>
              <a:gd name="connsiteX38" fmla="*/ 516626 w 600511"/>
              <a:gd name="connsiteY38" fmla="*/ 506225 h 593879"/>
              <a:gd name="connsiteX39" fmla="*/ 530500 w 600511"/>
              <a:gd name="connsiteY39" fmla="*/ 512348 h 593879"/>
              <a:gd name="connsiteX40" fmla="*/ 535339 w 600511"/>
              <a:gd name="connsiteY40" fmla="*/ 510737 h 593879"/>
              <a:gd name="connsiteX41" fmla="*/ 549858 w 600511"/>
              <a:gd name="connsiteY41" fmla="*/ 479478 h 593879"/>
              <a:gd name="connsiteX42" fmla="*/ 547922 w 600511"/>
              <a:gd name="connsiteY42" fmla="*/ 474322 h 593879"/>
              <a:gd name="connsiteX43" fmla="*/ 534049 w 600511"/>
              <a:gd name="connsiteY43" fmla="*/ 467876 h 593879"/>
              <a:gd name="connsiteX44" fmla="*/ 531145 w 600511"/>
              <a:gd name="connsiteY44" fmla="*/ 461109 h 593879"/>
              <a:gd name="connsiteX45" fmla="*/ 534694 w 600511"/>
              <a:gd name="connsiteY45" fmla="*/ 457242 h 593879"/>
              <a:gd name="connsiteX46" fmla="*/ 548890 w 600511"/>
              <a:gd name="connsiteY46" fmla="*/ 451764 h 593879"/>
              <a:gd name="connsiteX47" fmla="*/ 551148 w 600511"/>
              <a:gd name="connsiteY47" fmla="*/ 446930 h 593879"/>
              <a:gd name="connsiteX48" fmla="*/ 539211 w 600511"/>
              <a:gd name="connsiteY48" fmla="*/ 414704 h 593879"/>
              <a:gd name="connsiteX49" fmla="*/ 534371 w 600511"/>
              <a:gd name="connsiteY49" fmla="*/ 412448 h 593879"/>
              <a:gd name="connsiteX50" fmla="*/ 520175 w 600511"/>
              <a:gd name="connsiteY50" fmla="*/ 417604 h 593879"/>
              <a:gd name="connsiteX51" fmla="*/ 514691 w 600511"/>
              <a:gd name="connsiteY51" fmla="*/ 416960 h 593879"/>
              <a:gd name="connsiteX52" fmla="*/ 512755 w 600511"/>
              <a:gd name="connsiteY52" fmla="*/ 409548 h 593879"/>
              <a:gd name="connsiteX53" fmla="*/ 518885 w 600511"/>
              <a:gd name="connsiteY53" fmla="*/ 396013 h 593879"/>
              <a:gd name="connsiteX54" fmla="*/ 516949 w 600511"/>
              <a:gd name="connsiteY54" fmla="*/ 390857 h 593879"/>
              <a:gd name="connsiteX55" fmla="*/ 485976 w 600511"/>
              <a:gd name="connsiteY55" fmla="*/ 376355 h 593879"/>
              <a:gd name="connsiteX56" fmla="*/ 480814 w 600511"/>
              <a:gd name="connsiteY56" fmla="*/ 378289 h 593879"/>
              <a:gd name="connsiteX57" fmla="*/ 474361 w 600511"/>
              <a:gd name="connsiteY57" fmla="*/ 392146 h 593879"/>
              <a:gd name="connsiteX58" fmla="*/ 470167 w 600511"/>
              <a:gd name="connsiteY58" fmla="*/ 395368 h 593879"/>
              <a:gd name="connsiteX59" fmla="*/ 463714 w 600511"/>
              <a:gd name="connsiteY59" fmla="*/ 391824 h 593879"/>
              <a:gd name="connsiteX60" fmla="*/ 458230 w 600511"/>
              <a:gd name="connsiteY60" fmla="*/ 377322 h 593879"/>
              <a:gd name="connsiteX61" fmla="*/ 453390 w 600511"/>
              <a:gd name="connsiteY61" fmla="*/ 375066 h 593879"/>
              <a:gd name="connsiteX62" fmla="*/ 0 w 600511"/>
              <a:gd name="connsiteY62" fmla="*/ 372515 h 593879"/>
              <a:gd name="connsiteX63" fmla="*/ 233292 w 600511"/>
              <a:gd name="connsiteY63" fmla="*/ 465626 h 593879"/>
              <a:gd name="connsiteX64" fmla="*/ 305248 w 600511"/>
              <a:gd name="connsiteY64" fmla="*/ 461116 h 593879"/>
              <a:gd name="connsiteX65" fmla="*/ 332998 w 600511"/>
              <a:gd name="connsiteY65" fmla="*/ 549716 h 593879"/>
              <a:gd name="connsiteX66" fmla="*/ 233292 w 600511"/>
              <a:gd name="connsiteY66" fmla="*/ 558737 h 593879"/>
              <a:gd name="connsiteX67" fmla="*/ 0 w 600511"/>
              <a:gd name="connsiteY67" fmla="*/ 465626 h 593879"/>
              <a:gd name="connsiteX68" fmla="*/ 466295 w 600511"/>
              <a:gd name="connsiteY68" fmla="*/ 326083 h 593879"/>
              <a:gd name="connsiteX69" fmla="*/ 600511 w 600511"/>
              <a:gd name="connsiteY69" fmla="*/ 459820 h 593879"/>
              <a:gd name="connsiteX70" fmla="*/ 466295 w 600511"/>
              <a:gd name="connsiteY70" fmla="*/ 593879 h 593879"/>
              <a:gd name="connsiteX71" fmla="*/ 332080 w 600511"/>
              <a:gd name="connsiteY71" fmla="*/ 459820 h 593879"/>
              <a:gd name="connsiteX72" fmla="*/ 466295 w 600511"/>
              <a:gd name="connsiteY72" fmla="*/ 326083 h 593879"/>
              <a:gd name="connsiteX73" fmla="*/ 0 w 600511"/>
              <a:gd name="connsiteY73" fmla="*/ 232654 h 593879"/>
              <a:gd name="connsiteX74" fmla="*/ 233309 w 600511"/>
              <a:gd name="connsiteY74" fmla="*/ 326103 h 593879"/>
              <a:gd name="connsiteX75" fmla="*/ 466296 w 600511"/>
              <a:gd name="connsiteY75" fmla="*/ 232654 h 593879"/>
              <a:gd name="connsiteX76" fmla="*/ 466296 w 600511"/>
              <a:gd name="connsiteY76" fmla="*/ 299035 h 593879"/>
              <a:gd name="connsiteX77" fmla="*/ 312370 w 600511"/>
              <a:gd name="connsiteY77" fmla="*/ 413429 h 593879"/>
              <a:gd name="connsiteX78" fmla="*/ 233309 w 600511"/>
              <a:gd name="connsiteY78" fmla="*/ 419229 h 593879"/>
              <a:gd name="connsiteX79" fmla="*/ 0 w 600511"/>
              <a:gd name="connsiteY79" fmla="*/ 326103 h 593879"/>
              <a:gd name="connsiteX80" fmla="*/ 233309 w 600511"/>
              <a:gd name="connsiteY80" fmla="*/ 23200 h 593879"/>
              <a:gd name="connsiteX81" fmla="*/ 23234 w 600511"/>
              <a:gd name="connsiteY81" fmla="*/ 93123 h 593879"/>
              <a:gd name="connsiteX82" fmla="*/ 233309 w 600511"/>
              <a:gd name="connsiteY82" fmla="*/ 163046 h 593879"/>
              <a:gd name="connsiteX83" fmla="*/ 443062 w 600511"/>
              <a:gd name="connsiteY83" fmla="*/ 93123 h 593879"/>
              <a:gd name="connsiteX84" fmla="*/ 233309 w 600511"/>
              <a:gd name="connsiteY84" fmla="*/ 23200 h 593879"/>
              <a:gd name="connsiteX85" fmla="*/ 233309 w 600511"/>
              <a:gd name="connsiteY85" fmla="*/ 0 h 593879"/>
              <a:gd name="connsiteX86" fmla="*/ 466296 w 600511"/>
              <a:gd name="connsiteY86" fmla="*/ 93123 h 593879"/>
              <a:gd name="connsiteX87" fmla="*/ 466296 w 600511"/>
              <a:gd name="connsiteY87" fmla="*/ 186246 h 593879"/>
              <a:gd name="connsiteX88" fmla="*/ 233309 w 600511"/>
              <a:gd name="connsiteY88" fmla="*/ 279369 h 593879"/>
              <a:gd name="connsiteX89" fmla="*/ 0 w 600511"/>
              <a:gd name="connsiteY89" fmla="*/ 186246 h 593879"/>
              <a:gd name="connsiteX90" fmla="*/ 0 w 600511"/>
              <a:gd name="connsiteY90" fmla="*/ 93123 h 593879"/>
              <a:gd name="connsiteX91" fmla="*/ 233309 w 600511"/>
              <a:gd name="connsiteY91" fmla="*/ 0 h 59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00511" h="593879">
                <a:moveTo>
                  <a:pt x="466437" y="421770"/>
                </a:moveTo>
                <a:cubicBezTo>
                  <a:pt x="487560" y="421770"/>
                  <a:pt x="504684" y="438878"/>
                  <a:pt x="504684" y="459981"/>
                </a:cubicBezTo>
                <a:cubicBezTo>
                  <a:pt x="504684" y="481084"/>
                  <a:pt x="487560" y="498192"/>
                  <a:pt x="466437" y="498192"/>
                </a:cubicBezTo>
                <a:cubicBezTo>
                  <a:pt x="445314" y="498192"/>
                  <a:pt x="428190" y="481084"/>
                  <a:pt x="428190" y="459981"/>
                </a:cubicBezTo>
                <a:cubicBezTo>
                  <a:pt x="428190" y="438878"/>
                  <a:pt x="445314" y="421770"/>
                  <a:pt x="466437" y="421770"/>
                </a:cubicBezTo>
                <a:close/>
                <a:moveTo>
                  <a:pt x="453390" y="375066"/>
                </a:moveTo>
                <a:lnTo>
                  <a:pt x="421127" y="386990"/>
                </a:lnTo>
                <a:cubicBezTo>
                  <a:pt x="419191" y="387957"/>
                  <a:pt x="418223" y="389890"/>
                  <a:pt x="418868" y="392146"/>
                </a:cubicBezTo>
                <a:lnTo>
                  <a:pt x="424031" y="406325"/>
                </a:lnTo>
                <a:cubicBezTo>
                  <a:pt x="424998" y="408259"/>
                  <a:pt x="424676" y="410515"/>
                  <a:pt x="423385" y="411481"/>
                </a:cubicBezTo>
                <a:cubicBezTo>
                  <a:pt x="422417" y="412448"/>
                  <a:pt x="418223" y="414382"/>
                  <a:pt x="416287" y="413737"/>
                </a:cubicBezTo>
                <a:lnTo>
                  <a:pt x="402414" y="407292"/>
                </a:lnTo>
                <a:cubicBezTo>
                  <a:pt x="400478" y="406325"/>
                  <a:pt x="398220" y="407292"/>
                  <a:pt x="397252" y="409226"/>
                </a:cubicBezTo>
                <a:lnTo>
                  <a:pt x="383056" y="440485"/>
                </a:lnTo>
                <a:cubicBezTo>
                  <a:pt x="382088" y="442096"/>
                  <a:pt x="383056" y="444674"/>
                  <a:pt x="384669" y="445318"/>
                </a:cubicBezTo>
                <a:lnTo>
                  <a:pt x="398542" y="451764"/>
                </a:lnTo>
                <a:cubicBezTo>
                  <a:pt x="400478" y="452730"/>
                  <a:pt x="402091" y="454664"/>
                  <a:pt x="401769" y="455953"/>
                </a:cubicBezTo>
                <a:cubicBezTo>
                  <a:pt x="401769" y="457564"/>
                  <a:pt x="400156" y="462076"/>
                  <a:pt x="398220" y="462720"/>
                </a:cubicBezTo>
                <a:lnTo>
                  <a:pt x="384024" y="467876"/>
                </a:lnTo>
                <a:cubicBezTo>
                  <a:pt x="382088" y="468521"/>
                  <a:pt x="381120" y="470777"/>
                  <a:pt x="381766" y="472710"/>
                </a:cubicBezTo>
                <a:lnTo>
                  <a:pt x="393380" y="504936"/>
                </a:lnTo>
                <a:cubicBezTo>
                  <a:pt x="394348" y="506870"/>
                  <a:pt x="396607" y="507836"/>
                  <a:pt x="398542" y="507192"/>
                </a:cubicBezTo>
                <a:lnTo>
                  <a:pt x="412738" y="502036"/>
                </a:lnTo>
                <a:cubicBezTo>
                  <a:pt x="414674" y="501391"/>
                  <a:pt x="417255" y="501713"/>
                  <a:pt x="417900" y="502680"/>
                </a:cubicBezTo>
                <a:cubicBezTo>
                  <a:pt x="418868" y="503969"/>
                  <a:pt x="421127" y="508159"/>
                  <a:pt x="420159" y="510092"/>
                </a:cubicBezTo>
                <a:lnTo>
                  <a:pt x="413706" y="523949"/>
                </a:lnTo>
                <a:cubicBezTo>
                  <a:pt x="412738" y="525561"/>
                  <a:pt x="413706" y="527816"/>
                  <a:pt x="415642" y="528783"/>
                </a:cubicBezTo>
                <a:lnTo>
                  <a:pt x="446937" y="543285"/>
                </a:lnTo>
                <a:cubicBezTo>
                  <a:pt x="448873" y="544251"/>
                  <a:pt x="451132" y="543285"/>
                  <a:pt x="451777" y="541351"/>
                </a:cubicBezTo>
                <a:lnTo>
                  <a:pt x="458230" y="527494"/>
                </a:lnTo>
                <a:cubicBezTo>
                  <a:pt x="459198" y="525561"/>
                  <a:pt x="461133" y="524272"/>
                  <a:pt x="462424" y="524272"/>
                </a:cubicBezTo>
                <a:cubicBezTo>
                  <a:pt x="464037" y="524272"/>
                  <a:pt x="468554" y="525883"/>
                  <a:pt x="469199" y="528139"/>
                </a:cubicBezTo>
                <a:lnTo>
                  <a:pt x="474361" y="542318"/>
                </a:lnTo>
                <a:cubicBezTo>
                  <a:pt x="475007" y="544251"/>
                  <a:pt x="477265" y="545218"/>
                  <a:pt x="479201" y="544574"/>
                </a:cubicBezTo>
                <a:lnTo>
                  <a:pt x="511464" y="532650"/>
                </a:lnTo>
                <a:cubicBezTo>
                  <a:pt x="513400" y="532006"/>
                  <a:pt x="514368" y="529750"/>
                  <a:pt x="513723" y="527816"/>
                </a:cubicBezTo>
                <a:lnTo>
                  <a:pt x="508560" y="513315"/>
                </a:lnTo>
                <a:cubicBezTo>
                  <a:pt x="507915" y="511381"/>
                  <a:pt x="508238" y="509125"/>
                  <a:pt x="509206" y="508159"/>
                </a:cubicBezTo>
                <a:cubicBezTo>
                  <a:pt x="510496" y="507192"/>
                  <a:pt x="514691" y="505258"/>
                  <a:pt x="516626" y="506225"/>
                </a:cubicBezTo>
                <a:lnTo>
                  <a:pt x="530500" y="512348"/>
                </a:lnTo>
                <a:cubicBezTo>
                  <a:pt x="532435" y="513315"/>
                  <a:pt x="534694" y="512348"/>
                  <a:pt x="535339" y="510737"/>
                </a:cubicBezTo>
                <a:lnTo>
                  <a:pt x="549858" y="479478"/>
                </a:lnTo>
                <a:cubicBezTo>
                  <a:pt x="550825" y="477544"/>
                  <a:pt x="549858" y="475288"/>
                  <a:pt x="547922" y="474322"/>
                </a:cubicBezTo>
                <a:lnTo>
                  <a:pt x="534049" y="467876"/>
                </a:lnTo>
                <a:cubicBezTo>
                  <a:pt x="532113" y="467232"/>
                  <a:pt x="531145" y="462398"/>
                  <a:pt x="531145" y="461109"/>
                </a:cubicBezTo>
                <a:cubicBezTo>
                  <a:pt x="531145" y="459498"/>
                  <a:pt x="532435" y="457886"/>
                  <a:pt x="534694" y="457242"/>
                </a:cubicBezTo>
                <a:lnTo>
                  <a:pt x="548890" y="451764"/>
                </a:lnTo>
                <a:cubicBezTo>
                  <a:pt x="550825" y="451119"/>
                  <a:pt x="551793" y="448863"/>
                  <a:pt x="551148" y="446930"/>
                </a:cubicBezTo>
                <a:lnTo>
                  <a:pt x="539211" y="414704"/>
                </a:lnTo>
                <a:cubicBezTo>
                  <a:pt x="538565" y="412770"/>
                  <a:pt x="536307" y="411804"/>
                  <a:pt x="534371" y="412448"/>
                </a:cubicBezTo>
                <a:lnTo>
                  <a:pt x="520175" y="417604"/>
                </a:lnTo>
                <a:cubicBezTo>
                  <a:pt x="517917" y="418571"/>
                  <a:pt x="515658" y="418249"/>
                  <a:pt x="514691" y="416960"/>
                </a:cubicBezTo>
                <a:cubicBezTo>
                  <a:pt x="513723" y="415993"/>
                  <a:pt x="511787" y="411481"/>
                  <a:pt x="512755" y="409548"/>
                </a:cubicBezTo>
                <a:lnTo>
                  <a:pt x="518885" y="396013"/>
                </a:lnTo>
                <a:cubicBezTo>
                  <a:pt x="519853" y="394079"/>
                  <a:pt x="518885" y="391824"/>
                  <a:pt x="516949" y="390857"/>
                </a:cubicBezTo>
                <a:lnTo>
                  <a:pt x="485976" y="376355"/>
                </a:lnTo>
                <a:cubicBezTo>
                  <a:pt x="484040" y="375711"/>
                  <a:pt x="481782" y="376355"/>
                  <a:pt x="480814" y="378289"/>
                </a:cubicBezTo>
                <a:lnTo>
                  <a:pt x="474361" y="392146"/>
                </a:lnTo>
                <a:cubicBezTo>
                  <a:pt x="473716" y="394079"/>
                  <a:pt x="471780" y="395691"/>
                  <a:pt x="470167" y="395368"/>
                </a:cubicBezTo>
                <a:cubicBezTo>
                  <a:pt x="468877" y="395368"/>
                  <a:pt x="464360" y="393757"/>
                  <a:pt x="463714" y="391824"/>
                </a:cubicBezTo>
                <a:lnTo>
                  <a:pt x="458230" y="377322"/>
                </a:lnTo>
                <a:cubicBezTo>
                  <a:pt x="457584" y="375389"/>
                  <a:pt x="455326" y="374422"/>
                  <a:pt x="453390" y="375066"/>
                </a:cubicBezTo>
                <a:close/>
                <a:moveTo>
                  <a:pt x="0" y="372515"/>
                </a:moveTo>
                <a:cubicBezTo>
                  <a:pt x="0" y="424064"/>
                  <a:pt x="104223" y="465626"/>
                  <a:pt x="233292" y="465626"/>
                </a:cubicBezTo>
                <a:cubicBezTo>
                  <a:pt x="258461" y="465626"/>
                  <a:pt x="282661" y="464015"/>
                  <a:pt x="305248" y="461116"/>
                </a:cubicBezTo>
                <a:cubicBezTo>
                  <a:pt x="305571" y="493978"/>
                  <a:pt x="315574" y="524264"/>
                  <a:pt x="332998" y="549716"/>
                </a:cubicBezTo>
                <a:cubicBezTo>
                  <a:pt x="302667" y="555515"/>
                  <a:pt x="268786" y="558737"/>
                  <a:pt x="233292" y="558737"/>
                </a:cubicBezTo>
                <a:cubicBezTo>
                  <a:pt x="104546" y="558737"/>
                  <a:pt x="0" y="517175"/>
                  <a:pt x="0" y="465626"/>
                </a:cubicBezTo>
                <a:close/>
                <a:moveTo>
                  <a:pt x="466295" y="326083"/>
                </a:moveTo>
                <a:cubicBezTo>
                  <a:pt x="540501" y="326083"/>
                  <a:pt x="600511" y="386023"/>
                  <a:pt x="600511" y="459820"/>
                </a:cubicBezTo>
                <a:cubicBezTo>
                  <a:pt x="600511" y="533939"/>
                  <a:pt x="540501" y="593879"/>
                  <a:pt x="466295" y="593879"/>
                </a:cubicBezTo>
                <a:cubicBezTo>
                  <a:pt x="392412" y="593879"/>
                  <a:pt x="332080" y="533939"/>
                  <a:pt x="332080" y="459820"/>
                </a:cubicBezTo>
                <a:cubicBezTo>
                  <a:pt x="332080" y="386023"/>
                  <a:pt x="392412" y="326083"/>
                  <a:pt x="466295" y="326083"/>
                </a:cubicBezTo>
                <a:close/>
                <a:moveTo>
                  <a:pt x="0" y="232654"/>
                </a:moveTo>
                <a:cubicBezTo>
                  <a:pt x="0" y="284212"/>
                  <a:pt x="104554" y="326103"/>
                  <a:pt x="233309" y="326103"/>
                </a:cubicBezTo>
                <a:cubicBezTo>
                  <a:pt x="362065" y="326103"/>
                  <a:pt x="466296" y="284212"/>
                  <a:pt x="466296" y="232654"/>
                </a:cubicBezTo>
                <a:lnTo>
                  <a:pt x="466296" y="299035"/>
                </a:lnTo>
                <a:cubicBezTo>
                  <a:pt x="393689" y="299035"/>
                  <a:pt x="332377" y="347370"/>
                  <a:pt x="312370" y="413429"/>
                </a:cubicBezTo>
                <a:cubicBezTo>
                  <a:pt x="287522" y="416973"/>
                  <a:pt x="261061" y="419229"/>
                  <a:pt x="233309" y="419229"/>
                </a:cubicBezTo>
                <a:cubicBezTo>
                  <a:pt x="104231" y="419229"/>
                  <a:pt x="0" y="377338"/>
                  <a:pt x="0" y="326103"/>
                </a:cubicBezTo>
                <a:close/>
                <a:moveTo>
                  <a:pt x="233309" y="23200"/>
                </a:moveTo>
                <a:cubicBezTo>
                  <a:pt x="105199" y="23200"/>
                  <a:pt x="23234" y="64445"/>
                  <a:pt x="23234" y="93123"/>
                </a:cubicBezTo>
                <a:cubicBezTo>
                  <a:pt x="23234" y="121479"/>
                  <a:pt x="105199" y="163046"/>
                  <a:pt x="233309" y="163046"/>
                </a:cubicBezTo>
                <a:cubicBezTo>
                  <a:pt x="361420" y="163046"/>
                  <a:pt x="443062" y="121479"/>
                  <a:pt x="443062" y="93123"/>
                </a:cubicBezTo>
                <a:cubicBezTo>
                  <a:pt x="443062" y="64445"/>
                  <a:pt x="361420" y="23200"/>
                  <a:pt x="233309" y="23200"/>
                </a:cubicBezTo>
                <a:close/>
                <a:moveTo>
                  <a:pt x="233309" y="0"/>
                </a:moveTo>
                <a:cubicBezTo>
                  <a:pt x="362065" y="0"/>
                  <a:pt x="466296" y="41567"/>
                  <a:pt x="466296" y="93123"/>
                </a:cubicBezTo>
                <a:lnTo>
                  <a:pt x="466296" y="186246"/>
                </a:lnTo>
                <a:cubicBezTo>
                  <a:pt x="466296" y="237802"/>
                  <a:pt x="362065" y="279369"/>
                  <a:pt x="233309" y="279369"/>
                </a:cubicBezTo>
                <a:cubicBezTo>
                  <a:pt x="104231" y="279369"/>
                  <a:pt x="0" y="237802"/>
                  <a:pt x="0" y="186246"/>
                </a:cubicBezTo>
                <a:lnTo>
                  <a:pt x="0" y="93123"/>
                </a:lnTo>
                <a:cubicBezTo>
                  <a:pt x="0" y="41567"/>
                  <a:pt x="104554" y="0"/>
                  <a:pt x="233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51" name="ïṣľîḋê"/>
          <p:cNvSpPr/>
          <p:nvPr/>
        </p:nvSpPr>
        <p:spPr>
          <a:xfrm>
            <a:off x="2534285" y="1637665"/>
            <a:ext cx="8857615" cy="1271905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 fontScale="875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zh-CN" altLang="en-US" sz="2400" dirty="0">
                <a:solidFill>
                  <a:srgbClr val="0000FF"/>
                </a:solidFill>
              </a:rPr>
              <a:t>不要太长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300" dirty="0"/>
              <a:t>尽量不要超过</a:t>
            </a:r>
            <a:r>
              <a:rPr lang="en-US" altLang="zh-CN" sz="2300" dirty="0"/>
              <a:t>1024Byte</a:t>
            </a:r>
            <a:r>
              <a:rPr lang="zh-CN" altLang="en-US" sz="2300" dirty="0"/>
              <a:t>，太长的话不仅消耗内存，而且会降低查找的效率。</a:t>
            </a:r>
          </a:p>
        </p:txBody>
      </p:sp>
      <p:sp>
        <p:nvSpPr>
          <p:cNvPr id="53" name="îṧľïdè"/>
          <p:cNvSpPr/>
          <p:nvPr/>
        </p:nvSpPr>
        <p:spPr>
          <a:xfrm>
            <a:off x="3108135" y="3136709"/>
            <a:ext cx="6512240" cy="1066230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32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zh-CN" altLang="en-US" sz="2400" dirty="0">
                <a:solidFill>
                  <a:srgbClr val="0000FF"/>
                </a:solidFill>
              </a:rPr>
              <a:t>不要太短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32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太短的话可读性会降低。</a:t>
            </a:r>
          </a:p>
        </p:txBody>
      </p:sp>
      <p:sp>
        <p:nvSpPr>
          <p:cNvPr id="55" name="ïśļíde"/>
          <p:cNvSpPr/>
          <p:nvPr/>
        </p:nvSpPr>
        <p:spPr>
          <a:xfrm>
            <a:off x="2615176" y="4672403"/>
            <a:ext cx="7498158" cy="883466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 lnSpcReduction="10000"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一个项目中，</a:t>
            </a: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zh-CN" altLang="en-US" sz="2400" dirty="0">
                <a:solidFill>
                  <a:srgbClr val="0000FF"/>
                </a:solidFill>
              </a:rPr>
              <a:t>单词与单词之间以 </a:t>
            </a:r>
            <a:r>
              <a:rPr lang="en-US" altLang="zh-CN" sz="2400" dirty="0">
                <a:solidFill>
                  <a:srgbClr val="0000FF"/>
                </a:solidFill>
              </a:rPr>
              <a:t>: </a:t>
            </a:r>
            <a:r>
              <a:rPr lang="zh-CN" altLang="en-US" sz="2400" dirty="0">
                <a:solidFill>
                  <a:srgbClr val="0000FF"/>
                </a:solidFill>
              </a:rPr>
              <a:t>分开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32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例如</a:t>
            </a:r>
            <a:r>
              <a:rPr lang="en-US" altLang="zh-CN" sz="2400" dirty="0"/>
              <a:t>SET user-name:loginnamewangewu</a:t>
            </a:r>
            <a:r>
              <a:rPr lang="zh-CN" altLang="en-US" sz="2400" dirty="0"/>
              <a:t>。</a:t>
            </a:r>
          </a:p>
        </p:txBody>
      </p:sp>
      <p:sp>
        <p:nvSpPr>
          <p:cNvPr id="2" name="内容占位符 2"/>
          <p:cNvSpPr txBox="1"/>
          <p:nvPr/>
        </p:nvSpPr>
        <p:spPr>
          <a:xfrm>
            <a:off x="669925" y="1114425"/>
            <a:ext cx="9795510" cy="5232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ym typeface="+mn-ea"/>
              </a:rPr>
              <a:t>Redis</a:t>
            </a:r>
            <a:r>
              <a:rPr lang="zh-CN" altLang="en-US" sz="2400" dirty="0">
                <a:sym typeface="+mn-ea"/>
              </a:rPr>
              <a:t>的数据存储结构是</a:t>
            </a:r>
            <a:r>
              <a:rPr lang="en-US" altLang="zh-CN" sz="2400" dirty="0">
                <a:sym typeface="+mn-ea"/>
              </a:rPr>
              <a:t>key-value</a:t>
            </a:r>
            <a:r>
              <a:rPr lang="zh-CN" altLang="en-US" sz="2400" dirty="0">
                <a:sym typeface="+mn-ea"/>
              </a:rPr>
              <a:t>对，定义</a:t>
            </a:r>
            <a:r>
              <a:rPr lang="en-US" altLang="zh-CN" sz="2400" dirty="0">
                <a:sym typeface="+mn-ea"/>
              </a:rPr>
              <a:t>key</a:t>
            </a:r>
            <a:r>
              <a:rPr lang="zh-CN" altLang="en-US" sz="2400" dirty="0">
                <a:sym typeface="+mn-ea"/>
              </a:rPr>
              <a:t>时要注意以下三点</a:t>
            </a:r>
            <a:endParaRPr lang="zh-CN" altLang="en-US" sz="2400" dirty="0"/>
          </a:p>
          <a:p>
            <a:pPr marL="342265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en-US" altLang="zh-CN" sz="2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INCRBY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INCRBY key increment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INCRBY命令的基本语法如下。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INCRBY用于将key所存储的值加上增量increment。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如果key不存在，则以0为key的初始值，然后执行INCRBY命令。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返回值:加上增量之后key的值。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DECR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实例1: key 存在且是数字。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实例2: key 不存在。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4190" y="2279650"/>
            <a:ext cx="32950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age 21 # 设置age为21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INCRBY age 5 # 给age加上5</a:t>
            </a:r>
          </a:p>
          <a:p>
            <a:pPr algn="l"/>
            <a:r>
              <a:rPr lang="en-US" altLang="zh-CN" sz="2000"/>
              <a:t>(integer) 26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GET age</a:t>
            </a:r>
          </a:p>
          <a:p>
            <a:pPr algn="l"/>
            <a:r>
              <a:rPr lang="en-US" altLang="zh-CN" sz="2000"/>
              <a:t>"26"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05165" y="2613660"/>
            <a:ext cx="32727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book "how to master redis"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??&gt; INCRBY book 100</a:t>
            </a:r>
          </a:p>
          <a:p>
            <a:pPr algn="l"/>
            <a:r>
              <a:rPr lang="en-US" altLang="zh-CN" sz="2000"/>
              <a:t>(error) ERR value is not an integer or out of range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实例3: key 不是数字，那么返回一个错误。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4960" y="2781300"/>
            <a:ext cx="32727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ym typeface="+mn-ea"/>
              </a:rPr>
              <a:t>&gt;&gt; EXISTS counter</a:t>
            </a:r>
          </a:p>
          <a:p>
            <a:pPr algn="l"/>
            <a:r>
              <a:rPr lang="en-US" altLang="zh-CN" sz="2000">
                <a:sym typeface="+mn-ea"/>
              </a:rPr>
              <a:t>(integer) 0</a:t>
            </a:r>
          </a:p>
          <a:p>
            <a:pPr algn="l"/>
            <a:endParaRPr lang="en-US" altLang="zh-CN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&gt;&gt;&gt; INCRBY counter 30</a:t>
            </a:r>
          </a:p>
          <a:p>
            <a:pPr algn="l"/>
            <a:r>
              <a:rPr lang="en-US" altLang="zh-CN" sz="2000">
                <a:sym typeface="+mn-ea"/>
              </a:rPr>
              <a:t>(integer) 30</a:t>
            </a:r>
          </a:p>
          <a:p>
            <a:pPr algn="l"/>
            <a:endParaRPr lang="en-US" altLang="zh-CN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&gt;&gt;&gt; GET counter</a:t>
            </a:r>
          </a:p>
          <a:p>
            <a:pPr algn="l"/>
            <a:r>
              <a:rPr lang="en-US" altLang="zh-CN" sz="2000">
                <a:sym typeface="+mn-ea"/>
              </a:rPr>
              <a:t>"30"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  <a:sym typeface="+mn-ea"/>
              </a:rPr>
              <a:t>2.2 Hash</a:t>
            </a:r>
            <a:r>
              <a:rPr lang="zh-CN" altLang="en-US" sz="2400" b="1" dirty="0" err="1" smtClean="0">
                <a:solidFill>
                  <a:srgbClr val="0000FF"/>
                </a:solidFill>
                <a:latin typeface="+mj-ea"/>
                <a:ea typeface="+mj-ea"/>
                <a:sym typeface="+mn-ea"/>
              </a:rPr>
              <a:t>类型</a:t>
            </a:r>
            <a:endParaRPr lang="zh-CN" altLang="en-US" sz="2400" dirty="0" err="1" smtClean="0">
              <a:latin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2091055"/>
            <a:ext cx="7335520" cy="2821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Hash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的 Hash类型是一个 String 类型的域(field)和value 的映射表， Hash类型特别适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用于存储对象，例如Username、 Pssword 和Age等。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中的每个 Hash 类型数据都可以存储2**32—1个field-value对。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 HSET key field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 HSET命令的基本语法如下。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 HSET用于将散列表key 中的fied 的值设置为 vlue。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 返回值：如果散列表key 中的 field不存在并且设置成功，则返回1</a:t>
            </a:r>
            <a:r>
              <a:rPr lang="zh-CN" sz="2400"/>
              <a:t>；</a:t>
            </a:r>
            <a:r>
              <a:rPr sz="2400"/>
              <a:t>如果散列表key中的 field 己经存在并且新值覆盖了旧值，则返回 0。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0235" y="2075815"/>
            <a:ext cx="88353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HET user name                            </a:t>
            </a:r>
            <a:r>
              <a:rPr lang="en-US" altLang="zh-CN">
                <a:sym typeface="+mn-ea"/>
              </a:rPr>
              <a:t>＃创建一个新域</a:t>
            </a:r>
            <a:endParaRPr lang="en-US" altLang="zh-CN"/>
          </a:p>
          <a:p>
            <a:pPr algn="l"/>
            <a:r>
              <a:rPr lang="en-US" altLang="zh-CN"/>
              <a:t>"xinping"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HSET user name                            </a:t>
            </a:r>
            <a:r>
              <a:rPr lang="en-US" altLang="zh-CN">
                <a:sym typeface="+mn-ea"/>
              </a:rPr>
              <a:t>＃覆盖一个旧域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"wangwu"</a:t>
            </a:r>
          </a:p>
          <a:p>
            <a:pPr algn="l"/>
            <a:r>
              <a:rPr lang="en-US" altLang="zh-CN"/>
              <a:t>(integer) 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HSETNX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HSETNX key field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HSETNX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HSETNX 用于将散列表 key 中的field 的值设置为 value。如果key 不存在，那么一个新散列表将被创建并执行 HSETNX 命令，先创建 key。NX是Not Exist 的意思。</a:t>
            </a:r>
          </a:p>
          <a:p>
            <a:pPr algn="l"/>
            <a:endParaRPr sz="2400"/>
          </a:p>
          <a:p>
            <a:pPr algn="l"/>
            <a:r>
              <a:rPr sz="2400"/>
              <a:t>如果 field 己经存在，则返回0，该命令无效。</a:t>
            </a:r>
          </a:p>
          <a:p>
            <a:pPr algn="l"/>
            <a:endParaRPr sz="2400"/>
          </a:p>
          <a:p>
            <a:pPr algn="l"/>
            <a:r>
              <a:rPr sz="2400"/>
              <a:t>返回值：如果设置field 成功，则返回1：如果 field 己经存在，则返回0。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HSETNX nosq1 name</a:t>
            </a:r>
          </a:p>
          <a:p>
            <a:pPr algn="l"/>
            <a:r>
              <a:rPr lang="en-US" altLang="zh-CN"/>
              <a:t>"redis"</a:t>
            </a:r>
          </a:p>
          <a:p>
            <a:pPr algn="l"/>
            <a:r>
              <a:rPr lang="en-US" altLang="zh-CN"/>
              <a:t>(integer) 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HSETNX nosql name  "redis" ＃命令无效，name已存在</a:t>
            </a:r>
          </a:p>
          <a:p>
            <a:pPr algn="l"/>
            <a:r>
              <a:rPr lang="en-US" altLang="zh-CN"/>
              <a:t>(integer) 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HMSET key field value [field value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HMSET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HMSET 用于同时将多个field-value 对设置到散列表 key 中，此命令会覆盖散列表中已存在的field。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返回值：如果命令执行成功，则返回 OK。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实例1：将多个field-value 对设置到散列表 key 中.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>
                <a:sym typeface="+mn-ea"/>
              </a:rPr>
              <a:t>实例2：将String 类型转为 Hash 类型时，会出现类型转换错误。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HMSET website taobao</a:t>
            </a:r>
          </a:p>
          <a:p>
            <a:pPr algn="l"/>
            <a:r>
              <a:rPr lang="en-US" altLang="zh-CN" sz="2000"/>
              <a:t>"www.taobao.com" jd "www.jd.com"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HGET website taobao</a:t>
            </a:r>
          </a:p>
          <a:p>
            <a:pPr algn="l"/>
            <a:r>
              <a:rPr lang="en-US" altLang="zh-CN" sz="2000"/>
              <a:t>"www.taobao.com"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HGET website jd</a:t>
            </a:r>
          </a:p>
          <a:p>
            <a:pPr algn="l"/>
            <a:r>
              <a:rPr lang="en-US" altLang="zh-CN" sz="2000"/>
              <a:t>"www.jd.com"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2545715"/>
            <a:ext cx="60775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SET user 20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HMSET user name wangwu age 21</a:t>
            </a:r>
          </a:p>
          <a:p>
            <a:pPr algn="l"/>
            <a:r>
              <a:rPr lang="en-US" altLang="zh-CN" sz="2000"/>
              <a:t>(error) WRONGTYPE Operation against a key holding the wrong kind of value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>
            <p:custDataLst>
              <p:tags r:id="rId1"/>
            </p:custDataLst>
          </p:nvPr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2" name="矩形 21"/>
          <p:cNvSpPr/>
          <p:nvPr>
            <p:custDataLst>
              <p:tags r:id="rId3"/>
            </p:custDataLst>
          </p:nvPr>
        </p:nvSpPr>
        <p:spPr>
          <a:xfrm>
            <a:off x="1696469" y="1737498"/>
            <a:ext cx="450014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2.1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String</a:t>
            </a:r>
            <a:r>
              <a:rPr lang="zh-CN" altLang="en-US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类型</a:t>
            </a: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4" name="矩形 23"/>
          <p:cNvSpPr/>
          <p:nvPr>
            <p:custDataLst>
              <p:tags r:id="rId5"/>
            </p:custDataLst>
          </p:nvPr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>
            <p:custDataLst>
              <p:tags r:id="rId6"/>
            </p:custDataLst>
          </p:nvPr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>
            <p:custDataLst>
              <p:tags r:id="rId8"/>
            </p:custDataLst>
          </p:nvPr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：***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：***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>
            <p:custDataLst>
              <p:tags r:id="rId11"/>
            </p:custDataLst>
          </p:nvPr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>
            <p:custDataLst>
              <p:tags r:id="rId17"/>
            </p:custDataLst>
          </p:nvPr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>
            <p:custDataLst>
              <p:tags r:id="rId19"/>
            </p:custDataLst>
          </p:nvPr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HGET key field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HGET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HGET 用于返回散列表key 中field 的值。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返回值：field 的值。当field 不存在或是key 不存在时，返回 nil.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HMSET user name "xinping" age 25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GET user name</a:t>
            </a:r>
          </a:p>
          <a:p>
            <a:pPr algn="l"/>
            <a:r>
              <a:rPr lang="en-US" altLang="zh-CN"/>
              <a:t>"xinping"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GET user age</a:t>
            </a:r>
          </a:p>
          <a:p>
            <a:pPr algn="l"/>
            <a:r>
              <a:rPr lang="en-US" altLang="zh-CN"/>
              <a:t>"25"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HET user address</a:t>
            </a:r>
          </a:p>
          <a:p>
            <a:pPr algn="l"/>
            <a:r>
              <a:rPr lang="en-US" altLang="zh-CN"/>
              <a:t>(nil)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由于散列表 key 中没有address，因此取到的是 nil。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HMGET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HMGET key field [field ..</a:t>
            </a:r>
            <a:r>
              <a:rPr lang="en-US" sz="2200">
                <a:sym typeface="+mn-ea"/>
              </a:rPr>
              <a:t>.]</a:t>
            </a:r>
            <a:r>
              <a:rPr sz="2200">
                <a:sym typeface="+mn-ea"/>
              </a:rPr>
              <a:t> 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HMGET 命令的基本语法如下</a:t>
            </a:r>
            <a:r>
              <a:rPr lang="zh-CN" sz="2400">
                <a:sym typeface="+mn-ea"/>
              </a:rPr>
              <a:t>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HIMGET 用于返回散列表 key 中一个或多个field 的值。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返回值：一个或多个给定field 的值。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HMGET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HMSET pet dog "wangwang" cat "miaomiao" #一次在散列表中保存多个值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127.0.0.1:6379＞ FMGET pet dog cat fake_ pet #返回值的顺序和传入参数的顺序一样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1) "wangwang"</a:t>
            </a:r>
          </a:p>
          <a:p>
            <a:pPr algn="l"/>
            <a:r>
              <a:rPr lang="en-US" altLang="zh-CN"/>
              <a:t>2) "miaomiao"</a:t>
            </a:r>
          </a:p>
          <a:p>
            <a:pPr algn="l"/>
            <a:r>
              <a:rPr lang="en-US" altLang="zh-CN"/>
              <a:t>3) (nil)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由于散列表 key 中没有fake pet，因此取到的是 nil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HGETALL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HGETALL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HGETALL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HGETALL 用于返回散列表 key 中所有的域和值。</a:t>
            </a:r>
          </a:p>
          <a:p>
            <a:pPr algn="l"/>
            <a:r>
              <a:rPr sz="2400"/>
              <a:t>在返回值里，紧跟每个域名（Field Name）之后的是域的值</a:t>
            </a:r>
            <a:r>
              <a:rPr lang="en-US" sz="2400"/>
              <a:t>,</a:t>
            </a:r>
            <a:r>
              <a:rPr sz="2400"/>
              <a:t>所以返回值的长度是散列表长度的两倍。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返回值，以列表形式返回散列表 key 的域和值。若key 不存在，则返回空列表 (Empty List)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HGETALL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HSET hash _name jd "www.jd.com"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HET hash _name taobao "www.taobao.com"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HGETALL hash_name</a:t>
            </a:r>
          </a:p>
          <a:p>
            <a:pPr algn="l"/>
            <a:r>
              <a:rPr lang="en-US" altLang="zh-CN"/>
              <a:t>1) "jd" ＃域</a:t>
            </a:r>
          </a:p>
          <a:p>
            <a:pPr algn="l"/>
            <a:r>
              <a:rPr lang="en-US" altLang="zh-CN"/>
              <a:t>2) "www.jd.com" ＃值</a:t>
            </a:r>
          </a:p>
          <a:p>
            <a:pPr algn="l"/>
            <a:r>
              <a:rPr lang="en-US" altLang="zh-CN"/>
              <a:t>3) "taobao" ＃域</a:t>
            </a:r>
          </a:p>
          <a:p>
            <a:pPr algn="l"/>
            <a:r>
              <a:rPr lang="en-US" altLang="zh-CN"/>
              <a:t>4) "www.taobao.com" ＃值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HDEL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HDEL key field [field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HDEL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HIDEL 用于州除散列表key 中的一个或多个field，不存在的field 将被忽略。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返回值：被成功删除的 field 的数量</a:t>
            </a:r>
            <a:r>
              <a:rPr lang="en-US" sz="2400"/>
              <a:t>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HDEL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096135"/>
            <a:ext cx="43059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＃设置散列表的测试数据</a:t>
            </a:r>
          </a:p>
          <a:p>
            <a:pPr algn="l"/>
            <a:r>
              <a:rPr lang="en-US" altLang="zh-CN"/>
              <a:t>127.0.0.1:6379&gt; HMSET abbr a "apple" b "banana" c "cat" d "dog"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HGETALL abbr</a:t>
            </a:r>
          </a:p>
          <a:p>
            <a:pPr algn="l"/>
            <a:r>
              <a:rPr lang="en-US" altLang="zh-CN"/>
              <a:t>1) "a"</a:t>
            </a:r>
          </a:p>
          <a:p>
            <a:pPr algn="l"/>
            <a:r>
              <a:rPr lang="en-US" altLang="zh-CN"/>
              <a:t>2) "apple"</a:t>
            </a:r>
          </a:p>
          <a:p>
            <a:pPr algn="l"/>
            <a:r>
              <a:rPr lang="en-US" altLang="zh-CN"/>
              <a:t>3) "b"</a:t>
            </a:r>
          </a:p>
          <a:p>
            <a:pPr algn="l"/>
            <a:r>
              <a:rPr lang="en-US" altLang="zh-CN"/>
              <a:t>4) "banana"</a:t>
            </a:r>
          </a:p>
          <a:p>
            <a:pPr algn="l"/>
            <a:r>
              <a:rPr lang="en-US" altLang="zh-CN"/>
              <a:t>5) "c"</a:t>
            </a:r>
          </a:p>
          <a:p>
            <a:pPr algn="l"/>
            <a:r>
              <a:rPr lang="en-US" altLang="zh-CN"/>
              <a:t>6) "cat"</a:t>
            </a:r>
          </a:p>
          <a:p>
            <a:pPr algn="l"/>
            <a:r>
              <a:rPr lang="en-US" altLang="zh-CN"/>
              <a:t>7) "d"</a:t>
            </a:r>
          </a:p>
          <a:p>
            <a:pPr algn="l"/>
            <a:r>
              <a:rPr lang="en-US" altLang="zh-CN"/>
              <a:t>8) "dog"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75860" y="2096135"/>
            <a:ext cx="72167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＃删除单个 field</a:t>
            </a:r>
          </a:p>
          <a:p>
            <a:pPr algn="l"/>
            <a:r>
              <a:rPr lang="en-US" altLang="zh-CN">
                <a:sym typeface="+mn-ea"/>
              </a:rPr>
              <a:t>127.0.0.1:6379&gt; HDEL abbr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＃删除不存在的field</a:t>
            </a:r>
          </a:p>
          <a:p>
            <a:pPr algn="l"/>
            <a:r>
              <a:rPr lang="en-US" altLang="zh-CN">
                <a:sym typeface="+mn-ea"/>
              </a:rPr>
              <a:t>127.0.0.1:6379› HDEL abbr not-exists-field</a:t>
            </a:r>
          </a:p>
          <a:p>
            <a:pPr algn="l"/>
            <a:r>
              <a:rPr lang="en-US" altLang="zh-CN">
                <a:sym typeface="+mn-ea"/>
              </a:rPr>
              <a:t>(integer) 0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＃删除多个field</a:t>
            </a:r>
          </a:p>
          <a:p>
            <a:pPr algn="l"/>
            <a:r>
              <a:rPr lang="en-US" altLang="zh-CN">
                <a:sym typeface="+mn-ea"/>
              </a:rPr>
              <a:t>127.0.0.1:6379&gt; HDEL abbr b c</a:t>
            </a:r>
          </a:p>
          <a:p>
            <a:pPr algn="l"/>
            <a:r>
              <a:rPr lang="en-US" altLang="zh-CN">
                <a:sym typeface="+mn-ea"/>
              </a:rPr>
              <a:t>(integer) 2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127.0.0.1:6379&gt; HGETALL abbr</a:t>
            </a:r>
          </a:p>
          <a:p>
            <a:pPr algn="l"/>
            <a:r>
              <a:rPr lang="en-US" altLang="zh-CN">
                <a:sym typeface="+mn-ea"/>
              </a:rPr>
              <a:t>1)</a:t>
            </a:r>
          </a:p>
          <a:p>
            <a:pPr algn="l"/>
            <a:r>
              <a:rPr lang="en-US" altLang="zh-CN">
                <a:sym typeface="+mn-ea"/>
              </a:rPr>
              <a:t>"d"</a:t>
            </a:r>
          </a:p>
          <a:p>
            <a:pPr algn="l"/>
            <a:r>
              <a:rPr lang="en-US" altLang="zh-CN">
                <a:sym typeface="+mn-ea"/>
              </a:rPr>
              <a:t>2) "dog"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HLEN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HLEN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HLEN 用于返回散列表key 中field 的数量。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返回值：散列表key 中field 的数量。当key 不存在时，返回0。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HET user name "xinping"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HET user age 25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HEN user</a:t>
            </a:r>
          </a:p>
          <a:p>
            <a:pPr algn="l"/>
            <a:r>
              <a:rPr lang="en-US" altLang="zh-CN"/>
              <a:t>(integer)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2091055"/>
            <a:ext cx="7335520" cy="2821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SETRANGE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SETRANGE 命令的基本语法：STRANGE key offset value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 SETRANGTE 用 value 重写 Key 所存储的字行串值，从偏移量 offset开始。不存在的key 当作空白字符串处理。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返回值：总是返回OK，因为SET不可能失败。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HEXISTS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HEXISTS key field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HEXISTS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HEXISTS 用于查看散列表key 中field 是否存在。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返回值：查看散列表key 中，ficeld 如果存在则返回 1，如果不存在则返回0。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HEXISTS phone brand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HET phone brand "xiaomi"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HEXISTS phone brand</a:t>
            </a:r>
          </a:p>
          <a:p>
            <a:pPr algn="l"/>
            <a:r>
              <a:rPr lang="en-US" altLang="zh-CN"/>
              <a:t>(integer) 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HINCRBY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HINCRBY key field increment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HINCRBY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HINCRBY 用于将散列表 key 中的field 的值加上增量increment。增量 increment 可以是 负数，即对field 进行减法操作。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 HINCRBY 命令之后，散列表key 中field 的值：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HINCRBY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实例1：给指定的field 加上正数。</a:t>
            </a:r>
            <a:endParaRPr lang="en-US" altLang="zh-CN">
              <a:sym typeface="+mn-ea"/>
            </a:endParaRP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实例2: key 不存在。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4190" y="2279650"/>
            <a:ext cx="329501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ym typeface="+mn-ea"/>
              </a:rPr>
              <a:t>127.0.0.1:6379&gt; HExISTS page counter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(integer) 0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127.0.0.1:6379&gt; HINCRBY page counter 20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(integer) 20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127.0.0.1:6379&gt; HGET page counter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"20"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7722235" y="2132965"/>
            <a:ext cx="44475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127.0.0.1:6379› HSET user name "xinping"  ＃对field设定一个宇符串值</a:t>
            </a:r>
          </a:p>
          <a:p>
            <a:pPr algn="l"/>
            <a:r>
              <a:rPr lang="en-US" altLang="zh-CN" sz="2000"/>
              <a:t>(integer) 1</a:t>
            </a:r>
          </a:p>
          <a:p>
            <a:pPr algn="l"/>
            <a:r>
              <a:rPr lang="en-US" altLang="zh-CN" sz="2000"/>
              <a:t>127.0.0.1:6379&gt; GET user name ＃ 命令执行失败，错误</a:t>
            </a:r>
          </a:p>
          <a:p>
            <a:pPr algn="l"/>
            <a:r>
              <a:rPr lang="en-US" altLang="zh-CN" sz="2000"/>
              <a:t>"xinping"  </a:t>
            </a:r>
          </a:p>
          <a:p>
            <a:pPr algn="l"/>
            <a:r>
              <a:rPr lang="en-US" altLang="zh-CN" sz="2000"/>
              <a:t>127.0.0.1:6379&gt; HINCRBY user name 1</a:t>
            </a:r>
          </a:p>
          <a:p>
            <a:pPr algn="l"/>
            <a:r>
              <a:rPr lang="en-US" altLang="zh-CN" sz="2000"/>
              <a:t>(error) ERR hash value is not an integer </a:t>
            </a:r>
          </a:p>
          <a:p>
            <a:pPr algn="l"/>
            <a:r>
              <a:rPr lang="en-US" altLang="zh-CN" sz="2000"/>
              <a:t>127.0.0.1:6379&gt; GET user name ＃原值不变</a:t>
            </a:r>
          </a:p>
          <a:p>
            <a:pPr algn="l"/>
            <a:r>
              <a:rPr lang="en-US" altLang="zh-CN" sz="2000"/>
              <a:t>"yinping"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实例3：尝试对字符串值的field 执行 HINCRBY 命令。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225290" y="2132965"/>
            <a:ext cx="327279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ym typeface="+mn-ea"/>
              </a:rPr>
              <a:t>127.0.0.1:6379&gt; HET counter page_view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"200"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127.0.0.1:6379› HINCRBY counter page view -50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(integer) 150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127.0.0.1:6379&gt; HET counter page_view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"150"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HKEYS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HKEYS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HKEYS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HIKEYS 用于返回散列表 key 中的所有域。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返回值：一个列表，该列表包含散列表 key 中的所有域。当 key 不存在时，返回一个空</a:t>
            </a:r>
          </a:p>
          <a:p>
            <a:pPr algn="l"/>
            <a:r>
              <a:rPr sz="2400"/>
              <a:t>列表。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实例：返回散列表 key 中的所有域。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HMSET website jd "www.jd.com"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HEYS website</a:t>
            </a:r>
          </a:p>
          <a:p>
            <a:pPr algn="l"/>
            <a:r>
              <a:rPr lang="en-US" altLang="zh-CN"/>
              <a:t>1) "jd"</a:t>
            </a:r>
          </a:p>
          <a:p>
            <a:pPr algn="l"/>
            <a:r>
              <a:rPr lang="en-US" altLang="zh-CN"/>
              <a:t>2) "taobao"</a:t>
            </a:r>
          </a:p>
          <a:p>
            <a:pPr algn="l"/>
            <a:r>
              <a:rPr lang="en-US" altLang="zh-CN"/>
              <a:t>散列表 website 中有两个域。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HVALS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HVALS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HVALS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HVALS 用于返回散列表 key 中的所有值。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返回值：当散列表 key 存在时，返回一个列表，该列表包含散列表 key 中的所有值；当散列表key 不存在时，返回一个空列表。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HVALS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实例：返回散列表 key 中的所有值。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HMSET website jd "www.jd.com" taobao "www.taobao.com"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HVALS website</a:t>
            </a:r>
          </a:p>
          <a:p>
            <a:pPr algn="l"/>
            <a:r>
              <a:rPr lang="en-US" altLang="zh-CN"/>
              <a:t>1)</a:t>
            </a:r>
          </a:p>
          <a:p>
            <a:pPr algn="l"/>
            <a:r>
              <a:rPr lang="en-US" altLang="zh-CN"/>
              <a:t>"www.jd.com"</a:t>
            </a:r>
          </a:p>
          <a:p>
            <a:pPr algn="l"/>
            <a:r>
              <a:rPr lang="en-US" altLang="zh-CN"/>
              <a:t>2)</a:t>
            </a:r>
          </a:p>
          <a:p>
            <a:pPr algn="l"/>
            <a:r>
              <a:rPr lang="en-US" altLang="zh-CN"/>
              <a:t>"www.taobao.com"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4" name="矩形 23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2.3 List类型</a:t>
            </a:r>
            <a:endParaRPr lang="zh-CN" altLang="en-US" sz="2400" dirty="0" err="1" smtClean="0">
              <a:latin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主讲：王红玲    主审：汤小丹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 类型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2091055"/>
            <a:ext cx="7335520" cy="2821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List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在Redis 中，List 类型是按照元素的插入顺序排序的字符串列表。在插入时，如果 key 并不存在，Redis 将为该key 创建一个新的列表。List 类型中可以包含的最大元素数量是 4294967295。</a:t>
            </a:r>
            <a:endParaRPr lang="en-US" altLang="zh-CN" sz="2400" spc="1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  <a:sym typeface="+mn-ea"/>
              </a:rPr>
              <a:t>实例 1：对非空字符串执行 SETRANGE 命令。</a:t>
            </a: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69925" y="2054225"/>
            <a:ext cx="5373370" cy="36576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+mn-ea"/>
                <a:sym typeface="+mn-ea"/>
              </a:rPr>
              <a:t>127.0.0.1:6379&gt; SET </a:t>
            </a:r>
            <a:r>
              <a:rPr lang="en-US" altLang="zh-CN" sz="2200" dirty="0">
                <a:latin typeface="+mn-ea"/>
                <a:sym typeface="+mn-ea"/>
              </a:rPr>
              <a:t>name xinping</a:t>
            </a:r>
            <a:endParaRPr lang="zh-CN" altLang="en-US" sz="2200" dirty="0">
              <a:latin typeface="+mn-ea"/>
              <a:sym typeface="+mn-ea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n-ea"/>
                <a:sym typeface="+mn-ea"/>
              </a:rPr>
              <a:t>OK</a:t>
            </a:r>
            <a:endParaRPr lang="zh-CN" altLang="en-US" sz="2200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+mn-ea"/>
                <a:sym typeface="+mn-ea"/>
              </a:rPr>
              <a:t>GET name</a:t>
            </a:r>
            <a:endParaRPr lang="en-US" altLang="zh-CN" sz="2200" dirty="0">
              <a:latin typeface="+mn-ea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n-ea"/>
                <a:sym typeface="+mn-ea"/>
              </a:rPr>
              <a:t>“xinping”</a:t>
            </a:r>
            <a:endParaRPr lang="en-US" altLang="zh-CN" sz="2200" dirty="0"/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  <a:sym typeface="+mn-ea"/>
              </a:rPr>
              <a:t>实例2：对空字符串类型的key 执行 SET 命令。</a:t>
            </a:r>
            <a:endParaRPr lang="zh-CN" altLang="en-US" sz="2000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723380" y="2054225"/>
            <a:ext cx="4978400" cy="48037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  <a:sym typeface="+mn-ea"/>
              </a:rPr>
              <a:t>1</a:t>
            </a:r>
            <a:r>
              <a:rPr lang="en-US" altLang="zh-CN" sz="1400" dirty="0">
                <a:latin typeface="+mn-ea"/>
                <a:sym typeface="+mn-ea"/>
              </a:rPr>
              <a:t>2</a:t>
            </a:r>
            <a:r>
              <a:rPr lang="zh-CN" altLang="en-US" sz="1400" dirty="0">
                <a:latin typeface="+mn-ea"/>
                <a:sym typeface="+mn-ea"/>
              </a:rPr>
              <a:t>7.0.0.1:6379&gt; </a:t>
            </a:r>
            <a:r>
              <a:rPr lang="en-US" altLang="zh-CN" sz="1400" dirty="0">
                <a:latin typeface="+mn-ea"/>
                <a:sym typeface="+mn-ea"/>
              </a:rPr>
              <a:t>LPUSH greet_list “hello”</a:t>
            </a:r>
            <a:endParaRPr lang="zh-CN" altLang="en-US" sz="1400" dirty="0">
              <a:latin typeface="+mn-ea"/>
              <a:sym typeface="+mn-ea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ea"/>
              </a:rPr>
              <a:t>(integer) 1</a:t>
            </a:r>
            <a:endParaRPr lang="zh-CN" altLang="en-US" sz="1400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+mn-ea"/>
                <a:sym typeface="+mn-ea"/>
              </a:rPr>
              <a:t>TYPE greet_list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ea"/>
                <a:sym typeface="+mn-ea"/>
              </a:rPr>
              <a:t>list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400" dirty="0"/>
              <a:t>SET greet_list “world”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/>
              <a:t>OK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400" dirty="0">
                <a:sym typeface="+mn-ea"/>
              </a:rPr>
              <a:t>YUPE greet_list</a:t>
            </a:r>
            <a:endParaRPr lang="en-US" altLang="zh-CN" sz="1400" dirty="0"/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/>
              <a:t>string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PUSH key value [value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LPUSH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LPUSH 用于将一个或多个value 插入列表 key 的表头，可以作为栈，特点是先进后出。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 LPUSH 命令后，列表key 的长度。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实例：对空列表执行 LPUSH 命令。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437130"/>
            <a:ext cx="4843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DEL mykey            ＃删除一个key为mykey 的列表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PUSH mykey a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 </a:t>
            </a:r>
          </a:p>
          <a:p>
            <a:pPr algn="l"/>
            <a:r>
              <a:rPr lang="en-US" altLang="zh-CN"/>
              <a:t>127.0.0.1:6379&gt; PUSH mykey b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PUSH mykey c</a:t>
            </a:r>
          </a:p>
          <a:p>
            <a:pPr algn="l"/>
            <a:r>
              <a:rPr lang="en-US" altLang="zh-CN"/>
              <a:t>(integer) 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6615" y="2447925"/>
            <a:ext cx="4843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LPUSH mykey</a:t>
            </a:r>
          </a:p>
          <a:p>
            <a:pPr algn="l"/>
            <a:r>
              <a:rPr lang="en-US" altLang="zh-CN"/>
              <a:t>(integer) 4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使用 LPUSI 将3个值插入名为mykey 的列表当中，也可以一次插入多个值到列表，效</a:t>
            </a:r>
          </a:p>
          <a:p>
            <a:pPr algn="l"/>
            <a:r>
              <a:rPr lang="en-US" altLang="zh-CN"/>
              <a:t>果是一样的。</a:t>
            </a:r>
          </a:p>
          <a:p>
            <a:pPr algn="l"/>
            <a:r>
              <a:rPr lang="en-US" altLang="zh-CN"/>
              <a:t>127.0.0.1:6379&gt; DEL mykey</a:t>
            </a:r>
          </a:p>
          <a:p>
            <a:pPr algn="l"/>
            <a:r>
              <a:rPr lang="en-US" altLang="zh-CN"/>
              <a:t>(integer)1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LPUSH mykey a b c d</a:t>
            </a:r>
          </a:p>
          <a:p>
            <a:pPr algn="l"/>
            <a:r>
              <a:rPr lang="en-US" altLang="zh-CN"/>
              <a:t>(integer)</a:t>
            </a:r>
          </a:p>
          <a:p>
            <a:pPr algn="l"/>
            <a:r>
              <a:rPr lang="en-US" altLang="zh-CN"/>
              <a:t>4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LPUSHX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PUSH</a:t>
            </a:r>
            <a:r>
              <a:rPr lang="en-US" sz="2200">
                <a:sym typeface="+mn-ea"/>
              </a:rPr>
              <a:t>X</a:t>
            </a:r>
            <a:r>
              <a:rPr sz="2200">
                <a:sym typeface="+mn-ea"/>
              </a:rPr>
              <a:t> key value</a:t>
            </a:r>
            <a:endParaRPr lang="en-US" sz="2200">
              <a:sym typeface="+mn-ea"/>
            </a:endParaRP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LPUSH</a:t>
            </a:r>
            <a:r>
              <a:rPr lang="en-US" sz="2400">
                <a:sym typeface="+mn-ea"/>
              </a:rPr>
              <a:t>X</a:t>
            </a:r>
            <a:r>
              <a:rPr sz="2400">
                <a:sym typeface="+mn-ea"/>
              </a:rPr>
              <a:t>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LPUSHX 用于将 value 插入key，key存在并且是一个列表。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和LPUSH 命令相反，当key 不存在时，LPUSHX什么也不做。</a:t>
            </a:r>
          </a:p>
          <a:p>
            <a:pPr algn="l"/>
            <a:r>
              <a:rPr sz="2400"/>
              <a:t>返回值：执行 LPUSHX 命令之后，列表key的长度。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实例1：对空列表执行 LPUSHX 命令。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实例2：对非空列表执行 LPUSHX 命令。</a:t>
            </a:r>
            <a:endParaRPr sz="2000"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LLEN mylist  #mylist 是一个空列表</a:t>
            </a:r>
          </a:p>
          <a:p>
            <a:pPr algn="l"/>
            <a:r>
              <a:rPr lang="en-US" altLang="zh-CN" sz="2000"/>
              <a:t>(integer) 0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LPUSHX mylist 1  ＃尝试执行 IPUSEX 命令，失败，因为列表为空</a:t>
            </a:r>
          </a:p>
          <a:p>
            <a:pPr algn="l"/>
            <a:r>
              <a:rPr lang="en-US" altLang="zh-CN" sz="2000"/>
              <a:t>(integer) 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2545715"/>
            <a:ext cx="6077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PUSH mylist 1 ＃先用工BUSH 创建一个有一个元素的列表</a:t>
            </a:r>
          </a:p>
          <a:p>
            <a:pPr algn="l"/>
            <a:r>
              <a:rPr lang="en-US" altLang="zh-CN" sz="2000"/>
              <a:t>(integer) 1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LPUSHX mylist 2 ＃这次IPUSHX 命令执行成功</a:t>
            </a:r>
          </a:p>
          <a:p>
            <a:pPr algn="l"/>
            <a:r>
              <a:rPr lang="en-US" altLang="zh-CN" sz="2000"/>
              <a:t>(integer) 2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RANGE mylist 0 -1</a:t>
            </a:r>
          </a:p>
          <a:p>
            <a:pPr algn="l"/>
            <a:r>
              <a:rPr lang="en-US" altLang="zh-CN" sz="2000"/>
              <a:t>1) "2"</a:t>
            </a:r>
          </a:p>
          <a:p>
            <a:pPr algn="l"/>
            <a:r>
              <a:rPr lang="en-US" altLang="zh-CN" sz="2000"/>
              <a:t>2) "1"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RUSH key  value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value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RPUSH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RPUSH 用于将一个或多个value 插入列表 key 的表尾，可以作为队列，特点是先进先出。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 RPUSH 命令后，列表key 的长度。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437130"/>
            <a:ext cx="48437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＃删除已经存在的key (mylist)</a:t>
            </a:r>
          </a:p>
          <a:p>
            <a:pPr algn="l"/>
            <a:r>
              <a:rPr lang="en-US" altLang="zh-CN"/>
              <a:t>127.0.0.1:6379&gt; DEL mylist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# 添加单个元素</a:t>
            </a:r>
          </a:p>
          <a:p>
            <a:pPr algn="l"/>
            <a:r>
              <a:rPr lang="en-US" altLang="zh-CN"/>
              <a:t>127.0.0.1:6379› PUSH mylist 1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＃ 添加重复元素</a:t>
            </a:r>
          </a:p>
          <a:p>
            <a:pPr algn="l"/>
            <a:r>
              <a:rPr lang="en-US" altLang="zh-CN"/>
              <a:t>127.0.0.1:6379&gt; PUSH mylist 2</a:t>
            </a:r>
          </a:p>
          <a:p>
            <a:pPr algn="l"/>
            <a:r>
              <a:rPr lang="en-US" altLang="zh-CN"/>
              <a:t>(integer) 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6615" y="2447925"/>
            <a:ext cx="48437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＃列表允许重复元素</a:t>
            </a:r>
          </a:p>
          <a:p>
            <a:pPr algn="l"/>
            <a:r>
              <a:rPr lang="en-US" altLang="zh-CN"/>
              <a:t>127.0.0.1:6379&gt; IRANGE mylist 0 -1</a:t>
            </a:r>
          </a:p>
          <a:p>
            <a:pPr algn="l"/>
            <a:r>
              <a:rPr lang="en-US" altLang="zh-CN"/>
              <a:t>1) </a:t>
            </a:r>
            <a:r>
              <a:rPr lang="zh-CN" altLang="en-US"/>
              <a:t>“</a:t>
            </a:r>
            <a:r>
              <a:rPr lang="en-US" altLang="zh-CN"/>
              <a:t>11</a:t>
            </a:r>
            <a:r>
              <a:rPr lang="zh-CN" altLang="en-US"/>
              <a:t>”</a:t>
            </a:r>
            <a:endParaRPr lang="en-US" altLang="zh-CN"/>
          </a:p>
          <a:p>
            <a:pPr algn="l"/>
            <a:r>
              <a:rPr lang="en-US" altLang="zh-CN"/>
              <a:t>2) </a:t>
            </a:r>
            <a:r>
              <a:rPr lang="zh-CN" altLang="en-US"/>
              <a:t>“</a:t>
            </a:r>
            <a:r>
              <a:rPr lang="en-US" altLang="zh-CN"/>
              <a:t>12</a:t>
            </a:r>
            <a:r>
              <a:rPr lang="zh-CN" altLang="en-US"/>
              <a:t>”</a:t>
            </a:r>
            <a:endParaRPr lang="en-US" altLang="zh-CN"/>
          </a:p>
          <a:p>
            <a:pPr algn="l"/>
            <a:r>
              <a:rPr lang="en-US" altLang="zh-CN"/>
              <a:t>#添加多个元素</a:t>
            </a:r>
          </a:p>
          <a:p>
            <a:pPr algn="l"/>
            <a:r>
              <a:rPr lang="en-US" altLang="zh-CN"/>
              <a:t>127.0.0.1:6379&gt; PUSH mylist a b c</a:t>
            </a:r>
          </a:p>
          <a:p>
            <a:pPr algn="l"/>
            <a:r>
              <a:rPr lang="en-US" altLang="zh-CN"/>
              <a:t>(integer) 5</a:t>
            </a:r>
          </a:p>
          <a:p>
            <a:pPr algn="l"/>
            <a:r>
              <a:rPr lang="en-US" altLang="zh-CN"/>
              <a:t>127.0.0.1:6379› RANGE mylist 0 -1</a:t>
            </a:r>
          </a:p>
          <a:p>
            <a:pPr algn="l"/>
            <a:r>
              <a:rPr lang="en-US" altLang="zh-CN"/>
              <a:t>1) "c''</a:t>
            </a:r>
          </a:p>
          <a:p>
            <a:pPr algn="l"/>
            <a:r>
              <a:rPr lang="en-US" altLang="zh-CN"/>
              <a:t>2) "b"</a:t>
            </a:r>
          </a:p>
          <a:p>
            <a:pPr algn="l"/>
            <a:r>
              <a:rPr lang="en-US" altLang="zh-CN"/>
              <a:t>3) "a"</a:t>
            </a:r>
          </a:p>
          <a:p>
            <a:pPr algn="l"/>
            <a:r>
              <a:rPr lang="en-US" altLang="zh-CN"/>
              <a:t>4) ''1 "</a:t>
            </a:r>
          </a:p>
          <a:p>
            <a:pPr algn="l"/>
            <a:r>
              <a:rPr lang="en-US" altLang="zh-CN"/>
              <a:t>5) "2"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RPUSHX key  value</a:t>
            </a:r>
            <a:endParaRPr lang="en-US" sz="2200">
              <a:sym typeface="+mn-ea"/>
            </a:endParaRP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RPUSHX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RPUSHX 用于将value 插入列表 key 的表尾，并且列表 key 存在。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和 RPUSH 相反，当key 不存在时，RPUSHX 什么也不做。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RPUSHX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实例1：key 不存在。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实例2：key 存在且是一个非空列表。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LLEN greet</a:t>
            </a:r>
          </a:p>
          <a:p>
            <a:pPr algn="l"/>
            <a:r>
              <a:rPr lang="en-US" altLang="zh-CN" sz="2000"/>
              <a:t>(integer) 0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RPUSHx greet "he11o"  ＃对不存在的key执行 RPUSHX 命令，失败</a:t>
            </a:r>
          </a:p>
          <a:p>
            <a:pPr algn="l"/>
            <a:r>
              <a:rPr lang="en-US" altLang="zh-CN" sz="2000"/>
              <a:t>(integer) 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2545715"/>
            <a:ext cx="607758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PUSH greet "hi"  ＃先用RPUSH 插入一个元素</a:t>
            </a:r>
          </a:p>
          <a:p>
            <a:pPr algn="l"/>
            <a:r>
              <a:rPr lang="en-US" altLang="zh-CN" sz="2000"/>
              <a:t>(integer) 1</a:t>
            </a:r>
          </a:p>
          <a:p>
            <a:pPr algn="l"/>
            <a:r>
              <a:rPr lang="en-US" altLang="zh-CN" sz="2000"/>
              <a:t>127.0.0.1:6379› RPUSHX greet "hello" </a:t>
            </a:r>
            <a:r>
              <a:rPr lang="en-US" altLang="zh-CN" sz="2000">
                <a:sym typeface="+mn-ea"/>
              </a:rPr>
              <a:t># greet 现在是一个列表类型，执行 RPUSHX 命令成功</a:t>
            </a:r>
            <a:endParaRPr lang="en-US" altLang="zh-CN" sz="2000"/>
          </a:p>
          <a:p>
            <a:pPr algn="l"/>
            <a:r>
              <a:rPr lang="en-US" altLang="zh-CN" sz="2000"/>
              <a:t>(integer) 2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RANGE greet 0 -1</a:t>
            </a:r>
          </a:p>
          <a:p>
            <a:pPr algn="l"/>
            <a:r>
              <a:rPr lang="en-US" altLang="zh-CN" sz="2000"/>
              <a:t>1) "hi"</a:t>
            </a:r>
          </a:p>
          <a:p>
            <a:pPr algn="l"/>
            <a:r>
              <a:rPr lang="en-US" altLang="zh-CN" sz="2000"/>
              <a:t>2) "hello"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>
                <a:sym typeface="+mn-ea"/>
              </a:rPr>
              <a:t>L</a:t>
            </a:r>
            <a:r>
              <a:rPr sz="2200">
                <a:sym typeface="+mn-ea"/>
              </a:rPr>
              <a:t>POP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LPOP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LPOP 用于从列表 key 的头部删除元素，并返回州除元素。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返回值：列表key 的头元素。当key 不存在时，返回nil。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LPOP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LPOP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437130"/>
            <a:ext cx="48437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LLEN course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PUSH course java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PUSH course python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RANGE course -1</a:t>
            </a:r>
          </a:p>
          <a:p>
            <a:pPr algn="l"/>
            <a:r>
              <a:rPr lang="en-US" altLang="zh-CN"/>
              <a:t>1) "java"</a:t>
            </a:r>
          </a:p>
          <a:p>
            <a:pPr algn="l"/>
            <a:r>
              <a:rPr lang="en-US" altLang="zh-CN"/>
              <a:t>2) "python"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6615" y="2447925"/>
            <a:ext cx="48437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＃删除列表的头元素</a:t>
            </a:r>
          </a:p>
          <a:p>
            <a:pPr algn="l"/>
            <a:r>
              <a:rPr lang="en-US" altLang="zh-CN"/>
              <a:t>127.0.0.1:6379&gt; LOP course</a:t>
            </a:r>
          </a:p>
          <a:p>
            <a:pPr algn="l"/>
            <a:r>
              <a:rPr lang="en-US" altLang="zh-CN"/>
              <a:t>"java"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RANGE course 0 -1</a:t>
            </a:r>
          </a:p>
          <a:p>
            <a:pPr algn="l"/>
            <a:r>
              <a:rPr lang="en-US" altLang="zh-CN"/>
              <a:t>1) "python"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SETNX</a:t>
            </a:r>
          </a:p>
        </p:txBody>
      </p:sp>
      <p:sp>
        <p:nvSpPr>
          <p:cNvPr id="4" name="íšḻîḋè"/>
          <p:cNvSpPr/>
          <p:nvPr/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SETNX key value</a:t>
            </a:r>
          </a:p>
        </p:txBody>
      </p:sp>
      <p:sp>
        <p:nvSpPr>
          <p:cNvPr id="5" name="i$lîďê"/>
          <p:cNvSpPr/>
          <p:nvPr/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2400" dirty="0"/>
              <a:t>SETNX</a:t>
            </a:r>
            <a:r>
              <a:rPr lang="zh-CN" altLang="en-US" sz="2400" dirty="0"/>
              <a:t>命令的基本语法如下</a:t>
            </a:r>
          </a:p>
        </p:txBody>
      </p:sp>
      <p:sp>
        <p:nvSpPr>
          <p:cNvPr id="7" name="ïṧḷïḋè"/>
          <p:cNvSpPr/>
          <p:nvPr/>
        </p:nvSpPr>
        <p:spPr>
          <a:xfrm>
            <a:off x="1763395" y="2435860"/>
            <a:ext cx="6066155" cy="36347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1600" dirty="0"/>
              <a:t>SETNX 是 Set If Not Exists &lt;如果不存在，则 SET）的简写。SETNX 用于将key 的值设为 String 类型的 value，当 key 不存在时，返回1，若key 已经存在，则 SETNX 不执行任何</a:t>
            </a:r>
          </a:p>
          <a:p>
            <a:r>
              <a:rPr sz="1600" dirty="0"/>
              <a:t>操作，返回 0。</a:t>
            </a:r>
          </a:p>
          <a:p>
            <a:r>
              <a:rPr sz="1600" dirty="0"/>
              <a:t>返回值：设置成功，返回1；设置失败，返回0。</a:t>
            </a:r>
          </a:p>
          <a:p>
            <a:endParaRPr sz="1600" dirty="0"/>
          </a:p>
          <a:p>
            <a:r>
              <a:rPr lang="en-US" altLang="zh-CN" sz="1600" dirty="0"/>
              <a:t>&gt;&gt;&gt; EXISTS language                    #  </a:t>
            </a:r>
            <a:r>
              <a:rPr lang="en-US" altLang="zh-CN" sz="1600" dirty="0">
                <a:sym typeface="+mn-ea"/>
              </a:rPr>
              <a:t>language</a:t>
            </a:r>
            <a:r>
              <a:rPr lang="zh-CN" altLang="en-US" sz="1600" dirty="0">
                <a:sym typeface="+mn-ea"/>
              </a:rPr>
              <a:t>不存在</a:t>
            </a:r>
            <a:endParaRPr lang="en-US" altLang="zh-CN" sz="1600" dirty="0"/>
          </a:p>
          <a:p>
            <a:r>
              <a:rPr lang="en-US" altLang="zh-CN" sz="1600" dirty="0"/>
              <a:t>(integer) 0</a:t>
            </a:r>
          </a:p>
          <a:p>
            <a:r>
              <a:rPr lang="en-US" altLang="zh-CN" sz="1600" dirty="0"/>
              <a:t>&gt;&gt;&gt;SETNX language “java”           #  </a:t>
            </a:r>
            <a:r>
              <a:rPr lang="en-US" altLang="zh-CN" sz="1600" dirty="0">
                <a:sym typeface="+mn-ea"/>
              </a:rPr>
              <a:t>language</a:t>
            </a:r>
            <a:r>
              <a:rPr lang="zh-CN" altLang="en-US" sz="1600" dirty="0">
                <a:sym typeface="+mn-ea"/>
              </a:rPr>
              <a:t>设置成功</a:t>
            </a:r>
            <a:endParaRPr lang="en-US" altLang="zh-CN" sz="1600" dirty="0"/>
          </a:p>
          <a:p>
            <a:r>
              <a:rPr lang="en-US" altLang="zh-CN" sz="1600" dirty="0">
                <a:sym typeface="+mn-ea"/>
              </a:rPr>
              <a:t>(integer) 1</a:t>
            </a:r>
            <a:endParaRPr lang="en-US" altLang="zh-CN" sz="1600" dirty="0"/>
          </a:p>
          <a:p>
            <a:r>
              <a:rPr lang="en-US" altLang="zh-CN" sz="1600" dirty="0"/>
              <a:t>&gt;&gt;&gt;</a:t>
            </a:r>
            <a:r>
              <a:rPr lang="en-US" altLang="zh-CN" sz="1600" dirty="0">
                <a:sym typeface="+mn-ea"/>
              </a:rPr>
              <a:t>SETNX language “python”       #  language</a:t>
            </a:r>
            <a:r>
              <a:rPr lang="zh-CN" altLang="en-US" sz="1600" dirty="0">
                <a:sym typeface="+mn-ea"/>
              </a:rPr>
              <a:t>设置失败</a:t>
            </a:r>
            <a:endParaRPr lang="en-US" altLang="zh-CN" sz="1600" dirty="0"/>
          </a:p>
          <a:p>
            <a:r>
              <a:rPr lang="en-US" altLang="zh-CN" sz="1600" dirty="0">
                <a:sym typeface="+mn-ea"/>
              </a:rPr>
              <a:t>(integer) 0</a:t>
            </a:r>
            <a:endParaRPr lang="en-US" altLang="zh-CN" sz="1600" dirty="0"/>
          </a:p>
          <a:p>
            <a:r>
              <a:rPr lang="en-US" altLang="zh-CN" sz="1600" dirty="0"/>
              <a:t>&gt;&gt;&gt;GET language                         #  </a:t>
            </a:r>
            <a:r>
              <a:rPr lang="en-US" altLang="zh-CN" sz="1600" dirty="0">
                <a:sym typeface="+mn-ea"/>
              </a:rPr>
              <a:t>language</a:t>
            </a:r>
            <a:r>
              <a:rPr lang="zh-CN" altLang="en-US" sz="1600" dirty="0">
                <a:sym typeface="+mn-ea"/>
              </a:rPr>
              <a:t>没有被覆盖</a:t>
            </a:r>
            <a:endParaRPr lang="en-US" altLang="zh-CN" sz="1600" dirty="0"/>
          </a:p>
          <a:p>
            <a:r>
              <a:rPr lang="en-US" altLang="zh-CN" sz="1600" dirty="0"/>
              <a:t>“java”</a:t>
            </a:r>
          </a:p>
        </p:txBody>
      </p:sp>
      <p:sp>
        <p:nvSpPr>
          <p:cNvPr id="11" name="íṥḻîḓe"/>
          <p:cNvSpPr/>
          <p:nvPr/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/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/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/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/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2"/>
          <p:cNvSpPr txBox="1"/>
          <p:nvPr/>
        </p:nvSpPr>
        <p:spPr>
          <a:xfrm>
            <a:off x="7885430" y="3271520"/>
            <a:ext cx="2734310" cy="263461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80"/>
              </a:spcBef>
              <a:buNone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第一次设置 language 时没有对应的值，所以 SETNX 修改生效，返回值为 1；第二次设置 language 时己经有了对应的值 java，所以本次修改不生效，返回值为 0。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LLEN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LLEN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LLEN 用于返回列表key 的长度。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 key 不存在，则key 被解释为一个空列表，返回 0。如果key 不是 List 类型，返回一个错误。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返回值：列表 key 的长度。</a:t>
            </a:r>
          </a:p>
          <a:p>
            <a:pPr algn="l"/>
            <a:r>
              <a:rPr sz="2400"/>
              <a:t>实例：返回非空列表的长度。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LLEN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7110" y="2437130"/>
            <a:ext cx="48437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PUSH course  "java"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PUSH course "python"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LLEN course</a:t>
            </a:r>
          </a:p>
          <a:p>
            <a:pPr algn="l"/>
            <a:r>
              <a:rPr lang="en-US" altLang="zh-CN"/>
              <a:t>(integer)</a:t>
            </a:r>
          </a:p>
          <a:p>
            <a:pPr algn="l"/>
            <a:r>
              <a:rPr lang="en-US" altLang="zh-CN"/>
              <a:t>2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LREM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REM key count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LREM命令的基本语法如下。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07515" y="2426335"/>
            <a:ext cx="99898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IREM 用于从列表 key 中删除count 个和value 相等的元素。</a:t>
            </a:r>
          </a:p>
          <a:p>
            <a:pPr algn="l"/>
            <a:r>
              <a:rPr sz="2400"/>
              <a:t>count 的值可以是以下几种。</a:t>
            </a:r>
          </a:p>
          <a:p>
            <a:pPr algn="l"/>
            <a:r>
              <a:rPr sz="2400"/>
              <a:t>count＞0：从列表的表头开始向表尾遍历，删除与value 相等的元素，数量为 count。</a:t>
            </a:r>
          </a:p>
          <a:p>
            <a:pPr algn="l"/>
            <a:r>
              <a:rPr sz="2400"/>
              <a:t>count &lt;0：从列表的表尾开始向表头遍历，删除与value 相等的元素，数量为 counto</a:t>
            </a:r>
          </a:p>
          <a:p>
            <a:pPr algn="l"/>
            <a:r>
              <a:rPr sz="2400"/>
              <a:t>count=0：删除列表中所有与 value 相等的元素。</a:t>
            </a:r>
          </a:p>
          <a:p>
            <a:pPr algn="l"/>
            <a:r>
              <a:rPr sz="2400"/>
              <a:t>返回值：被删除元素的数量。</a:t>
            </a:r>
          </a:p>
          <a:p>
            <a:pPr algn="l"/>
            <a:r>
              <a:rPr sz="2400"/>
              <a:t>因为不存在的key 被视作空列表，所以当key 不存在时，LREM 总是返回0。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LREM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800821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2105" y="1901825"/>
            <a:ext cx="494093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ym typeface="+mn-ea"/>
              </a:rPr>
              <a:t>＃先创建一个列表，元素排列如下</a:t>
            </a:r>
          </a:p>
          <a:p>
            <a:pPr algn="l"/>
            <a:r>
              <a:rPr lang="en-US" altLang="zh-CN" sz="1600">
                <a:sym typeface="+mn-ea"/>
              </a:rPr>
              <a:t># morning hello morning hello morning</a:t>
            </a:r>
          </a:p>
          <a:p>
            <a:pPr algn="l"/>
            <a:r>
              <a:rPr lang="en-US" altLang="zh-CN" sz="1600">
                <a:sym typeface="+mn-ea"/>
              </a:rPr>
              <a:t>127.0.0.1:6379› PUSH greet "morning"</a:t>
            </a:r>
          </a:p>
          <a:p>
            <a:pPr algn="l"/>
            <a:r>
              <a:rPr lang="en-US" altLang="zh-CN" sz="1600">
                <a:sym typeface="+mn-ea"/>
              </a:rPr>
              <a:t>(integer) 1</a:t>
            </a:r>
          </a:p>
          <a:p>
            <a:pPr algn="l"/>
            <a:r>
              <a:rPr lang="en-US" altLang="zh-CN" sz="1600">
                <a:sym typeface="+mn-ea"/>
              </a:rPr>
              <a:t>127.0.0.1:6379&gt; LPUSH greet "hello"</a:t>
            </a:r>
          </a:p>
          <a:p>
            <a:pPr algn="l"/>
            <a:r>
              <a:rPr lang="en-US" altLang="zh-CN" sz="1600">
                <a:sym typeface="+mn-ea"/>
              </a:rPr>
              <a:t>(integer) 2</a:t>
            </a:r>
          </a:p>
          <a:p>
            <a:pPr algn="l"/>
            <a:r>
              <a:rPr lang="en-US" altLang="zh-CN" sz="1600">
                <a:sym typeface="+mn-ea"/>
              </a:rPr>
              <a:t>127.0.0.1:6379› PUSH greet "morning"</a:t>
            </a:r>
          </a:p>
          <a:p>
            <a:pPr algn="l"/>
            <a:r>
              <a:rPr lang="en-US" altLang="zh-CN" sz="1600">
                <a:sym typeface="+mn-ea"/>
              </a:rPr>
              <a:t>(integer) 3</a:t>
            </a:r>
          </a:p>
          <a:p>
            <a:pPr algn="l"/>
            <a:r>
              <a:rPr lang="en-US" altLang="zh-CN" sz="1600">
                <a:sym typeface="+mn-ea"/>
              </a:rPr>
              <a:t>127.0.0.1:6379&gt; PUSH greet "hello"</a:t>
            </a:r>
          </a:p>
          <a:p>
            <a:pPr algn="l"/>
            <a:r>
              <a:rPr lang="en-US" altLang="zh-CN" sz="1600">
                <a:sym typeface="+mn-ea"/>
              </a:rPr>
              <a:t>(integer) 4</a:t>
            </a:r>
          </a:p>
          <a:p>
            <a:pPr algn="l"/>
            <a:r>
              <a:rPr lang="en-US" altLang="zh-CN" sz="1600">
                <a:sym typeface="+mn-ea"/>
              </a:rPr>
              <a:t>127.0.0.1:6379› PUSH greet "morning"</a:t>
            </a:r>
          </a:p>
          <a:p>
            <a:pPr algn="l"/>
            <a:r>
              <a:rPr lang="en-US" altLang="zh-CN" sz="1600">
                <a:sym typeface="+mn-ea"/>
              </a:rPr>
              <a:t>(integer) 5</a:t>
            </a:r>
          </a:p>
          <a:p>
            <a:pPr algn="l"/>
            <a:r>
              <a:rPr lang="en-US" altLang="zh-CN" sz="1600">
                <a:sym typeface="+mn-ea"/>
              </a:rPr>
              <a:t>#查看所有元素</a:t>
            </a:r>
          </a:p>
          <a:p>
            <a:pPr algn="l"/>
            <a:r>
              <a:rPr lang="en-US" altLang="zh-CN" sz="1600">
                <a:sym typeface="+mn-ea"/>
              </a:rPr>
              <a:t>127.0.0.1:6379› IRANGE greet 0 4</a:t>
            </a:r>
          </a:p>
          <a:p>
            <a:pPr algn="l"/>
            <a:r>
              <a:rPr lang="en-US" altLang="zh-CN" sz="1600">
                <a:sym typeface="+mn-ea"/>
              </a:rPr>
              <a:t>1) "morning"</a:t>
            </a:r>
          </a:p>
          <a:p>
            <a:pPr algn="l"/>
            <a:r>
              <a:rPr lang="en-US" altLang="zh-CN" sz="1600">
                <a:sym typeface="+mn-ea"/>
              </a:rPr>
              <a:t>2) "hello"</a:t>
            </a:r>
          </a:p>
          <a:p>
            <a:pPr algn="l"/>
            <a:r>
              <a:rPr lang="en-US" altLang="zh-CN" sz="1600">
                <a:sym typeface="+mn-ea"/>
              </a:rPr>
              <a:t>3) "morning"</a:t>
            </a:r>
          </a:p>
          <a:p>
            <a:pPr algn="l"/>
            <a:r>
              <a:rPr lang="en-US" altLang="zh-CN" sz="1600">
                <a:sym typeface="+mn-ea"/>
              </a:rPr>
              <a:t>4) "hello"</a:t>
            </a:r>
          </a:p>
          <a:p>
            <a:pPr algn="l"/>
            <a:r>
              <a:rPr lang="en-US" altLang="zh-CN" sz="1600">
                <a:sym typeface="+mn-ea"/>
              </a:rPr>
              <a:t>5) "morning"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01770" y="1901825"/>
            <a:ext cx="418973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ym typeface="+mn-ea"/>
              </a:rPr>
              <a:t>＃ 删除从表头到表尾最先发现的两个morning</a:t>
            </a:r>
          </a:p>
          <a:p>
            <a:pPr algn="l"/>
            <a:r>
              <a:rPr lang="en-US" altLang="zh-CN" sz="1600">
                <a:sym typeface="+mn-ea"/>
              </a:rPr>
              <a:t>127.0.0.1:6379&gt; LREM greet 2 morning</a:t>
            </a:r>
          </a:p>
          <a:p>
            <a:pPr algn="l"/>
            <a:r>
              <a:rPr lang="en-US" altLang="zh-CN" sz="1600">
                <a:sym typeface="+mn-ea"/>
              </a:rPr>
              <a:t>(integer) 2</a:t>
            </a:r>
          </a:p>
          <a:p>
            <a:pPr algn="l"/>
            <a:r>
              <a:rPr lang="en-US" altLang="zh-CN" sz="1600">
                <a:sym typeface="+mn-ea"/>
              </a:rPr>
              <a:t>＃两个元素被删除 ＃还剩3个元素</a:t>
            </a:r>
          </a:p>
          <a:p>
            <a:pPr algn="l"/>
            <a:r>
              <a:rPr lang="en-US" altLang="zh-CN" sz="1600">
                <a:sym typeface="+mn-ea"/>
              </a:rPr>
              <a:t>127.0.0.1:6379› LLEN greet</a:t>
            </a:r>
          </a:p>
          <a:p>
            <a:pPr algn="l"/>
            <a:r>
              <a:rPr lang="en-US" altLang="zh-CN" sz="1600">
                <a:sym typeface="+mn-ea"/>
              </a:rPr>
              <a:t>(integer) 3</a:t>
            </a:r>
          </a:p>
          <a:p>
            <a:pPr algn="l"/>
            <a:r>
              <a:rPr lang="en-US" altLang="zh-CN" sz="1600">
                <a:sym typeface="+mn-ea"/>
              </a:rPr>
              <a:t>127.0.0.1:6379&gt; IRANGE greet 0 2</a:t>
            </a:r>
          </a:p>
          <a:p>
            <a:pPr algn="l"/>
            <a:r>
              <a:rPr lang="en-US" altLang="zh-CN" sz="1600">
                <a:sym typeface="+mn-ea"/>
              </a:rPr>
              <a:t>1)"hello"</a:t>
            </a:r>
          </a:p>
          <a:p>
            <a:pPr algn="l"/>
            <a:r>
              <a:rPr lang="en-US" altLang="zh-CN" sz="1600">
                <a:sym typeface="+mn-ea"/>
              </a:rPr>
              <a:t>2) "hello"</a:t>
            </a:r>
          </a:p>
          <a:p>
            <a:pPr algn="l"/>
            <a:r>
              <a:rPr lang="en-US" altLang="zh-CN" sz="1600">
                <a:sym typeface="+mn-ea"/>
              </a:rPr>
              <a:t>3) "morning"</a:t>
            </a:r>
          </a:p>
          <a:p>
            <a:pPr algn="l"/>
            <a:endParaRPr lang="en-US" altLang="zh-CN" sz="1600">
              <a:sym typeface="+mn-ea"/>
            </a:endParaRPr>
          </a:p>
          <a:p>
            <a:pPr algn="l"/>
            <a:endParaRPr lang="en-US" altLang="zh-CN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count&lt;0 时，按从表尾到表头的顺序删除元素，具体如下。</a:t>
            </a:r>
          </a:p>
          <a:p>
            <a:pPr algn="l"/>
            <a:r>
              <a:rPr lang="en-US" altLang="zh-CN" sz="1600">
                <a:sym typeface="+mn-ea"/>
              </a:rPr>
              <a:t>＃ 删除从表尾到表头的元素，第一个是 morning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190865" y="1901825"/>
            <a:ext cx="400050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127.0.0.1:6379› REM greet -1 morning</a:t>
            </a:r>
          </a:p>
          <a:p>
            <a:pPr algn="l"/>
            <a:r>
              <a:rPr lang="en-US" altLang="zh-CN" sz="1600">
                <a:sym typeface="+mn-ea"/>
              </a:rPr>
              <a:t>(integer) 1</a:t>
            </a:r>
          </a:p>
          <a:p>
            <a:pPr algn="l"/>
            <a:r>
              <a:rPr lang="en-US" altLang="zh-CN" sz="1600">
                <a:sym typeface="+mn-ea"/>
              </a:rPr>
              <a:t>127.0.0.1:6379&gt; LLEN greet</a:t>
            </a:r>
          </a:p>
          <a:p>
            <a:pPr algn="l"/>
            <a:r>
              <a:rPr lang="en-US" altLang="zh-CN" sz="1600">
                <a:sym typeface="+mn-ea"/>
              </a:rPr>
              <a:t>(integer) 2</a:t>
            </a:r>
          </a:p>
          <a:p>
            <a:pPr algn="l"/>
            <a:r>
              <a:rPr lang="en-US" altLang="zh-CN" sz="1600">
                <a:sym typeface="+mn-ea"/>
              </a:rPr>
              <a:t>count=0时，删除全部元素，具体如下。</a:t>
            </a:r>
          </a:p>
          <a:p>
            <a:pPr algn="l"/>
            <a:r>
              <a:rPr lang="en-US" altLang="zh-CN" sz="1600">
                <a:sym typeface="+mn-ea"/>
              </a:rPr>
              <a:t>127.0.0.1:6379&gt; RANGE greet 0 1</a:t>
            </a:r>
          </a:p>
          <a:p>
            <a:pPr algn="l"/>
            <a:r>
              <a:rPr lang="en-US" altLang="zh-CN" sz="1600">
                <a:sym typeface="+mn-ea"/>
              </a:rPr>
              <a:t>1)</a:t>
            </a:r>
          </a:p>
          <a:p>
            <a:pPr algn="l"/>
            <a:r>
              <a:rPr lang="en-US" altLang="zh-CN" sz="1600">
                <a:sym typeface="+mn-ea"/>
              </a:rPr>
              <a:t>"hello"</a:t>
            </a:r>
          </a:p>
          <a:p>
            <a:pPr algn="l"/>
            <a:r>
              <a:rPr lang="en-US" altLang="zh-CN" sz="1600">
                <a:sym typeface="+mn-ea"/>
              </a:rPr>
              <a:t>iri: 2)</a:t>
            </a:r>
          </a:p>
          <a:p>
            <a:pPr algn="l"/>
            <a:r>
              <a:rPr lang="en-US" altLang="zh-CN" sz="1600">
                <a:sym typeface="+mn-ea"/>
              </a:rPr>
              <a:t>"hello"</a:t>
            </a:r>
          </a:p>
          <a:p>
            <a:pPr algn="l"/>
            <a:r>
              <a:rPr lang="en-US" altLang="zh-CN" sz="1600">
                <a:sym typeface="+mn-ea"/>
              </a:rPr>
              <a:t>＃ 删除列表中所有hel1o</a:t>
            </a:r>
          </a:p>
          <a:p>
            <a:pPr algn="l"/>
            <a:r>
              <a:rPr lang="en-US" altLang="zh-CN" sz="1600">
                <a:sym typeface="+mn-ea"/>
              </a:rPr>
              <a:t>127.0.0.1:6379&gt;IREM greet o hello</a:t>
            </a:r>
          </a:p>
          <a:p>
            <a:pPr algn="l"/>
            <a:r>
              <a:rPr lang="en-US" altLang="zh-CN" sz="1600">
                <a:sym typeface="+mn-ea"/>
              </a:rPr>
              <a:t>(integer) 2</a:t>
            </a:r>
          </a:p>
          <a:p>
            <a:pPr algn="l"/>
            <a:r>
              <a:rPr lang="en-US" altLang="zh-CN" sz="1600">
                <a:sym typeface="+mn-ea"/>
              </a:rPr>
              <a:t>＃两个hel1o被删除</a:t>
            </a:r>
          </a:p>
          <a:p>
            <a:pPr algn="l"/>
            <a:r>
              <a:rPr lang="en-US" altLang="zh-CN" sz="1600">
                <a:sym typeface="+mn-ea"/>
              </a:rPr>
              <a:t>127.0.0.1:6379&gt; ILEN greet</a:t>
            </a:r>
          </a:p>
          <a:p>
            <a:pPr algn="l"/>
            <a:r>
              <a:rPr lang="en-US" altLang="zh-CN" sz="1600">
                <a:sym typeface="+mn-ea"/>
              </a:rPr>
              <a:t>(integer) 0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LSET key index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LSET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LSET 用于设置列表key 中指定索引的元素值，索引从0开始计数</a:t>
            </a:r>
            <a:r>
              <a:rPr lang="zh-CN" sz="2400"/>
              <a:t>。</a:t>
            </a:r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返回值：执行成功则返回 OK，否则返回错误信息</a:t>
            </a:r>
            <a:r>
              <a:rPr lang="zh-CN" sz="2400"/>
              <a:t>。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LSET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实例1：对空列表 (key 不存在）执行LSET 命令</a:t>
            </a:r>
            <a:r>
              <a:rPr lang="zh-CN">
                <a:sym typeface="+mn-ea"/>
              </a:rPr>
              <a:t>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实例2：对非空列表执行 LSET 命令</a:t>
            </a:r>
            <a:r>
              <a:rPr lang="zh-CN" altLang="en-US" sz="2000">
                <a:sym typeface="+mn-ea"/>
              </a:rPr>
              <a:t>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4190" y="2279650"/>
            <a:ext cx="32950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ym typeface="+mn-ea"/>
              </a:rPr>
              <a:t>127.0.0.1:6379› EXISTS list</a:t>
            </a:r>
          </a:p>
          <a:p>
            <a:pPr algn="l"/>
            <a:r>
              <a:rPr lang="en-US" altLang="zh-CN" sz="2000">
                <a:sym typeface="+mn-ea"/>
              </a:rPr>
              <a:t>(integer) 0</a:t>
            </a:r>
          </a:p>
          <a:p>
            <a:pPr algn="l"/>
            <a:endParaRPr lang="en-US" altLang="zh-CN" sz="2000">
              <a:sym typeface="+mn-ea"/>
            </a:endParaRPr>
          </a:p>
          <a:p>
            <a:pPr algn="l"/>
            <a:endParaRPr lang="en-US" altLang="zh-CN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127.0.0.1:6379&gt; SET list 0 one</a:t>
            </a:r>
          </a:p>
          <a:p>
            <a:pPr algn="l"/>
            <a:r>
              <a:rPr lang="en-US" altLang="zh-CN" sz="2000">
                <a:sym typeface="+mn-ea"/>
              </a:rPr>
              <a:t>(error) ERR no such key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22235" y="2132965"/>
            <a:ext cx="44475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127.0.0.1：6379&gt; LIEN list #列表长度为2</a:t>
            </a:r>
          </a:p>
          <a:p>
            <a:pPr algn="l"/>
            <a:r>
              <a:rPr lang="en-US" altLang="zh-CN" sz="2000"/>
              <a:t>(integer) 2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LET 3 "three"</a:t>
            </a:r>
          </a:p>
          <a:p>
            <a:pPr algn="l"/>
            <a:r>
              <a:rPr lang="en-US" altLang="zh-CN" sz="2000"/>
              <a:t>(error) ERR wrong number of arguments for 'let' command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实例了：索引超出范围。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28745" y="2132965"/>
            <a:ext cx="356933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ym typeface="+mn-ea"/>
              </a:rPr>
              <a:t>127.0.0.1:6379&gt; IPUSH 1ist</a:t>
            </a:r>
          </a:p>
          <a:p>
            <a:pPr algn="l"/>
            <a:r>
              <a:rPr lang="en-US" altLang="zh-CN" sz="1600">
                <a:sym typeface="+mn-ea"/>
              </a:rPr>
              <a:t>"one"</a:t>
            </a:r>
          </a:p>
          <a:p>
            <a:pPr algn="l"/>
            <a:r>
              <a:rPr lang="en-US" altLang="zh-CN" sz="1600">
                <a:sym typeface="+mn-ea"/>
              </a:rPr>
              <a:t>(integer)1</a:t>
            </a:r>
          </a:p>
          <a:p>
            <a:pPr algn="l"/>
            <a:r>
              <a:rPr lang="en-US" altLang="zh-CN" sz="1600">
                <a:sym typeface="+mn-ea"/>
              </a:rPr>
              <a:t>127.0.0.1:6379› PUSH list</a:t>
            </a:r>
          </a:p>
          <a:p>
            <a:pPr algn="l"/>
            <a:r>
              <a:rPr lang="en-US" altLang="zh-CN" sz="1600">
                <a:sym typeface="+mn-ea"/>
              </a:rPr>
              <a:t>"two"</a:t>
            </a:r>
          </a:p>
          <a:p>
            <a:pPr algn="l"/>
            <a:r>
              <a:rPr lang="en-US" altLang="zh-CN" sz="1600">
                <a:sym typeface="+mn-ea"/>
              </a:rPr>
              <a:t>(integer)2</a:t>
            </a:r>
          </a:p>
          <a:p>
            <a:pPr algn="l"/>
            <a:r>
              <a:rPr lang="en-US" altLang="zh-CN" sz="1600">
                <a:sym typeface="+mn-ea"/>
              </a:rPr>
              <a:t>127.0.0.1:6379› RANGE list 0 -1</a:t>
            </a:r>
          </a:p>
          <a:p>
            <a:pPr algn="l"/>
            <a:r>
              <a:rPr lang="en-US" altLang="zh-CN" sz="1600">
                <a:sym typeface="+mn-ea"/>
              </a:rPr>
              <a:t>1) "two"</a:t>
            </a:r>
          </a:p>
          <a:p>
            <a:pPr algn="l"/>
            <a:r>
              <a:rPr lang="en-US" altLang="zh-CN" sz="1600">
                <a:sym typeface="+mn-ea"/>
              </a:rPr>
              <a:t>2) "one"</a:t>
            </a:r>
          </a:p>
          <a:p>
            <a:pPr algn="l"/>
            <a:r>
              <a:rPr lang="en-US" altLang="zh-CN" sz="1600">
                <a:sym typeface="+mn-ea"/>
              </a:rPr>
              <a:t>127.0.0.1:6379&gt; SET list 0</a:t>
            </a:r>
          </a:p>
          <a:p>
            <a:pPr algn="l"/>
            <a:r>
              <a:rPr lang="en-US" altLang="zh-CN" sz="1600">
                <a:sym typeface="+mn-ea"/>
              </a:rPr>
              <a:t>"three"</a:t>
            </a:r>
          </a:p>
          <a:p>
            <a:pPr algn="l"/>
            <a:r>
              <a:rPr lang="en-US" altLang="zh-CN" sz="1600">
                <a:sym typeface="+mn-ea"/>
              </a:rPr>
              <a:t>OK</a:t>
            </a:r>
          </a:p>
          <a:p>
            <a:pPr algn="l"/>
            <a:r>
              <a:rPr lang="en-US" altLang="zh-CN" sz="1600">
                <a:sym typeface="+mn-ea"/>
              </a:rPr>
              <a:t>127.0.0.1:6379› RANGE list 0 -1</a:t>
            </a:r>
          </a:p>
          <a:p>
            <a:pPr algn="l"/>
            <a:r>
              <a:rPr lang="en-US" altLang="zh-CN" sz="1600">
                <a:sym typeface="+mn-ea"/>
              </a:rPr>
              <a:t>1)</a:t>
            </a:r>
          </a:p>
          <a:p>
            <a:pPr algn="l"/>
            <a:r>
              <a:rPr lang="en-US" altLang="zh-CN" sz="1600">
                <a:sym typeface="+mn-ea"/>
              </a:rPr>
              <a:t>"three"</a:t>
            </a:r>
          </a:p>
          <a:p>
            <a:pPr algn="l"/>
            <a:r>
              <a:rPr lang="en-US" altLang="zh-CN" sz="1600">
                <a:sym typeface="+mn-ea"/>
              </a:rPr>
              <a:t>2)</a:t>
            </a:r>
          </a:p>
          <a:p>
            <a:pPr algn="l"/>
            <a:r>
              <a:rPr lang="en-US" altLang="zh-CN" sz="1600">
                <a:sym typeface="+mn-ea"/>
              </a:rPr>
              <a:t>"one"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>
                <a:sym typeface="+mn-ea"/>
              </a:rPr>
              <a:t>L</a:t>
            </a:r>
            <a:r>
              <a:rPr sz="2200">
                <a:sym typeface="+mn-ea"/>
              </a:rPr>
              <a:t>TRIM key start stop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LTRIM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LTRIM 用于对列表 key 进行修剪，让列表 key 只保留指定区间内的元素，不在列表 key指定区同之内的元素都将被删除。举个例子，执行命令 LTRIM list 0 2，表示只保留列表 list前3个元素，其余元素全部被删除。</a:t>
            </a:r>
          </a:p>
          <a:p>
            <a:pPr algn="l"/>
            <a:endParaRPr sz="2400"/>
          </a:p>
          <a:p>
            <a:pPr algn="l"/>
            <a:r>
              <a:rPr sz="2400"/>
              <a:t>当key 不是 List 类型时，返回一个错误</a:t>
            </a:r>
            <a:r>
              <a:rPr lang="zh-CN" sz="2400"/>
              <a:t>。</a:t>
            </a:r>
          </a:p>
          <a:p>
            <a:pPr algn="l"/>
            <a:endParaRPr sz="2400"/>
          </a:p>
          <a:p>
            <a:pPr algn="l"/>
            <a:r>
              <a:rPr sz="2400"/>
              <a:t>返回值：命令执行成功时，返回 OK。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LTRIM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LTRIM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实例1：一般情况下的素引</a:t>
            </a:r>
            <a:r>
              <a:rPr lang="zh-CN">
                <a:sym typeface="+mn-ea"/>
              </a:rPr>
              <a:t>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实例2：stop 比元素的最大素引要大。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# 建立一个4个元素的列表</a:t>
            </a:r>
          </a:p>
          <a:p>
            <a:pPr algn="l"/>
            <a:r>
              <a:rPr lang="en-US" altLang="zh-CN"/>
              <a:t>127.0.0.1:6379&gt; RUSH list2 1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RPUSH 11st2 2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r>
              <a:rPr lang="en-US" altLang="zh-CN"/>
              <a:t>127.0.0.1:6379› RUSH list2 3</a:t>
            </a:r>
          </a:p>
          <a:p>
            <a:pPr algn="l"/>
            <a:r>
              <a:rPr lang="en-US" altLang="zh-CN"/>
              <a:t>(integer) 3</a:t>
            </a:r>
          </a:p>
          <a:p>
            <a:pPr algn="l"/>
            <a:r>
              <a:rPr lang="en-US" altLang="zh-CN"/>
              <a:t>127.0.0.1:6379&gt; PUSH list2 4</a:t>
            </a:r>
          </a:p>
          <a:p>
            <a:pPr algn="l"/>
            <a:r>
              <a:rPr lang="en-US" altLang="zh-CN"/>
              <a:t>(integer) 4</a:t>
            </a:r>
          </a:p>
          <a:p>
            <a:pPr algn="l"/>
            <a:r>
              <a:rPr lang="en-US" altLang="zh-CN"/>
              <a:t>＃删除索引为0的元素</a:t>
            </a:r>
          </a:p>
          <a:p>
            <a:pPr algn="l"/>
            <a:r>
              <a:rPr lang="en-US" altLang="zh-CN"/>
              <a:t>127.0.0.1:6379&gt; TRIM list2 1 -1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r>
              <a:rPr lang="en-US" altLang="zh-CN"/>
              <a:t># “1〞被删除</a:t>
            </a:r>
          </a:p>
          <a:p>
            <a:pPr algn="l"/>
            <a:r>
              <a:rPr lang="en-US" altLang="zh-CN"/>
              <a:t>127.0.0.1:6379&gt; RANGE list2 0 -1</a:t>
            </a:r>
          </a:p>
          <a:p>
            <a:pPr algn="l"/>
            <a:r>
              <a:rPr lang="en-US" altLang="zh-CN"/>
              <a:t>1) "2"</a:t>
            </a:r>
          </a:p>
          <a:p>
            <a:pPr algn="l"/>
            <a:r>
              <a:rPr lang="en-US" altLang="zh-CN"/>
              <a:t>2) "3»</a:t>
            </a:r>
          </a:p>
          <a:p>
            <a:pPr algn="l"/>
            <a:r>
              <a:rPr lang="en-US" altLang="zh-CN"/>
              <a:t>3) "4"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DEL list2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RUSH list2 1</a:t>
            </a:r>
          </a:p>
          <a:p>
            <a:pPr algn="l"/>
            <a:r>
              <a:rPr lang="en-US" altLang="zh-CN"/>
              <a:t>(integer) l</a:t>
            </a:r>
          </a:p>
          <a:p>
            <a:pPr algn="l"/>
            <a:r>
              <a:rPr lang="en-US" altLang="zh-CN"/>
              <a:t>127.0.0.1:6379&gt; PUSH list2 2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r>
              <a:rPr lang="en-US" altLang="zh-CN"/>
              <a:t>127.0.0.1:6379&gt; RUSH list2 3</a:t>
            </a:r>
          </a:p>
          <a:p>
            <a:pPr algn="l"/>
            <a:r>
              <a:rPr lang="en-US" altLang="zh-CN"/>
              <a:t>(integer) 3</a:t>
            </a:r>
          </a:p>
          <a:p>
            <a:pPr algn="l"/>
            <a:r>
              <a:rPr lang="en-US" altLang="zh-CN"/>
              <a:t>127.0.0.1:6379&gt; RUSH list2 4</a:t>
            </a:r>
          </a:p>
          <a:p>
            <a:pPr algn="l"/>
            <a:r>
              <a:rPr lang="en-US" altLang="zh-CN"/>
              <a:t>(integer) 4</a:t>
            </a:r>
          </a:p>
          <a:p>
            <a:pPr algn="l"/>
            <a:r>
              <a:rPr lang="en-US" altLang="zh-CN"/>
              <a:t>127.0.0.1:6379&gt; TRIM list2 1 100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r>
              <a:rPr lang="en-US" altLang="zh-CN"/>
              <a:t>127.0.0.1:6379&gt; RANGE list2 0 -1</a:t>
            </a:r>
          </a:p>
          <a:p>
            <a:pPr algn="l"/>
            <a:r>
              <a:rPr lang="en-US" altLang="zh-CN"/>
              <a:t>1) "2''</a:t>
            </a:r>
          </a:p>
          <a:p>
            <a:pPr algn="l"/>
            <a:r>
              <a:rPr lang="en-US" altLang="zh-CN"/>
              <a:t>2) ''3''</a:t>
            </a:r>
          </a:p>
          <a:p>
            <a:pPr algn="l"/>
            <a:r>
              <a:rPr lang="en-US" altLang="zh-CN"/>
              <a:t>3) ''4''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LTRIM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669925" y="1331595"/>
            <a:ext cx="375793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 3，start 和 stop 都比最大素引要大，且 start &lt; stop。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22681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 4： start &gt; stop。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66705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99085" y="2176145"/>
            <a:ext cx="45510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# 整个列表被清空，等同于 DEL 1ist2</a:t>
            </a:r>
          </a:p>
          <a:p>
            <a:pPr algn="l"/>
            <a:r>
              <a:rPr lang="en-US" altLang="zh-CN" sz="2000"/>
              <a:t>127.0.0.1:6379&gt; TRIM list2 100 200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RANGE list2 0 -1</a:t>
            </a:r>
          </a:p>
          <a:p>
            <a:pPr algn="l"/>
            <a:r>
              <a:rPr lang="en-US" altLang="zh-CN" sz="2000"/>
              <a:t>(empty list or set)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67250" y="2176145"/>
            <a:ext cx="405257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＃ 新建一个列表 1ist2</a:t>
            </a:r>
          </a:p>
          <a:p>
            <a:pPr algn="l"/>
            <a:r>
              <a:rPr lang="en-US" altLang="zh-CN" sz="2000"/>
              <a:t>127.0.0.1:6379&gt; DEL list2</a:t>
            </a:r>
          </a:p>
          <a:p>
            <a:pPr algn="l"/>
            <a:r>
              <a:rPr lang="en-US" altLang="zh-CN" sz="2000"/>
              <a:t>(integer) 1</a:t>
            </a:r>
          </a:p>
          <a:p>
            <a:pPr algn="l"/>
            <a:r>
              <a:rPr lang="en-US" altLang="zh-CN" sz="2000"/>
              <a:t>127.0.0.1:6379&gt; PUSH list2 1</a:t>
            </a:r>
          </a:p>
          <a:p>
            <a:pPr algn="l"/>
            <a:r>
              <a:rPr lang="en-US" altLang="zh-CN" sz="2000"/>
              <a:t>(integer) 1</a:t>
            </a:r>
          </a:p>
          <a:p>
            <a:pPr algn="l"/>
            <a:r>
              <a:rPr lang="en-US" altLang="zh-CN" sz="2000"/>
              <a:t>127.0.0.1:6379&gt; PUSH list2 2</a:t>
            </a:r>
          </a:p>
          <a:p>
            <a:pPr algn="l"/>
            <a:r>
              <a:rPr lang="en-US" altLang="zh-CN" sz="2000"/>
              <a:t>(integer) 2</a:t>
            </a:r>
          </a:p>
          <a:p>
            <a:pPr algn="l"/>
            <a:r>
              <a:rPr lang="en-US" altLang="zh-CN" sz="2000"/>
              <a:t>127.0.0.1:6379&gt; PUSH list2 3</a:t>
            </a:r>
          </a:p>
          <a:p>
            <a:pPr algn="l"/>
            <a:r>
              <a:rPr lang="en-US" altLang="zh-CN" sz="2000"/>
              <a:t>(integer) 3</a:t>
            </a:r>
          </a:p>
          <a:p>
            <a:pPr algn="l"/>
            <a:r>
              <a:rPr lang="en-US" altLang="zh-CN" sz="2000"/>
              <a:t>127.0.0.1:6379&gt; PUSH list2 4</a:t>
            </a:r>
          </a:p>
          <a:p>
            <a:pPr algn="l"/>
            <a:r>
              <a:rPr lang="en-US" altLang="zh-CN" sz="2000"/>
              <a:t>(integer) 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139430" y="2176145"/>
            <a:ext cx="405257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＃列表 1ist2 同样被清空</a:t>
            </a:r>
          </a:p>
          <a:p>
            <a:pPr algn="l"/>
            <a:r>
              <a:rPr lang="en-US" altLang="zh-CN" sz="2000"/>
              <a:t>127.0.0.1:6379&gt; LIRIM list2 1000 4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r>
              <a:rPr lang="en-US" altLang="zh-CN" sz="2000"/>
              <a:t>127.0.0.1:6379&gt; RANGE list2 0 -1</a:t>
            </a:r>
          </a:p>
          <a:p>
            <a:pPr algn="l"/>
            <a:r>
              <a:rPr lang="en-US" altLang="zh-CN" sz="2000"/>
              <a:t>(empty list or set)</a:t>
            </a:r>
          </a:p>
          <a:p>
            <a:pPr algn="l"/>
            <a:r>
              <a:rPr lang="en-US" altLang="zh-CN" sz="2000"/>
              <a:t>127.0.0.1:6379＞ IRANGE alpha 0 -1#再新建一个列表</a:t>
            </a:r>
          </a:p>
          <a:p>
            <a:pPr algn="l"/>
            <a:r>
              <a:rPr lang="en-US" altLang="zh-CN" sz="2000"/>
              <a:t>1) "h"</a:t>
            </a:r>
          </a:p>
          <a:p>
            <a:pPr algn="l"/>
            <a:r>
              <a:rPr lang="en-US" altLang="zh-CN" sz="2000"/>
              <a:t>2) "u"</a:t>
            </a:r>
          </a:p>
          <a:p>
            <a:pPr algn="l"/>
            <a:r>
              <a:rPr lang="en-US" altLang="zh-CN" sz="2000"/>
              <a:t>3) "a"</a:t>
            </a:r>
          </a:p>
          <a:p>
            <a:pPr algn="l"/>
            <a:r>
              <a:rPr lang="en-US" altLang="zh-CN" sz="2000"/>
              <a:t>4) "n"</a:t>
            </a:r>
          </a:p>
          <a:p>
            <a:pPr algn="l"/>
            <a:r>
              <a:rPr lang="en-US" altLang="zh-CN" sz="2000"/>
              <a:t>5) "g"</a:t>
            </a:r>
          </a:p>
          <a:p>
            <a:pPr algn="l"/>
            <a:r>
              <a:rPr lang="en-US" altLang="zh-CN" sz="2000"/>
              <a:t>6) "z"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LINDEX key index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LINDEX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LINDEX 用于返回名称为key 的列表中 index 位置的元素。如果key 不是List 类型，返回一个错误。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返回值：列表key 中索引为 index 的元素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LINDEX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SETNX</a:t>
            </a:r>
          </a:p>
        </p:txBody>
      </p:sp>
      <p:sp>
        <p:nvSpPr>
          <p:cNvPr id="4" name="íšḻîḋè"/>
          <p:cNvSpPr/>
          <p:nvPr/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SETNX key seconds value</a:t>
            </a:r>
          </a:p>
        </p:txBody>
      </p:sp>
      <p:sp>
        <p:nvSpPr>
          <p:cNvPr id="5" name="i$lîďê"/>
          <p:cNvSpPr/>
          <p:nvPr/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2400" dirty="0"/>
              <a:t>SETNX</a:t>
            </a:r>
            <a:r>
              <a:rPr lang="zh-CN" altLang="en-US" sz="2400" dirty="0"/>
              <a:t>命令的基本语法如下</a:t>
            </a:r>
          </a:p>
        </p:txBody>
      </p:sp>
      <p:sp>
        <p:nvSpPr>
          <p:cNvPr id="11" name="íṥḻîḓe"/>
          <p:cNvSpPr/>
          <p:nvPr/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/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/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/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/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707515" y="2334260"/>
            <a:ext cx="86652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/>
              <a:t>SETEX 用于设置 key 对应的值为 String 类型的 value，并指定此key 对应的有效期，</a:t>
            </a:r>
          </a:p>
          <a:p>
            <a:pPr algn="l"/>
            <a:r>
              <a:rPr lang="zh-CN" altLang="en-US" sz="2000"/>
              <a:t>有效期的过期时间以秒 (seconds） 为单位。</a:t>
            </a:r>
          </a:p>
          <a:p>
            <a:pPr algn="l"/>
            <a:r>
              <a:rPr lang="zh-CN" altLang="en-US" sz="2000"/>
              <a:t>如果key 对应的值己经存在，那么 SETEX 将覆盖旧值。</a:t>
            </a:r>
          </a:p>
          <a:p>
            <a:pPr algn="l"/>
            <a:r>
              <a:rPr lang="zh-CN" altLang="en-US" sz="2000"/>
              <a:t>这个命令类似于以下两个命令。</a:t>
            </a:r>
          </a:p>
          <a:p>
            <a:pPr algn="l"/>
            <a:r>
              <a:rPr lang="zh-CN" altLang="en-US" sz="2000"/>
              <a:t>SET key value                   #  设置值</a:t>
            </a:r>
          </a:p>
          <a:p>
            <a:pPr algn="l"/>
            <a:r>
              <a:rPr lang="zh-CN" altLang="en-US" sz="2000"/>
              <a:t>EXPIRE key seconds       ＃  设置过期时间</a:t>
            </a:r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不同之处在于，SETEX 命令是一个原子性操作，设置值和设置过期时间两个操作</a:t>
            </a:r>
          </a:p>
          <a:p>
            <a:pPr algn="l"/>
            <a:r>
              <a:rPr lang="zh-CN" altLang="en-US" sz="2000"/>
              <a:t>会在同一时间内完成。该命令经常用在缓存操作中。</a:t>
            </a:r>
          </a:p>
          <a:p>
            <a:pPr algn="l"/>
            <a:r>
              <a:rPr lang="zh-CN" altLang="en-US" sz="2000"/>
              <a:t>返回值：设置成功时返回 OK；当seconds 参数不合法时，返回一个错误。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LINDEX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7110" y="2437130"/>
            <a:ext cx="4843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PUSH list3 "a"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PUSH list3 "b"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r>
              <a:rPr lang="en-US" altLang="zh-CN"/>
              <a:t>127.0.0.1:6379› RANGE list3 0 -1</a:t>
            </a:r>
          </a:p>
          <a:p>
            <a:pPr algn="l"/>
            <a:r>
              <a:rPr lang="en-US" altLang="zh-CN"/>
              <a:t>1) "a"</a:t>
            </a:r>
          </a:p>
          <a:p>
            <a:pPr algn="l"/>
            <a:r>
              <a:rPr lang="en-US" altLang="zh-CN"/>
              <a:t>2) "b"</a:t>
            </a:r>
          </a:p>
          <a:p>
            <a:pPr algn="l"/>
            <a:r>
              <a:rPr lang="en-US" altLang="zh-CN"/>
              <a:t>127.0.0.1:6379&gt; LINDEX list3 0</a:t>
            </a:r>
          </a:p>
          <a:p>
            <a:pPr algn="l"/>
            <a:r>
              <a:rPr lang="en-US" altLang="zh-CN"/>
              <a:t>"a"</a:t>
            </a:r>
          </a:p>
          <a:p>
            <a:pPr algn="l"/>
            <a:r>
              <a:rPr lang="en-US" altLang="zh-CN"/>
              <a:t>127.0.0.1:6379&gt; LINDEX iist3 -1</a:t>
            </a:r>
          </a:p>
          <a:p>
            <a:pPr algn="l"/>
            <a:r>
              <a:rPr lang="en-US" altLang="zh-CN"/>
              <a:t>"b"</a:t>
            </a:r>
          </a:p>
          <a:p>
            <a:pPr algn="l"/>
            <a:r>
              <a:rPr lang="en-US" altLang="zh-CN"/>
              <a:t>＃index 不在列表 1ist3的区间范围内会返回ni1</a:t>
            </a:r>
          </a:p>
          <a:p>
            <a:pPr algn="l"/>
            <a:r>
              <a:rPr lang="en-US" altLang="zh-CN"/>
              <a:t>127.0.0.1:6379&gt; LINDEX list3 3</a:t>
            </a:r>
          </a:p>
          <a:p>
            <a:pPr algn="l"/>
            <a:r>
              <a:rPr lang="en-US" altLang="zh-CN"/>
              <a:t>(nil)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LINSERT key BEFORE|AFTER pivot value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LINSERT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LINSERT 用于将value 插入列表 key 当中，位于pivot 之前或之后。</a:t>
            </a:r>
          </a:p>
          <a:p>
            <a:pPr algn="l"/>
            <a:r>
              <a:rPr sz="2400"/>
              <a:t>当pivot 不存在于列表key 时，不执行任何操作。如果key 不是List 类型，返回一个错误。</a:t>
            </a:r>
          </a:p>
          <a:p>
            <a:pPr algn="l"/>
            <a:endParaRPr sz="2400"/>
          </a:p>
          <a:p>
            <a:pPr algn="l"/>
            <a:r>
              <a:rPr sz="2400"/>
              <a:t>返回值：如果执行 LINSERT 命令成功，则返回执行之后的列表长度；如果没有找到 pivot,</a:t>
            </a:r>
          </a:p>
          <a:p>
            <a:pPr algn="l"/>
            <a:r>
              <a:rPr sz="2400"/>
              <a:t>则返回-1；如果key 不存在或为空列表，则返回 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LINSERT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LINSERT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0535" y="1842770"/>
            <a:ext cx="55410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RPUSH mylist "Hello"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PUSH mylist "World"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r>
              <a:rPr lang="en-US" altLang="zh-CN"/>
              <a:t>127.0.0.1:6379&gt; LINSERT mylist BEFORE "World" "There"</a:t>
            </a:r>
          </a:p>
          <a:p>
            <a:pPr algn="l"/>
            <a:r>
              <a:rPr lang="en-US" altLang="zh-CN"/>
              <a:t>(integer) 3</a:t>
            </a:r>
          </a:p>
          <a:p>
            <a:pPr algn="l"/>
            <a:r>
              <a:rPr lang="en-US" altLang="zh-CN"/>
              <a:t>127.0.0.1:6379&gt; RANGE mylist 0 -1</a:t>
            </a:r>
          </a:p>
          <a:p>
            <a:pPr algn="l"/>
            <a:r>
              <a:rPr lang="en-US" altLang="zh-CN"/>
              <a:t>1) "Hello"</a:t>
            </a:r>
          </a:p>
          <a:p>
            <a:pPr algn="l"/>
            <a:r>
              <a:rPr lang="en-US" altLang="zh-CN"/>
              <a:t>2) "There"</a:t>
            </a:r>
          </a:p>
          <a:p>
            <a:pPr algn="l"/>
            <a:r>
              <a:rPr lang="en-US" altLang="zh-CN"/>
              <a:t>3) "World"</a:t>
            </a:r>
          </a:p>
          <a:p>
            <a:pPr algn="l"/>
            <a:r>
              <a:rPr lang="en-US" altLang="zh-CN"/>
              <a:t>＃对一个非空列表插入，查找一个不存在的 pivot</a:t>
            </a:r>
          </a:p>
          <a:p>
            <a:pPr algn="l"/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452235" y="1934845"/>
            <a:ext cx="573976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LINSERT my1iSt BEFORE "go" "let's"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-1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＃失败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ExISTS fake_1ist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＃对一个空列表执行 工INSERI 命令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0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LINSERT fake_1ist BEFORE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"none" "a"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(integer）0＃失败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RPOPLPUSH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RPOPLPUSH source destination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RPOPLPUSH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07515" y="2397760"/>
            <a:ext cx="94742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RPOPLPUSH 用于将元素从第一个列表的表尾移动到第二个列表的表头，并返回被移除的元素。整个操作是原子性的，如果第一个列表是空或者不存在则返回 nil。</a:t>
            </a:r>
          </a:p>
          <a:p>
            <a:pPr algn="l"/>
            <a:r>
              <a:rPr sz="2400"/>
              <a:t>举个例子，有两个列表 source 和 destination，列表source 有元素日b、c，列表 destination有元素x、y、z，执行 RPOPLPUSH source destination 之后，列表 source 包含元素</a:t>
            </a:r>
            <a:r>
              <a:rPr lang="en-US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sz="2400"/>
              <a:t>，列表 destination 包含元素c、x、y、</a:t>
            </a:r>
            <a:r>
              <a:rPr lang="en-US" sz="2400"/>
              <a:t>z</a:t>
            </a:r>
            <a:r>
              <a:rPr sz="2400"/>
              <a:t>，并且元素。被返回。</a:t>
            </a:r>
          </a:p>
          <a:p>
            <a:pPr algn="l"/>
            <a:r>
              <a:rPr sz="2400"/>
              <a:t>如果列表 source 不存在，则返回 nil，并且不执行其他操作。</a:t>
            </a:r>
          </a:p>
          <a:p>
            <a:pPr algn="l"/>
            <a:r>
              <a:rPr sz="2400"/>
              <a:t>如果列表 source 和列表 destination 相同，则列表 source 中的表尾元素被移动到表头，并返回该元素。返回值：被移除的元素。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LSET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3928456" y="1082202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9575" y="1751965"/>
            <a:ext cx="329501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ym typeface="+mn-ea"/>
              </a:rPr>
              <a:t>＃ 生成列表</a:t>
            </a:r>
          </a:p>
          <a:p>
            <a:pPr algn="l"/>
            <a:r>
              <a:rPr lang="en-US" altLang="zh-CN" sz="1600">
                <a:sym typeface="+mn-ea"/>
              </a:rPr>
              <a:t>127.0.0.1:6379&gt; DEL listl</a:t>
            </a:r>
          </a:p>
          <a:p>
            <a:pPr algn="l"/>
            <a:r>
              <a:rPr lang="en-US" altLang="zh-CN" sz="1600">
                <a:sym typeface="+mn-ea"/>
              </a:rPr>
              <a:t>(integer) 0</a:t>
            </a:r>
          </a:p>
          <a:p>
            <a:pPr algn="l"/>
            <a:r>
              <a:rPr lang="en-US" altLang="zh-CN" sz="1600">
                <a:sym typeface="+mn-ea"/>
              </a:rPr>
              <a:t>127.0.0.1:6379&gt; DEL list2</a:t>
            </a:r>
          </a:p>
          <a:p>
            <a:pPr algn="l"/>
            <a:r>
              <a:rPr lang="en-US" altLang="zh-CN" sz="1600">
                <a:sym typeface="+mn-ea"/>
              </a:rPr>
              <a:t>(integer) 0</a:t>
            </a:r>
          </a:p>
          <a:p>
            <a:pPr algn="l"/>
            <a:r>
              <a:rPr lang="en-US" altLang="zh-CN" sz="1600">
                <a:sym typeface="+mn-ea"/>
              </a:rPr>
              <a:t>127.0.0.1:6379&gt; PUSH list1 a</a:t>
            </a:r>
          </a:p>
          <a:p>
            <a:pPr algn="l"/>
            <a:r>
              <a:rPr lang="en-US" altLang="zh-CN" sz="1600">
                <a:sym typeface="+mn-ea"/>
              </a:rPr>
              <a:t>(integer) 1</a:t>
            </a:r>
          </a:p>
          <a:p>
            <a:pPr algn="l"/>
            <a:r>
              <a:rPr lang="en-US" altLang="zh-CN" sz="1600">
                <a:sym typeface="+mn-ea"/>
              </a:rPr>
              <a:t>127.0.0.1:6379&gt; PUSH list1 b</a:t>
            </a:r>
          </a:p>
          <a:p>
            <a:pPr algn="l"/>
            <a:r>
              <a:rPr lang="en-US" altLang="zh-CN" sz="1600">
                <a:sym typeface="+mn-ea"/>
              </a:rPr>
              <a:t>(integer) 2</a:t>
            </a:r>
          </a:p>
          <a:p>
            <a:pPr algn="l"/>
            <a:r>
              <a:rPr lang="en-US" altLang="zh-CN" sz="1600">
                <a:sym typeface="+mn-ea"/>
              </a:rPr>
              <a:t>127.0.0.1:6379&gt; PUSH list1 c</a:t>
            </a:r>
          </a:p>
          <a:p>
            <a:pPr algn="l"/>
            <a:r>
              <a:rPr lang="en-US" altLang="zh-CN" sz="1600">
                <a:sym typeface="+mn-ea"/>
              </a:rPr>
              <a:t>(integer) 3</a:t>
            </a:r>
          </a:p>
          <a:p>
            <a:pPr algn="l"/>
            <a:r>
              <a:rPr lang="en-US" altLang="zh-CN" sz="1600">
                <a:sym typeface="+mn-ea"/>
              </a:rPr>
              <a:t>127.0.0.1:6379&gt; PUSH list1 d</a:t>
            </a:r>
          </a:p>
          <a:p>
            <a:pPr algn="l"/>
            <a:r>
              <a:rPr lang="en-US" altLang="zh-CN" sz="1600">
                <a:sym typeface="+mn-ea"/>
              </a:rPr>
              <a:t>(integer) 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65975" y="1652270"/>
            <a:ext cx="502539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/>
              <a:t># 再执行一次 RPOPLPUS日 操作，把列表工ist1 的尾部元素、添加到列表 Iist2的头部</a:t>
            </a:r>
          </a:p>
          <a:p>
            <a:pPr algn="l"/>
            <a:r>
              <a:rPr lang="en-US" altLang="zh-CN" sz="1600"/>
              <a:t>127.0.0.1:6379› RPOPLPUSH list1 list2</a:t>
            </a:r>
          </a:p>
          <a:p>
            <a:pPr algn="l"/>
            <a:r>
              <a:rPr lang="en-US" altLang="zh-CN" sz="1600"/>
              <a:t>"c"</a:t>
            </a:r>
          </a:p>
          <a:p>
            <a:pPr algn="l"/>
            <a:r>
              <a:rPr lang="en-US" altLang="zh-CN" sz="1600"/>
              <a:t>127.0.0.1:6379&gt; IRANGE list1 0 -1</a:t>
            </a:r>
          </a:p>
          <a:p>
            <a:pPr algn="l"/>
            <a:r>
              <a:rPr lang="en-US" altLang="zh-CN" sz="1600"/>
              <a:t>1) "a"</a:t>
            </a:r>
          </a:p>
          <a:p>
            <a:pPr algn="l"/>
            <a:r>
              <a:rPr lang="en-US" altLang="zh-CN" sz="1600"/>
              <a:t>2) "b"</a:t>
            </a:r>
          </a:p>
          <a:p>
            <a:pPr algn="l"/>
            <a:r>
              <a:rPr lang="en-US" altLang="zh-CN" sz="1600"/>
              <a:t>127.0.0.1:6379&gt; RANGE list2 0 -1</a:t>
            </a:r>
          </a:p>
          <a:p>
            <a:pPr algn="l"/>
            <a:r>
              <a:rPr lang="en-US" altLang="zh-CN" sz="1600"/>
              <a:t>1) "c"</a:t>
            </a:r>
          </a:p>
          <a:p>
            <a:pPr algn="l"/>
            <a:r>
              <a:rPr lang="en-US" altLang="zh-CN" sz="1600"/>
              <a:t>2) "d"</a:t>
            </a:r>
          </a:p>
          <a:p>
            <a:pPr algn="l"/>
            <a:r>
              <a:rPr lang="en-US" altLang="zh-CN" sz="1600"/>
              <a:t>＃情况2：列表 source 和列表 destination 相同</a:t>
            </a:r>
          </a:p>
          <a:p>
            <a:pPr algn="l"/>
            <a:r>
              <a:rPr lang="en-US" altLang="zh-CN" sz="1600"/>
              <a:t>127.0.0.1:6379› RPOPLPUSH list1 listl</a:t>
            </a:r>
          </a:p>
          <a:p>
            <a:pPr algn="l"/>
            <a:r>
              <a:rPr lang="en-US" altLang="zh-CN" sz="1600"/>
              <a:t>"b"</a:t>
            </a:r>
          </a:p>
          <a:p>
            <a:pPr algn="l"/>
            <a:r>
              <a:rPr lang="en-US" altLang="zh-CN" sz="1600"/>
              <a:t>#把列表 1ist1原来的表尾元素 “c〞放到表头</a:t>
            </a:r>
          </a:p>
          <a:p>
            <a:pPr algn="l"/>
            <a:r>
              <a:rPr lang="en-US" altLang="zh-CN" sz="1600"/>
              <a:t>127.0.0.1:6379&gt; LRANGE 1ist10</a:t>
            </a:r>
          </a:p>
          <a:p>
            <a:pPr algn="l"/>
            <a:r>
              <a:rPr lang="en-US" altLang="zh-CN" sz="1600"/>
              <a:t>-1</a:t>
            </a:r>
          </a:p>
          <a:p>
            <a:pPr algn="l"/>
            <a:r>
              <a:rPr lang="en-US" altLang="zh-CN" sz="1600"/>
              <a:t>1) "c"</a:t>
            </a:r>
          </a:p>
          <a:p>
            <a:pPr algn="l"/>
            <a:r>
              <a:rPr lang="en-US" altLang="zh-CN" sz="1600"/>
              <a:t>2)</a:t>
            </a:r>
          </a:p>
          <a:p>
            <a:pPr algn="l"/>
            <a:r>
              <a:rPr lang="en-US" altLang="zh-CN" sz="1600"/>
              <a:t>"d"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04590" y="1751965"/>
            <a:ext cx="356933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ym typeface="+mn-ea"/>
              </a:rPr>
              <a:t>127.0.0.1:6379&gt; RANGE list1 0 -1</a:t>
            </a:r>
          </a:p>
          <a:p>
            <a:pPr algn="l"/>
            <a:r>
              <a:rPr lang="en-US" altLang="zh-CN" sz="1600">
                <a:sym typeface="+mn-ea"/>
              </a:rPr>
              <a:t>1) "a"</a:t>
            </a:r>
          </a:p>
          <a:p>
            <a:pPr algn="l"/>
            <a:r>
              <a:rPr lang="en-US" altLang="zh-CN" sz="1600">
                <a:sym typeface="+mn-ea"/>
              </a:rPr>
              <a:t>2) "b"</a:t>
            </a:r>
          </a:p>
          <a:p>
            <a:pPr algn="l"/>
            <a:r>
              <a:rPr lang="en-US" altLang="zh-CN" sz="1600">
                <a:sym typeface="+mn-ea"/>
              </a:rPr>
              <a:t>3) "c"</a:t>
            </a:r>
          </a:p>
          <a:p>
            <a:pPr algn="l"/>
            <a:r>
              <a:rPr lang="en-US" altLang="zh-CN" sz="1600">
                <a:sym typeface="+mn-ea"/>
              </a:rPr>
              <a:t>4) "d'</a:t>
            </a:r>
          </a:p>
          <a:p>
            <a:pPr algn="l"/>
            <a:r>
              <a:rPr lang="en-US" altLang="zh-CN" sz="1600">
                <a:sym typeface="+mn-ea"/>
              </a:rPr>
              <a:t>＃ 情况1．列表 source 和列表 destination 不同</a:t>
            </a:r>
          </a:p>
          <a:p>
            <a:pPr algn="l"/>
            <a:r>
              <a:rPr lang="en-US" altLang="zh-CN" sz="1600">
                <a:sym typeface="+mn-ea"/>
              </a:rPr>
              <a:t>127.0.0.1:6379&gt; RPOPLPUSH list1 list2</a:t>
            </a:r>
          </a:p>
          <a:p>
            <a:pPr algn="l"/>
            <a:r>
              <a:rPr lang="en-US" altLang="zh-CN" sz="1600">
                <a:sym typeface="+mn-ea"/>
              </a:rPr>
              <a:t>"d"</a:t>
            </a:r>
          </a:p>
          <a:p>
            <a:pPr algn="l"/>
            <a:r>
              <a:rPr lang="en-US" altLang="zh-CN" sz="1600">
                <a:sym typeface="+mn-ea"/>
              </a:rPr>
              <a:t>127.0.0.1:6379&gt; RANGE list1 0 -1</a:t>
            </a:r>
          </a:p>
          <a:p>
            <a:pPr algn="l"/>
            <a:r>
              <a:rPr lang="en-US" altLang="zh-CN" sz="1600">
                <a:sym typeface="+mn-ea"/>
              </a:rPr>
              <a:t>1) "a"</a:t>
            </a:r>
          </a:p>
          <a:p>
            <a:pPr algn="l"/>
            <a:r>
              <a:rPr lang="en-US" altLang="zh-CN" sz="1600">
                <a:sym typeface="+mn-ea"/>
              </a:rPr>
              <a:t>2) "b"</a:t>
            </a:r>
          </a:p>
          <a:p>
            <a:pPr algn="l"/>
            <a:r>
              <a:rPr lang="en-US" altLang="zh-CN" sz="1600">
                <a:sym typeface="+mn-ea"/>
              </a:rPr>
              <a:t>3) "c"</a:t>
            </a:r>
          </a:p>
          <a:p>
            <a:pPr algn="l"/>
            <a:r>
              <a:rPr lang="en-US" altLang="zh-CN" sz="1600">
                <a:sym typeface="+mn-ea"/>
              </a:rPr>
              <a:t>127.0.0.1:6379&gt; RANGE list2 0 -1</a:t>
            </a:r>
          </a:p>
          <a:p>
            <a:pPr algn="l"/>
            <a:r>
              <a:rPr lang="en-US" altLang="zh-CN" sz="1600">
                <a:sym typeface="+mn-ea"/>
              </a:rPr>
              <a:t>1)</a:t>
            </a:r>
          </a:p>
          <a:p>
            <a:pPr algn="l"/>
            <a:r>
              <a:rPr lang="en-US" altLang="zh-CN" sz="1600">
                <a:sym typeface="+mn-ea"/>
              </a:rPr>
              <a:t>"d"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2.4 Set类型</a:t>
            </a:r>
            <a:endParaRPr lang="zh-CN" altLang="en-US" sz="2400" dirty="0" smtClean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主讲：王红玲    主审：汤小丹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 类刊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1323975"/>
            <a:ext cx="7335520" cy="24396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类刊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 的 Set 类型是 String 类型的无序集合。集合中的元素是唯一的，不能出现重复的元素。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SADD key member [member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SADD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SADD 用于将一个或多个member 加入集合 key 当中。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假如key不存在，则创建一个只包含menber 的集合。当key 不是set 类型时，返回一个错误。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返回值：被添加到集合 key 中的新元素的数量。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SADD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SADD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84400" y="1971675"/>
            <a:ext cx="72212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＃添加单个元素</a:t>
            </a:r>
          </a:p>
          <a:p>
            <a:pPr algn="l"/>
            <a:r>
              <a:rPr lang="en-US" altLang="zh-CN"/>
              <a:t>127.0.0.1:6379&gt; SAD letter a</a:t>
            </a:r>
          </a:p>
          <a:p>
            <a:pPr algn="l"/>
            <a:r>
              <a:rPr lang="en-US" altLang="zh-CN"/>
              <a:t>(integer) l</a:t>
            </a:r>
          </a:p>
          <a:p>
            <a:pPr algn="l"/>
            <a:r>
              <a:rPr lang="en-US" altLang="zh-CN"/>
              <a:t>＃添加重复元素</a:t>
            </a:r>
          </a:p>
          <a:p>
            <a:pPr algn="l"/>
            <a:r>
              <a:rPr lang="en-US" altLang="zh-CN"/>
              <a:t>127.0.0.1:6379&gt; SADD letter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r>
              <a:rPr lang="en-US" altLang="zh-CN"/>
              <a:t>＃添加多个元素</a:t>
            </a:r>
          </a:p>
          <a:p>
            <a:pPr algn="l"/>
            <a:r>
              <a:rPr lang="en-US" altLang="zh-CN"/>
              <a:t>127.0.0.1:6379&gt; SADD letter b c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r>
              <a:rPr lang="en-US" altLang="zh-CN"/>
              <a:t>＃查看集合</a:t>
            </a:r>
          </a:p>
          <a:p>
            <a:pPr algn="l"/>
            <a:r>
              <a:rPr lang="en-US" altLang="zh-CN"/>
              <a:t>127.0.0.1:6379› MEMBERS letter</a:t>
            </a:r>
          </a:p>
          <a:p>
            <a:pPr algn="l"/>
            <a:r>
              <a:rPr lang="en-US" altLang="zh-CN"/>
              <a:t>1)  "c"</a:t>
            </a:r>
          </a:p>
          <a:p>
            <a:pPr algn="l"/>
            <a:r>
              <a:rPr lang="en-US" altLang="zh-CN"/>
              <a:t>2)  "b"</a:t>
            </a:r>
          </a:p>
          <a:p>
            <a:pPr algn="l"/>
            <a:r>
              <a:rPr lang="en-US" altLang="zh-CN"/>
              <a:t>3) "a''</a:t>
            </a:r>
          </a:p>
          <a:p>
            <a:pPr algn="l"/>
            <a:r>
              <a:rPr lang="en-US" altLang="zh-CN"/>
              <a:t>本例中，我们向集合 letter 中添加了个元素，但是重复元素 日没有添加成功，最后用SMEMBERS 查看集合的所有元素。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SREM key member [member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SREM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SREM 用于删除集合key 中的一个或多个member，如果 member 不存在则会被忽略。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当key 不是Set 类型时，返回一个错误。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 SREM 命令成功后，返回集合key 中被成功删除的元素数量。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SREM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SETEX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  <a:sym typeface="+mn-ea"/>
              </a:rPr>
              <a:t>实例 1：</a:t>
            </a:r>
            <a:r>
              <a:rPr lang="en-US" altLang="zh-CN" dirty="0">
                <a:latin typeface="+mn-ea"/>
                <a:sym typeface="+mn-ea"/>
              </a:rPr>
              <a:t>KEY</a:t>
            </a:r>
            <a:r>
              <a:rPr lang="zh-CN" altLang="en-US" dirty="0">
                <a:latin typeface="+mn-ea"/>
                <a:sym typeface="+mn-ea"/>
              </a:rPr>
              <a:t>不存在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  <a:sym typeface="+mn-ea"/>
              </a:rPr>
              <a:t>实例2：</a:t>
            </a:r>
            <a:r>
              <a:rPr lang="en-US" altLang="zh-CN" sz="2000" dirty="0">
                <a:latin typeface="+mn-ea"/>
                <a:sym typeface="+mn-ea"/>
              </a:rPr>
              <a:t>KEY</a:t>
            </a:r>
            <a:r>
              <a:rPr lang="zh-CN" altLang="en-US" sz="2000" dirty="0">
                <a:latin typeface="+mn-ea"/>
                <a:sym typeface="+mn-ea"/>
              </a:rPr>
              <a:t>已经存在，</a:t>
            </a:r>
            <a:r>
              <a:rPr lang="en-US" altLang="zh-CN" sz="2000" dirty="0">
                <a:latin typeface="+mn-ea"/>
                <a:sym typeface="+mn-ea"/>
              </a:rPr>
              <a:t>KEY</a:t>
            </a:r>
            <a:r>
              <a:rPr lang="zh-CN" altLang="en-US" sz="2000" dirty="0">
                <a:latin typeface="+mn-ea"/>
                <a:sym typeface="+mn-ea"/>
              </a:rPr>
              <a:t>对应的值将被覆盖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567563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&gt;&gt;&gt; SETEX color 60 red #  </a:t>
            </a:r>
            <a:r>
              <a:rPr lang="zh-CN" altLang="en-US"/>
              <a:t>设置</a:t>
            </a:r>
            <a:r>
              <a:rPr lang="en-US" altLang="zh-CN"/>
              <a:t>color</a:t>
            </a:r>
            <a:r>
              <a:rPr lang="zh-CN" altLang="en-US"/>
              <a:t>的过期时间为</a:t>
            </a:r>
            <a:r>
              <a:rPr lang="en-US" altLang="zh-CN"/>
              <a:t>60s</a:t>
            </a:r>
          </a:p>
          <a:p>
            <a:r>
              <a:rPr lang="en-US" altLang="zh-CN"/>
              <a:t>ok</a:t>
            </a:r>
          </a:p>
          <a:p>
            <a:endParaRPr lang="en-US" altLang="zh-CN"/>
          </a:p>
          <a:p>
            <a:r>
              <a:rPr lang="en-US" altLang="zh-CN"/>
              <a:t>&gt;&gt;&gt; GET color                #  </a:t>
            </a:r>
            <a:r>
              <a:rPr lang="zh-CN" altLang="en-US"/>
              <a:t>获得</a:t>
            </a:r>
            <a:r>
              <a:rPr lang="en-US" altLang="zh-CN"/>
              <a:t>color</a:t>
            </a:r>
            <a:r>
              <a:rPr lang="zh-CN" altLang="en-US"/>
              <a:t>值</a:t>
            </a:r>
            <a:endParaRPr lang="en-US" altLang="zh-CN"/>
          </a:p>
          <a:p>
            <a:r>
              <a:rPr lang="en-US" altLang="zh-CN"/>
              <a:t>“red”</a:t>
            </a:r>
          </a:p>
          <a:p>
            <a:endParaRPr lang="en-US" altLang="zh-CN"/>
          </a:p>
          <a:p>
            <a:r>
              <a:rPr lang="en-US" altLang="zh-CN"/>
              <a:t>&gt;&gt;&gt; TTL color                 #  </a:t>
            </a:r>
            <a:r>
              <a:rPr lang="zh-CN" altLang="en-US"/>
              <a:t>获得</a:t>
            </a:r>
            <a:r>
              <a:rPr lang="en-US" altLang="zh-CN"/>
              <a:t>color</a:t>
            </a:r>
            <a:r>
              <a:rPr lang="zh-CN" altLang="en-US"/>
              <a:t>剩余过期时间</a:t>
            </a:r>
            <a:endParaRPr lang="en-US" altLang="zh-CN"/>
          </a:p>
          <a:p>
            <a:r>
              <a:rPr lang="en-US" altLang="zh-CN"/>
              <a:t>(integer) 49</a:t>
            </a:r>
          </a:p>
          <a:p>
            <a:endParaRPr lang="en-US" altLang="zh-CN"/>
          </a:p>
          <a:p>
            <a:r>
              <a:rPr lang="en-US" altLang="zh-CN"/>
              <a:t>&gt;&gt;&gt; GET coloe</a:t>
            </a:r>
          </a:p>
          <a:p>
            <a:r>
              <a:rPr lang="en-US" altLang="zh-CN"/>
              <a:t>“red”</a:t>
            </a:r>
          </a:p>
          <a:p>
            <a:endParaRPr lang="en-US" altLang="zh-CN"/>
          </a:p>
          <a:p>
            <a:r>
              <a:rPr lang="en-US" altLang="zh-CN"/>
              <a:t>&gt;&gt;&gt; GET color                #  60s</a:t>
            </a:r>
            <a:r>
              <a:rPr lang="zh-CN" altLang="en-US"/>
              <a:t>后</a:t>
            </a:r>
            <a:r>
              <a:rPr lang="en-US" altLang="zh-CN"/>
              <a:t>color</a:t>
            </a:r>
            <a:r>
              <a:rPr lang="zh-CN" altLang="en-US"/>
              <a:t>值为空</a:t>
            </a:r>
            <a:endParaRPr lang="en-US" altLang="zh-CN"/>
          </a:p>
          <a:p>
            <a:r>
              <a:rPr lang="en-US" altLang="zh-CN"/>
              <a:t>(nil)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23380" y="1988820"/>
            <a:ext cx="31864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&gt;&gt;&gt; SET color </a:t>
            </a:r>
            <a:r>
              <a:rPr lang="zh-CN" altLang="en-US"/>
              <a:t>”</a:t>
            </a:r>
            <a:r>
              <a:rPr lang="en-US" altLang="zh-CN"/>
              <a:t>red</a:t>
            </a:r>
            <a:r>
              <a:rPr lang="zh-CN" altLang="en-US"/>
              <a:t>“</a:t>
            </a:r>
          </a:p>
          <a:p>
            <a:r>
              <a:rPr lang="en-US" altLang="zh-CN"/>
              <a:t>ok</a:t>
            </a:r>
          </a:p>
          <a:p>
            <a:endParaRPr lang="en-US" altLang="zh-CN"/>
          </a:p>
          <a:p>
            <a:r>
              <a:rPr lang="en-US" altLang="zh-CN"/>
              <a:t>&gt;&gt;&gt; SETEX coloe 60 “green” </a:t>
            </a:r>
          </a:p>
          <a:p>
            <a:r>
              <a:rPr lang="en-US" altLang="zh-CN"/>
              <a:t>ok</a:t>
            </a:r>
          </a:p>
          <a:p>
            <a:endParaRPr lang="en-US" altLang="zh-CN"/>
          </a:p>
          <a:p>
            <a:r>
              <a:rPr lang="en-US" altLang="zh-CN"/>
              <a:t>&gt;&gt;&gt; GET color </a:t>
            </a:r>
          </a:p>
          <a:p>
            <a:r>
              <a:rPr lang="en-US" altLang="zh-CN"/>
              <a:t>”green”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LINSERT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0535" y="1842770"/>
            <a:ext cx="55410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 添加测试元素</a:t>
            </a:r>
          </a:p>
          <a:p>
            <a:pPr algn="l"/>
            <a:r>
              <a:rPr lang="en-US" altLang="zh-CN"/>
              <a:t>127.0.0.1:6379› SAD myset</a:t>
            </a:r>
          </a:p>
          <a:p>
            <a:pPr algn="l"/>
            <a:r>
              <a:rPr lang="en-US" altLang="zh-CN"/>
              <a:t>"one"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 "two"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 "three"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</a:t>
            </a:r>
          </a:p>
          <a:p>
            <a:pPr algn="l"/>
            <a:r>
              <a:rPr lang="en-US" altLang="zh-CN"/>
              <a:t>127.0.0.1:6379&gt; MEMBERS myset</a:t>
            </a:r>
          </a:p>
          <a:p>
            <a:pPr algn="l"/>
            <a:r>
              <a:rPr lang="en-US" altLang="zh-CN"/>
              <a:t>1) "three"</a:t>
            </a:r>
          </a:p>
          <a:p>
            <a:pPr algn="l"/>
            <a:r>
              <a:rPr lang="en-US" altLang="zh-CN"/>
              <a:t>2) "two"</a:t>
            </a:r>
          </a:p>
          <a:p>
            <a:pPr algn="l"/>
            <a:r>
              <a:rPr lang="en-US" altLang="zh-CN">
                <a:sym typeface="+mn-ea"/>
              </a:rPr>
              <a:t>3) "one"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22470" y="1804035"/>
            <a:ext cx="67773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＃ 删除单个元素</a:t>
            </a:r>
          </a:p>
          <a:p>
            <a:pPr algn="l"/>
            <a:r>
              <a:rPr lang="en-US" altLang="zh-CN">
                <a:sym typeface="+mn-ea"/>
              </a:rPr>
              <a:t>127.0.0.1:6379&gt; SREM myset "one"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r>
              <a:rPr lang="en-US" altLang="zh-CN">
                <a:sym typeface="+mn-ea"/>
              </a:rPr>
              <a:t>＃删除不存在的元素</a:t>
            </a:r>
          </a:p>
          <a:p>
            <a:pPr algn="l"/>
            <a:r>
              <a:rPr lang="en-US" altLang="zh-CN">
                <a:sym typeface="+mn-ea"/>
              </a:rPr>
              <a:t>127.0.0.1:6379&gt; SREM myset "none"</a:t>
            </a:r>
          </a:p>
          <a:p>
            <a:pPr algn="l"/>
            <a:r>
              <a:rPr lang="en-US" altLang="zh-CN">
                <a:sym typeface="+mn-ea"/>
              </a:rPr>
              <a:t>(integer) 0</a:t>
            </a:r>
          </a:p>
          <a:p>
            <a:pPr algn="l"/>
            <a:r>
              <a:rPr lang="en-US" altLang="zh-CN">
                <a:sym typeface="+mn-ea"/>
              </a:rPr>
              <a:t>＃ 删除多个元素</a:t>
            </a:r>
          </a:p>
          <a:p>
            <a:pPr algn="l"/>
            <a:r>
              <a:rPr lang="en-US" altLang="zh-CN">
                <a:sym typeface="+mn-ea"/>
              </a:rPr>
              <a:t>127.0.0.1:6379&gt; REM myset three two</a:t>
            </a:r>
          </a:p>
          <a:p>
            <a:pPr algn="l"/>
            <a:r>
              <a:rPr lang="en-US" altLang="zh-CN">
                <a:sym typeface="+mn-ea"/>
              </a:rPr>
              <a:t>(integer) 2</a:t>
            </a:r>
          </a:p>
          <a:p>
            <a:pPr algn="l"/>
            <a:r>
              <a:rPr lang="en-US" altLang="zh-CN">
                <a:sym typeface="+mn-ea"/>
              </a:rPr>
              <a:t>127.0.0.1:6379&gt; MEMBERS myset</a:t>
            </a:r>
          </a:p>
          <a:p>
            <a:pPr algn="l"/>
            <a:r>
              <a:rPr lang="en-US" altLang="zh-CN">
                <a:sym typeface="+mn-ea"/>
              </a:rPr>
              <a:t>(empty list or set)</a:t>
            </a:r>
          </a:p>
          <a:p>
            <a:pPr algn="l"/>
            <a:r>
              <a:rPr lang="en-US" altLang="zh-CN">
                <a:sym typeface="+mn-ea"/>
              </a:rPr>
              <a:t>本例中，我们先向集合myset 中添加了了个元素，再执行 SREM 命令来删除 one 和none。由于</a:t>
            </a:r>
          </a:p>
          <a:p>
            <a:pPr algn="l"/>
            <a:r>
              <a:rPr lang="en-US" altLang="zh-CN">
                <a:sym typeface="+mn-ea"/>
              </a:rPr>
              <a:t>集合myset中有元素 ome，因此ome 被州除，而集合 myset中没有nome，所以 SREM 命令执行失败。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MEMBERS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SMEMBERS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SMEMBERS 的返回集合 key 中的所有元素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返回值：集合key 中的所有元素。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SMEMBERS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SMEMBERS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实例1：空集合。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实例2：非空集合。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3710" y="2176145"/>
            <a:ext cx="51130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＃不存在的key视为空集合</a:t>
            </a:r>
          </a:p>
          <a:p>
            <a:pPr algn="l"/>
            <a:r>
              <a:rPr lang="en-US" altLang="zh-CN"/>
              <a:t>127.0.0.1:6379&gt; ExISTS notexists_key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r>
              <a:rPr lang="en-US" altLang="zh-CN"/>
              <a:t>127.0.0.1:6379› MEMBERS not _exists_key</a:t>
            </a:r>
          </a:p>
          <a:p>
            <a:pPr algn="l"/>
            <a:r>
              <a:rPr lang="en-US" altLang="zh-CN"/>
              <a:t>(empty list or set)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SADD programming_language python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SADD programming_language ruby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SAD programming_language</a:t>
            </a:r>
          </a:p>
          <a:p>
            <a:pPr algn="l"/>
            <a:r>
              <a:rPr lang="en-US" altLang="zh-CN"/>
              <a:t>C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MEMBERS programming_language</a:t>
            </a:r>
          </a:p>
          <a:p>
            <a:pPr algn="l"/>
            <a:r>
              <a:rPr lang="en-US" altLang="zh-CN"/>
              <a:t>1) "c"</a:t>
            </a:r>
          </a:p>
          <a:p>
            <a:pPr algn="l"/>
            <a:r>
              <a:rPr lang="en-US" altLang="zh-CN"/>
              <a:t>2) "ruby"</a:t>
            </a:r>
          </a:p>
          <a:p>
            <a:pPr algn="l"/>
            <a:r>
              <a:rPr lang="en-US" altLang="zh-CN"/>
              <a:t>3) "python"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SCARD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SCARD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SCARD 返回集合key 中元素的数量。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返回值：集合key 中元素的数量。当key 不存在时，返回0。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SCARD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SCARD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7110" y="2437130"/>
            <a:ext cx="48437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SADD myset2 a b c</a:t>
            </a:r>
          </a:p>
          <a:p>
            <a:pPr algn="l"/>
            <a:r>
              <a:rPr lang="en-US" altLang="zh-CN"/>
              <a:t>(integer) 3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CARD myset2</a:t>
            </a:r>
          </a:p>
          <a:p>
            <a:pPr algn="l"/>
            <a:r>
              <a:rPr lang="en-US" altLang="zh-CN"/>
              <a:t>(integer) 3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SMEMBERS myset2</a:t>
            </a:r>
          </a:p>
          <a:p>
            <a:pPr algn="l"/>
            <a:r>
              <a:rPr lang="en-US" altLang="zh-CN"/>
              <a:t>1)  "c"</a:t>
            </a:r>
          </a:p>
          <a:p>
            <a:pPr algn="l"/>
            <a:r>
              <a:rPr lang="en-US" altLang="zh-CN"/>
              <a:t>2)  "b"</a:t>
            </a:r>
          </a:p>
          <a:p>
            <a:pPr algn="l"/>
            <a:r>
              <a:rPr lang="en-US" altLang="zh-CN"/>
              <a:t>3)  "a"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MOVE source destination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SMOVE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SMOVE 用于将member 从集合source 移动到集合 destination， 也就是从第一个集合中删除member 并添加到第二个对应集合中。</a:t>
            </a:r>
          </a:p>
          <a:p>
            <a:pPr algn="l"/>
            <a:r>
              <a:rPr sz="2000"/>
              <a:t>SMOVE 命令是原子性操作。如果集合 source 不存在，则 SMOVE不执行任何操作，仅返回0。否则member 从集合 source 中被州除，并添加到集合 destination 中。</a:t>
            </a:r>
          </a:p>
          <a:p>
            <a:pPr algn="l"/>
            <a:r>
              <a:rPr sz="2000"/>
              <a:t>当集合 destination 己经包含member 时， SMOVE 只是简单地将集合 source 中的 member删除</a:t>
            </a:r>
          </a:p>
          <a:p>
            <a:pPr algn="l"/>
            <a:r>
              <a:rPr sz="2000"/>
              <a:t>当 source 或 destination 不是 Set 类型时，返回一个错误。</a:t>
            </a:r>
          </a:p>
          <a:p>
            <a:pPr algn="l"/>
            <a:r>
              <a:rPr sz="2000"/>
              <a:t>返回值：如果 member 被成功州除，那么返回1；如果member 不是集合source 的元素，</a:t>
            </a:r>
          </a:p>
          <a:p>
            <a:pPr algn="l"/>
            <a:r>
              <a:rPr sz="2000"/>
              <a:t>并且没有任何对集合 destination 的操作，那么返回0。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SMOVE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SMOVE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50745" y="1938020"/>
            <a:ext cx="72218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DEL myset2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SADD myset2 a b c</a:t>
            </a:r>
          </a:p>
          <a:p>
            <a:pPr algn="l"/>
            <a:r>
              <a:rPr lang="en-US" altLang="zh-CN"/>
              <a:t>(integer) 3</a:t>
            </a:r>
          </a:p>
          <a:p>
            <a:pPr algn="l"/>
            <a:r>
              <a:rPr lang="en-US" altLang="zh-CN"/>
              <a:t>127.0.0.1:6379&gt;SMEMBERS myset2</a:t>
            </a:r>
          </a:p>
          <a:p>
            <a:pPr algn="l"/>
            <a:r>
              <a:rPr lang="en-US" altLang="zh-CN"/>
              <a:t>1) "c"</a:t>
            </a:r>
          </a:p>
          <a:p>
            <a:pPr algn="l"/>
            <a:r>
              <a:rPr lang="en-US" altLang="zh-CN"/>
              <a:t>2) "b"</a:t>
            </a:r>
          </a:p>
          <a:p>
            <a:pPr algn="l"/>
            <a:r>
              <a:rPr lang="en-US" altLang="zh-CN"/>
              <a:t>3) "a"</a:t>
            </a:r>
          </a:p>
          <a:p>
            <a:pPr algn="l"/>
            <a:r>
              <a:rPr lang="en-US" altLang="zh-CN"/>
              <a:t>127.0.0.1:6379› MOVE myset2 myset3 a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MEMBERS myset2</a:t>
            </a:r>
          </a:p>
          <a:p>
            <a:pPr algn="l"/>
            <a:r>
              <a:rPr lang="en-US" altLang="zh-CN"/>
              <a:t>1) "c''</a:t>
            </a:r>
          </a:p>
          <a:p>
            <a:pPr algn="l"/>
            <a:r>
              <a:rPr lang="en-US" altLang="zh-CN"/>
              <a:t>2) "bI</a:t>
            </a:r>
          </a:p>
          <a:p>
            <a:pPr algn="l"/>
            <a:r>
              <a:rPr lang="en-US" altLang="zh-CN"/>
              <a:t>127.0.0.1:6379&gt; MEMBERS myset3</a:t>
            </a:r>
          </a:p>
          <a:p>
            <a:pPr algn="l"/>
            <a:r>
              <a:rPr lang="en-US" altLang="zh-CN"/>
              <a:t>1) "a"</a:t>
            </a:r>
          </a:p>
          <a:p>
            <a:pPr algn="l"/>
            <a:r>
              <a:rPr lang="en-US" altLang="zh-CN"/>
              <a:t>通过本例可以看到，集合myset2 中的元素a被移到集合 myset3 中了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SPOP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SPOP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SPOP 用于随机返回并删除名称为 key 的集合中的一个元素。</a:t>
            </a:r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r>
              <a:rPr sz="2000"/>
              <a:t>返回值：被删除的随机元素。当key 不存在或ley 是空集时，返回 nil。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SPOP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SMOVE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850" y="2025015"/>
            <a:ext cx="442658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/>
              <a:t>127.0.0.1:6379&gt; DEL myset3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SAD myset3</a:t>
            </a:r>
          </a:p>
          <a:p>
            <a:pPr algn="l"/>
            <a:r>
              <a:rPr lang="en-US" altLang="zh-CN" sz="1600"/>
              <a:t>"one"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SAD myset3</a:t>
            </a:r>
          </a:p>
          <a:p>
            <a:pPr algn="l"/>
            <a:r>
              <a:rPr lang="en-US" altLang="zh-CN" sz="1600"/>
              <a:t>"two"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SAD myset3</a:t>
            </a:r>
          </a:p>
          <a:p>
            <a:pPr algn="l"/>
            <a:r>
              <a:rPr lang="en-US" altLang="zh-CN" sz="1600"/>
              <a:t>"three"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SOP myset3</a:t>
            </a:r>
          </a:p>
          <a:p>
            <a:pPr algn="l"/>
            <a:r>
              <a:rPr lang="en-US" altLang="zh-CN" sz="1600"/>
              <a:t>"one"</a:t>
            </a:r>
          </a:p>
          <a:p>
            <a:pPr algn="l"/>
            <a:r>
              <a:rPr lang="en-US" altLang="zh-CN" sz="1600"/>
              <a:t>VOMP</a:t>
            </a:r>
          </a:p>
          <a:p>
            <a:pPr algn="l"/>
            <a:r>
              <a:rPr lang="en-US" altLang="zh-CN" sz="1600"/>
              <a:t>127.0.0.1:6379&gt; MEMBERS myset3</a:t>
            </a:r>
          </a:p>
          <a:p>
            <a:pPr algn="l"/>
            <a:r>
              <a:rPr lang="en-US" altLang="zh-CN" sz="1600"/>
              <a:t>1) "three"</a:t>
            </a:r>
          </a:p>
          <a:p>
            <a:pPr algn="l"/>
            <a:r>
              <a:rPr lang="en-US" altLang="zh-CN" sz="1600"/>
              <a:t>2) "two"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71870" y="2829560"/>
            <a:ext cx="5453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本例中，我们向集合 myset3 中添加了 了个元素后，</a:t>
            </a:r>
          </a:p>
          <a:p>
            <a:pPr algn="l"/>
            <a:r>
              <a:rPr lang="en-US" altLang="zh-CN">
                <a:sym typeface="+mn-ea"/>
              </a:rPr>
              <a:t>再执行 SPOP 命令来随机删除一个元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素，可以看到元素 one 被删除了。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SRANDMEMBER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SRANDMEMBER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SRANDMEMBER 用于随机返回名称为 key 的集合中的一个元素，但是不删除元素。</a:t>
            </a:r>
          </a:p>
          <a:p>
            <a:pPr algn="l"/>
            <a:r>
              <a:rPr sz="2400"/>
              <a:t>返回值：被选中的随机元素。当key 不存在或key 是空集时，返回nil.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SRANDMEMBER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3"/>
  <p:tag name="REFSHAPE" val="10555322107839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4"/>
  <p:tag name="REFSHAPE" val="10555322107884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5"/>
  <p:tag name="REFSHAPE" val="10555322107592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107525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108287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6"/>
  <p:tag name="REFSHAPE" val="10555322109071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8"/>
  <p:tag name="REFSHAPE" val="10555322108981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6"/>
  <p:tag name="REFSHAPE" val="10555322108399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0"/>
  <p:tag name="REFSHAPE" val="10555322107906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2"/>
  <p:tag name="REFSHAPE" val="10555322108040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0"/>
  <p:tag name="REFSHAPE" val="105553220642968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1"/>
  <p:tag name="REFSHAPE" val="105553220640056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"/>
  <p:tag name="REFSHAPE" val="105553220638488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63468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7"/>
  <p:tag name="REFSHAPE" val="10555322063983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9"/>
  <p:tag name="REFSHAPE" val="105553220645656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a06314-7e72-4d48-85a8-7253ed818c17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3586118-144a-400e-80c5-0a660c0b7faf}"/>
  <p:tag name="TABLE_ENDDRAG_ORIGIN_RECT" val="518*163"/>
  <p:tag name="TABLE_ENDDRAG_RECT" val="176*142*610*266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9"/>
  <p:tag name="REFSHAPE" val="1055532210777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108488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108757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</TotalTime>
  <Words>10349</Words>
  <Application>Microsoft Office PowerPoint</Application>
  <PresentationFormat>宽屏</PresentationFormat>
  <Paragraphs>2223</Paragraphs>
  <Slides>151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151</vt:i4>
      </vt:variant>
    </vt:vector>
  </HeadingPairs>
  <TitlesOfParts>
    <vt:vector size="161" baseType="lpstr">
      <vt:lpstr>华文楷体</vt:lpstr>
      <vt:lpstr>宋体</vt:lpstr>
      <vt:lpstr>微软雅黑</vt:lpstr>
      <vt:lpstr>微软雅黑 (正文)</vt:lpstr>
      <vt:lpstr>Arial</vt:lpstr>
      <vt:lpstr>Calibri</vt:lpstr>
      <vt:lpstr>Times New Roman</vt:lpstr>
      <vt:lpstr>Wingdings</vt:lpstr>
      <vt:lpstr>主题5</vt:lpstr>
      <vt:lpstr>1_主题5</vt:lpstr>
      <vt:lpstr>Redis 6 开发与实战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wangshuo</cp:lastModifiedBy>
  <cp:revision>720</cp:revision>
  <cp:lastPrinted>2021-12-03T17:37:00Z</cp:lastPrinted>
  <dcterms:created xsi:type="dcterms:W3CDTF">2021-12-03T17:37:00Z</dcterms:created>
  <dcterms:modified xsi:type="dcterms:W3CDTF">2022-03-11T08:50:12Z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