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9"/>
  </p:notesMasterIdLst>
  <p:sldIdLst>
    <p:sldId id="256" r:id="rId2"/>
    <p:sldId id="452" r:id="rId3"/>
    <p:sldId id="453" r:id="rId4"/>
    <p:sldId id="454" r:id="rId5"/>
    <p:sldId id="315" r:id="rId6"/>
    <p:sldId id="420" r:id="rId7"/>
    <p:sldId id="421" r:id="rId8"/>
    <p:sldId id="422" r:id="rId9"/>
    <p:sldId id="423" r:id="rId10"/>
    <p:sldId id="424" r:id="rId11"/>
    <p:sldId id="426" r:id="rId12"/>
    <p:sldId id="425" r:id="rId13"/>
    <p:sldId id="427" r:id="rId14"/>
    <p:sldId id="428" r:id="rId15"/>
    <p:sldId id="429" r:id="rId16"/>
    <p:sldId id="430" r:id="rId17"/>
    <p:sldId id="431" r:id="rId18"/>
    <p:sldId id="432" r:id="rId19"/>
    <p:sldId id="433" r:id="rId20"/>
    <p:sldId id="434" r:id="rId21"/>
    <p:sldId id="435" r:id="rId22"/>
    <p:sldId id="436" r:id="rId23"/>
    <p:sldId id="437" r:id="rId24"/>
    <p:sldId id="438" r:id="rId25"/>
    <p:sldId id="439" r:id="rId26"/>
    <p:sldId id="440" r:id="rId27"/>
    <p:sldId id="441" r:id="rId28"/>
    <p:sldId id="443" r:id="rId29"/>
    <p:sldId id="444" r:id="rId30"/>
    <p:sldId id="445" r:id="rId31"/>
    <p:sldId id="446" r:id="rId32"/>
    <p:sldId id="447" r:id="rId33"/>
    <p:sldId id="448" r:id="rId34"/>
    <p:sldId id="449" r:id="rId35"/>
    <p:sldId id="450" r:id="rId36"/>
    <p:sldId id="451" r:id="rId37"/>
    <p:sldId id="261" r:id="rId38"/>
  </p:sldIdLst>
  <p:sldSz cx="12192000" cy="6858000"/>
  <p:notesSz cx="6858000" cy="9144000"/>
  <p:custDataLst>
    <p:tags r:id="rId4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5C"/>
    <a:srgbClr val="06D24C"/>
    <a:srgbClr val="035920"/>
    <a:srgbClr val="F6F5F3"/>
    <a:srgbClr val="04862F"/>
    <a:srgbClr val="07DB4E"/>
    <a:srgbClr val="08396E"/>
    <a:srgbClr val="0519AB"/>
    <a:srgbClr val="06BE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182" autoAdjust="0"/>
  </p:normalViewPr>
  <p:slideViewPr>
    <p:cSldViewPr snapToGrid="0">
      <p:cViewPr varScale="1">
        <p:scale>
          <a:sx n="89" d="100"/>
          <a:sy n="89" d="100"/>
        </p:scale>
        <p:origin x="384" y="53"/>
      </p:cViewPr>
      <p:guideLst>
        <p:guide orient="horz" pos="2160"/>
        <p:guide pos="383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00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solidFill>
          <a:srgbClr val="000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22_1"/>
          <p:cNvSpPr>
            <a:spLocks noChangeArrowheads="1"/>
          </p:cNvSpPr>
          <p:nvPr userDrawn="1"/>
        </p:nvSpPr>
        <p:spPr bwMode="auto">
          <a:xfrm>
            <a:off x="0" y="1531703"/>
            <a:ext cx="12192000" cy="5326297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t="-28757" b="-15909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23" name="任意多边形: 形状 22"/>
          <p:cNvSpPr>
            <a:spLocks noChangeArrowheads="1"/>
          </p:cNvSpPr>
          <p:nvPr userDrawn="1"/>
        </p:nvSpPr>
        <p:spPr bwMode="auto">
          <a:xfrm>
            <a:off x="-794" y="1531703"/>
            <a:ext cx="12192000" cy="5326297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solidFill>
            <a:srgbClr val="FFC000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20" name="任意多边形: 形状 19"/>
          <p:cNvSpPr/>
          <p:nvPr userDrawn="1"/>
        </p:nvSpPr>
        <p:spPr bwMode="auto">
          <a:xfrm>
            <a:off x="0" y="543509"/>
            <a:ext cx="12192000" cy="6167761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C000"/>
              </a:gs>
              <a:gs pos="11000">
                <a:schemeClr val="accent1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9925" y="5306656"/>
            <a:ext cx="10850563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9925" y="5602927"/>
            <a:ext cx="10850563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69925" y="4456729"/>
            <a:ext cx="10850563" cy="558799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5" y="1028701"/>
            <a:ext cx="10850563" cy="3136900"/>
          </a:xfrm>
        </p:spPr>
        <p:txBody>
          <a:bodyPr anchor="b" anchorCtr="0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22_1"/>
          <p:cNvSpPr>
            <a:spLocks noChangeArrowheads="1"/>
          </p:cNvSpPr>
          <p:nvPr userDrawn="1"/>
        </p:nvSpPr>
        <p:spPr bwMode="auto">
          <a:xfrm>
            <a:off x="190500" y="3192312"/>
            <a:ext cx="12192000" cy="3429000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 t="-93255" b="-31457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2488168" y="2033814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2489284" y="2929164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 userDrawn="1"/>
        </p:nvSpPr>
        <p:spPr>
          <a:xfrm>
            <a:off x="-9525" y="-9525"/>
            <a:ext cx="12220575" cy="942975"/>
          </a:xfrm>
          <a:custGeom>
            <a:avLst/>
            <a:gdLst>
              <a:gd name="connsiteX0" fmla="*/ 0 w 12220575"/>
              <a:gd name="connsiteY0" fmla="*/ 0 h 942975"/>
              <a:gd name="connsiteX1" fmla="*/ 9525 w 12220575"/>
              <a:gd name="connsiteY1" fmla="*/ 647700 h 942975"/>
              <a:gd name="connsiteX2" fmla="*/ 2686050 w 12220575"/>
              <a:gd name="connsiteY2" fmla="*/ 942975 h 942975"/>
              <a:gd name="connsiteX3" fmla="*/ 5124450 w 12220575"/>
              <a:gd name="connsiteY3" fmla="*/ 923925 h 942975"/>
              <a:gd name="connsiteX4" fmla="*/ 7277100 w 12220575"/>
              <a:gd name="connsiteY4" fmla="*/ 809625 h 942975"/>
              <a:gd name="connsiteX5" fmla="*/ 9296400 w 12220575"/>
              <a:gd name="connsiteY5" fmla="*/ 466725 h 942975"/>
              <a:gd name="connsiteX6" fmla="*/ 11325225 w 12220575"/>
              <a:gd name="connsiteY6" fmla="*/ 314325 h 942975"/>
              <a:gd name="connsiteX7" fmla="*/ 12220575 w 12220575"/>
              <a:gd name="connsiteY7" fmla="*/ 352425 h 942975"/>
              <a:gd name="connsiteX8" fmla="*/ 12182475 w 12220575"/>
              <a:gd name="connsiteY8" fmla="*/ 9525 h 942975"/>
              <a:gd name="connsiteX9" fmla="*/ 0 w 12220575"/>
              <a:gd name="connsiteY9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20575" h="942975">
                <a:moveTo>
                  <a:pt x="0" y="0"/>
                </a:moveTo>
                <a:lnTo>
                  <a:pt x="9525" y="647700"/>
                </a:lnTo>
                <a:lnTo>
                  <a:pt x="2686050" y="942975"/>
                </a:lnTo>
                <a:lnTo>
                  <a:pt x="5124450" y="923925"/>
                </a:lnTo>
                <a:lnTo>
                  <a:pt x="7277100" y="809625"/>
                </a:lnTo>
                <a:lnTo>
                  <a:pt x="9296400" y="466725"/>
                </a:lnTo>
                <a:lnTo>
                  <a:pt x="11325225" y="314325"/>
                </a:lnTo>
                <a:lnTo>
                  <a:pt x="12220575" y="352425"/>
                </a:lnTo>
                <a:lnTo>
                  <a:pt x="12182475" y="95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 userDrawn="1"/>
        </p:nvSpPr>
        <p:spPr bwMode="auto">
          <a:xfrm flipH="1" flipV="1">
            <a:off x="-1219199" y="239311"/>
            <a:ext cx="13411199" cy="80118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FF00"/>
              </a:gs>
              <a:gs pos="11000">
                <a:srgbClr val="FFC0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1" name="任意多边形: 形状 10"/>
          <p:cNvSpPr/>
          <p:nvPr userDrawn="1"/>
        </p:nvSpPr>
        <p:spPr>
          <a:xfrm rot="10800000">
            <a:off x="-28575" y="6321199"/>
            <a:ext cx="12220575" cy="942975"/>
          </a:xfrm>
          <a:custGeom>
            <a:avLst/>
            <a:gdLst>
              <a:gd name="connsiteX0" fmla="*/ 0 w 12220575"/>
              <a:gd name="connsiteY0" fmla="*/ 0 h 942975"/>
              <a:gd name="connsiteX1" fmla="*/ 9525 w 12220575"/>
              <a:gd name="connsiteY1" fmla="*/ 647700 h 942975"/>
              <a:gd name="connsiteX2" fmla="*/ 2686050 w 12220575"/>
              <a:gd name="connsiteY2" fmla="*/ 942975 h 942975"/>
              <a:gd name="connsiteX3" fmla="*/ 5124450 w 12220575"/>
              <a:gd name="connsiteY3" fmla="*/ 923925 h 942975"/>
              <a:gd name="connsiteX4" fmla="*/ 7277100 w 12220575"/>
              <a:gd name="connsiteY4" fmla="*/ 809625 h 942975"/>
              <a:gd name="connsiteX5" fmla="*/ 9296400 w 12220575"/>
              <a:gd name="connsiteY5" fmla="*/ 466725 h 942975"/>
              <a:gd name="connsiteX6" fmla="*/ 11325225 w 12220575"/>
              <a:gd name="connsiteY6" fmla="*/ 314325 h 942975"/>
              <a:gd name="connsiteX7" fmla="*/ 12220575 w 12220575"/>
              <a:gd name="connsiteY7" fmla="*/ 352425 h 942975"/>
              <a:gd name="connsiteX8" fmla="*/ 12182475 w 12220575"/>
              <a:gd name="connsiteY8" fmla="*/ 9525 h 942975"/>
              <a:gd name="connsiteX9" fmla="*/ 0 w 12220575"/>
              <a:gd name="connsiteY9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20575" h="942975">
                <a:moveTo>
                  <a:pt x="0" y="0"/>
                </a:moveTo>
                <a:lnTo>
                  <a:pt x="9525" y="647700"/>
                </a:lnTo>
                <a:lnTo>
                  <a:pt x="2686050" y="942975"/>
                </a:lnTo>
                <a:lnTo>
                  <a:pt x="5124450" y="923925"/>
                </a:lnTo>
                <a:lnTo>
                  <a:pt x="7277100" y="809625"/>
                </a:lnTo>
                <a:lnTo>
                  <a:pt x="9296400" y="466725"/>
                </a:lnTo>
                <a:lnTo>
                  <a:pt x="11325225" y="314325"/>
                </a:lnTo>
                <a:lnTo>
                  <a:pt x="12220575" y="352425"/>
                </a:lnTo>
                <a:lnTo>
                  <a:pt x="12182475" y="95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任意多边形: 形状 11"/>
          <p:cNvSpPr/>
          <p:nvPr userDrawn="1"/>
        </p:nvSpPr>
        <p:spPr bwMode="auto">
          <a:xfrm>
            <a:off x="-9525" y="6230938"/>
            <a:ext cx="12201525" cy="801179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FF00"/>
              </a:gs>
              <a:gs pos="11000">
                <a:srgbClr val="FFC0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11520488" y="6486465"/>
            <a:ext cx="671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379552D3-A968-4710-B841-1063F5B640DF}" type="slidenum">
              <a:rPr lang="zh-CN" altLang="en-US" sz="2000" b="1" smtClean="0">
                <a:solidFill>
                  <a:schemeClr val="accent2">
                    <a:lumMod val="50000"/>
                  </a:schemeClr>
                </a:solidFill>
              </a:rPr>
              <a:t>‹#›</a:t>
            </a:fld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4410" y="24187"/>
            <a:ext cx="527050" cy="5270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6766-F62E-419D-BB7F-91C9CEBCA24E}" type="datetime1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2_1"/>
          <p:cNvSpPr>
            <a:spLocks noChangeArrowheads="1"/>
          </p:cNvSpPr>
          <p:nvPr userDrawn="1"/>
        </p:nvSpPr>
        <p:spPr bwMode="auto">
          <a:xfrm>
            <a:off x="0" y="1531703"/>
            <a:ext cx="12192000" cy="5326297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t="-28757" b="-15909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10" name="任意多边形: 形状 9"/>
          <p:cNvSpPr>
            <a:spLocks noChangeArrowheads="1"/>
          </p:cNvSpPr>
          <p:nvPr userDrawn="1"/>
        </p:nvSpPr>
        <p:spPr bwMode="auto">
          <a:xfrm>
            <a:off x="-794" y="1531703"/>
            <a:ext cx="12192000" cy="5326297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solidFill>
            <a:srgbClr val="FFC000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4034971" y="2163199"/>
            <a:ext cx="6536871" cy="2390427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034971" y="5238353"/>
            <a:ext cx="6536871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4034973" y="4942082"/>
            <a:ext cx="6536871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1" name="任意多边形: 形状 10"/>
          <p:cNvSpPr/>
          <p:nvPr userDrawn="1"/>
        </p:nvSpPr>
        <p:spPr bwMode="auto">
          <a:xfrm>
            <a:off x="0" y="543509"/>
            <a:ext cx="12192000" cy="6167761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C000"/>
              </a:gs>
              <a:gs pos="11000">
                <a:schemeClr val="accent1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FE44A0-2E53-457E-9AC0-11D6EE9FA3B5}" type="datetime1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4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5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6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8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9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0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1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3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4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5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7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8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9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0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1.xml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3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4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5.xml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 hidden="1"/>
          <p:cNvSpPr/>
          <p:nvPr>
            <p:custDataLst>
              <p:tags r:id="rId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69925" y="1319455"/>
            <a:ext cx="10850563" cy="3136900"/>
          </a:xfrm>
        </p:spPr>
        <p:txBody>
          <a:bodyPr>
            <a:normAutofit/>
          </a:bodyPr>
          <a:lstStyle/>
          <a:p>
            <a:r>
              <a:rPr lang="en-US" altLang="zh-CN" sz="4800" dirty="0" err="1" smtClean="0"/>
              <a:t>Redis</a:t>
            </a:r>
            <a:r>
              <a:rPr lang="en-US" altLang="zh-CN" sz="4800" dirty="0" smtClean="0"/>
              <a:t> 6 </a:t>
            </a:r>
            <a:r>
              <a:rPr lang="zh-CN" altLang="en-US" sz="4800" dirty="0" smtClean="0"/>
              <a:t>开发与实战</a:t>
            </a:r>
            <a:endParaRPr lang="zh-CN" altLang="en-US" sz="2000" b="0" dirty="0"/>
          </a:p>
        </p:txBody>
      </p:sp>
      <p:sp>
        <p:nvSpPr>
          <p:cNvPr id="29" name="任意多边形: 形状 28"/>
          <p:cNvSpPr/>
          <p:nvPr/>
        </p:nvSpPr>
        <p:spPr>
          <a:xfrm>
            <a:off x="10968292" y="649047"/>
            <a:ext cx="552196" cy="3896208"/>
          </a:xfrm>
          <a:custGeom>
            <a:avLst/>
            <a:gdLst>
              <a:gd name="connsiteX0" fmla="*/ 438280 w 513703"/>
              <a:gd name="connsiteY0" fmla="*/ 3473760 h 3624606"/>
              <a:gd name="connsiteX1" fmla="*/ 513703 w 513703"/>
              <a:gd name="connsiteY1" fmla="*/ 3549183 h 3624606"/>
              <a:gd name="connsiteX2" fmla="*/ 438280 w 513703"/>
              <a:gd name="connsiteY2" fmla="*/ 3624606 h 3624606"/>
              <a:gd name="connsiteX3" fmla="*/ 362857 w 513703"/>
              <a:gd name="connsiteY3" fmla="*/ 3549183 h 3624606"/>
              <a:gd name="connsiteX4" fmla="*/ 438280 w 513703"/>
              <a:gd name="connsiteY4" fmla="*/ 3473760 h 3624606"/>
              <a:gd name="connsiteX5" fmla="*/ 75423 w 513703"/>
              <a:gd name="connsiteY5" fmla="*/ 3473760 h 3624606"/>
              <a:gd name="connsiteX6" fmla="*/ 150846 w 513703"/>
              <a:gd name="connsiteY6" fmla="*/ 3549183 h 3624606"/>
              <a:gd name="connsiteX7" fmla="*/ 75423 w 513703"/>
              <a:gd name="connsiteY7" fmla="*/ 3624606 h 3624606"/>
              <a:gd name="connsiteX8" fmla="*/ 0 w 513703"/>
              <a:gd name="connsiteY8" fmla="*/ 3549183 h 3624606"/>
              <a:gd name="connsiteX9" fmla="*/ 75423 w 513703"/>
              <a:gd name="connsiteY9" fmla="*/ 3473760 h 3624606"/>
              <a:gd name="connsiteX10" fmla="*/ 438280 w 513703"/>
              <a:gd name="connsiteY10" fmla="*/ 3126882 h 3624606"/>
              <a:gd name="connsiteX11" fmla="*/ 513703 w 513703"/>
              <a:gd name="connsiteY11" fmla="*/ 3202305 h 3624606"/>
              <a:gd name="connsiteX12" fmla="*/ 438280 w 513703"/>
              <a:gd name="connsiteY12" fmla="*/ 3277728 h 3624606"/>
              <a:gd name="connsiteX13" fmla="*/ 362857 w 513703"/>
              <a:gd name="connsiteY13" fmla="*/ 3202305 h 3624606"/>
              <a:gd name="connsiteX14" fmla="*/ 438280 w 513703"/>
              <a:gd name="connsiteY14" fmla="*/ 3126882 h 3624606"/>
              <a:gd name="connsiteX15" fmla="*/ 75423 w 513703"/>
              <a:gd name="connsiteY15" fmla="*/ 3126882 h 3624606"/>
              <a:gd name="connsiteX16" fmla="*/ 150846 w 513703"/>
              <a:gd name="connsiteY16" fmla="*/ 3202305 h 3624606"/>
              <a:gd name="connsiteX17" fmla="*/ 75423 w 513703"/>
              <a:gd name="connsiteY17" fmla="*/ 3277728 h 3624606"/>
              <a:gd name="connsiteX18" fmla="*/ 0 w 513703"/>
              <a:gd name="connsiteY18" fmla="*/ 3202305 h 3624606"/>
              <a:gd name="connsiteX19" fmla="*/ 75423 w 513703"/>
              <a:gd name="connsiteY19" fmla="*/ 3126882 h 3624606"/>
              <a:gd name="connsiteX20" fmla="*/ 438280 w 513703"/>
              <a:gd name="connsiteY20" fmla="*/ 2780004 h 3624606"/>
              <a:gd name="connsiteX21" fmla="*/ 513703 w 513703"/>
              <a:gd name="connsiteY21" fmla="*/ 2855427 h 3624606"/>
              <a:gd name="connsiteX22" fmla="*/ 438280 w 513703"/>
              <a:gd name="connsiteY22" fmla="*/ 2930850 h 3624606"/>
              <a:gd name="connsiteX23" fmla="*/ 362857 w 513703"/>
              <a:gd name="connsiteY23" fmla="*/ 2855427 h 3624606"/>
              <a:gd name="connsiteX24" fmla="*/ 438280 w 513703"/>
              <a:gd name="connsiteY24" fmla="*/ 2780004 h 3624606"/>
              <a:gd name="connsiteX25" fmla="*/ 75423 w 513703"/>
              <a:gd name="connsiteY25" fmla="*/ 2780004 h 3624606"/>
              <a:gd name="connsiteX26" fmla="*/ 150846 w 513703"/>
              <a:gd name="connsiteY26" fmla="*/ 2855427 h 3624606"/>
              <a:gd name="connsiteX27" fmla="*/ 75423 w 513703"/>
              <a:gd name="connsiteY27" fmla="*/ 2930850 h 3624606"/>
              <a:gd name="connsiteX28" fmla="*/ 0 w 513703"/>
              <a:gd name="connsiteY28" fmla="*/ 2855427 h 3624606"/>
              <a:gd name="connsiteX29" fmla="*/ 75423 w 513703"/>
              <a:gd name="connsiteY29" fmla="*/ 2780004 h 3624606"/>
              <a:gd name="connsiteX30" fmla="*/ 438280 w 513703"/>
              <a:gd name="connsiteY30" fmla="*/ 2433126 h 3624606"/>
              <a:gd name="connsiteX31" fmla="*/ 513703 w 513703"/>
              <a:gd name="connsiteY31" fmla="*/ 2508549 h 3624606"/>
              <a:gd name="connsiteX32" fmla="*/ 438280 w 513703"/>
              <a:gd name="connsiteY32" fmla="*/ 2583972 h 3624606"/>
              <a:gd name="connsiteX33" fmla="*/ 362857 w 513703"/>
              <a:gd name="connsiteY33" fmla="*/ 2508549 h 3624606"/>
              <a:gd name="connsiteX34" fmla="*/ 438280 w 513703"/>
              <a:gd name="connsiteY34" fmla="*/ 2433126 h 3624606"/>
              <a:gd name="connsiteX35" fmla="*/ 75423 w 513703"/>
              <a:gd name="connsiteY35" fmla="*/ 2433126 h 3624606"/>
              <a:gd name="connsiteX36" fmla="*/ 150846 w 513703"/>
              <a:gd name="connsiteY36" fmla="*/ 2508549 h 3624606"/>
              <a:gd name="connsiteX37" fmla="*/ 75423 w 513703"/>
              <a:gd name="connsiteY37" fmla="*/ 2583972 h 3624606"/>
              <a:gd name="connsiteX38" fmla="*/ 0 w 513703"/>
              <a:gd name="connsiteY38" fmla="*/ 2508549 h 3624606"/>
              <a:gd name="connsiteX39" fmla="*/ 75423 w 513703"/>
              <a:gd name="connsiteY39" fmla="*/ 2433126 h 3624606"/>
              <a:gd name="connsiteX40" fmla="*/ 438280 w 513703"/>
              <a:gd name="connsiteY40" fmla="*/ 2086248 h 3624606"/>
              <a:gd name="connsiteX41" fmla="*/ 513703 w 513703"/>
              <a:gd name="connsiteY41" fmla="*/ 2161671 h 3624606"/>
              <a:gd name="connsiteX42" fmla="*/ 438280 w 513703"/>
              <a:gd name="connsiteY42" fmla="*/ 2237094 h 3624606"/>
              <a:gd name="connsiteX43" fmla="*/ 362857 w 513703"/>
              <a:gd name="connsiteY43" fmla="*/ 2161671 h 3624606"/>
              <a:gd name="connsiteX44" fmla="*/ 438280 w 513703"/>
              <a:gd name="connsiteY44" fmla="*/ 2086248 h 3624606"/>
              <a:gd name="connsiteX45" fmla="*/ 75423 w 513703"/>
              <a:gd name="connsiteY45" fmla="*/ 2086248 h 3624606"/>
              <a:gd name="connsiteX46" fmla="*/ 150846 w 513703"/>
              <a:gd name="connsiteY46" fmla="*/ 2161671 h 3624606"/>
              <a:gd name="connsiteX47" fmla="*/ 75423 w 513703"/>
              <a:gd name="connsiteY47" fmla="*/ 2237094 h 3624606"/>
              <a:gd name="connsiteX48" fmla="*/ 0 w 513703"/>
              <a:gd name="connsiteY48" fmla="*/ 2161671 h 3624606"/>
              <a:gd name="connsiteX49" fmla="*/ 75423 w 513703"/>
              <a:gd name="connsiteY49" fmla="*/ 2086248 h 3624606"/>
              <a:gd name="connsiteX50" fmla="*/ 438280 w 513703"/>
              <a:gd name="connsiteY50" fmla="*/ 1734390 h 3624606"/>
              <a:gd name="connsiteX51" fmla="*/ 513703 w 513703"/>
              <a:gd name="connsiteY51" fmla="*/ 1809813 h 3624606"/>
              <a:gd name="connsiteX52" fmla="*/ 513200 w 513703"/>
              <a:gd name="connsiteY52" fmla="*/ 1812303 h 3624606"/>
              <a:gd name="connsiteX53" fmla="*/ 513703 w 513703"/>
              <a:gd name="connsiteY53" fmla="*/ 1814793 h 3624606"/>
              <a:gd name="connsiteX54" fmla="*/ 438280 w 513703"/>
              <a:gd name="connsiteY54" fmla="*/ 1890216 h 3624606"/>
              <a:gd name="connsiteX55" fmla="*/ 362857 w 513703"/>
              <a:gd name="connsiteY55" fmla="*/ 1814793 h 3624606"/>
              <a:gd name="connsiteX56" fmla="*/ 363360 w 513703"/>
              <a:gd name="connsiteY56" fmla="*/ 1812303 h 3624606"/>
              <a:gd name="connsiteX57" fmla="*/ 362857 w 513703"/>
              <a:gd name="connsiteY57" fmla="*/ 1809813 h 3624606"/>
              <a:gd name="connsiteX58" fmla="*/ 438280 w 513703"/>
              <a:gd name="connsiteY58" fmla="*/ 1734390 h 3624606"/>
              <a:gd name="connsiteX59" fmla="*/ 75423 w 513703"/>
              <a:gd name="connsiteY59" fmla="*/ 1734390 h 3624606"/>
              <a:gd name="connsiteX60" fmla="*/ 150846 w 513703"/>
              <a:gd name="connsiteY60" fmla="*/ 1809813 h 3624606"/>
              <a:gd name="connsiteX61" fmla="*/ 150343 w 513703"/>
              <a:gd name="connsiteY61" fmla="*/ 1812303 h 3624606"/>
              <a:gd name="connsiteX62" fmla="*/ 150846 w 513703"/>
              <a:gd name="connsiteY62" fmla="*/ 1814793 h 3624606"/>
              <a:gd name="connsiteX63" fmla="*/ 75423 w 513703"/>
              <a:gd name="connsiteY63" fmla="*/ 1890216 h 3624606"/>
              <a:gd name="connsiteX64" fmla="*/ 0 w 513703"/>
              <a:gd name="connsiteY64" fmla="*/ 1814793 h 3624606"/>
              <a:gd name="connsiteX65" fmla="*/ 503 w 513703"/>
              <a:gd name="connsiteY65" fmla="*/ 1812303 h 3624606"/>
              <a:gd name="connsiteX66" fmla="*/ 0 w 513703"/>
              <a:gd name="connsiteY66" fmla="*/ 1809813 h 3624606"/>
              <a:gd name="connsiteX67" fmla="*/ 75423 w 513703"/>
              <a:gd name="connsiteY67" fmla="*/ 1734390 h 3624606"/>
              <a:gd name="connsiteX68" fmla="*/ 438280 w 513703"/>
              <a:gd name="connsiteY68" fmla="*/ 1387512 h 3624606"/>
              <a:gd name="connsiteX69" fmla="*/ 513703 w 513703"/>
              <a:gd name="connsiteY69" fmla="*/ 1462935 h 3624606"/>
              <a:gd name="connsiteX70" fmla="*/ 438280 w 513703"/>
              <a:gd name="connsiteY70" fmla="*/ 1538358 h 3624606"/>
              <a:gd name="connsiteX71" fmla="*/ 362857 w 513703"/>
              <a:gd name="connsiteY71" fmla="*/ 1462935 h 3624606"/>
              <a:gd name="connsiteX72" fmla="*/ 438280 w 513703"/>
              <a:gd name="connsiteY72" fmla="*/ 1387512 h 3624606"/>
              <a:gd name="connsiteX73" fmla="*/ 75423 w 513703"/>
              <a:gd name="connsiteY73" fmla="*/ 1387512 h 3624606"/>
              <a:gd name="connsiteX74" fmla="*/ 150846 w 513703"/>
              <a:gd name="connsiteY74" fmla="*/ 1462935 h 3624606"/>
              <a:gd name="connsiteX75" fmla="*/ 75423 w 513703"/>
              <a:gd name="connsiteY75" fmla="*/ 1538358 h 3624606"/>
              <a:gd name="connsiteX76" fmla="*/ 0 w 513703"/>
              <a:gd name="connsiteY76" fmla="*/ 1462935 h 3624606"/>
              <a:gd name="connsiteX77" fmla="*/ 75423 w 513703"/>
              <a:gd name="connsiteY77" fmla="*/ 1387512 h 3624606"/>
              <a:gd name="connsiteX78" fmla="*/ 75423 w 513703"/>
              <a:gd name="connsiteY78" fmla="*/ 1040634 h 3624606"/>
              <a:gd name="connsiteX79" fmla="*/ 150846 w 513703"/>
              <a:gd name="connsiteY79" fmla="*/ 1116057 h 3624606"/>
              <a:gd name="connsiteX80" fmla="*/ 75423 w 513703"/>
              <a:gd name="connsiteY80" fmla="*/ 1191480 h 3624606"/>
              <a:gd name="connsiteX81" fmla="*/ 0 w 513703"/>
              <a:gd name="connsiteY81" fmla="*/ 1116057 h 3624606"/>
              <a:gd name="connsiteX82" fmla="*/ 75423 w 513703"/>
              <a:gd name="connsiteY82" fmla="*/ 1040634 h 3624606"/>
              <a:gd name="connsiteX83" fmla="*/ 438280 w 513703"/>
              <a:gd name="connsiteY83" fmla="*/ 1040634 h 3624606"/>
              <a:gd name="connsiteX84" fmla="*/ 513703 w 513703"/>
              <a:gd name="connsiteY84" fmla="*/ 1116057 h 3624606"/>
              <a:gd name="connsiteX85" fmla="*/ 438280 w 513703"/>
              <a:gd name="connsiteY85" fmla="*/ 1191480 h 3624606"/>
              <a:gd name="connsiteX86" fmla="*/ 362857 w 513703"/>
              <a:gd name="connsiteY86" fmla="*/ 1116057 h 3624606"/>
              <a:gd name="connsiteX87" fmla="*/ 438280 w 513703"/>
              <a:gd name="connsiteY87" fmla="*/ 1040634 h 3624606"/>
              <a:gd name="connsiteX88" fmla="*/ 438280 w 513703"/>
              <a:gd name="connsiteY88" fmla="*/ 693756 h 3624606"/>
              <a:gd name="connsiteX89" fmla="*/ 513703 w 513703"/>
              <a:gd name="connsiteY89" fmla="*/ 769179 h 3624606"/>
              <a:gd name="connsiteX90" fmla="*/ 438280 w 513703"/>
              <a:gd name="connsiteY90" fmla="*/ 844602 h 3624606"/>
              <a:gd name="connsiteX91" fmla="*/ 362857 w 513703"/>
              <a:gd name="connsiteY91" fmla="*/ 769179 h 3624606"/>
              <a:gd name="connsiteX92" fmla="*/ 438280 w 513703"/>
              <a:gd name="connsiteY92" fmla="*/ 693756 h 3624606"/>
              <a:gd name="connsiteX93" fmla="*/ 75423 w 513703"/>
              <a:gd name="connsiteY93" fmla="*/ 693756 h 3624606"/>
              <a:gd name="connsiteX94" fmla="*/ 150846 w 513703"/>
              <a:gd name="connsiteY94" fmla="*/ 769179 h 3624606"/>
              <a:gd name="connsiteX95" fmla="*/ 75423 w 513703"/>
              <a:gd name="connsiteY95" fmla="*/ 844602 h 3624606"/>
              <a:gd name="connsiteX96" fmla="*/ 0 w 513703"/>
              <a:gd name="connsiteY96" fmla="*/ 769179 h 3624606"/>
              <a:gd name="connsiteX97" fmla="*/ 75423 w 513703"/>
              <a:gd name="connsiteY97" fmla="*/ 693756 h 3624606"/>
              <a:gd name="connsiteX98" fmla="*/ 75423 w 513703"/>
              <a:gd name="connsiteY98" fmla="*/ 346879 h 3624606"/>
              <a:gd name="connsiteX99" fmla="*/ 150846 w 513703"/>
              <a:gd name="connsiteY99" fmla="*/ 422302 h 3624606"/>
              <a:gd name="connsiteX100" fmla="*/ 75423 w 513703"/>
              <a:gd name="connsiteY100" fmla="*/ 497724 h 3624606"/>
              <a:gd name="connsiteX101" fmla="*/ 0 w 513703"/>
              <a:gd name="connsiteY101" fmla="*/ 422302 h 3624606"/>
              <a:gd name="connsiteX102" fmla="*/ 75423 w 513703"/>
              <a:gd name="connsiteY102" fmla="*/ 346879 h 3624606"/>
              <a:gd name="connsiteX103" fmla="*/ 438280 w 513703"/>
              <a:gd name="connsiteY103" fmla="*/ 346878 h 3624606"/>
              <a:gd name="connsiteX104" fmla="*/ 513703 w 513703"/>
              <a:gd name="connsiteY104" fmla="*/ 422301 h 3624606"/>
              <a:gd name="connsiteX105" fmla="*/ 438280 w 513703"/>
              <a:gd name="connsiteY105" fmla="*/ 497724 h 3624606"/>
              <a:gd name="connsiteX106" fmla="*/ 362857 w 513703"/>
              <a:gd name="connsiteY106" fmla="*/ 422301 h 3624606"/>
              <a:gd name="connsiteX107" fmla="*/ 438280 w 513703"/>
              <a:gd name="connsiteY107" fmla="*/ 346878 h 3624606"/>
              <a:gd name="connsiteX108" fmla="*/ 75423 w 513703"/>
              <a:gd name="connsiteY108" fmla="*/ 1 h 3624606"/>
              <a:gd name="connsiteX109" fmla="*/ 150846 w 513703"/>
              <a:gd name="connsiteY109" fmla="*/ 75424 h 3624606"/>
              <a:gd name="connsiteX110" fmla="*/ 75423 w 513703"/>
              <a:gd name="connsiteY110" fmla="*/ 150847 h 3624606"/>
              <a:gd name="connsiteX111" fmla="*/ 0 w 513703"/>
              <a:gd name="connsiteY111" fmla="*/ 75424 h 3624606"/>
              <a:gd name="connsiteX112" fmla="*/ 75423 w 513703"/>
              <a:gd name="connsiteY112" fmla="*/ 1 h 3624606"/>
              <a:gd name="connsiteX113" fmla="*/ 438280 w 513703"/>
              <a:gd name="connsiteY113" fmla="*/ 0 h 3624606"/>
              <a:gd name="connsiteX114" fmla="*/ 513703 w 513703"/>
              <a:gd name="connsiteY114" fmla="*/ 75424 h 3624606"/>
              <a:gd name="connsiteX115" fmla="*/ 438280 w 513703"/>
              <a:gd name="connsiteY115" fmla="*/ 150847 h 3624606"/>
              <a:gd name="connsiteX116" fmla="*/ 362857 w 513703"/>
              <a:gd name="connsiteY116" fmla="*/ 75424 h 3624606"/>
              <a:gd name="connsiteX117" fmla="*/ 438280 w 513703"/>
              <a:gd name="connsiteY117" fmla="*/ 0 h 3624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513703" h="3624606">
                <a:moveTo>
                  <a:pt x="438280" y="3473760"/>
                </a:moveTo>
                <a:cubicBezTo>
                  <a:pt x="479935" y="3473760"/>
                  <a:pt x="513703" y="3507528"/>
                  <a:pt x="513703" y="3549183"/>
                </a:cubicBezTo>
                <a:cubicBezTo>
                  <a:pt x="513703" y="3590838"/>
                  <a:pt x="479935" y="3624606"/>
                  <a:pt x="438280" y="3624606"/>
                </a:cubicBezTo>
                <a:cubicBezTo>
                  <a:pt x="396625" y="3624606"/>
                  <a:pt x="362857" y="3590838"/>
                  <a:pt x="362857" y="3549183"/>
                </a:cubicBezTo>
                <a:cubicBezTo>
                  <a:pt x="362857" y="3507528"/>
                  <a:pt x="396625" y="3473760"/>
                  <a:pt x="438280" y="3473760"/>
                </a:cubicBezTo>
                <a:close/>
                <a:moveTo>
                  <a:pt x="75423" y="3473760"/>
                </a:moveTo>
                <a:cubicBezTo>
                  <a:pt x="117078" y="3473760"/>
                  <a:pt x="150846" y="3507528"/>
                  <a:pt x="150846" y="3549183"/>
                </a:cubicBezTo>
                <a:cubicBezTo>
                  <a:pt x="150846" y="3590838"/>
                  <a:pt x="117078" y="3624606"/>
                  <a:pt x="75423" y="3624606"/>
                </a:cubicBezTo>
                <a:cubicBezTo>
                  <a:pt x="33768" y="3624606"/>
                  <a:pt x="0" y="3590838"/>
                  <a:pt x="0" y="3549183"/>
                </a:cubicBezTo>
                <a:cubicBezTo>
                  <a:pt x="0" y="3507528"/>
                  <a:pt x="33768" y="3473760"/>
                  <a:pt x="75423" y="3473760"/>
                </a:cubicBezTo>
                <a:close/>
                <a:moveTo>
                  <a:pt x="438280" y="3126882"/>
                </a:moveTo>
                <a:cubicBezTo>
                  <a:pt x="479935" y="3126882"/>
                  <a:pt x="513703" y="3160650"/>
                  <a:pt x="513703" y="3202305"/>
                </a:cubicBezTo>
                <a:cubicBezTo>
                  <a:pt x="513703" y="3243960"/>
                  <a:pt x="479935" y="3277728"/>
                  <a:pt x="438280" y="3277728"/>
                </a:cubicBezTo>
                <a:cubicBezTo>
                  <a:pt x="396625" y="3277728"/>
                  <a:pt x="362857" y="3243960"/>
                  <a:pt x="362857" y="3202305"/>
                </a:cubicBezTo>
                <a:cubicBezTo>
                  <a:pt x="362857" y="3160650"/>
                  <a:pt x="396625" y="3126882"/>
                  <a:pt x="438280" y="3126882"/>
                </a:cubicBezTo>
                <a:close/>
                <a:moveTo>
                  <a:pt x="75423" y="3126882"/>
                </a:moveTo>
                <a:cubicBezTo>
                  <a:pt x="117078" y="3126882"/>
                  <a:pt x="150846" y="3160650"/>
                  <a:pt x="150846" y="3202305"/>
                </a:cubicBezTo>
                <a:cubicBezTo>
                  <a:pt x="150846" y="3243960"/>
                  <a:pt x="117078" y="3277728"/>
                  <a:pt x="75423" y="3277728"/>
                </a:cubicBezTo>
                <a:cubicBezTo>
                  <a:pt x="33768" y="3277728"/>
                  <a:pt x="0" y="3243960"/>
                  <a:pt x="0" y="3202305"/>
                </a:cubicBezTo>
                <a:cubicBezTo>
                  <a:pt x="0" y="3160650"/>
                  <a:pt x="33768" y="3126882"/>
                  <a:pt x="75423" y="3126882"/>
                </a:cubicBezTo>
                <a:close/>
                <a:moveTo>
                  <a:pt x="438280" y="2780004"/>
                </a:moveTo>
                <a:cubicBezTo>
                  <a:pt x="479935" y="2780004"/>
                  <a:pt x="513703" y="2813772"/>
                  <a:pt x="513703" y="2855427"/>
                </a:cubicBezTo>
                <a:cubicBezTo>
                  <a:pt x="513703" y="2897082"/>
                  <a:pt x="479935" y="2930850"/>
                  <a:pt x="438280" y="2930850"/>
                </a:cubicBezTo>
                <a:cubicBezTo>
                  <a:pt x="396625" y="2930850"/>
                  <a:pt x="362857" y="2897082"/>
                  <a:pt x="362857" y="2855427"/>
                </a:cubicBezTo>
                <a:cubicBezTo>
                  <a:pt x="362857" y="2813772"/>
                  <a:pt x="396625" y="2780004"/>
                  <a:pt x="438280" y="2780004"/>
                </a:cubicBezTo>
                <a:close/>
                <a:moveTo>
                  <a:pt x="75423" y="2780004"/>
                </a:moveTo>
                <a:cubicBezTo>
                  <a:pt x="117078" y="2780004"/>
                  <a:pt x="150846" y="2813772"/>
                  <a:pt x="150846" y="2855427"/>
                </a:cubicBezTo>
                <a:cubicBezTo>
                  <a:pt x="150846" y="2897082"/>
                  <a:pt x="117078" y="2930850"/>
                  <a:pt x="75423" y="2930850"/>
                </a:cubicBezTo>
                <a:cubicBezTo>
                  <a:pt x="33768" y="2930850"/>
                  <a:pt x="0" y="2897082"/>
                  <a:pt x="0" y="2855427"/>
                </a:cubicBezTo>
                <a:cubicBezTo>
                  <a:pt x="0" y="2813772"/>
                  <a:pt x="33768" y="2780004"/>
                  <a:pt x="75423" y="2780004"/>
                </a:cubicBezTo>
                <a:close/>
                <a:moveTo>
                  <a:pt x="438280" y="2433126"/>
                </a:moveTo>
                <a:cubicBezTo>
                  <a:pt x="479935" y="2433126"/>
                  <a:pt x="513703" y="2466894"/>
                  <a:pt x="513703" y="2508549"/>
                </a:cubicBezTo>
                <a:cubicBezTo>
                  <a:pt x="513703" y="2550204"/>
                  <a:pt x="479935" y="2583972"/>
                  <a:pt x="438280" y="2583972"/>
                </a:cubicBezTo>
                <a:cubicBezTo>
                  <a:pt x="396625" y="2583972"/>
                  <a:pt x="362857" y="2550204"/>
                  <a:pt x="362857" y="2508549"/>
                </a:cubicBezTo>
                <a:cubicBezTo>
                  <a:pt x="362857" y="2466894"/>
                  <a:pt x="396625" y="2433126"/>
                  <a:pt x="438280" y="2433126"/>
                </a:cubicBezTo>
                <a:close/>
                <a:moveTo>
                  <a:pt x="75423" y="2433126"/>
                </a:moveTo>
                <a:cubicBezTo>
                  <a:pt x="117078" y="2433126"/>
                  <a:pt x="150846" y="2466894"/>
                  <a:pt x="150846" y="2508549"/>
                </a:cubicBezTo>
                <a:cubicBezTo>
                  <a:pt x="150846" y="2550204"/>
                  <a:pt x="117078" y="2583972"/>
                  <a:pt x="75423" y="2583972"/>
                </a:cubicBezTo>
                <a:cubicBezTo>
                  <a:pt x="33768" y="2583972"/>
                  <a:pt x="0" y="2550204"/>
                  <a:pt x="0" y="2508549"/>
                </a:cubicBezTo>
                <a:cubicBezTo>
                  <a:pt x="0" y="2466894"/>
                  <a:pt x="33768" y="2433126"/>
                  <a:pt x="75423" y="2433126"/>
                </a:cubicBezTo>
                <a:close/>
                <a:moveTo>
                  <a:pt x="438280" y="2086248"/>
                </a:moveTo>
                <a:cubicBezTo>
                  <a:pt x="479935" y="2086248"/>
                  <a:pt x="513703" y="2120016"/>
                  <a:pt x="513703" y="2161671"/>
                </a:cubicBezTo>
                <a:cubicBezTo>
                  <a:pt x="513703" y="2203326"/>
                  <a:pt x="479935" y="2237094"/>
                  <a:pt x="438280" y="2237094"/>
                </a:cubicBezTo>
                <a:cubicBezTo>
                  <a:pt x="396625" y="2237094"/>
                  <a:pt x="362857" y="2203326"/>
                  <a:pt x="362857" y="2161671"/>
                </a:cubicBezTo>
                <a:cubicBezTo>
                  <a:pt x="362857" y="2120016"/>
                  <a:pt x="396625" y="2086248"/>
                  <a:pt x="438280" y="2086248"/>
                </a:cubicBezTo>
                <a:close/>
                <a:moveTo>
                  <a:pt x="75423" y="2086248"/>
                </a:moveTo>
                <a:cubicBezTo>
                  <a:pt x="117078" y="2086248"/>
                  <a:pt x="150846" y="2120016"/>
                  <a:pt x="150846" y="2161671"/>
                </a:cubicBezTo>
                <a:cubicBezTo>
                  <a:pt x="150846" y="2203326"/>
                  <a:pt x="117078" y="2237094"/>
                  <a:pt x="75423" y="2237094"/>
                </a:cubicBezTo>
                <a:cubicBezTo>
                  <a:pt x="33768" y="2237094"/>
                  <a:pt x="0" y="2203326"/>
                  <a:pt x="0" y="2161671"/>
                </a:cubicBezTo>
                <a:cubicBezTo>
                  <a:pt x="0" y="2120016"/>
                  <a:pt x="33768" y="2086248"/>
                  <a:pt x="75423" y="2086248"/>
                </a:cubicBezTo>
                <a:close/>
                <a:moveTo>
                  <a:pt x="438280" y="1734390"/>
                </a:moveTo>
                <a:cubicBezTo>
                  <a:pt x="479935" y="1734390"/>
                  <a:pt x="513703" y="1768158"/>
                  <a:pt x="513703" y="1809813"/>
                </a:cubicBezTo>
                <a:lnTo>
                  <a:pt x="513200" y="1812303"/>
                </a:lnTo>
                <a:lnTo>
                  <a:pt x="513703" y="1814793"/>
                </a:lnTo>
                <a:cubicBezTo>
                  <a:pt x="513703" y="1856448"/>
                  <a:pt x="479935" y="1890216"/>
                  <a:pt x="438280" y="1890216"/>
                </a:cubicBezTo>
                <a:cubicBezTo>
                  <a:pt x="396625" y="1890216"/>
                  <a:pt x="362857" y="1856448"/>
                  <a:pt x="362857" y="1814793"/>
                </a:cubicBezTo>
                <a:lnTo>
                  <a:pt x="363360" y="1812303"/>
                </a:lnTo>
                <a:lnTo>
                  <a:pt x="362857" y="1809813"/>
                </a:lnTo>
                <a:cubicBezTo>
                  <a:pt x="362857" y="1768158"/>
                  <a:pt x="396625" y="1734390"/>
                  <a:pt x="438280" y="1734390"/>
                </a:cubicBezTo>
                <a:close/>
                <a:moveTo>
                  <a:pt x="75423" y="1734390"/>
                </a:moveTo>
                <a:cubicBezTo>
                  <a:pt x="117078" y="1734390"/>
                  <a:pt x="150846" y="1768158"/>
                  <a:pt x="150846" y="1809813"/>
                </a:cubicBezTo>
                <a:lnTo>
                  <a:pt x="150343" y="1812303"/>
                </a:lnTo>
                <a:lnTo>
                  <a:pt x="150846" y="1814793"/>
                </a:lnTo>
                <a:cubicBezTo>
                  <a:pt x="150846" y="1856448"/>
                  <a:pt x="117078" y="1890216"/>
                  <a:pt x="75423" y="1890216"/>
                </a:cubicBezTo>
                <a:cubicBezTo>
                  <a:pt x="33768" y="1890216"/>
                  <a:pt x="0" y="1856448"/>
                  <a:pt x="0" y="1814793"/>
                </a:cubicBezTo>
                <a:lnTo>
                  <a:pt x="503" y="1812303"/>
                </a:lnTo>
                <a:lnTo>
                  <a:pt x="0" y="1809813"/>
                </a:lnTo>
                <a:cubicBezTo>
                  <a:pt x="0" y="1768158"/>
                  <a:pt x="33768" y="1734390"/>
                  <a:pt x="75423" y="1734390"/>
                </a:cubicBezTo>
                <a:close/>
                <a:moveTo>
                  <a:pt x="438280" y="1387512"/>
                </a:moveTo>
                <a:cubicBezTo>
                  <a:pt x="479935" y="1387512"/>
                  <a:pt x="513703" y="1421280"/>
                  <a:pt x="513703" y="1462935"/>
                </a:cubicBezTo>
                <a:cubicBezTo>
                  <a:pt x="513703" y="1504590"/>
                  <a:pt x="479935" y="1538358"/>
                  <a:pt x="438280" y="1538358"/>
                </a:cubicBezTo>
                <a:cubicBezTo>
                  <a:pt x="396625" y="1538358"/>
                  <a:pt x="362857" y="1504590"/>
                  <a:pt x="362857" y="1462935"/>
                </a:cubicBezTo>
                <a:cubicBezTo>
                  <a:pt x="362857" y="1421280"/>
                  <a:pt x="396625" y="1387512"/>
                  <a:pt x="438280" y="1387512"/>
                </a:cubicBezTo>
                <a:close/>
                <a:moveTo>
                  <a:pt x="75423" y="1387512"/>
                </a:moveTo>
                <a:cubicBezTo>
                  <a:pt x="117078" y="1387512"/>
                  <a:pt x="150846" y="1421280"/>
                  <a:pt x="150846" y="1462935"/>
                </a:cubicBezTo>
                <a:cubicBezTo>
                  <a:pt x="150846" y="1504590"/>
                  <a:pt x="117078" y="1538358"/>
                  <a:pt x="75423" y="1538358"/>
                </a:cubicBezTo>
                <a:cubicBezTo>
                  <a:pt x="33768" y="1538358"/>
                  <a:pt x="0" y="1504590"/>
                  <a:pt x="0" y="1462935"/>
                </a:cubicBezTo>
                <a:cubicBezTo>
                  <a:pt x="0" y="1421280"/>
                  <a:pt x="33768" y="1387512"/>
                  <a:pt x="75423" y="1387512"/>
                </a:cubicBezTo>
                <a:close/>
                <a:moveTo>
                  <a:pt x="75423" y="1040634"/>
                </a:moveTo>
                <a:cubicBezTo>
                  <a:pt x="117078" y="1040634"/>
                  <a:pt x="150846" y="1074403"/>
                  <a:pt x="150846" y="1116057"/>
                </a:cubicBezTo>
                <a:cubicBezTo>
                  <a:pt x="150846" y="1157713"/>
                  <a:pt x="117078" y="1191480"/>
                  <a:pt x="75423" y="1191480"/>
                </a:cubicBezTo>
                <a:cubicBezTo>
                  <a:pt x="33768" y="1191480"/>
                  <a:pt x="0" y="1157713"/>
                  <a:pt x="0" y="1116057"/>
                </a:cubicBezTo>
                <a:cubicBezTo>
                  <a:pt x="0" y="1074403"/>
                  <a:pt x="33768" y="1040634"/>
                  <a:pt x="75423" y="1040634"/>
                </a:cubicBezTo>
                <a:close/>
                <a:moveTo>
                  <a:pt x="438280" y="1040634"/>
                </a:moveTo>
                <a:cubicBezTo>
                  <a:pt x="479935" y="1040634"/>
                  <a:pt x="513703" y="1074402"/>
                  <a:pt x="513703" y="1116057"/>
                </a:cubicBezTo>
                <a:cubicBezTo>
                  <a:pt x="513703" y="1157712"/>
                  <a:pt x="479935" y="1191480"/>
                  <a:pt x="438280" y="1191480"/>
                </a:cubicBezTo>
                <a:cubicBezTo>
                  <a:pt x="396625" y="1191480"/>
                  <a:pt x="362857" y="1157712"/>
                  <a:pt x="362857" y="1116057"/>
                </a:cubicBezTo>
                <a:cubicBezTo>
                  <a:pt x="362857" y="1074402"/>
                  <a:pt x="396625" y="1040634"/>
                  <a:pt x="438280" y="1040634"/>
                </a:cubicBezTo>
                <a:close/>
                <a:moveTo>
                  <a:pt x="438280" y="693756"/>
                </a:moveTo>
                <a:cubicBezTo>
                  <a:pt x="479935" y="693756"/>
                  <a:pt x="513703" y="727524"/>
                  <a:pt x="513703" y="769179"/>
                </a:cubicBezTo>
                <a:cubicBezTo>
                  <a:pt x="513703" y="810834"/>
                  <a:pt x="479935" y="844602"/>
                  <a:pt x="438280" y="844602"/>
                </a:cubicBezTo>
                <a:cubicBezTo>
                  <a:pt x="396625" y="844602"/>
                  <a:pt x="362857" y="810834"/>
                  <a:pt x="362857" y="769179"/>
                </a:cubicBezTo>
                <a:cubicBezTo>
                  <a:pt x="362857" y="727524"/>
                  <a:pt x="396625" y="693756"/>
                  <a:pt x="438280" y="693756"/>
                </a:cubicBezTo>
                <a:close/>
                <a:moveTo>
                  <a:pt x="75423" y="693756"/>
                </a:moveTo>
                <a:cubicBezTo>
                  <a:pt x="117078" y="693756"/>
                  <a:pt x="150846" y="727525"/>
                  <a:pt x="150846" y="769179"/>
                </a:cubicBezTo>
                <a:cubicBezTo>
                  <a:pt x="150846" y="810834"/>
                  <a:pt x="117078" y="844602"/>
                  <a:pt x="75423" y="844602"/>
                </a:cubicBezTo>
                <a:cubicBezTo>
                  <a:pt x="33768" y="844602"/>
                  <a:pt x="0" y="810834"/>
                  <a:pt x="0" y="769179"/>
                </a:cubicBezTo>
                <a:cubicBezTo>
                  <a:pt x="0" y="727525"/>
                  <a:pt x="33768" y="693756"/>
                  <a:pt x="75423" y="693756"/>
                </a:cubicBezTo>
                <a:close/>
                <a:moveTo>
                  <a:pt x="75423" y="346879"/>
                </a:moveTo>
                <a:cubicBezTo>
                  <a:pt x="117078" y="346879"/>
                  <a:pt x="150846" y="380647"/>
                  <a:pt x="150846" y="422302"/>
                </a:cubicBezTo>
                <a:cubicBezTo>
                  <a:pt x="150846" y="463957"/>
                  <a:pt x="117078" y="497724"/>
                  <a:pt x="75423" y="497724"/>
                </a:cubicBezTo>
                <a:cubicBezTo>
                  <a:pt x="33768" y="497724"/>
                  <a:pt x="0" y="463957"/>
                  <a:pt x="0" y="422302"/>
                </a:cubicBezTo>
                <a:cubicBezTo>
                  <a:pt x="0" y="380647"/>
                  <a:pt x="33768" y="346879"/>
                  <a:pt x="75423" y="346879"/>
                </a:cubicBezTo>
                <a:close/>
                <a:moveTo>
                  <a:pt x="438280" y="346878"/>
                </a:moveTo>
                <a:cubicBezTo>
                  <a:pt x="479935" y="346878"/>
                  <a:pt x="513703" y="380646"/>
                  <a:pt x="513703" y="422301"/>
                </a:cubicBezTo>
                <a:cubicBezTo>
                  <a:pt x="513703" y="463956"/>
                  <a:pt x="479935" y="497724"/>
                  <a:pt x="438280" y="497724"/>
                </a:cubicBezTo>
                <a:cubicBezTo>
                  <a:pt x="396625" y="497724"/>
                  <a:pt x="362857" y="463956"/>
                  <a:pt x="362857" y="422301"/>
                </a:cubicBezTo>
                <a:cubicBezTo>
                  <a:pt x="362857" y="380646"/>
                  <a:pt x="396625" y="346878"/>
                  <a:pt x="438280" y="346878"/>
                </a:cubicBezTo>
                <a:close/>
                <a:moveTo>
                  <a:pt x="75423" y="1"/>
                </a:moveTo>
                <a:cubicBezTo>
                  <a:pt x="117078" y="1"/>
                  <a:pt x="150846" y="33769"/>
                  <a:pt x="150846" y="75424"/>
                </a:cubicBezTo>
                <a:cubicBezTo>
                  <a:pt x="150846" y="117079"/>
                  <a:pt x="117078" y="150847"/>
                  <a:pt x="75423" y="150847"/>
                </a:cubicBezTo>
                <a:cubicBezTo>
                  <a:pt x="33768" y="150847"/>
                  <a:pt x="0" y="117079"/>
                  <a:pt x="0" y="75424"/>
                </a:cubicBezTo>
                <a:cubicBezTo>
                  <a:pt x="0" y="33769"/>
                  <a:pt x="33768" y="1"/>
                  <a:pt x="75423" y="1"/>
                </a:cubicBezTo>
                <a:close/>
                <a:moveTo>
                  <a:pt x="438280" y="0"/>
                </a:moveTo>
                <a:cubicBezTo>
                  <a:pt x="479935" y="0"/>
                  <a:pt x="513703" y="33769"/>
                  <a:pt x="513703" y="75424"/>
                </a:cubicBezTo>
                <a:cubicBezTo>
                  <a:pt x="513703" y="117079"/>
                  <a:pt x="479935" y="150847"/>
                  <a:pt x="438280" y="150847"/>
                </a:cubicBezTo>
                <a:cubicBezTo>
                  <a:pt x="396625" y="150847"/>
                  <a:pt x="362857" y="117079"/>
                  <a:pt x="362857" y="75424"/>
                </a:cubicBezTo>
                <a:cubicBezTo>
                  <a:pt x="362857" y="33769"/>
                  <a:pt x="396625" y="0"/>
                  <a:pt x="438280" y="0"/>
                </a:cubicBezTo>
                <a:close/>
              </a:path>
            </a:pathLst>
          </a:custGeom>
          <a:gradFill>
            <a:gsLst>
              <a:gs pos="74000">
                <a:schemeClr val="accent2">
                  <a:alpha val="70000"/>
                </a:schemeClr>
              </a:gs>
              <a:gs pos="0">
                <a:schemeClr val="accent4">
                  <a:alpha val="7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84121" y="5993053"/>
            <a:ext cx="2074491" cy="431799"/>
          </a:xfrm>
          <a:prstGeom prst="rect">
            <a:avLst/>
          </a:prstGeom>
        </p:spPr>
      </p:pic>
      <p:sp>
        <p:nvSpPr>
          <p:cNvPr id="22" name="矩形: 圆角 21"/>
          <p:cNvSpPr/>
          <p:nvPr/>
        </p:nvSpPr>
        <p:spPr>
          <a:xfrm>
            <a:off x="800099" y="4579447"/>
            <a:ext cx="4235540" cy="459272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主讲教师：</a:t>
            </a:r>
            <a:r>
              <a:rPr lang="en-US" altLang="zh-CN" b="1" dirty="0">
                <a:solidFill>
                  <a:schemeClr val="tx1"/>
                </a:solidFill>
              </a:rPr>
              <a:t>XXX</a:t>
            </a: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6" y="488949"/>
            <a:ext cx="631826" cy="63182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328775" y="589418"/>
            <a:ext cx="452720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200" dirty="0" smtClean="0">
                <a:solidFill>
                  <a:schemeClr val="bg1"/>
                </a:solidFill>
                <a:sym typeface="+mn-ea"/>
              </a:rPr>
              <a:t>大数据教材《</a:t>
            </a:r>
            <a:r>
              <a:rPr lang="en-US" altLang="zh-CN" sz="2200" dirty="0" err="1" smtClean="0">
                <a:solidFill>
                  <a:schemeClr val="bg1"/>
                </a:solidFill>
                <a:sym typeface="+mn-ea"/>
              </a:rPr>
              <a:t>Redis</a:t>
            </a:r>
            <a:r>
              <a:rPr lang="en-US" altLang="zh-CN" sz="2200" dirty="0" smtClean="0">
                <a:solidFill>
                  <a:schemeClr val="bg1"/>
                </a:solidFill>
                <a:sym typeface="+mn-ea"/>
              </a:rPr>
              <a:t> 6</a:t>
            </a:r>
            <a:r>
              <a:rPr lang="zh-CN" altLang="en-US" sz="2200" dirty="0" smtClean="0">
                <a:solidFill>
                  <a:schemeClr val="bg1"/>
                </a:solidFill>
                <a:sym typeface="+mn-ea"/>
              </a:rPr>
              <a:t>开发与实战》</a:t>
            </a:r>
            <a:endParaRPr lang="zh-CN" altLang="en-US" sz="2200" b="1" dirty="0">
              <a:solidFill>
                <a:schemeClr val="accent2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3450" y="5034280"/>
            <a:ext cx="6122035" cy="1553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32000"/>
              </a:lnSpc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学院：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XXX</a:t>
            </a:r>
          </a:p>
          <a:p>
            <a:pPr algn="l">
              <a:lnSpc>
                <a:spcPct val="132000"/>
              </a:lnSpc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邮箱：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XXX</a:t>
            </a:r>
          </a:p>
          <a:p>
            <a:pPr algn="l">
              <a:lnSpc>
                <a:spcPct val="132000"/>
              </a:lnSpc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办公地点：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XXX</a:t>
            </a:r>
          </a:p>
          <a:p>
            <a:pPr algn="l">
              <a:lnSpc>
                <a:spcPct val="132000"/>
              </a:lnSpc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办公电话：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XXX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248" y="804861"/>
            <a:ext cx="3353401" cy="46983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290893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buNone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键值相关命令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400">
                <a:sym typeface="+mn-ea"/>
              </a:rPr>
              <a:t>KEYS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484630" y="1982470"/>
          <a:ext cx="9226550" cy="4025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6550"/>
              </a:tblGrid>
              <a:tr h="402526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示例：</a:t>
                      </a:r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r>
                        <a:rPr lang="en-US" altLang="zh-CN"/>
                        <a:t>          </a:t>
                      </a:r>
                      <a:r>
                        <a:rPr lang="zh-CN" altLang="en-US"/>
                        <a:t>使用 keys * ,得到当前Redis数据库中存在的键名。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8530" y="2289175"/>
            <a:ext cx="5277485" cy="28809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294322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buNone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键值相关命令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400">
                <a:sym typeface="+mn-ea"/>
              </a:rPr>
              <a:t>SCAN</a:t>
            </a: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484630" y="1986915"/>
          <a:ext cx="9226550" cy="368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/>
                <a:gridCol w="7429500"/>
              </a:tblGrid>
              <a:tr h="783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键值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释义</a:t>
                      </a:r>
                    </a:p>
                  </a:txBody>
                  <a:tcPr anchor="ctr"/>
                </a:tc>
              </a:tr>
              <a:tr h="29013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SCAN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zh-CN" altLang="en-US"/>
                        <a:t>Redis Scan 命令用于迭代数据库中的数据库键。SCAN 命令是一个基于游标的迭代器，每次被调用之后， 都会向用户返回一个新的游标， 用户在下次迭代时需要使用这个新游标作为 SCAN 命令的游标参数， 以此来延续之前的迭代过程。</a:t>
                      </a:r>
                    </a:p>
                    <a:p>
                      <a:pPr algn="l">
                        <a:lnSpc>
                          <a:spcPct val="120000"/>
                        </a:lnSpc>
                        <a:buNone/>
                      </a:pPr>
                      <a:endParaRPr lang="zh-CN" altLang="en-US"/>
                    </a:p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zh-CN" altLang="en-US"/>
                        <a:t>SCAN 返回一个包含两个元素的数组， 第一个元素是用于进行下一次迭代的新游标， 而第二个元素则是一个数组， 这个数组中包含了所有被迭代的元素。如果新游标返回 0 表示迭代已结束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2943225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buNone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键值相关命令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400">
                <a:sym typeface="+mn-ea"/>
              </a:rPr>
              <a:t>SCAN</a:t>
            </a:r>
          </a:p>
          <a:p>
            <a:pPr algn="l">
              <a:buNone/>
            </a:pP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484630" y="1986915"/>
          <a:ext cx="9226550" cy="2635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6550"/>
              </a:tblGrid>
              <a:tr h="263525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SCAN命令的基本语法：</a:t>
                      </a:r>
                    </a:p>
                    <a:p>
                      <a:pPr marL="726440" indent="-481965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  </a:t>
                      </a:r>
                      <a:r>
                        <a:rPr lang="zh-CN" altLang="en-US" b="1"/>
                        <a:t></a:t>
                      </a:r>
                      <a:r>
                        <a:t>SCAN cursor [MATCH pattern] [COUNT count]</a:t>
                      </a:r>
                    </a:p>
                    <a:p>
                      <a:pPr marL="564515" indent="-564515" algn="l">
                        <a:lnSpc>
                          <a:spcPct val="150000"/>
                        </a:lnSpc>
                        <a:buNone/>
                      </a:pPr>
                      <a:r>
                        <a:t>SCAN命令的参数</a:t>
                      </a:r>
                      <a:r>
                        <a:rPr lang="zh-CN"/>
                        <a:t>：</a:t>
                      </a:r>
                    </a:p>
                    <a:p>
                      <a:pPr marL="593725" indent="44450" algn="l">
                        <a:lnSpc>
                          <a:spcPct val="150000"/>
                        </a:lnSpc>
                        <a:buNone/>
                      </a:pPr>
                      <a:r>
                        <a:t>cursor : 游标。</a:t>
                      </a:r>
                    </a:p>
                    <a:p>
                      <a:pPr marL="593725" indent="44450" algn="l">
                        <a:lnSpc>
                          <a:spcPct val="150000"/>
                        </a:lnSpc>
                        <a:buNone/>
                      </a:pPr>
                      <a:r>
                        <a:t>pattern : 匹配的模式。</a:t>
                      </a:r>
                    </a:p>
                    <a:p>
                      <a:pPr marL="593725" indent="44450" algn="l">
                        <a:lnSpc>
                          <a:spcPct val="150000"/>
                        </a:lnSpc>
                        <a:buNone/>
                      </a:pPr>
                      <a:r>
                        <a:t>count : 指定从数据集里返回多少元素，默认值为 10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2943225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buNone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键值相关命令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400">
                <a:sym typeface="+mn-ea"/>
              </a:rPr>
              <a:t>SCAN</a:t>
            </a:r>
          </a:p>
          <a:p>
            <a:pPr algn="l">
              <a:buNone/>
            </a:pP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484630" y="1986915"/>
          <a:ext cx="9226550" cy="2635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6550"/>
              </a:tblGrid>
              <a:tr h="263525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示例：</a:t>
                      </a:r>
                    </a:p>
                    <a:p>
                      <a:pPr marL="726440" indent="-481965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  </a:t>
                      </a:r>
                      <a:r>
                        <a:rPr lang="zh-CN" altLang="en-US" b="1"/>
                        <a:t></a:t>
                      </a:r>
                      <a:r>
                        <a:t>使用SET 命令创立50条string类型的数据</a:t>
                      </a:r>
                      <a:r>
                        <a:rPr lang="zh-CN"/>
                        <a:t>：（篇幅所限创建两条为例）</a:t>
                      </a:r>
                    </a:p>
                    <a:p>
                      <a:pPr marL="726440" indent="-481965" algn="l">
                        <a:lnSpc>
                          <a:spcPct val="150000"/>
                        </a:lnSpc>
                        <a:buNone/>
                      </a:pPr>
                      <a:endParaRPr lang="zh-CN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4075" y="3000375"/>
            <a:ext cx="4196080" cy="12674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2943225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buNone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键值相关命令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400">
                <a:sym typeface="+mn-ea"/>
              </a:rPr>
              <a:t>SCAN</a:t>
            </a:r>
          </a:p>
          <a:p>
            <a:pPr algn="l">
              <a:buNone/>
            </a:pP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484630" y="1986915"/>
          <a:ext cx="9226550" cy="391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6550"/>
              </a:tblGrid>
              <a:tr h="39116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示例：</a:t>
                      </a:r>
                    </a:p>
                    <a:p>
                      <a:pPr marL="726440" indent="-481965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  </a:t>
                      </a:r>
                      <a:r>
                        <a:rPr lang="zh-CN" altLang="en-US" b="1"/>
                        <a:t></a:t>
                      </a:r>
                      <a:r>
                        <a:t>使用 SCAN 命令迭代数据库中的key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130" y="2966720"/>
            <a:ext cx="4714875" cy="27717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2943225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buNone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键值相关命令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400">
                <a:sym typeface="+mn-ea"/>
              </a:rPr>
              <a:t>SCAN</a:t>
            </a:r>
          </a:p>
          <a:p>
            <a:pPr algn="l">
              <a:buNone/>
            </a:pP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484630" y="1986915"/>
          <a:ext cx="9226550" cy="391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6550"/>
              </a:tblGrid>
              <a:tr h="39116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示例：</a:t>
                      </a:r>
                    </a:p>
                    <a:p>
                      <a:pPr marL="726440" indent="-481965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  </a:t>
                      </a:r>
                      <a:r>
                        <a:rPr lang="zh-CN" altLang="en-US" b="1"/>
                        <a:t></a:t>
                      </a:r>
                      <a:r>
                        <a:t>使用 SCAN 命令迭代数据库中的key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6940" y="2943860"/>
            <a:ext cx="6231255" cy="271208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338455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键值相关命令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400">
                <a:sym typeface="+mn-ea"/>
              </a:rPr>
              <a:t>EXISTS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484630" y="1986915"/>
          <a:ext cx="9226550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/>
                <a:gridCol w="7429500"/>
              </a:tblGrid>
              <a:tr h="5435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键值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释义</a:t>
                      </a:r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EXISTS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EXISTS key 查看一个键是否存在，如果键存在则返回1， 否则返回0</a:t>
                      </a:r>
                    </a:p>
                  </a:txBody>
                  <a:tcPr anchor="ctr"/>
                </a:tc>
              </a:tr>
              <a:tr h="2717800">
                <a:tc gridSpan="2"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r>
                        <a:rPr lang="zh-CN" altLang="en-US"/>
                        <a:t>从结果中不存在address这个key，但是name这个key存在。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5120" y="3304540"/>
            <a:ext cx="5603875" cy="18224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338455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键值相关命令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00">
                <a:sym typeface="+mn-ea"/>
              </a:rPr>
              <a:t>DEL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484630" y="1986915"/>
          <a:ext cx="9226550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/>
                <a:gridCol w="7429500"/>
              </a:tblGrid>
              <a:tr h="5435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键值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释义</a:t>
                      </a:r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DEL key [key ...] 删除键, 返回值为删除键的个数</a:t>
                      </a:r>
                    </a:p>
                  </a:txBody>
                  <a:tcPr anchor="ctr"/>
                </a:tc>
              </a:tr>
              <a:tr h="2717800">
                <a:tc gridSpan="2"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r>
                        <a:rPr lang="en-US" altLang="zh-CN"/>
                        <a:t>  </a:t>
                      </a:r>
                      <a:r>
                        <a:rPr lang="zh-CN" altLang="en-US"/>
                        <a:t>在本例中可以看出name这个key是存在的，删除后就不存在了</a:t>
                      </a:r>
                      <a:r>
                        <a:rPr lang="en-US" altLang="zh-CN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2430" y="3303270"/>
            <a:ext cx="5767070" cy="161417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338455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键值相关命令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00">
                <a:sym typeface="+mn-ea"/>
              </a:rPr>
              <a:t>EXPIRE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484630" y="1986915"/>
          <a:ext cx="9226550" cy="429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/>
                <a:gridCol w="7429500"/>
              </a:tblGrid>
              <a:tr h="5435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键值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释义</a:t>
                      </a:r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EXPIRE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EXPIRE key seconds ,该命令为设置key的过期时间，单位为秒。超过该时间后，Key被自动的删除。</a:t>
                      </a:r>
                    </a:p>
                  </a:txBody>
                  <a:tcPr anchor="ctr"/>
                </a:tc>
              </a:tr>
              <a:tr h="2717800">
                <a:tc gridSpan="2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返回值为1表示超时被设置，返回值为0则表示Key不存在，不能被设置为超时。</a:t>
                      </a:r>
                    </a:p>
                    <a:p>
                      <a:pPr algn="l"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注意：</a:t>
                      </a:r>
                      <a:r>
                        <a:rPr lang="zh-CN" altLang="en-US"/>
                        <a:t>如果key已经存在过期时间，在通过expire设置的时候回覆盖之前过期时间。</a:t>
                      </a:r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r>
                        <a:rPr lang="zh-CN" altLang="en-US"/>
                        <a:t>在本例中，使用expire命令让cache_page存在一分钟。等待一分钟，一分钟后 cache_page这个key会自动删除，就不存在了。可以使用exists命令查看这个key</a:t>
                      </a:r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en-US" alt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1485" y="3830955"/>
            <a:ext cx="4319905" cy="10140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1485" y="5480050"/>
            <a:ext cx="4320540" cy="5765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338455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键值相关命令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00">
                <a:sym typeface="+mn-ea"/>
              </a:rPr>
              <a:t>TTL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484630" y="1986915"/>
          <a:ext cx="9226550" cy="4223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/>
                <a:gridCol w="7429500"/>
              </a:tblGrid>
              <a:tr h="5886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键值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释义</a:t>
                      </a:r>
                    </a:p>
                  </a:txBody>
                  <a:tcPr anchor="ctr"/>
                </a:tc>
              </a:tr>
              <a:tr h="69278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TTL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TTL key ，获取该键的过期时间。该命令以秒为单位返回key的剩余时间，如果该键不存在或没有超时设置，则返回-2</a:t>
                      </a:r>
                    </a:p>
                  </a:txBody>
                  <a:tcPr anchor="ctr"/>
                </a:tc>
              </a:tr>
              <a:tr h="2941955">
                <a:tc gridSpan="2">
                  <a:txBody>
                    <a:bodyPr/>
                    <a:lstStyle/>
                    <a:p>
                      <a:pPr marL="3836670" indent="278765" algn="l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在本例中，我们设置cache_page2这个key的过期时间是60秒，然后我们不断用ttl来获取这个key的有效时长，直至为-2说明此值以过期。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2105" y="3346450"/>
            <a:ext cx="3700145" cy="26676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推荐教材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651235" y="1114767"/>
            <a:ext cx="7017023" cy="315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00FF"/>
                </a:solidFill>
              </a:rPr>
              <a:t>《</a:t>
            </a:r>
            <a:r>
              <a:rPr lang="en-US" altLang="zh-CN" sz="2800" dirty="0" err="1">
                <a:solidFill>
                  <a:srgbClr val="0000FF"/>
                </a:solidFill>
              </a:rPr>
              <a:t>Redis</a:t>
            </a:r>
            <a:r>
              <a:rPr lang="en-US" altLang="zh-CN" sz="2800" dirty="0">
                <a:solidFill>
                  <a:srgbClr val="0000FF"/>
                </a:solidFill>
              </a:rPr>
              <a:t> 6 </a:t>
            </a:r>
            <a:r>
              <a:rPr lang="zh-CN" altLang="en-US" sz="2800" dirty="0">
                <a:solidFill>
                  <a:srgbClr val="0000FF"/>
                </a:solidFill>
              </a:rPr>
              <a:t>开发与</a:t>
            </a:r>
            <a:r>
              <a:rPr lang="zh-CN" altLang="en-US" sz="2800" dirty="0" smtClean="0">
                <a:solidFill>
                  <a:srgbClr val="0000FF"/>
                </a:solidFill>
              </a:rPr>
              <a:t>实战 》</a:t>
            </a:r>
            <a:endParaRPr lang="zh-CN" altLang="en-US" sz="2800" dirty="0">
              <a:solidFill>
                <a:srgbClr val="0000FF"/>
              </a:solidFill>
            </a:endParaRPr>
          </a:p>
          <a:p>
            <a:pPr algn="just">
              <a:lnSpc>
                <a:spcPct val="120000"/>
              </a:lnSpc>
              <a:spcBef>
                <a:spcPts val="500"/>
              </a:spcBef>
            </a:pPr>
            <a:r>
              <a:rPr lang="zh-CN" altLang="en-US" sz="2400" dirty="0"/>
              <a:t>作者</a:t>
            </a:r>
            <a:r>
              <a:rPr lang="zh-CN" altLang="en-US" sz="2400" dirty="0" smtClean="0"/>
              <a:t>：张云河</a:t>
            </a:r>
            <a:r>
              <a:rPr lang="zh-CN" altLang="en-US" sz="2400" dirty="0" smtClean="0">
                <a:sym typeface="+mn-ea"/>
              </a:rPr>
              <a:t>、王硕</a:t>
            </a:r>
            <a:endParaRPr lang="zh-CN" altLang="en-US" sz="2400" dirty="0">
              <a:sym typeface="+mn-ea"/>
            </a:endParaRPr>
          </a:p>
          <a:p>
            <a:pPr algn="just">
              <a:lnSpc>
                <a:spcPct val="120000"/>
              </a:lnSpc>
              <a:spcBef>
                <a:spcPts val="500"/>
              </a:spcBef>
            </a:pPr>
            <a:r>
              <a:rPr lang="zh-CN" altLang="en-US" sz="2400" dirty="0">
                <a:sym typeface="+mn-ea"/>
              </a:rPr>
              <a:t>出版：人民邮电出版社</a:t>
            </a:r>
          </a:p>
          <a:p>
            <a:pPr algn="just">
              <a:lnSpc>
                <a:spcPct val="120000"/>
              </a:lnSpc>
              <a:spcBef>
                <a:spcPts val="500"/>
              </a:spcBef>
            </a:pPr>
            <a:r>
              <a:rPr lang="zh-CN" altLang="en-US" sz="2400" dirty="0">
                <a:sym typeface="+mn-ea"/>
              </a:rPr>
              <a:t>配套</a:t>
            </a:r>
            <a:r>
              <a:rPr lang="zh-CN" altLang="en-US" sz="2400" dirty="0" smtClean="0">
                <a:sym typeface="+mn-ea"/>
              </a:rPr>
              <a:t>：</a:t>
            </a:r>
            <a:r>
              <a:rPr lang="en-US" altLang="zh-CN" sz="2400" dirty="0" smtClean="0">
                <a:sym typeface="+mn-ea"/>
              </a:rPr>
              <a:t>PPT+</a:t>
            </a:r>
            <a:r>
              <a:rPr lang="zh-CN" altLang="en-US" sz="2400" dirty="0">
                <a:sym typeface="+mn-ea"/>
              </a:rPr>
              <a:t>实验指导</a:t>
            </a:r>
          </a:p>
          <a:p>
            <a:pPr algn="just">
              <a:lnSpc>
                <a:spcPct val="120000"/>
              </a:lnSpc>
              <a:spcBef>
                <a:spcPts val="500"/>
              </a:spcBef>
            </a:pPr>
            <a:r>
              <a:rPr lang="zh-CN" altLang="en-US" sz="2400" dirty="0"/>
              <a:t>特点</a:t>
            </a:r>
            <a:r>
              <a:rPr lang="zh-CN" altLang="en-US" sz="2400" dirty="0" smtClean="0"/>
              <a:t>：</a:t>
            </a:r>
            <a:r>
              <a:rPr lang="zh-CN" altLang="en-US" sz="2400" dirty="0" smtClean="0">
                <a:solidFill>
                  <a:srgbClr val="FF0000"/>
                </a:solidFill>
              </a:rPr>
              <a:t>覆盖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Redis</a:t>
            </a:r>
            <a:r>
              <a:rPr lang="en-US" altLang="zh-CN" sz="2400" dirty="0" smtClean="0">
                <a:solidFill>
                  <a:srgbClr val="FF0000"/>
                </a:solidFill>
              </a:rPr>
              <a:t> 6</a:t>
            </a:r>
            <a:r>
              <a:rPr lang="zh-CN" altLang="en-US" sz="2400" dirty="0" smtClean="0">
                <a:solidFill>
                  <a:srgbClr val="FF0000"/>
                </a:solidFill>
              </a:rPr>
              <a:t>版本的绝大部分核心特性</a:t>
            </a:r>
            <a:r>
              <a:rPr lang="zh-CN" altLang="en-US" sz="2400" dirty="0" smtClean="0"/>
              <a:t>，面向初学者的行文分格，加上大量的辅助图片等</a:t>
            </a:r>
            <a:r>
              <a:rPr lang="zh-CN" altLang="en-US" sz="2400" dirty="0"/>
              <a:t>。</a:t>
            </a:r>
          </a:p>
        </p:txBody>
      </p:sp>
      <p:sp>
        <p:nvSpPr>
          <p:cNvPr id="12" name="任意多边形: 形状 11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1762491"/>
            <a:ext cx="3353401" cy="469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887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338455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键值相关命令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00">
                <a:sym typeface="+mn-ea"/>
              </a:rPr>
              <a:t>SELECT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484630" y="1986915"/>
          <a:ext cx="9226550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/>
                <a:gridCol w="7429500"/>
              </a:tblGrid>
              <a:tr h="5435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键值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释义</a:t>
                      </a:r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SELECT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SELECT数据库，数据库从0到15（一共16个数据库）</a:t>
                      </a:r>
                    </a:p>
                  </a:txBody>
                  <a:tcPr anchor="ctr"/>
                </a:tc>
              </a:tr>
              <a:tr h="2717800">
                <a:tc gridSpan="2"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r>
                        <a:rPr lang="en-US"/>
                        <a:t>   </a:t>
                      </a:r>
                      <a:r>
                        <a:t>在本例中，选择数据库1。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4360" y="3314700"/>
            <a:ext cx="3814445" cy="50863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338455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键值相关命令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00">
                <a:sym typeface="+mn-ea"/>
              </a:rPr>
              <a:t>MOVE</a:t>
            </a: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484630" y="1986915"/>
          <a:ext cx="9226550" cy="4271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/>
                <a:gridCol w="7429500"/>
              </a:tblGrid>
              <a:tr h="6267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键值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释义</a:t>
                      </a:r>
                    </a:p>
                  </a:txBody>
                  <a:tcPr anchor="ctr"/>
                </a:tc>
              </a:tr>
              <a:tr h="5124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MOVE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MOVE key 数据库，将当前数据中的key转移到其它数据库中</a:t>
                      </a:r>
                    </a:p>
                  </a:txBody>
                  <a:tcPr anchor="ctr"/>
                </a:tc>
              </a:tr>
              <a:tr h="3132455">
                <a:tc gridSpan="2">
                  <a:txBody>
                    <a:bodyPr/>
                    <a:lstStyle/>
                    <a:p>
                      <a:pPr marL="3704590" indent="263525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在本例中，我们先显示的选择了数据库0，然后在这个库中设置一个key，接下来我们将这个key从数据库0移到数据库1，之后我们在数据库0中确认了没有age这个key了。但在数据库1中存在这个key，说明转移key成功了。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1480" y="3214370"/>
            <a:ext cx="3457575" cy="29813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401510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键值相关命令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00">
                <a:sym typeface="+mn-ea"/>
              </a:rPr>
              <a:t>PERSIST</a:t>
            </a: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484630" y="1986915"/>
          <a:ext cx="9226550" cy="4271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/>
                <a:gridCol w="7429500"/>
              </a:tblGrid>
              <a:tr h="6267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键值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释义</a:t>
                      </a:r>
                    </a:p>
                  </a:txBody>
                  <a:tcPr anchor="ctr"/>
                </a:tc>
              </a:tr>
              <a:tr h="5124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PERSIST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PERSIST key，移除给定key的过期时间</a:t>
                      </a:r>
                    </a:p>
                  </a:txBody>
                  <a:tcPr anchor="ctr"/>
                </a:tc>
              </a:tr>
              <a:tr h="3132455">
                <a:tc gridSpan="2">
                  <a:txBody>
                    <a:bodyPr/>
                    <a:lstStyle/>
                    <a:p>
                      <a:pPr marL="3704590" indent="263525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在这个例子中，我们手动的移除age这个key的过期时间。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4015" y="3248025"/>
            <a:ext cx="3512820" cy="285496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457263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键值相关命令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00">
                <a:sym typeface="+mn-ea"/>
              </a:rPr>
              <a:t>RANDOMKEY</a:t>
            </a: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484630" y="1986915"/>
          <a:ext cx="9226550" cy="4271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/>
                <a:gridCol w="7429500"/>
              </a:tblGrid>
              <a:tr h="6267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键值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释义</a:t>
                      </a:r>
                    </a:p>
                  </a:txBody>
                  <a:tcPr anchor="ctr"/>
                </a:tc>
              </a:tr>
              <a:tr h="5124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RANDOMKEY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RANDOMKEY随机返回key空间的一个key</a:t>
                      </a:r>
                    </a:p>
                  </a:txBody>
                  <a:tcPr anchor="ctr"/>
                </a:tc>
              </a:tr>
              <a:tr h="3132455">
                <a:tc gridSpan="2">
                  <a:txBody>
                    <a:bodyPr/>
                    <a:lstStyle/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通过本例的结果可以看到取key的规则是随机的。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2275" y="3434715"/>
            <a:ext cx="3975100" cy="21685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457263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键值相关命令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00">
                <a:sym typeface="+mn-ea"/>
              </a:rPr>
              <a:t>RENAME</a:t>
            </a: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484630" y="1986915"/>
          <a:ext cx="9226550" cy="4271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/>
                <a:gridCol w="7429500"/>
              </a:tblGrid>
              <a:tr h="6267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键值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释义</a:t>
                      </a:r>
                    </a:p>
                  </a:txBody>
                  <a:tcPr anchor="ctr"/>
                </a:tc>
              </a:tr>
              <a:tr h="5124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RENAME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RENAME existed_key new_key，重命名key</a:t>
                      </a:r>
                    </a:p>
                  </a:txBody>
                  <a:tcPr anchor="ctr"/>
                </a:tc>
              </a:tr>
              <a:tr h="3132455">
                <a:tc gridSpan="2">
                  <a:txBody>
                    <a:bodyPr/>
                    <a:lstStyle/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从本例中，我们看到age3这个key，被我们成功改名为age4了。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1630" y="3254375"/>
            <a:ext cx="4922520" cy="187261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457263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键值相关命令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00">
                <a:sym typeface="+mn-ea"/>
              </a:rPr>
              <a:t>TYPE</a:t>
            </a: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484630" y="1986915"/>
          <a:ext cx="9226550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/>
                <a:gridCol w="7429500"/>
              </a:tblGrid>
              <a:tr h="5651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键值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释义</a:t>
                      </a:r>
                    </a:p>
                  </a:txBody>
                  <a:tcPr anchor="ctr"/>
                </a:tc>
              </a:tr>
              <a:tr h="914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TYPE 命令获取指定key关联值的类型，该命令将以字符串的格式返回。返回的字符串为string、list、set、hash和zset，如果key不存在返回none</a:t>
                      </a:r>
                    </a:p>
                  </a:txBody>
                  <a:tcPr anchor="ctr"/>
                </a:tc>
              </a:tr>
              <a:tr h="2823210">
                <a:tc gridSpan="2">
                  <a:txBody>
                    <a:bodyPr/>
                    <a:lstStyle/>
                    <a:p>
                      <a:pPr marL="3513455" indent="323215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从本例中，可以看出TYPE命令可以返回指定key关联值的类型。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8620" y="3618865"/>
            <a:ext cx="3270885" cy="24955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457263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键值相关命令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00">
                <a:sym typeface="+mn-ea"/>
              </a:rPr>
              <a:t>RENAME</a:t>
            </a: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484630" y="1986915"/>
          <a:ext cx="9226550" cy="4271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/>
                <a:gridCol w="7429500"/>
              </a:tblGrid>
              <a:tr h="6267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键值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释义</a:t>
                      </a:r>
                    </a:p>
                  </a:txBody>
                  <a:tcPr anchor="ctr"/>
                </a:tc>
              </a:tr>
              <a:tr h="5124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RENAME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RENAME existed_key new_key，重命名key</a:t>
                      </a:r>
                    </a:p>
                  </a:txBody>
                  <a:tcPr anchor="ctr"/>
                </a:tc>
              </a:tr>
              <a:tr h="3132455">
                <a:tc gridSpan="2">
                  <a:txBody>
                    <a:bodyPr/>
                    <a:lstStyle/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从本例中，我们看到age3这个key，被我们成功改名为age4了。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1630" y="3254375"/>
            <a:ext cx="4922520" cy="187261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240093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484630" y="1986915"/>
          <a:ext cx="9226550" cy="383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/>
                <a:gridCol w="7429500"/>
              </a:tblGrid>
              <a:tr h="5435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键值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释义</a:t>
                      </a:r>
                    </a:p>
                  </a:txBody>
                  <a:tcPr anchor="ctr"/>
                </a:tc>
              </a:tr>
              <a:tr h="32385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PING命令使用客户端向 Redis 服务器发送一个 “PING”字符串</a:t>
                      </a:r>
                    </a:p>
                  </a:txBody>
                  <a:tcPr anchor="ctr"/>
                </a:tc>
              </a:tr>
              <a:tr h="23558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ECHO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ECHO命令可以在命令行打印一些内容</a:t>
                      </a:r>
                    </a:p>
                  </a:txBody>
                  <a:tcPr anchor="ctr"/>
                </a:tc>
              </a:tr>
              <a:tr h="30861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QUIT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QUIT命令可以退出当前Redis连接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DBSIZE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DBSIZE命令查看当前数据库中key的数目</a:t>
                      </a:r>
                    </a:p>
                  </a:txBody>
                  <a:tcPr anchor="ctr"/>
                </a:tc>
              </a:tr>
              <a:tr h="11811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INFO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输入INFO命令查看Redis服务器的各种信息和统计数值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MONITOR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实时打印出 Redis 服务器接收到的命令，可供调试使用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CONFIG 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使用CONFIG GET 命令获取服务器的配置信息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FLUSHDB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FLUSHDB命令删除当前选择数据库中的所有key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FLUSHALL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FLUSHALL删除数据库中的所有key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457263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zh-CN" altLang="en-US" sz="2400" dirty="0" smtClean="0">
                <a:solidFill>
                  <a:srgbClr val="000000"/>
                </a:solidFill>
                <a:sym typeface="+mn-ea"/>
              </a:rPr>
              <a:t>服务器相关</a:t>
            </a: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400" dirty="0">
                <a:sym typeface="+mn-ea"/>
              </a:rPr>
              <a:t>PING</a:t>
            </a:r>
            <a:endParaRPr lang="en-US" altLang="zh-CN" sz="2400" dirty="0">
              <a:sym typeface="+mn-ea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484630" y="1986915"/>
          <a:ext cx="9226550" cy="4248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/>
                <a:gridCol w="7429500"/>
              </a:tblGrid>
              <a:tr h="5556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键值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释义</a:t>
                      </a:r>
                    </a:p>
                  </a:txBody>
                  <a:tcPr anchor="ctr"/>
                </a:tc>
              </a:tr>
              <a:tr h="914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PING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PING命令使用客户端向 Redis 服务器发送一个 “PING”字符串 ，如果服务器运作正常的话，会返回一个 “PONG”字符串 ，用来测试Redis客户端与服务器的连接是否依然生效。</a:t>
                      </a:r>
                    </a:p>
                  </a:txBody>
                  <a:tcPr anchor="ctr"/>
                </a:tc>
              </a:tr>
              <a:tr h="2778125">
                <a:tc gridSpan="2">
                  <a:txBody>
                    <a:bodyPr/>
                    <a:lstStyle/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示例：</a:t>
                      </a:r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6585" y="4028440"/>
            <a:ext cx="4529455" cy="83883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457263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400" dirty="0">
                <a:sym typeface="+mn-ea"/>
              </a:rPr>
              <a:t>ECHO</a:t>
            </a:r>
            <a:endParaRPr lang="en-US" altLang="zh-CN" sz="2400" dirty="0">
              <a:sym typeface="+mn-ea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484630" y="1986915"/>
          <a:ext cx="9226550" cy="3837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/>
                <a:gridCol w="7429500"/>
              </a:tblGrid>
              <a:tr h="5556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键值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释义</a:t>
                      </a:r>
                    </a:p>
                  </a:txBody>
                  <a:tcPr anchor="ctr"/>
                </a:tc>
              </a:tr>
              <a:tr h="5035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ECHO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ECHO命令可以在命令行打印一些内容</a:t>
                      </a:r>
                    </a:p>
                  </a:txBody>
                  <a:tcPr anchor="ctr"/>
                </a:tc>
              </a:tr>
              <a:tr h="2778125">
                <a:tc gridSpan="2">
                  <a:txBody>
                    <a:bodyPr/>
                    <a:lstStyle/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示例：</a:t>
                      </a:r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6425" y="3713480"/>
            <a:ext cx="4263390" cy="5613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 hidden="1"/>
          <p:cNvSpPr/>
          <p:nvPr>
            <p:custDataLst>
              <p:tags r:id="rId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69925" y="1319455"/>
            <a:ext cx="10850563" cy="3136900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/>
            </a:r>
            <a:br>
              <a:rPr lang="en-US" altLang="zh-CN" sz="4800" dirty="0"/>
            </a:br>
            <a:r>
              <a:rPr sz="4800" dirty="0" smtClean="0">
                <a:sym typeface="+mn-ea"/>
              </a:rPr>
              <a:t>第</a:t>
            </a:r>
            <a:r>
              <a:rPr lang="zh-CN" altLang="en-US" sz="4800" dirty="0" smtClean="0">
                <a:sym typeface="+mn-ea"/>
              </a:rPr>
              <a:t>三</a:t>
            </a:r>
            <a:r>
              <a:rPr sz="4800" dirty="0" smtClean="0">
                <a:sym typeface="+mn-ea"/>
              </a:rPr>
              <a:t>章 </a:t>
            </a:r>
            <a:r>
              <a:rPr sz="4800" dirty="0" err="1" smtClean="0">
                <a:sym typeface="+mn-ea"/>
              </a:rPr>
              <a:t>Redis</a:t>
            </a:r>
            <a:r>
              <a:rPr lang="en-US" sz="4800" dirty="0" smtClean="0">
                <a:sym typeface="+mn-ea"/>
              </a:rPr>
              <a:t> </a:t>
            </a:r>
            <a:r>
              <a:rPr lang="zh-CN" altLang="en-US" sz="4800" dirty="0" smtClean="0">
                <a:sym typeface="+mn-ea"/>
              </a:rPr>
              <a:t>常用及命令</a:t>
            </a:r>
            <a:r>
              <a:rPr lang="en-US" altLang="zh-CN" sz="4800" smtClean="0">
                <a:sym typeface="+mn-ea"/>
              </a:rPr>
              <a:t/>
            </a:r>
            <a:br>
              <a:rPr lang="en-US" altLang="zh-CN" sz="4800" smtClean="0">
                <a:sym typeface="+mn-ea"/>
              </a:rPr>
            </a:br>
            <a:endParaRPr sz="4800" dirty="0">
              <a:sym typeface="+mn-ea"/>
            </a:endParaRPr>
          </a:p>
        </p:txBody>
      </p:sp>
      <p:sp>
        <p:nvSpPr>
          <p:cNvPr id="29" name="任意多边形: 形状 28"/>
          <p:cNvSpPr/>
          <p:nvPr/>
        </p:nvSpPr>
        <p:spPr>
          <a:xfrm>
            <a:off x="10968292" y="649047"/>
            <a:ext cx="552196" cy="3896208"/>
          </a:xfrm>
          <a:custGeom>
            <a:avLst/>
            <a:gdLst>
              <a:gd name="connsiteX0" fmla="*/ 438280 w 513703"/>
              <a:gd name="connsiteY0" fmla="*/ 3473760 h 3624606"/>
              <a:gd name="connsiteX1" fmla="*/ 513703 w 513703"/>
              <a:gd name="connsiteY1" fmla="*/ 3549183 h 3624606"/>
              <a:gd name="connsiteX2" fmla="*/ 438280 w 513703"/>
              <a:gd name="connsiteY2" fmla="*/ 3624606 h 3624606"/>
              <a:gd name="connsiteX3" fmla="*/ 362857 w 513703"/>
              <a:gd name="connsiteY3" fmla="*/ 3549183 h 3624606"/>
              <a:gd name="connsiteX4" fmla="*/ 438280 w 513703"/>
              <a:gd name="connsiteY4" fmla="*/ 3473760 h 3624606"/>
              <a:gd name="connsiteX5" fmla="*/ 75423 w 513703"/>
              <a:gd name="connsiteY5" fmla="*/ 3473760 h 3624606"/>
              <a:gd name="connsiteX6" fmla="*/ 150846 w 513703"/>
              <a:gd name="connsiteY6" fmla="*/ 3549183 h 3624606"/>
              <a:gd name="connsiteX7" fmla="*/ 75423 w 513703"/>
              <a:gd name="connsiteY7" fmla="*/ 3624606 h 3624606"/>
              <a:gd name="connsiteX8" fmla="*/ 0 w 513703"/>
              <a:gd name="connsiteY8" fmla="*/ 3549183 h 3624606"/>
              <a:gd name="connsiteX9" fmla="*/ 75423 w 513703"/>
              <a:gd name="connsiteY9" fmla="*/ 3473760 h 3624606"/>
              <a:gd name="connsiteX10" fmla="*/ 438280 w 513703"/>
              <a:gd name="connsiteY10" fmla="*/ 3126882 h 3624606"/>
              <a:gd name="connsiteX11" fmla="*/ 513703 w 513703"/>
              <a:gd name="connsiteY11" fmla="*/ 3202305 h 3624606"/>
              <a:gd name="connsiteX12" fmla="*/ 438280 w 513703"/>
              <a:gd name="connsiteY12" fmla="*/ 3277728 h 3624606"/>
              <a:gd name="connsiteX13" fmla="*/ 362857 w 513703"/>
              <a:gd name="connsiteY13" fmla="*/ 3202305 h 3624606"/>
              <a:gd name="connsiteX14" fmla="*/ 438280 w 513703"/>
              <a:gd name="connsiteY14" fmla="*/ 3126882 h 3624606"/>
              <a:gd name="connsiteX15" fmla="*/ 75423 w 513703"/>
              <a:gd name="connsiteY15" fmla="*/ 3126882 h 3624606"/>
              <a:gd name="connsiteX16" fmla="*/ 150846 w 513703"/>
              <a:gd name="connsiteY16" fmla="*/ 3202305 h 3624606"/>
              <a:gd name="connsiteX17" fmla="*/ 75423 w 513703"/>
              <a:gd name="connsiteY17" fmla="*/ 3277728 h 3624606"/>
              <a:gd name="connsiteX18" fmla="*/ 0 w 513703"/>
              <a:gd name="connsiteY18" fmla="*/ 3202305 h 3624606"/>
              <a:gd name="connsiteX19" fmla="*/ 75423 w 513703"/>
              <a:gd name="connsiteY19" fmla="*/ 3126882 h 3624606"/>
              <a:gd name="connsiteX20" fmla="*/ 438280 w 513703"/>
              <a:gd name="connsiteY20" fmla="*/ 2780004 h 3624606"/>
              <a:gd name="connsiteX21" fmla="*/ 513703 w 513703"/>
              <a:gd name="connsiteY21" fmla="*/ 2855427 h 3624606"/>
              <a:gd name="connsiteX22" fmla="*/ 438280 w 513703"/>
              <a:gd name="connsiteY22" fmla="*/ 2930850 h 3624606"/>
              <a:gd name="connsiteX23" fmla="*/ 362857 w 513703"/>
              <a:gd name="connsiteY23" fmla="*/ 2855427 h 3624606"/>
              <a:gd name="connsiteX24" fmla="*/ 438280 w 513703"/>
              <a:gd name="connsiteY24" fmla="*/ 2780004 h 3624606"/>
              <a:gd name="connsiteX25" fmla="*/ 75423 w 513703"/>
              <a:gd name="connsiteY25" fmla="*/ 2780004 h 3624606"/>
              <a:gd name="connsiteX26" fmla="*/ 150846 w 513703"/>
              <a:gd name="connsiteY26" fmla="*/ 2855427 h 3624606"/>
              <a:gd name="connsiteX27" fmla="*/ 75423 w 513703"/>
              <a:gd name="connsiteY27" fmla="*/ 2930850 h 3624606"/>
              <a:gd name="connsiteX28" fmla="*/ 0 w 513703"/>
              <a:gd name="connsiteY28" fmla="*/ 2855427 h 3624606"/>
              <a:gd name="connsiteX29" fmla="*/ 75423 w 513703"/>
              <a:gd name="connsiteY29" fmla="*/ 2780004 h 3624606"/>
              <a:gd name="connsiteX30" fmla="*/ 438280 w 513703"/>
              <a:gd name="connsiteY30" fmla="*/ 2433126 h 3624606"/>
              <a:gd name="connsiteX31" fmla="*/ 513703 w 513703"/>
              <a:gd name="connsiteY31" fmla="*/ 2508549 h 3624606"/>
              <a:gd name="connsiteX32" fmla="*/ 438280 w 513703"/>
              <a:gd name="connsiteY32" fmla="*/ 2583972 h 3624606"/>
              <a:gd name="connsiteX33" fmla="*/ 362857 w 513703"/>
              <a:gd name="connsiteY33" fmla="*/ 2508549 h 3624606"/>
              <a:gd name="connsiteX34" fmla="*/ 438280 w 513703"/>
              <a:gd name="connsiteY34" fmla="*/ 2433126 h 3624606"/>
              <a:gd name="connsiteX35" fmla="*/ 75423 w 513703"/>
              <a:gd name="connsiteY35" fmla="*/ 2433126 h 3624606"/>
              <a:gd name="connsiteX36" fmla="*/ 150846 w 513703"/>
              <a:gd name="connsiteY36" fmla="*/ 2508549 h 3624606"/>
              <a:gd name="connsiteX37" fmla="*/ 75423 w 513703"/>
              <a:gd name="connsiteY37" fmla="*/ 2583972 h 3624606"/>
              <a:gd name="connsiteX38" fmla="*/ 0 w 513703"/>
              <a:gd name="connsiteY38" fmla="*/ 2508549 h 3624606"/>
              <a:gd name="connsiteX39" fmla="*/ 75423 w 513703"/>
              <a:gd name="connsiteY39" fmla="*/ 2433126 h 3624606"/>
              <a:gd name="connsiteX40" fmla="*/ 438280 w 513703"/>
              <a:gd name="connsiteY40" fmla="*/ 2086248 h 3624606"/>
              <a:gd name="connsiteX41" fmla="*/ 513703 w 513703"/>
              <a:gd name="connsiteY41" fmla="*/ 2161671 h 3624606"/>
              <a:gd name="connsiteX42" fmla="*/ 438280 w 513703"/>
              <a:gd name="connsiteY42" fmla="*/ 2237094 h 3624606"/>
              <a:gd name="connsiteX43" fmla="*/ 362857 w 513703"/>
              <a:gd name="connsiteY43" fmla="*/ 2161671 h 3624606"/>
              <a:gd name="connsiteX44" fmla="*/ 438280 w 513703"/>
              <a:gd name="connsiteY44" fmla="*/ 2086248 h 3624606"/>
              <a:gd name="connsiteX45" fmla="*/ 75423 w 513703"/>
              <a:gd name="connsiteY45" fmla="*/ 2086248 h 3624606"/>
              <a:gd name="connsiteX46" fmla="*/ 150846 w 513703"/>
              <a:gd name="connsiteY46" fmla="*/ 2161671 h 3624606"/>
              <a:gd name="connsiteX47" fmla="*/ 75423 w 513703"/>
              <a:gd name="connsiteY47" fmla="*/ 2237094 h 3624606"/>
              <a:gd name="connsiteX48" fmla="*/ 0 w 513703"/>
              <a:gd name="connsiteY48" fmla="*/ 2161671 h 3624606"/>
              <a:gd name="connsiteX49" fmla="*/ 75423 w 513703"/>
              <a:gd name="connsiteY49" fmla="*/ 2086248 h 3624606"/>
              <a:gd name="connsiteX50" fmla="*/ 438280 w 513703"/>
              <a:gd name="connsiteY50" fmla="*/ 1734390 h 3624606"/>
              <a:gd name="connsiteX51" fmla="*/ 513703 w 513703"/>
              <a:gd name="connsiteY51" fmla="*/ 1809813 h 3624606"/>
              <a:gd name="connsiteX52" fmla="*/ 513200 w 513703"/>
              <a:gd name="connsiteY52" fmla="*/ 1812303 h 3624606"/>
              <a:gd name="connsiteX53" fmla="*/ 513703 w 513703"/>
              <a:gd name="connsiteY53" fmla="*/ 1814793 h 3624606"/>
              <a:gd name="connsiteX54" fmla="*/ 438280 w 513703"/>
              <a:gd name="connsiteY54" fmla="*/ 1890216 h 3624606"/>
              <a:gd name="connsiteX55" fmla="*/ 362857 w 513703"/>
              <a:gd name="connsiteY55" fmla="*/ 1814793 h 3624606"/>
              <a:gd name="connsiteX56" fmla="*/ 363360 w 513703"/>
              <a:gd name="connsiteY56" fmla="*/ 1812303 h 3624606"/>
              <a:gd name="connsiteX57" fmla="*/ 362857 w 513703"/>
              <a:gd name="connsiteY57" fmla="*/ 1809813 h 3624606"/>
              <a:gd name="connsiteX58" fmla="*/ 438280 w 513703"/>
              <a:gd name="connsiteY58" fmla="*/ 1734390 h 3624606"/>
              <a:gd name="connsiteX59" fmla="*/ 75423 w 513703"/>
              <a:gd name="connsiteY59" fmla="*/ 1734390 h 3624606"/>
              <a:gd name="connsiteX60" fmla="*/ 150846 w 513703"/>
              <a:gd name="connsiteY60" fmla="*/ 1809813 h 3624606"/>
              <a:gd name="connsiteX61" fmla="*/ 150343 w 513703"/>
              <a:gd name="connsiteY61" fmla="*/ 1812303 h 3624606"/>
              <a:gd name="connsiteX62" fmla="*/ 150846 w 513703"/>
              <a:gd name="connsiteY62" fmla="*/ 1814793 h 3624606"/>
              <a:gd name="connsiteX63" fmla="*/ 75423 w 513703"/>
              <a:gd name="connsiteY63" fmla="*/ 1890216 h 3624606"/>
              <a:gd name="connsiteX64" fmla="*/ 0 w 513703"/>
              <a:gd name="connsiteY64" fmla="*/ 1814793 h 3624606"/>
              <a:gd name="connsiteX65" fmla="*/ 503 w 513703"/>
              <a:gd name="connsiteY65" fmla="*/ 1812303 h 3624606"/>
              <a:gd name="connsiteX66" fmla="*/ 0 w 513703"/>
              <a:gd name="connsiteY66" fmla="*/ 1809813 h 3624606"/>
              <a:gd name="connsiteX67" fmla="*/ 75423 w 513703"/>
              <a:gd name="connsiteY67" fmla="*/ 1734390 h 3624606"/>
              <a:gd name="connsiteX68" fmla="*/ 438280 w 513703"/>
              <a:gd name="connsiteY68" fmla="*/ 1387512 h 3624606"/>
              <a:gd name="connsiteX69" fmla="*/ 513703 w 513703"/>
              <a:gd name="connsiteY69" fmla="*/ 1462935 h 3624606"/>
              <a:gd name="connsiteX70" fmla="*/ 438280 w 513703"/>
              <a:gd name="connsiteY70" fmla="*/ 1538358 h 3624606"/>
              <a:gd name="connsiteX71" fmla="*/ 362857 w 513703"/>
              <a:gd name="connsiteY71" fmla="*/ 1462935 h 3624606"/>
              <a:gd name="connsiteX72" fmla="*/ 438280 w 513703"/>
              <a:gd name="connsiteY72" fmla="*/ 1387512 h 3624606"/>
              <a:gd name="connsiteX73" fmla="*/ 75423 w 513703"/>
              <a:gd name="connsiteY73" fmla="*/ 1387512 h 3624606"/>
              <a:gd name="connsiteX74" fmla="*/ 150846 w 513703"/>
              <a:gd name="connsiteY74" fmla="*/ 1462935 h 3624606"/>
              <a:gd name="connsiteX75" fmla="*/ 75423 w 513703"/>
              <a:gd name="connsiteY75" fmla="*/ 1538358 h 3624606"/>
              <a:gd name="connsiteX76" fmla="*/ 0 w 513703"/>
              <a:gd name="connsiteY76" fmla="*/ 1462935 h 3624606"/>
              <a:gd name="connsiteX77" fmla="*/ 75423 w 513703"/>
              <a:gd name="connsiteY77" fmla="*/ 1387512 h 3624606"/>
              <a:gd name="connsiteX78" fmla="*/ 75423 w 513703"/>
              <a:gd name="connsiteY78" fmla="*/ 1040634 h 3624606"/>
              <a:gd name="connsiteX79" fmla="*/ 150846 w 513703"/>
              <a:gd name="connsiteY79" fmla="*/ 1116057 h 3624606"/>
              <a:gd name="connsiteX80" fmla="*/ 75423 w 513703"/>
              <a:gd name="connsiteY80" fmla="*/ 1191480 h 3624606"/>
              <a:gd name="connsiteX81" fmla="*/ 0 w 513703"/>
              <a:gd name="connsiteY81" fmla="*/ 1116057 h 3624606"/>
              <a:gd name="connsiteX82" fmla="*/ 75423 w 513703"/>
              <a:gd name="connsiteY82" fmla="*/ 1040634 h 3624606"/>
              <a:gd name="connsiteX83" fmla="*/ 438280 w 513703"/>
              <a:gd name="connsiteY83" fmla="*/ 1040634 h 3624606"/>
              <a:gd name="connsiteX84" fmla="*/ 513703 w 513703"/>
              <a:gd name="connsiteY84" fmla="*/ 1116057 h 3624606"/>
              <a:gd name="connsiteX85" fmla="*/ 438280 w 513703"/>
              <a:gd name="connsiteY85" fmla="*/ 1191480 h 3624606"/>
              <a:gd name="connsiteX86" fmla="*/ 362857 w 513703"/>
              <a:gd name="connsiteY86" fmla="*/ 1116057 h 3624606"/>
              <a:gd name="connsiteX87" fmla="*/ 438280 w 513703"/>
              <a:gd name="connsiteY87" fmla="*/ 1040634 h 3624606"/>
              <a:gd name="connsiteX88" fmla="*/ 438280 w 513703"/>
              <a:gd name="connsiteY88" fmla="*/ 693756 h 3624606"/>
              <a:gd name="connsiteX89" fmla="*/ 513703 w 513703"/>
              <a:gd name="connsiteY89" fmla="*/ 769179 h 3624606"/>
              <a:gd name="connsiteX90" fmla="*/ 438280 w 513703"/>
              <a:gd name="connsiteY90" fmla="*/ 844602 h 3624606"/>
              <a:gd name="connsiteX91" fmla="*/ 362857 w 513703"/>
              <a:gd name="connsiteY91" fmla="*/ 769179 h 3624606"/>
              <a:gd name="connsiteX92" fmla="*/ 438280 w 513703"/>
              <a:gd name="connsiteY92" fmla="*/ 693756 h 3624606"/>
              <a:gd name="connsiteX93" fmla="*/ 75423 w 513703"/>
              <a:gd name="connsiteY93" fmla="*/ 693756 h 3624606"/>
              <a:gd name="connsiteX94" fmla="*/ 150846 w 513703"/>
              <a:gd name="connsiteY94" fmla="*/ 769179 h 3624606"/>
              <a:gd name="connsiteX95" fmla="*/ 75423 w 513703"/>
              <a:gd name="connsiteY95" fmla="*/ 844602 h 3624606"/>
              <a:gd name="connsiteX96" fmla="*/ 0 w 513703"/>
              <a:gd name="connsiteY96" fmla="*/ 769179 h 3624606"/>
              <a:gd name="connsiteX97" fmla="*/ 75423 w 513703"/>
              <a:gd name="connsiteY97" fmla="*/ 693756 h 3624606"/>
              <a:gd name="connsiteX98" fmla="*/ 75423 w 513703"/>
              <a:gd name="connsiteY98" fmla="*/ 346879 h 3624606"/>
              <a:gd name="connsiteX99" fmla="*/ 150846 w 513703"/>
              <a:gd name="connsiteY99" fmla="*/ 422302 h 3624606"/>
              <a:gd name="connsiteX100" fmla="*/ 75423 w 513703"/>
              <a:gd name="connsiteY100" fmla="*/ 497724 h 3624606"/>
              <a:gd name="connsiteX101" fmla="*/ 0 w 513703"/>
              <a:gd name="connsiteY101" fmla="*/ 422302 h 3624606"/>
              <a:gd name="connsiteX102" fmla="*/ 75423 w 513703"/>
              <a:gd name="connsiteY102" fmla="*/ 346879 h 3624606"/>
              <a:gd name="connsiteX103" fmla="*/ 438280 w 513703"/>
              <a:gd name="connsiteY103" fmla="*/ 346878 h 3624606"/>
              <a:gd name="connsiteX104" fmla="*/ 513703 w 513703"/>
              <a:gd name="connsiteY104" fmla="*/ 422301 h 3624606"/>
              <a:gd name="connsiteX105" fmla="*/ 438280 w 513703"/>
              <a:gd name="connsiteY105" fmla="*/ 497724 h 3624606"/>
              <a:gd name="connsiteX106" fmla="*/ 362857 w 513703"/>
              <a:gd name="connsiteY106" fmla="*/ 422301 h 3624606"/>
              <a:gd name="connsiteX107" fmla="*/ 438280 w 513703"/>
              <a:gd name="connsiteY107" fmla="*/ 346878 h 3624606"/>
              <a:gd name="connsiteX108" fmla="*/ 75423 w 513703"/>
              <a:gd name="connsiteY108" fmla="*/ 1 h 3624606"/>
              <a:gd name="connsiteX109" fmla="*/ 150846 w 513703"/>
              <a:gd name="connsiteY109" fmla="*/ 75424 h 3624606"/>
              <a:gd name="connsiteX110" fmla="*/ 75423 w 513703"/>
              <a:gd name="connsiteY110" fmla="*/ 150847 h 3624606"/>
              <a:gd name="connsiteX111" fmla="*/ 0 w 513703"/>
              <a:gd name="connsiteY111" fmla="*/ 75424 h 3624606"/>
              <a:gd name="connsiteX112" fmla="*/ 75423 w 513703"/>
              <a:gd name="connsiteY112" fmla="*/ 1 h 3624606"/>
              <a:gd name="connsiteX113" fmla="*/ 438280 w 513703"/>
              <a:gd name="connsiteY113" fmla="*/ 0 h 3624606"/>
              <a:gd name="connsiteX114" fmla="*/ 513703 w 513703"/>
              <a:gd name="connsiteY114" fmla="*/ 75424 h 3624606"/>
              <a:gd name="connsiteX115" fmla="*/ 438280 w 513703"/>
              <a:gd name="connsiteY115" fmla="*/ 150847 h 3624606"/>
              <a:gd name="connsiteX116" fmla="*/ 362857 w 513703"/>
              <a:gd name="connsiteY116" fmla="*/ 75424 h 3624606"/>
              <a:gd name="connsiteX117" fmla="*/ 438280 w 513703"/>
              <a:gd name="connsiteY117" fmla="*/ 0 h 3624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513703" h="3624606">
                <a:moveTo>
                  <a:pt x="438280" y="3473760"/>
                </a:moveTo>
                <a:cubicBezTo>
                  <a:pt x="479935" y="3473760"/>
                  <a:pt x="513703" y="3507528"/>
                  <a:pt x="513703" y="3549183"/>
                </a:cubicBezTo>
                <a:cubicBezTo>
                  <a:pt x="513703" y="3590838"/>
                  <a:pt x="479935" y="3624606"/>
                  <a:pt x="438280" y="3624606"/>
                </a:cubicBezTo>
                <a:cubicBezTo>
                  <a:pt x="396625" y="3624606"/>
                  <a:pt x="362857" y="3590838"/>
                  <a:pt x="362857" y="3549183"/>
                </a:cubicBezTo>
                <a:cubicBezTo>
                  <a:pt x="362857" y="3507528"/>
                  <a:pt x="396625" y="3473760"/>
                  <a:pt x="438280" y="3473760"/>
                </a:cubicBezTo>
                <a:close/>
                <a:moveTo>
                  <a:pt x="75423" y="3473760"/>
                </a:moveTo>
                <a:cubicBezTo>
                  <a:pt x="117078" y="3473760"/>
                  <a:pt x="150846" y="3507528"/>
                  <a:pt x="150846" y="3549183"/>
                </a:cubicBezTo>
                <a:cubicBezTo>
                  <a:pt x="150846" y="3590838"/>
                  <a:pt x="117078" y="3624606"/>
                  <a:pt x="75423" y="3624606"/>
                </a:cubicBezTo>
                <a:cubicBezTo>
                  <a:pt x="33768" y="3624606"/>
                  <a:pt x="0" y="3590838"/>
                  <a:pt x="0" y="3549183"/>
                </a:cubicBezTo>
                <a:cubicBezTo>
                  <a:pt x="0" y="3507528"/>
                  <a:pt x="33768" y="3473760"/>
                  <a:pt x="75423" y="3473760"/>
                </a:cubicBezTo>
                <a:close/>
                <a:moveTo>
                  <a:pt x="438280" y="3126882"/>
                </a:moveTo>
                <a:cubicBezTo>
                  <a:pt x="479935" y="3126882"/>
                  <a:pt x="513703" y="3160650"/>
                  <a:pt x="513703" y="3202305"/>
                </a:cubicBezTo>
                <a:cubicBezTo>
                  <a:pt x="513703" y="3243960"/>
                  <a:pt x="479935" y="3277728"/>
                  <a:pt x="438280" y="3277728"/>
                </a:cubicBezTo>
                <a:cubicBezTo>
                  <a:pt x="396625" y="3277728"/>
                  <a:pt x="362857" y="3243960"/>
                  <a:pt x="362857" y="3202305"/>
                </a:cubicBezTo>
                <a:cubicBezTo>
                  <a:pt x="362857" y="3160650"/>
                  <a:pt x="396625" y="3126882"/>
                  <a:pt x="438280" y="3126882"/>
                </a:cubicBezTo>
                <a:close/>
                <a:moveTo>
                  <a:pt x="75423" y="3126882"/>
                </a:moveTo>
                <a:cubicBezTo>
                  <a:pt x="117078" y="3126882"/>
                  <a:pt x="150846" y="3160650"/>
                  <a:pt x="150846" y="3202305"/>
                </a:cubicBezTo>
                <a:cubicBezTo>
                  <a:pt x="150846" y="3243960"/>
                  <a:pt x="117078" y="3277728"/>
                  <a:pt x="75423" y="3277728"/>
                </a:cubicBezTo>
                <a:cubicBezTo>
                  <a:pt x="33768" y="3277728"/>
                  <a:pt x="0" y="3243960"/>
                  <a:pt x="0" y="3202305"/>
                </a:cubicBezTo>
                <a:cubicBezTo>
                  <a:pt x="0" y="3160650"/>
                  <a:pt x="33768" y="3126882"/>
                  <a:pt x="75423" y="3126882"/>
                </a:cubicBezTo>
                <a:close/>
                <a:moveTo>
                  <a:pt x="438280" y="2780004"/>
                </a:moveTo>
                <a:cubicBezTo>
                  <a:pt x="479935" y="2780004"/>
                  <a:pt x="513703" y="2813772"/>
                  <a:pt x="513703" y="2855427"/>
                </a:cubicBezTo>
                <a:cubicBezTo>
                  <a:pt x="513703" y="2897082"/>
                  <a:pt x="479935" y="2930850"/>
                  <a:pt x="438280" y="2930850"/>
                </a:cubicBezTo>
                <a:cubicBezTo>
                  <a:pt x="396625" y="2930850"/>
                  <a:pt x="362857" y="2897082"/>
                  <a:pt x="362857" y="2855427"/>
                </a:cubicBezTo>
                <a:cubicBezTo>
                  <a:pt x="362857" y="2813772"/>
                  <a:pt x="396625" y="2780004"/>
                  <a:pt x="438280" y="2780004"/>
                </a:cubicBezTo>
                <a:close/>
                <a:moveTo>
                  <a:pt x="75423" y="2780004"/>
                </a:moveTo>
                <a:cubicBezTo>
                  <a:pt x="117078" y="2780004"/>
                  <a:pt x="150846" y="2813772"/>
                  <a:pt x="150846" y="2855427"/>
                </a:cubicBezTo>
                <a:cubicBezTo>
                  <a:pt x="150846" y="2897082"/>
                  <a:pt x="117078" y="2930850"/>
                  <a:pt x="75423" y="2930850"/>
                </a:cubicBezTo>
                <a:cubicBezTo>
                  <a:pt x="33768" y="2930850"/>
                  <a:pt x="0" y="2897082"/>
                  <a:pt x="0" y="2855427"/>
                </a:cubicBezTo>
                <a:cubicBezTo>
                  <a:pt x="0" y="2813772"/>
                  <a:pt x="33768" y="2780004"/>
                  <a:pt x="75423" y="2780004"/>
                </a:cubicBezTo>
                <a:close/>
                <a:moveTo>
                  <a:pt x="438280" y="2433126"/>
                </a:moveTo>
                <a:cubicBezTo>
                  <a:pt x="479935" y="2433126"/>
                  <a:pt x="513703" y="2466894"/>
                  <a:pt x="513703" y="2508549"/>
                </a:cubicBezTo>
                <a:cubicBezTo>
                  <a:pt x="513703" y="2550204"/>
                  <a:pt x="479935" y="2583972"/>
                  <a:pt x="438280" y="2583972"/>
                </a:cubicBezTo>
                <a:cubicBezTo>
                  <a:pt x="396625" y="2583972"/>
                  <a:pt x="362857" y="2550204"/>
                  <a:pt x="362857" y="2508549"/>
                </a:cubicBezTo>
                <a:cubicBezTo>
                  <a:pt x="362857" y="2466894"/>
                  <a:pt x="396625" y="2433126"/>
                  <a:pt x="438280" y="2433126"/>
                </a:cubicBezTo>
                <a:close/>
                <a:moveTo>
                  <a:pt x="75423" y="2433126"/>
                </a:moveTo>
                <a:cubicBezTo>
                  <a:pt x="117078" y="2433126"/>
                  <a:pt x="150846" y="2466894"/>
                  <a:pt x="150846" y="2508549"/>
                </a:cubicBezTo>
                <a:cubicBezTo>
                  <a:pt x="150846" y="2550204"/>
                  <a:pt x="117078" y="2583972"/>
                  <a:pt x="75423" y="2583972"/>
                </a:cubicBezTo>
                <a:cubicBezTo>
                  <a:pt x="33768" y="2583972"/>
                  <a:pt x="0" y="2550204"/>
                  <a:pt x="0" y="2508549"/>
                </a:cubicBezTo>
                <a:cubicBezTo>
                  <a:pt x="0" y="2466894"/>
                  <a:pt x="33768" y="2433126"/>
                  <a:pt x="75423" y="2433126"/>
                </a:cubicBezTo>
                <a:close/>
                <a:moveTo>
                  <a:pt x="438280" y="2086248"/>
                </a:moveTo>
                <a:cubicBezTo>
                  <a:pt x="479935" y="2086248"/>
                  <a:pt x="513703" y="2120016"/>
                  <a:pt x="513703" y="2161671"/>
                </a:cubicBezTo>
                <a:cubicBezTo>
                  <a:pt x="513703" y="2203326"/>
                  <a:pt x="479935" y="2237094"/>
                  <a:pt x="438280" y="2237094"/>
                </a:cubicBezTo>
                <a:cubicBezTo>
                  <a:pt x="396625" y="2237094"/>
                  <a:pt x="362857" y="2203326"/>
                  <a:pt x="362857" y="2161671"/>
                </a:cubicBezTo>
                <a:cubicBezTo>
                  <a:pt x="362857" y="2120016"/>
                  <a:pt x="396625" y="2086248"/>
                  <a:pt x="438280" y="2086248"/>
                </a:cubicBezTo>
                <a:close/>
                <a:moveTo>
                  <a:pt x="75423" y="2086248"/>
                </a:moveTo>
                <a:cubicBezTo>
                  <a:pt x="117078" y="2086248"/>
                  <a:pt x="150846" y="2120016"/>
                  <a:pt x="150846" y="2161671"/>
                </a:cubicBezTo>
                <a:cubicBezTo>
                  <a:pt x="150846" y="2203326"/>
                  <a:pt x="117078" y="2237094"/>
                  <a:pt x="75423" y="2237094"/>
                </a:cubicBezTo>
                <a:cubicBezTo>
                  <a:pt x="33768" y="2237094"/>
                  <a:pt x="0" y="2203326"/>
                  <a:pt x="0" y="2161671"/>
                </a:cubicBezTo>
                <a:cubicBezTo>
                  <a:pt x="0" y="2120016"/>
                  <a:pt x="33768" y="2086248"/>
                  <a:pt x="75423" y="2086248"/>
                </a:cubicBezTo>
                <a:close/>
                <a:moveTo>
                  <a:pt x="438280" y="1734390"/>
                </a:moveTo>
                <a:cubicBezTo>
                  <a:pt x="479935" y="1734390"/>
                  <a:pt x="513703" y="1768158"/>
                  <a:pt x="513703" y="1809813"/>
                </a:cubicBezTo>
                <a:lnTo>
                  <a:pt x="513200" y="1812303"/>
                </a:lnTo>
                <a:lnTo>
                  <a:pt x="513703" y="1814793"/>
                </a:lnTo>
                <a:cubicBezTo>
                  <a:pt x="513703" y="1856448"/>
                  <a:pt x="479935" y="1890216"/>
                  <a:pt x="438280" y="1890216"/>
                </a:cubicBezTo>
                <a:cubicBezTo>
                  <a:pt x="396625" y="1890216"/>
                  <a:pt x="362857" y="1856448"/>
                  <a:pt x="362857" y="1814793"/>
                </a:cubicBezTo>
                <a:lnTo>
                  <a:pt x="363360" y="1812303"/>
                </a:lnTo>
                <a:lnTo>
                  <a:pt x="362857" y="1809813"/>
                </a:lnTo>
                <a:cubicBezTo>
                  <a:pt x="362857" y="1768158"/>
                  <a:pt x="396625" y="1734390"/>
                  <a:pt x="438280" y="1734390"/>
                </a:cubicBezTo>
                <a:close/>
                <a:moveTo>
                  <a:pt x="75423" y="1734390"/>
                </a:moveTo>
                <a:cubicBezTo>
                  <a:pt x="117078" y="1734390"/>
                  <a:pt x="150846" y="1768158"/>
                  <a:pt x="150846" y="1809813"/>
                </a:cubicBezTo>
                <a:lnTo>
                  <a:pt x="150343" y="1812303"/>
                </a:lnTo>
                <a:lnTo>
                  <a:pt x="150846" y="1814793"/>
                </a:lnTo>
                <a:cubicBezTo>
                  <a:pt x="150846" y="1856448"/>
                  <a:pt x="117078" y="1890216"/>
                  <a:pt x="75423" y="1890216"/>
                </a:cubicBezTo>
                <a:cubicBezTo>
                  <a:pt x="33768" y="1890216"/>
                  <a:pt x="0" y="1856448"/>
                  <a:pt x="0" y="1814793"/>
                </a:cubicBezTo>
                <a:lnTo>
                  <a:pt x="503" y="1812303"/>
                </a:lnTo>
                <a:lnTo>
                  <a:pt x="0" y="1809813"/>
                </a:lnTo>
                <a:cubicBezTo>
                  <a:pt x="0" y="1768158"/>
                  <a:pt x="33768" y="1734390"/>
                  <a:pt x="75423" y="1734390"/>
                </a:cubicBezTo>
                <a:close/>
                <a:moveTo>
                  <a:pt x="438280" y="1387512"/>
                </a:moveTo>
                <a:cubicBezTo>
                  <a:pt x="479935" y="1387512"/>
                  <a:pt x="513703" y="1421280"/>
                  <a:pt x="513703" y="1462935"/>
                </a:cubicBezTo>
                <a:cubicBezTo>
                  <a:pt x="513703" y="1504590"/>
                  <a:pt x="479935" y="1538358"/>
                  <a:pt x="438280" y="1538358"/>
                </a:cubicBezTo>
                <a:cubicBezTo>
                  <a:pt x="396625" y="1538358"/>
                  <a:pt x="362857" y="1504590"/>
                  <a:pt x="362857" y="1462935"/>
                </a:cubicBezTo>
                <a:cubicBezTo>
                  <a:pt x="362857" y="1421280"/>
                  <a:pt x="396625" y="1387512"/>
                  <a:pt x="438280" y="1387512"/>
                </a:cubicBezTo>
                <a:close/>
                <a:moveTo>
                  <a:pt x="75423" y="1387512"/>
                </a:moveTo>
                <a:cubicBezTo>
                  <a:pt x="117078" y="1387512"/>
                  <a:pt x="150846" y="1421280"/>
                  <a:pt x="150846" y="1462935"/>
                </a:cubicBezTo>
                <a:cubicBezTo>
                  <a:pt x="150846" y="1504590"/>
                  <a:pt x="117078" y="1538358"/>
                  <a:pt x="75423" y="1538358"/>
                </a:cubicBezTo>
                <a:cubicBezTo>
                  <a:pt x="33768" y="1538358"/>
                  <a:pt x="0" y="1504590"/>
                  <a:pt x="0" y="1462935"/>
                </a:cubicBezTo>
                <a:cubicBezTo>
                  <a:pt x="0" y="1421280"/>
                  <a:pt x="33768" y="1387512"/>
                  <a:pt x="75423" y="1387512"/>
                </a:cubicBezTo>
                <a:close/>
                <a:moveTo>
                  <a:pt x="75423" y="1040634"/>
                </a:moveTo>
                <a:cubicBezTo>
                  <a:pt x="117078" y="1040634"/>
                  <a:pt x="150846" y="1074403"/>
                  <a:pt x="150846" y="1116057"/>
                </a:cubicBezTo>
                <a:cubicBezTo>
                  <a:pt x="150846" y="1157713"/>
                  <a:pt x="117078" y="1191480"/>
                  <a:pt x="75423" y="1191480"/>
                </a:cubicBezTo>
                <a:cubicBezTo>
                  <a:pt x="33768" y="1191480"/>
                  <a:pt x="0" y="1157713"/>
                  <a:pt x="0" y="1116057"/>
                </a:cubicBezTo>
                <a:cubicBezTo>
                  <a:pt x="0" y="1074403"/>
                  <a:pt x="33768" y="1040634"/>
                  <a:pt x="75423" y="1040634"/>
                </a:cubicBezTo>
                <a:close/>
                <a:moveTo>
                  <a:pt x="438280" y="1040634"/>
                </a:moveTo>
                <a:cubicBezTo>
                  <a:pt x="479935" y="1040634"/>
                  <a:pt x="513703" y="1074402"/>
                  <a:pt x="513703" y="1116057"/>
                </a:cubicBezTo>
                <a:cubicBezTo>
                  <a:pt x="513703" y="1157712"/>
                  <a:pt x="479935" y="1191480"/>
                  <a:pt x="438280" y="1191480"/>
                </a:cubicBezTo>
                <a:cubicBezTo>
                  <a:pt x="396625" y="1191480"/>
                  <a:pt x="362857" y="1157712"/>
                  <a:pt x="362857" y="1116057"/>
                </a:cubicBezTo>
                <a:cubicBezTo>
                  <a:pt x="362857" y="1074402"/>
                  <a:pt x="396625" y="1040634"/>
                  <a:pt x="438280" y="1040634"/>
                </a:cubicBezTo>
                <a:close/>
                <a:moveTo>
                  <a:pt x="438280" y="693756"/>
                </a:moveTo>
                <a:cubicBezTo>
                  <a:pt x="479935" y="693756"/>
                  <a:pt x="513703" y="727524"/>
                  <a:pt x="513703" y="769179"/>
                </a:cubicBezTo>
                <a:cubicBezTo>
                  <a:pt x="513703" y="810834"/>
                  <a:pt x="479935" y="844602"/>
                  <a:pt x="438280" y="844602"/>
                </a:cubicBezTo>
                <a:cubicBezTo>
                  <a:pt x="396625" y="844602"/>
                  <a:pt x="362857" y="810834"/>
                  <a:pt x="362857" y="769179"/>
                </a:cubicBezTo>
                <a:cubicBezTo>
                  <a:pt x="362857" y="727524"/>
                  <a:pt x="396625" y="693756"/>
                  <a:pt x="438280" y="693756"/>
                </a:cubicBezTo>
                <a:close/>
                <a:moveTo>
                  <a:pt x="75423" y="693756"/>
                </a:moveTo>
                <a:cubicBezTo>
                  <a:pt x="117078" y="693756"/>
                  <a:pt x="150846" y="727525"/>
                  <a:pt x="150846" y="769179"/>
                </a:cubicBezTo>
                <a:cubicBezTo>
                  <a:pt x="150846" y="810834"/>
                  <a:pt x="117078" y="844602"/>
                  <a:pt x="75423" y="844602"/>
                </a:cubicBezTo>
                <a:cubicBezTo>
                  <a:pt x="33768" y="844602"/>
                  <a:pt x="0" y="810834"/>
                  <a:pt x="0" y="769179"/>
                </a:cubicBezTo>
                <a:cubicBezTo>
                  <a:pt x="0" y="727525"/>
                  <a:pt x="33768" y="693756"/>
                  <a:pt x="75423" y="693756"/>
                </a:cubicBezTo>
                <a:close/>
                <a:moveTo>
                  <a:pt x="75423" y="346879"/>
                </a:moveTo>
                <a:cubicBezTo>
                  <a:pt x="117078" y="346879"/>
                  <a:pt x="150846" y="380647"/>
                  <a:pt x="150846" y="422302"/>
                </a:cubicBezTo>
                <a:cubicBezTo>
                  <a:pt x="150846" y="463957"/>
                  <a:pt x="117078" y="497724"/>
                  <a:pt x="75423" y="497724"/>
                </a:cubicBezTo>
                <a:cubicBezTo>
                  <a:pt x="33768" y="497724"/>
                  <a:pt x="0" y="463957"/>
                  <a:pt x="0" y="422302"/>
                </a:cubicBezTo>
                <a:cubicBezTo>
                  <a:pt x="0" y="380647"/>
                  <a:pt x="33768" y="346879"/>
                  <a:pt x="75423" y="346879"/>
                </a:cubicBezTo>
                <a:close/>
                <a:moveTo>
                  <a:pt x="438280" y="346878"/>
                </a:moveTo>
                <a:cubicBezTo>
                  <a:pt x="479935" y="346878"/>
                  <a:pt x="513703" y="380646"/>
                  <a:pt x="513703" y="422301"/>
                </a:cubicBezTo>
                <a:cubicBezTo>
                  <a:pt x="513703" y="463956"/>
                  <a:pt x="479935" y="497724"/>
                  <a:pt x="438280" y="497724"/>
                </a:cubicBezTo>
                <a:cubicBezTo>
                  <a:pt x="396625" y="497724"/>
                  <a:pt x="362857" y="463956"/>
                  <a:pt x="362857" y="422301"/>
                </a:cubicBezTo>
                <a:cubicBezTo>
                  <a:pt x="362857" y="380646"/>
                  <a:pt x="396625" y="346878"/>
                  <a:pt x="438280" y="346878"/>
                </a:cubicBezTo>
                <a:close/>
                <a:moveTo>
                  <a:pt x="75423" y="1"/>
                </a:moveTo>
                <a:cubicBezTo>
                  <a:pt x="117078" y="1"/>
                  <a:pt x="150846" y="33769"/>
                  <a:pt x="150846" y="75424"/>
                </a:cubicBezTo>
                <a:cubicBezTo>
                  <a:pt x="150846" y="117079"/>
                  <a:pt x="117078" y="150847"/>
                  <a:pt x="75423" y="150847"/>
                </a:cubicBezTo>
                <a:cubicBezTo>
                  <a:pt x="33768" y="150847"/>
                  <a:pt x="0" y="117079"/>
                  <a:pt x="0" y="75424"/>
                </a:cubicBezTo>
                <a:cubicBezTo>
                  <a:pt x="0" y="33769"/>
                  <a:pt x="33768" y="1"/>
                  <a:pt x="75423" y="1"/>
                </a:cubicBezTo>
                <a:close/>
                <a:moveTo>
                  <a:pt x="438280" y="0"/>
                </a:moveTo>
                <a:cubicBezTo>
                  <a:pt x="479935" y="0"/>
                  <a:pt x="513703" y="33769"/>
                  <a:pt x="513703" y="75424"/>
                </a:cubicBezTo>
                <a:cubicBezTo>
                  <a:pt x="513703" y="117079"/>
                  <a:pt x="479935" y="150847"/>
                  <a:pt x="438280" y="150847"/>
                </a:cubicBezTo>
                <a:cubicBezTo>
                  <a:pt x="396625" y="150847"/>
                  <a:pt x="362857" y="117079"/>
                  <a:pt x="362857" y="75424"/>
                </a:cubicBezTo>
                <a:cubicBezTo>
                  <a:pt x="362857" y="33769"/>
                  <a:pt x="396625" y="0"/>
                  <a:pt x="438280" y="0"/>
                </a:cubicBezTo>
                <a:close/>
              </a:path>
            </a:pathLst>
          </a:custGeom>
          <a:gradFill>
            <a:gsLst>
              <a:gs pos="74000">
                <a:schemeClr val="accent2">
                  <a:alpha val="70000"/>
                </a:schemeClr>
              </a:gs>
              <a:gs pos="0">
                <a:schemeClr val="accent4">
                  <a:alpha val="7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6" y="488949"/>
            <a:ext cx="631826" cy="63182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328773" y="589418"/>
            <a:ext cx="452720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200" dirty="0">
                <a:solidFill>
                  <a:schemeClr val="bg1"/>
                </a:solidFill>
                <a:sym typeface="+mn-ea"/>
              </a:rPr>
              <a:t>大数据教材《</a:t>
            </a:r>
            <a:r>
              <a:rPr lang="en-US" altLang="zh-CN" sz="2200" dirty="0" err="1">
                <a:solidFill>
                  <a:schemeClr val="bg1"/>
                </a:solidFill>
                <a:sym typeface="+mn-ea"/>
              </a:rPr>
              <a:t>Redis</a:t>
            </a:r>
            <a:r>
              <a:rPr lang="en-US" altLang="zh-CN" sz="2200" dirty="0">
                <a:solidFill>
                  <a:schemeClr val="bg1"/>
                </a:solidFill>
                <a:sym typeface="+mn-ea"/>
              </a:rPr>
              <a:t> 6</a:t>
            </a:r>
            <a:r>
              <a:rPr lang="zh-CN" altLang="en-US" sz="2200" dirty="0">
                <a:solidFill>
                  <a:schemeClr val="bg1"/>
                </a:solidFill>
                <a:sym typeface="+mn-ea"/>
              </a:rPr>
              <a:t>开发与实战</a:t>
            </a:r>
            <a:r>
              <a:rPr lang="zh-CN" altLang="en-US" sz="2200" dirty="0" smtClean="0">
                <a:solidFill>
                  <a:schemeClr val="bg1"/>
                </a:solidFill>
                <a:sym typeface="+mn-ea"/>
              </a:rPr>
              <a:t>》</a:t>
            </a:r>
            <a:endParaRPr lang="zh-CN" altLang="en-US" sz="2200" b="1" dirty="0">
              <a:solidFill>
                <a:schemeClr val="accent2"/>
              </a:solidFill>
            </a:endParaRPr>
          </a:p>
        </p:txBody>
      </p:sp>
      <p:sp>
        <p:nvSpPr>
          <p:cNvPr id="17" name="矩形: 圆角 21"/>
          <p:cNvSpPr/>
          <p:nvPr/>
        </p:nvSpPr>
        <p:spPr>
          <a:xfrm>
            <a:off x="800099" y="4579447"/>
            <a:ext cx="4235540" cy="459272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主讲</a:t>
            </a:r>
            <a:r>
              <a:rPr lang="zh-CN" altLang="en-US" b="1" dirty="0" smtClean="0">
                <a:solidFill>
                  <a:schemeClr val="tx1"/>
                </a:solidFill>
              </a:rPr>
              <a:t>：</a:t>
            </a:r>
            <a:r>
              <a:rPr lang="en-US" altLang="zh-CN" b="1" dirty="0">
                <a:solidFill>
                  <a:schemeClr val="tx1"/>
                </a:solidFill>
              </a:rPr>
              <a:t> XXX</a:t>
            </a:r>
            <a:r>
              <a:rPr lang="zh-CN" altLang="en-US" b="1" dirty="0" smtClean="0">
                <a:solidFill>
                  <a:schemeClr val="tx1"/>
                </a:solidFill>
              </a:rPr>
              <a:t>        </a:t>
            </a:r>
            <a:r>
              <a:rPr lang="zh-CN" altLang="en-US" b="1" dirty="0">
                <a:solidFill>
                  <a:schemeClr val="tx1"/>
                </a:solidFill>
              </a:rPr>
              <a:t>主审</a:t>
            </a:r>
            <a:r>
              <a:rPr lang="zh-CN" altLang="en-US" b="1" dirty="0" smtClean="0">
                <a:solidFill>
                  <a:schemeClr val="tx1"/>
                </a:solidFill>
              </a:rPr>
              <a:t>：</a:t>
            </a:r>
            <a:r>
              <a:rPr lang="en-US" altLang="zh-CN" b="1" dirty="0">
                <a:solidFill>
                  <a:schemeClr val="tx1"/>
                </a:solidFill>
              </a:rPr>
              <a:t> XXX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84121" y="5993053"/>
            <a:ext cx="2074491" cy="43179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211" y="1120775"/>
            <a:ext cx="3353401" cy="469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3917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457263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400" dirty="0">
                <a:sym typeface="+mn-ea"/>
              </a:rPr>
              <a:t>QUIT</a:t>
            </a: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484630" y="1986915"/>
          <a:ext cx="9226550" cy="3837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/>
                <a:gridCol w="7429500"/>
              </a:tblGrid>
              <a:tr h="5556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键值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释义</a:t>
                      </a:r>
                    </a:p>
                  </a:txBody>
                  <a:tcPr anchor="ctr"/>
                </a:tc>
              </a:tr>
              <a:tr h="5035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QUIT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QUIT命令可以退出当前Redis连接</a:t>
                      </a:r>
                    </a:p>
                  </a:txBody>
                  <a:tcPr anchor="ctr"/>
                </a:tc>
              </a:tr>
              <a:tr h="2778125">
                <a:tc gridSpan="2">
                  <a:txBody>
                    <a:bodyPr/>
                    <a:lstStyle/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示例：</a:t>
                      </a:r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3075" y="3604895"/>
            <a:ext cx="3492500" cy="66802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457263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400" dirty="0">
                <a:sym typeface="+mn-ea"/>
              </a:rPr>
              <a:t>DBSIZE</a:t>
            </a: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484630" y="1986915"/>
          <a:ext cx="9226550" cy="3837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/>
                <a:gridCol w="7429500"/>
              </a:tblGrid>
              <a:tr h="5556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键值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释义</a:t>
                      </a:r>
                    </a:p>
                  </a:txBody>
                  <a:tcPr anchor="ctr"/>
                </a:tc>
              </a:tr>
              <a:tr h="5035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DBSIZE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DBSIZE命令查看当前数据库中key的数目</a:t>
                      </a:r>
                    </a:p>
                  </a:txBody>
                  <a:tcPr anchor="ctr"/>
                </a:tc>
              </a:tr>
              <a:tr h="2778125">
                <a:tc gridSpan="2">
                  <a:txBody>
                    <a:bodyPr/>
                    <a:lstStyle/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示例：</a:t>
                      </a:r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在本例中可以看出当前数据库中有2个key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950" y="3584575"/>
            <a:ext cx="3703955" cy="147891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457263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400" dirty="0">
                <a:sym typeface="+mn-ea"/>
              </a:rPr>
              <a:t>INFO</a:t>
            </a: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484630" y="1986915"/>
          <a:ext cx="9226550" cy="4332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/>
                <a:gridCol w="7429500"/>
              </a:tblGrid>
              <a:tr h="5289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键值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释义</a:t>
                      </a:r>
                    </a:p>
                  </a:txBody>
                  <a:tcPr anchor="ctr"/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INFO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输入INFO命令查看Redis服务器的各种信息和统计数值</a:t>
                      </a:r>
                    </a:p>
                  </a:txBody>
                  <a:tcPr anchor="ctr"/>
                </a:tc>
              </a:tr>
              <a:tr h="3327400">
                <a:tc gridSpan="2">
                  <a:txBody>
                    <a:bodyPr/>
                    <a:lstStyle/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示例：</a:t>
                      </a:r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常见回显字段说明：（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篇幅所限，本页仅对常见主要信息进行说明</a:t>
                      </a:r>
                      <a:r>
                        <a:rPr lang="zh-CN" altLang="en-US"/>
                        <a:t>）</a:t>
                      </a:r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# Server</a:t>
                      </a:r>
                      <a:r>
                        <a:rPr lang="en-US" altLang="zh-CN"/>
                        <a:t>            // Redis 的服务器信息</a:t>
                      </a:r>
                    </a:p>
                    <a:p>
                      <a:pPr marL="3704590" indent="-3704590" algn="l">
                        <a:lnSpc>
                          <a:spcPct val="110000"/>
                        </a:lnSpc>
                        <a:buNone/>
                      </a:pPr>
                      <a:r>
                        <a:rPr lang="zh-CN" altLang="en-US"/>
                        <a:t># Clients</a:t>
                      </a:r>
                      <a:r>
                        <a:rPr lang="en-US" altLang="zh-CN"/>
                        <a:t>           </a:t>
                      </a:r>
                      <a:r>
                        <a:rPr lang="en-US" altLang="zh-CN" sz="1800">
                          <a:sym typeface="+mn-ea"/>
                        </a:rPr>
                        <a:t>// </a:t>
                      </a:r>
                      <a:r>
                        <a:rPr lang="en-US" altLang="zh-CN"/>
                        <a:t>已连接客户端信息</a:t>
                      </a:r>
                    </a:p>
                    <a:p>
                      <a:pPr marL="3704590" indent="-3704590" algn="l">
                        <a:lnSpc>
                          <a:spcPct val="110000"/>
                        </a:lnSpc>
                        <a:buNone/>
                      </a:pPr>
                      <a:r>
                        <a:rPr lang="zh-CN" altLang="en-US"/>
                        <a:t># Memory</a:t>
                      </a:r>
                      <a:r>
                        <a:rPr lang="en-US" altLang="zh-CN"/>
                        <a:t>         </a:t>
                      </a:r>
                      <a:r>
                        <a:rPr lang="en-US" altLang="zh-CN" sz="1800">
                          <a:sym typeface="+mn-ea"/>
                        </a:rPr>
                        <a:t>//</a:t>
                      </a:r>
                      <a:r>
                        <a:rPr lang="zh-CN" altLang="en-US"/>
                        <a:t> 内存信息</a:t>
                      </a:r>
                    </a:p>
                    <a:p>
                      <a:pPr marL="3704590" indent="-3704590" algn="l">
                        <a:lnSpc>
                          <a:spcPct val="110000"/>
                        </a:lnSpc>
                        <a:buNone/>
                      </a:pPr>
                      <a:r>
                        <a:rPr lang="zh-CN" altLang="en-US"/>
                        <a:t># Persistence</a:t>
                      </a:r>
                      <a:r>
                        <a:rPr lang="en-US" altLang="zh-CN"/>
                        <a:t>   </a:t>
                      </a:r>
                      <a:r>
                        <a:rPr lang="en-US" altLang="zh-CN" sz="1800">
                          <a:sym typeface="+mn-ea"/>
                        </a:rPr>
                        <a:t>// 持久化的相关信息</a:t>
                      </a:r>
                    </a:p>
                    <a:p>
                      <a:pPr marL="3704590" indent="-3704590" algn="l"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# Stats              // 一般统计信息</a:t>
                      </a:r>
                    </a:p>
                    <a:p>
                      <a:pPr marL="3704590" indent="-3704590" algn="l"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# Replication     // 主/从复制信息</a:t>
                      </a:r>
                    </a:p>
                    <a:p>
                      <a:pPr marL="3704590" indent="-3704590" algn="l"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# CPU               // CPU 计算量的统计信息</a:t>
                      </a:r>
                    </a:p>
                    <a:p>
                      <a:pPr marL="3704590" indent="-3704590" algn="l"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# Cluster           // Redis 集群信息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7245" y="3190240"/>
            <a:ext cx="2940685" cy="33147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457263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400" dirty="0">
                <a:sym typeface="+mn-ea"/>
              </a:rPr>
              <a:t>MONITOR</a:t>
            </a: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484630" y="1855470"/>
          <a:ext cx="9226550" cy="4415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/>
                <a:gridCol w="7429500"/>
              </a:tblGrid>
              <a:tr h="6019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键值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释义</a:t>
                      </a:r>
                    </a:p>
                  </a:txBody>
                  <a:tcPr anchor="ctr"/>
                </a:tc>
              </a:tr>
              <a:tr h="371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MONITOR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实时打印出 Redis 服务器接收到的命令，可供调试使用</a:t>
                      </a:r>
                    </a:p>
                  </a:txBody>
                  <a:tcPr anchor="ctr"/>
                </a:tc>
              </a:tr>
              <a:tr h="3442335">
                <a:tc gridSpan="2">
                  <a:txBody>
                    <a:bodyPr/>
                    <a:lstStyle/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示例：首先使用redis-cli命令打开第一个客户端，输入以下命令。</a:t>
                      </a:r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在使用redis-cli命令打开第二个客户端，使用以下命令存储数据：</a:t>
                      </a:r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再查看第一个客户端，会看到如下信息，从结果看此Redis服务器目前接收了命令 set 和get命令。</a:t>
                      </a:r>
                    </a:p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9565" y="3282950"/>
            <a:ext cx="2391410" cy="4286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9565" y="4127500"/>
            <a:ext cx="2819400" cy="838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0955" y="5381625"/>
            <a:ext cx="5019675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457263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400" dirty="0">
                <a:sym typeface="+mn-ea"/>
              </a:rPr>
              <a:t>CONFIG GET</a:t>
            </a: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484630" y="1986915"/>
          <a:ext cx="9226550" cy="3837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/>
                <a:gridCol w="7429500"/>
              </a:tblGrid>
              <a:tr h="5556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键值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释义</a:t>
                      </a:r>
                    </a:p>
                  </a:txBody>
                  <a:tcPr anchor="ctr"/>
                </a:tc>
              </a:tr>
              <a:tr h="5035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CONFIG 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使用CONFIG GET 命令获取服务器的配置信息</a:t>
                      </a:r>
                    </a:p>
                  </a:txBody>
                  <a:tcPr anchor="ctr"/>
                </a:tc>
              </a:tr>
              <a:tr h="2778125">
                <a:tc gridSpan="2">
                  <a:txBody>
                    <a:bodyPr/>
                    <a:lstStyle/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示例：</a:t>
                      </a:r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在本例中我们使用config get命令获取了dir这个参数配置的值。如果想获取全部参数配置的值，可以执行”config get *”,就可以将全部的值都显示出来。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1475" y="3563620"/>
            <a:ext cx="3505200" cy="75755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457263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400" dirty="0">
                <a:sym typeface="+mn-ea"/>
              </a:rPr>
              <a:t>FLUSHDB</a:t>
            </a: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484630" y="1986915"/>
          <a:ext cx="9226550" cy="3837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/>
                <a:gridCol w="7429500"/>
              </a:tblGrid>
              <a:tr h="5556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键值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释义</a:t>
                      </a:r>
                    </a:p>
                  </a:txBody>
                  <a:tcPr anchor="ctr"/>
                </a:tc>
              </a:tr>
              <a:tr h="5035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FLUSHDB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FLUSHDB命令删除当前选择数据库中的所有key</a:t>
                      </a:r>
                    </a:p>
                  </a:txBody>
                  <a:tcPr anchor="ctr"/>
                </a:tc>
              </a:tr>
              <a:tr h="2778125">
                <a:tc gridSpan="2">
                  <a:txBody>
                    <a:bodyPr/>
                    <a:lstStyle/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示例：</a:t>
                      </a:r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在本例中，我们将数据库0中的key都删除了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2270" y="3622675"/>
            <a:ext cx="2342515" cy="150495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457263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400" dirty="0">
                <a:sym typeface="+mn-ea"/>
              </a:rPr>
              <a:t>FLUSHALL</a:t>
            </a: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484630" y="1986915"/>
          <a:ext cx="9226550" cy="4074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/>
                <a:gridCol w="7429500"/>
              </a:tblGrid>
              <a:tr h="5899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键值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释义</a:t>
                      </a:r>
                    </a:p>
                  </a:txBody>
                  <a:tcPr anchor="ctr"/>
                </a:tc>
              </a:tr>
              <a:tr h="5346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FLUSHALL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FLUSHALL删除数据库中的所有key</a:t>
                      </a:r>
                    </a:p>
                  </a:txBody>
                  <a:tcPr anchor="ctr"/>
                </a:tc>
              </a:tr>
              <a:tr h="2950210">
                <a:tc gridSpan="2">
                  <a:txBody>
                    <a:bodyPr/>
                    <a:lstStyle/>
                    <a:p>
                      <a:pPr marL="3117215" indent="278765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在本例中我们使用FLUSHALL 命令清空了所有数据库的key，查看数据库0中的key发现都没清空了，然后切换到数据库1，发现数据库1中的key也被清空了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7345" y="3337560"/>
            <a:ext cx="2926080" cy="256159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 hidden="1"/>
          <p:cNvSpPr/>
          <p:nvPr>
            <p:custDataLst>
              <p:tags r:id="rId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4483735" y="2518410"/>
            <a:ext cx="2842895" cy="1308100"/>
          </a:xfrm>
        </p:spPr>
        <p:txBody>
          <a:bodyPr>
            <a:normAutofit/>
          </a:bodyPr>
          <a:lstStyle/>
          <a:p>
            <a:r>
              <a:rPr lang="zh-CN" altLang="en-US" sz="6600" dirty="0"/>
              <a:t>谢谢！</a:t>
            </a:r>
            <a:endParaRPr lang="zh-CN" altLang="en-US" sz="4000" dirty="0"/>
          </a:p>
        </p:txBody>
      </p:sp>
      <p:sp>
        <p:nvSpPr>
          <p:cNvPr id="8" name="任意多边形: 形状 7"/>
          <p:cNvSpPr/>
          <p:nvPr/>
        </p:nvSpPr>
        <p:spPr>
          <a:xfrm>
            <a:off x="669925" y="2344255"/>
            <a:ext cx="552196" cy="3896208"/>
          </a:xfrm>
          <a:custGeom>
            <a:avLst/>
            <a:gdLst>
              <a:gd name="connsiteX0" fmla="*/ 438280 w 513703"/>
              <a:gd name="connsiteY0" fmla="*/ 3473760 h 3624606"/>
              <a:gd name="connsiteX1" fmla="*/ 513703 w 513703"/>
              <a:gd name="connsiteY1" fmla="*/ 3549183 h 3624606"/>
              <a:gd name="connsiteX2" fmla="*/ 438280 w 513703"/>
              <a:gd name="connsiteY2" fmla="*/ 3624606 h 3624606"/>
              <a:gd name="connsiteX3" fmla="*/ 362857 w 513703"/>
              <a:gd name="connsiteY3" fmla="*/ 3549183 h 3624606"/>
              <a:gd name="connsiteX4" fmla="*/ 438280 w 513703"/>
              <a:gd name="connsiteY4" fmla="*/ 3473760 h 3624606"/>
              <a:gd name="connsiteX5" fmla="*/ 75423 w 513703"/>
              <a:gd name="connsiteY5" fmla="*/ 3473760 h 3624606"/>
              <a:gd name="connsiteX6" fmla="*/ 150846 w 513703"/>
              <a:gd name="connsiteY6" fmla="*/ 3549183 h 3624606"/>
              <a:gd name="connsiteX7" fmla="*/ 75423 w 513703"/>
              <a:gd name="connsiteY7" fmla="*/ 3624606 h 3624606"/>
              <a:gd name="connsiteX8" fmla="*/ 0 w 513703"/>
              <a:gd name="connsiteY8" fmla="*/ 3549183 h 3624606"/>
              <a:gd name="connsiteX9" fmla="*/ 75423 w 513703"/>
              <a:gd name="connsiteY9" fmla="*/ 3473760 h 3624606"/>
              <a:gd name="connsiteX10" fmla="*/ 438280 w 513703"/>
              <a:gd name="connsiteY10" fmla="*/ 3126882 h 3624606"/>
              <a:gd name="connsiteX11" fmla="*/ 513703 w 513703"/>
              <a:gd name="connsiteY11" fmla="*/ 3202305 h 3624606"/>
              <a:gd name="connsiteX12" fmla="*/ 438280 w 513703"/>
              <a:gd name="connsiteY12" fmla="*/ 3277728 h 3624606"/>
              <a:gd name="connsiteX13" fmla="*/ 362857 w 513703"/>
              <a:gd name="connsiteY13" fmla="*/ 3202305 h 3624606"/>
              <a:gd name="connsiteX14" fmla="*/ 438280 w 513703"/>
              <a:gd name="connsiteY14" fmla="*/ 3126882 h 3624606"/>
              <a:gd name="connsiteX15" fmla="*/ 75423 w 513703"/>
              <a:gd name="connsiteY15" fmla="*/ 3126882 h 3624606"/>
              <a:gd name="connsiteX16" fmla="*/ 150846 w 513703"/>
              <a:gd name="connsiteY16" fmla="*/ 3202305 h 3624606"/>
              <a:gd name="connsiteX17" fmla="*/ 75423 w 513703"/>
              <a:gd name="connsiteY17" fmla="*/ 3277728 h 3624606"/>
              <a:gd name="connsiteX18" fmla="*/ 0 w 513703"/>
              <a:gd name="connsiteY18" fmla="*/ 3202305 h 3624606"/>
              <a:gd name="connsiteX19" fmla="*/ 75423 w 513703"/>
              <a:gd name="connsiteY19" fmla="*/ 3126882 h 3624606"/>
              <a:gd name="connsiteX20" fmla="*/ 438280 w 513703"/>
              <a:gd name="connsiteY20" fmla="*/ 2780004 h 3624606"/>
              <a:gd name="connsiteX21" fmla="*/ 513703 w 513703"/>
              <a:gd name="connsiteY21" fmla="*/ 2855427 h 3624606"/>
              <a:gd name="connsiteX22" fmla="*/ 438280 w 513703"/>
              <a:gd name="connsiteY22" fmla="*/ 2930850 h 3624606"/>
              <a:gd name="connsiteX23" fmla="*/ 362857 w 513703"/>
              <a:gd name="connsiteY23" fmla="*/ 2855427 h 3624606"/>
              <a:gd name="connsiteX24" fmla="*/ 438280 w 513703"/>
              <a:gd name="connsiteY24" fmla="*/ 2780004 h 3624606"/>
              <a:gd name="connsiteX25" fmla="*/ 75423 w 513703"/>
              <a:gd name="connsiteY25" fmla="*/ 2780004 h 3624606"/>
              <a:gd name="connsiteX26" fmla="*/ 150846 w 513703"/>
              <a:gd name="connsiteY26" fmla="*/ 2855427 h 3624606"/>
              <a:gd name="connsiteX27" fmla="*/ 75423 w 513703"/>
              <a:gd name="connsiteY27" fmla="*/ 2930850 h 3624606"/>
              <a:gd name="connsiteX28" fmla="*/ 0 w 513703"/>
              <a:gd name="connsiteY28" fmla="*/ 2855427 h 3624606"/>
              <a:gd name="connsiteX29" fmla="*/ 75423 w 513703"/>
              <a:gd name="connsiteY29" fmla="*/ 2780004 h 3624606"/>
              <a:gd name="connsiteX30" fmla="*/ 438280 w 513703"/>
              <a:gd name="connsiteY30" fmla="*/ 2433126 h 3624606"/>
              <a:gd name="connsiteX31" fmla="*/ 513703 w 513703"/>
              <a:gd name="connsiteY31" fmla="*/ 2508549 h 3624606"/>
              <a:gd name="connsiteX32" fmla="*/ 438280 w 513703"/>
              <a:gd name="connsiteY32" fmla="*/ 2583972 h 3624606"/>
              <a:gd name="connsiteX33" fmla="*/ 362857 w 513703"/>
              <a:gd name="connsiteY33" fmla="*/ 2508549 h 3624606"/>
              <a:gd name="connsiteX34" fmla="*/ 438280 w 513703"/>
              <a:gd name="connsiteY34" fmla="*/ 2433126 h 3624606"/>
              <a:gd name="connsiteX35" fmla="*/ 75423 w 513703"/>
              <a:gd name="connsiteY35" fmla="*/ 2433126 h 3624606"/>
              <a:gd name="connsiteX36" fmla="*/ 150846 w 513703"/>
              <a:gd name="connsiteY36" fmla="*/ 2508549 h 3624606"/>
              <a:gd name="connsiteX37" fmla="*/ 75423 w 513703"/>
              <a:gd name="connsiteY37" fmla="*/ 2583972 h 3624606"/>
              <a:gd name="connsiteX38" fmla="*/ 0 w 513703"/>
              <a:gd name="connsiteY38" fmla="*/ 2508549 h 3624606"/>
              <a:gd name="connsiteX39" fmla="*/ 75423 w 513703"/>
              <a:gd name="connsiteY39" fmla="*/ 2433126 h 3624606"/>
              <a:gd name="connsiteX40" fmla="*/ 438280 w 513703"/>
              <a:gd name="connsiteY40" fmla="*/ 2086248 h 3624606"/>
              <a:gd name="connsiteX41" fmla="*/ 513703 w 513703"/>
              <a:gd name="connsiteY41" fmla="*/ 2161671 h 3624606"/>
              <a:gd name="connsiteX42" fmla="*/ 438280 w 513703"/>
              <a:gd name="connsiteY42" fmla="*/ 2237094 h 3624606"/>
              <a:gd name="connsiteX43" fmla="*/ 362857 w 513703"/>
              <a:gd name="connsiteY43" fmla="*/ 2161671 h 3624606"/>
              <a:gd name="connsiteX44" fmla="*/ 438280 w 513703"/>
              <a:gd name="connsiteY44" fmla="*/ 2086248 h 3624606"/>
              <a:gd name="connsiteX45" fmla="*/ 75423 w 513703"/>
              <a:gd name="connsiteY45" fmla="*/ 2086248 h 3624606"/>
              <a:gd name="connsiteX46" fmla="*/ 150846 w 513703"/>
              <a:gd name="connsiteY46" fmla="*/ 2161671 h 3624606"/>
              <a:gd name="connsiteX47" fmla="*/ 75423 w 513703"/>
              <a:gd name="connsiteY47" fmla="*/ 2237094 h 3624606"/>
              <a:gd name="connsiteX48" fmla="*/ 0 w 513703"/>
              <a:gd name="connsiteY48" fmla="*/ 2161671 h 3624606"/>
              <a:gd name="connsiteX49" fmla="*/ 75423 w 513703"/>
              <a:gd name="connsiteY49" fmla="*/ 2086248 h 3624606"/>
              <a:gd name="connsiteX50" fmla="*/ 438280 w 513703"/>
              <a:gd name="connsiteY50" fmla="*/ 1734390 h 3624606"/>
              <a:gd name="connsiteX51" fmla="*/ 513703 w 513703"/>
              <a:gd name="connsiteY51" fmla="*/ 1809813 h 3624606"/>
              <a:gd name="connsiteX52" fmla="*/ 513200 w 513703"/>
              <a:gd name="connsiteY52" fmla="*/ 1812303 h 3624606"/>
              <a:gd name="connsiteX53" fmla="*/ 513703 w 513703"/>
              <a:gd name="connsiteY53" fmla="*/ 1814793 h 3624606"/>
              <a:gd name="connsiteX54" fmla="*/ 438280 w 513703"/>
              <a:gd name="connsiteY54" fmla="*/ 1890216 h 3624606"/>
              <a:gd name="connsiteX55" fmla="*/ 362857 w 513703"/>
              <a:gd name="connsiteY55" fmla="*/ 1814793 h 3624606"/>
              <a:gd name="connsiteX56" fmla="*/ 363360 w 513703"/>
              <a:gd name="connsiteY56" fmla="*/ 1812303 h 3624606"/>
              <a:gd name="connsiteX57" fmla="*/ 362857 w 513703"/>
              <a:gd name="connsiteY57" fmla="*/ 1809813 h 3624606"/>
              <a:gd name="connsiteX58" fmla="*/ 438280 w 513703"/>
              <a:gd name="connsiteY58" fmla="*/ 1734390 h 3624606"/>
              <a:gd name="connsiteX59" fmla="*/ 75423 w 513703"/>
              <a:gd name="connsiteY59" fmla="*/ 1734390 h 3624606"/>
              <a:gd name="connsiteX60" fmla="*/ 150846 w 513703"/>
              <a:gd name="connsiteY60" fmla="*/ 1809813 h 3624606"/>
              <a:gd name="connsiteX61" fmla="*/ 150343 w 513703"/>
              <a:gd name="connsiteY61" fmla="*/ 1812303 h 3624606"/>
              <a:gd name="connsiteX62" fmla="*/ 150846 w 513703"/>
              <a:gd name="connsiteY62" fmla="*/ 1814793 h 3624606"/>
              <a:gd name="connsiteX63" fmla="*/ 75423 w 513703"/>
              <a:gd name="connsiteY63" fmla="*/ 1890216 h 3624606"/>
              <a:gd name="connsiteX64" fmla="*/ 0 w 513703"/>
              <a:gd name="connsiteY64" fmla="*/ 1814793 h 3624606"/>
              <a:gd name="connsiteX65" fmla="*/ 503 w 513703"/>
              <a:gd name="connsiteY65" fmla="*/ 1812303 h 3624606"/>
              <a:gd name="connsiteX66" fmla="*/ 0 w 513703"/>
              <a:gd name="connsiteY66" fmla="*/ 1809813 h 3624606"/>
              <a:gd name="connsiteX67" fmla="*/ 75423 w 513703"/>
              <a:gd name="connsiteY67" fmla="*/ 1734390 h 3624606"/>
              <a:gd name="connsiteX68" fmla="*/ 438280 w 513703"/>
              <a:gd name="connsiteY68" fmla="*/ 1387512 h 3624606"/>
              <a:gd name="connsiteX69" fmla="*/ 513703 w 513703"/>
              <a:gd name="connsiteY69" fmla="*/ 1462935 h 3624606"/>
              <a:gd name="connsiteX70" fmla="*/ 438280 w 513703"/>
              <a:gd name="connsiteY70" fmla="*/ 1538358 h 3624606"/>
              <a:gd name="connsiteX71" fmla="*/ 362857 w 513703"/>
              <a:gd name="connsiteY71" fmla="*/ 1462935 h 3624606"/>
              <a:gd name="connsiteX72" fmla="*/ 438280 w 513703"/>
              <a:gd name="connsiteY72" fmla="*/ 1387512 h 3624606"/>
              <a:gd name="connsiteX73" fmla="*/ 75423 w 513703"/>
              <a:gd name="connsiteY73" fmla="*/ 1387512 h 3624606"/>
              <a:gd name="connsiteX74" fmla="*/ 150846 w 513703"/>
              <a:gd name="connsiteY74" fmla="*/ 1462935 h 3624606"/>
              <a:gd name="connsiteX75" fmla="*/ 75423 w 513703"/>
              <a:gd name="connsiteY75" fmla="*/ 1538358 h 3624606"/>
              <a:gd name="connsiteX76" fmla="*/ 0 w 513703"/>
              <a:gd name="connsiteY76" fmla="*/ 1462935 h 3624606"/>
              <a:gd name="connsiteX77" fmla="*/ 75423 w 513703"/>
              <a:gd name="connsiteY77" fmla="*/ 1387512 h 3624606"/>
              <a:gd name="connsiteX78" fmla="*/ 75423 w 513703"/>
              <a:gd name="connsiteY78" fmla="*/ 1040634 h 3624606"/>
              <a:gd name="connsiteX79" fmla="*/ 150846 w 513703"/>
              <a:gd name="connsiteY79" fmla="*/ 1116057 h 3624606"/>
              <a:gd name="connsiteX80" fmla="*/ 75423 w 513703"/>
              <a:gd name="connsiteY80" fmla="*/ 1191480 h 3624606"/>
              <a:gd name="connsiteX81" fmla="*/ 0 w 513703"/>
              <a:gd name="connsiteY81" fmla="*/ 1116057 h 3624606"/>
              <a:gd name="connsiteX82" fmla="*/ 75423 w 513703"/>
              <a:gd name="connsiteY82" fmla="*/ 1040634 h 3624606"/>
              <a:gd name="connsiteX83" fmla="*/ 438280 w 513703"/>
              <a:gd name="connsiteY83" fmla="*/ 1040634 h 3624606"/>
              <a:gd name="connsiteX84" fmla="*/ 513703 w 513703"/>
              <a:gd name="connsiteY84" fmla="*/ 1116057 h 3624606"/>
              <a:gd name="connsiteX85" fmla="*/ 438280 w 513703"/>
              <a:gd name="connsiteY85" fmla="*/ 1191480 h 3624606"/>
              <a:gd name="connsiteX86" fmla="*/ 362857 w 513703"/>
              <a:gd name="connsiteY86" fmla="*/ 1116057 h 3624606"/>
              <a:gd name="connsiteX87" fmla="*/ 438280 w 513703"/>
              <a:gd name="connsiteY87" fmla="*/ 1040634 h 3624606"/>
              <a:gd name="connsiteX88" fmla="*/ 438280 w 513703"/>
              <a:gd name="connsiteY88" fmla="*/ 693756 h 3624606"/>
              <a:gd name="connsiteX89" fmla="*/ 513703 w 513703"/>
              <a:gd name="connsiteY89" fmla="*/ 769179 h 3624606"/>
              <a:gd name="connsiteX90" fmla="*/ 438280 w 513703"/>
              <a:gd name="connsiteY90" fmla="*/ 844602 h 3624606"/>
              <a:gd name="connsiteX91" fmla="*/ 362857 w 513703"/>
              <a:gd name="connsiteY91" fmla="*/ 769179 h 3624606"/>
              <a:gd name="connsiteX92" fmla="*/ 438280 w 513703"/>
              <a:gd name="connsiteY92" fmla="*/ 693756 h 3624606"/>
              <a:gd name="connsiteX93" fmla="*/ 75423 w 513703"/>
              <a:gd name="connsiteY93" fmla="*/ 693756 h 3624606"/>
              <a:gd name="connsiteX94" fmla="*/ 150846 w 513703"/>
              <a:gd name="connsiteY94" fmla="*/ 769179 h 3624606"/>
              <a:gd name="connsiteX95" fmla="*/ 75423 w 513703"/>
              <a:gd name="connsiteY95" fmla="*/ 844602 h 3624606"/>
              <a:gd name="connsiteX96" fmla="*/ 0 w 513703"/>
              <a:gd name="connsiteY96" fmla="*/ 769179 h 3624606"/>
              <a:gd name="connsiteX97" fmla="*/ 75423 w 513703"/>
              <a:gd name="connsiteY97" fmla="*/ 693756 h 3624606"/>
              <a:gd name="connsiteX98" fmla="*/ 75423 w 513703"/>
              <a:gd name="connsiteY98" fmla="*/ 346879 h 3624606"/>
              <a:gd name="connsiteX99" fmla="*/ 150846 w 513703"/>
              <a:gd name="connsiteY99" fmla="*/ 422302 h 3624606"/>
              <a:gd name="connsiteX100" fmla="*/ 75423 w 513703"/>
              <a:gd name="connsiteY100" fmla="*/ 497724 h 3624606"/>
              <a:gd name="connsiteX101" fmla="*/ 0 w 513703"/>
              <a:gd name="connsiteY101" fmla="*/ 422302 h 3624606"/>
              <a:gd name="connsiteX102" fmla="*/ 75423 w 513703"/>
              <a:gd name="connsiteY102" fmla="*/ 346879 h 3624606"/>
              <a:gd name="connsiteX103" fmla="*/ 438280 w 513703"/>
              <a:gd name="connsiteY103" fmla="*/ 346878 h 3624606"/>
              <a:gd name="connsiteX104" fmla="*/ 513703 w 513703"/>
              <a:gd name="connsiteY104" fmla="*/ 422301 h 3624606"/>
              <a:gd name="connsiteX105" fmla="*/ 438280 w 513703"/>
              <a:gd name="connsiteY105" fmla="*/ 497724 h 3624606"/>
              <a:gd name="connsiteX106" fmla="*/ 362857 w 513703"/>
              <a:gd name="connsiteY106" fmla="*/ 422301 h 3624606"/>
              <a:gd name="connsiteX107" fmla="*/ 438280 w 513703"/>
              <a:gd name="connsiteY107" fmla="*/ 346878 h 3624606"/>
              <a:gd name="connsiteX108" fmla="*/ 75423 w 513703"/>
              <a:gd name="connsiteY108" fmla="*/ 1 h 3624606"/>
              <a:gd name="connsiteX109" fmla="*/ 150846 w 513703"/>
              <a:gd name="connsiteY109" fmla="*/ 75424 h 3624606"/>
              <a:gd name="connsiteX110" fmla="*/ 75423 w 513703"/>
              <a:gd name="connsiteY110" fmla="*/ 150847 h 3624606"/>
              <a:gd name="connsiteX111" fmla="*/ 0 w 513703"/>
              <a:gd name="connsiteY111" fmla="*/ 75424 h 3624606"/>
              <a:gd name="connsiteX112" fmla="*/ 75423 w 513703"/>
              <a:gd name="connsiteY112" fmla="*/ 1 h 3624606"/>
              <a:gd name="connsiteX113" fmla="*/ 438280 w 513703"/>
              <a:gd name="connsiteY113" fmla="*/ 0 h 3624606"/>
              <a:gd name="connsiteX114" fmla="*/ 513703 w 513703"/>
              <a:gd name="connsiteY114" fmla="*/ 75424 h 3624606"/>
              <a:gd name="connsiteX115" fmla="*/ 438280 w 513703"/>
              <a:gd name="connsiteY115" fmla="*/ 150847 h 3624606"/>
              <a:gd name="connsiteX116" fmla="*/ 362857 w 513703"/>
              <a:gd name="connsiteY116" fmla="*/ 75424 h 3624606"/>
              <a:gd name="connsiteX117" fmla="*/ 438280 w 513703"/>
              <a:gd name="connsiteY117" fmla="*/ 0 h 3624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513703" h="3624606">
                <a:moveTo>
                  <a:pt x="438280" y="3473760"/>
                </a:moveTo>
                <a:cubicBezTo>
                  <a:pt x="479935" y="3473760"/>
                  <a:pt x="513703" y="3507528"/>
                  <a:pt x="513703" y="3549183"/>
                </a:cubicBezTo>
                <a:cubicBezTo>
                  <a:pt x="513703" y="3590838"/>
                  <a:pt x="479935" y="3624606"/>
                  <a:pt x="438280" y="3624606"/>
                </a:cubicBezTo>
                <a:cubicBezTo>
                  <a:pt x="396625" y="3624606"/>
                  <a:pt x="362857" y="3590838"/>
                  <a:pt x="362857" y="3549183"/>
                </a:cubicBezTo>
                <a:cubicBezTo>
                  <a:pt x="362857" y="3507528"/>
                  <a:pt x="396625" y="3473760"/>
                  <a:pt x="438280" y="3473760"/>
                </a:cubicBezTo>
                <a:close/>
                <a:moveTo>
                  <a:pt x="75423" y="3473760"/>
                </a:moveTo>
                <a:cubicBezTo>
                  <a:pt x="117078" y="3473760"/>
                  <a:pt x="150846" y="3507528"/>
                  <a:pt x="150846" y="3549183"/>
                </a:cubicBezTo>
                <a:cubicBezTo>
                  <a:pt x="150846" y="3590838"/>
                  <a:pt x="117078" y="3624606"/>
                  <a:pt x="75423" y="3624606"/>
                </a:cubicBezTo>
                <a:cubicBezTo>
                  <a:pt x="33768" y="3624606"/>
                  <a:pt x="0" y="3590838"/>
                  <a:pt x="0" y="3549183"/>
                </a:cubicBezTo>
                <a:cubicBezTo>
                  <a:pt x="0" y="3507528"/>
                  <a:pt x="33768" y="3473760"/>
                  <a:pt x="75423" y="3473760"/>
                </a:cubicBezTo>
                <a:close/>
                <a:moveTo>
                  <a:pt x="438280" y="3126882"/>
                </a:moveTo>
                <a:cubicBezTo>
                  <a:pt x="479935" y="3126882"/>
                  <a:pt x="513703" y="3160650"/>
                  <a:pt x="513703" y="3202305"/>
                </a:cubicBezTo>
                <a:cubicBezTo>
                  <a:pt x="513703" y="3243960"/>
                  <a:pt x="479935" y="3277728"/>
                  <a:pt x="438280" y="3277728"/>
                </a:cubicBezTo>
                <a:cubicBezTo>
                  <a:pt x="396625" y="3277728"/>
                  <a:pt x="362857" y="3243960"/>
                  <a:pt x="362857" y="3202305"/>
                </a:cubicBezTo>
                <a:cubicBezTo>
                  <a:pt x="362857" y="3160650"/>
                  <a:pt x="396625" y="3126882"/>
                  <a:pt x="438280" y="3126882"/>
                </a:cubicBezTo>
                <a:close/>
                <a:moveTo>
                  <a:pt x="75423" y="3126882"/>
                </a:moveTo>
                <a:cubicBezTo>
                  <a:pt x="117078" y="3126882"/>
                  <a:pt x="150846" y="3160650"/>
                  <a:pt x="150846" y="3202305"/>
                </a:cubicBezTo>
                <a:cubicBezTo>
                  <a:pt x="150846" y="3243960"/>
                  <a:pt x="117078" y="3277728"/>
                  <a:pt x="75423" y="3277728"/>
                </a:cubicBezTo>
                <a:cubicBezTo>
                  <a:pt x="33768" y="3277728"/>
                  <a:pt x="0" y="3243960"/>
                  <a:pt x="0" y="3202305"/>
                </a:cubicBezTo>
                <a:cubicBezTo>
                  <a:pt x="0" y="3160650"/>
                  <a:pt x="33768" y="3126882"/>
                  <a:pt x="75423" y="3126882"/>
                </a:cubicBezTo>
                <a:close/>
                <a:moveTo>
                  <a:pt x="438280" y="2780004"/>
                </a:moveTo>
                <a:cubicBezTo>
                  <a:pt x="479935" y="2780004"/>
                  <a:pt x="513703" y="2813772"/>
                  <a:pt x="513703" y="2855427"/>
                </a:cubicBezTo>
                <a:cubicBezTo>
                  <a:pt x="513703" y="2897082"/>
                  <a:pt x="479935" y="2930850"/>
                  <a:pt x="438280" y="2930850"/>
                </a:cubicBezTo>
                <a:cubicBezTo>
                  <a:pt x="396625" y="2930850"/>
                  <a:pt x="362857" y="2897082"/>
                  <a:pt x="362857" y="2855427"/>
                </a:cubicBezTo>
                <a:cubicBezTo>
                  <a:pt x="362857" y="2813772"/>
                  <a:pt x="396625" y="2780004"/>
                  <a:pt x="438280" y="2780004"/>
                </a:cubicBezTo>
                <a:close/>
                <a:moveTo>
                  <a:pt x="75423" y="2780004"/>
                </a:moveTo>
                <a:cubicBezTo>
                  <a:pt x="117078" y="2780004"/>
                  <a:pt x="150846" y="2813772"/>
                  <a:pt x="150846" y="2855427"/>
                </a:cubicBezTo>
                <a:cubicBezTo>
                  <a:pt x="150846" y="2897082"/>
                  <a:pt x="117078" y="2930850"/>
                  <a:pt x="75423" y="2930850"/>
                </a:cubicBezTo>
                <a:cubicBezTo>
                  <a:pt x="33768" y="2930850"/>
                  <a:pt x="0" y="2897082"/>
                  <a:pt x="0" y="2855427"/>
                </a:cubicBezTo>
                <a:cubicBezTo>
                  <a:pt x="0" y="2813772"/>
                  <a:pt x="33768" y="2780004"/>
                  <a:pt x="75423" y="2780004"/>
                </a:cubicBezTo>
                <a:close/>
                <a:moveTo>
                  <a:pt x="438280" y="2433126"/>
                </a:moveTo>
                <a:cubicBezTo>
                  <a:pt x="479935" y="2433126"/>
                  <a:pt x="513703" y="2466894"/>
                  <a:pt x="513703" y="2508549"/>
                </a:cubicBezTo>
                <a:cubicBezTo>
                  <a:pt x="513703" y="2550204"/>
                  <a:pt x="479935" y="2583972"/>
                  <a:pt x="438280" y="2583972"/>
                </a:cubicBezTo>
                <a:cubicBezTo>
                  <a:pt x="396625" y="2583972"/>
                  <a:pt x="362857" y="2550204"/>
                  <a:pt x="362857" y="2508549"/>
                </a:cubicBezTo>
                <a:cubicBezTo>
                  <a:pt x="362857" y="2466894"/>
                  <a:pt x="396625" y="2433126"/>
                  <a:pt x="438280" y="2433126"/>
                </a:cubicBezTo>
                <a:close/>
                <a:moveTo>
                  <a:pt x="75423" y="2433126"/>
                </a:moveTo>
                <a:cubicBezTo>
                  <a:pt x="117078" y="2433126"/>
                  <a:pt x="150846" y="2466894"/>
                  <a:pt x="150846" y="2508549"/>
                </a:cubicBezTo>
                <a:cubicBezTo>
                  <a:pt x="150846" y="2550204"/>
                  <a:pt x="117078" y="2583972"/>
                  <a:pt x="75423" y="2583972"/>
                </a:cubicBezTo>
                <a:cubicBezTo>
                  <a:pt x="33768" y="2583972"/>
                  <a:pt x="0" y="2550204"/>
                  <a:pt x="0" y="2508549"/>
                </a:cubicBezTo>
                <a:cubicBezTo>
                  <a:pt x="0" y="2466894"/>
                  <a:pt x="33768" y="2433126"/>
                  <a:pt x="75423" y="2433126"/>
                </a:cubicBezTo>
                <a:close/>
                <a:moveTo>
                  <a:pt x="438280" y="2086248"/>
                </a:moveTo>
                <a:cubicBezTo>
                  <a:pt x="479935" y="2086248"/>
                  <a:pt x="513703" y="2120016"/>
                  <a:pt x="513703" y="2161671"/>
                </a:cubicBezTo>
                <a:cubicBezTo>
                  <a:pt x="513703" y="2203326"/>
                  <a:pt x="479935" y="2237094"/>
                  <a:pt x="438280" y="2237094"/>
                </a:cubicBezTo>
                <a:cubicBezTo>
                  <a:pt x="396625" y="2237094"/>
                  <a:pt x="362857" y="2203326"/>
                  <a:pt x="362857" y="2161671"/>
                </a:cubicBezTo>
                <a:cubicBezTo>
                  <a:pt x="362857" y="2120016"/>
                  <a:pt x="396625" y="2086248"/>
                  <a:pt x="438280" y="2086248"/>
                </a:cubicBezTo>
                <a:close/>
                <a:moveTo>
                  <a:pt x="75423" y="2086248"/>
                </a:moveTo>
                <a:cubicBezTo>
                  <a:pt x="117078" y="2086248"/>
                  <a:pt x="150846" y="2120016"/>
                  <a:pt x="150846" y="2161671"/>
                </a:cubicBezTo>
                <a:cubicBezTo>
                  <a:pt x="150846" y="2203326"/>
                  <a:pt x="117078" y="2237094"/>
                  <a:pt x="75423" y="2237094"/>
                </a:cubicBezTo>
                <a:cubicBezTo>
                  <a:pt x="33768" y="2237094"/>
                  <a:pt x="0" y="2203326"/>
                  <a:pt x="0" y="2161671"/>
                </a:cubicBezTo>
                <a:cubicBezTo>
                  <a:pt x="0" y="2120016"/>
                  <a:pt x="33768" y="2086248"/>
                  <a:pt x="75423" y="2086248"/>
                </a:cubicBezTo>
                <a:close/>
                <a:moveTo>
                  <a:pt x="438280" y="1734390"/>
                </a:moveTo>
                <a:cubicBezTo>
                  <a:pt x="479935" y="1734390"/>
                  <a:pt x="513703" y="1768158"/>
                  <a:pt x="513703" y="1809813"/>
                </a:cubicBezTo>
                <a:lnTo>
                  <a:pt x="513200" y="1812303"/>
                </a:lnTo>
                <a:lnTo>
                  <a:pt x="513703" y="1814793"/>
                </a:lnTo>
                <a:cubicBezTo>
                  <a:pt x="513703" y="1856448"/>
                  <a:pt x="479935" y="1890216"/>
                  <a:pt x="438280" y="1890216"/>
                </a:cubicBezTo>
                <a:cubicBezTo>
                  <a:pt x="396625" y="1890216"/>
                  <a:pt x="362857" y="1856448"/>
                  <a:pt x="362857" y="1814793"/>
                </a:cubicBezTo>
                <a:lnTo>
                  <a:pt x="363360" y="1812303"/>
                </a:lnTo>
                <a:lnTo>
                  <a:pt x="362857" y="1809813"/>
                </a:lnTo>
                <a:cubicBezTo>
                  <a:pt x="362857" y="1768158"/>
                  <a:pt x="396625" y="1734390"/>
                  <a:pt x="438280" y="1734390"/>
                </a:cubicBezTo>
                <a:close/>
                <a:moveTo>
                  <a:pt x="75423" y="1734390"/>
                </a:moveTo>
                <a:cubicBezTo>
                  <a:pt x="117078" y="1734390"/>
                  <a:pt x="150846" y="1768158"/>
                  <a:pt x="150846" y="1809813"/>
                </a:cubicBezTo>
                <a:lnTo>
                  <a:pt x="150343" y="1812303"/>
                </a:lnTo>
                <a:lnTo>
                  <a:pt x="150846" y="1814793"/>
                </a:lnTo>
                <a:cubicBezTo>
                  <a:pt x="150846" y="1856448"/>
                  <a:pt x="117078" y="1890216"/>
                  <a:pt x="75423" y="1890216"/>
                </a:cubicBezTo>
                <a:cubicBezTo>
                  <a:pt x="33768" y="1890216"/>
                  <a:pt x="0" y="1856448"/>
                  <a:pt x="0" y="1814793"/>
                </a:cubicBezTo>
                <a:lnTo>
                  <a:pt x="503" y="1812303"/>
                </a:lnTo>
                <a:lnTo>
                  <a:pt x="0" y="1809813"/>
                </a:lnTo>
                <a:cubicBezTo>
                  <a:pt x="0" y="1768158"/>
                  <a:pt x="33768" y="1734390"/>
                  <a:pt x="75423" y="1734390"/>
                </a:cubicBezTo>
                <a:close/>
                <a:moveTo>
                  <a:pt x="438280" y="1387512"/>
                </a:moveTo>
                <a:cubicBezTo>
                  <a:pt x="479935" y="1387512"/>
                  <a:pt x="513703" y="1421280"/>
                  <a:pt x="513703" y="1462935"/>
                </a:cubicBezTo>
                <a:cubicBezTo>
                  <a:pt x="513703" y="1504590"/>
                  <a:pt x="479935" y="1538358"/>
                  <a:pt x="438280" y="1538358"/>
                </a:cubicBezTo>
                <a:cubicBezTo>
                  <a:pt x="396625" y="1538358"/>
                  <a:pt x="362857" y="1504590"/>
                  <a:pt x="362857" y="1462935"/>
                </a:cubicBezTo>
                <a:cubicBezTo>
                  <a:pt x="362857" y="1421280"/>
                  <a:pt x="396625" y="1387512"/>
                  <a:pt x="438280" y="1387512"/>
                </a:cubicBezTo>
                <a:close/>
                <a:moveTo>
                  <a:pt x="75423" y="1387512"/>
                </a:moveTo>
                <a:cubicBezTo>
                  <a:pt x="117078" y="1387512"/>
                  <a:pt x="150846" y="1421280"/>
                  <a:pt x="150846" y="1462935"/>
                </a:cubicBezTo>
                <a:cubicBezTo>
                  <a:pt x="150846" y="1504590"/>
                  <a:pt x="117078" y="1538358"/>
                  <a:pt x="75423" y="1538358"/>
                </a:cubicBezTo>
                <a:cubicBezTo>
                  <a:pt x="33768" y="1538358"/>
                  <a:pt x="0" y="1504590"/>
                  <a:pt x="0" y="1462935"/>
                </a:cubicBezTo>
                <a:cubicBezTo>
                  <a:pt x="0" y="1421280"/>
                  <a:pt x="33768" y="1387512"/>
                  <a:pt x="75423" y="1387512"/>
                </a:cubicBezTo>
                <a:close/>
                <a:moveTo>
                  <a:pt x="75423" y="1040634"/>
                </a:moveTo>
                <a:cubicBezTo>
                  <a:pt x="117078" y="1040634"/>
                  <a:pt x="150846" y="1074403"/>
                  <a:pt x="150846" y="1116057"/>
                </a:cubicBezTo>
                <a:cubicBezTo>
                  <a:pt x="150846" y="1157713"/>
                  <a:pt x="117078" y="1191480"/>
                  <a:pt x="75423" y="1191480"/>
                </a:cubicBezTo>
                <a:cubicBezTo>
                  <a:pt x="33768" y="1191480"/>
                  <a:pt x="0" y="1157713"/>
                  <a:pt x="0" y="1116057"/>
                </a:cubicBezTo>
                <a:cubicBezTo>
                  <a:pt x="0" y="1074403"/>
                  <a:pt x="33768" y="1040634"/>
                  <a:pt x="75423" y="1040634"/>
                </a:cubicBezTo>
                <a:close/>
                <a:moveTo>
                  <a:pt x="438280" y="1040634"/>
                </a:moveTo>
                <a:cubicBezTo>
                  <a:pt x="479935" y="1040634"/>
                  <a:pt x="513703" y="1074402"/>
                  <a:pt x="513703" y="1116057"/>
                </a:cubicBezTo>
                <a:cubicBezTo>
                  <a:pt x="513703" y="1157712"/>
                  <a:pt x="479935" y="1191480"/>
                  <a:pt x="438280" y="1191480"/>
                </a:cubicBezTo>
                <a:cubicBezTo>
                  <a:pt x="396625" y="1191480"/>
                  <a:pt x="362857" y="1157712"/>
                  <a:pt x="362857" y="1116057"/>
                </a:cubicBezTo>
                <a:cubicBezTo>
                  <a:pt x="362857" y="1074402"/>
                  <a:pt x="396625" y="1040634"/>
                  <a:pt x="438280" y="1040634"/>
                </a:cubicBezTo>
                <a:close/>
                <a:moveTo>
                  <a:pt x="438280" y="693756"/>
                </a:moveTo>
                <a:cubicBezTo>
                  <a:pt x="479935" y="693756"/>
                  <a:pt x="513703" y="727524"/>
                  <a:pt x="513703" y="769179"/>
                </a:cubicBezTo>
                <a:cubicBezTo>
                  <a:pt x="513703" y="810834"/>
                  <a:pt x="479935" y="844602"/>
                  <a:pt x="438280" y="844602"/>
                </a:cubicBezTo>
                <a:cubicBezTo>
                  <a:pt x="396625" y="844602"/>
                  <a:pt x="362857" y="810834"/>
                  <a:pt x="362857" y="769179"/>
                </a:cubicBezTo>
                <a:cubicBezTo>
                  <a:pt x="362857" y="727524"/>
                  <a:pt x="396625" y="693756"/>
                  <a:pt x="438280" y="693756"/>
                </a:cubicBezTo>
                <a:close/>
                <a:moveTo>
                  <a:pt x="75423" y="693756"/>
                </a:moveTo>
                <a:cubicBezTo>
                  <a:pt x="117078" y="693756"/>
                  <a:pt x="150846" y="727525"/>
                  <a:pt x="150846" y="769179"/>
                </a:cubicBezTo>
                <a:cubicBezTo>
                  <a:pt x="150846" y="810834"/>
                  <a:pt x="117078" y="844602"/>
                  <a:pt x="75423" y="844602"/>
                </a:cubicBezTo>
                <a:cubicBezTo>
                  <a:pt x="33768" y="844602"/>
                  <a:pt x="0" y="810834"/>
                  <a:pt x="0" y="769179"/>
                </a:cubicBezTo>
                <a:cubicBezTo>
                  <a:pt x="0" y="727525"/>
                  <a:pt x="33768" y="693756"/>
                  <a:pt x="75423" y="693756"/>
                </a:cubicBezTo>
                <a:close/>
                <a:moveTo>
                  <a:pt x="75423" y="346879"/>
                </a:moveTo>
                <a:cubicBezTo>
                  <a:pt x="117078" y="346879"/>
                  <a:pt x="150846" y="380647"/>
                  <a:pt x="150846" y="422302"/>
                </a:cubicBezTo>
                <a:cubicBezTo>
                  <a:pt x="150846" y="463957"/>
                  <a:pt x="117078" y="497724"/>
                  <a:pt x="75423" y="497724"/>
                </a:cubicBezTo>
                <a:cubicBezTo>
                  <a:pt x="33768" y="497724"/>
                  <a:pt x="0" y="463957"/>
                  <a:pt x="0" y="422302"/>
                </a:cubicBezTo>
                <a:cubicBezTo>
                  <a:pt x="0" y="380647"/>
                  <a:pt x="33768" y="346879"/>
                  <a:pt x="75423" y="346879"/>
                </a:cubicBezTo>
                <a:close/>
                <a:moveTo>
                  <a:pt x="438280" y="346878"/>
                </a:moveTo>
                <a:cubicBezTo>
                  <a:pt x="479935" y="346878"/>
                  <a:pt x="513703" y="380646"/>
                  <a:pt x="513703" y="422301"/>
                </a:cubicBezTo>
                <a:cubicBezTo>
                  <a:pt x="513703" y="463956"/>
                  <a:pt x="479935" y="497724"/>
                  <a:pt x="438280" y="497724"/>
                </a:cubicBezTo>
                <a:cubicBezTo>
                  <a:pt x="396625" y="497724"/>
                  <a:pt x="362857" y="463956"/>
                  <a:pt x="362857" y="422301"/>
                </a:cubicBezTo>
                <a:cubicBezTo>
                  <a:pt x="362857" y="380646"/>
                  <a:pt x="396625" y="346878"/>
                  <a:pt x="438280" y="346878"/>
                </a:cubicBezTo>
                <a:close/>
                <a:moveTo>
                  <a:pt x="75423" y="1"/>
                </a:moveTo>
                <a:cubicBezTo>
                  <a:pt x="117078" y="1"/>
                  <a:pt x="150846" y="33769"/>
                  <a:pt x="150846" y="75424"/>
                </a:cubicBezTo>
                <a:cubicBezTo>
                  <a:pt x="150846" y="117079"/>
                  <a:pt x="117078" y="150847"/>
                  <a:pt x="75423" y="150847"/>
                </a:cubicBezTo>
                <a:cubicBezTo>
                  <a:pt x="33768" y="150847"/>
                  <a:pt x="0" y="117079"/>
                  <a:pt x="0" y="75424"/>
                </a:cubicBezTo>
                <a:cubicBezTo>
                  <a:pt x="0" y="33769"/>
                  <a:pt x="33768" y="1"/>
                  <a:pt x="75423" y="1"/>
                </a:cubicBezTo>
                <a:close/>
                <a:moveTo>
                  <a:pt x="438280" y="0"/>
                </a:moveTo>
                <a:cubicBezTo>
                  <a:pt x="479935" y="0"/>
                  <a:pt x="513703" y="33769"/>
                  <a:pt x="513703" y="75424"/>
                </a:cubicBezTo>
                <a:cubicBezTo>
                  <a:pt x="513703" y="117079"/>
                  <a:pt x="479935" y="150847"/>
                  <a:pt x="438280" y="150847"/>
                </a:cubicBezTo>
                <a:cubicBezTo>
                  <a:pt x="396625" y="150847"/>
                  <a:pt x="362857" y="117079"/>
                  <a:pt x="362857" y="75424"/>
                </a:cubicBezTo>
                <a:cubicBezTo>
                  <a:pt x="362857" y="33769"/>
                  <a:pt x="396625" y="0"/>
                  <a:pt x="438280" y="0"/>
                </a:cubicBezTo>
                <a:close/>
              </a:path>
            </a:pathLst>
          </a:custGeom>
          <a:gradFill>
            <a:gsLst>
              <a:gs pos="74000">
                <a:schemeClr val="accent2">
                  <a:alpha val="70000"/>
                </a:schemeClr>
              </a:gs>
              <a:gs pos="0">
                <a:schemeClr val="accent4">
                  <a:alpha val="7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74075" y="252740"/>
            <a:ext cx="35189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第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5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章</a:t>
            </a:r>
            <a:r>
              <a:rPr lang="en-US" altLang="zh-CN" sz="2800" b="1" dirty="0" err="1" smtClean="0">
                <a:solidFill>
                  <a:schemeClr val="bg1"/>
                </a:solidFill>
              </a:rPr>
              <a:t>Redis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的持久化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30" name="表格 29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02450374"/>
              </p:ext>
            </p:extLst>
          </p:nvPr>
        </p:nvGraphicFramePr>
        <p:xfrm>
          <a:off x="462431" y="1634204"/>
          <a:ext cx="4173963" cy="474255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21105"/>
                <a:gridCol w="2952858"/>
              </a:tblGrid>
              <a:tr h="375974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微软雅黑 (正文)"/>
                        </a:rPr>
                        <a:t>第1章</a:t>
                      </a:r>
                      <a:endParaRPr lang="en-US" altLang="en-US" sz="2000" b="0" dirty="0">
                        <a:solidFill>
                          <a:schemeClr val="tx1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初始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Redis</a:t>
                      </a:r>
                    </a:p>
                  </a:txBody>
                  <a:tcPr marL="98738" marR="98738" marT="0" marB="0" anchor="ctr">
                    <a:noFill/>
                  </a:tcPr>
                </a:tc>
              </a:tr>
              <a:tr h="375698">
                <a:tc>
                  <a:txBody>
                    <a:bodyPr/>
                    <a:lstStyle/>
                    <a:p>
                      <a:pPr marL="71755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 第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2章</a:t>
                      </a:r>
                      <a:endParaRPr lang="en-US" altLang="en-US" sz="2000" kern="1200" dirty="0">
                        <a:solidFill>
                          <a:schemeClr val="tx1"/>
                        </a:solidFill>
                        <a:latin typeface="微软雅黑 (正文)"/>
                        <a:ea typeface="+mn-ea"/>
                        <a:cs typeface="+mn-cs"/>
                      </a:endParaRPr>
                    </a:p>
                  </a:txBody>
                  <a:tcPr marL="98738" marR="98738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1755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b="0" kern="1200" dirty="0" err="1" smtClean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Redis</a:t>
                      </a:r>
                      <a:r>
                        <a:rPr lang="zh-CN" altLang="en-US" sz="2000" b="0" kern="1200" dirty="0" smtClean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常用数据类型</a:t>
                      </a:r>
                    </a:p>
                  </a:txBody>
                  <a:tcPr marL="98738" marR="98738" marT="0" marB="0" anchor="ctr">
                    <a:solidFill>
                      <a:schemeClr val="bg1"/>
                    </a:solidFill>
                  </a:tcPr>
                </a:tc>
              </a:tr>
              <a:tr h="375698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dirty="0">
                          <a:latin typeface="微软雅黑 (正文)"/>
                        </a:rPr>
                        <a:t>第3章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dirty="0" err="1" smtClean="0">
                          <a:latin typeface="微软雅黑 (正文)"/>
                        </a:rPr>
                        <a:t>Redis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常用命令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>
                    <a:solidFill>
                      <a:srgbClr val="FFC000"/>
                    </a:solidFill>
                  </a:tcPr>
                </a:tc>
              </a:tr>
              <a:tr h="375698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dirty="0">
                          <a:latin typeface="微软雅黑 (正文)"/>
                        </a:rPr>
                        <a:t>第4章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dirty="0" err="1" smtClean="0">
                          <a:latin typeface="微软雅黑 (正文)"/>
                        </a:rPr>
                        <a:t>Redis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高级主题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</a:tr>
              <a:tr h="375698">
                <a:tc>
                  <a:txBody>
                    <a:bodyPr/>
                    <a:lstStyle/>
                    <a:p>
                      <a:pPr marL="71755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 第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5章</a:t>
                      </a:r>
                      <a:endParaRPr lang="en-US" altLang="en-US" sz="2000" b="0" kern="1200" dirty="0">
                        <a:solidFill>
                          <a:schemeClr val="tx1"/>
                        </a:solidFill>
                        <a:latin typeface="微软雅黑 (正文)"/>
                        <a:ea typeface="+mn-ea"/>
                        <a:cs typeface="+mn-cs"/>
                      </a:endParaRPr>
                    </a:p>
                  </a:txBody>
                  <a:tcPr marL="98738" marR="98738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71755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b="0" kern="1200" dirty="0" err="1" smtClean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Redis</a:t>
                      </a:r>
                      <a:r>
                        <a:rPr lang="zh-CN" altLang="en-US" sz="2000" b="0" kern="1200" dirty="0" smtClean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缓存的持久化</a:t>
                      </a:r>
                    </a:p>
                  </a:txBody>
                  <a:tcPr marL="98738" marR="98738" marT="0" marB="0" anchor="ctr">
                    <a:noFill/>
                  </a:tcPr>
                </a:tc>
              </a:tr>
              <a:tr h="375698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dirty="0">
                          <a:latin typeface="微软雅黑 (正文)"/>
                        </a:rPr>
                        <a:t>第6章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dirty="0" err="1" smtClean="0">
                          <a:latin typeface="微软雅黑 (正文)"/>
                        </a:rPr>
                        <a:t>Redis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集群环境部署</a:t>
                      </a:r>
                      <a:endParaRPr lang="zh-CN" altLang="en-US" sz="2000" b="0" dirty="0" smtClean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>
                    <a:solidFill>
                      <a:schemeClr val="bg1"/>
                    </a:solidFill>
                  </a:tcPr>
                </a:tc>
              </a:tr>
              <a:tr h="375698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>
                          <a:latin typeface="微软雅黑 (正文)"/>
                        </a:rPr>
                        <a:t>第7章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dirty="0" err="1" smtClean="0">
                          <a:latin typeface="微软雅黑 (正文)"/>
                        </a:rPr>
                        <a:t>Redis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开发与实战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</a:tr>
              <a:tr h="573824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>
                          <a:latin typeface="微软雅黑 (正文)"/>
                        </a:rPr>
                        <a:t>第8章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dirty="0" smtClean="0">
                          <a:latin typeface="微软雅黑 (正文)"/>
                        </a:rPr>
                        <a:t>Spring Boot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与</a:t>
                      </a:r>
                      <a:r>
                        <a:rPr lang="en-US" altLang="zh-CN" sz="2000" dirty="0" err="1" smtClean="0">
                          <a:latin typeface="微软雅黑 (正文)"/>
                        </a:rPr>
                        <a:t>Redis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整合应用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</a:tr>
              <a:tr h="375698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>
                          <a:latin typeface="微软雅黑 (正文)"/>
                        </a:rPr>
                        <a:t>第9章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dirty="0" err="1" smtClean="0">
                          <a:latin typeface="微软雅黑 (正文)"/>
                        </a:rPr>
                        <a:t>Redis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监控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</a:tr>
              <a:tr h="375698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dirty="0">
                          <a:latin typeface="微软雅黑 (正文)"/>
                        </a:rPr>
                        <a:t>第10章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dirty="0" err="1" smtClean="0">
                          <a:latin typeface="微软雅黑 (正文)"/>
                        </a:rPr>
                        <a:t>Redis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的缓存设计与优化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</a:tr>
              <a:tr h="751395">
                <a:tc gridSpan="2"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8738" marR="98738" marT="0" marB="0" anchor="ctr"/>
                </a:tc>
              </a:tr>
            </a:tbl>
          </a:graphicData>
        </a:graphic>
      </p:graphicFrame>
      <p:sp>
        <p:nvSpPr>
          <p:cNvPr id="8" name="任意多边形: 形状 7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436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3" name="矩形 2"/>
          <p:cNvSpPr/>
          <p:nvPr/>
        </p:nvSpPr>
        <p:spPr>
          <a:xfrm>
            <a:off x="7395099" y="2386337"/>
            <a:ext cx="44754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000000"/>
                </a:solidFill>
              </a:rPr>
              <a:t>第</a:t>
            </a:r>
            <a:r>
              <a:rPr lang="en-US" altLang="zh-CN" sz="3600" dirty="0">
                <a:solidFill>
                  <a:srgbClr val="000000"/>
                </a:solidFill>
              </a:rPr>
              <a:t>3</a:t>
            </a:r>
            <a:r>
              <a:rPr lang="zh-CN" altLang="en-US" sz="3600" dirty="0">
                <a:solidFill>
                  <a:srgbClr val="000000"/>
                </a:solidFill>
              </a:rPr>
              <a:t>章 </a:t>
            </a:r>
            <a:r>
              <a:rPr lang="en-US" altLang="zh-CN" sz="3600" dirty="0" err="1" smtClean="0">
                <a:solidFill>
                  <a:srgbClr val="000000"/>
                </a:solidFill>
              </a:rPr>
              <a:t>Redis</a:t>
            </a:r>
            <a:r>
              <a:rPr lang="zh-CN" altLang="en-US" sz="3600" dirty="0" err="1" smtClean="0">
                <a:solidFill>
                  <a:srgbClr val="000000"/>
                </a:solidFill>
              </a:rPr>
              <a:t>常用命令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421733" y="3190471"/>
            <a:ext cx="4125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9210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256599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348514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984375" y="2566035"/>
            <a:ext cx="20116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键值相关命令</a:t>
            </a:r>
          </a:p>
        </p:txBody>
      </p:sp>
      <p:sp>
        <p:nvSpPr>
          <p:cNvPr id="2" name="矩形 1"/>
          <p:cNvSpPr/>
          <p:nvPr/>
        </p:nvSpPr>
        <p:spPr>
          <a:xfrm>
            <a:off x="1984375" y="3518535"/>
            <a:ext cx="23164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服务器相关命令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22656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键值相关命令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1</a:t>
            </a: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484630" y="1986915"/>
          <a:ext cx="9226550" cy="380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/>
                <a:gridCol w="7429500"/>
              </a:tblGrid>
              <a:tr h="5435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键值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释义</a:t>
                      </a:r>
                    </a:p>
                  </a:txBody>
                  <a:tcPr anchor="ctr"/>
                </a:tc>
              </a:tr>
              <a:tr h="54356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KEYS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返回满足给定pattern的所有keys</a:t>
                      </a:r>
                    </a:p>
                  </a:txBody>
                  <a:tcPr anchor="ctr"/>
                </a:tc>
              </a:tr>
              <a:tr h="54356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SCAN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Redis Scan 命令用于迭代数据库中的数据库键</a:t>
                      </a:r>
                    </a:p>
                  </a:txBody>
                  <a:tcPr anchor="ctr"/>
                </a:tc>
              </a:tr>
              <a:tr h="54356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EXISTS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EXISTS key 查看一个键是否存在，如果键存在则返回1， 否则返回0</a:t>
                      </a:r>
                    </a:p>
                  </a:txBody>
                  <a:tcPr anchor="ctr"/>
                </a:tc>
              </a:tr>
              <a:tr h="54356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DEL key [key ...] 删除键, 返回值为删除键的个数</a:t>
                      </a:r>
                    </a:p>
                  </a:txBody>
                  <a:tcPr anchor="ctr"/>
                </a:tc>
              </a:tr>
              <a:tr h="54356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EXPIRE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EXPIRE key seconds ,该命令为设置key的过期时间，单位为秒</a:t>
                      </a:r>
                    </a:p>
                  </a:txBody>
                  <a:tcPr anchor="ctr"/>
                </a:tc>
              </a:tr>
              <a:tr h="54356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TTL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TTL key ，获取该键的过期时间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246634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键值相关命令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2</a:t>
            </a:r>
          </a:p>
        </p:txBody>
      </p:sp>
      <p:graphicFrame>
        <p:nvGraphicFramePr>
          <p:cNvPr id="12" name="表格 11"/>
          <p:cNvGraphicFramePr/>
          <p:nvPr>
            <p:custDataLst>
              <p:tags r:id="rId1"/>
            </p:custDataLst>
          </p:nvPr>
        </p:nvGraphicFramePr>
        <p:xfrm>
          <a:off x="1484630" y="2017395"/>
          <a:ext cx="9430385" cy="380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9425"/>
                <a:gridCol w="7680960"/>
              </a:tblGrid>
              <a:tr h="5435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键值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释义</a:t>
                      </a:r>
                      <a:endParaRPr lang="zh-CN" altLang="en-US"/>
                    </a:p>
                  </a:txBody>
                  <a:tcPr anchor="ctr"/>
                </a:tc>
              </a:tr>
              <a:tr h="54356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SELECT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SELECT数据库，数据库从0到15（一共16个数据库）</a:t>
                      </a:r>
                    </a:p>
                  </a:txBody>
                  <a:tcPr anchor="ctr"/>
                </a:tc>
              </a:tr>
              <a:tr h="54356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MOVE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MOVE key 数据库，将当前数据中的key转移到其它数据库中</a:t>
                      </a:r>
                    </a:p>
                  </a:txBody>
                  <a:tcPr anchor="ctr"/>
                </a:tc>
              </a:tr>
              <a:tr h="54356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PERSIST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PERSIST key，移除给定key的过期时间</a:t>
                      </a:r>
                    </a:p>
                  </a:txBody>
                  <a:tcPr anchor="ctr"/>
                </a:tc>
              </a:tr>
              <a:tr h="54356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RANDOMKEY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RANDOMKEY随机返回key空间的一个key</a:t>
                      </a:r>
                    </a:p>
                  </a:txBody>
                  <a:tcPr anchor="ctr"/>
                </a:tc>
              </a:tr>
              <a:tr h="54356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RENAME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RENAME existed_key new_key，重命名key</a:t>
                      </a:r>
                    </a:p>
                  </a:txBody>
                  <a:tcPr anchor="ctr"/>
                </a:tc>
              </a:tr>
              <a:tr h="54356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TYPE 命令获取指定key关联值的类型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290893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buNone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键值相关命令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400">
                <a:sym typeface="+mn-ea"/>
              </a:rPr>
              <a:t>KEYS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484630" y="1986915"/>
          <a:ext cx="9226550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/>
                <a:gridCol w="7429500"/>
              </a:tblGrid>
              <a:tr h="5435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键值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释义</a:t>
                      </a:r>
                    </a:p>
                  </a:txBody>
                  <a:tcPr anchor="ctr"/>
                </a:tc>
              </a:tr>
              <a:tr h="5435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KEYS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返回满足给定pattern的所有keys。KEYS [pattern]查看匹配模式的键, pattern支持通配符。</a:t>
                      </a:r>
                    </a:p>
                  </a:txBody>
                  <a:tcPr anchor="ctr"/>
                </a:tc>
              </a:tr>
              <a:tr h="2717800">
                <a:tc gridSpan="2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支持以下通配符：</a:t>
                      </a:r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marL="726440" indent="-481965" algn="l">
                        <a:lnSpc>
                          <a:spcPct val="130000"/>
                        </a:lnSpc>
                        <a:buNone/>
                      </a:pPr>
                      <a:r>
                        <a:rPr lang="en-US" altLang="zh-CN"/>
                        <a:t>  </a:t>
                      </a:r>
                      <a:r>
                        <a:rPr lang="zh-CN" altLang="en-US" b="1"/>
                        <a:t>*</a:t>
                      </a:r>
                      <a:r>
                        <a:rPr lang="en-US" altLang="zh-CN"/>
                        <a:t>  </a:t>
                      </a:r>
                      <a:r>
                        <a:rPr lang="zh-CN" altLang="en-US"/>
                        <a:t>匹配任意字符</a:t>
                      </a:r>
                    </a:p>
                    <a:p>
                      <a:pPr marL="726440" indent="-481965" algn="l">
                        <a:lnSpc>
                          <a:spcPct val="130000"/>
                        </a:lnSpc>
                        <a:buNone/>
                      </a:pPr>
                      <a:r>
                        <a:rPr lang="zh-CN" altLang="en-US"/>
                        <a:t></a:t>
                      </a:r>
                      <a:r>
                        <a:rPr lang="zh-CN" altLang="en-US" b="1"/>
                        <a:t>?  </a:t>
                      </a:r>
                      <a:r>
                        <a:rPr lang="en-US" altLang="zh-CN"/>
                        <a:t> </a:t>
                      </a:r>
                      <a:r>
                        <a:rPr lang="zh-CN" altLang="en-US"/>
                        <a:t>匹配一个任意字符</a:t>
                      </a:r>
                    </a:p>
                    <a:p>
                      <a:pPr marL="946785" indent="-701675" algn="l">
                        <a:lnSpc>
                          <a:spcPct val="130000"/>
                        </a:lnSpc>
                        <a:buNone/>
                      </a:pPr>
                      <a:r>
                        <a:rPr lang="en-US" altLang="zh-CN"/>
                        <a:t>   </a:t>
                      </a:r>
                      <a:r>
                        <a:rPr lang="en-US" altLang="zh-CN" b="1"/>
                        <a:t> </a:t>
                      </a:r>
                      <a:r>
                        <a:rPr lang="zh-CN" altLang="en-US" b="1"/>
                        <a:t>[</a:t>
                      </a:r>
                      <a:r>
                        <a:rPr lang="en-US" altLang="zh-CN" b="1"/>
                        <a:t> </a:t>
                      </a:r>
                      <a:r>
                        <a:rPr lang="zh-CN" altLang="en-US" b="1"/>
                        <a:t>]</a:t>
                      </a:r>
                      <a:r>
                        <a:rPr lang="en-US" altLang="zh-CN"/>
                        <a:t>  </a:t>
                      </a:r>
                      <a:r>
                        <a:rPr lang="zh-CN" altLang="en-US"/>
                        <a:t>匹配方括号之间的字符串，比如通配符 [a-z] ,是匹配26个字符中的任意长度字符,通配符 a[b-e]匹配 ab, ac , ad 和 ae字符窜。</a:t>
                      </a:r>
                    </a:p>
                    <a:p>
                      <a:pPr marL="726440" indent="-481965" algn="l">
                        <a:lnSpc>
                          <a:spcPct val="130000"/>
                        </a:lnSpc>
                        <a:buNone/>
                      </a:pPr>
                      <a:r>
                        <a:rPr lang="zh-CN" altLang="en-US"/>
                        <a:t></a:t>
                      </a:r>
                      <a:r>
                        <a:rPr lang="zh-CN" altLang="en-US" b="1"/>
                        <a:t>\x</a:t>
                      </a:r>
                      <a:r>
                        <a:rPr lang="en-US" altLang="zh-CN"/>
                        <a:t> </a:t>
                      </a:r>
                      <a:r>
                        <a:rPr lang="zh-CN" altLang="en-US"/>
                        <a:t> 匹配特殊字符, \?, \*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290893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buNone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键值相关命令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400">
                <a:sym typeface="+mn-ea"/>
              </a:rPr>
              <a:t>KEYS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484630" y="1982470"/>
          <a:ext cx="9226550" cy="3991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6550"/>
              </a:tblGrid>
              <a:tr h="399161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示例：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4570" y="2216150"/>
            <a:ext cx="5631180" cy="352679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074baa65-1bcf-453b-aed6-4412331b316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353507-25bb-4930-b727-3cdd9cc09ae2}"/>
  <p:tag name="TABLE_ENDDRAG_ORIGIN_RECT" val="726*290"/>
  <p:tag name="TABLE_ENDDRAG_RECT" val="116*156*726*29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353507-25bb-4930-b727-3cdd9cc09ae2}"/>
  <p:tag name="TABLE_ENDDRAG_ORIGIN_RECT" val="726*207"/>
  <p:tag name="TABLE_ENDDRAG_RECT" val="116*156*726*20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353507-25bb-4930-b727-3cdd9cc09ae2}"/>
  <p:tag name="TABLE_ENDDRAG_ORIGIN_RECT" val="726*207"/>
  <p:tag name="TABLE_ENDDRAG_RECT" val="116*156*726*20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353507-25bb-4930-b727-3cdd9cc09ae2}"/>
  <p:tag name="TABLE_ENDDRAG_ORIGIN_RECT" val="726*308"/>
  <p:tag name="TABLE_ENDDRAG_RECT" val="116*156*726*30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353507-25bb-4930-b727-3cdd9cc09ae2}"/>
  <p:tag name="TABLE_ENDDRAG_ORIGIN_RECT" val="726*308"/>
  <p:tag name="TABLE_ENDDRAG_RECT" val="116*156*726*30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353507-25bb-4930-b727-3cdd9cc09ae2}"/>
  <p:tag name="TABLE_ENDDRAG_ORIGIN_RECT" val="326*299"/>
  <p:tag name="TABLE_ENDDRAG_RECT" val="144*165*326*29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353507-25bb-4930-b727-3cdd9cc09ae2}"/>
  <p:tag name="TABLE_ENDDRAG_ORIGIN_RECT" val="326*299"/>
  <p:tag name="TABLE_ENDDRAG_RECT" val="144*165*326*29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353507-25bb-4930-b727-3cdd9cc09ae2}"/>
  <p:tag name="TABLE_ENDDRAG_ORIGIN_RECT" val="326*299"/>
  <p:tag name="TABLE_ENDDRAG_RECT" val="144*165*326*29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353507-25bb-4930-b727-3cdd9cc09ae2}"/>
  <p:tag name="TABLE_ENDDRAG_ORIGIN_RECT" val="726*332"/>
  <p:tag name="TABLE_ENDDRAG_RECT" val="116*156*726*33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353507-25bb-4930-b727-3cdd9cc09ae2}"/>
  <p:tag name="TABLE_ENDDRAG_ORIGIN_RECT" val="326*299"/>
  <p:tag name="TABLE_ENDDRAG_RECT" val="144*165*326*29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353507-25bb-4930-b727-3cdd9cc09ae2}"/>
  <p:tag name="TABLE_ENDDRAG_ORIGIN_RECT" val="726*335"/>
  <p:tag name="TABLE_ENDDRAG_RECT" val="116*156*726*33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353507-25bb-4930-b727-3cdd9cc09ae2}"/>
  <p:tag name="TABLE_ENDDRAG_ORIGIN_RECT" val="726*335"/>
  <p:tag name="TABLE_ENDDRAG_RECT" val="116*156*726*33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353507-25bb-4930-b727-3cdd9cc09ae2}"/>
  <p:tag name="TABLE_ENDDRAG_ORIGIN_RECT" val="726*335"/>
  <p:tag name="TABLE_ENDDRAG_RECT" val="116*156*726*33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353507-25bb-4930-b727-3cdd9cc09ae2}"/>
  <p:tag name="TABLE_ENDDRAG_ORIGIN_RECT" val="726*335"/>
  <p:tag name="TABLE_ENDDRAG_RECT" val="116*156*726*33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353507-25bb-4930-b727-3cdd9cc09ae2}"/>
  <p:tag name="TABLE_ENDDRAG_ORIGIN_RECT" val="726*331"/>
  <p:tag name="TABLE_ENDDRAG_RECT" val="116*156*726*33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353507-25bb-4930-b727-3cdd9cc09ae2}"/>
  <p:tag name="TABLE_ENDDRAG_ORIGIN_RECT" val="726*335"/>
  <p:tag name="TABLE_ENDDRAG_RECT" val="116*156*726*33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353507-25bb-4930-b727-3cdd9cc09ae2}"/>
  <p:tag name="TABLE_ENDDRAG_ORIGIN_RECT" val="326*299"/>
  <p:tag name="TABLE_ENDDRAG_RECT" val="144*165*326*29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353507-25bb-4930-b727-3cdd9cc09ae2}"/>
  <p:tag name="TABLE_ENDDRAG_ORIGIN_RECT" val="726*326"/>
  <p:tag name="TABLE_ENDDRAG_RECT" val="116*156*726*32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353507-25bb-4930-b727-3cdd9cc09ae2}"/>
  <p:tag name="TABLE_ENDDRAG_ORIGIN_RECT" val="726*326"/>
  <p:tag name="TABLE_ENDDRAG_RECT" val="116*156*726*32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353507-25bb-4930-b727-3cdd9cc09ae2}"/>
  <p:tag name="TABLE_ENDDRAG_ORIGIN_RECT" val="726*326"/>
  <p:tag name="TABLE_ENDDRAG_RECT" val="116*156*726*32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353507-25bb-4930-b727-3cdd9cc09ae2}"/>
  <p:tag name="TABLE_ENDDRAG_ORIGIN_RECT" val="726*326"/>
  <p:tag name="TABLE_ENDDRAG_RECT" val="116*156*726*32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353507-25bb-4930-b727-3cdd9cc09ae2}"/>
  <p:tag name="TABLE_ENDDRAG_ORIGIN_RECT" val="726*335"/>
  <p:tag name="TABLE_ENDDRAG_RECT" val="116*156*726*33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353507-25bb-4930-b727-3cdd9cc09ae2}"/>
  <p:tag name="TABLE_ENDDRAG_ORIGIN_RECT" val="726*347"/>
  <p:tag name="TABLE_ENDDRAG_RECT" val="116*146*726*34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353507-25bb-4930-b727-3cdd9cc09ae2}"/>
  <p:tag name="TABLE_ENDDRAG_ORIGIN_RECT" val="726*326"/>
  <p:tag name="TABLE_ENDDRAG_RECT" val="116*156*726*32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353507-25bb-4930-b727-3cdd9cc09ae2}"/>
  <p:tag name="TABLE_ENDDRAG_ORIGIN_RECT" val="726*326"/>
  <p:tag name="TABLE_ENDDRAG_RECT" val="116*156*726*32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353507-25bb-4930-b727-3cdd9cc09ae2}"/>
  <p:tag name="TABLE_ENDDRAG_ORIGIN_RECT" val="726*320"/>
  <p:tag name="TABLE_ENDDRAG_RECT" val="116*156*726*32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8a06314-7e72-4d48-85a8-7253ed818c17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353507-25bb-4930-b727-3cdd9cc09ae2}"/>
  <p:tag name="TABLE_ENDDRAG_ORIGIN_RECT" val="326*299"/>
  <p:tag name="TABLE_ENDDRAG_RECT" val="144*165*326*29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055d41b-63b8-4c8c-99e0-a01c9d1ba5a9}"/>
  <p:tag name="TABLE_ENDDRAG_ORIGIN_RECT" val="326*299"/>
  <p:tag name="TABLE_ENDDRAG_RECT" val="144*165*326*29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353507-25bb-4930-b727-3cdd9cc09ae2}"/>
  <p:tag name="TABLE_ENDDRAG_ORIGIN_RECT" val="326*299"/>
  <p:tag name="TABLE_ENDDRAG_RECT" val="144*165*326*29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353507-25bb-4930-b727-3cdd9cc09ae2}"/>
  <p:tag name="TABLE_ENDDRAG_ORIGIN_RECT" val="726*314"/>
  <p:tag name="TABLE_ENDDRAG_RECT" val="116*156*726*31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353507-25bb-4930-b727-3cdd9cc09ae2}"/>
  <p:tag name="TABLE_ENDDRAG_ORIGIN_RECT" val="726*316"/>
  <p:tag name="TABLE_ENDDRAG_RECT" val="116*156*726*316"/>
</p:tagLst>
</file>

<file path=ppt/theme/theme1.xml><?xml version="1.0" encoding="utf-8"?>
<a:theme xmlns:a="http://schemas.openxmlformats.org/drawingml/2006/main" name="主题5">
  <a:themeElements>
    <a:clrScheme name="自定义 15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07416B"/>
      </a:accent1>
      <a:accent2>
        <a:srgbClr val="FFC000"/>
      </a:accent2>
      <a:accent3>
        <a:srgbClr val="00002E"/>
      </a:accent3>
      <a:accent4>
        <a:srgbClr val="031684"/>
      </a:accent4>
      <a:accent5>
        <a:srgbClr val="969696"/>
      </a:accent5>
      <a:accent6>
        <a:srgbClr val="B2B2B2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24</TotalTime>
  <Words>1996</Words>
  <Application>Microsoft Office PowerPoint</Application>
  <PresentationFormat>宽屏</PresentationFormat>
  <Paragraphs>398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5" baseType="lpstr">
      <vt:lpstr>华文楷体</vt:lpstr>
      <vt:lpstr>宋体</vt:lpstr>
      <vt:lpstr>微软雅黑</vt:lpstr>
      <vt:lpstr>微软雅黑 (正文)</vt:lpstr>
      <vt:lpstr>Arial</vt:lpstr>
      <vt:lpstr>Calibri</vt:lpstr>
      <vt:lpstr>Times New Roman</vt:lpstr>
      <vt:lpstr>主题5</vt:lpstr>
      <vt:lpstr>Redis 6 开发与实战</vt:lpstr>
      <vt:lpstr>PowerPoint 演示文稿</vt:lpstr>
      <vt:lpstr> 第三章 Redis 常用及命令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谢谢！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wangshuo</cp:lastModifiedBy>
  <cp:revision>169</cp:revision>
  <cp:lastPrinted>2019-04-18T16:00:00Z</cp:lastPrinted>
  <dcterms:created xsi:type="dcterms:W3CDTF">2019-04-18T16:00:00Z</dcterms:created>
  <dcterms:modified xsi:type="dcterms:W3CDTF">2022-03-13T12:10:24Z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ICV">
    <vt:lpwstr>F550D6099EDE423F9644FD0920CD3DFA</vt:lpwstr>
  </property>
  <property fmtid="{D5CDD505-2E9C-101B-9397-08002B2CF9AE}" pid="4" name="KSOProductBuildVer">
    <vt:lpwstr>2052-11.1.0.11365</vt:lpwstr>
  </property>
</Properties>
</file>