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sldIdLst>
    <p:sldId id="256" r:id="rId2"/>
    <p:sldId id="314" r:id="rId3"/>
    <p:sldId id="311" r:id="rId4"/>
    <p:sldId id="312" r:id="rId5"/>
    <p:sldId id="315" r:id="rId6"/>
    <p:sldId id="430" r:id="rId7"/>
    <p:sldId id="433" r:id="rId8"/>
    <p:sldId id="434" r:id="rId9"/>
    <p:sldId id="431" r:id="rId10"/>
    <p:sldId id="435" r:id="rId11"/>
    <p:sldId id="436" r:id="rId12"/>
    <p:sldId id="445" r:id="rId13"/>
    <p:sldId id="446" r:id="rId14"/>
    <p:sldId id="447" r:id="rId15"/>
    <p:sldId id="448" r:id="rId16"/>
    <p:sldId id="449" r:id="rId17"/>
    <p:sldId id="450" r:id="rId18"/>
    <p:sldId id="451" r:id="rId19"/>
    <p:sldId id="452" r:id="rId20"/>
    <p:sldId id="453" r:id="rId21"/>
    <p:sldId id="454" r:id="rId22"/>
    <p:sldId id="261"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p15:clr>
            <a:srgbClr val="A4A3A4"/>
          </p15:clr>
        </p15:guide>
        <p15:guide id="2" pos="38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5C"/>
    <a:srgbClr val="06D24C"/>
    <a:srgbClr val="035920"/>
    <a:srgbClr val="F6F5F3"/>
    <a:srgbClr val="04862F"/>
    <a:srgbClr val="07DB4E"/>
    <a:srgbClr val="08396E"/>
    <a:srgbClr val="0519AB"/>
    <a:srgbClr val="06B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82" autoAdjust="0"/>
  </p:normalViewPr>
  <p:slideViewPr>
    <p:cSldViewPr snapToGrid="0">
      <p:cViewPr varScale="1">
        <p:scale>
          <a:sx n="89" d="100"/>
          <a:sy n="89" d="100"/>
        </p:scale>
        <p:origin x="384" y="53"/>
      </p:cViewPr>
      <p:guideLst>
        <p:guide orient="horz" pos="2193"/>
        <p:guide pos="3807"/>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54779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00002E"/>
        </a:solidFill>
        <a:effectLst/>
      </p:bgPr>
    </p:bg>
    <p:spTree>
      <p:nvGrpSpPr>
        <p:cNvPr id="1" name=""/>
        <p:cNvGrpSpPr/>
        <p:nvPr/>
      </p:nvGrpSpPr>
      <p:grpSpPr>
        <a:xfrm>
          <a:off x="0" y="0"/>
          <a:ext cx="0" cy="0"/>
          <a:chOff x="0" y="0"/>
          <a:chExt cx="0" cy="0"/>
        </a:xfrm>
      </p:grpSpPr>
      <p:sp>
        <p:nvSpPr>
          <p:cNvPr id="8"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23" name="任意多边形: 形状 22"/>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20" name="任意多边形: 形状 19"/>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2" name="文本占位符 13"/>
          <p:cNvSpPr>
            <a:spLocks noGrp="1"/>
          </p:cNvSpPr>
          <p:nvPr userDrawn="1">
            <p:ph type="body" sz="quarter" idx="10" hasCustomPrompt="1"/>
          </p:nvPr>
        </p:nvSpPr>
        <p:spPr>
          <a:xfrm>
            <a:off x="669925" y="5306656"/>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602927"/>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1" name="副标题 2"/>
          <p:cNvSpPr>
            <a:spLocks noGrp="1"/>
          </p:cNvSpPr>
          <p:nvPr userDrawn="1">
            <p:ph type="subTitle" idx="1"/>
          </p:nvPr>
        </p:nvSpPr>
        <p:spPr>
          <a:xfrm>
            <a:off x="669925" y="4456729"/>
            <a:ext cx="10850563" cy="558799"/>
          </a:xfrm>
        </p:spPr>
        <p:txBody>
          <a:bodyPr anchor="t" anchorCtr="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5" y="1028701"/>
            <a:ext cx="10850563" cy="3136900"/>
          </a:xfrm>
        </p:spPr>
        <p:txBody>
          <a:bodyPr anchor="b" anchorCtr="0">
            <a:normAutofit/>
          </a:bodyPr>
          <a:lstStyle>
            <a:lvl1pPr algn="l">
              <a:defRPr sz="4000">
                <a:solidFill>
                  <a:schemeClr val="bg1"/>
                </a:soli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7" name="Freeform 22_1"/>
          <p:cNvSpPr>
            <a:spLocks noChangeArrowheads="1"/>
          </p:cNvSpPr>
          <p:nvPr userDrawn="1"/>
        </p:nvSpPr>
        <p:spPr bwMode="auto">
          <a:xfrm>
            <a:off x="190500" y="3192312"/>
            <a:ext cx="12192000" cy="3429000"/>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dpi="0" rotWithShape="1">
            <a:blip r:embed="rId2">
              <a:alphaModFix amt="60000"/>
            </a:blip>
            <a:srcRect/>
            <a:stretch>
              <a:fillRect t="-93255" b="-31457"/>
            </a:stretch>
          </a:blipFill>
          <a:ln>
            <a:noFill/>
          </a:ln>
        </p:spPr>
        <p:txBody>
          <a:bodyPr vert="horz" wrap="square" lIns="91440" tIns="45720" rIns="91440" bIns="45720" numCol="1" anchor="t" anchorCtr="0" compatLnSpc="1">
            <a:noAutofit/>
          </a:bodyPr>
          <a:lstStyle/>
          <a:p>
            <a:endParaRPr lang="zh-CN" altLang="en-US" dirty="0"/>
          </a:p>
        </p:txBody>
      </p:sp>
      <p:sp>
        <p:nvSpPr>
          <p:cNvPr id="20" name="标题 1"/>
          <p:cNvSpPr>
            <a:spLocks noGrp="1"/>
          </p:cNvSpPr>
          <p:nvPr userDrawn="1">
            <p:ph type="title"/>
          </p:nvPr>
        </p:nvSpPr>
        <p:spPr>
          <a:xfrm>
            <a:off x="2488168" y="2033814"/>
            <a:ext cx="5419185" cy="895350"/>
          </a:xfrm>
        </p:spPr>
        <p:txBody>
          <a:bodyPr anchor="b">
            <a:normAutofit/>
          </a:bodyPr>
          <a:lstStyle>
            <a:lvl1pPr algn="l">
              <a:defRPr sz="2400" b="1">
                <a:solidFill>
                  <a:schemeClr val="accent3"/>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489284" y="2929164"/>
            <a:ext cx="5419185" cy="1015623"/>
          </a:xfrm>
        </p:spPr>
        <p:txBody>
          <a:bodyPr anchor="t">
            <a:normAutofit/>
          </a:bodyPr>
          <a:lstStyle>
            <a:lvl1pPr marL="0" indent="0" algn="l">
              <a:lnSpc>
                <a:spcPct val="100000"/>
              </a:lnSpc>
              <a:buNone/>
              <a:defRPr sz="11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21199"/>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30938"/>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accent2">
                    <a:lumMod val="50000"/>
                  </a:schemeClr>
                </a:solidFill>
              </a:rPr>
              <a:t>‹#›</a:t>
            </a:fld>
            <a:endParaRPr lang="zh-CN" altLang="en-US" b="1" dirty="0">
              <a:solidFill>
                <a:schemeClr val="accent2">
                  <a:lumMod val="50000"/>
                </a:scheme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34410" y="24187"/>
            <a:ext cx="527050" cy="5270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E6F26766-F62E-419D-BB7F-91C9CEBCA24E}" type="datetime1">
              <a:rPr lang="zh-CN" altLang="en-US" smtClean="0"/>
              <a:t>2022/3/13</a:t>
            </a:fld>
            <a:endParaRPr lang="zh-CN" altLang="en-US"/>
          </a:p>
        </p:txBody>
      </p:sp>
      <p:sp>
        <p:nvSpPr>
          <p:cNvPr id="4" name="Footer Placeholder 3"/>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3"/>
        </a:solidFill>
        <a:effectLst/>
      </p:bgPr>
    </p:bg>
    <p:spTree>
      <p:nvGrpSpPr>
        <p:cNvPr id="1" name=""/>
        <p:cNvGrpSpPr/>
        <p:nvPr/>
      </p:nvGrpSpPr>
      <p:grpSpPr>
        <a:xfrm>
          <a:off x="0" y="0"/>
          <a:ext cx="0" cy="0"/>
          <a:chOff x="0" y="0"/>
          <a:chExt cx="0" cy="0"/>
        </a:xfrm>
      </p:grpSpPr>
      <p:sp>
        <p:nvSpPr>
          <p:cNvPr id="5"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10" name="任意多边形: 形状 9"/>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13" name="标题 1"/>
          <p:cNvSpPr>
            <a:spLocks noGrp="1"/>
          </p:cNvSpPr>
          <p:nvPr userDrawn="1">
            <p:ph type="ctrTitle" hasCustomPrompt="1"/>
          </p:nvPr>
        </p:nvSpPr>
        <p:spPr>
          <a:xfrm>
            <a:off x="4034971" y="2163199"/>
            <a:ext cx="6536871" cy="2390427"/>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4034971" y="5238353"/>
            <a:ext cx="6536871"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13"/>
          <p:cNvSpPr>
            <a:spLocks noGrp="1"/>
          </p:cNvSpPr>
          <p:nvPr>
            <p:ph type="body" sz="quarter" idx="10" hasCustomPrompt="1"/>
          </p:nvPr>
        </p:nvSpPr>
        <p:spPr>
          <a:xfrm>
            <a:off x="4034973" y="4942082"/>
            <a:ext cx="6536871"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1" name="任意多边形: 形状 10"/>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7FE44A0-2E53-457E-9AC0-11D6EE9FA3B5}" type="datetime1">
              <a:rPr lang="zh-CN" altLang="en-US" smtClean="0"/>
              <a:t>2022/3/13</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3.xml"/><Relationship Id="rId7" Type="http://schemas.openxmlformats.org/officeDocument/2006/relationships/image" Target="../media/image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3.xml"/><Relationship Id="rId5" Type="http://schemas.openxmlformats.org/officeDocument/2006/relationships/tags" Target="../tags/tag15.xml"/><Relationship Id="rId10" Type="http://schemas.openxmlformats.org/officeDocument/2006/relationships/image" Target="../media/image11.png"/><Relationship Id="rId4" Type="http://schemas.openxmlformats.org/officeDocument/2006/relationships/tags" Target="../tags/tag14.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8.xml"/><Relationship Id="rId7" Type="http://schemas.openxmlformats.org/officeDocument/2006/relationships/image" Target="../media/image1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3.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3.xml"/><Relationship Id="rId7" Type="http://schemas.openxmlformats.org/officeDocument/2006/relationships/image" Target="../media/image15.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3.xml"/><Relationship Id="rId5" Type="http://schemas.openxmlformats.org/officeDocument/2006/relationships/tags" Target="../tags/tag25.xml"/><Relationship Id="rId4" Type="http://schemas.openxmlformats.org/officeDocument/2006/relationships/tags" Target="../tags/tag24.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28.xml"/><Relationship Id="rId7" Type="http://schemas.openxmlformats.org/officeDocument/2006/relationships/image" Target="../media/image17.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3.xml"/><Relationship Id="rId5" Type="http://schemas.openxmlformats.org/officeDocument/2006/relationships/tags" Target="../tags/tag30.xml"/><Relationship Id="rId4"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9.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3.xml"/><Relationship Id="rId5" Type="http://schemas.openxmlformats.org/officeDocument/2006/relationships/tags" Target="../tags/tag35.xml"/><Relationship Id="rId4" Type="http://schemas.openxmlformats.org/officeDocument/2006/relationships/tags" Target="../tags/tag34.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38.xml"/><Relationship Id="rId7" Type="http://schemas.openxmlformats.org/officeDocument/2006/relationships/image" Target="../media/image20.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3.xml"/><Relationship Id="rId5" Type="http://schemas.openxmlformats.org/officeDocument/2006/relationships/tags" Target="../tags/tag40.xml"/><Relationship Id="rId4" Type="http://schemas.openxmlformats.org/officeDocument/2006/relationships/tags" Target="../tags/tag39.xml"/></Relationships>
</file>

<file path=ppt/slides/_rels/slide1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22.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3.xml"/><Relationship Id="rId5" Type="http://schemas.openxmlformats.org/officeDocument/2006/relationships/tags" Target="../tags/tag45.xml"/><Relationship Id="rId4" Type="http://schemas.openxmlformats.org/officeDocument/2006/relationships/tags" Target="../tags/tag44.xml"/></Relationships>
</file>

<file path=ppt/slides/_rels/slide1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3.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3.xml"/><Relationship Id="rId5" Type="http://schemas.openxmlformats.org/officeDocument/2006/relationships/tags" Target="../tags/tag50.xml"/><Relationship Id="rId4" Type="http://schemas.openxmlformats.org/officeDocument/2006/relationships/tags" Target="../tags/tag4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slideLayout" Target="../slideLayouts/slideLayout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58.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3.xml"/><Relationship Id="rId5" Type="http://schemas.openxmlformats.org/officeDocument/2006/relationships/tags" Target="../tags/tag9.xml"/><Relationship Id="rId4"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en-US" altLang="zh-CN" sz="4800" dirty="0" err="1" smtClean="0"/>
              <a:t>Redis</a:t>
            </a:r>
            <a:r>
              <a:rPr lang="en-US" altLang="zh-CN" sz="4800" dirty="0" smtClean="0"/>
              <a:t> 6 </a:t>
            </a:r>
            <a:r>
              <a:rPr lang="zh-CN" altLang="en-US" sz="4800" dirty="0" smtClean="0"/>
              <a:t>开发与实战</a:t>
            </a:r>
            <a:endParaRPr lang="zh-CN" altLang="en-US" sz="2000" b="0" dirty="0"/>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sp>
        <p:nvSpPr>
          <p:cNvPr id="22"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主讲教师：</a:t>
            </a:r>
            <a:r>
              <a:rPr lang="en-US" altLang="zh-CN" b="1" dirty="0">
                <a:solidFill>
                  <a:schemeClr val="tx1"/>
                </a:solidFill>
              </a:rPr>
              <a:t>XXX</a:t>
            </a: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7" name="矩形 6"/>
          <p:cNvSpPr/>
          <p:nvPr/>
        </p:nvSpPr>
        <p:spPr>
          <a:xfrm>
            <a:off x="1328775" y="589418"/>
            <a:ext cx="4527200" cy="430887"/>
          </a:xfrm>
          <a:prstGeom prst="rect">
            <a:avLst/>
          </a:prstGeom>
        </p:spPr>
        <p:txBody>
          <a:bodyPr wrap="none">
            <a:spAutoFit/>
          </a:bodyPr>
          <a:lstStyle/>
          <a:p>
            <a:pPr algn="ctr"/>
            <a:r>
              <a:rPr lang="zh-CN" altLang="en-US" sz="2200" dirty="0" smtClean="0">
                <a:solidFill>
                  <a:schemeClr val="bg1"/>
                </a:solidFill>
                <a:sym typeface="+mn-ea"/>
              </a:rPr>
              <a:t>大数据教材《</a:t>
            </a:r>
            <a:r>
              <a:rPr lang="en-US" altLang="zh-CN" sz="2200" dirty="0" err="1" smtClean="0">
                <a:solidFill>
                  <a:schemeClr val="bg1"/>
                </a:solidFill>
                <a:sym typeface="+mn-ea"/>
              </a:rPr>
              <a:t>Redis</a:t>
            </a:r>
            <a:r>
              <a:rPr lang="en-US" altLang="zh-CN" sz="2200" dirty="0" smtClean="0">
                <a:solidFill>
                  <a:schemeClr val="bg1"/>
                </a:solidFill>
                <a:sym typeface="+mn-ea"/>
              </a:rPr>
              <a:t> 6</a:t>
            </a:r>
            <a:r>
              <a:rPr lang="zh-CN" altLang="en-US" sz="2200" dirty="0" smtClean="0">
                <a:solidFill>
                  <a:schemeClr val="bg1"/>
                </a:solidFill>
                <a:sym typeface="+mn-ea"/>
              </a:rPr>
              <a:t>开发与实战》</a:t>
            </a:r>
            <a:endParaRPr lang="zh-CN" altLang="en-US" sz="2200" b="1" dirty="0">
              <a:solidFill>
                <a:schemeClr val="accent2"/>
              </a:solidFill>
            </a:endParaRPr>
          </a:p>
        </p:txBody>
      </p:sp>
      <p:sp>
        <p:nvSpPr>
          <p:cNvPr id="6" name="矩形 5"/>
          <p:cNvSpPr/>
          <p:nvPr/>
        </p:nvSpPr>
        <p:spPr>
          <a:xfrm>
            <a:off x="933450" y="5034280"/>
            <a:ext cx="6122035" cy="1553210"/>
          </a:xfrm>
          <a:prstGeom prst="rect">
            <a:avLst/>
          </a:prstGeom>
        </p:spPr>
        <p:txBody>
          <a:bodyPr wrap="square">
            <a:spAutoFit/>
          </a:bodyPr>
          <a:lstStyle/>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学院：</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邮箱：</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办公地点：</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办公电话：</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8836" y="1020305"/>
            <a:ext cx="3353401" cy="4698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0795" y="1375873"/>
            <a:ext cx="6853158" cy="923330"/>
          </a:xfrm>
          <a:prstGeom prst="rect">
            <a:avLst/>
          </a:prstGeom>
          <a:noFill/>
        </p:spPr>
        <p:txBody>
          <a:bodyPr wrap="none" rtlCol="0">
            <a:spAutoFit/>
          </a:bodyPr>
          <a:lstStyle/>
          <a:p>
            <a:r>
              <a:rPr lang="zh-CN" altLang="zh-CN" dirty="0"/>
              <a:t>保存配置文件后，使用</a:t>
            </a:r>
            <a:r>
              <a:rPr lang="en-US" altLang="zh-CN" dirty="0" err="1"/>
              <a:t>redis</a:t>
            </a:r>
            <a:r>
              <a:rPr lang="en-US" altLang="zh-CN" dirty="0"/>
              <a:t>-server </a:t>
            </a:r>
            <a:r>
              <a:rPr lang="zh-CN" altLang="zh-CN" dirty="0"/>
              <a:t>加载</a:t>
            </a:r>
            <a:r>
              <a:rPr lang="en-US" altLang="zh-CN" dirty="0" err="1"/>
              <a:t>redis.conf</a:t>
            </a:r>
            <a:r>
              <a:rPr lang="zh-CN" altLang="zh-CN" dirty="0"/>
              <a:t>配置文件启动</a:t>
            </a:r>
            <a:r>
              <a:rPr lang="zh-CN" altLang="zh-CN" dirty="0" smtClean="0"/>
              <a:t>。</a:t>
            </a:r>
            <a:endParaRPr lang="en-US" altLang="zh-CN" dirty="0" smtClean="0"/>
          </a:p>
          <a:p>
            <a:r>
              <a:rPr lang="zh-CN" altLang="zh-CN" dirty="0" smtClean="0"/>
              <a:t>使用</a:t>
            </a:r>
            <a:r>
              <a:rPr lang="en-US" altLang="zh-CN" dirty="0"/>
              <a:t>CONFIG GET </a:t>
            </a:r>
            <a:r>
              <a:rPr lang="en-US" altLang="zh-CN" dirty="0" err="1"/>
              <a:t>dir</a:t>
            </a:r>
            <a:r>
              <a:rPr lang="zh-CN" altLang="zh-CN" dirty="0"/>
              <a:t>命令可以查看</a:t>
            </a:r>
            <a:r>
              <a:rPr lang="en-US" altLang="zh-CN" dirty="0"/>
              <a:t>RDB</a:t>
            </a:r>
            <a:r>
              <a:rPr lang="zh-CN" altLang="zh-CN" dirty="0"/>
              <a:t>文件的存储路径。</a:t>
            </a:r>
          </a:p>
          <a:p>
            <a:endParaRPr lang="zh-CN" altLang="en-US" dirty="0"/>
          </a:p>
        </p:txBody>
      </p:sp>
      <p:sp>
        <p:nvSpPr>
          <p:cNvPr id="3" name="文本框 2"/>
          <p:cNvSpPr txBox="1"/>
          <p:nvPr/>
        </p:nvSpPr>
        <p:spPr>
          <a:xfrm>
            <a:off x="1170773" y="2299203"/>
            <a:ext cx="3675045" cy="1200329"/>
          </a:xfrm>
          <a:prstGeom prst="rect">
            <a:avLst/>
          </a:prstGeom>
          <a:noFill/>
        </p:spPr>
        <p:txBody>
          <a:bodyPr wrap="none" rtlCol="0">
            <a:spAutoFit/>
          </a:bodyPr>
          <a:lstStyle/>
          <a:p>
            <a:r>
              <a:rPr lang="en-US" altLang="zh-CN" dirty="0"/>
              <a:t>127.0.0.1:6379&gt; CONFIG GET </a:t>
            </a:r>
            <a:r>
              <a:rPr lang="en-US" altLang="zh-CN" dirty="0" err="1"/>
              <a:t>dir</a:t>
            </a:r>
            <a:endParaRPr lang="zh-CN" altLang="zh-CN" dirty="0"/>
          </a:p>
          <a:p>
            <a:r>
              <a:rPr lang="en-US" altLang="zh-CN" dirty="0"/>
              <a:t>1) "</a:t>
            </a:r>
            <a:r>
              <a:rPr lang="en-US" altLang="zh-CN" dirty="0" err="1"/>
              <a:t>dir</a:t>
            </a:r>
            <a:r>
              <a:rPr lang="en-US" altLang="zh-CN" dirty="0"/>
              <a:t>"</a:t>
            </a:r>
            <a:endParaRPr lang="zh-CN" altLang="zh-CN" dirty="0"/>
          </a:p>
          <a:p>
            <a:r>
              <a:rPr lang="en-US" altLang="zh-CN" dirty="0"/>
              <a:t>2) "/</a:t>
            </a:r>
            <a:r>
              <a:rPr lang="en-US" altLang="zh-CN" dirty="0" err="1"/>
              <a:t>usr</a:t>
            </a:r>
            <a:r>
              <a:rPr lang="en-US" altLang="zh-CN" dirty="0"/>
              <a:t>/local/</a:t>
            </a:r>
            <a:r>
              <a:rPr lang="en-US" altLang="zh-CN" dirty="0" err="1"/>
              <a:t>redis</a:t>
            </a:r>
            <a:r>
              <a:rPr lang="en-US" altLang="zh-CN" dirty="0"/>
              <a:t>/bin"</a:t>
            </a:r>
            <a:endParaRPr lang="zh-CN" altLang="zh-CN" dirty="0"/>
          </a:p>
          <a:p>
            <a:endParaRPr lang="zh-CN" altLang="en-US" dirty="0"/>
          </a:p>
        </p:txBody>
      </p:sp>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298961" y="260826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9925" y="1025311"/>
            <a:ext cx="8833507" cy="645160"/>
          </a:xfrm>
          <a:prstGeom prst="rect">
            <a:avLst/>
          </a:prstGeom>
          <a:noFill/>
        </p:spPr>
        <p:txBody>
          <a:bodyPr wrap="square" rtlCol="0">
            <a:spAutoFit/>
          </a:bodyPr>
          <a:lstStyle/>
          <a:p>
            <a:pPr>
              <a:lnSpc>
                <a:spcPct val="100000"/>
              </a:lnSpc>
            </a:pPr>
            <a:r>
              <a:rPr lang="en-US" altLang="zh-CN" dirty="0"/>
              <a:t>RDB</a:t>
            </a:r>
            <a:r>
              <a:rPr lang="zh-CN" altLang="zh-CN" dirty="0"/>
              <a:t>的保存点</a:t>
            </a:r>
          </a:p>
          <a:p>
            <a:endParaRPr lang="zh-CN" altLang="en-US" dirty="0"/>
          </a:p>
        </p:txBody>
      </p:sp>
      <p:sp>
        <p:nvSpPr>
          <p:cNvPr id="3" name="文本框 2"/>
          <p:cNvSpPr txBox="1"/>
          <p:nvPr/>
        </p:nvSpPr>
        <p:spPr>
          <a:xfrm>
            <a:off x="758825" y="1429385"/>
            <a:ext cx="11149965" cy="645160"/>
          </a:xfrm>
          <a:prstGeom prst="rect">
            <a:avLst/>
          </a:prstGeom>
          <a:noFill/>
        </p:spPr>
        <p:txBody>
          <a:bodyPr wrap="square" rtlCol="0">
            <a:spAutoFit/>
          </a:bodyPr>
          <a:lstStyle/>
          <a:p>
            <a:r>
              <a:rPr lang="en-US" altLang="zh-CN" dirty="0"/>
              <a:t>1</a:t>
            </a:r>
            <a:r>
              <a:rPr lang="zh-CN" altLang="zh-CN" dirty="0"/>
              <a:t>）配置保存点，可以使</a:t>
            </a:r>
            <a:r>
              <a:rPr lang="en-US" altLang="zh-CN" dirty="0" err="1"/>
              <a:t>Redis</a:t>
            </a:r>
            <a:r>
              <a:rPr lang="zh-CN" altLang="zh-CN" dirty="0"/>
              <a:t>在每</a:t>
            </a:r>
            <a:r>
              <a:rPr lang="en-US" altLang="zh-CN" dirty="0"/>
              <a:t>N</a:t>
            </a:r>
            <a:r>
              <a:rPr lang="zh-CN" altLang="zh-CN" dirty="0"/>
              <a:t>秒后，如果数据发生了</a:t>
            </a:r>
            <a:r>
              <a:rPr lang="en-US" altLang="zh-CN" dirty="0"/>
              <a:t>M</a:t>
            </a:r>
            <a:r>
              <a:rPr lang="zh-CN" altLang="zh-CN" dirty="0"/>
              <a:t>次改变就保存快照文件</a:t>
            </a:r>
            <a:r>
              <a:rPr lang="zh-CN" altLang="zh-CN" dirty="0" smtClean="0"/>
              <a:t>。</a:t>
            </a:r>
            <a:endParaRPr lang="en-US" altLang="zh-CN" dirty="0" smtClean="0"/>
          </a:p>
          <a:p>
            <a:r>
              <a:rPr lang="zh-CN" altLang="zh-CN" dirty="0" smtClean="0"/>
              <a:t>例如</a:t>
            </a:r>
            <a:r>
              <a:rPr lang="zh-CN" altLang="zh-CN" dirty="0"/>
              <a:t>下面这个保存点配置表示每</a:t>
            </a:r>
            <a:r>
              <a:rPr lang="en-US" altLang="zh-CN" dirty="0"/>
              <a:t>60</a:t>
            </a:r>
            <a:r>
              <a:rPr lang="zh-CN" altLang="zh-CN" dirty="0"/>
              <a:t>秒内，如果数据发生了</a:t>
            </a:r>
            <a:r>
              <a:rPr lang="en-US" altLang="zh-CN" dirty="0"/>
              <a:t>10000</a:t>
            </a:r>
            <a:r>
              <a:rPr lang="zh-CN" altLang="zh-CN" dirty="0"/>
              <a:t>次以上的变动，</a:t>
            </a:r>
            <a:r>
              <a:rPr lang="en-US" altLang="zh-CN" dirty="0" err="1"/>
              <a:t>Redis</a:t>
            </a:r>
            <a:r>
              <a:rPr lang="zh-CN" altLang="zh-CN" dirty="0"/>
              <a:t>就会自动保存快照文件。</a:t>
            </a:r>
            <a:endParaRPr lang="zh-CN" altLang="en-US" dirty="0"/>
          </a:p>
        </p:txBody>
      </p:sp>
      <p:pic>
        <p:nvPicPr>
          <p:cNvPr id="4" name="图片 3"/>
          <p:cNvPicPr>
            <a:picLocks noChangeAspect="1"/>
          </p:cNvPicPr>
          <p:nvPr/>
        </p:nvPicPr>
        <p:blipFill>
          <a:blip r:embed="rId7"/>
          <a:stretch>
            <a:fillRect/>
          </a:stretch>
        </p:blipFill>
        <p:spPr>
          <a:xfrm>
            <a:off x="1080135" y="2095500"/>
            <a:ext cx="1323975" cy="190500"/>
          </a:xfrm>
          <a:prstGeom prst="rect">
            <a:avLst/>
          </a:prstGeom>
        </p:spPr>
      </p:pic>
      <p:sp>
        <p:nvSpPr>
          <p:cNvPr id="100" name="文本框 99"/>
          <p:cNvSpPr txBox="1"/>
          <p:nvPr/>
        </p:nvSpPr>
        <p:spPr>
          <a:xfrm>
            <a:off x="1080135" y="2352040"/>
            <a:ext cx="4594860" cy="368300"/>
          </a:xfrm>
          <a:prstGeom prst="rect">
            <a:avLst/>
          </a:prstGeom>
          <a:noFill/>
        </p:spPr>
        <p:txBody>
          <a:bodyPr wrap="square" rtlCol="0">
            <a:spAutoFit/>
          </a:bodyPr>
          <a:lstStyle/>
          <a:p>
            <a:pPr>
              <a:buClrTx/>
              <a:buSzTx/>
              <a:buFontTx/>
            </a:pPr>
            <a:r>
              <a:rPr lang="en-US" altLang="zh-CN" dirty="0">
                <a:sym typeface="+mn-ea"/>
              </a:rPr>
              <a:t>保存点可以设置多个，设置保存点的格式为</a:t>
            </a:r>
          </a:p>
        </p:txBody>
      </p:sp>
      <p:pic>
        <p:nvPicPr>
          <p:cNvPr id="6" name="图片 5"/>
          <p:cNvPicPr>
            <a:picLocks noChangeAspect="1"/>
          </p:cNvPicPr>
          <p:nvPr/>
        </p:nvPicPr>
        <p:blipFill>
          <a:blip r:embed="rId8"/>
          <a:stretch>
            <a:fillRect/>
          </a:stretch>
        </p:blipFill>
        <p:spPr>
          <a:xfrm>
            <a:off x="1080135" y="2740660"/>
            <a:ext cx="2085975" cy="180975"/>
          </a:xfrm>
          <a:prstGeom prst="rect">
            <a:avLst/>
          </a:prstGeom>
        </p:spPr>
      </p:pic>
      <p:sp>
        <p:nvSpPr>
          <p:cNvPr id="7" name="文本框 6"/>
          <p:cNvSpPr txBox="1"/>
          <p:nvPr/>
        </p:nvSpPr>
        <p:spPr>
          <a:xfrm>
            <a:off x="1080135" y="2997835"/>
            <a:ext cx="9392920" cy="368300"/>
          </a:xfrm>
          <a:prstGeom prst="rect">
            <a:avLst/>
          </a:prstGeom>
          <a:noFill/>
        </p:spPr>
        <p:txBody>
          <a:bodyPr wrap="square" rtlCol="0">
            <a:spAutoFit/>
          </a:bodyPr>
          <a:lstStyle/>
          <a:p>
            <a:pPr lvl="0" algn="l">
              <a:buClrTx/>
              <a:buSzTx/>
              <a:buFontTx/>
            </a:pPr>
            <a:r>
              <a:rPr lang="en-US" altLang="zh-CN" dirty="0">
                <a:sym typeface="+mn-ea"/>
              </a:rPr>
              <a:t>Redis可以设置多个保存点，例如Redis的配置文件(redis.conf)就默认设置了三个保存点</a:t>
            </a:r>
          </a:p>
        </p:txBody>
      </p:sp>
      <p:pic>
        <p:nvPicPr>
          <p:cNvPr id="8" name="图片 7"/>
          <p:cNvPicPr>
            <a:picLocks noChangeAspect="1"/>
          </p:cNvPicPr>
          <p:nvPr/>
        </p:nvPicPr>
        <p:blipFill>
          <a:blip r:embed="rId9"/>
          <a:stretch>
            <a:fillRect/>
          </a:stretch>
        </p:blipFill>
        <p:spPr>
          <a:xfrm>
            <a:off x="1080135" y="3363595"/>
            <a:ext cx="4562475" cy="533400"/>
          </a:xfrm>
          <a:prstGeom prst="rect">
            <a:avLst/>
          </a:prstGeom>
        </p:spPr>
      </p:pic>
      <p:sp>
        <p:nvSpPr>
          <p:cNvPr id="9" name="文本框 8"/>
          <p:cNvSpPr txBox="1"/>
          <p:nvPr/>
        </p:nvSpPr>
        <p:spPr>
          <a:xfrm>
            <a:off x="826135" y="4097020"/>
            <a:ext cx="9900920" cy="645160"/>
          </a:xfrm>
          <a:prstGeom prst="rect">
            <a:avLst/>
          </a:prstGeom>
          <a:noFill/>
        </p:spPr>
        <p:txBody>
          <a:bodyPr wrap="square" rtlCol="0">
            <a:spAutoFit/>
          </a:bodyPr>
          <a:lstStyle/>
          <a:p>
            <a:pPr>
              <a:buClrTx/>
              <a:buSzTx/>
              <a:buFontTx/>
            </a:pPr>
            <a:r>
              <a:rPr lang="en-US" altLang="zh-CN" dirty="0">
                <a:sym typeface="+mn-ea"/>
              </a:rPr>
              <a:t>2）禁用快照保存，如果想禁用快照保存的功能，可以通过注释掉所有"save"配置，或者在最后一条"save"配置后添加如下的配置。</a:t>
            </a:r>
          </a:p>
        </p:txBody>
      </p:sp>
      <p:pic>
        <p:nvPicPr>
          <p:cNvPr id="10" name="图片 9"/>
          <p:cNvPicPr>
            <a:picLocks noChangeAspect="1"/>
          </p:cNvPicPr>
          <p:nvPr/>
        </p:nvPicPr>
        <p:blipFill>
          <a:blip r:embed="rId10"/>
          <a:stretch>
            <a:fillRect/>
          </a:stretch>
        </p:blipFill>
        <p:spPr>
          <a:xfrm>
            <a:off x="1080135" y="4875530"/>
            <a:ext cx="1095375" cy="200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9925" y="1103416"/>
            <a:ext cx="8833507" cy="645160"/>
          </a:xfrm>
          <a:prstGeom prst="rect">
            <a:avLst/>
          </a:prstGeom>
          <a:noFill/>
        </p:spPr>
        <p:txBody>
          <a:bodyPr wrap="square" rtlCol="0">
            <a:spAutoFit/>
          </a:bodyPr>
          <a:lstStyle/>
          <a:p>
            <a:pPr>
              <a:lnSpc>
                <a:spcPct val="100000"/>
              </a:lnSpc>
            </a:pPr>
            <a:r>
              <a:rPr lang="en-US" altLang="zh-CN" dirty="0"/>
              <a:t>RDB</a:t>
            </a:r>
            <a:r>
              <a:rPr lang="zh-CN" altLang="zh-CN" dirty="0"/>
              <a:t>的保存点</a:t>
            </a:r>
          </a:p>
          <a:p>
            <a:endParaRPr lang="zh-CN" altLang="en-US" dirty="0"/>
          </a:p>
        </p:txBody>
      </p:sp>
      <p:sp>
        <p:nvSpPr>
          <p:cNvPr id="11" name="文本框 10"/>
          <p:cNvSpPr txBox="1"/>
          <p:nvPr/>
        </p:nvSpPr>
        <p:spPr>
          <a:xfrm>
            <a:off x="836295" y="1462405"/>
            <a:ext cx="9900920" cy="922020"/>
          </a:xfrm>
          <a:prstGeom prst="rect">
            <a:avLst/>
          </a:prstGeom>
          <a:noFill/>
        </p:spPr>
        <p:txBody>
          <a:bodyPr wrap="square" rtlCol="0">
            <a:spAutoFit/>
          </a:bodyPr>
          <a:lstStyle/>
          <a:p>
            <a:pPr>
              <a:buClrTx/>
              <a:buSzTx/>
              <a:buFontTx/>
            </a:pPr>
            <a:r>
              <a:rPr lang="en-US" altLang="zh-CN" dirty="0">
                <a:sym typeface="+mn-ea"/>
              </a:rPr>
              <a:t>3）错误处理</a:t>
            </a:r>
          </a:p>
          <a:p>
            <a:pPr>
              <a:buClrTx/>
              <a:buSzTx/>
              <a:buFontTx/>
            </a:pPr>
            <a:r>
              <a:rPr lang="en-US" altLang="zh-CN" dirty="0">
                <a:sym typeface="+mn-ea"/>
              </a:rPr>
              <a:t>后台存储发生错误时禁止写入，默认为yes。默认情况下，如果Redis在后台生成快照时候失败，那么就会停止接收数据，目的是让用户能知道数据没有持久化成功。</a:t>
            </a:r>
          </a:p>
        </p:txBody>
      </p:sp>
      <p:pic>
        <p:nvPicPr>
          <p:cNvPr id="12" name="图片 11"/>
          <p:cNvPicPr>
            <a:picLocks noChangeAspect="1"/>
          </p:cNvPicPr>
          <p:nvPr/>
        </p:nvPicPr>
        <p:blipFill>
          <a:blip r:embed="rId7"/>
          <a:stretch>
            <a:fillRect/>
          </a:stretch>
        </p:blipFill>
        <p:spPr>
          <a:xfrm>
            <a:off x="1274445" y="2384425"/>
            <a:ext cx="2619375" cy="200025"/>
          </a:xfrm>
          <a:prstGeom prst="rect">
            <a:avLst/>
          </a:prstGeom>
        </p:spPr>
      </p:pic>
      <p:sp>
        <p:nvSpPr>
          <p:cNvPr id="13" name="文本框 12"/>
          <p:cNvSpPr txBox="1"/>
          <p:nvPr/>
        </p:nvSpPr>
        <p:spPr>
          <a:xfrm>
            <a:off x="836295" y="2670175"/>
            <a:ext cx="9601200" cy="1198880"/>
          </a:xfrm>
          <a:prstGeom prst="rect">
            <a:avLst/>
          </a:prstGeom>
          <a:noFill/>
        </p:spPr>
        <p:txBody>
          <a:bodyPr wrap="square" rtlCol="0">
            <a:spAutoFit/>
          </a:bodyPr>
          <a:lstStyle/>
          <a:p>
            <a:pPr>
              <a:buClrTx/>
              <a:buSzTx/>
              <a:buFontTx/>
            </a:pPr>
            <a:r>
              <a:rPr lang="en-US" altLang="zh-CN" dirty="0">
                <a:sym typeface="+mn-ea"/>
              </a:rPr>
              <a:t>4）数据压缩</a:t>
            </a:r>
          </a:p>
          <a:p>
            <a:pPr>
              <a:buClrTx/>
              <a:buSzTx/>
              <a:buFontTx/>
            </a:pPr>
            <a:r>
              <a:rPr lang="en-US" altLang="zh-CN" dirty="0">
                <a:sym typeface="+mn-ea"/>
              </a:rPr>
              <a:t>启动rdb文件压缩，耗费CPU资源，默认为yes。对rdb数据进行校验，耗费CPU资源，默认为yes。默认Redis会采用LZF对数据进行压缩。如果想节省点CPU的性能，可以禁用压缩功能，但是数据集就会比没压缩的时候要大。</a:t>
            </a:r>
          </a:p>
        </p:txBody>
      </p:sp>
      <p:pic>
        <p:nvPicPr>
          <p:cNvPr id="16" name="图片 15"/>
          <p:cNvPicPr>
            <a:picLocks noChangeAspect="1"/>
          </p:cNvPicPr>
          <p:nvPr/>
        </p:nvPicPr>
        <p:blipFill>
          <a:blip r:embed="rId8"/>
          <a:stretch>
            <a:fillRect/>
          </a:stretch>
        </p:blipFill>
        <p:spPr>
          <a:xfrm>
            <a:off x="1274445" y="3866515"/>
            <a:ext cx="1666875" cy="171450"/>
          </a:xfrm>
          <a:prstGeom prst="rect">
            <a:avLst/>
          </a:prstGeom>
        </p:spPr>
      </p:pic>
      <p:sp>
        <p:nvSpPr>
          <p:cNvPr id="17" name="文本框 16"/>
          <p:cNvSpPr txBox="1"/>
          <p:nvPr/>
        </p:nvSpPr>
        <p:spPr>
          <a:xfrm>
            <a:off x="836295" y="4154805"/>
            <a:ext cx="6022975" cy="645160"/>
          </a:xfrm>
          <a:prstGeom prst="rect">
            <a:avLst/>
          </a:prstGeom>
          <a:noFill/>
        </p:spPr>
        <p:txBody>
          <a:bodyPr wrap="square" rtlCol="0">
            <a:spAutoFit/>
          </a:bodyPr>
          <a:lstStyle/>
          <a:p>
            <a:pPr lvl="0" algn="l">
              <a:buClrTx/>
              <a:buSzTx/>
              <a:buFontTx/>
            </a:pPr>
            <a:r>
              <a:rPr lang="en-US" altLang="zh-CN" dirty="0">
                <a:sym typeface="+mn-ea"/>
              </a:rPr>
              <a:t>5）数据校验</a:t>
            </a:r>
          </a:p>
          <a:p>
            <a:pPr lvl="0" algn="l">
              <a:buClrTx/>
              <a:buSzTx/>
              <a:buFontTx/>
            </a:pPr>
            <a:r>
              <a:rPr lang="en-US" altLang="zh-CN" dirty="0">
                <a:sym typeface="+mn-ea"/>
              </a:rPr>
              <a:t>对rdb数据进行校验，会耗费CPU资源，默认为yes。</a:t>
            </a:r>
          </a:p>
        </p:txBody>
      </p:sp>
      <p:pic>
        <p:nvPicPr>
          <p:cNvPr id="18" name="图片 17"/>
          <p:cNvPicPr>
            <a:picLocks noChangeAspect="1"/>
          </p:cNvPicPr>
          <p:nvPr/>
        </p:nvPicPr>
        <p:blipFill>
          <a:blip r:embed="rId9"/>
          <a:stretch>
            <a:fillRect/>
          </a:stretch>
        </p:blipFill>
        <p:spPr>
          <a:xfrm>
            <a:off x="1274445" y="4899025"/>
            <a:ext cx="1571625" cy="190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9925" y="1103630"/>
            <a:ext cx="1732915" cy="645160"/>
          </a:xfrm>
          <a:prstGeom prst="rect">
            <a:avLst/>
          </a:prstGeom>
          <a:noFill/>
        </p:spPr>
        <p:txBody>
          <a:bodyPr wrap="square" rtlCol="0">
            <a:spAutoFit/>
          </a:bodyPr>
          <a:lstStyle/>
          <a:p>
            <a:pPr>
              <a:lnSpc>
                <a:spcPct val="100000"/>
              </a:lnSpc>
            </a:pPr>
            <a:r>
              <a:rPr lang="en-US" altLang="zh-CN" dirty="0"/>
              <a:t>RDB</a:t>
            </a:r>
            <a:r>
              <a:rPr lang="zh-CN" altLang="zh-CN" dirty="0"/>
              <a:t>的保存点</a:t>
            </a:r>
          </a:p>
          <a:p>
            <a:endParaRPr lang="zh-CN" altLang="en-US" dirty="0"/>
          </a:p>
        </p:txBody>
      </p:sp>
      <p:sp>
        <p:nvSpPr>
          <p:cNvPr id="100" name="文本框 99"/>
          <p:cNvSpPr txBox="1"/>
          <p:nvPr/>
        </p:nvSpPr>
        <p:spPr>
          <a:xfrm>
            <a:off x="884555" y="1462405"/>
            <a:ext cx="10395585" cy="2030095"/>
          </a:xfrm>
          <a:prstGeom prst="rect">
            <a:avLst/>
          </a:prstGeom>
          <a:noFill/>
        </p:spPr>
        <p:txBody>
          <a:bodyPr wrap="square" rtlCol="0">
            <a:spAutoFit/>
          </a:bodyPr>
          <a:lstStyle/>
          <a:p>
            <a:pPr>
              <a:buClrTx/>
              <a:buSzTx/>
              <a:buFontTx/>
            </a:pPr>
            <a:r>
              <a:rPr lang="en-US" altLang="zh-CN" dirty="0">
                <a:sym typeface="+mn-ea"/>
              </a:rPr>
              <a:t>6）手动生成快照</a:t>
            </a:r>
          </a:p>
          <a:p>
            <a:pPr>
              <a:buClrTx/>
              <a:buSzTx/>
              <a:buFontTx/>
            </a:pPr>
            <a:r>
              <a:rPr lang="en-US" altLang="zh-CN" dirty="0">
                <a:sym typeface="+mn-ea"/>
              </a:rPr>
              <a:t>Redis提供了SAVE命令和BGSAVE命令用于手动生成快照。</a:t>
            </a:r>
          </a:p>
          <a:p>
            <a:pPr>
              <a:buClrTx/>
              <a:buSzTx/>
              <a:buFontTx/>
            </a:pPr>
            <a:r>
              <a:rPr lang="en-US" altLang="zh-CN" dirty="0">
                <a:sym typeface="+mn-ea"/>
              </a:rPr>
              <a:t>  1）SAVE</a:t>
            </a:r>
          </a:p>
          <a:p>
            <a:pPr>
              <a:buClrTx/>
              <a:buSzTx/>
              <a:buFontTx/>
            </a:pPr>
            <a:r>
              <a:rPr lang="en-US" altLang="zh-CN" dirty="0">
                <a:sym typeface="+mn-ea"/>
              </a:rPr>
              <a:t>        SAVE命令会使用同步的方式生成RDB快照文件，将当前Redis实例的所有数据快照(snap shot)以RDB文件的形式保存到硬盘，默认情况下会把Redis数据持久化到dump.rdb文件中，并且在Redis重启后自动读取dump.rdb文件。SAVE操作在Redis主线程中工作，会阻塞其他请求操作，在实际的生产环境中应该避免使用。</a:t>
            </a:r>
          </a:p>
        </p:txBody>
      </p:sp>
      <p:sp>
        <p:nvSpPr>
          <p:cNvPr id="3" name="文本框 2"/>
          <p:cNvSpPr txBox="1"/>
          <p:nvPr/>
        </p:nvSpPr>
        <p:spPr>
          <a:xfrm>
            <a:off x="986790" y="4121785"/>
            <a:ext cx="10293350" cy="922020"/>
          </a:xfrm>
          <a:prstGeom prst="rect">
            <a:avLst/>
          </a:prstGeom>
          <a:noFill/>
        </p:spPr>
        <p:txBody>
          <a:bodyPr wrap="square" rtlCol="0">
            <a:spAutoFit/>
          </a:bodyPr>
          <a:lstStyle/>
          <a:p>
            <a:pPr lvl="0" algn="l">
              <a:buClrTx/>
              <a:buSzTx/>
              <a:buFontTx/>
            </a:pPr>
            <a:r>
              <a:rPr lang="en-US" altLang="zh-CN" dirty="0">
                <a:sym typeface="+mn-ea"/>
              </a:rPr>
              <a:t>2）BGSAVE</a:t>
            </a:r>
          </a:p>
          <a:p>
            <a:pPr lvl="0" algn="l">
              <a:buClrTx/>
              <a:buSzTx/>
              <a:buFontTx/>
            </a:pPr>
            <a:r>
              <a:rPr lang="en-US" altLang="zh-CN" dirty="0">
                <a:sym typeface="+mn-ea"/>
              </a:rPr>
              <a:t>BGSAVE命令使用异步的方式保存当前Redis实例的所有数据到RDB文件，调用BGSAVE命令后，Redis会产生一个子进程进行处理并立刻恢复对客户端的服务。</a:t>
            </a:r>
          </a:p>
        </p:txBody>
      </p:sp>
      <p:pic>
        <p:nvPicPr>
          <p:cNvPr id="4" name="图片 3"/>
          <p:cNvPicPr>
            <a:picLocks noChangeAspect="1"/>
          </p:cNvPicPr>
          <p:nvPr/>
        </p:nvPicPr>
        <p:blipFill>
          <a:blip r:embed="rId7"/>
          <a:stretch>
            <a:fillRect/>
          </a:stretch>
        </p:blipFill>
        <p:spPr>
          <a:xfrm>
            <a:off x="1308100" y="3492500"/>
            <a:ext cx="1885950" cy="361950"/>
          </a:xfrm>
          <a:prstGeom prst="rect">
            <a:avLst/>
          </a:prstGeom>
        </p:spPr>
      </p:pic>
      <p:pic>
        <p:nvPicPr>
          <p:cNvPr id="6" name="图片 5"/>
          <p:cNvPicPr>
            <a:picLocks noChangeAspect="1"/>
          </p:cNvPicPr>
          <p:nvPr/>
        </p:nvPicPr>
        <p:blipFill>
          <a:blip r:embed="rId8"/>
          <a:stretch>
            <a:fillRect/>
          </a:stretch>
        </p:blipFill>
        <p:spPr>
          <a:xfrm>
            <a:off x="1308100" y="5048250"/>
            <a:ext cx="2133600" cy="542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70280"/>
            <a:ext cx="7564755" cy="645160"/>
          </a:xfrm>
          <a:prstGeom prst="rect">
            <a:avLst/>
          </a:prstGeom>
          <a:noFill/>
        </p:spPr>
        <p:txBody>
          <a:bodyPr wrap="square" rtlCol="0">
            <a:spAutoFit/>
          </a:bodyPr>
          <a:lstStyle/>
          <a:p>
            <a:pPr>
              <a:buClrTx/>
              <a:buSzTx/>
              <a:buFontTx/>
            </a:pPr>
            <a:r>
              <a:rPr lang="en-US" altLang="zh-CN" dirty="0">
                <a:sym typeface="+mn-ea"/>
              </a:rPr>
              <a:t>1)  启用AOF</a:t>
            </a:r>
          </a:p>
          <a:p>
            <a:pPr>
              <a:buClrTx/>
              <a:buSzTx/>
              <a:buFontTx/>
            </a:pPr>
            <a:r>
              <a:rPr lang="en-US" altLang="zh-CN" dirty="0">
                <a:sym typeface="+mn-ea"/>
              </a:rPr>
              <a:t>     将redis.conf配置文件的配置项appendonly设为yes，开启AOF持久化。</a:t>
            </a:r>
          </a:p>
        </p:txBody>
      </p:sp>
      <p:pic>
        <p:nvPicPr>
          <p:cNvPr id="8" name="图片 7"/>
          <p:cNvPicPr>
            <a:picLocks noChangeAspect="1"/>
          </p:cNvPicPr>
          <p:nvPr/>
        </p:nvPicPr>
        <p:blipFill>
          <a:blip r:embed="rId7"/>
          <a:stretch>
            <a:fillRect/>
          </a:stretch>
        </p:blipFill>
        <p:spPr>
          <a:xfrm>
            <a:off x="1069340" y="1615440"/>
            <a:ext cx="1457325" cy="161925"/>
          </a:xfrm>
          <a:prstGeom prst="rect">
            <a:avLst/>
          </a:prstGeom>
        </p:spPr>
      </p:pic>
      <p:sp>
        <p:nvSpPr>
          <p:cNvPr id="9" name="文本框 8"/>
          <p:cNvSpPr txBox="1"/>
          <p:nvPr/>
        </p:nvSpPr>
        <p:spPr>
          <a:xfrm>
            <a:off x="1069340" y="1777365"/>
            <a:ext cx="9170670" cy="922020"/>
          </a:xfrm>
          <a:prstGeom prst="rect">
            <a:avLst/>
          </a:prstGeom>
          <a:noFill/>
        </p:spPr>
        <p:txBody>
          <a:bodyPr wrap="square" rtlCol="0" anchor="t">
            <a:spAutoFit/>
          </a:bodyPr>
          <a:lstStyle/>
          <a:p>
            <a:pPr>
              <a:buClrTx/>
              <a:buSzTx/>
              <a:buFontTx/>
            </a:pPr>
            <a:r>
              <a:rPr lang="en-US" altLang="zh-CN" dirty="0">
                <a:sym typeface="+mn-ea"/>
              </a:rPr>
              <a:t>修改redis.conf配置文件后，重启Redis服务器，Redis执行的每一条指令都会被记录到appendonly.aof文件中，但事实上，并不会理解将命令写入到硬盘文件中，而是写入到硬盘缓存。在接下来的可靠性配置中，可以配置多久从硬盘缓存中写入到硬盘中。</a:t>
            </a:r>
            <a:endParaRPr lang="zh-CN" altLang="en-US"/>
          </a:p>
        </p:txBody>
      </p:sp>
      <p:sp>
        <p:nvSpPr>
          <p:cNvPr id="10" name="文本框 9"/>
          <p:cNvSpPr txBox="1"/>
          <p:nvPr/>
        </p:nvSpPr>
        <p:spPr>
          <a:xfrm>
            <a:off x="669925" y="2792095"/>
            <a:ext cx="2688590" cy="368300"/>
          </a:xfrm>
          <a:prstGeom prst="rect">
            <a:avLst/>
          </a:prstGeom>
          <a:noFill/>
        </p:spPr>
        <p:txBody>
          <a:bodyPr wrap="square" rtlCol="0">
            <a:spAutoFit/>
          </a:bodyPr>
          <a:lstStyle/>
          <a:p>
            <a:pPr>
              <a:buClrTx/>
              <a:buSzTx/>
              <a:buFontTx/>
            </a:pPr>
            <a:r>
              <a:rPr lang="en-US" altLang="zh-CN" dirty="0">
                <a:sym typeface="+mn-ea"/>
              </a:rPr>
              <a:t>2)  AOF文件路径和名称</a:t>
            </a:r>
          </a:p>
        </p:txBody>
      </p:sp>
      <p:sp>
        <p:nvSpPr>
          <p:cNvPr id="11" name="文本框 10"/>
          <p:cNvSpPr txBox="1"/>
          <p:nvPr/>
        </p:nvSpPr>
        <p:spPr>
          <a:xfrm>
            <a:off x="1069340" y="3155950"/>
            <a:ext cx="9171305" cy="645160"/>
          </a:xfrm>
          <a:prstGeom prst="rect">
            <a:avLst/>
          </a:prstGeom>
          <a:noFill/>
        </p:spPr>
        <p:txBody>
          <a:bodyPr wrap="square" rtlCol="0" anchor="t">
            <a:spAutoFit/>
          </a:bodyPr>
          <a:lstStyle/>
          <a:p>
            <a:pPr lvl="0" algn="l">
              <a:buClrTx/>
              <a:buSzTx/>
              <a:buFontTx/>
            </a:pPr>
            <a:r>
              <a:rPr lang="en-US" altLang="zh-CN" dirty="0">
                <a:sym typeface="+mn-ea"/>
              </a:rPr>
              <a:t>通过修改配置文件redis.conf实现，修改dir, appendfilename对应的配置项来修改AOF文件路径和名称</a:t>
            </a:r>
          </a:p>
        </p:txBody>
      </p:sp>
      <p:pic>
        <p:nvPicPr>
          <p:cNvPr id="12" name="图片 11"/>
          <p:cNvPicPr>
            <a:picLocks noChangeAspect="1"/>
          </p:cNvPicPr>
          <p:nvPr/>
        </p:nvPicPr>
        <p:blipFill>
          <a:blip r:embed="rId8"/>
          <a:stretch>
            <a:fillRect/>
          </a:stretch>
        </p:blipFill>
        <p:spPr>
          <a:xfrm>
            <a:off x="1069340" y="3876040"/>
            <a:ext cx="3238500" cy="876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70280"/>
            <a:ext cx="8432800" cy="645160"/>
          </a:xfrm>
          <a:prstGeom prst="rect">
            <a:avLst/>
          </a:prstGeom>
          <a:noFill/>
        </p:spPr>
        <p:txBody>
          <a:bodyPr wrap="square" rtlCol="0">
            <a:spAutoFit/>
          </a:bodyPr>
          <a:lstStyle/>
          <a:p>
            <a:pPr>
              <a:buClrTx/>
              <a:buSzTx/>
              <a:buFontTx/>
            </a:pPr>
            <a:r>
              <a:rPr lang="en-US" altLang="zh-CN" dirty="0">
                <a:sym typeface="+mn-ea"/>
              </a:rPr>
              <a:t>3)  </a:t>
            </a:r>
            <a:r>
              <a:rPr lang="zh-CN" altLang="en-US" dirty="0">
                <a:sym typeface="+mn-ea"/>
              </a:rPr>
              <a:t>可靠性</a:t>
            </a:r>
            <a:endParaRPr lang="en-US" altLang="zh-CN" dirty="0">
              <a:sym typeface="+mn-ea"/>
            </a:endParaRPr>
          </a:p>
          <a:p>
            <a:pPr>
              <a:buClrTx/>
              <a:buSzTx/>
              <a:buFontTx/>
            </a:pPr>
            <a:r>
              <a:rPr lang="en-US" altLang="zh-CN" dirty="0">
                <a:sym typeface="+mn-ea"/>
              </a:rPr>
              <a:t>     在redis.conf配置文件中可以通过appendfsync选项指定写入策略，有三个选项：</a:t>
            </a:r>
          </a:p>
        </p:txBody>
      </p:sp>
      <p:sp>
        <p:nvSpPr>
          <p:cNvPr id="100" name="文本框 99"/>
          <p:cNvSpPr txBox="1"/>
          <p:nvPr/>
        </p:nvSpPr>
        <p:spPr>
          <a:xfrm>
            <a:off x="1098550" y="1615440"/>
            <a:ext cx="8966200" cy="1753235"/>
          </a:xfrm>
          <a:prstGeom prst="rect">
            <a:avLst/>
          </a:prstGeom>
          <a:noFill/>
        </p:spPr>
        <p:txBody>
          <a:bodyPr wrap="square" rtlCol="0">
            <a:spAutoFit/>
          </a:bodyPr>
          <a:lstStyle/>
          <a:p>
            <a:pPr>
              <a:buClrTx/>
              <a:buSzTx/>
              <a:buFontTx/>
            </a:pPr>
            <a:r>
              <a:rPr lang="en-US" altLang="zh-CN" dirty="0">
                <a:sym typeface="+mn-ea"/>
              </a:rPr>
              <a:t>1.  </a:t>
            </a:r>
            <a:r>
              <a:rPr lang="en-US" altLang="zh-CN" dirty="0">
                <a:solidFill>
                  <a:srgbClr val="0000FF"/>
                </a:solidFill>
                <a:sym typeface="+mn-ea"/>
              </a:rPr>
              <a:t>always</a:t>
            </a:r>
            <a:r>
              <a:rPr lang="en-US" altLang="zh-CN" dirty="0">
                <a:sym typeface="+mn-ea"/>
              </a:rPr>
              <a:t>，每次收到Redis客户端的写命令就立即强制写入到AOF文件，是最有保证的持久化方式，但是速度也是最慢的，一般不推荐使用。</a:t>
            </a:r>
          </a:p>
          <a:p>
            <a:pPr>
              <a:buClrTx/>
              <a:buSzTx/>
              <a:buFontTx/>
            </a:pPr>
            <a:r>
              <a:rPr lang="en-US" altLang="zh-CN" dirty="0">
                <a:sym typeface="+mn-ea"/>
              </a:rPr>
              <a:t>2.  </a:t>
            </a:r>
            <a:r>
              <a:rPr lang="en-US" altLang="zh-CN" dirty="0">
                <a:solidFill>
                  <a:srgbClr val="0000FF"/>
                </a:solidFill>
                <a:sym typeface="+mn-ea"/>
              </a:rPr>
              <a:t>everysec</a:t>
            </a:r>
            <a:r>
              <a:rPr lang="en-US" altLang="zh-CN" dirty="0">
                <a:sym typeface="+mn-ea"/>
              </a:rPr>
              <a:t>，Redis客户端的写操作每秒写入AOF文件一次。在性能和持久化方面做了很好的折中，是受推荐的方式。</a:t>
            </a:r>
          </a:p>
          <a:p>
            <a:pPr>
              <a:buClrTx/>
              <a:buSzTx/>
              <a:buFontTx/>
            </a:pPr>
            <a:r>
              <a:rPr lang="en-US" altLang="zh-CN" dirty="0">
                <a:sym typeface="+mn-ea"/>
              </a:rPr>
              <a:t>3.  </a:t>
            </a:r>
            <a:r>
              <a:rPr lang="en-US" altLang="zh-CN" dirty="0">
                <a:solidFill>
                  <a:srgbClr val="0000FF"/>
                </a:solidFill>
                <a:sym typeface="+mn-ea"/>
              </a:rPr>
              <a:t>no</a:t>
            </a:r>
            <a:r>
              <a:rPr lang="en-US" altLang="zh-CN" dirty="0">
                <a:sym typeface="+mn-ea"/>
              </a:rPr>
              <a:t>，由操作系统来处理什么时候写入AOF文件，一般为30秒左右一次。这个方式性能最好但是持久化方面没有保证，一般不推荐使用。</a:t>
            </a:r>
          </a:p>
        </p:txBody>
      </p:sp>
      <p:sp>
        <p:nvSpPr>
          <p:cNvPr id="2" name="文本框 1"/>
          <p:cNvSpPr txBox="1"/>
          <p:nvPr/>
        </p:nvSpPr>
        <p:spPr>
          <a:xfrm>
            <a:off x="1098550" y="3368675"/>
            <a:ext cx="6135370" cy="368300"/>
          </a:xfrm>
          <a:prstGeom prst="rect">
            <a:avLst/>
          </a:prstGeom>
          <a:noFill/>
        </p:spPr>
        <p:txBody>
          <a:bodyPr wrap="square" rtlCol="0">
            <a:spAutoFit/>
          </a:bodyPr>
          <a:lstStyle/>
          <a:p>
            <a:pPr lvl="0" algn="l">
              <a:buClrTx/>
              <a:buSzTx/>
              <a:buFontTx/>
            </a:pPr>
            <a:r>
              <a:rPr lang="en-US" altLang="zh-CN" dirty="0">
                <a:sym typeface="+mn-ea"/>
              </a:rPr>
              <a:t>在redis.conf配置文件中appendfsync选项的相关配置如下：</a:t>
            </a:r>
          </a:p>
        </p:txBody>
      </p:sp>
      <p:pic>
        <p:nvPicPr>
          <p:cNvPr id="3" name="图片 2"/>
          <p:cNvPicPr>
            <a:picLocks noChangeAspect="1"/>
          </p:cNvPicPr>
          <p:nvPr/>
        </p:nvPicPr>
        <p:blipFill>
          <a:blip r:embed="rId7"/>
          <a:stretch>
            <a:fillRect/>
          </a:stretch>
        </p:blipFill>
        <p:spPr>
          <a:xfrm>
            <a:off x="1400810" y="3796665"/>
            <a:ext cx="1933575" cy="533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70280"/>
            <a:ext cx="10852785" cy="645160"/>
          </a:xfrm>
          <a:prstGeom prst="rect">
            <a:avLst/>
          </a:prstGeom>
          <a:noFill/>
        </p:spPr>
        <p:txBody>
          <a:bodyPr wrap="square" rtlCol="0">
            <a:spAutoFit/>
          </a:bodyPr>
          <a:lstStyle/>
          <a:p>
            <a:pPr>
              <a:buClrTx/>
              <a:buSzTx/>
              <a:buFontTx/>
            </a:pPr>
            <a:r>
              <a:rPr lang="en-US" altLang="zh-CN" dirty="0">
                <a:sym typeface="+mn-ea"/>
              </a:rPr>
              <a:t>4)  </a:t>
            </a:r>
            <a:r>
              <a:rPr lang="zh-CN" altLang="en-US" dirty="0">
                <a:sym typeface="+mn-ea"/>
              </a:rPr>
              <a:t>日志重写</a:t>
            </a:r>
            <a:endParaRPr lang="en-US" altLang="zh-CN" dirty="0">
              <a:sym typeface="+mn-ea"/>
            </a:endParaRPr>
          </a:p>
          <a:p>
            <a:pPr>
              <a:buClrTx/>
              <a:buSzTx/>
              <a:buFontTx/>
            </a:pPr>
            <a:r>
              <a:rPr lang="en-US" altLang="zh-CN" dirty="0">
                <a:sym typeface="+mn-ea"/>
              </a:rPr>
              <a:t>     随着写操作的不断增加，AOF文件会越来越大，Redis可以在不中断服务的情况下在后台重建AOF文件：</a:t>
            </a:r>
          </a:p>
        </p:txBody>
      </p:sp>
      <p:sp>
        <p:nvSpPr>
          <p:cNvPr id="4" name="文本框 3"/>
          <p:cNvSpPr txBox="1"/>
          <p:nvPr/>
        </p:nvSpPr>
        <p:spPr>
          <a:xfrm>
            <a:off x="1052195" y="1639570"/>
            <a:ext cx="2837180" cy="368300"/>
          </a:xfrm>
          <a:prstGeom prst="rect">
            <a:avLst/>
          </a:prstGeom>
          <a:noFill/>
        </p:spPr>
        <p:txBody>
          <a:bodyPr wrap="square" rtlCol="0">
            <a:spAutoFit/>
          </a:bodyPr>
          <a:lstStyle/>
          <a:p>
            <a:pPr>
              <a:buClrTx/>
              <a:buSzTx/>
              <a:buFontTx/>
            </a:pPr>
            <a:r>
              <a:rPr lang="en-US" altLang="zh-CN" dirty="0">
                <a:sym typeface="+mn-ea"/>
              </a:rPr>
              <a:t>日志重写的工作原理如下：</a:t>
            </a:r>
          </a:p>
        </p:txBody>
      </p:sp>
      <p:sp>
        <p:nvSpPr>
          <p:cNvPr id="6" name="文本框 5"/>
          <p:cNvSpPr txBox="1"/>
          <p:nvPr/>
        </p:nvSpPr>
        <p:spPr>
          <a:xfrm>
            <a:off x="1052195" y="2032000"/>
            <a:ext cx="10470515" cy="1753235"/>
          </a:xfrm>
          <a:prstGeom prst="rect">
            <a:avLst/>
          </a:prstGeom>
          <a:noFill/>
        </p:spPr>
        <p:txBody>
          <a:bodyPr wrap="square" rtlCol="0">
            <a:spAutoFit/>
          </a:bodyPr>
          <a:lstStyle/>
          <a:p>
            <a:pPr>
              <a:buClrTx/>
              <a:buSzTx/>
              <a:buFontTx/>
            </a:pPr>
            <a:r>
              <a:rPr lang="en-US" altLang="zh-CN" dirty="0">
                <a:sym typeface="+mn-ea"/>
              </a:rPr>
              <a:t>1. Redis调用fork()函数，产生一个子进程。</a:t>
            </a:r>
          </a:p>
          <a:p>
            <a:pPr>
              <a:buClrTx/>
              <a:buSzTx/>
              <a:buFontTx/>
            </a:pPr>
            <a:r>
              <a:rPr lang="en-US" altLang="zh-CN" dirty="0">
                <a:sym typeface="+mn-ea"/>
              </a:rPr>
              <a:t>2. 子进程把新的AOF文件写到一个临时文件里。</a:t>
            </a:r>
          </a:p>
          <a:p>
            <a:pPr>
              <a:buClrTx/>
              <a:buSzTx/>
              <a:buFontTx/>
            </a:pPr>
            <a:r>
              <a:rPr lang="en-US" altLang="zh-CN" dirty="0">
                <a:sym typeface="+mn-ea"/>
              </a:rPr>
              <a:t>3. 主进程持续把新的变动写到内存里的buffer(缓冲区)，同时也会把这些新的变动写到旧的AOF文件里，这样即使重写失败也能保证数据的安全。</a:t>
            </a:r>
          </a:p>
          <a:p>
            <a:pPr>
              <a:buClrTx/>
              <a:buSzTx/>
              <a:buFontTx/>
            </a:pPr>
            <a:r>
              <a:rPr lang="en-US" altLang="zh-CN" dirty="0">
                <a:sym typeface="+mn-ea"/>
              </a:rPr>
              <a:t>4. 当子进程完成文件的重写后，主进程会获得一个信号，然后把内存里的buffer(缓冲区)追加到子进程生成的那个新AOF文件里。</a:t>
            </a:r>
          </a:p>
        </p:txBody>
      </p:sp>
      <p:sp>
        <p:nvSpPr>
          <p:cNvPr id="8" name="文本框 7"/>
          <p:cNvSpPr txBox="1"/>
          <p:nvPr/>
        </p:nvSpPr>
        <p:spPr>
          <a:xfrm>
            <a:off x="1052195" y="3775075"/>
            <a:ext cx="10470515" cy="645160"/>
          </a:xfrm>
          <a:prstGeom prst="rect">
            <a:avLst/>
          </a:prstGeom>
          <a:noFill/>
        </p:spPr>
        <p:txBody>
          <a:bodyPr wrap="square" rtlCol="0">
            <a:spAutoFit/>
          </a:bodyPr>
          <a:lstStyle/>
          <a:p>
            <a:pPr>
              <a:buClrTx/>
              <a:buSzTx/>
              <a:buFontTx/>
            </a:pPr>
            <a:r>
              <a:rPr lang="en-US" altLang="zh-CN" dirty="0">
                <a:sym typeface="+mn-ea"/>
              </a:rPr>
              <a:t>我们可以通过配置设置日志重写的条件，表示当AOF文件的体积大于64 MB，并且AOF文件的体积比上一次重写之后的体积大了至少一倍(100%)的时候，Redis将执行日志重写操作</a:t>
            </a:r>
          </a:p>
        </p:txBody>
      </p:sp>
      <p:pic>
        <p:nvPicPr>
          <p:cNvPr id="9" name="图片 8"/>
          <p:cNvPicPr>
            <a:picLocks noChangeAspect="1"/>
          </p:cNvPicPr>
          <p:nvPr/>
        </p:nvPicPr>
        <p:blipFill>
          <a:blip r:embed="rId7"/>
          <a:stretch>
            <a:fillRect/>
          </a:stretch>
        </p:blipFill>
        <p:spPr>
          <a:xfrm>
            <a:off x="1222375" y="4420235"/>
            <a:ext cx="2667000" cy="352425"/>
          </a:xfrm>
          <a:prstGeom prst="rect">
            <a:avLst/>
          </a:prstGeom>
        </p:spPr>
      </p:pic>
      <p:sp>
        <p:nvSpPr>
          <p:cNvPr id="10" name="文本框 9"/>
          <p:cNvSpPr txBox="1"/>
          <p:nvPr/>
        </p:nvSpPr>
        <p:spPr>
          <a:xfrm>
            <a:off x="1052195" y="4772660"/>
            <a:ext cx="10470515" cy="368300"/>
          </a:xfrm>
          <a:prstGeom prst="rect">
            <a:avLst/>
          </a:prstGeom>
          <a:noFill/>
        </p:spPr>
        <p:txBody>
          <a:bodyPr wrap="square" rtlCol="0">
            <a:spAutoFit/>
          </a:bodyPr>
          <a:lstStyle/>
          <a:p>
            <a:pPr lvl="0" algn="l">
              <a:buClrTx/>
              <a:buSzTx/>
              <a:buFontTx/>
            </a:pPr>
            <a:r>
              <a:rPr lang="en-US" altLang="zh-CN" dirty="0">
                <a:sym typeface="+mn-ea"/>
              </a:rPr>
              <a:t> Redis会记住自从上一次重写后AOF文件的大小。要禁用自动的日志重写功能，可以把百分比设置为0</a:t>
            </a:r>
          </a:p>
        </p:txBody>
      </p:sp>
      <p:pic>
        <p:nvPicPr>
          <p:cNvPr id="11" name="图片 10"/>
          <p:cNvPicPr>
            <a:picLocks noChangeAspect="1"/>
          </p:cNvPicPr>
          <p:nvPr/>
        </p:nvPicPr>
        <p:blipFill>
          <a:blip r:embed="rId8"/>
          <a:stretch>
            <a:fillRect/>
          </a:stretch>
        </p:blipFill>
        <p:spPr>
          <a:xfrm>
            <a:off x="1222375" y="5140960"/>
            <a:ext cx="2562225" cy="171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70280"/>
            <a:ext cx="10852785" cy="922020"/>
          </a:xfrm>
          <a:prstGeom prst="rect">
            <a:avLst/>
          </a:prstGeom>
          <a:noFill/>
        </p:spPr>
        <p:txBody>
          <a:bodyPr wrap="square" rtlCol="0">
            <a:spAutoFit/>
          </a:bodyPr>
          <a:lstStyle/>
          <a:p>
            <a:pPr>
              <a:buClrTx/>
              <a:buSzTx/>
              <a:buFontTx/>
            </a:pPr>
            <a:r>
              <a:rPr lang="en-US" altLang="zh-CN" dirty="0">
                <a:sym typeface="+mn-ea"/>
              </a:rPr>
              <a:t>5)  </a:t>
            </a:r>
            <a:r>
              <a:rPr lang="zh-CN" altLang="en-US" dirty="0">
                <a:sym typeface="+mn-ea"/>
              </a:rPr>
              <a:t>数据损坏修复</a:t>
            </a:r>
          </a:p>
          <a:p>
            <a:pPr>
              <a:buClrTx/>
              <a:buSzTx/>
              <a:buFontTx/>
            </a:pPr>
            <a:r>
              <a:rPr lang="en-US" altLang="zh-CN" dirty="0">
                <a:sym typeface="+mn-ea"/>
              </a:rPr>
              <a:t>     如果因为某些原因（例如服务器崩溃）AOF文件损坏了，导致Redis加载不了，可以通过以下方式进行修复</a:t>
            </a:r>
          </a:p>
        </p:txBody>
      </p:sp>
      <p:sp>
        <p:nvSpPr>
          <p:cNvPr id="100" name="文本框 99"/>
          <p:cNvSpPr txBox="1"/>
          <p:nvPr/>
        </p:nvSpPr>
        <p:spPr>
          <a:xfrm>
            <a:off x="1023620" y="1892300"/>
            <a:ext cx="5080000" cy="645160"/>
          </a:xfrm>
          <a:prstGeom prst="rect">
            <a:avLst/>
          </a:prstGeom>
          <a:noFill/>
        </p:spPr>
        <p:txBody>
          <a:bodyPr wrap="square" rtlCol="0">
            <a:spAutoFit/>
          </a:bodyPr>
          <a:lstStyle/>
          <a:p>
            <a:pPr>
              <a:buClrTx/>
              <a:buSzTx/>
              <a:buFontTx/>
            </a:pPr>
            <a:r>
              <a:rPr lang="en-US" altLang="zh-CN" dirty="0">
                <a:sym typeface="+mn-ea"/>
              </a:rPr>
              <a:t>1. 备份AOF文件。</a:t>
            </a:r>
          </a:p>
          <a:p>
            <a:pPr>
              <a:buClrTx/>
              <a:buSzTx/>
              <a:buFontTx/>
            </a:pPr>
            <a:r>
              <a:rPr lang="en-US" altLang="zh-CN" dirty="0">
                <a:sym typeface="+mn-ea"/>
              </a:rPr>
              <a:t>2. 使用redis-check-aof命令修复原始的AOF文件：</a:t>
            </a:r>
          </a:p>
        </p:txBody>
      </p:sp>
      <p:pic>
        <p:nvPicPr>
          <p:cNvPr id="2" name="图片 1"/>
          <p:cNvPicPr>
            <a:picLocks noChangeAspect="1"/>
          </p:cNvPicPr>
          <p:nvPr/>
        </p:nvPicPr>
        <p:blipFill>
          <a:blip r:embed="rId7"/>
          <a:stretch>
            <a:fillRect/>
          </a:stretch>
        </p:blipFill>
        <p:spPr>
          <a:xfrm>
            <a:off x="1308100" y="2537460"/>
            <a:ext cx="1924050" cy="200025"/>
          </a:xfrm>
          <a:prstGeom prst="rect">
            <a:avLst/>
          </a:prstGeom>
        </p:spPr>
      </p:pic>
      <p:sp>
        <p:nvSpPr>
          <p:cNvPr id="3" name="文本框 2"/>
          <p:cNvSpPr txBox="1"/>
          <p:nvPr/>
        </p:nvSpPr>
        <p:spPr>
          <a:xfrm>
            <a:off x="1023620" y="2898775"/>
            <a:ext cx="6098540" cy="645160"/>
          </a:xfrm>
          <a:prstGeom prst="rect">
            <a:avLst/>
          </a:prstGeom>
          <a:noFill/>
        </p:spPr>
        <p:txBody>
          <a:bodyPr wrap="square" rtlCol="0">
            <a:spAutoFit/>
          </a:bodyPr>
          <a:lstStyle/>
          <a:p>
            <a:pPr lvl="0" algn="l">
              <a:buClrTx/>
              <a:buSzTx/>
              <a:buFontTx/>
            </a:pPr>
            <a:r>
              <a:rPr lang="en-US" altLang="zh-CN" dirty="0">
                <a:sym typeface="+mn-ea"/>
              </a:rPr>
              <a:t>1. 在Linux系统下可以使用diff -u命令看下两个文件的差异。</a:t>
            </a:r>
          </a:p>
          <a:p>
            <a:pPr lvl="0" algn="l">
              <a:buClrTx/>
              <a:buSzTx/>
              <a:buFontTx/>
            </a:pPr>
            <a:r>
              <a:rPr lang="en-US" altLang="zh-CN" dirty="0">
                <a:sym typeface="+mn-ea"/>
              </a:rPr>
              <a:t>2. 使用修复过的AOF文件重启Redis服务。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51865"/>
            <a:ext cx="10852785" cy="922020"/>
          </a:xfrm>
          <a:prstGeom prst="rect">
            <a:avLst/>
          </a:prstGeom>
          <a:noFill/>
        </p:spPr>
        <p:txBody>
          <a:bodyPr wrap="square" rtlCol="0">
            <a:spAutoFit/>
          </a:bodyPr>
          <a:lstStyle/>
          <a:p>
            <a:pPr>
              <a:buClrTx/>
              <a:buSzTx/>
              <a:buFontTx/>
            </a:pPr>
            <a:r>
              <a:rPr lang="en-US" altLang="zh-CN" dirty="0">
                <a:sym typeface="+mn-ea"/>
              </a:rPr>
              <a:t>6)  </a:t>
            </a:r>
            <a:r>
              <a:rPr lang="zh-CN" altLang="en-US" dirty="0">
                <a:sym typeface="+mn-ea"/>
              </a:rPr>
              <a:t>从RDB切换到AOF</a:t>
            </a:r>
          </a:p>
          <a:p>
            <a:pPr>
              <a:buClrTx/>
              <a:buSzTx/>
              <a:buFontTx/>
            </a:pPr>
            <a:r>
              <a:rPr lang="en-US" altLang="zh-CN" dirty="0">
                <a:sym typeface="+mn-ea"/>
              </a:rPr>
              <a:t>     在Redis 2.2以后的版本，从RDB切换到AOF，需要备份一个最新的dump.rdb的文件，并把备份文件放在一个安全的地方。运行以下两条命令：</a:t>
            </a:r>
          </a:p>
        </p:txBody>
      </p:sp>
      <p:pic>
        <p:nvPicPr>
          <p:cNvPr id="4" name="图片 3"/>
          <p:cNvPicPr>
            <a:picLocks noChangeAspect="1"/>
          </p:cNvPicPr>
          <p:nvPr/>
        </p:nvPicPr>
        <p:blipFill>
          <a:blip r:embed="rId7"/>
          <a:stretch>
            <a:fillRect/>
          </a:stretch>
        </p:blipFill>
        <p:spPr>
          <a:xfrm>
            <a:off x="1035050" y="1873885"/>
            <a:ext cx="3057525" cy="361950"/>
          </a:xfrm>
          <a:prstGeom prst="rect">
            <a:avLst/>
          </a:prstGeom>
        </p:spPr>
      </p:pic>
      <p:sp>
        <p:nvSpPr>
          <p:cNvPr id="6" name="文本框 5"/>
          <p:cNvSpPr txBox="1"/>
          <p:nvPr/>
        </p:nvSpPr>
        <p:spPr>
          <a:xfrm>
            <a:off x="1035050" y="2294255"/>
            <a:ext cx="6275705" cy="368300"/>
          </a:xfrm>
          <a:prstGeom prst="rect">
            <a:avLst/>
          </a:prstGeom>
          <a:noFill/>
        </p:spPr>
        <p:txBody>
          <a:bodyPr wrap="square" rtlCol="0">
            <a:spAutoFit/>
          </a:bodyPr>
          <a:lstStyle/>
          <a:p>
            <a:pPr>
              <a:buClrTx/>
              <a:buSzTx/>
              <a:buFontTx/>
            </a:pPr>
            <a:r>
              <a:rPr lang="en-US" altLang="zh-CN" dirty="0">
                <a:sym typeface="+mn-ea"/>
              </a:rPr>
              <a:t>要确保数据跟切换前一致。确保数据正确的写到AOF文件里</a:t>
            </a:r>
          </a:p>
        </p:txBody>
      </p:sp>
      <p:sp>
        <p:nvSpPr>
          <p:cNvPr id="8" name="文本框 7"/>
          <p:cNvSpPr txBox="1"/>
          <p:nvPr/>
        </p:nvSpPr>
        <p:spPr>
          <a:xfrm>
            <a:off x="669925" y="2948940"/>
            <a:ext cx="970280" cy="368300"/>
          </a:xfrm>
          <a:prstGeom prst="rect">
            <a:avLst/>
          </a:prstGeom>
          <a:noFill/>
        </p:spPr>
        <p:txBody>
          <a:bodyPr wrap="none" rtlCol="0" anchor="t">
            <a:spAutoFit/>
          </a:bodyPr>
          <a:lstStyle/>
          <a:p>
            <a:pPr>
              <a:buClrTx/>
              <a:buSzTx/>
              <a:buFontTx/>
            </a:pPr>
            <a:r>
              <a:rPr lang="en-US" altLang="zh-CN" dirty="0">
                <a:sym typeface="+mn-ea"/>
              </a:rPr>
              <a:t>7)  </a:t>
            </a:r>
            <a:r>
              <a:rPr lang="zh-CN" altLang="en-US" dirty="0">
                <a:sym typeface="+mn-ea"/>
              </a:rPr>
              <a:t>备份</a:t>
            </a:r>
          </a:p>
        </p:txBody>
      </p:sp>
      <p:sp>
        <p:nvSpPr>
          <p:cNvPr id="9" name="文本框 8"/>
          <p:cNvSpPr txBox="1"/>
          <p:nvPr/>
        </p:nvSpPr>
        <p:spPr>
          <a:xfrm>
            <a:off x="1035050" y="3317240"/>
            <a:ext cx="2011680" cy="368300"/>
          </a:xfrm>
          <a:prstGeom prst="rect">
            <a:avLst/>
          </a:prstGeom>
          <a:noFill/>
        </p:spPr>
        <p:txBody>
          <a:bodyPr wrap="none" rtlCol="0" anchor="t">
            <a:spAutoFit/>
          </a:bodyPr>
          <a:lstStyle/>
          <a:p>
            <a:pPr>
              <a:buClrTx/>
              <a:buSzTx/>
              <a:buFontTx/>
            </a:pPr>
            <a:r>
              <a:rPr lang="en-US" altLang="zh-CN" dirty="0">
                <a:sym typeface="+mn-ea"/>
              </a:rPr>
              <a:t>建议的备份方法：</a:t>
            </a:r>
          </a:p>
        </p:txBody>
      </p:sp>
      <p:sp>
        <p:nvSpPr>
          <p:cNvPr id="10" name="文本框 9"/>
          <p:cNvSpPr txBox="1"/>
          <p:nvPr/>
        </p:nvSpPr>
        <p:spPr>
          <a:xfrm>
            <a:off x="1035050" y="3747770"/>
            <a:ext cx="10487660" cy="1476375"/>
          </a:xfrm>
          <a:prstGeom prst="rect">
            <a:avLst/>
          </a:prstGeom>
          <a:noFill/>
        </p:spPr>
        <p:txBody>
          <a:bodyPr wrap="square" rtlCol="0" anchor="t">
            <a:spAutoFit/>
          </a:bodyPr>
          <a:lstStyle/>
          <a:p>
            <a:pPr lvl="0" algn="l">
              <a:buClrTx/>
              <a:buSzTx/>
              <a:buFontTx/>
            </a:pPr>
            <a:r>
              <a:rPr lang="en-US" altLang="zh-CN" dirty="0">
                <a:sym typeface="+mn-ea"/>
              </a:rPr>
              <a:t>1. 创建一个定时任务，每小时和每天创建一个快照，保存在不同的文件夹里。</a:t>
            </a:r>
          </a:p>
          <a:p>
            <a:pPr lvl="0" algn="l">
              <a:buClrTx/>
              <a:buSzTx/>
              <a:buFontTx/>
            </a:pPr>
            <a:r>
              <a:rPr lang="en-US" altLang="zh-CN" dirty="0">
                <a:sym typeface="+mn-ea"/>
              </a:rPr>
              <a:t>2. 定时任务运行时，把太旧的文件进行删除。例如只保留48小时内的按小时创建的快照和一到两个月的按天创建的快照。</a:t>
            </a:r>
          </a:p>
          <a:p>
            <a:pPr lvl="0" algn="l">
              <a:buClrTx/>
              <a:buSzTx/>
              <a:buFontTx/>
            </a:pPr>
            <a:r>
              <a:rPr lang="en-US" altLang="zh-CN" dirty="0">
                <a:sym typeface="+mn-ea"/>
              </a:rPr>
              <a:t>3. 每天确保一次把快照文件传输到数据中心外的地方进行保存，至少不能保存在Redis服务所在的服务器。</a:t>
            </a:r>
          </a:p>
        </p:txBody>
      </p:sp>
      <p:sp>
        <p:nvSpPr>
          <p:cNvPr id="11" name="文本框 10"/>
          <p:cNvSpPr txBox="1"/>
          <p:nvPr/>
        </p:nvSpPr>
        <p:spPr>
          <a:xfrm>
            <a:off x="5877560" y="3244850"/>
            <a:ext cx="436880" cy="368300"/>
          </a:xfrm>
          <a:prstGeom prst="rect">
            <a:avLst/>
          </a:prstGeom>
          <a:noFill/>
        </p:spPr>
        <p:txBody>
          <a:bodyPr wrap="none" rtlCol="0" anchor="t">
            <a:spAutoFit/>
          </a:bodyPr>
          <a:lstStyle/>
          <a:p>
            <a:r>
              <a:rPr lang="en-US" altLang="zh-CN" dirty="0">
                <a:sym typeface="+mn-ea"/>
              </a:rPr>
              <a:t>1. </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2" name="矩形 21"/>
          <p:cNvSpPr/>
          <p:nvPr/>
        </p:nvSpPr>
        <p:spPr>
          <a:xfrm>
            <a:off x="1696720" y="1737360"/>
            <a:ext cx="2585085" cy="460375"/>
          </a:xfrm>
          <a:prstGeom prst="rect">
            <a:avLst/>
          </a:prstGeom>
        </p:spPr>
        <p:txBody>
          <a:bodyPr wrap="square">
            <a:spAutoFit/>
          </a:bodyPr>
          <a:lstStyle/>
          <a:p>
            <a:pPr lvl="0" algn="l">
              <a:buClrTx/>
              <a:buSzTx/>
              <a:buFontTx/>
            </a:pPr>
            <a:r>
              <a:rPr lang="en-US" altLang="zh-CN" sz="2400" dirty="0" smtClean="0">
                <a:latin typeface="+mj-ea"/>
                <a:sym typeface="+mn-ea"/>
              </a:rPr>
              <a:t>5.1 持久化机制</a:t>
            </a:r>
          </a:p>
        </p:txBody>
      </p:sp>
      <p:sp>
        <p:nvSpPr>
          <p:cNvPr id="23" name="矩形 22"/>
          <p:cNvSpPr/>
          <p:nvPr/>
        </p:nvSpPr>
        <p:spPr>
          <a:xfrm>
            <a:off x="1696469" y="2414862"/>
            <a:ext cx="4743520" cy="461665"/>
          </a:xfrm>
          <a:prstGeom prst="rect">
            <a:avLst/>
          </a:prstGeom>
        </p:spPr>
        <p:txBody>
          <a:bodyPr wrap="square">
            <a:spAutoFit/>
          </a:bodyPr>
          <a:lstStyle/>
          <a:p>
            <a:r>
              <a:rPr lang="en-US" altLang="zh-CN" sz="2400" dirty="0" smtClean="0">
                <a:solidFill>
                  <a:srgbClr val="0000FF"/>
                </a:solidFill>
                <a:latin typeface="+mj-ea"/>
              </a:rPr>
              <a:t>5.2 </a:t>
            </a:r>
            <a:r>
              <a:rPr lang="en-US" altLang="zh-CN" sz="2400" dirty="0" err="1" smtClean="0">
                <a:solidFill>
                  <a:srgbClr val="0000FF"/>
                </a:solidFill>
                <a:latin typeface="+mj-ea"/>
              </a:rPr>
              <a:t>Redis</a:t>
            </a:r>
            <a:r>
              <a:rPr lang="zh-CN" altLang="en-US" sz="2400" dirty="0" smtClean="0">
                <a:solidFill>
                  <a:srgbClr val="0000FF"/>
                </a:solidFill>
                <a:latin typeface="+mj-ea"/>
              </a:rPr>
              <a:t>过期</a:t>
            </a:r>
            <a:r>
              <a:rPr lang="en-US" altLang="zh-CN" sz="2400" dirty="0" smtClean="0">
                <a:solidFill>
                  <a:srgbClr val="0000FF"/>
                </a:solidFill>
                <a:latin typeface="+mj-ea"/>
              </a:rPr>
              <a:t>Key</a:t>
            </a:r>
            <a:r>
              <a:rPr lang="zh-CN" altLang="en-US" sz="2400" dirty="0" smtClean="0">
                <a:solidFill>
                  <a:srgbClr val="0000FF"/>
                </a:solidFill>
                <a:latin typeface="+mj-ea"/>
              </a:rPr>
              <a:t>清除策略</a:t>
            </a:r>
          </a:p>
        </p:txBody>
      </p:sp>
      <p:sp>
        <p:nvSpPr>
          <p:cNvPr id="3" name="矩形 2"/>
          <p:cNvSpPr/>
          <p:nvPr/>
        </p:nvSpPr>
        <p:spPr>
          <a:xfrm>
            <a:off x="7361444" y="2007242"/>
            <a:ext cx="4980851" cy="646331"/>
          </a:xfrm>
          <a:prstGeom prst="rect">
            <a:avLst/>
          </a:prstGeom>
        </p:spPr>
        <p:txBody>
          <a:bodyPr wrap="none">
            <a:spAutoFit/>
          </a:bodyPr>
          <a:lstStyle/>
          <a:p>
            <a:r>
              <a:rPr lang="zh-CN" altLang="en-US" sz="3600" dirty="0" smtClean="0">
                <a:solidFill>
                  <a:srgbClr val="000000"/>
                </a:solidFill>
              </a:rPr>
              <a:t>第</a:t>
            </a:r>
            <a:r>
              <a:rPr lang="en-US" altLang="zh-CN" sz="3600" dirty="0" smtClean="0">
                <a:solidFill>
                  <a:srgbClr val="000000"/>
                </a:solidFill>
              </a:rPr>
              <a:t>5</a:t>
            </a:r>
            <a:r>
              <a:rPr lang="zh-CN" altLang="en-US" sz="3600" dirty="0" smtClean="0">
                <a:solidFill>
                  <a:srgbClr val="000000"/>
                </a:solidFill>
              </a:rPr>
              <a:t>章 </a:t>
            </a:r>
            <a:r>
              <a:rPr lang="en-US" altLang="zh-CN" sz="3600" dirty="0" err="1" smtClean="0">
                <a:solidFill>
                  <a:srgbClr val="000000"/>
                </a:solidFill>
              </a:rPr>
              <a:t>Redis</a:t>
            </a:r>
            <a:r>
              <a:rPr lang="zh-CN" altLang="en-US" sz="3600" dirty="0" smtClean="0">
                <a:solidFill>
                  <a:srgbClr val="000000"/>
                </a:solidFill>
              </a:rPr>
              <a:t>缓存持久化</a:t>
            </a: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79839"/>
          </a:xfrm>
          <a:prstGeom prst="rect">
            <a:avLst/>
          </a:prstGeom>
        </p:spPr>
        <p:txBody>
          <a:bodyPr wrap="square">
            <a:spAutoFit/>
          </a:bodyPr>
          <a:lstStyle/>
          <a:p>
            <a:pPr algn="ctr">
              <a:lnSpc>
                <a:spcPct val="132000"/>
              </a:lnSpc>
            </a:pPr>
            <a:r>
              <a:rPr lang="zh-CN" altLang="en-US" sz="2400" dirty="0">
                <a:solidFill>
                  <a:srgbClr val="002060"/>
                </a:solidFill>
              </a:rPr>
              <a:t>主讲</a:t>
            </a:r>
            <a:r>
              <a:rPr lang="zh-CN" altLang="en-US" sz="2400" dirty="0" smtClean="0">
                <a:solidFill>
                  <a:srgbClr val="002060"/>
                </a:solidFill>
              </a:rPr>
              <a:t>：***    </a:t>
            </a:r>
            <a:r>
              <a:rPr lang="zh-CN" altLang="en-US" sz="2400" dirty="0">
                <a:solidFill>
                  <a:srgbClr val="002060"/>
                </a:solidFill>
              </a:rPr>
              <a:t>主审： ***</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361342"/>
            <a:ext cx="527050" cy="527050"/>
          </a:xfrm>
          <a:prstGeom prst="rect">
            <a:avLst/>
          </a:prstGeom>
          <a:ln>
            <a:noFill/>
          </a:ln>
          <a:effectLst>
            <a:softEdge rad="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620957" cy="523220"/>
          </a:xfrm>
          <a:prstGeom prst="rect">
            <a:avLst/>
          </a:prstGeom>
        </p:spPr>
        <p:txBody>
          <a:bodyPr wrap="none">
            <a:spAutoFit/>
          </a:bodyPr>
          <a:lstStyle/>
          <a:p>
            <a:r>
              <a:rPr lang="zh-CN" altLang="en-US" sz="2800" b="1" dirty="0">
                <a:solidFill>
                  <a:schemeClr val="bg1"/>
                </a:solidFill>
              </a:rPr>
              <a:t>推荐教材</a:t>
            </a:r>
          </a:p>
        </p:txBody>
      </p:sp>
      <p:sp>
        <p:nvSpPr>
          <p:cNvPr id="17" name="文本框 16"/>
          <p:cNvSpPr txBox="1"/>
          <p:nvPr/>
        </p:nvSpPr>
        <p:spPr>
          <a:xfrm>
            <a:off x="4651235" y="1114767"/>
            <a:ext cx="7017023" cy="3158813"/>
          </a:xfrm>
          <a:prstGeom prst="rect">
            <a:avLst/>
          </a:prstGeom>
          <a:noFill/>
        </p:spPr>
        <p:txBody>
          <a:bodyPr wrap="square" rtlCol="0">
            <a:spAutoFit/>
          </a:bodyPr>
          <a:lstStyle/>
          <a:p>
            <a:pPr algn="just">
              <a:lnSpc>
                <a:spcPct val="120000"/>
              </a:lnSpc>
              <a:spcAft>
                <a:spcPts val="600"/>
              </a:spcAft>
            </a:pPr>
            <a:r>
              <a:rPr lang="zh-CN" altLang="en-US" sz="2800" dirty="0" smtClean="0">
                <a:solidFill>
                  <a:srgbClr val="0000FF"/>
                </a:solidFill>
              </a:rPr>
              <a:t>《</a:t>
            </a:r>
            <a:r>
              <a:rPr lang="en-US" altLang="zh-CN" sz="2800" dirty="0" err="1">
                <a:solidFill>
                  <a:srgbClr val="0000FF"/>
                </a:solidFill>
              </a:rPr>
              <a:t>Redis</a:t>
            </a:r>
            <a:r>
              <a:rPr lang="en-US" altLang="zh-CN" sz="2800" dirty="0">
                <a:solidFill>
                  <a:srgbClr val="0000FF"/>
                </a:solidFill>
              </a:rPr>
              <a:t> 6 </a:t>
            </a:r>
            <a:r>
              <a:rPr lang="zh-CN" altLang="en-US" sz="2800" dirty="0">
                <a:solidFill>
                  <a:srgbClr val="0000FF"/>
                </a:solidFill>
              </a:rPr>
              <a:t>开发与</a:t>
            </a:r>
            <a:r>
              <a:rPr lang="zh-CN" altLang="en-US" sz="2800" dirty="0" smtClean="0">
                <a:solidFill>
                  <a:srgbClr val="0000FF"/>
                </a:solidFill>
              </a:rPr>
              <a:t>实战 》</a:t>
            </a:r>
            <a:endParaRPr lang="zh-CN" altLang="en-US" sz="2800" dirty="0">
              <a:solidFill>
                <a:srgbClr val="0000FF"/>
              </a:solidFill>
            </a:endParaRPr>
          </a:p>
          <a:p>
            <a:pPr algn="just">
              <a:lnSpc>
                <a:spcPct val="120000"/>
              </a:lnSpc>
              <a:spcBef>
                <a:spcPts val="500"/>
              </a:spcBef>
            </a:pPr>
            <a:r>
              <a:rPr lang="zh-CN" altLang="en-US" sz="2400" dirty="0"/>
              <a:t>作者</a:t>
            </a:r>
            <a:r>
              <a:rPr lang="zh-CN" altLang="en-US" sz="2400" dirty="0" smtClean="0"/>
              <a:t>：张云河</a:t>
            </a:r>
            <a:r>
              <a:rPr lang="zh-CN" altLang="en-US" sz="2400" dirty="0" smtClean="0">
                <a:sym typeface="+mn-ea"/>
              </a:rPr>
              <a:t>、王硕</a:t>
            </a:r>
            <a:endParaRPr lang="zh-CN" altLang="en-US" sz="2400" dirty="0">
              <a:sym typeface="+mn-ea"/>
            </a:endParaRPr>
          </a:p>
          <a:p>
            <a:pPr algn="just">
              <a:lnSpc>
                <a:spcPct val="120000"/>
              </a:lnSpc>
              <a:spcBef>
                <a:spcPts val="500"/>
              </a:spcBef>
            </a:pPr>
            <a:r>
              <a:rPr lang="zh-CN" altLang="en-US" sz="2400" dirty="0">
                <a:sym typeface="+mn-ea"/>
              </a:rPr>
              <a:t>出版：人民邮电出版社</a:t>
            </a:r>
          </a:p>
          <a:p>
            <a:pPr algn="just">
              <a:lnSpc>
                <a:spcPct val="120000"/>
              </a:lnSpc>
              <a:spcBef>
                <a:spcPts val="500"/>
              </a:spcBef>
            </a:pPr>
            <a:r>
              <a:rPr lang="zh-CN" altLang="en-US" sz="2400" dirty="0">
                <a:sym typeface="+mn-ea"/>
              </a:rPr>
              <a:t>配套</a:t>
            </a:r>
            <a:r>
              <a:rPr lang="zh-CN" altLang="en-US" sz="2400" dirty="0" smtClean="0">
                <a:sym typeface="+mn-ea"/>
              </a:rPr>
              <a:t>：</a:t>
            </a:r>
            <a:r>
              <a:rPr lang="en-US" altLang="zh-CN" sz="2400" dirty="0" smtClean="0">
                <a:sym typeface="+mn-ea"/>
              </a:rPr>
              <a:t>PPT+</a:t>
            </a:r>
            <a:r>
              <a:rPr lang="zh-CN" altLang="en-US" sz="2400" dirty="0">
                <a:sym typeface="+mn-ea"/>
              </a:rPr>
              <a:t>实验指导</a:t>
            </a:r>
          </a:p>
          <a:p>
            <a:pPr algn="just">
              <a:lnSpc>
                <a:spcPct val="120000"/>
              </a:lnSpc>
              <a:spcBef>
                <a:spcPts val="500"/>
              </a:spcBef>
            </a:pPr>
            <a:r>
              <a:rPr lang="zh-CN" altLang="en-US" sz="2400" dirty="0"/>
              <a:t>特点</a:t>
            </a:r>
            <a:r>
              <a:rPr lang="zh-CN" altLang="en-US" sz="2400" dirty="0" smtClean="0"/>
              <a:t>：</a:t>
            </a:r>
            <a:r>
              <a:rPr lang="zh-CN" altLang="en-US" sz="2400" dirty="0" smtClean="0">
                <a:solidFill>
                  <a:srgbClr val="FF0000"/>
                </a:solidFill>
              </a:rPr>
              <a:t>覆盖</a:t>
            </a:r>
            <a:r>
              <a:rPr lang="en-US" altLang="zh-CN" sz="2400" dirty="0" err="1" smtClean="0">
                <a:solidFill>
                  <a:srgbClr val="FF0000"/>
                </a:solidFill>
              </a:rPr>
              <a:t>Redis</a:t>
            </a:r>
            <a:r>
              <a:rPr lang="en-US" altLang="zh-CN" sz="2400" dirty="0" smtClean="0">
                <a:solidFill>
                  <a:srgbClr val="FF0000"/>
                </a:solidFill>
              </a:rPr>
              <a:t> 6</a:t>
            </a:r>
            <a:r>
              <a:rPr lang="zh-CN" altLang="en-US" sz="2400" dirty="0" smtClean="0">
                <a:solidFill>
                  <a:srgbClr val="FF0000"/>
                </a:solidFill>
              </a:rPr>
              <a:t>版本的绝大部分核心特性</a:t>
            </a:r>
            <a:r>
              <a:rPr lang="zh-CN" altLang="en-US" sz="2400" dirty="0" smtClean="0"/>
              <a:t>，面向初学者的行文分格，加上大量的辅助图片等</a:t>
            </a:r>
            <a:r>
              <a:rPr lang="zh-CN" altLang="en-US" sz="2400" dirty="0"/>
              <a:t>。</a:t>
            </a:r>
          </a:p>
        </p:txBody>
      </p:sp>
      <p:sp>
        <p:nvSpPr>
          <p:cNvPr id="12" name="任意多边形: 形状 11"/>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762491"/>
            <a:ext cx="3353401" cy="46983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en-US" altLang="zh-CN" sz="2800" dirty="0" err="1" smtClean="0">
                <a:solidFill>
                  <a:schemeClr val="bg1"/>
                </a:solidFill>
                <a:latin typeface="+mj-ea"/>
                <a:sym typeface="+mn-ea"/>
              </a:rPr>
              <a:t>Redis</a:t>
            </a:r>
            <a:r>
              <a:rPr lang="zh-CN" altLang="en-US" sz="2800" dirty="0" smtClean="0">
                <a:solidFill>
                  <a:schemeClr val="bg1"/>
                </a:solidFill>
                <a:latin typeface="+mj-ea"/>
                <a:sym typeface="+mn-ea"/>
              </a:rPr>
              <a:t>过期</a:t>
            </a:r>
            <a:r>
              <a:rPr lang="en-US" altLang="zh-CN" sz="2800" dirty="0" smtClean="0">
                <a:solidFill>
                  <a:schemeClr val="bg1"/>
                </a:solidFill>
                <a:latin typeface="+mj-ea"/>
                <a:sym typeface="+mn-ea"/>
              </a:rPr>
              <a:t>Key</a:t>
            </a:r>
            <a:r>
              <a:rPr lang="zh-CN" altLang="en-US" sz="2800" dirty="0" smtClean="0">
                <a:solidFill>
                  <a:schemeClr val="bg1"/>
                </a:solidFill>
                <a:latin typeface="+mj-ea"/>
                <a:sym typeface="+mn-ea"/>
              </a:rPr>
              <a:t>清除策略</a:t>
            </a:r>
            <a:endParaRPr lang="zh-CN" altLang="en-US" sz="2800" b="1" dirty="0" smtClean="0">
              <a:solidFill>
                <a:schemeClr val="bg1"/>
              </a:solidFill>
              <a:latin typeface="+mj-ea"/>
              <a:sym typeface="+mn-ea"/>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51865"/>
            <a:ext cx="3621405" cy="368300"/>
          </a:xfrm>
          <a:prstGeom prst="rect">
            <a:avLst/>
          </a:prstGeom>
          <a:noFill/>
        </p:spPr>
        <p:txBody>
          <a:bodyPr wrap="square" rtlCol="0">
            <a:spAutoFit/>
          </a:bodyPr>
          <a:lstStyle/>
          <a:p>
            <a:pPr>
              <a:buClrTx/>
              <a:buSzTx/>
              <a:buFontTx/>
            </a:pPr>
            <a:r>
              <a:rPr dirty="0">
                <a:sym typeface="+mn-ea"/>
              </a:rPr>
              <a:t>Redis对于过期键有三种清除策略</a:t>
            </a:r>
            <a:r>
              <a:rPr lang="zh-CN" dirty="0">
                <a:sym typeface="+mn-ea"/>
              </a:rPr>
              <a:t>：</a:t>
            </a:r>
            <a:r>
              <a:rPr lang="en-US" altLang="zh-CN" dirty="0">
                <a:sym typeface="+mn-ea"/>
              </a:rPr>
              <a:t> </a:t>
            </a:r>
          </a:p>
        </p:txBody>
      </p:sp>
      <p:sp>
        <p:nvSpPr>
          <p:cNvPr id="100" name="文本框 99"/>
          <p:cNvSpPr txBox="1"/>
          <p:nvPr/>
        </p:nvSpPr>
        <p:spPr>
          <a:xfrm>
            <a:off x="669925" y="1320165"/>
            <a:ext cx="10899775" cy="922020"/>
          </a:xfrm>
          <a:prstGeom prst="rect">
            <a:avLst/>
          </a:prstGeom>
          <a:noFill/>
        </p:spPr>
        <p:txBody>
          <a:bodyPr wrap="square" rtlCol="0">
            <a:spAutoFit/>
          </a:bodyPr>
          <a:lstStyle/>
          <a:p>
            <a:pPr>
              <a:buClrTx/>
              <a:buSzTx/>
              <a:buFontTx/>
            </a:pPr>
            <a:r>
              <a:rPr dirty="0">
                <a:sym typeface="+mn-ea"/>
              </a:rPr>
              <a:t>1) 被动删除：当读/写一个已经过期的key时，会触发惰性删除策略，直接删除掉这个过期key。</a:t>
            </a:r>
          </a:p>
          <a:p>
            <a:pPr>
              <a:buClrTx/>
              <a:buSzTx/>
              <a:buFontTx/>
            </a:pPr>
            <a:r>
              <a:rPr dirty="0">
                <a:sym typeface="+mn-ea"/>
              </a:rPr>
              <a:t>2) 主动删除：由于惰性删除策略无法保证冷数据被及时删掉，所以Redis会定期主动淘汰一批已过期的key。</a:t>
            </a:r>
          </a:p>
          <a:p>
            <a:pPr>
              <a:buClrTx/>
              <a:buSzTx/>
              <a:buFontTx/>
            </a:pPr>
            <a:r>
              <a:rPr dirty="0">
                <a:sym typeface="+mn-ea"/>
              </a:rPr>
              <a:t>3) 当前已用内存超过maxmemory限定时，触发主动清理策略。</a:t>
            </a:r>
          </a:p>
        </p:txBody>
      </p:sp>
      <p:sp>
        <p:nvSpPr>
          <p:cNvPr id="2" name="文本框 1"/>
          <p:cNvSpPr txBox="1"/>
          <p:nvPr/>
        </p:nvSpPr>
        <p:spPr>
          <a:xfrm>
            <a:off x="669925" y="2291080"/>
            <a:ext cx="10899140" cy="922020"/>
          </a:xfrm>
          <a:prstGeom prst="rect">
            <a:avLst/>
          </a:prstGeom>
          <a:noFill/>
        </p:spPr>
        <p:txBody>
          <a:bodyPr wrap="square" rtlCol="0">
            <a:spAutoFit/>
          </a:bodyPr>
          <a:lstStyle/>
          <a:p>
            <a:pPr>
              <a:buClrTx/>
              <a:buSzTx/>
              <a:buFontTx/>
            </a:pPr>
            <a:r>
              <a:rPr dirty="0">
                <a:sym typeface="+mn-ea"/>
              </a:rPr>
              <a:t>这里着重介绍第三种清除策略，在Redis中，允许用户设置最大使用内存大小</a:t>
            </a:r>
            <a:r>
              <a:rPr dirty="0">
                <a:solidFill>
                  <a:schemeClr val="accent3">
                    <a:lumMod val="50000"/>
                    <a:lumOff val="50000"/>
                  </a:schemeClr>
                </a:solidFill>
                <a:sym typeface="+mn-ea"/>
              </a:rPr>
              <a:t>maxmemory</a:t>
            </a:r>
            <a:r>
              <a:rPr dirty="0">
                <a:sym typeface="+mn-ea"/>
              </a:rPr>
              <a:t>（需要配合maxmemory-policy使用），设置为0表示不限制；当Redis内存数据集快到达maxmemory时，Redis会实行数据淘汰策略。Redis提供6种数据淘汰策略（maxmemory-policy）。</a:t>
            </a:r>
          </a:p>
        </p:txBody>
      </p:sp>
      <p:graphicFrame>
        <p:nvGraphicFramePr>
          <p:cNvPr id="12" name="表格 11"/>
          <p:cNvGraphicFramePr/>
          <p:nvPr>
            <p:custDataLst>
              <p:tags r:id="rId6"/>
            </p:custDataLst>
          </p:nvPr>
        </p:nvGraphicFramePr>
        <p:xfrm>
          <a:off x="1819593" y="3930015"/>
          <a:ext cx="7808595" cy="1471930"/>
        </p:xfrm>
        <a:graphic>
          <a:graphicData uri="http://schemas.openxmlformats.org/drawingml/2006/table">
            <a:tbl>
              <a:tblPr firstRow="1" bandRow="1">
                <a:tableStyleId>{5940675A-B579-460E-94D1-54222C63F5DA}</a:tableStyleId>
              </a:tblPr>
              <a:tblGrid>
                <a:gridCol w="1845310"/>
                <a:gridCol w="5963285"/>
              </a:tblGrid>
              <a:tr h="252730">
                <a:tc>
                  <a:txBody>
                    <a:bodyPr/>
                    <a:lstStyle/>
                    <a:p>
                      <a:pPr indent="0">
                        <a:buNone/>
                      </a:pPr>
                      <a:r>
                        <a:rPr lang="en-US" sz="1600" b="0">
                          <a:latin typeface="Arial" panose="020B0604020202020204" pitchFamily="34" charset="0"/>
                          <a:ea typeface="宋体" panose="02010600030101010101" pitchFamily="2" charset="-122"/>
                          <a:cs typeface="Arial" panose="020B0604020202020204" pitchFamily="34" charset="0"/>
                        </a:rPr>
                        <a:t>volatile-lru</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Arial" panose="020B0604020202020204" pitchFamily="34" charset="0"/>
                          <a:ea typeface="宋体" panose="02010600030101010101" pitchFamily="2" charset="-122"/>
                          <a:cs typeface="宋体" panose="02010600030101010101" pitchFamily="2" charset="-122"/>
                        </a:rPr>
                        <a:t>从已设置过期时间的数据集中，挑选最近最少使用的数据淘汰。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1600" b="0">
                          <a:latin typeface="Arial" panose="020B0604020202020204" pitchFamily="34" charset="0"/>
                          <a:ea typeface="宋体" panose="02010600030101010101" pitchFamily="2" charset="-122"/>
                          <a:cs typeface="Arial" panose="020B0604020202020204" pitchFamily="34" charset="0"/>
                        </a:rPr>
                        <a:t>volatile-ttl</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Arial" panose="020B0604020202020204" pitchFamily="34" charset="0"/>
                          <a:ea typeface="宋体" panose="02010600030101010101" pitchFamily="2" charset="-122"/>
                          <a:cs typeface="宋体" panose="02010600030101010101" pitchFamily="2" charset="-122"/>
                        </a:rPr>
                        <a:t>从已设置过期时间的数据集中，挑选即将过期的数据淘汰。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1600" b="0">
                          <a:latin typeface="Arial" panose="020B0604020202020204" pitchFamily="34" charset="0"/>
                          <a:ea typeface="宋体" panose="02010600030101010101" pitchFamily="2" charset="-122"/>
                          <a:cs typeface="Arial" panose="020B0604020202020204" pitchFamily="34" charset="0"/>
                        </a:rPr>
                        <a:t>volatile-random</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Arial" panose="020B0604020202020204" pitchFamily="34" charset="0"/>
                          <a:ea typeface="宋体" panose="02010600030101010101" pitchFamily="2" charset="-122"/>
                          <a:cs typeface="宋体" panose="02010600030101010101" pitchFamily="2" charset="-122"/>
                        </a:rPr>
                        <a:t>从已设置过期时间的数据集中，随机挑选数据淘汰。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1600" b="0">
                          <a:latin typeface="Arial" panose="020B0604020202020204" pitchFamily="34" charset="0"/>
                          <a:ea typeface="宋体" panose="02010600030101010101" pitchFamily="2" charset="-122"/>
                          <a:cs typeface="Arial" panose="020B0604020202020204" pitchFamily="34" charset="0"/>
                        </a:rPr>
                        <a:t>allkeys-lru</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Arial" panose="020B0604020202020204" pitchFamily="34" charset="0"/>
                          <a:ea typeface="宋体" panose="02010600030101010101" pitchFamily="2" charset="-122"/>
                          <a:cs typeface="宋体" panose="02010600030101010101" pitchFamily="2" charset="-122"/>
                        </a:rPr>
                        <a:t>从所有的数据集中，挑选最近最少使用的数据淘汰。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1600" b="0">
                          <a:latin typeface="Arial" panose="020B0604020202020204" pitchFamily="34" charset="0"/>
                          <a:ea typeface="宋体" panose="02010600030101010101" pitchFamily="2" charset="-122"/>
                          <a:cs typeface="Arial" panose="020B0604020202020204" pitchFamily="34" charset="0"/>
                        </a:rPr>
                        <a:t>allkeys-random</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Arial" panose="020B0604020202020204" pitchFamily="34" charset="0"/>
                          <a:ea typeface="宋体" panose="02010600030101010101" pitchFamily="2" charset="-122"/>
                          <a:cs typeface="宋体" panose="02010600030101010101" pitchFamily="2" charset="-122"/>
                        </a:rPr>
                        <a:t>从所有的数据集中，随机挑选数据淘汰。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lstStyle/>
                    <a:p>
                      <a:pPr indent="0">
                        <a:buNone/>
                      </a:pPr>
                      <a:r>
                        <a:rPr lang="en-US" sz="1600" b="0">
                          <a:latin typeface="Arial" panose="020B0604020202020204" pitchFamily="34" charset="0"/>
                          <a:ea typeface="宋体" panose="02010600030101010101" pitchFamily="2" charset="-122"/>
                          <a:cs typeface="Arial" panose="020B0604020202020204" pitchFamily="34" charset="0"/>
                        </a:rPr>
                        <a:t>no-enviction</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Arial" panose="020B0604020202020204" pitchFamily="34" charset="0"/>
                          <a:ea typeface="宋体" panose="02010600030101010101" pitchFamily="2" charset="-122"/>
                          <a:cs typeface="宋体" panose="02010600030101010101" pitchFamily="2" charset="-122"/>
                        </a:rPr>
                        <a:t>禁止淘汰数据，这是默认淘汰策略。</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3" name="文本框 12"/>
          <p:cNvSpPr txBox="1"/>
          <p:nvPr/>
        </p:nvSpPr>
        <p:spPr>
          <a:xfrm>
            <a:off x="3248025" y="3496310"/>
            <a:ext cx="4117340" cy="368300"/>
          </a:xfrm>
          <a:prstGeom prst="rect">
            <a:avLst/>
          </a:prstGeom>
          <a:noFill/>
        </p:spPr>
        <p:txBody>
          <a:bodyPr wrap="square" rtlCol="0">
            <a:spAutoFit/>
          </a:bodyPr>
          <a:lstStyle/>
          <a:p>
            <a:pPr lvl="0" algn="l">
              <a:buClrTx/>
              <a:buSzTx/>
              <a:buFontTx/>
            </a:pPr>
            <a:r>
              <a:rPr dirty="0">
                <a:sym typeface="+mn-ea"/>
              </a:rPr>
              <a:t>maxmemory-policy提供的6种淘汰策略</a:t>
            </a:r>
            <a:r>
              <a:rPr lang="zh-CN" dirty="0">
                <a:sym typeface="+mn-ea"/>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r>
              <a:rPr lang="en-US" altLang="zh-CN" sz="2800" dirty="0" err="1" smtClean="0">
                <a:solidFill>
                  <a:schemeClr val="bg1"/>
                </a:solidFill>
                <a:latin typeface="+mj-ea"/>
                <a:sym typeface="+mn-ea"/>
              </a:rPr>
              <a:t>Redis</a:t>
            </a:r>
            <a:r>
              <a:rPr lang="zh-CN" altLang="en-US" sz="2800" dirty="0" smtClean="0">
                <a:solidFill>
                  <a:schemeClr val="bg1"/>
                </a:solidFill>
                <a:latin typeface="+mj-ea"/>
                <a:sym typeface="+mn-ea"/>
              </a:rPr>
              <a:t>过期</a:t>
            </a:r>
            <a:r>
              <a:rPr lang="en-US" altLang="zh-CN" sz="2800" dirty="0" smtClean="0">
                <a:solidFill>
                  <a:schemeClr val="bg1"/>
                </a:solidFill>
                <a:latin typeface="+mj-ea"/>
                <a:sym typeface="+mn-ea"/>
              </a:rPr>
              <a:t>Key</a:t>
            </a:r>
            <a:r>
              <a:rPr lang="zh-CN" altLang="en-US" sz="2800" dirty="0" smtClean="0">
                <a:solidFill>
                  <a:schemeClr val="bg1"/>
                </a:solidFill>
                <a:latin typeface="+mj-ea"/>
                <a:sym typeface="+mn-ea"/>
              </a:rPr>
              <a:t>清除策略</a:t>
            </a:r>
            <a:endParaRPr lang="zh-CN" altLang="en-US" sz="2800" b="1" dirty="0" smtClean="0">
              <a:solidFill>
                <a:schemeClr val="bg1"/>
              </a:solidFill>
              <a:latin typeface="+mj-ea"/>
              <a:sym typeface="+mn-ea"/>
            </a:endParaRPr>
          </a:p>
        </p:txBody>
      </p:sp>
      <p:sp>
        <p:nvSpPr>
          <p:cNvPr id="5" name="i$lîďê"/>
          <p:cNvSpPr/>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69925" y="1059815"/>
            <a:ext cx="10732770" cy="922020"/>
          </a:xfrm>
          <a:prstGeom prst="rect">
            <a:avLst/>
          </a:prstGeom>
          <a:noFill/>
        </p:spPr>
        <p:txBody>
          <a:bodyPr wrap="square" rtlCol="0">
            <a:spAutoFit/>
          </a:bodyPr>
          <a:lstStyle/>
          <a:p>
            <a:pPr lvl="0" algn="l">
              <a:buClrTx/>
              <a:buSzTx/>
              <a:buFontTx/>
            </a:pPr>
            <a:r>
              <a:rPr dirty="0">
                <a:sym typeface="+mn-ea"/>
              </a:rPr>
              <a:t>关于maxmemory设置，通过在redis.conf中maxmemory参数设置，或者通过命令CONFIG SET动态修改。关于数据淘汰策略的设置，也可以通过在redis.conf中的maxmemory-policy参数设置，或者通过命令CONFIG SET动态修改。</a:t>
            </a:r>
          </a:p>
        </p:txBody>
      </p:sp>
      <p:pic>
        <p:nvPicPr>
          <p:cNvPr id="4" name="图片 3"/>
          <p:cNvPicPr>
            <a:picLocks noChangeAspect="1"/>
          </p:cNvPicPr>
          <p:nvPr>
            <p:custDataLst>
              <p:tags r:id="rId1"/>
            </p:custDataLst>
          </p:nvPr>
        </p:nvPicPr>
        <p:blipFill>
          <a:blip r:embed="rId3"/>
          <a:stretch>
            <a:fillRect/>
          </a:stretch>
        </p:blipFill>
        <p:spPr>
          <a:xfrm>
            <a:off x="1519555" y="2046605"/>
            <a:ext cx="3600450" cy="14382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4895761" y="2739021"/>
            <a:ext cx="6536871" cy="2390427"/>
          </a:xfrm>
        </p:spPr>
        <p:txBody>
          <a:bodyPr>
            <a:normAutofit/>
          </a:bodyPr>
          <a:lstStyle/>
          <a:p>
            <a:r>
              <a:rPr lang="zh-CN" altLang="en-US" sz="6600" dirty="0"/>
              <a:t>学 习 进 步 ！</a:t>
            </a:r>
            <a:endParaRPr lang="zh-CN" altLang="en-US" sz="4000" dirty="0"/>
          </a:p>
        </p:txBody>
      </p:sp>
      <p:sp>
        <p:nvSpPr>
          <p:cNvPr id="8" name="任意多边形: 形状 7"/>
          <p:cNvSpPr/>
          <p:nvPr/>
        </p:nvSpPr>
        <p:spPr>
          <a:xfrm>
            <a:off x="669925" y="2344255"/>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744076" y="6241020"/>
            <a:ext cx="4366476"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作者</a:t>
            </a:r>
            <a:r>
              <a:rPr lang="zh-CN" altLang="en-US" b="1" dirty="0" smtClean="0">
                <a:solidFill>
                  <a:schemeClr val="tx1"/>
                </a:solidFill>
              </a:rPr>
              <a:t>：张云河、王硕</a:t>
            </a:r>
            <a:endParaRPr lang="zh-CN" altLang="en-US" b="1" dirty="0">
              <a:solidFill>
                <a:schemeClr val="tx1"/>
              </a:solidFill>
            </a:endParaRPr>
          </a:p>
        </p:txBody>
      </p:sp>
      <p:sp>
        <p:nvSpPr>
          <p:cNvPr id="11" name="矩形 10"/>
          <p:cNvSpPr/>
          <p:nvPr/>
        </p:nvSpPr>
        <p:spPr>
          <a:xfrm>
            <a:off x="905580" y="602297"/>
            <a:ext cx="5373587"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a:solidFill>
                  <a:schemeClr val="bg1"/>
                </a:solidFill>
                <a:sym typeface="+mn-ea"/>
              </a:rPr>
              <a:t>《</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en-US" altLang="zh-CN" sz="2200" dirty="0">
                <a:solidFill>
                  <a:schemeClr val="bg1"/>
                </a:solidFill>
                <a:sym typeface="+mn-ea"/>
              </a:rPr>
              <a:t>》</a:t>
            </a:r>
            <a:r>
              <a:rPr lang="zh-CN" altLang="en-US" sz="2200" b="1" dirty="0" smtClean="0">
                <a:solidFill>
                  <a:schemeClr val="accent2"/>
                </a:solidFill>
                <a:sym typeface="+mn-ea"/>
              </a:rPr>
              <a:t>最新版</a:t>
            </a:r>
            <a:endParaRPr lang="zh-CN" altLang="en-US" sz="2200" b="1" dirty="0">
              <a:solidFill>
                <a:schemeClr val="accent2"/>
              </a:solidFill>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06400" y="522760"/>
            <a:ext cx="527050" cy="5270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240" y="1211016"/>
            <a:ext cx="3353401" cy="46983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en-US" altLang="zh-CN" sz="4800" dirty="0"/>
              <a:t/>
            </a:r>
            <a:br>
              <a:rPr lang="en-US" altLang="zh-CN" sz="4800" dirty="0"/>
            </a:br>
            <a:r>
              <a:rPr sz="4800">
                <a:sym typeface="+mn-ea"/>
              </a:rPr>
              <a:t>第二章 Redis常用数据</a:t>
            </a:r>
            <a:br>
              <a:rPr sz="4800">
                <a:sym typeface="+mn-ea"/>
              </a:rPr>
            </a:br>
            <a:r>
              <a:rPr sz="4800">
                <a:sym typeface="+mn-ea"/>
              </a:rPr>
              <a:t>类型及命令</a:t>
            </a:r>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11" name="矩形 10"/>
          <p:cNvSpPr/>
          <p:nvPr/>
        </p:nvSpPr>
        <p:spPr>
          <a:xfrm>
            <a:off x="1328773" y="589418"/>
            <a:ext cx="4527200"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zh-CN" altLang="en-US" sz="2200" dirty="0" smtClean="0">
                <a:solidFill>
                  <a:schemeClr val="bg1"/>
                </a:solidFill>
                <a:sym typeface="+mn-ea"/>
              </a:rPr>
              <a:t>》</a:t>
            </a:r>
            <a:endParaRPr lang="zh-CN" altLang="en-US" sz="2200" b="1" dirty="0">
              <a:solidFill>
                <a:schemeClr val="accent2"/>
              </a:solidFill>
            </a:endParaRPr>
          </a:p>
        </p:txBody>
      </p:sp>
      <p:sp>
        <p:nvSpPr>
          <p:cNvPr id="17"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a:t>
            </a:r>
            <a:r>
              <a:rPr lang="zh-CN" altLang="en-US" b="1" dirty="0" smtClean="0">
                <a:solidFill>
                  <a:schemeClr val="tx1"/>
                </a:solidFill>
              </a:rPr>
              <a:t>：</a:t>
            </a:r>
            <a:r>
              <a:rPr lang="en-US" altLang="zh-CN" b="1" dirty="0">
                <a:solidFill>
                  <a:schemeClr val="tx1"/>
                </a:solidFill>
              </a:rPr>
              <a:t> XXX</a:t>
            </a:r>
            <a:r>
              <a:rPr lang="zh-CN" altLang="en-US" b="1" dirty="0" smtClean="0">
                <a:solidFill>
                  <a:schemeClr val="tx1"/>
                </a:solidFill>
              </a:rPr>
              <a:t>        </a:t>
            </a:r>
            <a:r>
              <a:rPr lang="zh-CN" altLang="en-US" b="1" dirty="0">
                <a:solidFill>
                  <a:schemeClr val="tx1"/>
                </a:solidFill>
              </a:rPr>
              <a:t>主审</a:t>
            </a:r>
            <a:r>
              <a:rPr lang="zh-CN" altLang="en-US" b="1" dirty="0" smtClean="0">
                <a:solidFill>
                  <a:schemeClr val="tx1"/>
                </a:solidFill>
              </a:rPr>
              <a:t>：</a:t>
            </a:r>
            <a:r>
              <a:rPr lang="en-US" altLang="zh-CN" b="1" dirty="0">
                <a:solidFill>
                  <a:schemeClr val="tx1"/>
                </a:solidFill>
              </a:rPr>
              <a:t> XXX</a:t>
            </a:r>
            <a:endParaRPr lang="zh-CN" altLang="en-US" b="1" dirty="0">
              <a:solidFill>
                <a:schemeClr val="tx1"/>
              </a:solidFill>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194" y="938275"/>
            <a:ext cx="3353401" cy="46983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74075" y="252740"/>
            <a:ext cx="3518912" cy="523220"/>
          </a:xfrm>
          <a:prstGeom prst="rect">
            <a:avLst/>
          </a:prstGeom>
        </p:spPr>
        <p:txBody>
          <a:bodyPr wrap="none">
            <a:spAutoFit/>
          </a:bodyPr>
          <a:lstStyle/>
          <a:p>
            <a:r>
              <a:rPr lang="zh-CN" altLang="en-US" sz="2800" b="1" dirty="0" smtClean="0">
                <a:solidFill>
                  <a:schemeClr val="bg1"/>
                </a:solidFill>
              </a:rPr>
              <a:t>第</a:t>
            </a:r>
            <a:r>
              <a:rPr lang="en-US" altLang="zh-CN" sz="2800" b="1" dirty="0" smtClean="0">
                <a:solidFill>
                  <a:schemeClr val="bg1"/>
                </a:solidFill>
              </a:rPr>
              <a:t>5</a:t>
            </a:r>
            <a:r>
              <a:rPr lang="zh-CN" altLang="en-US" sz="2800" b="1" dirty="0" smtClean="0">
                <a:solidFill>
                  <a:schemeClr val="bg1"/>
                </a:solidFill>
              </a:rPr>
              <a:t>章</a:t>
            </a:r>
            <a:r>
              <a:rPr lang="en-US" altLang="zh-CN" sz="2800" b="1" dirty="0" err="1" smtClean="0">
                <a:solidFill>
                  <a:schemeClr val="bg1"/>
                </a:solidFill>
              </a:rPr>
              <a:t>Redis</a:t>
            </a:r>
            <a:r>
              <a:rPr lang="zh-CN" altLang="en-US" sz="2800" b="1" dirty="0" smtClean="0">
                <a:solidFill>
                  <a:schemeClr val="bg1"/>
                </a:solidFill>
              </a:rPr>
              <a:t>的持久化</a:t>
            </a:r>
            <a:endParaRPr lang="zh-CN" altLang="en-US" sz="2800" b="1" dirty="0">
              <a:solidFill>
                <a:schemeClr val="bg1"/>
              </a:solidFill>
            </a:endParaRPr>
          </a:p>
        </p:txBody>
      </p:sp>
      <p:graphicFrame>
        <p:nvGraphicFramePr>
          <p:cNvPr id="30" name="表格 29"/>
          <p:cNvGraphicFramePr/>
          <p:nvPr>
            <p:custDataLst>
              <p:tags r:id="rId1"/>
            </p:custDataLst>
            <p:extLst>
              <p:ext uri="{D42A27DB-BD31-4B8C-83A1-F6EECF244321}">
                <p14:modId xmlns:p14="http://schemas.microsoft.com/office/powerpoint/2010/main" val="848475220"/>
              </p:ext>
            </p:extLst>
          </p:nvPr>
        </p:nvGraphicFramePr>
        <p:xfrm>
          <a:off x="462431" y="1634204"/>
          <a:ext cx="4173963" cy="4742553"/>
        </p:xfrm>
        <a:graphic>
          <a:graphicData uri="http://schemas.openxmlformats.org/drawingml/2006/table">
            <a:tbl>
              <a:tblPr firstRow="1" bandRow="1">
                <a:tableStyleId>{72833802-FEF1-4C79-8D5D-14CF1EAF98D9}</a:tableStyleId>
              </a:tblPr>
              <a:tblGrid>
                <a:gridCol w="1221105"/>
                <a:gridCol w="2952858"/>
              </a:tblGrid>
              <a:tr h="375974">
                <a:tc>
                  <a:txBody>
                    <a:bodyPr/>
                    <a:lstStyle/>
                    <a:p>
                      <a:pPr marL="71755" indent="0" algn="ctr">
                        <a:lnSpc>
                          <a:spcPct val="100000"/>
                        </a:lnSpc>
                        <a:spcBef>
                          <a:spcPts val="300"/>
                        </a:spcBef>
                        <a:spcAft>
                          <a:spcPts val="300"/>
                        </a:spcAft>
                        <a:buNone/>
                      </a:pPr>
                      <a:r>
                        <a:rPr lang="en-US" sz="2000" b="0" dirty="0">
                          <a:solidFill>
                            <a:schemeClr val="tx1"/>
                          </a:solidFill>
                          <a:latin typeface="微软雅黑 (正文)"/>
                        </a:rPr>
                        <a:t>第1章</a:t>
                      </a:r>
                      <a:endParaRPr lang="en-US" altLang="en-US" sz="2000" b="0" dirty="0">
                        <a:solidFill>
                          <a:schemeClr val="tx1"/>
                        </a:solidFill>
                        <a:latin typeface="微软雅黑 (正文)"/>
                        <a:ea typeface="华文楷体" panose="02010600040101010101" charset="-122"/>
                        <a:cs typeface="华文楷体" panose="02010600040101010101" charset="-122"/>
                      </a:endParaRPr>
                    </a:p>
                  </a:txBody>
                  <a:tcPr marL="98738" marR="98738" marT="0" marB="0" anchor="ctr">
                    <a:noFill/>
                  </a:tcPr>
                </a:tc>
                <a:tc>
                  <a:txBody>
                    <a:bodyPr/>
                    <a:lstStyle/>
                    <a:p>
                      <a:pPr marL="71755" indent="0" algn="l">
                        <a:lnSpc>
                          <a:spcPct val="100000"/>
                        </a:lnSpc>
                        <a:spcBef>
                          <a:spcPts val="300"/>
                        </a:spcBef>
                        <a:spcAft>
                          <a:spcPts val="300"/>
                        </a:spcAft>
                        <a:buNone/>
                      </a:pPr>
                      <a:r>
                        <a:rPr lang="zh-CN" altLang="en-US" sz="2000" b="0" dirty="0" smtClean="0">
                          <a:solidFill>
                            <a:schemeClr val="tx1"/>
                          </a:solidFill>
                          <a:latin typeface="微软雅黑 (正文)"/>
                          <a:ea typeface="+mn-ea"/>
                          <a:cs typeface="+mn-cs"/>
                        </a:rPr>
                        <a:t>初始</a:t>
                      </a:r>
                      <a:r>
                        <a:rPr lang="en-US" altLang="zh-CN" sz="2000" b="0" dirty="0" err="1" smtClean="0">
                          <a:solidFill>
                            <a:schemeClr val="tx1"/>
                          </a:solidFill>
                          <a:latin typeface="微软雅黑 (正文)"/>
                          <a:ea typeface="+mn-ea"/>
                          <a:cs typeface="+mn-cs"/>
                        </a:rPr>
                        <a:t>Redis</a:t>
                      </a:r>
                    </a:p>
                  </a:txBody>
                  <a:tcPr marL="98738" marR="98738" marT="0" marB="0" anchor="ctr">
                    <a:noFill/>
                  </a:tcPr>
                </a:tc>
              </a:tr>
              <a:tr h="375698">
                <a:tc>
                  <a:txBody>
                    <a:bodyPr/>
                    <a:lstStyle/>
                    <a:p>
                      <a:pPr marL="71755" indent="0" algn="l" defTabSz="914400" rtl="0" eaLnBrk="1" latinLnBrk="0" hangingPunct="1">
                        <a:lnSpc>
                          <a:spcPct val="100000"/>
                        </a:lnSpc>
                        <a:spcBef>
                          <a:spcPts val="300"/>
                        </a:spcBef>
                        <a:spcAft>
                          <a:spcPts val="300"/>
                        </a:spcAft>
                        <a:buNone/>
                      </a:pPr>
                      <a:r>
                        <a:rPr lang="en-US" sz="2000" kern="1200" smtClean="0">
                          <a:solidFill>
                            <a:schemeClr val="tx1"/>
                          </a:solidFill>
                          <a:latin typeface="微软雅黑 (正文)"/>
                          <a:ea typeface="+mn-ea"/>
                          <a:cs typeface="+mn-cs"/>
                        </a:rPr>
                        <a:t> </a:t>
                      </a:r>
                      <a:r>
                        <a:rPr lang="en-US" sz="2000" kern="1200" smtClean="0">
                          <a:solidFill>
                            <a:schemeClr val="tx1"/>
                          </a:solidFill>
                          <a:latin typeface="微软雅黑 (正文)"/>
                          <a:ea typeface="+mn-ea"/>
                          <a:cs typeface="+mn-cs"/>
                        </a:rPr>
                        <a:t>第</a:t>
                      </a:r>
                      <a:r>
                        <a:rPr lang="en-US" sz="2000" kern="1200" dirty="0">
                          <a:solidFill>
                            <a:schemeClr val="tx1"/>
                          </a:solidFill>
                          <a:latin typeface="微软雅黑 (正文)"/>
                          <a:ea typeface="+mn-ea"/>
                          <a:cs typeface="+mn-cs"/>
                        </a:rPr>
                        <a:t>2章</a:t>
                      </a:r>
                      <a:endParaRPr lang="en-US" altLang="en-US" sz="2000" kern="1200" dirty="0">
                        <a:solidFill>
                          <a:schemeClr val="tx1"/>
                        </a:solidFill>
                        <a:latin typeface="微软雅黑 (正文)"/>
                        <a:ea typeface="+mn-ea"/>
                        <a:cs typeface="+mn-cs"/>
                      </a:endParaRPr>
                    </a:p>
                  </a:txBody>
                  <a:tcPr marL="98738" marR="98738" marT="0" marB="0" anchor="ctr">
                    <a:solidFill>
                      <a:schemeClr val="bg1"/>
                    </a:solidFill>
                  </a:tcPr>
                </a:tc>
                <a:tc>
                  <a:txBody>
                    <a:bodyPr/>
                    <a:lstStyle/>
                    <a:p>
                      <a:pPr marL="71755" indent="0" algn="l" defTabSz="914400" rtl="0" eaLnBrk="1" latinLnBrk="0" hangingPunct="1">
                        <a:lnSpc>
                          <a:spcPct val="100000"/>
                        </a:lnSpc>
                        <a:spcBef>
                          <a:spcPts val="300"/>
                        </a:spcBef>
                        <a:spcAft>
                          <a:spcPts val="300"/>
                        </a:spcAft>
                        <a:buNone/>
                      </a:pPr>
                      <a:r>
                        <a:rPr lang="en-US" altLang="zh-CN" sz="2000" b="0" kern="1200" dirty="0" err="1" smtClean="0">
                          <a:solidFill>
                            <a:schemeClr val="tx1"/>
                          </a:solidFill>
                          <a:latin typeface="微软雅黑 (正文)"/>
                          <a:ea typeface="+mn-ea"/>
                          <a:cs typeface="+mn-cs"/>
                        </a:rPr>
                        <a:t>Redis</a:t>
                      </a:r>
                      <a:r>
                        <a:rPr lang="zh-CN" altLang="en-US" sz="2000" b="0" kern="1200" dirty="0" smtClean="0">
                          <a:solidFill>
                            <a:schemeClr val="tx1"/>
                          </a:solidFill>
                          <a:latin typeface="微软雅黑 (正文)"/>
                          <a:ea typeface="+mn-ea"/>
                          <a:cs typeface="+mn-cs"/>
                        </a:rPr>
                        <a:t>常用数据类型</a:t>
                      </a:r>
                    </a:p>
                  </a:txBody>
                  <a:tcPr marL="98738" marR="98738" marT="0" marB="0" anchor="ctr">
                    <a:solidFill>
                      <a:schemeClr val="bg1"/>
                    </a:solidFill>
                  </a:tcPr>
                </a:tc>
              </a:tr>
              <a:tr h="375698">
                <a:tc>
                  <a:txBody>
                    <a:bodyPr/>
                    <a:lstStyle/>
                    <a:p>
                      <a:pPr marL="71755" indent="0" algn="ctr">
                        <a:lnSpc>
                          <a:spcPct val="100000"/>
                        </a:lnSpc>
                        <a:spcBef>
                          <a:spcPts val="300"/>
                        </a:spcBef>
                        <a:spcAft>
                          <a:spcPts val="300"/>
                        </a:spcAft>
                        <a:buNone/>
                      </a:pPr>
                      <a:r>
                        <a:rPr lang="en-US" sz="2000" dirty="0">
                          <a:latin typeface="微软雅黑 (正文)"/>
                        </a:rPr>
                        <a:t>第3章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常用命令</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第4章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高级主题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l" defTabSz="914400" rtl="0" eaLnBrk="1" latinLnBrk="0" hangingPunct="1">
                        <a:lnSpc>
                          <a:spcPct val="100000"/>
                        </a:lnSpc>
                        <a:spcBef>
                          <a:spcPts val="300"/>
                        </a:spcBef>
                        <a:spcAft>
                          <a:spcPts val="300"/>
                        </a:spcAft>
                        <a:buNone/>
                      </a:pPr>
                      <a:r>
                        <a:rPr lang="en-US" sz="2000" b="1" kern="1200" dirty="0" smtClean="0">
                          <a:solidFill>
                            <a:schemeClr val="bg1"/>
                          </a:solidFill>
                          <a:latin typeface="微软雅黑 (正文)"/>
                          <a:ea typeface="+mn-ea"/>
                          <a:cs typeface="+mn-cs"/>
                        </a:rPr>
                        <a:t> 第</a:t>
                      </a:r>
                      <a:r>
                        <a:rPr lang="en-US" sz="2000" b="1" kern="1200" dirty="0">
                          <a:solidFill>
                            <a:schemeClr val="bg1"/>
                          </a:solidFill>
                          <a:latin typeface="微软雅黑 (正文)"/>
                          <a:ea typeface="+mn-ea"/>
                          <a:cs typeface="+mn-cs"/>
                        </a:rPr>
                        <a:t>5章</a:t>
                      </a:r>
                      <a:endParaRPr lang="en-US" altLang="en-US" sz="2000" b="1" kern="1200" dirty="0">
                        <a:solidFill>
                          <a:schemeClr val="bg1"/>
                        </a:solidFill>
                        <a:latin typeface="微软雅黑 (正文)"/>
                        <a:ea typeface="+mn-ea"/>
                        <a:cs typeface="+mn-cs"/>
                      </a:endParaRPr>
                    </a:p>
                  </a:txBody>
                  <a:tcPr marL="98738" marR="98738" marT="0" marB="0" anchor="ctr">
                    <a:solidFill>
                      <a:schemeClr val="accent2"/>
                    </a:solidFill>
                  </a:tcPr>
                </a:tc>
                <a:tc>
                  <a:txBody>
                    <a:bodyPr/>
                    <a:lstStyle/>
                    <a:p>
                      <a:pPr marL="71755" indent="0" algn="l" defTabSz="914400" rtl="0" eaLnBrk="1" latinLnBrk="0" hangingPunct="1">
                        <a:lnSpc>
                          <a:spcPct val="100000"/>
                        </a:lnSpc>
                        <a:spcBef>
                          <a:spcPts val="300"/>
                        </a:spcBef>
                        <a:spcAft>
                          <a:spcPts val="300"/>
                        </a:spcAft>
                        <a:buNone/>
                      </a:pPr>
                      <a:r>
                        <a:rPr lang="en-US" altLang="zh-CN" sz="2000" b="1" kern="1200" dirty="0" err="1" smtClean="0">
                          <a:solidFill>
                            <a:schemeClr val="bg1"/>
                          </a:solidFill>
                          <a:latin typeface="微软雅黑 (正文)"/>
                          <a:ea typeface="+mn-ea"/>
                          <a:cs typeface="+mn-cs"/>
                        </a:rPr>
                        <a:t>Redis</a:t>
                      </a:r>
                      <a:r>
                        <a:rPr lang="zh-CN" altLang="en-US" sz="2000" b="1" kern="1200" dirty="0" smtClean="0">
                          <a:solidFill>
                            <a:schemeClr val="bg1"/>
                          </a:solidFill>
                          <a:latin typeface="微软雅黑 (正文)"/>
                          <a:ea typeface="+mn-ea"/>
                          <a:cs typeface="+mn-cs"/>
                        </a:rPr>
                        <a:t>缓存的持久化</a:t>
                      </a:r>
                      <a:endParaRPr lang="en-US" altLang="en-US" sz="2000" b="1" kern="1200" dirty="0">
                        <a:solidFill>
                          <a:schemeClr val="bg1"/>
                        </a:solidFill>
                        <a:latin typeface="微软雅黑 (正文)"/>
                        <a:ea typeface="+mn-ea"/>
                        <a:cs typeface="+mn-cs"/>
                      </a:endParaRPr>
                    </a:p>
                  </a:txBody>
                  <a:tcPr marL="98738" marR="98738" marT="0" marB="0" anchor="ctr">
                    <a:solidFill>
                      <a:schemeClr val="accent2"/>
                    </a:solidFill>
                  </a:tcPr>
                </a:tc>
              </a:tr>
              <a:tr h="375698">
                <a:tc>
                  <a:txBody>
                    <a:bodyPr/>
                    <a:lstStyle/>
                    <a:p>
                      <a:pPr marL="71755" indent="0" algn="ctr">
                        <a:lnSpc>
                          <a:spcPct val="100000"/>
                        </a:lnSpc>
                        <a:spcBef>
                          <a:spcPts val="300"/>
                        </a:spcBef>
                        <a:spcAft>
                          <a:spcPts val="300"/>
                        </a:spcAft>
                        <a:buNone/>
                      </a:pPr>
                      <a:r>
                        <a:rPr lang="en-US" sz="2000" dirty="0">
                          <a:latin typeface="微软雅黑 (正文)"/>
                        </a:rPr>
                        <a:t>第6章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集群环境部署</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a:latin typeface="微软雅黑 (正文)"/>
                        </a:rPr>
                        <a:t>第7章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开发与实战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573824">
                <a:tc>
                  <a:txBody>
                    <a:bodyPr/>
                    <a:lstStyle/>
                    <a:p>
                      <a:pPr marL="71755" indent="0" algn="ctr">
                        <a:lnSpc>
                          <a:spcPct val="100000"/>
                        </a:lnSpc>
                        <a:spcBef>
                          <a:spcPts val="300"/>
                        </a:spcBef>
                        <a:spcAft>
                          <a:spcPts val="300"/>
                        </a:spcAft>
                        <a:buNone/>
                      </a:pPr>
                      <a:r>
                        <a:rPr lang="en-US" sz="2000">
                          <a:latin typeface="微软雅黑 (正文)"/>
                        </a:rPr>
                        <a:t>第8章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smtClean="0">
                          <a:latin typeface="微软雅黑 (正文)"/>
                        </a:rPr>
                        <a:t>Spring Boot</a:t>
                      </a:r>
                      <a:r>
                        <a:rPr lang="zh-CN" altLang="en-US" sz="2000" dirty="0" smtClean="0">
                          <a:latin typeface="微软雅黑 (正文)"/>
                        </a:rPr>
                        <a:t>与</a:t>
                      </a:r>
                      <a:r>
                        <a:rPr lang="en-US" altLang="zh-CN" sz="2000" dirty="0" err="1" smtClean="0">
                          <a:latin typeface="微软雅黑 (正文)"/>
                        </a:rPr>
                        <a:t>Redis</a:t>
                      </a:r>
                      <a:r>
                        <a:rPr lang="zh-CN" altLang="en-US" sz="2000" dirty="0" smtClean="0">
                          <a:latin typeface="微软雅黑 (正文)"/>
                        </a:rPr>
                        <a:t>整合应用</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a:latin typeface="微软雅黑 (正文)"/>
                        </a:rPr>
                        <a:t>第9章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监控</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第10章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的缓存设计与优化</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751395">
                <a:tc gridSpan="2">
                  <a:txBody>
                    <a:bodyPr/>
                    <a:lstStyle/>
                    <a:p>
                      <a:pPr marL="71755" indent="0" algn="ctr">
                        <a:lnSpc>
                          <a:spcPct val="100000"/>
                        </a:lnSpc>
                        <a:spcBef>
                          <a:spcPts val="300"/>
                        </a:spcBef>
                        <a:spcAft>
                          <a:spcPts val="300"/>
                        </a:spcAft>
                        <a:buNone/>
                      </a:pP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hMerge="1">
                  <a:txBody>
                    <a:bodyPr/>
                    <a:lstStyle/>
                    <a:p>
                      <a:endParaRPr lang="zh-CN"/>
                    </a:p>
                  </a:txBody>
                  <a:tcPr marL="98738" marR="98738" marT="0" marB="0" anchor="ctr"/>
                </a:tc>
              </a:tr>
            </a:tbl>
          </a:graphicData>
        </a:graphic>
      </p:graphicFrame>
      <p:sp>
        <p:nvSpPr>
          <p:cNvPr id="8" name="任意多边形: 形状 7"/>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2" name="矩形 21"/>
          <p:cNvSpPr/>
          <p:nvPr/>
        </p:nvSpPr>
        <p:spPr>
          <a:xfrm>
            <a:off x="1696469" y="1737498"/>
            <a:ext cx="4500146" cy="460375"/>
          </a:xfrm>
          <a:prstGeom prst="rect">
            <a:avLst/>
          </a:prstGeom>
        </p:spPr>
        <p:txBody>
          <a:bodyPr wrap="square">
            <a:spAutoFit/>
          </a:bodyPr>
          <a:lstStyle/>
          <a:p>
            <a:r>
              <a:rPr lang="en-US" altLang="zh-CN" sz="2400" b="1" dirty="0" smtClean="0">
                <a:solidFill>
                  <a:srgbClr val="0000FF"/>
                </a:solidFill>
                <a:latin typeface="+mj-ea"/>
                <a:ea typeface="+mj-ea"/>
              </a:rPr>
              <a:t>5.1 </a:t>
            </a:r>
            <a:r>
              <a:rPr lang="zh-CN" altLang="en-US" sz="2400" b="1" dirty="0" smtClean="0">
                <a:solidFill>
                  <a:srgbClr val="0000FF"/>
                </a:solidFill>
                <a:latin typeface="+mj-ea"/>
                <a:ea typeface="+mj-ea"/>
              </a:rPr>
              <a:t>持久化机制</a:t>
            </a:r>
          </a:p>
        </p:txBody>
      </p:sp>
      <p:sp>
        <p:nvSpPr>
          <p:cNvPr id="23" name="矩形 22"/>
          <p:cNvSpPr/>
          <p:nvPr/>
        </p:nvSpPr>
        <p:spPr>
          <a:xfrm>
            <a:off x="1696469" y="2414862"/>
            <a:ext cx="4743520" cy="461665"/>
          </a:xfrm>
          <a:prstGeom prst="rect">
            <a:avLst/>
          </a:prstGeom>
        </p:spPr>
        <p:txBody>
          <a:bodyPr wrap="square">
            <a:spAutoFit/>
          </a:bodyPr>
          <a:lstStyle/>
          <a:p>
            <a:r>
              <a:rPr lang="en-US" altLang="zh-CN" sz="2400" dirty="0" smtClean="0">
                <a:latin typeface="+mj-ea"/>
              </a:rPr>
              <a:t>5.2 </a:t>
            </a:r>
            <a:r>
              <a:rPr lang="en-US" altLang="zh-CN" sz="2400" dirty="0" err="1" smtClean="0">
                <a:latin typeface="+mj-ea"/>
              </a:rPr>
              <a:t>Redis</a:t>
            </a:r>
            <a:r>
              <a:rPr lang="zh-CN" altLang="en-US" sz="2400" dirty="0" smtClean="0">
                <a:latin typeface="+mj-ea"/>
              </a:rPr>
              <a:t>过期</a:t>
            </a:r>
            <a:r>
              <a:rPr lang="en-US" altLang="zh-CN" sz="2400" dirty="0" smtClean="0">
                <a:latin typeface="+mj-ea"/>
              </a:rPr>
              <a:t>Key</a:t>
            </a:r>
            <a:r>
              <a:rPr lang="zh-CN" altLang="en-US" sz="2400" dirty="0" smtClean="0">
                <a:latin typeface="+mj-ea"/>
              </a:rPr>
              <a:t>清除策略</a:t>
            </a:r>
          </a:p>
        </p:txBody>
      </p:sp>
      <p:sp>
        <p:nvSpPr>
          <p:cNvPr id="3" name="矩形 2"/>
          <p:cNvSpPr/>
          <p:nvPr/>
        </p:nvSpPr>
        <p:spPr>
          <a:xfrm>
            <a:off x="7361444" y="2007242"/>
            <a:ext cx="4980851" cy="646331"/>
          </a:xfrm>
          <a:prstGeom prst="rect">
            <a:avLst/>
          </a:prstGeom>
        </p:spPr>
        <p:txBody>
          <a:bodyPr wrap="none">
            <a:spAutoFit/>
          </a:bodyPr>
          <a:lstStyle/>
          <a:p>
            <a:r>
              <a:rPr lang="zh-CN" altLang="en-US" sz="3600" dirty="0" smtClean="0">
                <a:solidFill>
                  <a:srgbClr val="000000"/>
                </a:solidFill>
              </a:rPr>
              <a:t>第</a:t>
            </a:r>
            <a:r>
              <a:rPr lang="en-US" altLang="zh-CN" sz="3600" dirty="0" smtClean="0">
                <a:solidFill>
                  <a:srgbClr val="000000"/>
                </a:solidFill>
              </a:rPr>
              <a:t>5</a:t>
            </a:r>
            <a:r>
              <a:rPr lang="zh-CN" altLang="en-US" sz="3600" dirty="0" smtClean="0">
                <a:solidFill>
                  <a:srgbClr val="000000"/>
                </a:solidFill>
              </a:rPr>
              <a:t>章 </a:t>
            </a:r>
            <a:r>
              <a:rPr lang="en-US" altLang="zh-CN" sz="3600" dirty="0" err="1" smtClean="0">
                <a:solidFill>
                  <a:srgbClr val="000000"/>
                </a:solidFill>
              </a:rPr>
              <a:t>Redis</a:t>
            </a:r>
            <a:r>
              <a:rPr lang="zh-CN" altLang="en-US" sz="3600" dirty="0" smtClean="0">
                <a:solidFill>
                  <a:srgbClr val="000000"/>
                </a:solidFill>
              </a:rPr>
              <a:t>缓存持久化</a:t>
            </a: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79839"/>
          </a:xfrm>
          <a:prstGeom prst="rect">
            <a:avLst/>
          </a:prstGeom>
        </p:spPr>
        <p:txBody>
          <a:bodyPr wrap="square">
            <a:spAutoFit/>
          </a:bodyPr>
          <a:lstStyle/>
          <a:p>
            <a:pPr algn="ctr">
              <a:lnSpc>
                <a:spcPct val="132000"/>
              </a:lnSpc>
            </a:pPr>
            <a:r>
              <a:rPr lang="zh-CN" altLang="en-US" sz="2400" dirty="0">
                <a:solidFill>
                  <a:srgbClr val="002060"/>
                </a:solidFill>
              </a:rPr>
              <a:t>主讲</a:t>
            </a:r>
            <a:r>
              <a:rPr lang="zh-CN" altLang="en-US" sz="2400" dirty="0" smtClean="0">
                <a:solidFill>
                  <a:srgbClr val="002060"/>
                </a:solidFill>
              </a:rPr>
              <a:t>：***    </a:t>
            </a:r>
            <a:r>
              <a:rPr lang="zh-CN" altLang="en-US" sz="2400" dirty="0">
                <a:solidFill>
                  <a:srgbClr val="002060"/>
                </a:solidFill>
              </a:rPr>
              <a:t>主审： ***</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361342"/>
            <a:ext cx="527050" cy="527050"/>
          </a:xfrm>
          <a:prstGeom prst="rect">
            <a:avLst/>
          </a:prstGeom>
          <a:ln>
            <a:noFill/>
          </a:ln>
          <a:effectLst>
            <a:softEdge rad="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持久化机制</a:t>
            </a:r>
          </a:p>
        </p:txBody>
      </p:sp>
      <p:sp>
        <p:nvSpPr>
          <p:cNvPr id="4" name="文本框 3"/>
          <p:cNvSpPr txBox="1"/>
          <p:nvPr/>
        </p:nvSpPr>
        <p:spPr>
          <a:xfrm>
            <a:off x="1357520" y="1310204"/>
            <a:ext cx="10034024" cy="2833276"/>
          </a:xfrm>
          <a:prstGeom prst="rect">
            <a:avLst/>
          </a:prstGeom>
          <a:noFill/>
        </p:spPr>
        <p:txBody>
          <a:bodyPr wrap="square" rtlCol="0">
            <a:spAutoFit/>
          </a:bodyPr>
          <a:lstStyle/>
          <a:p>
            <a:pPr marL="342900" indent="-342900" algn="just">
              <a:lnSpc>
                <a:spcPct val="150000"/>
              </a:lnSpc>
              <a:spcAft>
                <a:spcPts val="600"/>
              </a:spcAft>
              <a:buClr>
                <a:srgbClr val="FF0000"/>
              </a:buClr>
              <a:buFont typeface="Wingdings" panose="05000000000000000000" pitchFamily="2" charset="2"/>
              <a:buChar char="Ø"/>
            </a:pPr>
            <a:r>
              <a:rPr lang="en-US" altLang="zh-CN" sz="2400" dirty="0" err="1" smtClean="0"/>
              <a:t>Redis</a:t>
            </a:r>
            <a:r>
              <a:rPr lang="zh-CN" altLang="zh-CN" sz="2400" dirty="0"/>
              <a:t>提供两种方式进行持久化，一种是</a:t>
            </a:r>
            <a:r>
              <a:rPr lang="en-US" altLang="zh-CN" sz="2400" dirty="0"/>
              <a:t>RDB</a:t>
            </a:r>
            <a:r>
              <a:rPr lang="zh-CN" altLang="zh-CN" sz="2400" dirty="0"/>
              <a:t>持久化（原理是将</a:t>
            </a:r>
            <a:r>
              <a:rPr lang="en-US" altLang="zh-CN" sz="2400" dirty="0" err="1"/>
              <a:t>Reids</a:t>
            </a:r>
            <a:r>
              <a:rPr lang="zh-CN" altLang="zh-CN" sz="2400" dirty="0"/>
              <a:t>在在指定的时间间隔内将存中的数据库数据集快照写入磁盘），另外一种是</a:t>
            </a:r>
            <a:r>
              <a:rPr lang="en-US" altLang="zh-CN" sz="2400" dirty="0"/>
              <a:t>AOF</a:t>
            </a:r>
            <a:r>
              <a:rPr lang="zh-CN" altLang="zh-CN" sz="2400" dirty="0"/>
              <a:t>（</a:t>
            </a:r>
            <a:r>
              <a:rPr lang="en-US" altLang="zh-CN" sz="2400" dirty="0"/>
              <a:t>append only file</a:t>
            </a:r>
            <a:r>
              <a:rPr lang="zh-CN" altLang="zh-CN" sz="2400" dirty="0"/>
              <a:t>）追加持久化（原理是将</a:t>
            </a:r>
            <a:r>
              <a:rPr lang="en-US" altLang="zh-CN" sz="2400" dirty="0" err="1"/>
              <a:t>Reids</a:t>
            </a:r>
            <a:r>
              <a:rPr lang="zh-CN" altLang="zh-CN" sz="2400" dirty="0"/>
              <a:t>的操作日志以追加的方式写入文件）。下面详细介绍这两种方式。</a:t>
            </a:r>
          </a:p>
          <a:p>
            <a:pPr marL="342900" indent="-342900" algn="just">
              <a:lnSpc>
                <a:spcPct val="150000"/>
              </a:lnSpc>
              <a:spcAft>
                <a:spcPts val="600"/>
              </a:spcAft>
              <a:buClr>
                <a:srgbClr val="FF0000"/>
              </a:buClr>
              <a:buFont typeface="Wingdings" panose="05000000000000000000" pitchFamily="2" charset="2"/>
              <a:buChar char="Ø"/>
            </a:pPr>
            <a:endParaRPr lang="zh-CN" altLang="en-US" sz="2200" dirty="0">
              <a:latin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持久化机制</a:t>
            </a:r>
          </a:p>
        </p:txBody>
      </p:sp>
      <p:sp>
        <p:nvSpPr>
          <p:cNvPr id="4" name="文本框 3"/>
          <p:cNvSpPr txBox="1"/>
          <p:nvPr/>
        </p:nvSpPr>
        <p:spPr>
          <a:xfrm>
            <a:off x="1555334" y="2198967"/>
            <a:ext cx="10034024" cy="1985159"/>
          </a:xfrm>
          <a:prstGeom prst="rect">
            <a:avLst/>
          </a:prstGeom>
          <a:noFill/>
        </p:spPr>
        <p:txBody>
          <a:bodyPr wrap="square" rtlCol="0">
            <a:spAutoFit/>
          </a:bodyPr>
          <a:lstStyle/>
          <a:p>
            <a:r>
              <a:rPr lang="en-US" altLang="zh-CN" dirty="0"/>
              <a:t>RDB</a:t>
            </a:r>
            <a:r>
              <a:rPr lang="zh-CN" altLang="zh-CN" dirty="0"/>
              <a:t>持久化，该方式是指在指定的时间间隔内定时的将内存中的数据集快照写入磁盘，把内存中的数据保存到</a:t>
            </a:r>
            <a:r>
              <a:rPr lang="en-US" altLang="zh-CN" dirty="0"/>
              <a:t>RDB</a:t>
            </a:r>
            <a:r>
              <a:rPr lang="zh-CN" altLang="zh-CN" dirty="0"/>
              <a:t>文件中，是默认的持久化方式。 </a:t>
            </a:r>
            <a:r>
              <a:rPr lang="en-US" altLang="zh-CN" dirty="0" err="1"/>
              <a:t>Redis</a:t>
            </a:r>
            <a:r>
              <a:rPr lang="zh-CN" altLang="zh-CN" dirty="0"/>
              <a:t>快照的过程是，首先</a:t>
            </a:r>
            <a:r>
              <a:rPr lang="en-US" altLang="zh-CN" dirty="0" err="1"/>
              <a:t>Redis</a:t>
            </a:r>
            <a:r>
              <a:rPr lang="en-US" altLang="zh-CN" dirty="0"/>
              <a:t> Server</a:t>
            </a:r>
            <a:r>
              <a:rPr lang="zh-CN" altLang="zh-CN" dirty="0"/>
              <a:t>（服务器）使用</a:t>
            </a:r>
            <a:r>
              <a:rPr lang="en-US" altLang="zh-CN" dirty="0"/>
              <a:t>fork</a:t>
            </a:r>
            <a:r>
              <a:rPr lang="zh-CN" altLang="zh-CN" dirty="0"/>
              <a:t>函数复制一份当前进程（父进程）的副本（子进程）。其次，父进程继续接收并处理客户端发来的命令，而子进程将内存中的数据写入硬盘中的临时文件。最后，当子进程写入完所有数据后会将</a:t>
            </a:r>
            <a:r>
              <a:rPr lang="en-US" altLang="zh-CN" dirty="0"/>
              <a:t>RDB</a:t>
            </a:r>
            <a:r>
              <a:rPr lang="zh-CN" altLang="zh-CN" dirty="0"/>
              <a:t>临时文件替换旧的</a:t>
            </a:r>
            <a:r>
              <a:rPr lang="en-US" altLang="zh-CN" dirty="0"/>
              <a:t>RDB</a:t>
            </a:r>
            <a:r>
              <a:rPr lang="zh-CN" altLang="zh-CN" dirty="0" smtClean="0"/>
              <a:t>文件。</a:t>
            </a:r>
            <a:endParaRPr lang="zh-CN" altLang="zh-CN" dirty="0"/>
          </a:p>
          <a:p>
            <a:pPr marL="342900" indent="-342900" algn="just">
              <a:lnSpc>
                <a:spcPct val="150000"/>
              </a:lnSpc>
              <a:spcAft>
                <a:spcPts val="600"/>
              </a:spcAft>
              <a:buClr>
                <a:srgbClr val="FF0000"/>
              </a:buClr>
              <a:buFont typeface="Wingdings" panose="05000000000000000000" pitchFamily="2" charset="2"/>
              <a:buChar char="Ø"/>
            </a:pPr>
            <a:endParaRPr lang="zh-CN" altLang="en-US" sz="2200" dirty="0">
              <a:latin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sp>
        <p:nvSpPr>
          <p:cNvPr id="2" name="文本框 1"/>
          <p:cNvSpPr txBox="1"/>
          <p:nvPr/>
        </p:nvSpPr>
        <p:spPr>
          <a:xfrm>
            <a:off x="1555334" y="1483847"/>
            <a:ext cx="1373022" cy="373498"/>
          </a:xfrm>
          <a:prstGeom prst="rect">
            <a:avLst/>
          </a:prstGeom>
          <a:noFill/>
        </p:spPr>
        <p:txBody>
          <a:bodyPr wrap="square" rtlCol="0">
            <a:spAutoFit/>
          </a:bodyPr>
          <a:lstStyle/>
          <a:p>
            <a:r>
              <a:rPr lang="en-US" altLang="zh-CN" dirty="0" smtClean="0">
                <a:latin typeface="+mn-ea"/>
              </a:rPr>
              <a:t>RDB</a:t>
            </a:r>
            <a:r>
              <a:rPr lang="zh-CN" altLang="en-US" dirty="0" smtClean="0">
                <a:latin typeface="+mn-ea"/>
              </a:rPr>
              <a:t>持久化</a:t>
            </a:r>
            <a:endParaRPr lang="zh-CN" altLang="en-US" dirty="0">
              <a:latin typeface="+mn-ea"/>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45907" y="3973103"/>
            <a:ext cx="5274310" cy="16122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持久化机制</a:t>
            </a:r>
          </a:p>
        </p:txBody>
      </p:sp>
      <p:sp>
        <p:nvSpPr>
          <p:cNvPr id="4" name="文本框 3"/>
          <p:cNvSpPr txBox="1"/>
          <p:nvPr/>
        </p:nvSpPr>
        <p:spPr>
          <a:xfrm>
            <a:off x="1555334" y="2198967"/>
            <a:ext cx="10034024" cy="923330"/>
          </a:xfrm>
          <a:prstGeom prst="rect">
            <a:avLst/>
          </a:prstGeom>
          <a:noFill/>
        </p:spPr>
        <p:txBody>
          <a:bodyPr wrap="square" rtlCol="0">
            <a:spAutoFit/>
          </a:bodyPr>
          <a:lstStyle/>
          <a:p>
            <a:r>
              <a:rPr lang="en-US" altLang="zh-CN" dirty="0">
                <a:latin typeface="+mn-ea"/>
              </a:rPr>
              <a:t>AOF</a:t>
            </a:r>
            <a:r>
              <a:rPr lang="zh-CN" altLang="zh-CN" dirty="0">
                <a:latin typeface="+mn-ea"/>
              </a:rPr>
              <a:t>持久化，追加持久化方式</a:t>
            </a:r>
            <a:r>
              <a:rPr lang="en-US" altLang="zh-CN" dirty="0">
                <a:latin typeface="+mn-ea"/>
              </a:rPr>
              <a:t>(Append Only File)</a:t>
            </a:r>
            <a:r>
              <a:rPr lang="zh-CN" altLang="zh-CN" dirty="0">
                <a:latin typeface="+mn-ea"/>
              </a:rPr>
              <a:t>，</a:t>
            </a:r>
            <a:r>
              <a:rPr lang="en-US" altLang="zh-CN" dirty="0">
                <a:latin typeface="+mn-ea"/>
              </a:rPr>
              <a:t>AOF</a:t>
            </a:r>
            <a:r>
              <a:rPr lang="zh-CN" altLang="zh-CN" dirty="0">
                <a:latin typeface="+mn-ea"/>
              </a:rPr>
              <a:t>持久化方式会记录</a:t>
            </a:r>
            <a:r>
              <a:rPr lang="en-US" altLang="zh-CN" dirty="0" err="1">
                <a:latin typeface="+mn-ea"/>
              </a:rPr>
              <a:t>Redis</a:t>
            </a:r>
            <a:r>
              <a:rPr lang="zh-CN" altLang="zh-CN" dirty="0">
                <a:latin typeface="+mn-ea"/>
              </a:rPr>
              <a:t>客户端对服务器的每一次写操作命令，并将这些写操作追加保存到</a:t>
            </a:r>
            <a:r>
              <a:rPr lang="en-US" altLang="zh-CN" dirty="0" err="1">
                <a:latin typeface="+mn-ea"/>
              </a:rPr>
              <a:t>appendonly.aof</a:t>
            </a:r>
            <a:r>
              <a:rPr lang="zh-CN" altLang="zh-CN" dirty="0">
                <a:latin typeface="+mn-ea"/>
              </a:rPr>
              <a:t>文件中，在</a:t>
            </a:r>
            <a:r>
              <a:rPr lang="en-US" altLang="zh-CN" dirty="0" err="1">
                <a:latin typeface="+mn-ea"/>
              </a:rPr>
              <a:t>Redis</a:t>
            </a:r>
            <a:r>
              <a:rPr lang="zh-CN" altLang="zh-CN" dirty="0">
                <a:latin typeface="+mn-ea"/>
              </a:rPr>
              <a:t>服务器重启时，会加载并运行</a:t>
            </a:r>
            <a:r>
              <a:rPr lang="en-US" altLang="zh-CN" dirty="0">
                <a:latin typeface="+mn-ea"/>
              </a:rPr>
              <a:t>AOF</a:t>
            </a:r>
            <a:r>
              <a:rPr lang="zh-CN" altLang="zh-CN" dirty="0">
                <a:latin typeface="+mn-ea"/>
              </a:rPr>
              <a:t>文件里的命令，以达到恢复数据的</a:t>
            </a:r>
            <a:r>
              <a:rPr lang="zh-CN" altLang="zh-CN" dirty="0" smtClean="0">
                <a:latin typeface="+mn-ea"/>
              </a:rPr>
              <a:t>目的</a:t>
            </a:r>
            <a:r>
              <a:rPr lang="zh-CN" altLang="en-US" dirty="0" smtClean="0">
                <a:latin typeface="+mn-ea"/>
              </a:rPr>
              <a:t>。</a:t>
            </a:r>
            <a:endParaRPr lang="zh-CN" altLang="en-US" sz="2200" dirty="0">
              <a:latin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sp>
        <p:nvSpPr>
          <p:cNvPr id="2" name="文本框 1"/>
          <p:cNvSpPr txBox="1"/>
          <p:nvPr/>
        </p:nvSpPr>
        <p:spPr>
          <a:xfrm>
            <a:off x="1555334" y="1483847"/>
            <a:ext cx="1373022" cy="369332"/>
          </a:xfrm>
          <a:prstGeom prst="rect">
            <a:avLst/>
          </a:prstGeom>
          <a:noFill/>
        </p:spPr>
        <p:txBody>
          <a:bodyPr wrap="square" rtlCol="0">
            <a:spAutoFit/>
          </a:bodyPr>
          <a:lstStyle/>
          <a:p>
            <a:r>
              <a:rPr lang="en-US" altLang="zh-CN" dirty="0"/>
              <a:t>AOF</a:t>
            </a:r>
            <a:r>
              <a:rPr lang="zh-CN" altLang="zh-CN" dirty="0"/>
              <a:t>持久</a:t>
            </a:r>
            <a:r>
              <a:rPr lang="zh-CN" altLang="zh-CN" dirty="0" smtClean="0"/>
              <a:t>化</a:t>
            </a:r>
            <a:endParaRPr lang="zh-CN" altLang="en-US" dirty="0"/>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47136" y="3756716"/>
            <a:ext cx="5274310" cy="9626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r>
              <a:rPr lang="en-US" altLang="zh-CN" sz="2400" dirty="0" err="1" smtClean="0">
                <a:latin typeface="+mn-ea"/>
              </a:rPr>
              <a:t>Redis</a:t>
            </a:r>
            <a:r>
              <a:rPr lang="zh-CN" altLang="zh-CN" sz="2400" dirty="0">
                <a:latin typeface="+mn-ea"/>
              </a:rPr>
              <a:t>的配置文件在</a:t>
            </a:r>
            <a:r>
              <a:rPr lang="en-US" altLang="zh-CN" sz="2400" dirty="0">
                <a:latin typeface="+mn-ea"/>
              </a:rPr>
              <a:t>Linux</a:t>
            </a:r>
            <a:r>
              <a:rPr lang="zh-CN" altLang="zh-CN" sz="2400" dirty="0">
                <a:latin typeface="+mn-ea"/>
              </a:rPr>
              <a:t>平台是</a:t>
            </a:r>
            <a:r>
              <a:rPr lang="en-US" altLang="zh-CN" sz="2400" dirty="0" err="1">
                <a:latin typeface="+mn-ea"/>
              </a:rPr>
              <a:t>redis.conf</a:t>
            </a:r>
            <a:r>
              <a:rPr lang="zh-CN" altLang="zh-CN" sz="2400" dirty="0">
                <a:latin typeface="+mn-ea"/>
              </a:rPr>
              <a:t>文件，</a:t>
            </a:r>
            <a:r>
              <a:rPr lang="en-US" altLang="zh-CN" sz="2400" dirty="0">
                <a:latin typeface="+mn-ea"/>
              </a:rPr>
              <a:t>Windows</a:t>
            </a:r>
            <a:r>
              <a:rPr lang="zh-CN" altLang="zh-CN" sz="2400" dirty="0">
                <a:latin typeface="+mn-ea"/>
              </a:rPr>
              <a:t>系统下是 </a:t>
            </a:r>
            <a:r>
              <a:rPr lang="en-US" altLang="zh-CN" sz="2400" dirty="0" err="1" smtClean="0">
                <a:latin typeface="+mn-ea"/>
              </a:rPr>
              <a:t>redis.windows.conf</a:t>
            </a:r>
            <a:r>
              <a:rPr lang="zh-CN" altLang="zh-CN" sz="2400" dirty="0" smtClean="0">
                <a:latin typeface="+mn-ea"/>
              </a:rPr>
              <a:t>。</a:t>
            </a:r>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298961" y="260826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1008566" y="1348260"/>
            <a:ext cx="527050" cy="527050"/>
          </a:xfrm>
          <a:prstGeom prst="rect">
            <a:avLst/>
          </a:prstGeom>
          <a:ln>
            <a:noFill/>
          </a:ln>
          <a:effectLst>
            <a:softEdge rad="0"/>
          </a:effectLst>
        </p:spPr>
      </p:pic>
      <p:sp>
        <p:nvSpPr>
          <p:cNvPr id="2" name="文本框 1"/>
          <p:cNvSpPr txBox="1"/>
          <p:nvPr/>
        </p:nvSpPr>
        <p:spPr>
          <a:xfrm>
            <a:off x="1871529" y="2298819"/>
            <a:ext cx="8944602" cy="1754326"/>
          </a:xfrm>
          <a:prstGeom prst="rect">
            <a:avLst/>
          </a:prstGeom>
          <a:noFill/>
        </p:spPr>
        <p:txBody>
          <a:bodyPr wrap="square" rtlCol="0">
            <a:spAutoFit/>
          </a:bodyPr>
          <a:lstStyle/>
          <a:p>
            <a:r>
              <a:rPr lang="en-US" altLang="zh-CN" dirty="0"/>
              <a:t>1</a:t>
            </a:r>
            <a:r>
              <a:rPr lang="zh-CN" altLang="zh-CN" dirty="0"/>
              <a:t>，</a:t>
            </a:r>
            <a:r>
              <a:rPr lang="en-US" altLang="zh-CN" dirty="0"/>
              <a:t>RDB</a:t>
            </a:r>
            <a:r>
              <a:rPr lang="zh-CN" altLang="zh-CN" dirty="0"/>
              <a:t>文件路径和</a:t>
            </a:r>
            <a:r>
              <a:rPr lang="zh-CN" altLang="zh-CN" dirty="0" smtClean="0"/>
              <a:t>名称</a:t>
            </a:r>
            <a:r>
              <a:rPr lang="en-US" altLang="zh-CN" dirty="0" smtClean="0"/>
              <a:t/>
            </a:r>
            <a:br>
              <a:rPr lang="en-US" altLang="zh-CN" dirty="0" smtClean="0"/>
            </a:br>
            <a:r>
              <a:rPr lang="en-US" altLang="zh-CN" dirty="0"/>
              <a:t>RDB</a:t>
            </a:r>
            <a:r>
              <a:rPr lang="zh-CN" altLang="zh-CN" dirty="0"/>
              <a:t>持久化是默认的持久化方式，默认情况下</a:t>
            </a:r>
            <a:r>
              <a:rPr lang="en-US" altLang="zh-CN" dirty="0" err="1"/>
              <a:t>Redis</a:t>
            </a:r>
            <a:r>
              <a:rPr lang="zh-CN" altLang="zh-CN" dirty="0"/>
              <a:t>会把快照文件存储在当前目录下一个名为</a:t>
            </a:r>
            <a:r>
              <a:rPr lang="en-US" altLang="zh-CN" dirty="0" err="1"/>
              <a:t>dump.rdb</a:t>
            </a:r>
            <a:r>
              <a:rPr lang="zh-CN" altLang="zh-CN" dirty="0"/>
              <a:t>的文件内。如果需要修改文件的存储路径和名称，可以通过修改配置文件</a:t>
            </a:r>
            <a:r>
              <a:rPr lang="en-US" altLang="zh-CN" dirty="0" err="1"/>
              <a:t>redis</a:t>
            </a:r>
            <a:r>
              <a:rPr lang="en-US" altLang="zh-CN" dirty="0"/>
              <a:t>. </a:t>
            </a:r>
            <a:r>
              <a:rPr lang="en-US" altLang="zh-CN" dirty="0" err="1"/>
              <a:t>conf</a:t>
            </a:r>
            <a:r>
              <a:rPr lang="zh-CN" altLang="zh-CN" dirty="0"/>
              <a:t>来实现，需要修改</a:t>
            </a:r>
            <a:r>
              <a:rPr lang="en-US" altLang="zh-CN" dirty="0" err="1"/>
              <a:t>dump.rdb</a:t>
            </a:r>
            <a:r>
              <a:rPr lang="zh-CN" altLang="zh-CN" dirty="0"/>
              <a:t>文件内的</a:t>
            </a:r>
            <a:r>
              <a:rPr lang="en-US" altLang="zh-CN" dirty="0" err="1"/>
              <a:t>dbfilename</a:t>
            </a:r>
            <a:r>
              <a:rPr lang="zh-CN" altLang="zh-CN" dirty="0"/>
              <a:t>参数和</a:t>
            </a:r>
            <a:r>
              <a:rPr lang="en-US" altLang="zh-CN" dirty="0" err="1"/>
              <a:t>dir</a:t>
            </a:r>
            <a:r>
              <a:rPr lang="zh-CN" altLang="zh-CN" dirty="0"/>
              <a:t>参数。</a:t>
            </a:r>
          </a:p>
          <a:p>
            <a:endParaRPr lang="zh-CN" altLang="zh-CN" dirty="0"/>
          </a:p>
          <a:p>
            <a:endParaRPr lang="zh-CN" altLang="en-US" dirty="0"/>
          </a:p>
        </p:txBody>
      </p:sp>
      <p:sp>
        <p:nvSpPr>
          <p:cNvPr id="6" name="文本框 5"/>
          <p:cNvSpPr txBox="1"/>
          <p:nvPr/>
        </p:nvSpPr>
        <p:spPr>
          <a:xfrm>
            <a:off x="1971556" y="3862699"/>
            <a:ext cx="5724644" cy="1477328"/>
          </a:xfrm>
          <a:prstGeom prst="rect">
            <a:avLst/>
          </a:prstGeom>
          <a:noFill/>
        </p:spPr>
        <p:txBody>
          <a:bodyPr wrap="none" rtlCol="0">
            <a:spAutoFit/>
          </a:bodyPr>
          <a:lstStyle/>
          <a:p>
            <a:r>
              <a:rPr lang="en-US" altLang="zh-CN" dirty="0"/>
              <a:t># RDB</a:t>
            </a:r>
            <a:r>
              <a:rPr lang="zh-CN" altLang="en-US" dirty="0"/>
              <a:t>文件名，默认为</a:t>
            </a:r>
            <a:r>
              <a:rPr lang="en-US" altLang="zh-CN" dirty="0" err="1"/>
              <a:t>dump.rdb</a:t>
            </a:r>
            <a:r>
              <a:rPr lang="zh-CN" altLang="en-US" dirty="0"/>
              <a:t>。</a:t>
            </a:r>
          </a:p>
          <a:p>
            <a:r>
              <a:rPr lang="en-US" altLang="zh-CN" dirty="0" err="1"/>
              <a:t>dbfilename</a:t>
            </a:r>
            <a:r>
              <a:rPr lang="en-US" altLang="zh-CN" dirty="0"/>
              <a:t> </a:t>
            </a:r>
            <a:r>
              <a:rPr lang="en-US" altLang="zh-CN" dirty="0" err="1"/>
              <a:t>dump.rdb</a:t>
            </a:r>
            <a:endParaRPr lang="en-US" altLang="zh-CN" dirty="0"/>
          </a:p>
          <a:p>
            <a:endParaRPr lang="en-US" altLang="zh-CN" dirty="0"/>
          </a:p>
          <a:p>
            <a:r>
              <a:rPr lang="en-US" altLang="zh-CN" dirty="0"/>
              <a:t># RDB</a:t>
            </a:r>
            <a:r>
              <a:rPr lang="zh-CN" altLang="en-US" dirty="0"/>
              <a:t>和</a:t>
            </a:r>
            <a:r>
              <a:rPr lang="en-US" altLang="zh-CN" dirty="0"/>
              <a:t>AOF</a:t>
            </a:r>
            <a:r>
              <a:rPr lang="zh-CN" altLang="en-US" dirty="0"/>
              <a:t>文件存放的目录。默认为当前的工作目录</a:t>
            </a:r>
          </a:p>
          <a:p>
            <a:r>
              <a:rPr lang="en-US" altLang="zh-CN" dirty="0" err="1"/>
              <a:t>dir</a:t>
            </a:r>
            <a:r>
              <a:rPr lang="en-US" altLang="zh-CN" dirty="0"/>
              <a:t> /</a:t>
            </a:r>
            <a:r>
              <a:rPr lang="en-US" altLang="zh-CN" dirty="0" err="1"/>
              <a:t>usr</a:t>
            </a:r>
            <a:r>
              <a:rPr lang="en-US" altLang="zh-CN" dirty="0"/>
              <a:t>/local/</a:t>
            </a:r>
            <a:r>
              <a:rPr lang="en-US" altLang="zh-CN" dirty="0" err="1"/>
              <a:t>redis</a:t>
            </a:r>
            <a:r>
              <a:rPr lang="en-US" altLang="zh-CN" dirty="0"/>
              <a:t>/bin</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074baa65-1bcf-453b-aed6-4412331b316e"/>
</p:tagLst>
</file>

<file path=ppt/tags/tag10.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11.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12.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13.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14.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15.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16.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17.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18.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19.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20.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21.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22.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23.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24.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25.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26.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27.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28.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29.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0.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31.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32.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33.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34.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35.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36.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37.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38.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39.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40.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41.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42.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43.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44.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45.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46.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47.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48.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49.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5.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50.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51.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52.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53.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54.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55.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56.xml><?xml version="1.0" encoding="utf-8"?>
<p:tagLst xmlns:a="http://schemas.openxmlformats.org/drawingml/2006/main" xmlns:r="http://schemas.openxmlformats.org/officeDocument/2006/relationships" xmlns:p="http://schemas.openxmlformats.org/presentationml/2006/main">
  <p:tag name="KSO_WM_UNIT_TABLE_BEAUTIFY" val="smartTable{74871da0-1b53-44be-a4a3-312cf40d46a5}"/>
</p:tagLst>
</file>

<file path=ppt/tags/tag5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5,&quot;width&quot;:5670}"/>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6.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7.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8.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9.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heme/theme1.xml><?xml version="1.0" encoding="utf-8"?>
<a:theme xmlns:a="http://schemas.openxmlformats.org/drawingml/2006/main" name="主题5">
  <a:themeElements>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1334</Words>
  <Application>Microsoft Office PowerPoint</Application>
  <PresentationFormat>宽屏</PresentationFormat>
  <Paragraphs>156</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华文楷体</vt:lpstr>
      <vt:lpstr>宋体</vt:lpstr>
      <vt:lpstr>微软雅黑</vt:lpstr>
      <vt:lpstr>微软雅黑 (正文)</vt:lpstr>
      <vt:lpstr>Arial</vt:lpstr>
      <vt:lpstr>Calibri</vt:lpstr>
      <vt:lpstr>Times New Roman</vt:lpstr>
      <vt:lpstr>Wingdings</vt:lpstr>
      <vt:lpstr>主题5</vt:lpstr>
      <vt:lpstr>Redis 6 开发与实战</vt:lpstr>
      <vt:lpstr>PowerPoint 演示文稿</vt:lpstr>
      <vt:lpstr> 第二章 Redis常用数据 类型及命令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 习 进 步 ！</vt:lpstr>
    </vt:vector>
  </TitlesOfParts>
  <Manager>iSlide</Manager>
  <Company>iSlide</Company>
  <LinksUpToDate>false</LinksUpToDate>
  <SharedDoc>false</SharedDoc>
  <HyperlinkBase>https://www.islide.cc</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wangshuo</cp:lastModifiedBy>
  <cp:revision>179</cp:revision>
  <cp:lastPrinted>2021-11-30T03:01:00Z</cp:lastPrinted>
  <dcterms:created xsi:type="dcterms:W3CDTF">2021-11-30T03:01:00Z</dcterms:created>
  <dcterms:modified xsi:type="dcterms:W3CDTF">2022-03-13T12:06:03Z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F550D6099EDE423F9644FD0920CD3DFA</vt:lpwstr>
  </property>
  <property fmtid="{D5CDD505-2E9C-101B-9397-08002B2CF9AE}" pid="4" name="KSOProductBuildVer">
    <vt:lpwstr>2052-11.1.0.11365</vt:lpwstr>
  </property>
</Properties>
</file>