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11" r:id="rId4"/>
    <p:sldId id="312" r:id="rId5"/>
    <p:sldId id="315" r:id="rId6"/>
    <p:sldId id="642" r:id="rId7"/>
    <p:sldId id="643" r:id="rId8"/>
    <p:sldId id="606" r:id="rId9"/>
    <p:sldId id="641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098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布隆过滤器简绍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530" y="1750060"/>
            <a:ext cx="105689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维基百科 ： 布隆过滤器</a:t>
            </a:r>
          </a:p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布隆过滤器（英语：Bloom Filter）是1970年由布隆提出的。它实际上是一个很长的二进制向量和一系列随机映射函数。布隆过滤器可以用于检索一个元素是否在一个集合中。它的优点是空间效率和查询时间都远远超过一般的算法，缺点是有一定的误识别率和删除困难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1530" y="3060065"/>
            <a:ext cx="10568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布隆过滤器（Bloom Filter）是一种空间效率很高的随机数据结构，它利用位数组很简洁地表示一个集合，并能判断一个元素是否属于这个集合。布隆过滤器是由一个很长的bit数组和一系列哈希函数组成的，数组的每个元素都只占1 bit空间，并且每个元素只能为0或1。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1530" y="4062095"/>
            <a:ext cx="105689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     布隆过滤器还拥有k个哈希函数，当一个元素加入布隆过滤器时，会使用k个哈希函数对其进行k次计算,得到k个哈希值，并且根据得到的哈希值，在维数组中把对应下标的值置位1。判断某个数是否在布隆过滤器中，就对该元素进行k次哈希计算，得到的值在位数组中判断每个元素是否都为1，如果每个元素都为1，就说明这个值在布隆过滤器中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布隆过滤器简绍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530" y="1750060"/>
            <a:ext cx="105689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     将需要查询的数据放入缓存(Cache)的布隆过滤器中(Bloom Filter)，当请求(Request)向后台系统查询数据时，先去系统缓存中的布隆过滤器进行查找，如果查询的数据在布隆过滤器不存在，就不用查询数据库了，然后给请求一个未查询到数据的返回结果，从而避免了对数据库的查询压力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1530" y="3317875"/>
            <a:ext cx="105689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     布隆过滤器中(Bloom Filter)是一个判断元素是否存在集合的快速的概率算法。Bloom Filter有可能会出现错误判断，但不会漏掉判断。也就是Bloom Filter判断元素不再集合，那肯定不在。如果判断元素存在集合中，有一定的概率判断错误。因此，Bloom Filter”不适合那些“零错误的应用场合。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布隆过滤器简绍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1525" y="1818640"/>
            <a:ext cx="10568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    而在能容忍低错误率的应用场合下，Bloom Filter比其他常见的算法（如哈希函数，折半查找）极大节省了空间，如下图所示。</a:t>
            </a:r>
          </a:p>
        </p:txBody>
      </p:sp>
      <p:pic>
        <p:nvPicPr>
          <p:cNvPr id="7" name="图片 112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7280" y="2693988"/>
            <a:ext cx="5274310" cy="282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10754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     布隆过滤器很常用的一个功能是用来去重，比如在爬虫中常见的一个需求：目标网站URL可以有成千上万个，怎么判断某个URL是否被爬虫访问过呢？简单的方法可以把爬虫采集过的每个URL存入数据库中，每次一个新的URL过来就到数据库查询是否访问过。比如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5" y="2015490"/>
            <a:ext cx="3657600" cy="1809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2378075"/>
            <a:ext cx="107537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但是随着爬虫爬取过的URL越来越多，每次请求查询都要访问数据库一次，判断某个URL是否在访问过使用SQL查询效率并不高，除了数据库之外，还可以使用Redis的Set结构也可以满足这个需求，并且性能优于数据库。但是Redis 也存在一个问题，耗费过多的内存，这时候可以使用布隆过滤器来解决去重问题，相比于数据库和Redis的Set结构，使用布隆过滤器可以很好的避免性能和内存占用的问题。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3651250"/>
            <a:ext cx="10753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     我们通常使用Redis作为数据缓存，当请求进来时先通过key去Redis缓存中查询，如果查询的数据在Redis缓存中不存在，就会去查询数据库中的数据。如果这种请求量很大时会造成缓存穿透，会给数据库造成很大的查询压力从而影响系统的性能，这时就需要用到布隆过滤器来解决缓存穿透问题了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2280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解决缓存穿透的方法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1525" y="1877060"/>
            <a:ext cx="105289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     方法一: 当数据库和Redis中都不存在key，查询数据库会返回null。需要在Redis中使用SETEX key null expireTime，设置一个过期时间expireTime,这样当再次请求key时,Redis会直接返回null，而不用再次查询数据库。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1525" y="3244850"/>
            <a:ext cx="105289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     方法二:使用Redis提供的布隆过滤器redisbloom模块，同样是将存在的key放入到布隆过滤器中。当请求进来时，先去过滤器中校验key是否存在，如果key不存在直接返回null，也不用再次查询数据库了。布隆过滤器的用途是判断过滤器中是否存在该数据，从而减少没有必要的数据库请求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2942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Redis加载布隆过滤器模块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71525" y="1791335"/>
            <a:ext cx="10674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Redis官方提供的布隆过滤器在Redis4.0以后才正式推出，将布隆过滤器作为一个插件加载到Redis 服务器中，给Redis提供了强大的布隆去重功能。 在本节中，我们将学习如何在Redis服务器上加载布隆过滤器插件。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2754630"/>
            <a:ext cx="10674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在github官网搜索RedisBloom下载最新发布的源码，点击页面的”Clone or download”按钮后选择”Download Zip”选项，下载RedisBloom-master.zip到本地硬盘。</a:t>
            </a:r>
          </a:p>
        </p:txBody>
      </p:sp>
      <p:pic>
        <p:nvPicPr>
          <p:cNvPr id="350" name="图片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441065"/>
            <a:ext cx="4539615" cy="1699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7360" y="3613150"/>
            <a:ext cx="58985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上传RedisBloom-master.zip到Linux服务器，在Linux服务器上进行解压编译。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282440"/>
            <a:ext cx="28956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1533525"/>
            <a:ext cx="5182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编译后得到动态库redisabloom.so ，如下图所示。</a:t>
            </a:r>
          </a:p>
        </p:txBody>
      </p:sp>
      <p:pic>
        <p:nvPicPr>
          <p:cNvPr id="135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1901825"/>
            <a:ext cx="3611880" cy="1607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5" y="3630295"/>
            <a:ext cx="5724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拷贝动态库redisbloom.so到 /usr/local/redis/conf目录下。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" y="4029710"/>
            <a:ext cx="3248025" cy="228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0355" y="1381760"/>
            <a:ext cx="51485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启动Redis加载布隆过滤器插件主要有两种方法。</a:t>
            </a:r>
          </a:p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     第一种方法：启动Redis时，使用参数--loadmodule启动即可加载bloom filter插件。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300" y="2580640"/>
            <a:ext cx="4505325" cy="371475"/>
          </a:xfrm>
          <a:prstGeom prst="rect">
            <a:avLst/>
          </a:prstGeom>
        </p:spPr>
      </p:pic>
      <p:pic>
        <p:nvPicPr>
          <p:cNvPr id="218" name="图片 2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510" y="3035935"/>
            <a:ext cx="4924425" cy="17418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96405" y="4953000"/>
            <a:ext cx="4787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从上图可以看出在Redis启动时加载了bf插件。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1533525"/>
            <a:ext cx="45383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第二种方法：在配置文件redis.conf中通过loadmodule指令加载插件，加上如下内容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5" y="2178685"/>
            <a:ext cx="3524250" cy="200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2457450"/>
            <a:ext cx="3929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然后使用redis-server命令启动Redis。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75" y="2825750"/>
            <a:ext cx="3619500" cy="20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25" y="3104515"/>
            <a:ext cx="3833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启动Redis服务器后的消息如下所示。</a:t>
            </a:r>
          </a:p>
        </p:txBody>
      </p:sp>
      <p:pic>
        <p:nvPicPr>
          <p:cNvPr id="64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3472815"/>
            <a:ext cx="5274310" cy="1029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5510" y="4596765"/>
            <a:ext cx="4745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从上图可以看出在Redis启动时加载了bf插件。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5" y="1451610"/>
            <a:ext cx="3559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1，布隆过滤器命令</a:t>
            </a:r>
          </a:p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布隆过滤器命令的基本语法如下。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95" y="2122170"/>
            <a:ext cx="3438525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1525" y="2338070"/>
            <a:ext cx="105791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参数说明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error_rate</a:t>
            </a:r>
            <a:r>
              <a:rPr lang="en-US" altLang="zh-CN" dirty="0">
                <a:sym typeface="+mn-ea"/>
              </a:rPr>
              <a:t>指允许布隆过滤器的错误率，取值范围在0-1之间，数值越小，占用内存越大，操作时占用的cpu资源越大。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initial_size</a:t>
            </a:r>
            <a:r>
              <a:rPr lang="en-US" altLang="zh-CN" dirty="0">
                <a:sym typeface="+mn-ea"/>
              </a:rPr>
              <a:t>指过滤器的容量，当实际存储的元素个数超过initial_size值后，过滤器的准确率就会下降。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默认的容错率error_rate是0.01，容量initial_size是100。如果不通过该命令来新建过滤器，BF.ADD 命令添加值时会自动创建过滤器，但会使用默认的容量与容错率。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511300"/>
            <a:ext cx="1981200" cy="1905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42620" y="1693545"/>
            <a:ext cx="9290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添加元素到布隆过滤器中，如果过滤器不存在，则会自动创建，使用默认的容量与容错率。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083435"/>
            <a:ext cx="2228850" cy="180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620" y="2286000"/>
            <a:ext cx="10785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BF.EXISTS命令判断某个元素是否在过滤器中，检查过滤器中是否存在该元素，不存在返回0，存在返回1。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2620" y="2646045"/>
            <a:ext cx="3343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2，布隆过滤器的实例</a:t>
            </a:r>
          </a:p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ym typeface="+mn-ea"/>
              </a:rPr>
              <a:t>使用bf命令新建布隆过滤器urls。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3307715"/>
            <a:ext cx="2705100" cy="3524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620" y="3685540"/>
            <a:ext cx="10784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使用这个命令要注意一点：执行这个命令之前过滤器的名字应该不存在，如果执行操作之前过滤器的名字已经存在就会报错：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725" y="4038600"/>
            <a:ext cx="1609725" cy="19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725" y="4311015"/>
            <a:ext cx="39814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5" y="1381760"/>
            <a:ext cx="2759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在项目中使用布隆过滤器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1525" y="1750060"/>
            <a:ext cx="6334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使用IDEA新建Maven项目命名为RedisbloomDemo，本案例文件名为”Redis\Chapter10\RedisbloomDemo”，内容如下。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1525" y="2460625"/>
            <a:ext cx="5226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在RedisbloomDemo项目的pom.xml引入以下类库：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828925"/>
            <a:ext cx="5419725" cy="1685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4500880"/>
            <a:ext cx="542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布隆过滤器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5" y="1381760"/>
            <a:ext cx="823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dirty="0">
                <a:sym typeface="+mn-ea"/>
              </a:rPr>
              <a:t>新建测试类RedisbloomDemo，本案例使用”RedisbloomDemo.java”，内容如下。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" y="1797050"/>
            <a:ext cx="4396740" cy="33769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038215" y="2064385"/>
            <a:ext cx="2665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程序运行得到以下结果：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215" y="2486025"/>
            <a:ext cx="54102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>
                <a:sym typeface="+mn-ea"/>
              </a:rPr>
              <a:t>第</a:t>
            </a:r>
            <a:r>
              <a:rPr lang="zh-CN" sz="4800">
                <a:sym typeface="+mn-ea"/>
              </a:rPr>
              <a:t>十</a:t>
            </a:r>
            <a:r>
              <a:rPr sz="4800">
                <a:sym typeface="+mn-ea"/>
              </a:rPr>
              <a:t>章 </a:t>
            </a:r>
            <a:br>
              <a:rPr sz="4800">
                <a:sym typeface="+mn-ea"/>
              </a:rPr>
            </a:br>
            <a:r>
              <a:rPr sz="4800" smtClean="0">
                <a:latin typeface="微软雅黑 (正文)"/>
                <a:sym typeface="+mn-ea"/>
              </a:rPr>
              <a:t>Redis的缓存设计与优化</a:t>
            </a:r>
            <a:r>
              <a:rPr lang="en-US" altLang="en-US" sz="4800" b="0" dirty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  <a:t/>
            </a:r>
            <a:br>
              <a:rPr lang="en-US" altLang="en-US" sz="4800" b="0" dirty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  <a:t/>
            </a:r>
            <a:b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endParaRPr sz="480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44" y="79984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rgbClr val="FFC000"/>
                    </a:solidFill>
                  </a:tcPr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6735445" y="1991995"/>
            <a:ext cx="48107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10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sz="3600" smtClean="0">
                <a:latin typeface="微软雅黑 (正文)"/>
                <a:sym typeface="+mn-ea"/>
              </a:rPr>
              <a:t>Redis的缓存设计与优化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688" y="243264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688" y="316525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824990" y="2432685"/>
            <a:ext cx="34442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Redis缓存的收益和成本</a:t>
            </a:r>
          </a:p>
        </p:txBody>
      </p:sp>
      <p:sp>
        <p:nvSpPr>
          <p:cNvPr id="2" name="矩形 1"/>
          <p:cNvSpPr/>
          <p:nvPr/>
        </p:nvSpPr>
        <p:spPr>
          <a:xfrm>
            <a:off x="1824990" y="3185160"/>
            <a:ext cx="14306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缓存雪崩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688" y="387853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688" y="461114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9" name="矩形 8"/>
          <p:cNvSpPr/>
          <p:nvPr/>
        </p:nvSpPr>
        <p:spPr>
          <a:xfrm>
            <a:off x="1824990" y="3878580"/>
            <a:ext cx="34442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缓存穿透</a:t>
            </a:r>
          </a:p>
        </p:txBody>
      </p:sp>
      <p:sp>
        <p:nvSpPr>
          <p:cNvPr id="10" name="矩形 9"/>
          <p:cNvSpPr/>
          <p:nvPr/>
        </p:nvSpPr>
        <p:spPr>
          <a:xfrm>
            <a:off x="1824990" y="4631055"/>
            <a:ext cx="18427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布隆过滤器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7137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Redis缓存的收益和成本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259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Redis缓存的收益和成本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1750060"/>
            <a:ext cx="106591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使用Redis作为缓存有以下优点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1， 高速读写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Redis可以帮助解决由于数据库压力造成的延迟现象，针对于很少改变的数据并且经常使用的数据，我们可以把这写数据放入内存中。这样可以一方面减少数据库压力，一方面提高读写效率。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2， 降低后端负载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后端服务器通过缓存降低负载，业务端使用Redis可以降低后端数据库MySQL的负载等。  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 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使用Redis缓存带来的代价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1， 数据不一致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程序的缓存层和数据层有时会不一致，这和更新数据策略有关。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2， 代码维护成本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原本只需要读写MySQL就能实现功能，但加入了Redis缓存之后就要去维护缓存中的数据，增加了代码复杂度。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3， 堆内缓存可能带来内存溢出的风险影响用户进程</a:t>
            </a:r>
          </a:p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如ehCache、loadingCache、java虚拟机栈、方法区、本地方法栈、程序计数器 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缓存雪崩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缓存雪崩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1741805"/>
            <a:ext cx="106591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1，什么是缓存雪崩？ </a:t>
            </a:r>
          </a:p>
          <a:p>
            <a:pPr lvl="0" algn="l">
              <a:buClrTx/>
              <a:buSzTx/>
              <a:buFontTx/>
            </a:pPr>
            <a:r>
              <a:rPr lang="en-US" sz="1400" dirty="0">
                <a:sym typeface="+mn-ea"/>
              </a:rPr>
              <a:t>     </a:t>
            </a:r>
            <a:r>
              <a:rPr sz="1400" dirty="0">
                <a:sym typeface="+mn-ea"/>
              </a:rPr>
              <a:t>数据未加载到缓存中，或者缓存在同一时间大面积的实效，从而导致所有请求都去查数据库，导致数据库CPU和内存负载过高，甚至数据库宕机。</a:t>
            </a:r>
          </a:p>
          <a:p>
            <a:pPr lvl="0" algn="l">
              <a:buClrTx/>
              <a:buSzTx/>
              <a:buFontTx/>
            </a:pPr>
            <a:endParaRPr sz="14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2，有什么解决方案来防止缓存雪崩？</a:t>
            </a:r>
          </a:p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a)使用互斥锁(mutex) </a:t>
            </a:r>
            <a:r>
              <a:rPr lang="en-US" sz="1400" dirty="0">
                <a:sym typeface="+mn-ea"/>
              </a:rPr>
              <a:t>--</a:t>
            </a:r>
            <a:r>
              <a:rPr sz="1400" dirty="0">
                <a:sym typeface="+mn-ea"/>
              </a:rPr>
              <a:t>使用mutex互斥锁来防止缓存雪崩，使用Redis的SETNX命令去set一个mutex key，当操作返回成功时，再执行查询数据库的操作并回设Redis缓存。否则，就重试执行xget缓存的方法。</a:t>
            </a:r>
          </a:p>
          <a:p>
            <a:pPr lvl="0" algn="l">
              <a:buClrTx/>
              <a:buSzTx/>
              <a:buFontTx/>
            </a:pPr>
            <a:endParaRPr sz="14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b)数据预热</a:t>
            </a:r>
            <a:r>
              <a:rPr lang="en-US" sz="1400" dirty="0">
                <a:sym typeface="+mn-ea"/>
              </a:rPr>
              <a:t>  -- </a:t>
            </a:r>
            <a:r>
              <a:rPr sz="1400" dirty="0">
                <a:sym typeface="+mn-ea"/>
              </a:rPr>
              <a:t>缓存预热就是应用上线后，将相关的缓存数据直接加载到缓存系统。这样用户就可以直接查询事先被预热的缓存数据。</a:t>
            </a:r>
          </a:p>
          <a:p>
            <a:pPr lvl="0" algn="l">
              <a:buClrTx/>
              <a:buSzTx/>
              <a:buFontTx/>
            </a:pPr>
            <a:endParaRPr sz="14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c)双层缓存策略</a:t>
            </a:r>
            <a:r>
              <a:rPr lang="en-US" sz="1400" dirty="0">
                <a:sym typeface="+mn-ea"/>
              </a:rPr>
              <a:t> -- </a:t>
            </a:r>
            <a:r>
              <a:rPr sz="1400" dirty="0">
                <a:sym typeface="+mn-ea"/>
              </a:rPr>
              <a:t>Cache1为原始缓存，Cache 2为拷贝缓存，Cache 1失效时，可以访问Cache 2，Cache 1缓存失效时间设置为短期，Cache 2的实效时间设置为长期。</a:t>
            </a:r>
          </a:p>
          <a:p>
            <a:pPr lvl="0" algn="l">
              <a:buClrTx/>
              <a:buSzTx/>
              <a:buFontTx/>
            </a:pPr>
            <a:endParaRPr sz="14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d)定时更新缓存策略</a:t>
            </a:r>
            <a:r>
              <a:rPr lang="en-US" sz="1400" dirty="0">
                <a:sym typeface="+mn-ea"/>
              </a:rPr>
              <a:t> -- </a:t>
            </a:r>
            <a:r>
              <a:rPr sz="1400" dirty="0">
                <a:sym typeface="+mn-ea"/>
              </a:rPr>
              <a:t>失效性要求不高的缓存，容器启动初始化加载，采用定时任务更新或移除缓存。</a:t>
            </a:r>
          </a:p>
          <a:p>
            <a:pPr lvl="0" algn="l">
              <a:buClrTx/>
              <a:buSzTx/>
              <a:buFontTx/>
            </a:pPr>
            <a:endParaRPr sz="14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400" dirty="0">
                <a:sym typeface="+mn-ea"/>
              </a:rPr>
              <a:t>e)设置不同的过期时间，让缓存失效的时间点尽量均匀。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750060"/>
            <a:ext cx="1063180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， 什么是缓存穿透？ 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 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缓存就是数据交换的缓冲区。缓存的主要作用是提高查询效率。在企业开发的软件系统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中常常使用Redis作为缓存中间件，当请求到达服务器端时，优先查询缓存中的数据，在缓存中不存在时，再查询数据库，如果查询到数据会将数据写回缓存，使得下一次同样的请求能够命中缓存中的数据。一些攻击性请求会特意查询缓存中不存在的数据时，就会产生缓存穿透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 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缓存穿透是指查询一个不存在的数据，比如查询的数据如果在缓存Redis没有查询到，需要去数据库查询，如果查询不到数据则不写入缓存，这将导致这个不存在的数据每次请求都到数据库去查询，进而对数据库进行流量冲击造成缓存穿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1525" y="13817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缓存穿透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80185"/>
            <a:ext cx="1063180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2，有什么解决方案来防止缓存穿透？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a)采用布隆过滤器BloomFilter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有关布隆过滤器的相关知识，在下节详细介绍。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600" dirty="0">
              <a:solidFill>
                <a:srgbClr val="002060"/>
              </a:solidFill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b)缓存空值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如果一个查询返回的数据为空，不管是数据不存在，还是系统故障。程序仍然把这个空结果进行缓存(cache)处理，但它的过期时间会很短，可以不超过五分钟。通过设置的默认值直接存放到缓存中，这样第二次在缓存中就可以查询到值了，而不会继续访问数据库，如下图所示。</a:t>
            </a: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4333558"/>
            <a:ext cx="4288790" cy="1886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1470</Words>
  <Application>Microsoft Office PowerPoint</Application>
  <PresentationFormat>宽屏</PresentationFormat>
  <Paragraphs>156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主题5</vt:lpstr>
      <vt:lpstr>Redis 6 开发与实战</vt:lpstr>
      <vt:lpstr>PowerPoint 演示文稿</vt:lpstr>
      <vt:lpstr> 第十章  Redis的缓存设计与优化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208</cp:revision>
  <cp:lastPrinted>2021-11-30T03:01:00Z</cp:lastPrinted>
  <dcterms:created xsi:type="dcterms:W3CDTF">2021-11-30T03:01:00Z</dcterms:created>
  <dcterms:modified xsi:type="dcterms:W3CDTF">2022-03-19T10:22:05Z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