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2"/>
  </p:notesMasterIdLst>
  <p:sldIdLst>
    <p:sldId id="256" r:id="rId2"/>
    <p:sldId id="314" r:id="rId3"/>
    <p:sldId id="311" r:id="rId4"/>
    <p:sldId id="312" r:id="rId5"/>
    <p:sldId id="31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635" r:id="rId36"/>
    <p:sldId id="636" r:id="rId37"/>
    <p:sldId id="637" r:id="rId38"/>
    <p:sldId id="638" r:id="rId39"/>
    <p:sldId id="639" r:id="rId40"/>
    <p:sldId id="261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098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2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36" y="102030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Redis监控指标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1518920"/>
            <a:ext cx="10459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在理想情况下，used_memory_rss 的值应该只比 used_memory 稍微高一点儿。</a:t>
            </a:r>
          </a:p>
          <a:p>
            <a:pPr>
              <a:lnSpc>
                <a:spcPct val="150000"/>
              </a:lnSpc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 rss &gt; used ，且两者的值相差较大时，表示存在（内部或外部的）内存碎片。内存碎片的比率可以通过 mem_fragmentation_ratio 的值看出。当 used &gt; rss 时，表示 Redis 的部分内存被操作系统换出到交换空间了，在这种情况下，操作可能会产生明显的延迟。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525" y="3087370"/>
            <a:ext cx="104597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当 Redis 释放内存时，分配器可能会，也可能不会，将内存返还给操作系统。如果 Redis 释放了内存，却没有将内存返还给操作系统，那么 used_memory 的值可能和操作系统显示的 Redis 内存占用并不一致。查看 used_memory_peak 的值可以验证这种情况是否发生。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4501515"/>
            <a:ext cx="48825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4) Persistence : RDB 和 AOF 的相关信息。</a:t>
            </a:r>
          </a:p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Stats : 一般统计信息。</a:t>
            </a:r>
          </a:p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Replication : 主/从复制信息。</a:t>
            </a:r>
          </a:p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CPU: CPU 计算量统计信息。</a:t>
            </a:r>
          </a:p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Cluster : Redis 集群信息。</a:t>
            </a:r>
          </a:p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Keyspace : 数据库相关的统计信息。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Redis监控指标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446530"/>
            <a:ext cx="195389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600" b="0">
                <a:latin typeface="+mj-ea"/>
                <a:ea typeface="+mj-ea"/>
                <a:cs typeface="+mj-ea"/>
              </a:rPr>
              <a:t>二</a:t>
            </a:r>
            <a:r>
              <a:rPr lang="en-US" altLang="zh-CN" sz="1600" b="0">
                <a:latin typeface="+mj-ea"/>
                <a:ea typeface="+mj-ea"/>
                <a:cs typeface="+mj-ea"/>
              </a:rPr>
              <a:t>  </a:t>
            </a:r>
            <a:r>
              <a:rPr sz="1600" b="0">
                <a:latin typeface="+mj-ea"/>
                <a:ea typeface="+mj-ea"/>
                <a:cs typeface="+mj-ea"/>
              </a:rPr>
              <a:t>使用redis-stat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71525" y="1848485"/>
            <a:ext cx="10648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</a:t>
            </a:r>
            <a:r>
              <a:rPr lang="zh-CN" sz="1600">
                <a:latin typeface="+mj-ea"/>
                <a:ea typeface="+mj-ea"/>
                <a:cs typeface="+mj-ea"/>
                <a:sym typeface="+mn-ea"/>
              </a:rPr>
              <a:t>redis-stat 是基于Ruby实现的一个简单易用的 Redis监控工具。redis-stat 的实现原理基于Redis 的INFO命令，相比Redis的MONITOR命令来说其对Redis不会产生任何性能影响。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1525" y="2450465"/>
            <a:ext cx="10648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redis-stat 的使用需要依赖Ruby环境，但JRuby为我们提供了使用Java的使用方式。在github官网搜索redis-stat，在redis-stat项目下载redis-stat-0.4.14.jar文件，如下图所示。 </a:t>
            </a:r>
          </a:p>
        </p:txBody>
      </p:sp>
      <p:pic>
        <p:nvPicPr>
          <p:cNvPr id="48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025775"/>
            <a:ext cx="4852670" cy="1794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79465" y="3260725"/>
            <a:ext cx="147066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执行启动脚本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465" y="3624580"/>
            <a:ext cx="5172075" cy="381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79465" y="410273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启动脚本表示通过http://127.0.0.1:63800访问redis-stat，监控IP 地址为127.0.0.1,端口为6379的Redis服务器，并把日志输出到monitor.log文件中。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Redis监控指标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1472565"/>
            <a:ext cx="62649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通过Web界面直接访问 http://127.0.0.1:63800/ 地址，如下图所示。</a:t>
            </a:r>
          </a:p>
        </p:txBody>
      </p:sp>
      <p:pic>
        <p:nvPicPr>
          <p:cNvPr id="114" name="图片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1809750"/>
            <a:ext cx="4406265" cy="4538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4960" y="1900555"/>
            <a:ext cx="62738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页面中的图形是根据Redis服务器的状态动态变化的，还是可以满足一般的监控需求的。</a:t>
            </a:r>
          </a:p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页面指标说明</a:t>
            </a: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：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523548" y="2821305"/>
          <a:ext cx="57486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775"/>
                <a:gridCol w="1755775"/>
                <a:gridCol w="2237105"/>
              </a:tblGrid>
              <a:tr h="1746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简写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指标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ime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ime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 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used_cpu_user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用户空间占用CPU百分比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sy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used_cpu_sys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内核空间占用CPU百分比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cl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connected_clients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连接客户端数量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bcl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blocked_clients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阻塞客户端数量(如BLPOP)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mem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used_memory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使用总内存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rss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used_memory_rss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使用物理内存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keys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dbx.keys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key的总数量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cmd/s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command/s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每秒执行命令数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exp/s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expired_keys/s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每秒过期key数量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evt/s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evicted_keys/s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每秒淘汰key数量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hit%/s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keyspace_hitratio/s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每秒命中百分比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hit/s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keyspace_hits/s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每秒命中数量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mis/s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keyspace_miss/s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每秒丢失数量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aofcs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aof_current_size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AOF日志当前大小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Redis监控指标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1525" y="1381760"/>
            <a:ext cx="82854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按F12打开浏览器Chrome的控制台切换到网络选项，可以看到每5~7秒刷新了一次页面。</a:t>
            </a: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1845945"/>
            <a:ext cx="8158480" cy="2284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Redis监控指标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1525" y="1381760"/>
            <a:ext cx="82854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按F12打开浏览器Chrome的控制台切换到网络选项，可以看到每5~7秒刷新了一次页面。</a:t>
            </a: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1845945"/>
            <a:ext cx="8158480" cy="22847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683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redis-stat提供了一种简易的方式实现对Redis实例的监控，但多数场景下可能需要进行定制，比如鉴权方式、统计指标、告警等等，为实现更灵活的控制，可利用类似的方式对INFO信息进行解析，以实现自有Redis实例的统一监控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1525" y="1965325"/>
            <a:ext cx="106832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在本节我们使用SpringBoot做一个自定义Redis监控项目，前端使用Bootstrap3页面展示Redis的监控指标，使用WebSocket技术实时监控Redis数据库db0的key总数，在页面中使用曲线图形动态的显示key总数。完整的自定义监控页面如下图所示。</a:t>
            </a:r>
          </a:p>
        </p:txBody>
      </p:sp>
      <p:pic>
        <p:nvPicPr>
          <p:cNvPr id="326" name="图片 3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2795270"/>
            <a:ext cx="5951855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1518920"/>
            <a:ext cx="106832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从上图中可以看出自定义监控页面中最多显示5个点的Redis的db0数据库中key的总数。使用IDEA新建一个Spring Boot项目，命名为RedisMonitor，本案例文件名为”Redis\Chapter09\RedisMonitor”，本项目的目录结构如下图所示。</a:t>
            </a: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65" y="2486025"/>
            <a:ext cx="2202815" cy="34842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828540" y="2348865"/>
            <a:ext cx="59226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在监控项目RedisMonitor的pom.xml文件里引入必要的依赖包。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415" y="2686050"/>
            <a:ext cx="542925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前端页面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1718945"/>
            <a:ext cx="106654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一，Bootstrap3 后台管理系统模板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Redis自定义监控系统的前端页面使用的是开源的模板start bootstrap Admin2，它是基于Bootstrap3开发的，是一个轻量级的后台管理系统模板，它有强大的功能组件和UI组件，基本能满足后台管理系统的需求，我们在此基础上进行二次开发。读者可以从start bootstrap Admin2的官网下载最新的源码。把源码解压后放在监控RedisMonitor的\src\main\resources\static目录下。</a:t>
            </a:r>
          </a:p>
        </p:txBody>
      </p:sp>
      <p:pic>
        <p:nvPicPr>
          <p:cNvPr id="93" name="图片 93" descr="SB Admin 2 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9513" y="3041015"/>
            <a:ext cx="4336415" cy="289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前端页面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71525" y="1718945"/>
            <a:ext cx="1054544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二，ECharts</a:t>
            </a:r>
          </a:p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Redis自定义监控系统使用的图表是ECharts。ECharts是开源的商业及数据图表库，它是一个纯Javascript的图表库，可以流畅的运行在PC和移动设备上，兼容当前绝大部分浏览器(IE8/9/10/11,Chrome,Firefox,Safari等)，底层依赖轻量级的Canvas类库ZRender,提供直观，生动，可交互，可高度定制化定制的数据可视化图表。ECharts中加入了更丰富的交互功能以及更多的可视化效果，并对移动端做了深度的优化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1525" y="3041015"/>
            <a:ext cx="105454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ECharts是由来自百度EFE数据可视化团队开发的，ECharts是基于JavaScript的数据图表库，在编程的灵活性和图表的丰富性方面非常强大，优点很多。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525" y="3624580"/>
            <a:ext cx="1054608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）</a:t>
            </a: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ECharts是一款独立的Web版数据可视化工具，界面友好，提供强大的互动性操作。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）</a:t>
            </a: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对图形参数的修改十分简单，直观，便于初学者使用。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3</a:t>
            </a: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）</a:t>
            </a: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丰富的可视化图表，具有高度互动性，这得益于其完善的文档和简单的JavaScript API，相比Matplotlib的图表，更加现代和绚丽。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4</a:t>
            </a: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）</a:t>
            </a: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深度的交互式数据探索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提供了图例、视觉映射、数据区域缩放、tooltip、数据刷选等开箱即用的交互组件，可以对数据进行多维度数据筛取、视图缩放、展示细节等交互操作。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5</a:t>
            </a: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）</a:t>
            </a: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移动端优化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前端页面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1718945"/>
            <a:ext cx="10699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ECharts 提供了常规的折线图，柱状图，散点图，饼图，K线图，用于统计的盒形图，用于地理数据可视化的地图，热力图，线图，用于关系数据可视化的关系图，treemap，多维数据可视化的平行坐标，还有用于BI的漏斗图，仪表盘，并且支持图与图之间的混搭。读者可以从ECharts的官网下载最新的源码。</a:t>
            </a:r>
          </a:p>
        </p:txBody>
      </p:sp>
      <p:pic>
        <p:nvPicPr>
          <p:cNvPr id="60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5" y="2609850"/>
            <a:ext cx="527431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前端页面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1718945"/>
            <a:ext cx="106997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Echarts的文档齐全，在文档中对各种图形的案例描述很详细，从官网文档入手是再好不过了，读者可以参考它的官网例子和API参考文档。</a:t>
            </a:r>
          </a:p>
        </p:txBody>
      </p:sp>
      <p:pic>
        <p:nvPicPr>
          <p:cNvPr id="11291" name="图片 112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320925"/>
            <a:ext cx="805434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前端页面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1718945"/>
            <a:ext cx="10699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首先从ECharts官网下载需要的版本，根据开发者功能和体积上的需求，ECharts官网提供了不同打包的下载，如果体积上没有要求，可以直接下载完整版本。本书下载的是ECharts完整版本，版本是4.9.0，文件名是echarts.min.js，可以去ECharts官网下载。</a:t>
            </a:r>
          </a:p>
        </p:txBody>
      </p:sp>
      <p:pic>
        <p:nvPicPr>
          <p:cNvPr id="11292" name="图片 112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2656840"/>
            <a:ext cx="7145020" cy="2720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前端页面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1718945"/>
            <a:ext cx="10699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本案例使用ECharts绘制简单的图表，新建 echarts_demo01目录，在目录下新建文件夹jslib,把下载的echarts.min.js放入到此目录中。本案例文件名为”Redis\Chapter09\ echarts_demo01”，本案例的目录结构如下所示。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" y="2642870"/>
            <a:ext cx="3705225" cy="7334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862830" y="2384425"/>
            <a:ext cx="60083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然后在echarts_demo01目录下新建echarts_demo.html页面。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30" y="2721610"/>
            <a:ext cx="4025265" cy="38430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前端页面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1718945"/>
            <a:ext cx="122999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接上一页：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056130"/>
            <a:ext cx="3352800" cy="1066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0405" y="1381760"/>
            <a:ext cx="61144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使用浏览器打开echarts_demo.html页面，显示效果如下图所示。</a:t>
            </a:r>
          </a:p>
        </p:txBody>
      </p:sp>
      <p:pic>
        <p:nvPicPr>
          <p:cNvPr id="43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40" y="1845945"/>
            <a:ext cx="4351020" cy="28930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前端页面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1525" y="1718945"/>
            <a:ext cx="73698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本案例中，我们使用ECharts绘制简单的曲线图，有以下知识点需要注意。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71525" y="2056130"/>
            <a:ext cx="8318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1，引入ECharts</a:t>
            </a:r>
          </a:p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ECharts是一个纯JavaScript的图标库，需要像普通的JavaScript库一样用script标签引用。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45" y="2639695"/>
            <a:ext cx="5429250" cy="1381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525" y="4020820"/>
            <a:ext cx="56527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2, 绘制简单图表</a:t>
            </a: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在绘图前需要为 ECharts 准备一个具备高宽的 DOM 容器。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45" y="4604385"/>
            <a:ext cx="54197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前端页面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1525" y="1718945"/>
            <a:ext cx="971804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然后就可以通过 echarts.init 方法初始化一个 echarts 实例并通过 setOption 方法生成一个简单的曲线图。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056130"/>
            <a:ext cx="5410200" cy="3724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54445" y="2157730"/>
            <a:ext cx="52527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</a:t>
            </a: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本案例中的图表的配置项参数可以参考ECharts官网的文档中的配置项手册，其他图形的配置项也是如此。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54445" y="2842895"/>
            <a:ext cx="525272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本案例使用EChart绘制了一个简单的曲线图，没有使用任何图片，显示的柱状图是通过Echarts的JavaScript函数绘制的，图形中的数据和互动也都是通过JavaScript函数实现的，这些JavaScript函数实现细节都封装在EChart图表库里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54445" y="4164965"/>
            <a:ext cx="52527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本案例中绘制的柱状图虽然在显示上是静止的，但在浏览器中是使用ECharts的JavaScript函数绘制的，支持各种动态互动功能，读者可以好好体会一下。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25" y="1381760"/>
            <a:ext cx="30670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二</a:t>
            </a: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Websocket与消息推送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1718945"/>
            <a:ext cx="106654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Redis自定义监控系统后端获得Redis监控信息是通过WebSocket 技术推送到前台页面的，WebSocket是HTML5开始提供的一种浏览器与服务器间进行全双工通讯的网络技术。依靠这种技术可以实现客户端和服务器端的长连接，双向实时通信，如下图所示。</a:t>
            </a:r>
          </a:p>
        </p:txBody>
      </p:sp>
      <p:pic>
        <p:nvPicPr>
          <p:cNvPr id="224" name="图片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23" y="2620010"/>
            <a:ext cx="2379345" cy="25171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556000" y="2667635"/>
            <a:ext cx="788035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1， WebSocket客户端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在客户端，没有必要为 WebSockets 使用 JavaScript 库。实现 WebSockets 的 Web 浏览器将通过 WebSockets 对象公开所有必需的客户端功能（主要指支持 Html5 的浏览器）。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以下 API 用于创建 WebSocket 对象。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var Socket = new WebSocket(url, [protocol] );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以上代码中的第一个参数 url, 指定连接的 URL。第二个参数 protocol 是可选的，指定了可接受的子协议。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当创建了 WebSocket 对象后，可以使用 WebSocket 对象的相关事件。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71525" y="1718945"/>
          <a:ext cx="5993765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655"/>
                <a:gridCol w="2048510"/>
                <a:gridCol w="2514600"/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事件处理程序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Socket.onopen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连接建立时触发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message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Socket.onmessage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客户端接收服务端数据时触发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error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Socket.onerror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通信发生错误时触发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close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Socket.onclose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连接关闭时触发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71525" y="1381760"/>
            <a:ext cx="274129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WebSocket对象的相关事件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1525" y="2861945"/>
            <a:ext cx="42659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监控页面index.html的WebSocket核心代码。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35" y="1553210"/>
            <a:ext cx="4240530" cy="4650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080" y="3249930"/>
            <a:ext cx="3863975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70560" y="1381760"/>
            <a:ext cx="5664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Websocket与Java后台交互将返回以下格式的数据：jsonObj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1718945"/>
            <a:ext cx="4038600" cy="1819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25" y="3538220"/>
            <a:ext cx="249174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返回的数据指标含义如下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771208" y="387540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3"/>
                <a:gridCol w="2633662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指标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Stats_total_commands_processed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运行以来执行过的命令的总数量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CPU_used_cpu_sys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内核空间占用CPU百分比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CPU_used_cpu_user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用户空间占用CPU百分比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Clients_connected_clients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连接客户端数量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Memory_used_memory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使用总内存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Memory_used_memory_rss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使用物理内存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time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当前的系统时间戳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db0_keys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Redis数据库0中所有k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ey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的总数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334760" y="2162175"/>
            <a:ext cx="50501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然后使用renderBoard(jsonObj)函数渲染页面上显示的网格，如下图所示</a:t>
            </a:r>
          </a:p>
        </p:txBody>
      </p:sp>
      <p:pic>
        <p:nvPicPr>
          <p:cNvPr id="44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760" y="2842260"/>
            <a:ext cx="527431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1381760"/>
            <a:ext cx="3479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renderBoard()函数的核心代码如下：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781175"/>
            <a:ext cx="5410200" cy="4067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5585" y="13817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还使用了	renderChat(jsonObj)函数渲染页面上显示的动态曲线图形，如下图所示</a:t>
            </a:r>
          </a:p>
        </p:txBody>
      </p:sp>
      <p:pic>
        <p:nvPicPr>
          <p:cNvPr id="53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430" y="2209800"/>
            <a:ext cx="527431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sz="4800">
                <a:sym typeface="+mn-ea"/>
              </a:rPr>
              <a:t>第</a:t>
            </a:r>
            <a:r>
              <a:rPr lang="zh-CN" sz="4800">
                <a:sym typeface="+mn-ea"/>
              </a:rPr>
              <a:t>九</a:t>
            </a:r>
            <a:r>
              <a:rPr sz="4800">
                <a:sym typeface="+mn-ea"/>
              </a:rPr>
              <a:t>章 </a:t>
            </a:r>
            <a:br>
              <a:rPr sz="4800">
                <a:sym typeface="+mn-ea"/>
              </a:rPr>
            </a:br>
            <a:r>
              <a:rPr lang="en-US" altLang="zh-CN" sz="4800" dirty="0" err="1" smtClean="0">
                <a:latin typeface="微软雅黑 (正文)"/>
                <a:sym typeface="+mn-ea"/>
              </a:rPr>
              <a:t>Redis</a:t>
            </a:r>
            <a:r>
              <a:rPr lang="zh-CN" altLang="en-US" sz="4800" dirty="0" smtClean="0">
                <a:latin typeface="微软雅黑 (正文)"/>
                <a:sym typeface="+mn-ea"/>
              </a:rPr>
              <a:t>监控</a:t>
            </a:r>
            <a:r>
              <a:rPr lang="en-US" altLang="en-US" sz="4800" b="0" dirty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  <a:t/>
            </a:r>
            <a:br>
              <a:rPr lang="en-US" altLang="en-US" sz="4800" b="0" dirty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4800" b="0" dirty="0" smtClean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  <a:t/>
            </a:r>
            <a:br>
              <a:rPr lang="zh-CN" altLang="en-US" sz="4800" b="0" dirty="0" smtClean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</a:br>
            <a:endParaRPr sz="480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44" y="79984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1525" y="1381760"/>
            <a:ext cx="61144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使用Echarts 绘制动态曲线图形的核心代码如下。</a:t>
            </a:r>
          </a:p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首先，在绘图前需要为 ECharts 准备一个有高和宽的 DOM 容器。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965325"/>
            <a:ext cx="5419725" cy="533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25" y="2498725"/>
            <a:ext cx="106394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然后，通过 echarts.init() 方法初始化一个 echarts 实例并通过 setOption 方法生成一个动态的的曲线图，为了达到动态曲线图的效果，曲线图最多只显示5个元素，交互数据时删除数组中第一个元素，达到动态效果。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3082290"/>
            <a:ext cx="4213225" cy="3032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650" y="3082290"/>
            <a:ext cx="3404235" cy="3058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885" y="3061970"/>
            <a:ext cx="24003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1381760"/>
            <a:ext cx="12744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三</a:t>
            </a: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控制器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525" y="1718945"/>
            <a:ext cx="87991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</a:t>
            </a: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创建控制器WebSocketController.java，调用监控类MonitorService获得Redis的性能指标。本案例使用”WebSocketController.java”，内容如下。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" y="2312035"/>
            <a:ext cx="5448300" cy="3800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905" y="2302510"/>
            <a:ext cx="4881245" cy="38265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" y="1381760"/>
            <a:ext cx="4978400" cy="3655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355" y="1381760"/>
            <a:ext cx="4977765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519555"/>
            <a:ext cx="5429250" cy="41243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278245" y="1163955"/>
            <a:ext cx="525272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</a:t>
            </a: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@ServerEndpoint("/websocket") 注解是一个类层次的注解，它的功能主要是将目前的类定义成一个websocket服务器端, 注解的值将被用于监听用户连接的终端访问URL地址,客户端可以通过这个URL来连接到WebSocket服务器端。本例创建的项目名称是monitor， 部署在端口为8080的Tomcat服务器上，所以本例中WebSocket对象的访问地址是“ws://localhost:8080/monitor/websocket”，对应的HTML5的WebSocket核心代码是如下内容。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45" y="3470910"/>
            <a:ext cx="54387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1381760"/>
            <a:ext cx="15036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四</a:t>
            </a: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业务逻辑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525" y="1718945"/>
            <a:ext cx="87991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</a:t>
            </a:r>
            <a:r>
              <a:rPr sz="1600">
                <a:latin typeface="+mj-ea"/>
                <a:ea typeface="+mj-ea"/>
                <a:cs typeface="+mj-ea"/>
                <a:sym typeface="+mn-ea"/>
              </a:rPr>
              <a:t>创建监控类MonitorService，用来监控Redis状态，发送info命令，解析结果，并对结果进行转换处理，本案例使用”MonitorService.java”，内容如下。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302510"/>
            <a:ext cx="3847465" cy="62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" y="2923540"/>
            <a:ext cx="3843020" cy="2442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720" y="2302510"/>
            <a:ext cx="3856355" cy="36677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599565"/>
            <a:ext cx="4513580" cy="42056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5" y="1599565"/>
            <a:ext cx="4512945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494155"/>
            <a:ext cx="4810125" cy="4530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1494155"/>
            <a:ext cx="4779645" cy="20173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1525" y="1459865"/>
            <a:ext cx="106108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 建立RedisServiceHandler类实现一个线程，在这个线程的run()方法里，生成MonistorService类对象来监控Redis的状态，并对INFO命令的返回值进行处理，然后把返回结果返还给WebSocket的前台页面，本案例使用”RedisServiceHandler.java”，内容如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95" y="2289810"/>
            <a:ext cx="3646805" cy="468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2758440"/>
            <a:ext cx="3647440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1381760"/>
            <a:ext cx="23761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五</a:t>
            </a: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常用工具类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525" y="1718945"/>
            <a:ext cx="87991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    </a:t>
            </a:r>
            <a:r>
              <a:rPr sz="1600">
                <a:latin typeface="+mj-ea"/>
                <a:ea typeface="+mj-ea"/>
                <a:cs typeface="+mj-ea"/>
                <a:sym typeface="+mn-ea"/>
              </a:rPr>
              <a:t>RedisUtil类是连接Redis的工具类，封装了Jedis 线程池的业务逻辑。本案例使用” RedisUtil.java”，内容如下。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266950"/>
            <a:ext cx="4042410" cy="1736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705" y="2091055"/>
            <a:ext cx="4130675" cy="428371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自定义监控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478280"/>
            <a:ext cx="3828415" cy="2196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3674745"/>
            <a:ext cx="3828415" cy="25520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916805" y="1254760"/>
            <a:ext cx="6402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+mj-ea"/>
                <a:ea typeface="+mj-ea"/>
                <a:cs typeface="+mj-ea"/>
                <a:sym typeface="+mn-ea"/>
              </a:rPr>
              <a:t>常用工具类Tools，来获得格式化后的时间和转化单位，本案例使用”Tools.java”，内容如下。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855" y="1838325"/>
            <a:ext cx="541972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4075" y="252740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的持久化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474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7597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2章</a:t>
                      </a:r>
                      <a:endParaRPr lang="en-US" altLang="en-US" sz="200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常用数据类型</a:t>
                      </a: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5章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缓存的持久化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zh-CN" altLang="en-US" sz="2000" b="0" dirty="0" smtClean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57382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第10章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751395">
                <a:tc gridSpan="2"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95761" y="2739021"/>
            <a:ext cx="6536871" cy="2390427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学 习 进 步 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744076" y="6241020"/>
            <a:ext cx="4366476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作者</a:t>
            </a:r>
            <a:r>
              <a:rPr lang="zh-CN" altLang="en-US" b="1" dirty="0" smtClean="0">
                <a:solidFill>
                  <a:schemeClr val="tx1"/>
                </a:solidFill>
              </a:rPr>
              <a:t>：张云河、王硕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5580" y="602297"/>
            <a:ext cx="53735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》</a:t>
            </a:r>
            <a:r>
              <a:rPr lang="zh-CN" altLang="en-US" sz="2200" b="1" dirty="0" smtClean="0">
                <a:solidFill>
                  <a:schemeClr val="accent2"/>
                </a:solidFill>
                <a:sym typeface="+mn-ea"/>
              </a:rPr>
              <a:t>最新版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522760"/>
            <a:ext cx="527050" cy="527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0" y="1211016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6735445" y="1991995"/>
            <a:ext cx="48107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9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latin typeface="微软雅黑 (正文)"/>
                <a:sym typeface="+mn-ea"/>
              </a:rPr>
              <a:t>Redis</a:t>
            </a:r>
            <a:r>
              <a:rPr lang="zh-CN" altLang="en-US" sz="3600" dirty="0" smtClean="0">
                <a:latin typeface="微软雅黑 (正文)"/>
                <a:sym typeface="+mn-ea"/>
              </a:rPr>
              <a:t>监控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主审： 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7688" y="243264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7688" y="365356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824990" y="2432685"/>
            <a:ext cx="22504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Redis监控指标</a:t>
            </a:r>
          </a:p>
        </p:txBody>
      </p:sp>
      <p:sp>
        <p:nvSpPr>
          <p:cNvPr id="2" name="矩形 1"/>
          <p:cNvSpPr/>
          <p:nvPr/>
        </p:nvSpPr>
        <p:spPr>
          <a:xfrm>
            <a:off x="1824990" y="3673475"/>
            <a:ext cx="18091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自定义监控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Redis监控指标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525" y="1446530"/>
            <a:ext cx="195389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600" b="0">
                <a:latin typeface="+mj-ea"/>
                <a:ea typeface="+mj-ea"/>
                <a:cs typeface="+mj-ea"/>
              </a:rPr>
              <a:t>一</a:t>
            </a:r>
            <a:r>
              <a:rPr lang="en-US" altLang="zh-CN" sz="1600" b="0">
                <a:latin typeface="+mj-ea"/>
                <a:ea typeface="+mj-ea"/>
                <a:cs typeface="+mj-ea"/>
              </a:rPr>
              <a:t>  </a:t>
            </a:r>
            <a:r>
              <a:rPr lang="zh-CN" sz="1600" b="0">
                <a:latin typeface="+mj-ea"/>
                <a:ea typeface="+mj-ea"/>
                <a:cs typeface="+mj-ea"/>
              </a:rPr>
              <a:t>使用</a:t>
            </a:r>
            <a:r>
              <a:rPr lang="en-US" sz="1600" b="0">
                <a:latin typeface="+mj-ea"/>
                <a:ea typeface="+mj-ea"/>
                <a:cs typeface="+mj-ea"/>
              </a:rPr>
              <a:t>INFO</a:t>
            </a:r>
            <a:r>
              <a:rPr lang="zh-CN" sz="1600" b="0">
                <a:latin typeface="+mj-ea"/>
                <a:ea typeface="+mj-ea"/>
                <a:cs typeface="+mj-ea"/>
              </a:rPr>
              <a:t>命令</a:t>
            </a:r>
            <a:endParaRPr lang="zh-CN" altLang="en-US" sz="1600" b="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1525" y="1783715"/>
            <a:ext cx="62052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进入Redis客户端，输入INFO命令，可以看到输出很多字段的参数，其主要内容如下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367280"/>
            <a:ext cx="4446270" cy="2235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65" y="2199640"/>
            <a:ext cx="4260215" cy="3891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Redis监控指标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525" y="1464310"/>
            <a:ext cx="11722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接上一页：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801495"/>
            <a:ext cx="3850640" cy="2717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05" y="970915"/>
            <a:ext cx="436308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Redis监控指标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20090" y="1626870"/>
            <a:ext cx="679005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指标说明</a:t>
            </a:r>
          </a:p>
          <a:p>
            <a:pPr lvl="0" algn="l"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返回关于 Redis 服务器的各种信息和统计数值。</a:t>
            </a:r>
          </a:p>
          <a:p>
            <a:pPr lvl="0" algn="l"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1) Server : 一些 Redis 的服务器信息，包含以下域：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redis_version : Redis 服务器版本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redis_git_sha1 : Git SHA1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redis_git_dirty : Git dirty flag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os : Redis 服务器的宿主操作系统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arch_bits : 架构（32 或 64 位）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multiplexing_api : Redis 所使用的事件处理机制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gcc_version : 编译 Redis 时所使用的 GCC 版本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process_id : 服务器进程的 PID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run_id : Redis 服务器的随机标识符（用于 Sentinel 和集群）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tcp_port : TCP/IP 监听端口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uptime_in_seconds : 自 Redis 服务器启动以来，经过的秒数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uptime_in_days : 自 Redis 服务器启动以来，经过的天数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lru_clock : 以分钟为单位进行自增的时钟，用于 LRU 管理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Redis监控指标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20090" y="1635125"/>
            <a:ext cx="107264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指标说明</a:t>
            </a:r>
          </a:p>
          <a:p>
            <a:pPr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2)Clients : 已连接客户端信息，包含以下域：</a:t>
            </a:r>
          </a:p>
          <a:p>
            <a:pPr lvl="1"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connected_clients : 已连接客户端的数量（不包括通过从属服务器连接的客户端）</a:t>
            </a:r>
          </a:p>
          <a:p>
            <a:pPr lvl="1"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client_longest_output_list : 当前连接的客户端当中，最长的输出列表</a:t>
            </a:r>
          </a:p>
          <a:p>
            <a:pPr lvl="1"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client_longest_input_buf : 当前连接的客户端当中，最大输入缓存</a:t>
            </a:r>
          </a:p>
          <a:p>
            <a:pPr lvl="1">
              <a:buClrTx/>
              <a:buSzTx/>
              <a:buFontTx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blocked_clients : 正在等待阻塞命令（BLPOP、BRPOP、BRPOPLPUSH）的客户端的数量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090" y="3329305"/>
            <a:ext cx="1064704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 Memory : 内存信息，包含以下域：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used_memory : 由 Redis 分配器分配的内存总量，以字节（byte）为单位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used_memory_human : 以人类可读的格式返回 Redis 分配的内存总量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used_memory_rss : 从操作系统的角度，返回 Redis 已分配的内存总量（俗称常驻集大小）。这个值和 top、ps 等命令的输出一致。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used_memory_peak : Redis 的内存消耗峰值（以字节为单位）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used_memory_peak_human : 以人类可读的格式返回 Redis 的内存消耗峰值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used_memory_lua : Lua 引擎所使用的内存大小（以字节为单位）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mem_fragmentation_ratio : used_memory_rss 和 used_memory 之间的比率</a:t>
            </a: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mem_allocator : 在编译时指定的， Redis 所使用的内存分配器。可以是 libc、jemalloc 或者 tcmalloc 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edf4adb-4312-48c1-ad3b-e05f892b16ea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6a38a6-2652-4a0c-8f42-df5a80a78557}"/>
  <p:tag name="TABLE_ENDDRAG_ORIGIN_RECT" val="471*100"/>
  <p:tag name="TABLE_ENDDRAG_RECT" val="60*135*471*1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af3eadd-6458-40e7-8bbd-6f4aef00991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1844</Words>
  <Application>Microsoft Office PowerPoint</Application>
  <PresentationFormat>宽屏</PresentationFormat>
  <Paragraphs>280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华文楷体</vt:lpstr>
      <vt:lpstr>宋体</vt:lpstr>
      <vt:lpstr>微软雅黑</vt:lpstr>
      <vt:lpstr>微软雅黑 (正文)</vt:lpstr>
      <vt:lpstr>Arial</vt:lpstr>
      <vt:lpstr>Calibri</vt:lpstr>
      <vt:lpstr>Times New Roman</vt:lpstr>
      <vt:lpstr>主题5</vt:lpstr>
      <vt:lpstr>Redis 6 开发与实战</vt:lpstr>
      <vt:lpstr>PowerPoint 演示文稿</vt:lpstr>
      <vt:lpstr> 第九章  Redis监控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 习 进 步 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205</cp:revision>
  <cp:lastPrinted>2021-11-30T03:01:00Z</cp:lastPrinted>
  <dcterms:created xsi:type="dcterms:W3CDTF">2021-11-30T03:01:00Z</dcterms:created>
  <dcterms:modified xsi:type="dcterms:W3CDTF">2022-03-19T10:21:53Z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