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7"/>
  </p:notesMasterIdLst>
  <p:sldIdLst>
    <p:sldId id="256" r:id="rId3"/>
    <p:sldId id="314" r:id="rId4"/>
    <p:sldId id="311" r:id="rId5"/>
    <p:sldId id="312" r:id="rId6"/>
    <p:sldId id="315" r:id="rId7"/>
    <p:sldId id="430"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565" r:id="rId55"/>
    <p:sldId id="566" r:id="rId56"/>
    <p:sldId id="567" r:id="rId57"/>
    <p:sldId id="568" r:id="rId58"/>
    <p:sldId id="569" r:id="rId59"/>
    <p:sldId id="570" r:id="rId60"/>
    <p:sldId id="571" r:id="rId61"/>
    <p:sldId id="572" r:id="rId62"/>
    <p:sldId id="573" r:id="rId63"/>
    <p:sldId id="574" r:id="rId64"/>
    <p:sldId id="575" r:id="rId65"/>
    <p:sldId id="261" r:id="rId66"/>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5C"/>
    <a:srgbClr val="06D24C"/>
    <a:srgbClr val="035920"/>
    <a:srgbClr val="F6F5F3"/>
    <a:srgbClr val="04862F"/>
    <a:srgbClr val="07DB4E"/>
    <a:srgbClr val="08396E"/>
    <a:srgbClr val="0519AB"/>
    <a:srgbClr val="06B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82" autoAdjust="0"/>
  </p:normalViewPr>
  <p:slideViewPr>
    <p:cSldViewPr snapToGrid="0">
      <p:cViewPr varScale="1">
        <p:scale>
          <a:sx n="86" d="100"/>
          <a:sy n="86" d="100"/>
        </p:scale>
        <p:origin x="710" y="53"/>
      </p:cViewPr>
      <p:guideLst>
        <p:guide orient="horz" pos="2136"/>
        <p:guide pos="3818"/>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9.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5.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6.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8.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9.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0.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1.xml"/><Relationship Id="rId2" Type="http://schemas.openxmlformats.org/officeDocument/2006/relationships/tags" Target="../tags/tag5.xml"/><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3.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6.xml"/><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18.xml"/><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9.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0.xml"/><Relationship Id="rId2" Type="http://schemas.openxmlformats.org/officeDocument/2006/relationships/image" Target="../media/image44.png"/><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21.xml"/><Relationship Id="rId1"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22.xml"/><Relationship Id="rId1" Type="http://schemas.openxmlformats.org/officeDocument/2006/relationships/image" Target="../media/image46.jpe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3.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24.xml"/><Relationship Id="rId1" Type="http://schemas.openxmlformats.org/officeDocument/2006/relationships/image" Target="../media/image5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5.xml"/><Relationship Id="rId2" Type="http://schemas.openxmlformats.org/officeDocument/2006/relationships/image" Target="../media/image53.png"/><Relationship Id="rId1" Type="http://schemas.openxmlformats.org/officeDocument/2006/relationships/image" Target="../media/image5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6.xml"/><Relationship Id="rId2" Type="http://schemas.openxmlformats.org/officeDocument/2006/relationships/image" Target="../media/image55.png"/><Relationship Id="rId1" Type="http://schemas.openxmlformats.org/officeDocument/2006/relationships/image" Target="../media/image54.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7.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8.xml"/><Relationship Id="rId2" Type="http://schemas.openxmlformats.org/officeDocument/2006/relationships/image" Target="../media/image59.png"/><Relationship Id="rId1" Type="http://schemas.openxmlformats.org/officeDocument/2006/relationships/image" Target="../media/image58.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29.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30.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1.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3.xml"/><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4.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35.xml"/><Relationship Id="rId2" Type="http://schemas.openxmlformats.org/officeDocument/2006/relationships/image" Target="../media/image76.png"/><Relationship Id="rId1" Type="http://schemas.openxmlformats.org/officeDocument/2006/relationships/image" Target="../media/image75.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36.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38.xml"/><Relationship Id="rId1"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39.xml"/><Relationship Id="rId1"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40.xml"/><Relationship Id="rId1" Type="http://schemas.openxmlformats.org/officeDocument/2006/relationships/tags" Target="../tags/tag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41.xml"/><Relationship Id="rId1" Type="http://schemas.openxmlformats.org/officeDocument/2006/relationships/image" Target="../media/image82.em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42.xml"/><Relationship Id="rId1" Type="http://schemas.openxmlformats.org/officeDocument/2006/relationships/image" Target="../media/image83.pn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hemeOverride" Target="../theme/themeOverride43.xml"/><Relationship Id="rId7" Type="http://schemas.openxmlformats.org/officeDocument/2006/relationships/image" Target="../media/image90.png"/><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hemeOverride" Target="../theme/themeOverride44.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hyperlink" Target="http://127.0.0.1:8080" TargetMode="External"/><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45.xml"/><Relationship Id="rId1" Type="http://schemas.openxmlformats.org/officeDocument/2006/relationships/image" Target="../media/image96.png"/></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hemeOverride" Target="../theme/themeOverride46.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hemeOverride" Target="../theme/themeOverride47.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03.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48.xml"/><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image" Target="../media/image109.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49.xml"/><Relationship Id="rId2" Type="http://schemas.openxmlformats.org/officeDocument/2006/relationships/image" Target="../media/image114.png"/><Relationship Id="rId1" Type="http://schemas.openxmlformats.org/officeDocument/2006/relationships/image" Target="../media/image113.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0.xml"/><Relationship Id="rId2" Type="http://schemas.openxmlformats.org/officeDocument/2006/relationships/image" Target="../media/image116.png"/><Relationship Id="rId1" Type="http://schemas.openxmlformats.org/officeDocument/2006/relationships/image" Target="../media/image115.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1.xml"/><Relationship Id="rId2" Type="http://schemas.openxmlformats.org/officeDocument/2006/relationships/image" Target="../media/image118.png"/><Relationship Id="rId1" Type="http://schemas.openxmlformats.org/officeDocument/2006/relationships/image" Target="../media/image117.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2.xml"/><Relationship Id="rId2" Type="http://schemas.openxmlformats.org/officeDocument/2006/relationships/hyperlink" Target="http://localhost/web1" TargetMode="External"/><Relationship Id="rId1" Type="http://schemas.openxmlformats.org/officeDocument/2006/relationships/image" Target="../media/image119.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3.xml"/><Relationship Id="rId2" Type="http://schemas.openxmlformats.org/officeDocument/2006/relationships/image" Target="../media/image121.png"/><Relationship Id="rId1" Type="http://schemas.openxmlformats.org/officeDocument/2006/relationships/image" Target="../media/image12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4.xml"/><Relationship Id="rId2" Type="http://schemas.openxmlformats.org/officeDocument/2006/relationships/hyperlink" Target="http://127.0.0.1" TargetMode="External"/><Relationship Id="rId1" Type="http://schemas.openxmlformats.org/officeDocument/2006/relationships/image" Target="../media/image122.png"/></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55.xml"/><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image" Target="../media/image123.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6.xml"/><Relationship Id="rId2" Type="http://schemas.openxmlformats.org/officeDocument/2006/relationships/image" Target="../media/image126.png"/><Relationship Id="rId1" Type="http://schemas.openxmlformats.org/officeDocument/2006/relationships/tags" Target="../tags/tag7.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hemeOverride" Target="../theme/themeOverride57.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err="1" smtClean="0"/>
              <a:t>Redis</a:t>
            </a:r>
            <a:r>
              <a:rPr lang="en-US" altLang="zh-CN" sz="4800" dirty="0" smtClean="0"/>
              <a:t> 6 </a:t>
            </a:r>
            <a:r>
              <a:rPr lang="zh-CN" altLang="en-US" sz="4800" dirty="0" smtClean="0"/>
              <a:t>开发与实战</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sp>
        <p:nvSpPr>
          <p:cNvPr id="22"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主讲教师：</a:t>
            </a:r>
            <a:r>
              <a:rPr lang="en-US" altLang="zh-CN" b="1" dirty="0">
                <a:solidFill>
                  <a:schemeClr val="tx1"/>
                </a:solidFill>
              </a:rPr>
              <a:t>XXX</a:t>
            </a:r>
            <a:endParaRPr lang="en-US" altLang="zh-CN" b="1" dirty="0">
              <a:solidFill>
                <a:schemeClr val="tx1"/>
              </a:solidFill>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7" name="矩形 6"/>
          <p:cNvSpPr/>
          <p:nvPr/>
        </p:nvSpPr>
        <p:spPr>
          <a:xfrm>
            <a:off x="1328775" y="589418"/>
            <a:ext cx="4527200" cy="430887"/>
          </a:xfrm>
          <a:prstGeom prst="rect">
            <a:avLst/>
          </a:prstGeom>
        </p:spPr>
        <p:txBody>
          <a:bodyPr wrap="none">
            <a:spAutoFit/>
          </a:bodyPr>
          <a:lstStyle/>
          <a:p>
            <a:pPr algn="ctr"/>
            <a:r>
              <a:rPr lang="zh-CN" altLang="en-US" sz="2200" dirty="0" smtClean="0">
                <a:solidFill>
                  <a:schemeClr val="bg1"/>
                </a:solidFill>
                <a:sym typeface="+mn-ea"/>
              </a:rPr>
              <a:t>大数据教材《</a:t>
            </a:r>
            <a:r>
              <a:rPr lang="en-US" altLang="zh-CN" sz="2200" dirty="0" err="1" smtClean="0">
                <a:solidFill>
                  <a:schemeClr val="bg1"/>
                </a:solidFill>
                <a:sym typeface="+mn-ea"/>
              </a:rPr>
              <a:t>Redis</a:t>
            </a:r>
            <a:r>
              <a:rPr lang="en-US" altLang="zh-CN" sz="2200" dirty="0" smtClean="0">
                <a:solidFill>
                  <a:schemeClr val="bg1"/>
                </a:solidFill>
                <a:sym typeface="+mn-ea"/>
              </a:rPr>
              <a:t> 6</a:t>
            </a:r>
            <a:r>
              <a:rPr lang="zh-CN" altLang="en-US" sz="2200" dirty="0" smtClean="0">
                <a:solidFill>
                  <a:schemeClr val="bg1"/>
                </a:solidFill>
                <a:sym typeface="+mn-ea"/>
              </a:rPr>
              <a:t>开发与实战》</a:t>
            </a:r>
            <a:endParaRPr lang="zh-CN" altLang="en-US" sz="2200" b="1" dirty="0">
              <a:solidFill>
                <a:schemeClr val="accent2"/>
              </a:solidFill>
            </a:endParaRPr>
          </a:p>
        </p:txBody>
      </p:sp>
      <p:sp>
        <p:nvSpPr>
          <p:cNvPr id="6" name="矩形 5"/>
          <p:cNvSpPr/>
          <p:nvPr/>
        </p:nvSpPr>
        <p:spPr>
          <a:xfrm>
            <a:off x="933450" y="5034280"/>
            <a:ext cx="6122035" cy="1553210"/>
          </a:xfrm>
          <a:prstGeom prst="rect">
            <a:avLst/>
          </a:prstGeom>
        </p:spPr>
        <p:txBody>
          <a:bodyPr wrap="square">
            <a:spAutoFit/>
          </a:bodyPr>
          <a:lstStyle/>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学院：</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邮箱：</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办公地点：</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办公电话：</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836" y="1020305"/>
            <a:ext cx="3353401" cy="4698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0814050" cy="64516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下面检验是否配置JDK成功，输入快捷键” win + R”，在运行框中输入 cmd命令，在出现的对话框中输入“java -version”命令，如果出现下图的结果，则表明配置JDK成功了。</a:t>
            </a:r>
            <a:endParaRPr lang="en-US">
              <a:sym typeface="+mn-ea"/>
            </a:endParaRPr>
          </a:p>
        </p:txBody>
      </p:sp>
      <p:pic>
        <p:nvPicPr>
          <p:cNvPr id="96" name="图片 96"/>
          <p:cNvPicPr>
            <a:picLocks noChangeAspect="1"/>
          </p:cNvPicPr>
          <p:nvPr/>
        </p:nvPicPr>
        <p:blipFill>
          <a:blip r:embed="rId1"/>
          <a:stretch>
            <a:fillRect/>
          </a:stretch>
        </p:blipFill>
        <p:spPr>
          <a:xfrm>
            <a:off x="1150620" y="1748155"/>
            <a:ext cx="2346960" cy="1247140"/>
          </a:xfrm>
          <a:prstGeom prst="rect">
            <a:avLst/>
          </a:prstGeom>
        </p:spPr>
      </p:pic>
      <p:pic>
        <p:nvPicPr>
          <p:cNvPr id="75" name="图片 75"/>
          <p:cNvPicPr>
            <a:picLocks noChangeAspect="1"/>
          </p:cNvPicPr>
          <p:nvPr/>
        </p:nvPicPr>
        <p:blipFill>
          <a:blip r:embed="rId2"/>
          <a:stretch>
            <a:fillRect/>
          </a:stretch>
        </p:blipFill>
        <p:spPr>
          <a:xfrm>
            <a:off x="3810000" y="1677035"/>
            <a:ext cx="4914900" cy="1455420"/>
          </a:xfrm>
          <a:prstGeom prst="rect">
            <a:avLst/>
          </a:prstGeom>
        </p:spPr>
      </p:pic>
      <p:sp>
        <p:nvSpPr>
          <p:cNvPr id="101" name="文本框 100"/>
          <p:cNvSpPr txBox="1"/>
          <p:nvPr/>
        </p:nvSpPr>
        <p:spPr>
          <a:xfrm>
            <a:off x="5698490" y="3132455"/>
            <a:ext cx="1137920" cy="252730"/>
          </a:xfrm>
          <a:prstGeom prst="rect">
            <a:avLst/>
          </a:prstGeom>
          <a:noFill/>
          <a:ln w="9525">
            <a:noFill/>
          </a:ln>
        </p:spPr>
        <p:txBody>
          <a:bodyPr wrap="square">
            <a:spAutoFit/>
          </a:bodyPr>
          <a:p>
            <a:pPr indent="0" algn="ct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JDK</a:t>
            </a:r>
            <a:r>
              <a:rPr lang="zh-CN" sz="1050" b="0">
                <a:ea typeface="宋体" panose="02010600030101010101" pitchFamily="2" charset="-122"/>
              </a:rPr>
              <a:t>的版本</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1631950" cy="368300"/>
          </a:xfrm>
          <a:prstGeom prst="rect">
            <a:avLst/>
          </a:prstGeom>
          <a:noFill/>
        </p:spPr>
        <p:txBody>
          <a:bodyPr wrap="square" rtlCol="0">
            <a:spAutoFit/>
          </a:bodyPr>
          <a:p>
            <a:pPr algn="just">
              <a:lnSpc>
                <a:spcPct val="100000"/>
              </a:lnSpc>
              <a:spcAft>
                <a:spcPts val="600"/>
              </a:spcAft>
              <a:buClr>
                <a:srgbClr val="FF0000"/>
              </a:buClr>
              <a:buSzTx/>
              <a:buFont typeface="Wingdings" panose="05000000000000000000" pitchFamily="2" charset="2"/>
            </a:pPr>
            <a:r>
              <a:rPr lang="en-US">
                <a:sym typeface="+mn-ea"/>
              </a:rPr>
              <a:t>安装Tomcat 9</a:t>
            </a:r>
            <a:endParaRPr lang="en-US">
              <a:sym typeface="+mn-ea"/>
            </a:endParaRPr>
          </a:p>
        </p:txBody>
      </p:sp>
      <p:sp>
        <p:nvSpPr>
          <p:cNvPr id="3" name="文本框 2"/>
          <p:cNvSpPr txBox="1"/>
          <p:nvPr/>
        </p:nvSpPr>
        <p:spPr>
          <a:xfrm>
            <a:off x="840740" y="1419225"/>
            <a:ext cx="10918190" cy="175323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Tomcat </a:t>
            </a:r>
            <a:r>
              <a:rPr lang="en-US">
                <a:sym typeface="+mn-ea"/>
              </a:rPr>
              <a:t>服务器是一个免费的开放源代码的</a:t>
            </a:r>
            <a:r>
              <a:rPr lang="en-US">
                <a:sym typeface="+mn-ea"/>
              </a:rPr>
              <a:t>Web </a:t>
            </a:r>
            <a:r>
              <a:rPr lang="en-US">
                <a:sym typeface="+mn-ea"/>
              </a:rPr>
              <a:t>应用服务器，属于轻量级应用服务器，在中小型系统和并发访问用户不是很多的场合下被普遍使用，是开发和调试</a:t>
            </a:r>
            <a:r>
              <a:rPr lang="en-US">
                <a:sym typeface="+mn-ea"/>
              </a:rPr>
              <a:t>JSP </a:t>
            </a:r>
            <a:r>
              <a:rPr lang="en-US">
                <a:sym typeface="+mn-ea"/>
              </a:rPr>
              <a:t>程序的首选。</a:t>
            </a:r>
            <a:r>
              <a:rPr lang="en-US">
                <a:sym typeface="+mn-ea"/>
              </a:rPr>
              <a:t>     </a:t>
            </a:r>
            <a:r>
              <a:rPr lang="en-US">
                <a:sym typeface="+mn-ea"/>
              </a:rPr>
              <a:t>读者可以根据自己的操纵系统去</a:t>
            </a:r>
            <a:r>
              <a:rPr lang="en-US">
                <a:sym typeface="+mn-ea"/>
              </a:rPr>
              <a:t>a</a:t>
            </a:r>
            <a:r>
              <a:rPr lang="en-US">
                <a:sym typeface="+mn-ea"/>
              </a:rPr>
              <a:t>pach</a:t>
            </a:r>
            <a:r>
              <a:rPr lang="en-US">
                <a:sym typeface="+mn-ea"/>
              </a:rPr>
              <a:t>e</a:t>
            </a:r>
            <a:r>
              <a:rPr lang="en-US">
                <a:sym typeface="+mn-ea"/>
              </a:rPr>
              <a:t>官网选择合适的版本下载，笔者下载的是</a:t>
            </a:r>
            <a:r>
              <a:rPr lang="en-US">
                <a:sym typeface="+mn-ea"/>
              </a:rPr>
              <a:t>win</a:t>
            </a:r>
            <a:r>
              <a:rPr lang="en-US">
                <a:sym typeface="+mn-ea"/>
              </a:rPr>
              <a:t>dows64</a:t>
            </a:r>
            <a:r>
              <a:rPr lang="en-US">
                <a:sym typeface="+mn-ea"/>
              </a:rPr>
              <a:t>位版本的</a:t>
            </a:r>
            <a:r>
              <a:rPr lang="en-US">
                <a:sym typeface="+mn-ea"/>
              </a:rPr>
              <a:t>apache-tomcat-9.0.24.zip</a:t>
            </a:r>
            <a:r>
              <a:rPr lang="en-US">
                <a:sym typeface="+mn-ea"/>
              </a:rPr>
              <a:t>。解压放到指定目录就可以使用，无需安装。</a:t>
            </a:r>
            <a:endParaRPr lang="en-US">
              <a:sym typeface="+mn-ea"/>
            </a:endParaRPr>
          </a:p>
        </p:txBody>
      </p:sp>
      <p:pic>
        <p:nvPicPr>
          <p:cNvPr id="11295" name="图片 11295"/>
          <p:cNvPicPr>
            <a:picLocks noChangeAspect="1"/>
          </p:cNvPicPr>
          <p:nvPr/>
        </p:nvPicPr>
        <p:blipFill>
          <a:blip r:embed="rId1"/>
          <a:stretch>
            <a:fillRect/>
          </a:stretch>
        </p:blipFill>
        <p:spPr>
          <a:xfrm>
            <a:off x="1158875" y="3218180"/>
            <a:ext cx="3817620" cy="2326640"/>
          </a:xfrm>
          <a:prstGeom prst="rect">
            <a:avLst/>
          </a:prstGeom>
        </p:spPr>
      </p:pic>
      <p:sp>
        <p:nvSpPr>
          <p:cNvPr id="4" name="文本框 3"/>
          <p:cNvSpPr txBox="1"/>
          <p:nvPr/>
        </p:nvSpPr>
        <p:spPr>
          <a:xfrm>
            <a:off x="2541905" y="5590540"/>
            <a:ext cx="1051560" cy="252730"/>
          </a:xfrm>
          <a:prstGeom prst="rect">
            <a:avLst/>
          </a:prstGeom>
          <a:noFill/>
          <a:ln w="9525">
            <a:noFill/>
          </a:ln>
        </p:spPr>
        <p:txBody>
          <a:bodyPr wrap="square">
            <a:spAutoFit/>
          </a:bodyPr>
          <a:p>
            <a:pPr indent="0" algn="ctr"/>
            <a:r>
              <a:rPr lang="en-US" sz="1050" b="0">
                <a:latin typeface="Calibri" panose="020F0502020204030204" charset="0"/>
                <a:ea typeface="宋体" panose="02010600030101010101" pitchFamily="2" charset="-122"/>
              </a:rPr>
              <a:t> Tomcat</a:t>
            </a:r>
            <a:r>
              <a:rPr lang="zh-CN" sz="1050" b="0">
                <a:ea typeface="宋体" panose="02010600030101010101" pitchFamily="2" charset="-122"/>
              </a:rPr>
              <a:t>目录</a:t>
            </a:r>
            <a:endParaRPr lang="zh-CN" altLang="en-US"/>
          </a:p>
        </p:txBody>
      </p:sp>
      <p:sp>
        <p:nvSpPr>
          <p:cNvPr id="5" name="文本框 4"/>
          <p:cNvSpPr txBox="1"/>
          <p:nvPr/>
        </p:nvSpPr>
        <p:spPr>
          <a:xfrm>
            <a:off x="5194300" y="3172460"/>
            <a:ext cx="6564630" cy="3138170"/>
          </a:xfrm>
          <a:prstGeom prst="rect">
            <a:avLst/>
          </a:prstGeom>
          <a:noFill/>
          <a:ln w="9525">
            <a:noFill/>
          </a:ln>
        </p:spPr>
        <p:txBody>
          <a:bodyPr wrap="square">
            <a:spAutoFit/>
          </a:bodyPr>
          <a:p>
            <a:pPr indent="266700">
              <a:lnSpc>
                <a:spcPct val="150000"/>
              </a:lnSpc>
            </a:pPr>
            <a:r>
              <a:rPr lang="en-US" sz="1200" b="1">
                <a:latin typeface="Calibri" panose="020F0502020204030204" charset="0"/>
                <a:ea typeface="宋体" panose="02010600030101010101" pitchFamily="2" charset="-122"/>
              </a:rPr>
              <a:t>Tomcat</a:t>
            </a:r>
            <a:r>
              <a:rPr lang="zh-CN" sz="1200" b="1">
                <a:latin typeface="Calibri" panose="020F0502020204030204" charset="0"/>
                <a:ea typeface="宋体" panose="02010600030101010101" pitchFamily="2" charset="-122"/>
              </a:rPr>
              <a:t>关键目录及文件作用：</a:t>
            </a:r>
            <a:r>
              <a:rPr lang="en-US" sz="1200" b="0">
                <a:latin typeface="Wingdings" panose="05000000000000000000" charset="0"/>
                <a:ea typeface="宋体" panose="02010600030101010101" pitchFamily="2" charset="-122"/>
              </a:rPr>
              <a:t>l </a:t>
            </a:r>
            <a:r>
              <a:rPr lang="en-US" sz="1200" b="1">
                <a:solidFill>
                  <a:schemeClr val="accent3">
                    <a:lumMod val="50000"/>
                    <a:lumOff val="50000"/>
                  </a:schemeClr>
                </a:solidFill>
                <a:latin typeface="Calibri" panose="020F0502020204030204" charset="0"/>
                <a:ea typeface="宋体" panose="02010600030101010101" pitchFamily="2" charset="-122"/>
              </a:rPr>
              <a:t>bin</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用于存放各种平台下启动和关闭</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的脚本文件。在该目录中有两个非常关键的文件——</a:t>
            </a:r>
            <a:r>
              <a:rPr lang="en-US" sz="1200" b="0">
                <a:latin typeface="Calibri" panose="020F0502020204030204" charset="0"/>
                <a:ea typeface="宋体" panose="02010600030101010101" pitchFamily="2" charset="-122"/>
              </a:rPr>
              <a:t>startup.bat</a:t>
            </a:r>
            <a:r>
              <a:rPr lang="zh-CN" sz="1200" b="0">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shutdown.bat</a:t>
            </a:r>
            <a:r>
              <a:rPr lang="zh-CN" sz="1200" b="0">
                <a:latin typeface="Calibri" panose="020F0502020204030204" charset="0"/>
                <a:ea typeface="宋体" panose="02010600030101010101" pitchFamily="2" charset="-122"/>
              </a:rPr>
              <a:t>，前者是</a:t>
            </a:r>
            <a:r>
              <a:rPr lang="en-US" sz="1200" b="0">
                <a:latin typeface="Calibri" panose="020F0502020204030204" charset="0"/>
                <a:ea typeface="宋体" panose="02010600030101010101" pitchFamily="2" charset="-122"/>
              </a:rPr>
              <a:t>Windows</a:t>
            </a:r>
            <a:r>
              <a:rPr lang="zh-CN" sz="1200" b="0">
                <a:latin typeface="Calibri" panose="020F0502020204030204" charset="0"/>
                <a:ea typeface="宋体" panose="02010600030101010101" pitchFamily="2" charset="-122"/>
              </a:rPr>
              <a:t>下启动</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的文件，后者是对应的关闭文件；</a:t>
            </a:r>
            <a:r>
              <a:rPr lang="en-US" sz="1200" b="0">
                <a:latin typeface="Wingdings" panose="05000000000000000000" charset="0"/>
                <a:ea typeface="宋体" panose="02010600030101010101" pitchFamily="2" charset="-122"/>
              </a:rPr>
              <a:t>l </a:t>
            </a:r>
            <a:r>
              <a:rPr lang="en-US" sz="1200" b="1">
                <a:solidFill>
                  <a:schemeClr val="accent3">
                    <a:lumMod val="50000"/>
                    <a:lumOff val="50000"/>
                  </a:schemeClr>
                </a:solidFill>
                <a:latin typeface="Calibri" panose="020F0502020204030204" charset="0"/>
                <a:ea typeface="宋体" panose="02010600030101010101" pitchFamily="2" charset="-122"/>
              </a:rPr>
              <a:t>conf</a:t>
            </a:r>
            <a:r>
              <a:rPr lang="zh-CN" sz="1200" b="1">
                <a:solidFill>
                  <a:schemeClr val="accent3">
                    <a:lumMod val="50000"/>
                    <a:lumOff val="50000"/>
                  </a:schemeClr>
                </a:solidFill>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的各种配置文件，其中</a:t>
            </a:r>
            <a:r>
              <a:rPr lang="en-US" sz="1200" b="0">
                <a:latin typeface="Calibri" panose="020F0502020204030204" charset="0"/>
                <a:ea typeface="宋体" panose="02010600030101010101" pitchFamily="2" charset="-122"/>
              </a:rPr>
              <a:t>server.xml</a:t>
            </a:r>
            <a:r>
              <a:rPr lang="zh-CN" sz="1200" b="0">
                <a:latin typeface="Calibri" panose="020F0502020204030204" charset="0"/>
                <a:ea typeface="宋体" panose="02010600030101010101" pitchFamily="2" charset="-122"/>
              </a:rPr>
              <a:t>为服务器的主配置文件，</a:t>
            </a:r>
            <a:r>
              <a:rPr lang="en-US" sz="1200" b="0">
                <a:latin typeface="Calibri" panose="020F0502020204030204" charset="0"/>
                <a:ea typeface="宋体" panose="02010600030101010101" pitchFamily="2" charset="-122"/>
              </a:rPr>
              <a:t>web.xml</a:t>
            </a:r>
            <a:r>
              <a:rPr lang="zh-CN" sz="1200" b="0">
                <a:latin typeface="Calibri" panose="020F0502020204030204" charset="0"/>
                <a:ea typeface="宋体" panose="02010600030101010101" pitchFamily="2" charset="-122"/>
              </a:rPr>
              <a:t>为所有</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应用的配置文件，</a:t>
            </a:r>
            <a:r>
              <a:rPr lang="en-US" sz="1200" b="0">
                <a:latin typeface="Calibri" panose="020F0502020204030204" charset="0"/>
                <a:ea typeface="宋体" panose="02010600030101010101" pitchFamily="2" charset="-122"/>
              </a:rPr>
              <a:t>tomcat-users.xml</a:t>
            </a:r>
            <a:r>
              <a:rPr lang="zh-CN" sz="1200" b="0">
                <a:latin typeface="Calibri" panose="020F0502020204030204" charset="0"/>
                <a:ea typeface="宋体" panose="02010600030101010101" pitchFamily="2" charset="-122"/>
              </a:rPr>
              <a:t>用于定义</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的用户信息、配置用户的权限与安全。</a:t>
            </a:r>
            <a:r>
              <a:rPr lang="en-US" sz="1200" b="0">
                <a:latin typeface="Wingdings" panose="05000000000000000000" charset="0"/>
                <a:ea typeface="宋体" panose="02010600030101010101" pitchFamily="2" charset="-122"/>
              </a:rPr>
              <a:t>l</a:t>
            </a:r>
            <a:r>
              <a:rPr lang="en-US" sz="1200" b="1">
                <a:solidFill>
                  <a:schemeClr val="accent3">
                    <a:lumMod val="50000"/>
                    <a:lumOff val="50000"/>
                  </a:schemeClr>
                </a:solidFill>
                <a:latin typeface="Wingdings" panose="05000000000000000000" charset="0"/>
                <a:ea typeface="宋体" panose="02010600030101010101" pitchFamily="2" charset="-122"/>
              </a:rPr>
              <a:t> </a:t>
            </a:r>
            <a:r>
              <a:rPr lang="en-US" sz="1200" b="1">
                <a:solidFill>
                  <a:schemeClr val="accent3">
                    <a:lumMod val="50000"/>
                    <a:lumOff val="50000"/>
                  </a:schemeClr>
                </a:solidFill>
                <a:latin typeface="Calibri" panose="020F0502020204030204" charset="0"/>
                <a:ea typeface="宋体" panose="02010600030101010101" pitchFamily="2" charset="-122"/>
              </a:rPr>
              <a:t>lib</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此目录存放</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服务器和所有</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应用都能访问的</a:t>
            </a:r>
            <a:r>
              <a:rPr lang="en-US" sz="1200" b="0">
                <a:latin typeface="Calibri" panose="020F0502020204030204" charset="0"/>
                <a:ea typeface="宋体" panose="02010600030101010101" pitchFamily="2" charset="-122"/>
              </a:rPr>
              <a:t>JAR</a:t>
            </a:r>
            <a:r>
              <a:rPr lang="zh-CN" sz="1200" b="0">
                <a:latin typeface="Calibri" panose="020F0502020204030204" charset="0"/>
                <a:ea typeface="宋体" panose="02010600030101010101" pitchFamily="2" charset="-122"/>
              </a:rPr>
              <a:t>。</a:t>
            </a:r>
            <a:r>
              <a:rPr lang="en-US" sz="1200" b="0">
                <a:latin typeface="Wingdings" panose="05000000000000000000" charset="0"/>
                <a:ea typeface="宋体" panose="02010600030101010101" pitchFamily="2" charset="-122"/>
              </a:rPr>
              <a:t>l </a:t>
            </a:r>
            <a:r>
              <a:rPr lang="en-US" sz="1200" b="1">
                <a:solidFill>
                  <a:schemeClr val="accent3">
                    <a:lumMod val="50000"/>
                    <a:lumOff val="50000"/>
                  </a:schemeClr>
                </a:solidFill>
                <a:latin typeface="Calibri" panose="020F0502020204030204" charset="0"/>
                <a:ea typeface="宋体" panose="02010600030101010101" pitchFamily="2" charset="-122"/>
              </a:rPr>
              <a:t>logs</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用于存放</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的日志文件，</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的所有日志都存放在此目录中。</a:t>
            </a:r>
            <a:r>
              <a:rPr lang="en-US" sz="1200" b="0">
                <a:latin typeface="Wingdings" panose="05000000000000000000" charset="0"/>
                <a:ea typeface="宋体" panose="02010600030101010101" pitchFamily="2" charset="-122"/>
              </a:rPr>
              <a:t>l</a:t>
            </a:r>
            <a:r>
              <a:rPr lang="en-US" sz="1200" b="1">
                <a:solidFill>
                  <a:schemeClr val="accent3">
                    <a:lumMod val="50000"/>
                    <a:lumOff val="50000"/>
                  </a:schemeClr>
                </a:solidFill>
                <a:latin typeface="Wingdings" panose="05000000000000000000" charset="0"/>
                <a:ea typeface="宋体" panose="02010600030101010101" pitchFamily="2" charset="-122"/>
              </a:rPr>
              <a:t> </a:t>
            </a:r>
            <a:r>
              <a:rPr lang="en-US" sz="1200" b="1">
                <a:solidFill>
                  <a:schemeClr val="accent3">
                    <a:lumMod val="50000"/>
                    <a:lumOff val="50000"/>
                  </a:schemeClr>
                </a:solidFill>
                <a:latin typeface="Calibri" panose="020F0502020204030204" charset="0"/>
                <a:ea typeface="宋体" panose="02010600030101010101" pitchFamily="2" charset="-122"/>
              </a:rPr>
              <a:t>temp</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临时文件夹，</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运行时候如果有临时文件将保存于此目录。</a:t>
            </a:r>
            <a:r>
              <a:rPr lang="en-US" sz="1200" b="0">
                <a:latin typeface="Wingdings" panose="05000000000000000000" charset="0"/>
                <a:ea typeface="宋体" panose="02010600030101010101" pitchFamily="2" charset="-122"/>
              </a:rPr>
              <a:t>l </a:t>
            </a:r>
            <a:r>
              <a:rPr lang="en-US" sz="1200" b="1">
                <a:solidFill>
                  <a:schemeClr val="accent3">
                    <a:lumMod val="50000"/>
                    <a:lumOff val="50000"/>
                  </a:schemeClr>
                </a:solidFill>
                <a:latin typeface="Calibri" panose="020F0502020204030204" charset="0"/>
                <a:ea typeface="宋体" panose="02010600030101010101" pitchFamily="2" charset="-122"/>
              </a:rPr>
              <a:t>webapps</a:t>
            </a:r>
            <a:r>
              <a:rPr lang="zh-CN" sz="1200" b="1">
                <a:solidFill>
                  <a:schemeClr val="accent3">
                    <a:lumMod val="50000"/>
                    <a:lumOff val="50000"/>
                  </a:schemeClr>
                </a:solidFill>
                <a:latin typeface="Calibri" panose="020F0502020204030204" charset="0"/>
                <a:ea typeface="宋体" panose="02010600030101010101" pitchFamily="2" charset="-122"/>
              </a:rPr>
              <a:t>目录：</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应用的发布目录，把</a:t>
            </a:r>
            <a:r>
              <a:rPr lang="en-US" sz="1200" b="0">
                <a:latin typeface="Calibri" panose="020F0502020204030204" charset="0"/>
                <a:ea typeface="宋体" panose="02010600030101010101" pitchFamily="2" charset="-122"/>
              </a:rPr>
              <a:t>Java Web</a:t>
            </a:r>
            <a:r>
              <a:rPr lang="zh-CN" sz="1200" b="0">
                <a:latin typeface="Calibri" panose="020F0502020204030204" charset="0"/>
                <a:ea typeface="宋体" panose="02010600030101010101" pitchFamily="2" charset="-122"/>
              </a:rPr>
              <a:t>站点或</a:t>
            </a:r>
            <a:r>
              <a:rPr lang="en-US" sz="1200" b="0">
                <a:latin typeface="Calibri" panose="020F0502020204030204" charset="0"/>
                <a:ea typeface="宋体" panose="02010600030101010101" pitchFamily="2" charset="-122"/>
              </a:rPr>
              <a:t>war</a:t>
            </a:r>
            <a:r>
              <a:rPr lang="zh-CN" sz="1200" b="0">
                <a:latin typeface="Calibri" panose="020F0502020204030204" charset="0"/>
                <a:ea typeface="宋体" panose="02010600030101010101" pitchFamily="2" charset="-122"/>
              </a:rPr>
              <a:t>文件放入这个目录下，就可以通过</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服务器访问了。</a:t>
            </a:r>
            <a:r>
              <a:rPr lang="en-US" sz="1200" b="0">
                <a:latin typeface="Wingdings" panose="05000000000000000000" charset="0"/>
                <a:ea typeface="宋体" panose="02010600030101010101" pitchFamily="2" charset="-122"/>
              </a:rPr>
              <a:t>l </a:t>
            </a:r>
            <a:r>
              <a:rPr lang="en-US" sz="1200" b="1">
                <a:solidFill>
                  <a:schemeClr val="accent3">
                    <a:lumMod val="50000"/>
                    <a:lumOff val="50000"/>
                  </a:schemeClr>
                </a:solidFill>
                <a:latin typeface="Calibri" panose="020F0502020204030204" charset="0"/>
                <a:ea typeface="宋体" panose="02010600030101010101" pitchFamily="2" charset="-122"/>
              </a:rPr>
              <a:t>work</a:t>
            </a:r>
            <a:r>
              <a:rPr lang="zh-CN" sz="1200" b="1">
                <a:solidFill>
                  <a:schemeClr val="accent3">
                    <a:lumMod val="50000"/>
                    <a:lumOff val="50000"/>
                  </a:schemeClr>
                </a:solidFill>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解析</a:t>
            </a:r>
            <a:r>
              <a:rPr lang="en-US" sz="1200" b="0">
                <a:latin typeface="Calibri" panose="020F0502020204030204" charset="0"/>
                <a:ea typeface="宋体" panose="02010600030101010101" pitchFamily="2" charset="-122"/>
              </a:rPr>
              <a:t>JSP</a:t>
            </a:r>
            <a:r>
              <a:rPr lang="zh-CN" sz="1200" b="0">
                <a:latin typeface="Calibri" panose="020F0502020204030204" charset="0"/>
                <a:ea typeface="宋体" panose="02010600030101010101" pitchFamily="2" charset="-122"/>
              </a:rPr>
              <a:t>生成的</a:t>
            </a:r>
            <a:r>
              <a:rPr lang="en-US" sz="1200" b="0">
                <a:latin typeface="Calibri" panose="020F0502020204030204" charset="0"/>
                <a:ea typeface="宋体" panose="02010600030101010101" pitchFamily="2" charset="-122"/>
              </a:rPr>
              <a:t>Servlet</a:t>
            </a:r>
            <a:r>
              <a:rPr lang="zh-CN" sz="1200" b="0">
                <a:latin typeface="Calibri" panose="020F0502020204030204" charset="0"/>
                <a:ea typeface="宋体" panose="02010600030101010101" pitchFamily="2" charset="-122"/>
              </a:rPr>
              <a:t>文件放在这个目录中。</a:t>
            </a:r>
            <a:endParaRPr lang="zh-CN" altLang="en-US" sz="1200" b="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5299075" cy="1198880"/>
          </a:xfrm>
          <a:prstGeom prst="rect">
            <a:avLst/>
          </a:prstGeom>
          <a:noFill/>
        </p:spPr>
        <p:txBody>
          <a:bodyPr wrap="square" rtlCol="0">
            <a:spAutoFit/>
          </a:bodyPr>
          <a:p>
            <a:pPr algn="just">
              <a:lnSpc>
                <a:spcPct val="100000"/>
              </a:lnSpc>
              <a:spcAft>
                <a:spcPts val="600"/>
              </a:spcAft>
              <a:buClr>
                <a:srgbClr val="FF0000"/>
              </a:buClr>
              <a:buSzTx/>
              <a:buFont typeface="Wingdings" panose="05000000000000000000" pitchFamily="2" charset="2"/>
            </a:pPr>
            <a:r>
              <a:rPr lang="en-US">
                <a:sym typeface="+mn-ea"/>
              </a:rPr>
              <a:t>     启动Tomcat服务器，在Tomcat的bin目录下找到startup.bat 双击运行。会弹出一个黑色窗口的控制台，黑色窗口的控制台不要关闭，如果关闭窗口就相当于把Tomcat服务器停止了。</a:t>
            </a:r>
            <a:endParaRPr lang="en-US">
              <a:sym typeface="+mn-ea"/>
            </a:endParaRPr>
          </a:p>
        </p:txBody>
      </p:sp>
      <p:pic>
        <p:nvPicPr>
          <p:cNvPr id="118" name="图片 118"/>
          <p:cNvPicPr>
            <a:picLocks noChangeAspect="1"/>
          </p:cNvPicPr>
          <p:nvPr/>
        </p:nvPicPr>
        <p:blipFill>
          <a:blip r:embed="rId1"/>
          <a:stretch>
            <a:fillRect/>
          </a:stretch>
        </p:blipFill>
        <p:spPr>
          <a:xfrm>
            <a:off x="1056958" y="2339340"/>
            <a:ext cx="4524375" cy="2369820"/>
          </a:xfrm>
          <a:prstGeom prst="rect">
            <a:avLst/>
          </a:prstGeom>
        </p:spPr>
      </p:pic>
      <p:sp>
        <p:nvSpPr>
          <p:cNvPr id="101" name="文本框 100"/>
          <p:cNvSpPr txBox="1"/>
          <p:nvPr/>
        </p:nvSpPr>
        <p:spPr>
          <a:xfrm>
            <a:off x="2413000" y="4798695"/>
            <a:ext cx="1813560" cy="252730"/>
          </a:xfrm>
          <a:prstGeom prst="rect">
            <a:avLst/>
          </a:prstGeom>
          <a:noFill/>
          <a:ln w="9525">
            <a:noFill/>
          </a:ln>
        </p:spPr>
        <p:txBody>
          <a:bodyPr wrap="square">
            <a:spAutoFit/>
          </a:bodyPr>
          <a:p>
            <a:pPr indent="0" algn="ctr"/>
            <a:r>
              <a:rPr lang="zh-CN" sz="1050" b="0">
                <a:ea typeface="宋体" panose="02010600030101010101" pitchFamily="2" charset="-122"/>
              </a:rPr>
              <a:t>在</a:t>
            </a:r>
            <a:r>
              <a:rPr lang="en-US" sz="1050" b="0">
                <a:latin typeface="Calibri" panose="020F0502020204030204" charset="0"/>
                <a:ea typeface="宋体" panose="02010600030101010101" pitchFamily="2" charset="-122"/>
              </a:rPr>
              <a:t>Windows</a:t>
            </a:r>
            <a:r>
              <a:rPr lang="zh-CN" sz="1050" b="0">
                <a:ea typeface="宋体" panose="02010600030101010101" pitchFamily="2" charset="-122"/>
              </a:rPr>
              <a:t>下启动</a:t>
            </a:r>
            <a:r>
              <a:rPr lang="en-US" sz="1050" b="0">
                <a:latin typeface="Calibri" panose="020F0502020204030204" charset="0"/>
                <a:ea typeface="宋体" panose="02010600030101010101" pitchFamily="2" charset="-122"/>
              </a:rPr>
              <a:t>Tomcat</a:t>
            </a:r>
            <a:endParaRPr lang="zh-CN" altLang="en-US"/>
          </a:p>
        </p:txBody>
      </p:sp>
      <p:sp>
        <p:nvSpPr>
          <p:cNvPr id="2" name="文本框 1"/>
          <p:cNvSpPr txBox="1"/>
          <p:nvPr/>
        </p:nvSpPr>
        <p:spPr>
          <a:xfrm>
            <a:off x="6432550" y="1051242"/>
            <a:ext cx="5080000" cy="119888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在浏览器地址栏中输入：</a:t>
            </a:r>
            <a:r>
              <a:rPr lang="en-US">
                <a:sym typeface="+mn-ea"/>
              </a:rPr>
              <a:t>http://localhost:8080 </a:t>
            </a:r>
            <a:r>
              <a:rPr lang="en-US">
                <a:sym typeface="+mn-ea"/>
              </a:rPr>
              <a:t>或者 </a:t>
            </a:r>
            <a:r>
              <a:rPr lang="en-US">
                <a:sym typeface="+mn-ea"/>
              </a:rPr>
              <a:t>http://127.0.0.1:8080 </a:t>
            </a:r>
            <a:r>
              <a:rPr lang="en-US">
                <a:sym typeface="+mn-ea"/>
              </a:rPr>
              <a:t>，如果看到如下页面，证明</a:t>
            </a:r>
            <a:r>
              <a:rPr lang="en-US">
                <a:sym typeface="+mn-ea"/>
              </a:rPr>
              <a:t>Tomcat</a:t>
            </a:r>
            <a:r>
              <a:rPr lang="en-US">
                <a:sym typeface="+mn-ea"/>
              </a:rPr>
              <a:t>服务器启动成功了。</a:t>
            </a:r>
            <a:r>
              <a:rPr lang="en-US">
                <a:sym typeface="+mn-ea"/>
              </a:rPr>
              <a:t>Tomcat</a:t>
            </a:r>
            <a:r>
              <a:rPr lang="en-US">
                <a:sym typeface="+mn-ea"/>
              </a:rPr>
              <a:t>默认的访问端口是</a:t>
            </a:r>
            <a:r>
              <a:rPr lang="en-US">
                <a:sym typeface="+mn-ea"/>
              </a:rPr>
              <a:t>8080</a:t>
            </a:r>
            <a:r>
              <a:rPr lang="en-US">
                <a:sym typeface="+mn-ea"/>
              </a:rPr>
              <a:t>，如下图所示。</a:t>
            </a:r>
            <a:endParaRPr lang="en-US">
              <a:sym typeface="+mn-ea"/>
            </a:endParaRPr>
          </a:p>
        </p:txBody>
      </p:sp>
      <p:pic>
        <p:nvPicPr>
          <p:cNvPr id="119" name="图片 119"/>
          <p:cNvPicPr>
            <a:picLocks noChangeAspect="1"/>
          </p:cNvPicPr>
          <p:nvPr/>
        </p:nvPicPr>
        <p:blipFill>
          <a:blip r:embed="rId2"/>
          <a:stretch>
            <a:fillRect/>
          </a:stretch>
        </p:blipFill>
        <p:spPr>
          <a:xfrm>
            <a:off x="7324725" y="2339340"/>
            <a:ext cx="3733800" cy="2595880"/>
          </a:xfrm>
          <a:prstGeom prst="rect">
            <a:avLst/>
          </a:prstGeom>
        </p:spPr>
      </p:pic>
      <p:sp>
        <p:nvSpPr>
          <p:cNvPr id="6" name="文本框 5"/>
          <p:cNvSpPr txBox="1"/>
          <p:nvPr/>
        </p:nvSpPr>
        <p:spPr>
          <a:xfrm>
            <a:off x="8499475" y="5045710"/>
            <a:ext cx="1384300" cy="252730"/>
          </a:xfrm>
          <a:prstGeom prst="rect">
            <a:avLst/>
          </a:prstGeom>
          <a:noFill/>
          <a:ln w="9525">
            <a:noFill/>
          </a:ln>
        </p:spPr>
        <p:txBody>
          <a:bodyPr wrap="square">
            <a:spAutoFit/>
          </a:bodyPr>
          <a:p>
            <a:pPr indent="0" algn="ctr"/>
            <a:r>
              <a:rPr lang="zh-CN" sz="1050" b="0">
                <a:ea typeface="宋体" panose="02010600030101010101" pitchFamily="2" charset="-122"/>
              </a:rPr>
              <a:t>访问</a:t>
            </a:r>
            <a:r>
              <a:rPr lang="en-US" sz="1050" b="0">
                <a:latin typeface="Calibri" panose="020F0502020204030204" charset="0"/>
                <a:ea typeface="宋体" panose="02010600030101010101" pitchFamily="2" charset="-122"/>
              </a:rPr>
              <a:t>Tomcat</a:t>
            </a:r>
            <a:r>
              <a:rPr lang="zh-CN" sz="1050" b="0">
                <a:ea typeface="宋体" panose="02010600030101010101" pitchFamily="2" charset="-122"/>
              </a:rPr>
              <a:t>服务器</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3" name="文本框 2"/>
          <p:cNvSpPr txBox="1"/>
          <p:nvPr/>
        </p:nvSpPr>
        <p:spPr>
          <a:xfrm>
            <a:off x="669925" y="1050925"/>
            <a:ext cx="2821940" cy="368300"/>
          </a:xfrm>
          <a:prstGeom prst="rect">
            <a:avLst/>
          </a:prstGeom>
          <a:noFill/>
        </p:spPr>
        <p:txBody>
          <a:bodyPr wrap="square" rtlCol="0">
            <a:spAutoFit/>
          </a:bodyPr>
          <a:p>
            <a:pPr algn="just">
              <a:lnSpc>
                <a:spcPct val="100000"/>
              </a:lnSpc>
              <a:spcAft>
                <a:spcPts val="600"/>
              </a:spcAft>
              <a:buClr>
                <a:srgbClr val="FF0000"/>
              </a:buClr>
              <a:buSzTx/>
              <a:buFont typeface="Wingdings" panose="05000000000000000000" pitchFamily="2" charset="2"/>
            </a:pPr>
            <a:r>
              <a:rPr lang="en-US">
                <a:sym typeface="+mn-ea"/>
              </a:rPr>
              <a:t>搭建Intellij IDEA开发环境</a:t>
            </a:r>
            <a:endParaRPr lang="en-US">
              <a:sym typeface="+mn-ea"/>
            </a:endParaRPr>
          </a:p>
        </p:txBody>
      </p:sp>
      <p:sp>
        <p:nvSpPr>
          <p:cNvPr id="4" name="文本框 3"/>
          <p:cNvSpPr txBox="1"/>
          <p:nvPr/>
        </p:nvSpPr>
        <p:spPr>
          <a:xfrm>
            <a:off x="669925" y="1419225"/>
            <a:ext cx="10852150" cy="133794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俗话说：</a:t>
            </a:r>
            <a:r>
              <a:rPr lang="en-US">
                <a:sym typeface="+mn-ea"/>
              </a:rPr>
              <a:t>“工欲善其事，必先利其器”，那么在做</a:t>
            </a:r>
            <a:r>
              <a:rPr lang="en-US">
                <a:sym typeface="+mn-ea"/>
              </a:rPr>
              <a:t>J</a:t>
            </a:r>
            <a:r>
              <a:rPr lang="en-US">
                <a:sym typeface="+mn-ea"/>
              </a:rPr>
              <a:t>ava</a:t>
            </a:r>
            <a:r>
              <a:rPr lang="en-US">
                <a:sym typeface="+mn-ea"/>
              </a:rPr>
              <a:t>开发之前，一个好的</a:t>
            </a:r>
            <a:r>
              <a:rPr lang="en-US">
                <a:sym typeface="+mn-ea"/>
              </a:rPr>
              <a:t>IDE</a:t>
            </a:r>
            <a:r>
              <a:rPr lang="en-US">
                <a:sym typeface="+mn-ea"/>
              </a:rPr>
              <a:t>会使编程效率得到大幅度提高。</a:t>
            </a:r>
            <a:r>
              <a:rPr lang="en-US">
                <a:sym typeface="+mn-ea"/>
              </a:rPr>
              <a:t>Int</a:t>
            </a:r>
            <a:r>
              <a:rPr lang="en-US">
                <a:sym typeface="+mn-ea"/>
              </a:rPr>
              <a:t>llij IDEA</a:t>
            </a:r>
            <a:r>
              <a:rPr lang="en-US">
                <a:sym typeface="+mn-ea"/>
              </a:rPr>
              <a:t>是目前最流行的</a:t>
            </a:r>
            <a:r>
              <a:rPr lang="en-US">
                <a:sym typeface="+mn-ea"/>
              </a:rPr>
              <a:t>J</a:t>
            </a:r>
            <a:r>
              <a:rPr lang="en-US">
                <a:sym typeface="+mn-ea"/>
              </a:rPr>
              <a:t>ava</a:t>
            </a:r>
            <a:r>
              <a:rPr lang="en-US">
                <a:sym typeface="+mn-ea"/>
              </a:rPr>
              <a:t>开发环境之一，本节主要介绍</a:t>
            </a:r>
            <a:r>
              <a:rPr lang="en-US">
                <a:sym typeface="+mn-ea"/>
              </a:rPr>
              <a:t>Int</a:t>
            </a:r>
            <a:r>
              <a:rPr lang="en-US">
                <a:sym typeface="+mn-ea"/>
              </a:rPr>
              <a:t>llij IDEA</a:t>
            </a:r>
            <a:r>
              <a:rPr lang="en-US">
                <a:sym typeface="+mn-ea"/>
              </a:rPr>
              <a:t>开发工具的安装和配置。</a:t>
            </a:r>
            <a:r>
              <a:rPr lang="en-US">
                <a:sym typeface="+mn-ea"/>
              </a:rPr>
              <a:t>Int</a:t>
            </a:r>
            <a:r>
              <a:rPr lang="en-US">
                <a:sym typeface="+mn-ea"/>
              </a:rPr>
              <a:t>llij </a:t>
            </a:r>
            <a:r>
              <a:rPr lang="en-US">
                <a:sym typeface="+mn-ea"/>
              </a:rPr>
              <a:t>IDEA</a:t>
            </a:r>
            <a:r>
              <a:rPr lang="en-US">
                <a:sym typeface="+mn-ea"/>
              </a:rPr>
              <a:t>不但可以开发</a:t>
            </a:r>
            <a:r>
              <a:rPr lang="en-US">
                <a:sym typeface="+mn-ea"/>
              </a:rPr>
              <a:t>J</a:t>
            </a:r>
            <a:r>
              <a:rPr lang="en-US">
                <a:sym typeface="+mn-ea"/>
              </a:rPr>
              <a:t>ava</a:t>
            </a:r>
            <a:r>
              <a:rPr lang="en-US">
                <a:sym typeface="+mn-ea"/>
              </a:rPr>
              <a:t>应用，还可以作为</a:t>
            </a:r>
            <a:r>
              <a:rPr lang="en-US">
                <a:sym typeface="+mn-ea"/>
              </a:rPr>
              <a:t>J</a:t>
            </a:r>
            <a:r>
              <a:rPr lang="en-US">
                <a:sym typeface="+mn-ea"/>
              </a:rPr>
              <a:t>ava</a:t>
            </a:r>
            <a:r>
              <a:rPr lang="en-US">
                <a:sym typeface="+mn-ea"/>
              </a:rPr>
              <a:t>源代码的阅读器。</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3" name="文本框 2"/>
          <p:cNvSpPr txBox="1"/>
          <p:nvPr/>
        </p:nvSpPr>
        <p:spPr>
          <a:xfrm>
            <a:off x="669925" y="1050925"/>
            <a:ext cx="2821940" cy="368300"/>
          </a:xfrm>
          <a:prstGeom prst="rect">
            <a:avLst/>
          </a:prstGeom>
          <a:noFill/>
        </p:spPr>
        <p:txBody>
          <a:bodyPr wrap="square" rtlCol="0">
            <a:spAutoFit/>
          </a:bodyPr>
          <a:p>
            <a:pPr algn="just">
              <a:lnSpc>
                <a:spcPct val="100000"/>
              </a:lnSpc>
              <a:spcAft>
                <a:spcPts val="600"/>
              </a:spcAft>
              <a:buClr>
                <a:srgbClr val="FF0000"/>
              </a:buClr>
              <a:buSzTx/>
              <a:buFont typeface="Wingdings" panose="05000000000000000000" pitchFamily="2" charset="2"/>
            </a:pPr>
            <a:r>
              <a:rPr lang="en-US">
                <a:sym typeface="+mn-ea"/>
              </a:rPr>
              <a:t>搭建Intellij IDEA开发环境</a:t>
            </a:r>
            <a:endParaRPr lang="en-US">
              <a:sym typeface="+mn-ea"/>
            </a:endParaRPr>
          </a:p>
        </p:txBody>
      </p:sp>
      <p:sp>
        <p:nvSpPr>
          <p:cNvPr id="101" name="文本框 100"/>
          <p:cNvSpPr txBox="1"/>
          <p:nvPr/>
        </p:nvSpPr>
        <p:spPr>
          <a:xfrm>
            <a:off x="669925" y="1419225"/>
            <a:ext cx="10852150" cy="258445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1，</a:t>
            </a:r>
            <a:r>
              <a:rPr lang="en-US">
                <a:sym typeface="+mn-ea"/>
              </a:rPr>
              <a:t> </a:t>
            </a:r>
            <a:r>
              <a:rPr lang="en-US">
                <a:sym typeface="+mn-ea"/>
              </a:rPr>
              <a:t>安装</a:t>
            </a:r>
            <a:r>
              <a:rPr lang="en-US">
                <a:sym typeface="+mn-ea"/>
              </a:rPr>
              <a:t>Int</a:t>
            </a:r>
            <a:r>
              <a:rPr lang="en-US">
                <a:sym typeface="+mn-ea"/>
              </a:rPr>
              <a:t>llij IDEA</a:t>
            </a:r>
            <a:r>
              <a:rPr lang="en-US">
                <a:sym typeface="+mn-ea"/>
              </a:rPr>
              <a:t></a:t>
            </a:r>
            <a:r>
              <a:rPr lang="en-US">
                <a:sym typeface="+mn-ea"/>
              </a:rPr>
              <a:t>     </a:t>
            </a:r>
            <a:r>
              <a:rPr lang="en-US">
                <a:sym typeface="+mn-ea"/>
              </a:rPr>
              <a:t>IDEA </a:t>
            </a:r>
            <a:r>
              <a:rPr lang="en-US">
                <a:sym typeface="+mn-ea"/>
              </a:rPr>
              <a:t>全称</a:t>
            </a:r>
            <a:r>
              <a:rPr lang="en-US">
                <a:sym typeface="+mn-ea"/>
              </a:rPr>
              <a:t>IntelliJ IDEA</a:t>
            </a:r>
            <a:r>
              <a:rPr lang="en-US">
                <a:sym typeface="+mn-ea"/>
              </a:rPr>
              <a:t>，是用于</a:t>
            </a:r>
            <a:r>
              <a:rPr lang="en-US">
                <a:sym typeface="+mn-ea"/>
              </a:rPr>
              <a:t>java</a:t>
            </a:r>
            <a:r>
              <a:rPr lang="en-US">
                <a:sym typeface="+mn-ea"/>
              </a:rPr>
              <a:t>语言开发的集成环境（也可用于其他语言），</a:t>
            </a:r>
            <a:r>
              <a:rPr lang="en-US">
                <a:sym typeface="+mn-ea"/>
              </a:rPr>
              <a:t>IntelliJ</a:t>
            </a:r>
            <a:r>
              <a:rPr lang="en-US">
                <a:sym typeface="+mn-ea"/>
              </a:rPr>
              <a:t>在业界被公认为最好的</a:t>
            </a:r>
            <a:r>
              <a:rPr lang="en-US">
                <a:sym typeface="+mn-ea"/>
              </a:rPr>
              <a:t>java</a:t>
            </a:r>
            <a:r>
              <a:rPr lang="en-US">
                <a:sym typeface="+mn-ea"/>
              </a:rPr>
              <a:t>开发工具之一，尤其在智能代码助手、代码自动提示、重构、</a:t>
            </a:r>
            <a:r>
              <a:rPr lang="en-US">
                <a:sym typeface="+mn-ea"/>
              </a:rPr>
              <a:t>J2EE</a:t>
            </a:r>
            <a:r>
              <a:rPr lang="en-US">
                <a:sym typeface="+mn-ea"/>
              </a:rPr>
              <a:t>支持、</a:t>
            </a:r>
            <a:r>
              <a:rPr lang="en-US">
                <a:sym typeface="+mn-ea"/>
              </a:rPr>
              <a:t>Ant</a:t>
            </a:r>
            <a:r>
              <a:rPr lang="en-US">
                <a:sym typeface="+mn-ea"/>
              </a:rPr>
              <a:t>、</a:t>
            </a:r>
            <a:r>
              <a:rPr lang="en-US">
                <a:sym typeface="+mn-ea"/>
              </a:rPr>
              <a:t>JUnit</a:t>
            </a:r>
            <a:r>
              <a:rPr lang="en-US">
                <a:sym typeface="+mn-ea"/>
              </a:rPr>
              <a:t>、</a:t>
            </a:r>
            <a:r>
              <a:rPr lang="en-US">
                <a:sym typeface="+mn-ea"/>
              </a:rPr>
              <a:t>CVS</a:t>
            </a:r>
            <a:r>
              <a:rPr lang="en-US">
                <a:sym typeface="+mn-ea"/>
              </a:rPr>
              <a:t>整合、代码审查、 创新的</a:t>
            </a:r>
            <a:r>
              <a:rPr lang="en-US">
                <a:sym typeface="+mn-ea"/>
              </a:rPr>
              <a:t>GUI</a:t>
            </a:r>
            <a:r>
              <a:rPr lang="en-US">
                <a:sym typeface="+mn-ea"/>
              </a:rPr>
              <a:t>设计等方面的功能可以说是超常的。</a:t>
            </a:r>
            <a:r>
              <a:rPr lang="en-US">
                <a:sym typeface="+mn-ea"/>
              </a:rPr>
              <a:t></a:t>
            </a:r>
            <a:r>
              <a:rPr lang="en-US">
                <a:sym typeface="+mn-ea"/>
              </a:rPr>
              <a:t>     </a:t>
            </a:r>
            <a:r>
              <a:rPr lang="en-US">
                <a:sym typeface="+mn-ea"/>
              </a:rPr>
              <a:t>I</a:t>
            </a:r>
            <a:r>
              <a:rPr lang="en-US">
                <a:sym typeface="+mn-ea"/>
              </a:rPr>
              <a:t>DEA</a:t>
            </a:r>
            <a:r>
              <a:rPr lang="en-US">
                <a:sym typeface="+mn-ea"/>
              </a:rPr>
              <a:t>官网上对于不同的操作系统（</a:t>
            </a:r>
            <a:r>
              <a:rPr lang="en-US">
                <a:sym typeface="+mn-ea"/>
              </a:rPr>
              <a:t>windows</a:t>
            </a:r>
            <a:r>
              <a:rPr lang="en-US">
                <a:sym typeface="+mn-ea"/>
              </a:rPr>
              <a:t>，</a:t>
            </a:r>
            <a:r>
              <a:rPr lang="en-US">
                <a:sym typeface="+mn-ea"/>
              </a:rPr>
              <a:t>macOS</a:t>
            </a:r>
            <a:r>
              <a:rPr lang="en-US">
                <a:sym typeface="+mn-ea"/>
              </a:rPr>
              <a:t>，</a:t>
            </a:r>
            <a:r>
              <a:rPr lang="en-US">
                <a:sym typeface="+mn-ea"/>
              </a:rPr>
              <a:t>Linux</a:t>
            </a:r>
            <a:r>
              <a:rPr lang="en-US">
                <a:sym typeface="+mn-ea"/>
              </a:rPr>
              <a:t>）都有两个版本可供下载。</a:t>
            </a:r>
            <a:r>
              <a:rPr lang="en-US">
                <a:sym typeface="+mn-ea"/>
              </a:rPr>
              <a:t>Ultimate</a:t>
            </a:r>
            <a:r>
              <a:rPr lang="en-US">
                <a:sym typeface="+mn-ea"/>
              </a:rPr>
              <a:t>即为旗舰版，功能全面，插件丰富，但是按年收费，类似于</a:t>
            </a:r>
            <a:r>
              <a:rPr lang="en-US">
                <a:sym typeface="+mn-ea"/>
              </a:rPr>
              <a:t>MyEclipse</a:t>
            </a:r>
            <a:r>
              <a:rPr lang="en-US">
                <a:sym typeface="+mn-ea"/>
              </a:rPr>
              <a:t>。</a:t>
            </a:r>
            <a:r>
              <a:rPr lang="en-US">
                <a:sym typeface="+mn-ea"/>
              </a:rPr>
              <a:t></a:t>
            </a:r>
            <a:r>
              <a:rPr lang="en-US">
                <a:sym typeface="+mn-ea"/>
              </a:rPr>
              <a:t>     </a:t>
            </a:r>
            <a:r>
              <a:rPr lang="en-US">
                <a:sym typeface="+mn-ea"/>
              </a:rPr>
              <a:t>Community</a:t>
            </a:r>
            <a:r>
              <a:rPr lang="en-US">
                <a:sym typeface="+mn-ea"/>
              </a:rPr>
              <a:t>即为社区版，免费试用，功能相对而言不是很丰富，但是不影响开发使用，类似于</a:t>
            </a:r>
            <a:r>
              <a:rPr lang="en-US">
                <a:sym typeface="+mn-ea"/>
              </a:rPr>
              <a:t>E</a:t>
            </a:r>
            <a:r>
              <a:rPr lang="en-US">
                <a:sym typeface="+mn-ea"/>
              </a:rPr>
              <a:t>clipse</a:t>
            </a:r>
            <a:r>
              <a:rPr lang="en-US">
                <a:sym typeface="+mn-ea"/>
              </a:rPr>
              <a:t>。本书选用</a:t>
            </a:r>
            <a:r>
              <a:rPr lang="en-US">
                <a:sym typeface="+mn-ea"/>
              </a:rPr>
              <a:t>I</a:t>
            </a:r>
            <a:r>
              <a:rPr lang="en-US">
                <a:sym typeface="+mn-ea"/>
              </a:rPr>
              <a:t>ntellij </a:t>
            </a:r>
            <a:r>
              <a:rPr lang="en-US">
                <a:sym typeface="+mn-ea"/>
              </a:rPr>
              <a:t>I</a:t>
            </a:r>
            <a:r>
              <a:rPr lang="en-US">
                <a:sym typeface="+mn-ea"/>
              </a:rPr>
              <a:t>DEA</a:t>
            </a:r>
            <a:r>
              <a:rPr lang="en-US">
                <a:sym typeface="+mn-ea"/>
              </a:rPr>
              <a:t>社区版作为</a:t>
            </a:r>
            <a:r>
              <a:rPr lang="en-US">
                <a:sym typeface="+mn-ea"/>
              </a:rPr>
              <a:t>JAVA</a:t>
            </a:r>
            <a:r>
              <a:rPr lang="en-US">
                <a:sym typeface="+mn-ea"/>
              </a:rPr>
              <a:t>开发工具，</a:t>
            </a:r>
            <a:r>
              <a:rPr lang="en-US">
                <a:sym typeface="+mn-ea"/>
              </a:rPr>
              <a:t>Int</a:t>
            </a:r>
            <a:r>
              <a:rPr lang="en-US">
                <a:sym typeface="+mn-ea"/>
              </a:rPr>
              <a:t>llij </a:t>
            </a:r>
            <a:r>
              <a:rPr lang="en-US">
                <a:sym typeface="+mn-ea"/>
              </a:rPr>
              <a:t>IDEA</a:t>
            </a:r>
            <a:r>
              <a:rPr lang="en-US">
                <a:sym typeface="+mn-ea"/>
              </a:rPr>
              <a:t>社区版的安装很简单，按照提示一步步在</a:t>
            </a:r>
            <a:r>
              <a:rPr lang="en-US">
                <a:sym typeface="+mn-ea"/>
              </a:rPr>
              <a:t>W</a:t>
            </a:r>
            <a:r>
              <a:rPr lang="en-US">
                <a:sym typeface="+mn-ea"/>
              </a:rPr>
              <a:t>Indows</a:t>
            </a:r>
            <a:r>
              <a:rPr lang="en-US">
                <a:sym typeface="+mn-ea"/>
              </a:rPr>
              <a:t>上就可以安装成功。</a:t>
            </a:r>
            <a:endParaRPr lang="en-US">
              <a:sym typeface="+mn-ea"/>
            </a:endParaRPr>
          </a:p>
        </p:txBody>
      </p:sp>
      <p:pic>
        <p:nvPicPr>
          <p:cNvPr id="121" name="图片 121"/>
          <p:cNvPicPr>
            <a:picLocks noChangeAspect="1"/>
          </p:cNvPicPr>
          <p:nvPr/>
        </p:nvPicPr>
        <p:blipFill>
          <a:blip r:embed="rId1"/>
          <a:stretch>
            <a:fillRect/>
          </a:stretch>
        </p:blipFill>
        <p:spPr>
          <a:xfrm>
            <a:off x="3800475" y="4003675"/>
            <a:ext cx="3695700" cy="21348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en-US" altLang="en-US" sz="2800" b="1" dirty="0">
              <a:solidFill>
                <a:schemeClr val="bg1"/>
              </a:solidFill>
              <a:sym typeface="+mn-ea"/>
            </a:endParaRPr>
          </a:p>
        </p:txBody>
      </p:sp>
      <p:sp>
        <p:nvSpPr>
          <p:cNvPr id="3" name="文本框 2"/>
          <p:cNvSpPr txBox="1"/>
          <p:nvPr/>
        </p:nvSpPr>
        <p:spPr>
          <a:xfrm>
            <a:off x="669925" y="1041400"/>
            <a:ext cx="2269490" cy="368300"/>
          </a:xfrm>
          <a:prstGeom prst="rect">
            <a:avLst/>
          </a:prstGeom>
          <a:noFill/>
        </p:spPr>
        <p:txBody>
          <a:bodyPr wrap="square" rtlCol="0">
            <a:spAutoFit/>
          </a:bodyPr>
          <a:p>
            <a:pPr algn="just">
              <a:lnSpc>
                <a:spcPct val="100000"/>
              </a:lnSpc>
              <a:spcAft>
                <a:spcPts val="600"/>
              </a:spcAft>
              <a:buClr>
                <a:srgbClr val="FF0000"/>
              </a:buClr>
              <a:buSzTx/>
              <a:buFont typeface="Wingdings" panose="05000000000000000000" pitchFamily="2" charset="2"/>
            </a:pPr>
            <a:r>
              <a:rPr lang="en-US">
                <a:sym typeface="+mn-ea"/>
              </a:rPr>
              <a:t>使用Java操作Redis</a:t>
            </a:r>
            <a:endParaRPr lang="en-US">
              <a:sym typeface="+mn-ea"/>
            </a:endParaRPr>
          </a:p>
        </p:txBody>
      </p:sp>
      <p:sp>
        <p:nvSpPr>
          <p:cNvPr id="2" name="文本框 1"/>
          <p:cNvSpPr txBox="1"/>
          <p:nvPr/>
        </p:nvSpPr>
        <p:spPr>
          <a:xfrm>
            <a:off x="669925" y="1409700"/>
            <a:ext cx="24803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连接</a:t>
            </a:r>
            <a:r>
              <a:rPr lang="en-US">
                <a:sym typeface="+mn-ea"/>
              </a:rPr>
              <a:t>Redis</a:t>
            </a:r>
            <a:r>
              <a:rPr lang="en-US">
                <a:sym typeface="+mn-ea"/>
              </a:rPr>
              <a:t>的两种方式</a:t>
            </a:r>
            <a:endParaRPr lang="en-US">
              <a:sym typeface="+mn-ea"/>
            </a:endParaRPr>
          </a:p>
        </p:txBody>
      </p:sp>
      <p:sp>
        <p:nvSpPr>
          <p:cNvPr id="4" name="文本框 3"/>
          <p:cNvSpPr txBox="1"/>
          <p:nvPr/>
        </p:nvSpPr>
        <p:spPr>
          <a:xfrm>
            <a:off x="669925" y="1778000"/>
            <a:ext cx="10803890" cy="92202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使用</a:t>
            </a:r>
            <a:r>
              <a:rPr lang="en-US">
                <a:sym typeface="+mn-ea"/>
              </a:rPr>
              <a:t>I</a:t>
            </a:r>
            <a:r>
              <a:rPr lang="en-US">
                <a:sym typeface="+mn-ea"/>
              </a:rPr>
              <a:t>DEA</a:t>
            </a:r>
            <a:r>
              <a:rPr lang="en-US">
                <a:sym typeface="+mn-ea"/>
              </a:rPr>
              <a:t>新建</a:t>
            </a:r>
            <a:r>
              <a:rPr lang="en-US">
                <a:sym typeface="+mn-ea"/>
              </a:rPr>
              <a:t>M</a:t>
            </a:r>
            <a:r>
              <a:rPr lang="en-US">
                <a:sym typeface="+mn-ea"/>
              </a:rPr>
              <a:t>aven</a:t>
            </a:r>
            <a:r>
              <a:rPr lang="en-US">
                <a:sym typeface="+mn-ea"/>
              </a:rPr>
              <a:t>项目，使用官方推荐的</a:t>
            </a:r>
            <a:r>
              <a:rPr lang="en-US">
                <a:sym typeface="+mn-ea"/>
              </a:rPr>
              <a:t>J</a:t>
            </a:r>
            <a:r>
              <a:rPr lang="en-US">
                <a:sym typeface="+mn-ea"/>
              </a:rPr>
              <a:t>ava</a:t>
            </a:r>
            <a:r>
              <a:rPr lang="en-US">
                <a:sym typeface="+mn-ea"/>
              </a:rPr>
              <a:t>版客户端是</a:t>
            </a:r>
            <a:r>
              <a:rPr lang="en-US">
                <a:sym typeface="+mn-ea"/>
              </a:rPr>
              <a:t>J</a:t>
            </a:r>
            <a:r>
              <a:rPr lang="en-US">
                <a:sym typeface="+mn-ea"/>
              </a:rPr>
              <a:t>edis</a:t>
            </a:r>
            <a:r>
              <a:rPr lang="en-US">
                <a:sym typeface="+mn-ea"/>
              </a:rPr>
              <a:t>，支持命令，事务、管道。我们对</a:t>
            </a:r>
            <a:r>
              <a:rPr lang="en-US">
                <a:sym typeface="+mn-ea"/>
              </a:rPr>
              <a:t>Redis</a:t>
            </a:r>
            <a:r>
              <a:rPr lang="en-US">
                <a:sym typeface="+mn-ea"/>
              </a:rPr>
              <a:t>数据的操作，都可以通过客户端</a:t>
            </a:r>
            <a:r>
              <a:rPr lang="en-US">
                <a:sym typeface="+mn-ea"/>
              </a:rPr>
              <a:t>J</a:t>
            </a:r>
            <a:r>
              <a:rPr lang="en-US">
                <a:sym typeface="+mn-ea"/>
              </a:rPr>
              <a:t>edis</a:t>
            </a:r>
            <a:r>
              <a:rPr lang="en-US">
                <a:sym typeface="+mn-ea"/>
              </a:rPr>
              <a:t>来完成。本案例文件名为</a:t>
            </a:r>
            <a:r>
              <a:rPr lang="en-US">
                <a:sym typeface="+mn-ea"/>
              </a:rPr>
              <a:t>”</a:t>
            </a:r>
            <a:r>
              <a:rPr lang="en-US">
                <a:sym typeface="+mn-ea"/>
              </a:rPr>
              <a:t>Redis\Chapter0</a:t>
            </a:r>
            <a:r>
              <a:rPr lang="en-US">
                <a:sym typeface="+mn-ea"/>
              </a:rPr>
              <a:t>7</a:t>
            </a:r>
            <a:r>
              <a:rPr lang="en-US">
                <a:sym typeface="+mn-ea"/>
              </a:rPr>
              <a:t>\</a:t>
            </a:r>
            <a:r>
              <a:rPr lang="en-US">
                <a:sym typeface="+mn-ea"/>
              </a:rPr>
              <a:t>JedisDemo1</a:t>
            </a:r>
            <a:r>
              <a:rPr lang="en-US">
                <a:sym typeface="+mn-ea"/>
              </a:rPr>
              <a:t>”</a:t>
            </a:r>
            <a:r>
              <a:rPr lang="en-US">
                <a:sym typeface="+mn-ea"/>
              </a:rPr>
              <a:t>使用</a:t>
            </a:r>
            <a:r>
              <a:rPr lang="en-US">
                <a:sym typeface="+mn-ea"/>
              </a:rPr>
              <a:t>I</a:t>
            </a:r>
            <a:r>
              <a:rPr lang="en-US">
                <a:sym typeface="+mn-ea"/>
              </a:rPr>
              <a:t>DEA</a:t>
            </a:r>
            <a:r>
              <a:rPr lang="en-US">
                <a:sym typeface="+mn-ea"/>
              </a:rPr>
              <a:t>建立</a:t>
            </a:r>
            <a:r>
              <a:rPr lang="en-US">
                <a:sym typeface="+mn-ea"/>
              </a:rPr>
              <a:t>J</a:t>
            </a:r>
            <a:r>
              <a:rPr lang="en-US">
                <a:sym typeface="+mn-ea"/>
              </a:rPr>
              <a:t>ava</a:t>
            </a:r>
            <a:r>
              <a:rPr lang="en-US">
                <a:sym typeface="+mn-ea"/>
              </a:rPr>
              <a:t> Maven</a:t>
            </a:r>
            <a:r>
              <a:rPr lang="en-US">
                <a:sym typeface="+mn-ea"/>
              </a:rPr>
              <a:t>项目，在</a:t>
            </a:r>
            <a:r>
              <a:rPr lang="en-US">
                <a:sym typeface="+mn-ea"/>
              </a:rPr>
              <a:t>M</a:t>
            </a:r>
            <a:r>
              <a:rPr lang="en-US">
                <a:sym typeface="+mn-ea"/>
              </a:rPr>
              <a:t>aven</a:t>
            </a:r>
            <a:r>
              <a:rPr lang="en-US">
                <a:sym typeface="+mn-ea"/>
              </a:rPr>
              <a:t>项目中引入</a:t>
            </a:r>
            <a:r>
              <a:rPr lang="en-US">
                <a:sym typeface="+mn-ea"/>
              </a:rPr>
              <a:t>p</a:t>
            </a:r>
            <a:r>
              <a:rPr lang="en-US">
                <a:sym typeface="+mn-ea"/>
              </a:rPr>
              <a:t>om.xml</a:t>
            </a:r>
            <a:r>
              <a:rPr lang="en-US">
                <a:sym typeface="+mn-ea"/>
              </a:rPr>
              <a:t>依赖。</a:t>
            </a:r>
            <a:endParaRPr lang="en-US">
              <a:sym typeface="+mn-ea"/>
            </a:endParaRPr>
          </a:p>
        </p:txBody>
      </p:sp>
      <p:pic>
        <p:nvPicPr>
          <p:cNvPr id="5" name="图片 4"/>
          <p:cNvPicPr>
            <a:picLocks noChangeAspect="1"/>
          </p:cNvPicPr>
          <p:nvPr/>
        </p:nvPicPr>
        <p:blipFill>
          <a:blip r:embed="rId1"/>
          <a:stretch>
            <a:fillRect/>
          </a:stretch>
        </p:blipFill>
        <p:spPr>
          <a:xfrm>
            <a:off x="909320" y="2700020"/>
            <a:ext cx="5400675" cy="847725"/>
          </a:xfrm>
          <a:prstGeom prst="rect">
            <a:avLst/>
          </a:prstGeom>
        </p:spPr>
      </p:pic>
      <p:sp>
        <p:nvSpPr>
          <p:cNvPr id="6" name="文本框 5"/>
          <p:cNvSpPr txBox="1"/>
          <p:nvPr/>
        </p:nvSpPr>
        <p:spPr>
          <a:xfrm>
            <a:off x="2279015" y="3547745"/>
            <a:ext cx="2661285" cy="252730"/>
          </a:xfrm>
          <a:prstGeom prst="rect">
            <a:avLst/>
          </a:prstGeom>
          <a:noFill/>
          <a:ln w="9525">
            <a:noFill/>
          </a:ln>
        </p:spPr>
        <p:txBody>
          <a:bodyPr wrap="square">
            <a:spAutoFit/>
          </a:bodyPr>
          <a:p>
            <a:pPr indent="0"/>
            <a:r>
              <a:rPr lang="zh-CN" sz="1050" b="0">
                <a:latin typeface="Calibri" panose="020F0502020204030204" charset="0"/>
                <a:ea typeface="宋体" panose="02010600030101010101" pitchFamily="2" charset="-122"/>
              </a:rPr>
              <a:t>导入的</a:t>
            </a:r>
            <a:r>
              <a:rPr lang="en-US" sz="1050" b="0">
                <a:latin typeface="Calibri" panose="020F0502020204030204" charset="0"/>
                <a:ea typeface="宋体" panose="02010600030101010101" pitchFamily="2" charset="-122"/>
              </a:rPr>
              <a:t>p</a:t>
            </a:r>
            <a:r>
              <a:rPr lang="en-US" sz="1050" b="0">
                <a:latin typeface="Calibri" panose="020F0502020204030204" charset="0"/>
                <a:ea typeface="宋体" panose="02010600030101010101" pitchFamily="2" charset="-122"/>
                <a:cs typeface="Times New Roman" panose="02020603050405020304" charset="0"/>
              </a:rPr>
              <a:t>om.xml</a:t>
            </a:r>
            <a:r>
              <a:rPr lang="zh-CN" sz="1050" b="0">
                <a:latin typeface="Calibri" panose="020F0502020204030204" charset="0"/>
                <a:ea typeface="宋体" panose="02010600030101010101" pitchFamily="2" charset="-122"/>
              </a:rPr>
              <a:t>文件实际引入了如下</a:t>
            </a:r>
            <a:r>
              <a:rPr lang="en-US" sz="1050" b="0">
                <a:latin typeface="Calibri" panose="020F0502020204030204" charset="0"/>
                <a:ea typeface="宋体" panose="02010600030101010101" pitchFamily="2" charset="-122"/>
              </a:rPr>
              <a:t>j</a:t>
            </a:r>
            <a:r>
              <a:rPr lang="en-US" sz="1050" b="0">
                <a:latin typeface="Calibri" panose="020F0502020204030204" charset="0"/>
                <a:ea typeface="宋体" panose="02010600030101010101" pitchFamily="2" charset="-122"/>
                <a:cs typeface="Times New Roman" panose="02020603050405020304" charset="0"/>
              </a:rPr>
              <a:t>ar</a:t>
            </a:r>
            <a:r>
              <a:rPr lang="zh-CN" sz="1050" b="0">
                <a:latin typeface="Calibri" panose="020F0502020204030204" charset="0"/>
                <a:ea typeface="宋体" panose="02010600030101010101" pitchFamily="2" charset="-122"/>
              </a:rPr>
              <a:t>包。</a:t>
            </a:r>
            <a:endParaRPr lang="zh-CN" altLang="en-US"/>
          </a:p>
        </p:txBody>
      </p:sp>
      <p:pic>
        <p:nvPicPr>
          <p:cNvPr id="102" name="图片 102"/>
          <p:cNvPicPr>
            <a:picLocks noChangeAspect="1"/>
          </p:cNvPicPr>
          <p:nvPr/>
        </p:nvPicPr>
        <p:blipFill>
          <a:blip r:embed="rId2"/>
          <a:stretch>
            <a:fillRect/>
          </a:stretch>
        </p:blipFill>
        <p:spPr>
          <a:xfrm>
            <a:off x="909320" y="3800475"/>
            <a:ext cx="5274310" cy="6273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88950" y="1026160"/>
            <a:ext cx="163258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1</a:t>
            </a:r>
            <a:r>
              <a:rPr lang="en-US">
                <a:sym typeface="+mn-ea"/>
              </a:rPr>
              <a:t>，</a:t>
            </a:r>
            <a:r>
              <a:rPr lang="en-US">
                <a:sym typeface="+mn-ea"/>
              </a:rPr>
              <a:t>J</a:t>
            </a:r>
            <a:r>
              <a:rPr lang="en-US">
                <a:sym typeface="+mn-ea"/>
              </a:rPr>
              <a:t>edis</a:t>
            </a:r>
            <a:r>
              <a:rPr lang="en-US">
                <a:sym typeface="+mn-ea"/>
              </a:rPr>
              <a:t>直连</a:t>
            </a:r>
            <a:endParaRPr lang="en-US">
              <a:sym typeface="+mn-ea"/>
            </a:endParaRPr>
          </a:p>
        </p:txBody>
      </p:sp>
      <p:pic>
        <p:nvPicPr>
          <p:cNvPr id="265" name="图片 2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69925" y="1394460"/>
            <a:ext cx="3337560" cy="2896870"/>
          </a:xfrm>
          <a:prstGeom prst="rect">
            <a:avLst/>
          </a:prstGeom>
          <a:noFill/>
          <a:ln>
            <a:noFill/>
          </a:ln>
        </p:spPr>
      </p:pic>
      <p:sp>
        <p:nvSpPr>
          <p:cNvPr id="7" name="文本框 6"/>
          <p:cNvSpPr txBox="1"/>
          <p:nvPr/>
        </p:nvSpPr>
        <p:spPr>
          <a:xfrm>
            <a:off x="4270375" y="1116965"/>
            <a:ext cx="732726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Jedis</a:t>
            </a:r>
            <a:r>
              <a:rPr lang="en-US">
                <a:sym typeface="+mn-ea"/>
              </a:rPr>
              <a:t>直连相当于一个</a:t>
            </a:r>
            <a:r>
              <a:rPr lang="en-US">
                <a:sym typeface="+mn-ea"/>
              </a:rPr>
              <a:t>TCP</a:t>
            </a:r>
            <a:r>
              <a:rPr lang="en-US">
                <a:sym typeface="+mn-ea"/>
              </a:rPr>
              <a:t>连接，数据传输完成后关闭连接。本案例使用</a:t>
            </a:r>
            <a:r>
              <a:rPr lang="en-US">
                <a:sym typeface="+mn-ea"/>
              </a:rPr>
              <a:t>” RedisDemo.java”</a:t>
            </a:r>
            <a:r>
              <a:rPr lang="en-US">
                <a:sym typeface="+mn-ea"/>
              </a:rPr>
              <a:t>，内容如下。</a:t>
            </a:r>
            <a:endParaRPr lang="en-US">
              <a:sym typeface="+mn-ea"/>
            </a:endParaRPr>
          </a:p>
        </p:txBody>
      </p:sp>
      <p:pic>
        <p:nvPicPr>
          <p:cNvPr id="8" name="图片 7"/>
          <p:cNvPicPr>
            <a:picLocks noChangeAspect="1"/>
          </p:cNvPicPr>
          <p:nvPr/>
        </p:nvPicPr>
        <p:blipFill>
          <a:blip r:embed="rId2"/>
          <a:stretch>
            <a:fillRect/>
          </a:stretch>
        </p:blipFill>
        <p:spPr>
          <a:xfrm>
            <a:off x="4366895" y="1762125"/>
            <a:ext cx="5400675" cy="2809875"/>
          </a:xfrm>
          <a:prstGeom prst="rect">
            <a:avLst/>
          </a:prstGeom>
        </p:spPr>
      </p:pic>
      <p:sp>
        <p:nvSpPr>
          <p:cNvPr id="9" name="文本框 8"/>
          <p:cNvSpPr txBox="1"/>
          <p:nvPr/>
        </p:nvSpPr>
        <p:spPr>
          <a:xfrm>
            <a:off x="4366895" y="4572000"/>
            <a:ext cx="188912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该程序的输出为：</a:t>
            </a:r>
            <a:endParaRPr lang="en-US">
              <a:sym typeface="+mn-ea"/>
            </a:endParaRPr>
          </a:p>
        </p:txBody>
      </p:sp>
      <p:pic>
        <p:nvPicPr>
          <p:cNvPr id="10" name="图片 9"/>
          <p:cNvPicPr>
            <a:picLocks noChangeAspect="1"/>
          </p:cNvPicPr>
          <p:nvPr/>
        </p:nvPicPr>
        <p:blipFill>
          <a:blip r:embed="rId3"/>
          <a:stretch>
            <a:fillRect/>
          </a:stretch>
        </p:blipFill>
        <p:spPr>
          <a:xfrm>
            <a:off x="6256020" y="4651375"/>
            <a:ext cx="1200150" cy="209550"/>
          </a:xfrm>
          <a:prstGeom prst="rect">
            <a:avLst/>
          </a:prstGeom>
        </p:spPr>
      </p:pic>
      <p:sp>
        <p:nvSpPr>
          <p:cNvPr id="11" name="文本框 10"/>
          <p:cNvSpPr txBox="1"/>
          <p:nvPr/>
        </p:nvSpPr>
        <p:spPr>
          <a:xfrm>
            <a:off x="4366895" y="4940300"/>
            <a:ext cx="574611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打开一个终端，并使用</a:t>
            </a:r>
            <a:r>
              <a:rPr lang="en-US">
                <a:sym typeface="+mn-ea"/>
              </a:rPr>
              <a:t>r</a:t>
            </a:r>
            <a:r>
              <a:rPr lang="en-US">
                <a:sym typeface="+mn-ea"/>
              </a:rPr>
              <a:t>edis-cli</a:t>
            </a:r>
            <a:r>
              <a:rPr lang="en-US">
                <a:sym typeface="+mn-ea"/>
              </a:rPr>
              <a:t>命令连接到</a:t>
            </a:r>
            <a:r>
              <a:rPr lang="en-US">
                <a:sym typeface="+mn-ea"/>
              </a:rPr>
              <a:t>R</a:t>
            </a:r>
            <a:r>
              <a:rPr lang="en-US">
                <a:sym typeface="+mn-ea"/>
              </a:rPr>
              <a:t>edis</a:t>
            </a:r>
            <a:r>
              <a:rPr lang="en-US">
                <a:sym typeface="+mn-ea"/>
              </a:rPr>
              <a:t>服务器。</a:t>
            </a:r>
            <a:endParaRPr lang="en-US">
              <a:sym typeface="+mn-ea"/>
            </a:endParaRPr>
          </a:p>
        </p:txBody>
      </p:sp>
      <p:pic>
        <p:nvPicPr>
          <p:cNvPr id="12" name="图片 11"/>
          <p:cNvPicPr>
            <a:picLocks noChangeAspect="1"/>
          </p:cNvPicPr>
          <p:nvPr/>
        </p:nvPicPr>
        <p:blipFill>
          <a:blip r:embed="rId4"/>
          <a:stretch>
            <a:fillRect/>
          </a:stretch>
        </p:blipFill>
        <p:spPr>
          <a:xfrm>
            <a:off x="4366895" y="5308600"/>
            <a:ext cx="2247900" cy="723900"/>
          </a:xfrm>
          <a:prstGeom prst="rect">
            <a:avLst/>
          </a:prstGeom>
        </p:spPr>
      </p:pic>
      <p:sp>
        <p:nvSpPr>
          <p:cNvPr id="13" name="文本框 12"/>
          <p:cNvSpPr txBox="1"/>
          <p:nvPr/>
        </p:nvSpPr>
        <p:spPr>
          <a:xfrm>
            <a:off x="4366895" y="6032500"/>
            <a:ext cx="2813685" cy="252730"/>
          </a:xfrm>
          <a:prstGeom prst="rect">
            <a:avLst/>
          </a:prstGeom>
          <a:noFill/>
          <a:ln w="9525">
            <a:noFill/>
          </a:ln>
        </p:spPr>
        <p:txBody>
          <a:bodyPr wrap="square">
            <a:spAutoFit/>
          </a:bodyPr>
          <a:p>
            <a:pPr indent="0"/>
            <a:r>
              <a:rPr lang="zh-CN" sz="1050" b="0">
                <a:latin typeface="Calibri" panose="020F0502020204030204" charset="0"/>
                <a:ea typeface="宋体" panose="02010600030101010101" pitchFamily="2" charset="-122"/>
              </a:rPr>
              <a:t>可以看到数据已经保存到</a:t>
            </a:r>
            <a:r>
              <a:rPr lang="en-US" sz="1050" b="0">
                <a:latin typeface="Calibri" panose="020F0502020204030204" charset="0"/>
                <a:ea typeface="宋体" panose="02010600030101010101" pitchFamily="2" charset="-122"/>
              </a:rPr>
              <a:t>R</a:t>
            </a:r>
            <a:r>
              <a:rPr lang="en-US" sz="1050" b="0">
                <a:latin typeface="Calibri" panose="020F0502020204030204" charset="0"/>
                <a:ea typeface="宋体" panose="02010600030101010101" pitchFamily="2" charset="-122"/>
                <a:cs typeface="Times New Roman" panose="02020603050405020304" charset="0"/>
              </a:rPr>
              <a:t>edis</a:t>
            </a:r>
            <a:r>
              <a:rPr lang="zh-CN" sz="1050" b="0">
                <a:latin typeface="Calibri" panose="020F0502020204030204" charset="0"/>
                <a:ea typeface="宋体" panose="02010600030101010101" pitchFamily="2" charset="-122"/>
              </a:rPr>
              <a:t>服务器上了。</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79425" y="1007110"/>
            <a:ext cx="294640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2，Jedis Pool连接池连接</a:t>
            </a:r>
            <a:endParaRPr lang="en-US">
              <a:sym typeface="+mn-ea"/>
            </a:endParaRPr>
          </a:p>
        </p:txBody>
      </p:sp>
      <p:pic>
        <p:nvPicPr>
          <p:cNvPr id="269" name="图片 26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2775" y="1375410"/>
            <a:ext cx="4821555" cy="3145790"/>
          </a:xfrm>
          <a:prstGeom prst="rect">
            <a:avLst/>
          </a:prstGeom>
          <a:noFill/>
          <a:ln>
            <a:noFill/>
          </a:ln>
        </p:spPr>
      </p:pic>
      <p:sp>
        <p:nvSpPr>
          <p:cNvPr id="2" name="文本框 1"/>
          <p:cNvSpPr txBox="1"/>
          <p:nvPr/>
        </p:nvSpPr>
        <p:spPr>
          <a:xfrm>
            <a:off x="5641975" y="1149985"/>
            <a:ext cx="6003925" cy="147637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使用</a:t>
            </a:r>
            <a:r>
              <a:rPr lang="en-US">
                <a:sym typeface="+mn-ea"/>
              </a:rPr>
              <a:t>Jedis</a:t>
            </a:r>
            <a:r>
              <a:rPr lang="en-US">
                <a:sym typeface="+mn-ea"/>
              </a:rPr>
              <a:t>线程池可以不需要创建新的</a:t>
            </a:r>
            <a:r>
              <a:rPr lang="en-US">
                <a:sym typeface="+mn-ea"/>
              </a:rPr>
              <a:t>Jedis</a:t>
            </a:r>
            <a:r>
              <a:rPr lang="en-US">
                <a:sym typeface="+mn-ea"/>
              </a:rPr>
              <a:t>对象连接</a:t>
            </a:r>
            <a:r>
              <a:rPr lang="en-US">
                <a:sym typeface="+mn-ea"/>
              </a:rPr>
              <a:t>Redis</a:t>
            </a:r>
            <a:r>
              <a:rPr lang="en-US">
                <a:sym typeface="+mn-ea"/>
              </a:rPr>
              <a:t>服务器，可以大大减少对于创建和回收</a:t>
            </a:r>
            <a:r>
              <a:rPr lang="en-US">
                <a:sym typeface="+mn-ea"/>
              </a:rPr>
              <a:t>Redis</a:t>
            </a:r>
            <a:r>
              <a:rPr lang="en-US">
                <a:sym typeface="+mn-ea"/>
              </a:rPr>
              <a:t>连接的开销。</a:t>
            </a:r>
            <a:r>
              <a:rPr lang="en-US">
                <a:sym typeface="+mn-ea"/>
              </a:rPr>
              <a:t>     </a:t>
            </a:r>
            <a:r>
              <a:rPr lang="en-US">
                <a:sym typeface="+mn-ea"/>
              </a:rPr>
              <a:t>以下是对使用</a:t>
            </a:r>
            <a:r>
              <a:rPr lang="en-US">
                <a:sym typeface="+mn-ea"/>
              </a:rPr>
              <a:t>Je</a:t>
            </a:r>
            <a:r>
              <a:rPr lang="en-US">
                <a:sym typeface="+mn-ea"/>
              </a:rPr>
              <a:t>dis</a:t>
            </a:r>
            <a:r>
              <a:rPr lang="en-US">
                <a:sym typeface="+mn-ea"/>
              </a:rPr>
              <a:t>线程池和使用</a:t>
            </a:r>
            <a:r>
              <a:rPr lang="en-US">
                <a:sym typeface="+mn-ea"/>
              </a:rPr>
              <a:t>Jedis</a:t>
            </a:r>
            <a:r>
              <a:rPr lang="en-US">
                <a:sym typeface="+mn-ea"/>
              </a:rPr>
              <a:t>直连两方案的对比：</a:t>
            </a:r>
            <a:endParaRPr lang="en-US">
              <a:sym typeface="+mn-ea"/>
            </a:endParaRPr>
          </a:p>
        </p:txBody>
      </p:sp>
      <p:graphicFrame>
        <p:nvGraphicFramePr>
          <p:cNvPr id="3" name="表格 2"/>
          <p:cNvGraphicFramePr/>
          <p:nvPr>
            <p:custDataLst>
              <p:tags r:id="rId2"/>
            </p:custDataLst>
          </p:nvPr>
        </p:nvGraphicFramePr>
        <p:xfrm>
          <a:off x="5641975" y="2724150"/>
          <a:ext cx="6003925" cy="2228850"/>
        </p:xfrm>
        <a:graphic>
          <a:graphicData uri="http://schemas.openxmlformats.org/drawingml/2006/table">
            <a:tbl>
              <a:tblPr firstRow="1" bandRow="1">
                <a:tableStyleId>{5940675A-B579-460E-94D1-54222C63F5DA}</a:tableStyleId>
              </a:tblPr>
              <a:tblGrid>
                <a:gridCol w="1022985"/>
                <a:gridCol w="2563495"/>
                <a:gridCol w="2417445"/>
              </a:tblGrid>
              <a:tr h="202565">
                <a:tc>
                  <a:txBody>
                    <a:bodyPr/>
                    <a:p>
                      <a:pPr indent="0">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缺点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346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直连</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简单方便的创建J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对象适用于连接数比较少且使用时间较长，可以构成长连接的场景</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存在每次新建和关闭TCP的开销每次都去创建J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对象，系统资源肯能无法再有效范围内进行控制，会存在连接容易发生泄漏问题。J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对象本身是线程不安全的</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28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Je</a:t>
                      </a:r>
                      <a:r>
                        <a:rPr lang="en-US" sz="1000" b="0">
                          <a:latin typeface="Calibri" panose="020F0502020204030204" charset="0"/>
                          <a:cs typeface="Calibri" panose="020F0502020204030204" charset="0"/>
                        </a:rPr>
                        <a:t>dis</a:t>
                      </a:r>
                      <a:r>
                        <a:rPr lang="en-US" sz="1000" b="0">
                          <a:latin typeface="宋体" panose="02010600030101010101" pitchFamily="2" charset="-122"/>
                          <a:ea typeface="宋体" panose="02010600030101010101" pitchFamily="2" charset="-122"/>
                          <a:cs typeface="宋体" panose="02010600030101010101" pitchFamily="2" charset="-122"/>
                        </a:rPr>
                        <a:t>连接池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是预先生成的，不需要随用随创建，随用完随关闭，降低了这些开销。连接池这种形式能够更好的保护和控制资源使用，有固定的参数去控制最大连接数或者空闲数目等。</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相对于直连来说，使用起来更麻烦，特别是资源管理上需要多个参数来保证，一旦出现规划不合理的情况就会出现问题，比如连接池满了，大量连接空闲，连接超时等情况。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4" name="文本框 3"/>
          <p:cNvSpPr txBox="1"/>
          <p:nvPr/>
        </p:nvSpPr>
        <p:spPr>
          <a:xfrm>
            <a:off x="669925" y="997585"/>
            <a:ext cx="48806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本案例使用</a:t>
            </a:r>
            <a:r>
              <a:rPr lang="en-US">
                <a:sym typeface="+mn-ea"/>
              </a:rPr>
              <a:t>“</a:t>
            </a:r>
            <a:r>
              <a:rPr lang="en-US">
                <a:sym typeface="+mn-ea"/>
              </a:rPr>
              <a:t>JedisPoolDemo.java</a:t>
            </a:r>
            <a:r>
              <a:rPr lang="en-US">
                <a:sym typeface="+mn-ea"/>
              </a:rPr>
              <a:t>”，内容如下。</a:t>
            </a:r>
            <a:endParaRPr lang="en-US">
              <a:sym typeface="+mn-ea"/>
            </a:endParaRPr>
          </a:p>
        </p:txBody>
      </p:sp>
      <p:pic>
        <p:nvPicPr>
          <p:cNvPr id="5" name="图片 4"/>
          <p:cNvPicPr>
            <a:picLocks noChangeAspect="1"/>
          </p:cNvPicPr>
          <p:nvPr/>
        </p:nvPicPr>
        <p:blipFill>
          <a:blip r:embed="rId1"/>
          <a:stretch>
            <a:fillRect/>
          </a:stretch>
        </p:blipFill>
        <p:spPr>
          <a:xfrm>
            <a:off x="728345" y="1365885"/>
            <a:ext cx="4821555" cy="5025390"/>
          </a:xfrm>
          <a:prstGeom prst="rect">
            <a:avLst/>
          </a:prstGeom>
        </p:spPr>
      </p:pic>
      <p:pic>
        <p:nvPicPr>
          <p:cNvPr id="6" name="图片 5"/>
          <p:cNvPicPr>
            <a:picLocks noChangeAspect="1"/>
          </p:cNvPicPr>
          <p:nvPr/>
        </p:nvPicPr>
        <p:blipFill>
          <a:blip r:embed="rId2"/>
          <a:stretch>
            <a:fillRect/>
          </a:stretch>
        </p:blipFill>
        <p:spPr>
          <a:xfrm>
            <a:off x="5762625" y="1365885"/>
            <a:ext cx="5391150" cy="847725"/>
          </a:xfrm>
          <a:prstGeom prst="rect">
            <a:avLst/>
          </a:prstGeom>
        </p:spPr>
      </p:pic>
      <p:sp>
        <p:nvSpPr>
          <p:cNvPr id="7" name="文本框 6"/>
          <p:cNvSpPr txBox="1"/>
          <p:nvPr/>
        </p:nvSpPr>
        <p:spPr>
          <a:xfrm>
            <a:off x="5762625" y="2283460"/>
            <a:ext cx="176593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8" name="图片 7"/>
          <p:cNvPicPr>
            <a:picLocks noChangeAspect="1"/>
          </p:cNvPicPr>
          <p:nvPr/>
        </p:nvPicPr>
        <p:blipFill>
          <a:blip r:embed="rId3"/>
          <a:stretch>
            <a:fillRect/>
          </a:stretch>
        </p:blipFill>
        <p:spPr>
          <a:xfrm>
            <a:off x="5833110" y="2651760"/>
            <a:ext cx="1695450" cy="1714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操作</a:t>
            </a:r>
            <a:r>
              <a:rPr lang="en-US">
                <a:sym typeface="+mn-ea"/>
              </a:rPr>
              <a:t>String</a:t>
            </a:r>
            <a:endParaRPr lang="en-US">
              <a:sym typeface="+mn-ea"/>
            </a:endParaRPr>
          </a:p>
        </p:txBody>
      </p:sp>
      <p:sp>
        <p:nvSpPr>
          <p:cNvPr id="3" name="文本框 2"/>
          <p:cNvSpPr txBox="1"/>
          <p:nvPr/>
        </p:nvSpPr>
        <p:spPr>
          <a:xfrm>
            <a:off x="669925" y="1368425"/>
            <a:ext cx="80048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本节使用</a:t>
            </a:r>
            <a:r>
              <a:rPr lang="en-US">
                <a:sym typeface="+mn-ea"/>
              </a:rPr>
              <a:t>J</a:t>
            </a:r>
            <a:r>
              <a:rPr lang="en-US">
                <a:sym typeface="+mn-ea"/>
              </a:rPr>
              <a:t>edis</a:t>
            </a:r>
            <a:r>
              <a:rPr lang="en-US">
                <a:sym typeface="+mn-ea"/>
              </a:rPr>
              <a:t>操作</a:t>
            </a:r>
            <a:r>
              <a:rPr lang="en-US">
                <a:sym typeface="+mn-ea"/>
              </a:rPr>
              <a:t>S</a:t>
            </a:r>
            <a:r>
              <a:rPr lang="en-US">
                <a:sym typeface="+mn-ea"/>
              </a:rPr>
              <a:t>tring</a:t>
            </a:r>
            <a:r>
              <a:rPr lang="en-US">
                <a:sym typeface="+mn-ea"/>
              </a:rPr>
              <a:t>字符串。本案例使用</a:t>
            </a:r>
            <a:r>
              <a:rPr lang="en-US">
                <a:sym typeface="+mn-ea"/>
              </a:rPr>
              <a:t>“</a:t>
            </a:r>
            <a:r>
              <a:rPr lang="en-US">
                <a:sym typeface="+mn-ea"/>
              </a:rPr>
              <a:t>RedisDemo2.java</a:t>
            </a:r>
            <a:r>
              <a:rPr lang="en-US">
                <a:sym typeface="+mn-ea"/>
              </a:rPr>
              <a:t>”，内容如下</a:t>
            </a:r>
            <a:endParaRPr lang="en-US">
              <a:sym typeface="+mn-ea"/>
            </a:endParaRPr>
          </a:p>
        </p:txBody>
      </p:sp>
      <p:pic>
        <p:nvPicPr>
          <p:cNvPr id="9" name="图片 8"/>
          <p:cNvPicPr>
            <a:picLocks noChangeAspect="1"/>
          </p:cNvPicPr>
          <p:nvPr/>
        </p:nvPicPr>
        <p:blipFill>
          <a:blip r:embed="rId1"/>
          <a:stretch>
            <a:fillRect/>
          </a:stretch>
        </p:blipFill>
        <p:spPr>
          <a:xfrm>
            <a:off x="669925" y="1786890"/>
            <a:ext cx="5391150" cy="3209925"/>
          </a:xfrm>
          <a:prstGeom prst="rect">
            <a:avLst/>
          </a:prstGeom>
        </p:spPr>
      </p:pic>
      <p:sp>
        <p:nvSpPr>
          <p:cNvPr id="10" name="文本框 9"/>
          <p:cNvSpPr txBox="1"/>
          <p:nvPr/>
        </p:nvSpPr>
        <p:spPr>
          <a:xfrm>
            <a:off x="603250" y="4996815"/>
            <a:ext cx="170878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11" name="图片 10"/>
          <p:cNvPicPr>
            <a:picLocks noChangeAspect="1"/>
          </p:cNvPicPr>
          <p:nvPr/>
        </p:nvPicPr>
        <p:blipFill>
          <a:blip r:embed="rId2"/>
          <a:stretch>
            <a:fillRect/>
          </a:stretch>
        </p:blipFill>
        <p:spPr>
          <a:xfrm>
            <a:off x="669925" y="5365115"/>
            <a:ext cx="2266950" cy="7048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620957" cy="523220"/>
          </a:xfrm>
          <a:prstGeom prst="rect">
            <a:avLst/>
          </a:prstGeom>
        </p:spPr>
        <p:txBody>
          <a:bodyPr wrap="none">
            <a:spAutoFit/>
          </a:bodyPr>
          <a:lstStyle/>
          <a:p>
            <a:r>
              <a:rPr lang="zh-CN" altLang="en-US" sz="2800" b="1" dirty="0">
                <a:solidFill>
                  <a:schemeClr val="bg1"/>
                </a:solidFill>
              </a:rPr>
              <a:t>推荐教材</a:t>
            </a:r>
            <a:endParaRPr lang="zh-CN" altLang="en-US" sz="2800" b="1" dirty="0">
              <a:solidFill>
                <a:schemeClr val="bg1"/>
              </a:solidFill>
            </a:endParaRPr>
          </a:p>
        </p:txBody>
      </p:sp>
      <p:sp>
        <p:nvSpPr>
          <p:cNvPr id="17" name="文本框 16"/>
          <p:cNvSpPr txBox="1"/>
          <p:nvPr/>
        </p:nvSpPr>
        <p:spPr>
          <a:xfrm>
            <a:off x="4651235" y="1114767"/>
            <a:ext cx="7017023" cy="3158813"/>
          </a:xfrm>
          <a:prstGeom prst="rect">
            <a:avLst/>
          </a:prstGeom>
          <a:noFill/>
        </p:spPr>
        <p:txBody>
          <a:bodyPr wrap="square" rtlCol="0">
            <a:spAutoFit/>
          </a:bodyPr>
          <a:lstStyle/>
          <a:p>
            <a:pPr algn="just">
              <a:lnSpc>
                <a:spcPct val="120000"/>
              </a:lnSpc>
              <a:spcAft>
                <a:spcPts val="600"/>
              </a:spcAft>
            </a:pPr>
            <a:r>
              <a:rPr lang="zh-CN" altLang="en-US" sz="2800" dirty="0" smtClean="0">
                <a:solidFill>
                  <a:srgbClr val="0000FF"/>
                </a:solidFill>
              </a:rPr>
              <a:t>《</a:t>
            </a:r>
            <a:r>
              <a:rPr lang="en-US" altLang="zh-CN" sz="2800" dirty="0" err="1">
                <a:solidFill>
                  <a:srgbClr val="0000FF"/>
                </a:solidFill>
              </a:rPr>
              <a:t>Redis</a:t>
            </a:r>
            <a:r>
              <a:rPr lang="en-US" altLang="zh-CN" sz="2800" dirty="0">
                <a:solidFill>
                  <a:srgbClr val="0000FF"/>
                </a:solidFill>
              </a:rPr>
              <a:t> 6 </a:t>
            </a:r>
            <a:r>
              <a:rPr lang="zh-CN" altLang="en-US" sz="2800" dirty="0">
                <a:solidFill>
                  <a:srgbClr val="0000FF"/>
                </a:solidFill>
              </a:rPr>
              <a:t>开发与</a:t>
            </a:r>
            <a:r>
              <a:rPr lang="zh-CN" altLang="en-US" sz="2800" dirty="0" smtClean="0">
                <a:solidFill>
                  <a:srgbClr val="0000FF"/>
                </a:solidFill>
              </a:rPr>
              <a:t>实战 </a:t>
            </a:r>
            <a:r>
              <a:rPr lang="zh-CN" altLang="en-US" sz="2800" dirty="0" smtClean="0">
                <a:solidFill>
                  <a:srgbClr val="0000FF"/>
                </a:solidFill>
              </a:rPr>
              <a:t>》</a:t>
            </a:r>
            <a:endParaRPr lang="zh-CN" altLang="en-US" sz="2800" dirty="0">
              <a:solidFill>
                <a:srgbClr val="0000FF"/>
              </a:solidFill>
            </a:endParaRPr>
          </a:p>
          <a:p>
            <a:pPr algn="just">
              <a:lnSpc>
                <a:spcPct val="120000"/>
              </a:lnSpc>
              <a:spcBef>
                <a:spcPts val="500"/>
              </a:spcBef>
            </a:pPr>
            <a:r>
              <a:rPr lang="zh-CN" altLang="en-US" sz="2400" dirty="0"/>
              <a:t>作者</a:t>
            </a:r>
            <a:r>
              <a:rPr lang="zh-CN" altLang="en-US" sz="2400" dirty="0" smtClean="0"/>
              <a:t>：</a:t>
            </a:r>
            <a:r>
              <a:rPr lang="zh-CN" altLang="en-US" sz="2400" dirty="0" smtClean="0"/>
              <a:t>张云河</a:t>
            </a:r>
            <a:r>
              <a:rPr lang="zh-CN" altLang="en-US" sz="2400" dirty="0" smtClean="0">
                <a:sym typeface="+mn-ea"/>
              </a:rPr>
              <a:t>、王硕</a:t>
            </a:r>
            <a:endParaRPr lang="zh-CN" altLang="en-US" sz="2400" dirty="0">
              <a:sym typeface="+mn-ea"/>
            </a:endParaRPr>
          </a:p>
          <a:p>
            <a:pPr algn="just">
              <a:lnSpc>
                <a:spcPct val="120000"/>
              </a:lnSpc>
              <a:spcBef>
                <a:spcPts val="500"/>
              </a:spcBef>
            </a:pPr>
            <a:r>
              <a:rPr lang="zh-CN" altLang="en-US" sz="2400" dirty="0">
                <a:sym typeface="+mn-ea"/>
              </a:rPr>
              <a:t>出版：人民邮电出版社</a:t>
            </a:r>
            <a:endParaRPr lang="zh-CN" altLang="en-US" sz="2400" dirty="0">
              <a:sym typeface="+mn-ea"/>
            </a:endParaRPr>
          </a:p>
          <a:p>
            <a:pPr algn="just">
              <a:lnSpc>
                <a:spcPct val="120000"/>
              </a:lnSpc>
              <a:spcBef>
                <a:spcPts val="500"/>
              </a:spcBef>
            </a:pPr>
            <a:r>
              <a:rPr lang="zh-CN" altLang="en-US" sz="2400" dirty="0">
                <a:sym typeface="+mn-ea"/>
              </a:rPr>
              <a:t>配套</a:t>
            </a:r>
            <a:r>
              <a:rPr lang="zh-CN" altLang="en-US" sz="2400" dirty="0" smtClean="0">
                <a:sym typeface="+mn-ea"/>
              </a:rPr>
              <a:t>：</a:t>
            </a:r>
            <a:r>
              <a:rPr lang="en-US" altLang="zh-CN" sz="2400" dirty="0" smtClean="0">
                <a:sym typeface="+mn-ea"/>
              </a:rPr>
              <a:t>PPT+</a:t>
            </a:r>
            <a:r>
              <a:rPr lang="zh-CN" altLang="en-US" sz="2400" dirty="0">
                <a:sym typeface="+mn-ea"/>
              </a:rPr>
              <a:t>实验指导</a:t>
            </a:r>
            <a:endParaRPr lang="zh-CN" altLang="en-US" sz="2400" dirty="0">
              <a:sym typeface="+mn-ea"/>
            </a:endParaRPr>
          </a:p>
          <a:p>
            <a:pPr algn="just">
              <a:lnSpc>
                <a:spcPct val="120000"/>
              </a:lnSpc>
              <a:spcBef>
                <a:spcPts val="500"/>
              </a:spcBef>
            </a:pPr>
            <a:r>
              <a:rPr lang="zh-CN" altLang="en-US" sz="2400" dirty="0"/>
              <a:t>特点</a:t>
            </a:r>
            <a:r>
              <a:rPr lang="zh-CN" altLang="en-US" sz="2400" dirty="0" smtClean="0"/>
              <a:t>：</a:t>
            </a:r>
            <a:r>
              <a:rPr lang="zh-CN" altLang="en-US" sz="2400" dirty="0" smtClean="0">
                <a:solidFill>
                  <a:srgbClr val="FF0000"/>
                </a:solidFill>
              </a:rPr>
              <a:t>覆盖</a:t>
            </a:r>
            <a:r>
              <a:rPr lang="en-US" altLang="zh-CN" sz="2400" dirty="0" err="1" smtClean="0">
                <a:solidFill>
                  <a:srgbClr val="FF0000"/>
                </a:solidFill>
              </a:rPr>
              <a:t>Redis</a:t>
            </a:r>
            <a:r>
              <a:rPr lang="en-US" altLang="zh-CN" sz="2400" dirty="0" smtClean="0">
                <a:solidFill>
                  <a:srgbClr val="FF0000"/>
                </a:solidFill>
              </a:rPr>
              <a:t> 6</a:t>
            </a:r>
            <a:r>
              <a:rPr lang="zh-CN" altLang="en-US" sz="2400" dirty="0" smtClean="0">
                <a:solidFill>
                  <a:srgbClr val="FF0000"/>
                </a:solidFill>
              </a:rPr>
              <a:t>版本的绝大部分核心特性</a:t>
            </a:r>
            <a:r>
              <a:rPr lang="zh-CN" altLang="en-US" sz="2400" dirty="0" smtClean="0"/>
              <a:t>，面向初学者的行文分格，加上大量的辅助图片等</a:t>
            </a:r>
            <a:r>
              <a:rPr lang="zh-CN" altLang="en-US" sz="2400" dirty="0"/>
              <a:t>。</a:t>
            </a:r>
            <a:endParaRPr lang="zh-CN" altLang="en-US" sz="2400" dirty="0"/>
          </a:p>
        </p:txBody>
      </p:sp>
      <p:sp>
        <p:nvSpPr>
          <p:cNvPr id="12" name="任意多边形: 形状 11"/>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762491"/>
            <a:ext cx="3353401" cy="46983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操作Map</a:t>
            </a:r>
            <a:endParaRPr lang="en-US">
              <a:sym typeface="+mn-ea"/>
            </a:endParaRPr>
          </a:p>
        </p:txBody>
      </p:sp>
      <p:sp>
        <p:nvSpPr>
          <p:cNvPr id="101" name="文本框 100"/>
          <p:cNvSpPr txBox="1"/>
          <p:nvPr/>
        </p:nvSpPr>
        <p:spPr>
          <a:xfrm>
            <a:off x="669925" y="1377950"/>
            <a:ext cx="76898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本节使用</a:t>
            </a:r>
            <a:r>
              <a:rPr lang="en-US">
                <a:sym typeface="+mn-ea"/>
              </a:rPr>
              <a:t>J</a:t>
            </a:r>
            <a:r>
              <a:rPr lang="en-US">
                <a:sym typeface="+mn-ea"/>
              </a:rPr>
              <a:t>edis</a:t>
            </a:r>
            <a:r>
              <a:rPr lang="en-US">
                <a:sym typeface="+mn-ea"/>
              </a:rPr>
              <a:t>操作</a:t>
            </a:r>
            <a:r>
              <a:rPr lang="en-US">
                <a:sym typeface="+mn-ea"/>
              </a:rPr>
              <a:t>Map</a:t>
            </a:r>
            <a:r>
              <a:rPr lang="en-US">
                <a:sym typeface="+mn-ea"/>
              </a:rPr>
              <a:t>对象，本案例使用</a:t>
            </a:r>
            <a:r>
              <a:rPr lang="en-US">
                <a:sym typeface="+mn-ea"/>
              </a:rPr>
              <a:t>“RedisDemo2.java</a:t>
            </a:r>
            <a:r>
              <a:rPr lang="en-US">
                <a:sym typeface="+mn-ea"/>
              </a:rPr>
              <a:t>”内，内容如下</a:t>
            </a:r>
            <a:endParaRPr lang="en-US">
              <a:sym typeface="+mn-ea"/>
            </a:endParaRPr>
          </a:p>
        </p:txBody>
      </p:sp>
      <p:pic>
        <p:nvPicPr>
          <p:cNvPr id="4" name="图片 3"/>
          <p:cNvPicPr>
            <a:picLocks noChangeAspect="1"/>
          </p:cNvPicPr>
          <p:nvPr/>
        </p:nvPicPr>
        <p:blipFill>
          <a:blip r:embed="rId1"/>
          <a:stretch>
            <a:fillRect/>
          </a:stretch>
        </p:blipFill>
        <p:spPr>
          <a:xfrm>
            <a:off x="318770" y="1746250"/>
            <a:ext cx="5400675" cy="1200150"/>
          </a:xfrm>
          <a:prstGeom prst="rect">
            <a:avLst/>
          </a:prstGeom>
        </p:spPr>
      </p:pic>
      <p:pic>
        <p:nvPicPr>
          <p:cNvPr id="5" name="图片 4"/>
          <p:cNvPicPr>
            <a:picLocks noChangeAspect="1"/>
          </p:cNvPicPr>
          <p:nvPr/>
        </p:nvPicPr>
        <p:blipFill>
          <a:blip r:embed="rId2"/>
          <a:stretch>
            <a:fillRect/>
          </a:stretch>
        </p:blipFill>
        <p:spPr>
          <a:xfrm>
            <a:off x="5871845" y="1746250"/>
            <a:ext cx="5372100" cy="4371975"/>
          </a:xfrm>
          <a:prstGeom prst="rect">
            <a:avLst/>
          </a:prstGeom>
        </p:spPr>
      </p:pic>
      <p:sp>
        <p:nvSpPr>
          <p:cNvPr id="6" name="文本框 5"/>
          <p:cNvSpPr txBox="1"/>
          <p:nvPr/>
        </p:nvSpPr>
        <p:spPr>
          <a:xfrm>
            <a:off x="318770" y="3244850"/>
            <a:ext cx="17557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7" name="图片 6"/>
          <p:cNvPicPr>
            <a:picLocks noChangeAspect="1"/>
          </p:cNvPicPr>
          <p:nvPr/>
        </p:nvPicPr>
        <p:blipFill>
          <a:blip r:embed="rId3"/>
          <a:stretch>
            <a:fillRect/>
          </a:stretch>
        </p:blipFill>
        <p:spPr>
          <a:xfrm>
            <a:off x="318770" y="3681095"/>
            <a:ext cx="2124075" cy="12477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操作List</a:t>
            </a:r>
            <a:endParaRPr lang="en-US">
              <a:sym typeface="+mn-ea"/>
            </a:endParaRPr>
          </a:p>
        </p:txBody>
      </p:sp>
      <p:sp>
        <p:nvSpPr>
          <p:cNvPr id="101" name="文本框 100"/>
          <p:cNvSpPr txBox="1"/>
          <p:nvPr/>
        </p:nvSpPr>
        <p:spPr>
          <a:xfrm>
            <a:off x="669925" y="1377950"/>
            <a:ext cx="76898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本节使用Jedis操作List对象，本案例使用“RedisDemo2.java”内，内容如下。</a:t>
            </a:r>
            <a:endParaRPr lang="en-US">
              <a:sym typeface="+mn-ea"/>
            </a:endParaRPr>
          </a:p>
        </p:txBody>
      </p:sp>
      <p:pic>
        <p:nvPicPr>
          <p:cNvPr id="3" name="图片 2"/>
          <p:cNvPicPr>
            <a:picLocks noChangeAspect="1"/>
          </p:cNvPicPr>
          <p:nvPr/>
        </p:nvPicPr>
        <p:blipFill>
          <a:blip r:embed="rId1"/>
          <a:stretch>
            <a:fillRect/>
          </a:stretch>
        </p:blipFill>
        <p:spPr>
          <a:xfrm>
            <a:off x="669925" y="1746250"/>
            <a:ext cx="5410200" cy="1847850"/>
          </a:xfrm>
          <a:prstGeom prst="rect">
            <a:avLst/>
          </a:prstGeom>
        </p:spPr>
      </p:pic>
      <p:pic>
        <p:nvPicPr>
          <p:cNvPr id="8" name="图片 7"/>
          <p:cNvPicPr>
            <a:picLocks noChangeAspect="1"/>
          </p:cNvPicPr>
          <p:nvPr/>
        </p:nvPicPr>
        <p:blipFill>
          <a:blip r:embed="rId2"/>
          <a:stretch>
            <a:fillRect/>
          </a:stretch>
        </p:blipFill>
        <p:spPr>
          <a:xfrm>
            <a:off x="684530" y="3657600"/>
            <a:ext cx="5381625" cy="2000250"/>
          </a:xfrm>
          <a:prstGeom prst="rect">
            <a:avLst/>
          </a:prstGeom>
        </p:spPr>
      </p:pic>
      <p:sp>
        <p:nvSpPr>
          <p:cNvPr id="9" name="文本框 8"/>
          <p:cNvSpPr txBox="1"/>
          <p:nvPr/>
        </p:nvSpPr>
        <p:spPr>
          <a:xfrm>
            <a:off x="6261100" y="1746250"/>
            <a:ext cx="16795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10" name="图片 9"/>
          <p:cNvPicPr>
            <a:picLocks noChangeAspect="1"/>
          </p:cNvPicPr>
          <p:nvPr/>
        </p:nvPicPr>
        <p:blipFill>
          <a:blip r:embed="rId3"/>
          <a:stretch>
            <a:fillRect/>
          </a:stretch>
        </p:blipFill>
        <p:spPr>
          <a:xfrm>
            <a:off x="6376670" y="2176145"/>
            <a:ext cx="2562225" cy="542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操作Set</a:t>
            </a:r>
            <a:endParaRPr lang="en-US">
              <a:sym typeface="+mn-ea"/>
            </a:endParaRPr>
          </a:p>
        </p:txBody>
      </p:sp>
      <p:sp>
        <p:nvSpPr>
          <p:cNvPr id="101" name="文本框 100"/>
          <p:cNvSpPr txBox="1"/>
          <p:nvPr/>
        </p:nvSpPr>
        <p:spPr>
          <a:xfrm>
            <a:off x="669925" y="1377950"/>
            <a:ext cx="76898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本节使用Jedis操作Set对象，本案例使用“RedisDemo2.java”内，内容如下</a:t>
            </a:r>
            <a:endParaRPr lang="en-US">
              <a:sym typeface="+mn-ea"/>
            </a:endParaRPr>
          </a:p>
        </p:txBody>
      </p:sp>
      <p:sp>
        <p:nvSpPr>
          <p:cNvPr id="9" name="文本框 8"/>
          <p:cNvSpPr txBox="1"/>
          <p:nvPr/>
        </p:nvSpPr>
        <p:spPr>
          <a:xfrm>
            <a:off x="6261100" y="1746250"/>
            <a:ext cx="16795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4" name="图片 3"/>
          <p:cNvPicPr>
            <a:picLocks noChangeAspect="1"/>
          </p:cNvPicPr>
          <p:nvPr/>
        </p:nvPicPr>
        <p:blipFill>
          <a:blip r:embed="rId1"/>
          <a:stretch>
            <a:fillRect/>
          </a:stretch>
        </p:blipFill>
        <p:spPr>
          <a:xfrm>
            <a:off x="669925" y="1786890"/>
            <a:ext cx="5400675" cy="2362200"/>
          </a:xfrm>
          <a:prstGeom prst="rect">
            <a:avLst/>
          </a:prstGeom>
        </p:spPr>
      </p:pic>
      <p:pic>
        <p:nvPicPr>
          <p:cNvPr id="5" name="图片 4"/>
          <p:cNvPicPr>
            <a:picLocks noChangeAspect="1"/>
          </p:cNvPicPr>
          <p:nvPr/>
        </p:nvPicPr>
        <p:blipFill>
          <a:blip r:embed="rId2"/>
          <a:stretch>
            <a:fillRect/>
          </a:stretch>
        </p:blipFill>
        <p:spPr>
          <a:xfrm>
            <a:off x="6338570" y="2114550"/>
            <a:ext cx="2771775" cy="6953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排序</a:t>
            </a:r>
            <a:endParaRPr lang="en-US">
              <a:sym typeface="+mn-ea"/>
            </a:endParaRPr>
          </a:p>
        </p:txBody>
      </p:sp>
      <p:sp>
        <p:nvSpPr>
          <p:cNvPr id="101" name="文本框 100"/>
          <p:cNvSpPr txBox="1"/>
          <p:nvPr/>
        </p:nvSpPr>
        <p:spPr>
          <a:xfrm>
            <a:off x="669925" y="1377950"/>
            <a:ext cx="819404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本节使用Jedis对数据进行排序，本案例使用“RedisDemo2.java”内，内容如下。</a:t>
            </a:r>
            <a:endParaRPr lang="en-US">
              <a:sym typeface="+mn-ea"/>
            </a:endParaRPr>
          </a:p>
        </p:txBody>
      </p:sp>
      <p:sp>
        <p:nvSpPr>
          <p:cNvPr id="9" name="文本框 8"/>
          <p:cNvSpPr txBox="1"/>
          <p:nvPr/>
        </p:nvSpPr>
        <p:spPr>
          <a:xfrm>
            <a:off x="6261100" y="1746250"/>
            <a:ext cx="16795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该程序输出为：</a:t>
            </a:r>
            <a:endParaRPr lang="en-US">
              <a:sym typeface="+mn-ea"/>
            </a:endParaRPr>
          </a:p>
        </p:txBody>
      </p:sp>
      <p:pic>
        <p:nvPicPr>
          <p:cNvPr id="3" name="图片 2"/>
          <p:cNvPicPr>
            <a:picLocks noChangeAspect="1"/>
          </p:cNvPicPr>
          <p:nvPr/>
        </p:nvPicPr>
        <p:blipFill>
          <a:blip r:embed="rId1"/>
          <a:stretch>
            <a:fillRect/>
          </a:stretch>
        </p:blipFill>
        <p:spPr>
          <a:xfrm>
            <a:off x="603250" y="1746250"/>
            <a:ext cx="5410200" cy="571500"/>
          </a:xfrm>
          <a:prstGeom prst="rect">
            <a:avLst/>
          </a:prstGeom>
        </p:spPr>
      </p:pic>
      <p:pic>
        <p:nvPicPr>
          <p:cNvPr id="6" name="图片 5"/>
          <p:cNvPicPr>
            <a:picLocks noChangeAspect="1"/>
          </p:cNvPicPr>
          <p:nvPr/>
        </p:nvPicPr>
        <p:blipFill>
          <a:blip r:embed="rId2"/>
          <a:stretch>
            <a:fillRect/>
          </a:stretch>
        </p:blipFill>
        <p:spPr>
          <a:xfrm>
            <a:off x="603250" y="2317750"/>
            <a:ext cx="5410200" cy="2028825"/>
          </a:xfrm>
          <a:prstGeom prst="rect">
            <a:avLst/>
          </a:prstGeom>
        </p:spPr>
      </p:pic>
      <p:pic>
        <p:nvPicPr>
          <p:cNvPr id="7" name="图片 6"/>
          <p:cNvPicPr>
            <a:picLocks noChangeAspect="1"/>
          </p:cNvPicPr>
          <p:nvPr/>
        </p:nvPicPr>
        <p:blipFill>
          <a:blip r:embed="rId3"/>
          <a:stretch>
            <a:fillRect/>
          </a:stretch>
        </p:blipFill>
        <p:spPr>
          <a:xfrm>
            <a:off x="6261100" y="2114550"/>
            <a:ext cx="1457325" cy="561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78498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Redis存储图片</a:t>
            </a:r>
            <a:endParaRPr lang="en-US">
              <a:sym typeface="+mn-ea"/>
            </a:endParaRPr>
          </a:p>
        </p:txBody>
      </p:sp>
      <p:sp>
        <p:nvSpPr>
          <p:cNvPr id="101" name="文本框 100"/>
          <p:cNvSpPr txBox="1"/>
          <p:nvPr/>
        </p:nvSpPr>
        <p:spPr>
          <a:xfrm>
            <a:off x="669925" y="1377950"/>
            <a:ext cx="1035621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本节使用Redis来存储一张图片，首先从网络获取下载一张图片，然后使用base64算法编码，再使用base64算法解码，存储到本地E盘根目录下。</a:t>
            </a:r>
            <a:endParaRPr lang="en-US">
              <a:sym typeface="+mn-ea"/>
            </a:endParaRPr>
          </a:p>
        </p:txBody>
      </p:sp>
      <p:sp>
        <p:nvSpPr>
          <p:cNvPr id="4" name="文本框 3"/>
          <p:cNvSpPr txBox="1"/>
          <p:nvPr/>
        </p:nvSpPr>
        <p:spPr>
          <a:xfrm>
            <a:off x="669925" y="2023110"/>
            <a:ext cx="1035685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在百度图片搜索熊猫，从搜索结果中访问熊猫的网页可以看到一只可爱的小熊猫图片，我们要把这张图片使用</a:t>
            </a:r>
            <a:r>
              <a:rPr lang="en-US">
                <a:sym typeface="+mn-ea"/>
              </a:rPr>
              <a:t>J</a:t>
            </a:r>
            <a:r>
              <a:rPr lang="en-US">
                <a:sym typeface="+mn-ea"/>
              </a:rPr>
              <a:t>ava</a:t>
            </a:r>
            <a:r>
              <a:rPr lang="en-US">
                <a:sym typeface="+mn-ea"/>
              </a:rPr>
              <a:t>程序保存在</a:t>
            </a:r>
            <a:r>
              <a:rPr lang="en-US">
                <a:sym typeface="+mn-ea"/>
              </a:rPr>
              <a:t>Redis</a:t>
            </a:r>
            <a:r>
              <a:rPr lang="en-US">
                <a:sym typeface="+mn-ea"/>
              </a:rPr>
              <a:t>中。</a:t>
            </a:r>
            <a:endParaRPr lang="en-US">
              <a:sym typeface="+mn-ea"/>
            </a:endParaRPr>
          </a:p>
        </p:txBody>
      </p:sp>
      <p:pic>
        <p:nvPicPr>
          <p:cNvPr id="104" name="图片 104"/>
          <p:cNvPicPr>
            <a:picLocks noChangeAspect="1"/>
          </p:cNvPicPr>
          <p:nvPr/>
        </p:nvPicPr>
        <p:blipFill>
          <a:blip r:embed="rId1"/>
          <a:stretch>
            <a:fillRect/>
          </a:stretch>
        </p:blipFill>
        <p:spPr>
          <a:xfrm>
            <a:off x="1029970" y="2800033"/>
            <a:ext cx="5274310" cy="2525395"/>
          </a:xfrm>
          <a:prstGeom prst="rect">
            <a:avLst/>
          </a:prstGeom>
        </p:spPr>
      </p:pic>
      <p:sp>
        <p:nvSpPr>
          <p:cNvPr id="5" name="文本框 4"/>
          <p:cNvSpPr txBox="1"/>
          <p:nvPr/>
        </p:nvSpPr>
        <p:spPr>
          <a:xfrm>
            <a:off x="2831465" y="5457825"/>
            <a:ext cx="1670685" cy="252730"/>
          </a:xfrm>
          <a:prstGeom prst="rect">
            <a:avLst/>
          </a:prstGeom>
          <a:noFill/>
          <a:ln w="9525">
            <a:noFill/>
          </a:ln>
        </p:spPr>
        <p:txBody>
          <a:bodyPr wrap="square">
            <a:spAutoFit/>
          </a:bodyPr>
          <a:p>
            <a:pPr indent="0" algn="ctr"/>
            <a:r>
              <a:rPr lang="zh-CN" sz="1050" b="0">
                <a:ea typeface="宋体" panose="02010600030101010101" pitchFamily="2" charset="-122"/>
              </a:rPr>
              <a:t>网络上的一张图片</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12775" y="1009650"/>
            <a:ext cx="26701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1，base64图片编解码</a:t>
            </a:r>
            <a:endParaRPr lang="en-US">
              <a:sym typeface="+mn-ea"/>
            </a:endParaRPr>
          </a:p>
        </p:txBody>
      </p:sp>
      <p:sp>
        <p:nvSpPr>
          <p:cNvPr id="3" name="文本框 2"/>
          <p:cNvSpPr txBox="1"/>
          <p:nvPr/>
        </p:nvSpPr>
        <p:spPr>
          <a:xfrm>
            <a:off x="841375" y="1377950"/>
            <a:ext cx="551180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本案例使用</a:t>
            </a:r>
            <a:r>
              <a:rPr lang="en-US">
                <a:sym typeface="+mn-ea"/>
              </a:rPr>
              <a:t>“</a:t>
            </a:r>
            <a:r>
              <a:rPr lang="en-US">
                <a:sym typeface="+mn-ea"/>
              </a:rPr>
              <a:t>Base64ImageUtils.java</a:t>
            </a:r>
            <a:r>
              <a:rPr lang="en-US">
                <a:sym typeface="+mn-ea"/>
              </a:rPr>
              <a:t>”，程序代码如下：</a:t>
            </a:r>
            <a:endParaRPr lang="en-US">
              <a:sym typeface="+mn-ea"/>
            </a:endParaRPr>
          </a:p>
        </p:txBody>
      </p:sp>
      <p:pic>
        <p:nvPicPr>
          <p:cNvPr id="6" name="图片 5"/>
          <p:cNvPicPr>
            <a:picLocks noChangeAspect="1"/>
          </p:cNvPicPr>
          <p:nvPr/>
        </p:nvPicPr>
        <p:blipFill>
          <a:blip r:embed="rId1"/>
          <a:stretch>
            <a:fillRect/>
          </a:stretch>
        </p:blipFill>
        <p:spPr>
          <a:xfrm>
            <a:off x="482600" y="1743075"/>
            <a:ext cx="5391150" cy="1028700"/>
          </a:xfrm>
          <a:prstGeom prst="rect">
            <a:avLst/>
          </a:prstGeom>
        </p:spPr>
      </p:pic>
      <p:pic>
        <p:nvPicPr>
          <p:cNvPr id="7" name="图片 6"/>
          <p:cNvPicPr>
            <a:picLocks noChangeAspect="1"/>
          </p:cNvPicPr>
          <p:nvPr/>
        </p:nvPicPr>
        <p:blipFill>
          <a:blip r:embed="rId2"/>
          <a:stretch>
            <a:fillRect/>
          </a:stretch>
        </p:blipFill>
        <p:spPr>
          <a:xfrm>
            <a:off x="473075" y="2819400"/>
            <a:ext cx="5400675" cy="1466850"/>
          </a:xfrm>
          <a:prstGeom prst="rect">
            <a:avLst/>
          </a:prstGeom>
        </p:spPr>
      </p:pic>
      <p:pic>
        <p:nvPicPr>
          <p:cNvPr id="8" name="图片 7"/>
          <p:cNvPicPr>
            <a:picLocks noChangeAspect="1"/>
          </p:cNvPicPr>
          <p:nvPr/>
        </p:nvPicPr>
        <p:blipFill>
          <a:blip r:embed="rId3"/>
          <a:stretch>
            <a:fillRect/>
          </a:stretch>
        </p:blipFill>
        <p:spPr>
          <a:xfrm>
            <a:off x="5976620" y="1743075"/>
            <a:ext cx="5400675" cy="39433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pic>
        <p:nvPicPr>
          <p:cNvPr id="4" name="图片 3"/>
          <p:cNvPicPr>
            <a:picLocks noChangeAspect="1"/>
          </p:cNvPicPr>
          <p:nvPr/>
        </p:nvPicPr>
        <p:blipFill>
          <a:blip r:embed="rId1"/>
          <a:stretch>
            <a:fillRect/>
          </a:stretch>
        </p:blipFill>
        <p:spPr>
          <a:xfrm>
            <a:off x="438150" y="1495425"/>
            <a:ext cx="5391150" cy="3295650"/>
          </a:xfrm>
          <a:prstGeom prst="rect">
            <a:avLst/>
          </a:prstGeom>
        </p:spPr>
      </p:pic>
      <p:pic>
        <p:nvPicPr>
          <p:cNvPr id="5" name="图片 4"/>
          <p:cNvPicPr>
            <a:picLocks noChangeAspect="1"/>
          </p:cNvPicPr>
          <p:nvPr/>
        </p:nvPicPr>
        <p:blipFill>
          <a:blip r:embed="rId2"/>
          <a:stretch>
            <a:fillRect/>
          </a:stretch>
        </p:blipFill>
        <p:spPr>
          <a:xfrm>
            <a:off x="5995670" y="318770"/>
            <a:ext cx="5419725" cy="66770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22275" y="1130935"/>
            <a:ext cx="55943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在控制台查看图片使用</a:t>
            </a:r>
            <a:r>
              <a:rPr lang="en-US">
                <a:sym typeface="+mn-ea"/>
              </a:rPr>
              <a:t>base64</a:t>
            </a:r>
            <a:r>
              <a:rPr lang="en-US">
                <a:sym typeface="+mn-ea"/>
              </a:rPr>
              <a:t>算法编码后的输出结果。</a:t>
            </a:r>
            <a:endParaRPr lang="en-US">
              <a:sym typeface="+mn-ea"/>
            </a:endParaRPr>
          </a:p>
        </p:txBody>
      </p:sp>
      <p:pic>
        <p:nvPicPr>
          <p:cNvPr id="27" name="图片 27"/>
          <p:cNvPicPr>
            <a:picLocks noChangeAspect="1"/>
          </p:cNvPicPr>
          <p:nvPr/>
        </p:nvPicPr>
        <p:blipFill>
          <a:blip r:embed="rId1"/>
          <a:stretch>
            <a:fillRect/>
          </a:stretch>
        </p:blipFill>
        <p:spPr>
          <a:xfrm>
            <a:off x="669925" y="1498918"/>
            <a:ext cx="5274310" cy="2656205"/>
          </a:xfrm>
          <a:prstGeom prst="rect">
            <a:avLst/>
          </a:prstGeom>
        </p:spPr>
      </p:pic>
      <p:sp>
        <p:nvSpPr>
          <p:cNvPr id="2" name="文本框 1"/>
          <p:cNvSpPr txBox="1"/>
          <p:nvPr/>
        </p:nvSpPr>
        <p:spPr>
          <a:xfrm>
            <a:off x="2241550" y="4226560"/>
            <a:ext cx="1955800" cy="252730"/>
          </a:xfrm>
          <a:prstGeom prst="rect">
            <a:avLst/>
          </a:prstGeom>
          <a:noFill/>
          <a:ln w="9525">
            <a:noFill/>
          </a:ln>
        </p:spPr>
        <p:txBody>
          <a:bodyPr wrap="square">
            <a:spAutoFit/>
          </a:bodyPr>
          <a:p>
            <a:pPr indent="0" algn="ctr"/>
            <a:r>
              <a:rPr lang="en-US" sz="1050" b="0">
                <a:latin typeface="Calibri" panose="020F0502020204030204" charset="0"/>
                <a:ea typeface="宋体" panose="02010600030101010101" pitchFamily="2" charset="-122"/>
              </a:rPr>
              <a:t>ase64</a:t>
            </a:r>
            <a:r>
              <a:rPr lang="zh-CN" sz="1050" b="0">
                <a:ea typeface="宋体" panose="02010600030101010101" pitchFamily="2" charset="-122"/>
              </a:rPr>
              <a:t>编码后的图片信息</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031240"/>
            <a:ext cx="1023239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本程序将网络上的熊猫图片保存到本地</a:t>
            </a:r>
            <a:r>
              <a:rPr lang="en-US">
                <a:sym typeface="+mn-ea"/>
              </a:rPr>
              <a:t>E</a:t>
            </a:r>
            <a:r>
              <a:rPr lang="en-US">
                <a:sym typeface="+mn-ea"/>
              </a:rPr>
              <a:t>:</a:t>
            </a:r>
            <a:r>
              <a:rPr lang="en-US">
                <a:sym typeface="+mn-ea"/>
              </a:rPr>
              <a:t>盘下的</a:t>
            </a:r>
            <a:r>
              <a:rPr lang="en-US">
                <a:sym typeface="+mn-ea"/>
              </a:rPr>
              <a:t>pandas1.jp</a:t>
            </a:r>
            <a:r>
              <a:rPr lang="en-US">
                <a:sym typeface="+mn-ea"/>
              </a:rPr>
              <a:t>g</a:t>
            </a:r>
            <a:r>
              <a:rPr lang="en-US">
                <a:sym typeface="+mn-ea"/>
              </a:rPr>
              <a:t>文件</a:t>
            </a:r>
            <a:r>
              <a:rPr lang="en-US">
                <a:sym typeface="+mn-ea"/>
              </a:rPr>
              <a:t>,</a:t>
            </a:r>
            <a:r>
              <a:rPr lang="en-US">
                <a:sym typeface="+mn-ea"/>
              </a:rPr>
              <a:t>查看下载的图片和网络上的图片是一样的，如下图所示。</a:t>
            </a:r>
            <a:endParaRPr lang="en-US">
              <a:sym typeface="+mn-ea"/>
            </a:endParaRPr>
          </a:p>
        </p:txBody>
      </p:sp>
      <p:pic>
        <p:nvPicPr>
          <p:cNvPr id="30" name="图片 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22960" y="1676400"/>
            <a:ext cx="1821180" cy="2095500"/>
          </a:xfrm>
          <a:prstGeom prst="rect">
            <a:avLst/>
          </a:prstGeom>
          <a:noFill/>
          <a:ln>
            <a:noFill/>
          </a:ln>
        </p:spPr>
      </p:pic>
      <p:sp>
        <p:nvSpPr>
          <p:cNvPr id="4" name="文本框 3"/>
          <p:cNvSpPr txBox="1"/>
          <p:nvPr/>
        </p:nvSpPr>
        <p:spPr>
          <a:xfrm>
            <a:off x="3365500" y="1755775"/>
            <a:ext cx="7470775" cy="2030095"/>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 </a:t>
            </a:r>
            <a:r>
              <a:rPr lang="en-US">
                <a:sym typeface="+mn-ea"/>
              </a:rPr>
              <a:t>图片转化成</a:t>
            </a:r>
            <a:r>
              <a:rPr lang="en-US">
                <a:sym typeface="+mn-ea"/>
              </a:rPr>
              <a:t>String</a:t>
            </a:r>
            <a:r>
              <a:rPr lang="en-US">
                <a:sym typeface="+mn-ea"/>
              </a:rPr>
              <a:t>字符串</a:t>
            </a:r>
            <a:r>
              <a:rPr lang="en-US">
                <a:sym typeface="+mn-ea"/>
              </a:rPr>
              <a:t>    </a:t>
            </a:r>
            <a:r>
              <a:rPr lang="en-US">
                <a:sym typeface="+mn-ea"/>
              </a:rPr>
              <a:t>（</a:t>
            </a:r>
            <a:r>
              <a:rPr lang="en-US">
                <a:sym typeface="+mn-ea"/>
              </a:rPr>
              <a:t>1</a:t>
            </a:r>
            <a:r>
              <a:rPr lang="en-US">
                <a:sym typeface="+mn-ea"/>
              </a:rPr>
              <a:t>）我们可以在</a:t>
            </a:r>
            <a:r>
              <a:rPr lang="en-US">
                <a:sym typeface="+mn-ea"/>
              </a:rPr>
              <a:t>Redis</a:t>
            </a:r>
            <a:r>
              <a:rPr lang="en-US">
                <a:sym typeface="+mn-ea"/>
              </a:rPr>
              <a:t>存储图片的</a:t>
            </a:r>
            <a:r>
              <a:rPr lang="en-US">
                <a:sym typeface="+mn-ea"/>
              </a:rPr>
              <a:t>base64</a:t>
            </a:r>
            <a:r>
              <a:rPr lang="en-US">
                <a:sym typeface="+mn-ea"/>
              </a:rPr>
              <a:t>编码或者解码，以</a:t>
            </a:r>
            <a:r>
              <a:rPr lang="en-US">
                <a:sym typeface="+mn-ea"/>
              </a:rPr>
              <a:t>K-V</a:t>
            </a:r>
            <a:r>
              <a:rPr lang="en-US">
                <a:sym typeface="+mn-ea"/>
              </a:rPr>
              <a:t>格式，</a:t>
            </a:r>
            <a:r>
              <a:rPr lang="en-US">
                <a:sym typeface="+mn-ea"/>
              </a:rPr>
              <a:t>K</a:t>
            </a:r>
            <a:r>
              <a:rPr lang="en-US">
                <a:sym typeface="+mn-ea"/>
              </a:rPr>
              <a:t>为普通字符串，</a:t>
            </a:r>
            <a:r>
              <a:rPr lang="en-US">
                <a:sym typeface="+mn-ea"/>
              </a:rPr>
              <a:t>V</a:t>
            </a:r>
            <a:r>
              <a:rPr lang="en-US">
                <a:sym typeface="+mn-ea"/>
              </a:rPr>
              <a:t>为图片的</a:t>
            </a:r>
            <a:r>
              <a:rPr lang="en-US">
                <a:sym typeface="+mn-ea"/>
              </a:rPr>
              <a:t>base64</a:t>
            </a:r>
            <a:r>
              <a:rPr lang="en-US">
                <a:sym typeface="+mn-ea"/>
              </a:rPr>
              <a:t>编码，</a:t>
            </a:r>
            <a:r>
              <a:rPr lang="en-US">
                <a:sym typeface="+mn-ea"/>
              </a:rPr>
              <a:t>get</a:t>
            </a:r>
            <a:r>
              <a:rPr lang="en-US">
                <a:sym typeface="+mn-ea"/>
              </a:rPr>
              <a:t>（</a:t>
            </a:r>
            <a:r>
              <a:rPr lang="en-US">
                <a:sym typeface="+mn-ea"/>
              </a:rPr>
              <a:t>K</a:t>
            </a:r>
            <a:r>
              <a:rPr lang="en-US">
                <a:sym typeface="+mn-ea"/>
              </a:rPr>
              <a:t>）后再</a:t>
            </a:r>
            <a:r>
              <a:rPr lang="en-US">
                <a:sym typeface="+mn-ea"/>
              </a:rPr>
              <a:t>base64</a:t>
            </a:r>
            <a:r>
              <a:rPr lang="en-US">
                <a:sym typeface="+mn-ea"/>
              </a:rPr>
              <a:t>解码就可以了；</a:t>
            </a:r>
            <a:r>
              <a:rPr lang="en-US">
                <a:sym typeface="+mn-ea"/>
              </a:rPr>
              <a:t>    </a:t>
            </a:r>
            <a:r>
              <a:rPr lang="en-US">
                <a:sym typeface="+mn-ea"/>
              </a:rPr>
              <a:t>（</a:t>
            </a:r>
            <a:r>
              <a:rPr lang="en-US">
                <a:sym typeface="+mn-ea"/>
              </a:rPr>
              <a:t>2</a:t>
            </a:r>
            <a:r>
              <a:rPr lang="en-US">
                <a:sym typeface="+mn-ea"/>
              </a:rPr>
              <a:t>）我们也可以在</a:t>
            </a:r>
            <a:r>
              <a:rPr lang="en-US">
                <a:sym typeface="+mn-ea"/>
              </a:rPr>
              <a:t>Redis</a:t>
            </a:r>
            <a:r>
              <a:rPr lang="en-US">
                <a:sym typeface="+mn-ea"/>
              </a:rPr>
              <a:t>中存储图片的网络</a:t>
            </a:r>
            <a:r>
              <a:rPr lang="en-US">
                <a:sym typeface="+mn-ea"/>
              </a:rPr>
              <a:t>url</a:t>
            </a:r>
            <a:r>
              <a:rPr lang="en-US">
                <a:sym typeface="+mn-ea"/>
              </a:rPr>
              <a:t>或者本地的</a:t>
            </a:r>
            <a:r>
              <a:rPr lang="en-US">
                <a:sym typeface="+mn-ea"/>
              </a:rPr>
              <a:t>path</a:t>
            </a:r>
            <a:r>
              <a:rPr lang="en-US">
                <a:sym typeface="+mn-ea"/>
              </a:rPr>
              <a:t>路径，具体实现可以使图片本身存储到磁盘中，然后在</a:t>
            </a:r>
            <a:r>
              <a:rPr lang="en-US">
                <a:sym typeface="+mn-ea"/>
              </a:rPr>
              <a:t>Redis</a:t>
            </a:r>
            <a:r>
              <a:rPr lang="en-US">
                <a:sym typeface="+mn-ea"/>
              </a:rPr>
              <a:t>中以图片的网络</a:t>
            </a:r>
            <a:r>
              <a:rPr lang="en-US">
                <a:sym typeface="+mn-ea"/>
              </a:rPr>
              <a:t>url</a:t>
            </a:r>
            <a:r>
              <a:rPr lang="en-US">
                <a:sym typeface="+mn-ea"/>
              </a:rPr>
              <a:t>或者本地的</a:t>
            </a:r>
            <a:r>
              <a:rPr lang="en-US">
                <a:sym typeface="+mn-ea"/>
              </a:rPr>
              <a:t>path</a:t>
            </a:r>
            <a:r>
              <a:rPr lang="en-US">
                <a:sym typeface="+mn-ea"/>
              </a:rPr>
              <a:t>路径为</a:t>
            </a:r>
            <a:r>
              <a:rPr lang="en-US">
                <a:sym typeface="+mn-ea"/>
              </a:rPr>
              <a:t>value</a:t>
            </a:r>
            <a:r>
              <a:rPr lang="en-US">
                <a:sym typeface="+mn-ea"/>
              </a:rPr>
              <a:t>（</a:t>
            </a:r>
            <a:r>
              <a:rPr lang="en-US">
                <a:sym typeface="+mn-ea"/>
              </a:rPr>
              <a:t>V</a:t>
            </a:r>
            <a:r>
              <a:rPr lang="en-US">
                <a:sym typeface="+mn-ea"/>
              </a:rPr>
              <a:t>）值存储。</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394460"/>
            <a:ext cx="1023239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直接在Redis中存储图片对象，使用Java的序列化/反序列化机制进行处理实现。本案例使用“ImageRedisTest.java”，内容如下。</a:t>
            </a:r>
            <a:endParaRPr lang="en-US">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2, </a:t>
            </a:r>
            <a:r>
              <a:rPr lang="en-US">
                <a:sym typeface="+mn-ea"/>
              </a:rPr>
              <a:t>图片转化成</a:t>
            </a:r>
            <a:r>
              <a:rPr lang="en-US">
                <a:sym typeface="+mn-ea"/>
              </a:rPr>
              <a:t>object</a:t>
            </a:r>
            <a:r>
              <a:rPr lang="en-US">
                <a:sym typeface="+mn-ea"/>
              </a:rPr>
              <a:t>对象</a:t>
            </a:r>
            <a:endParaRPr lang="en-US">
              <a:sym typeface="+mn-ea"/>
            </a:endParaRPr>
          </a:p>
        </p:txBody>
      </p:sp>
      <p:pic>
        <p:nvPicPr>
          <p:cNvPr id="2" name="图片 1"/>
          <p:cNvPicPr>
            <a:picLocks noChangeAspect="1"/>
          </p:cNvPicPr>
          <p:nvPr/>
        </p:nvPicPr>
        <p:blipFill>
          <a:blip r:embed="rId1"/>
          <a:stretch>
            <a:fillRect/>
          </a:stretch>
        </p:blipFill>
        <p:spPr>
          <a:xfrm>
            <a:off x="288925" y="2039620"/>
            <a:ext cx="5400675" cy="866775"/>
          </a:xfrm>
          <a:prstGeom prst="rect">
            <a:avLst/>
          </a:prstGeom>
        </p:spPr>
      </p:pic>
      <p:pic>
        <p:nvPicPr>
          <p:cNvPr id="6" name="图片 5"/>
          <p:cNvPicPr>
            <a:picLocks noChangeAspect="1"/>
          </p:cNvPicPr>
          <p:nvPr/>
        </p:nvPicPr>
        <p:blipFill>
          <a:blip r:embed="rId2"/>
          <a:stretch>
            <a:fillRect/>
          </a:stretch>
        </p:blipFill>
        <p:spPr>
          <a:xfrm>
            <a:off x="288925" y="2906395"/>
            <a:ext cx="5400675" cy="3114675"/>
          </a:xfrm>
          <a:prstGeom prst="rect">
            <a:avLst/>
          </a:prstGeom>
        </p:spPr>
      </p:pic>
      <p:pic>
        <p:nvPicPr>
          <p:cNvPr id="7" name="图片 6"/>
          <p:cNvPicPr>
            <a:picLocks noChangeAspect="1"/>
          </p:cNvPicPr>
          <p:nvPr/>
        </p:nvPicPr>
        <p:blipFill>
          <a:blip r:embed="rId3"/>
          <a:stretch>
            <a:fillRect/>
          </a:stretch>
        </p:blipFill>
        <p:spPr>
          <a:xfrm>
            <a:off x="5843270" y="2039620"/>
            <a:ext cx="5400675" cy="2571750"/>
          </a:xfrm>
          <a:prstGeom prst="rect">
            <a:avLst/>
          </a:prstGeom>
        </p:spPr>
      </p:pic>
      <p:pic>
        <p:nvPicPr>
          <p:cNvPr id="8" name="图片 7"/>
          <p:cNvPicPr>
            <a:picLocks noChangeAspect="1"/>
          </p:cNvPicPr>
          <p:nvPr/>
        </p:nvPicPr>
        <p:blipFill>
          <a:blip r:embed="rId4"/>
          <a:stretch>
            <a:fillRect/>
          </a:stretch>
        </p:blipFill>
        <p:spPr>
          <a:xfrm>
            <a:off x="5843270" y="4611370"/>
            <a:ext cx="5410200" cy="2286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br>
              <a:rPr lang="en-US" altLang="zh-CN" sz="4800" dirty="0"/>
            </a:br>
            <a:r>
              <a:rPr sz="4800">
                <a:sym typeface="+mn-ea"/>
              </a:rPr>
              <a:t>第</a:t>
            </a:r>
            <a:r>
              <a:rPr lang="zh-CN" sz="4800">
                <a:sym typeface="+mn-ea"/>
              </a:rPr>
              <a:t>七</a:t>
            </a:r>
            <a:r>
              <a:rPr sz="4800">
                <a:sym typeface="+mn-ea"/>
              </a:rPr>
              <a:t>章 </a:t>
            </a:r>
            <a:r>
              <a:rPr lang="en-US" altLang="zh-CN" sz="4800" dirty="0" err="1" smtClean="0">
                <a:latin typeface="微软雅黑 (正文)"/>
                <a:sym typeface="+mn-ea"/>
              </a:rPr>
              <a:t>Redis</a:t>
            </a:r>
            <a:r>
              <a:rPr lang="zh-CN" altLang="en-US" sz="4800" dirty="0" smtClean="0">
                <a:latin typeface="微软雅黑 (正文)"/>
                <a:sym typeface="+mn-ea"/>
              </a:rPr>
              <a:t>开发与实战</a:t>
            </a:r>
            <a:br>
              <a:rPr lang="zh-CN" altLang="en-US" sz="4800" b="0" dirty="0" smtClean="0">
                <a:solidFill>
                  <a:srgbClr val="000000"/>
                </a:solidFill>
                <a:latin typeface="微软雅黑 (正文)"/>
                <a:ea typeface="华文楷体" panose="02010600040101010101" charset="-122"/>
                <a:cs typeface="华文楷体" panose="02010600040101010101" charset="-122"/>
              </a:rPr>
            </a:br>
            <a:endParaRPr sz="4800">
              <a:sym typeface="+mn-ea"/>
            </a:endParaRPr>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328773" y="589418"/>
            <a:ext cx="4527200"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zh-CN" altLang="en-US" sz="2200" dirty="0" smtClean="0">
                <a:solidFill>
                  <a:schemeClr val="bg1"/>
                </a:solidFill>
                <a:sym typeface="+mn-ea"/>
              </a:rPr>
              <a:t>》</a:t>
            </a:r>
            <a:endParaRPr lang="zh-CN" altLang="en-US" sz="2200" b="1" dirty="0">
              <a:solidFill>
                <a:schemeClr val="accent2"/>
              </a:solidFill>
            </a:endParaRPr>
          </a:p>
        </p:txBody>
      </p:sp>
      <p:sp>
        <p:nvSpPr>
          <p:cNvPr id="17"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a:t>
            </a:r>
            <a:r>
              <a:rPr lang="zh-CN" altLang="en-US" b="1" dirty="0" smtClean="0">
                <a:solidFill>
                  <a:schemeClr val="tx1"/>
                </a:solidFill>
              </a:rPr>
              <a:t>：</a:t>
            </a:r>
            <a:r>
              <a:rPr lang="en-US" altLang="zh-CN" b="1" dirty="0">
                <a:solidFill>
                  <a:schemeClr val="tx1"/>
                </a:solidFill>
              </a:rPr>
              <a:t> XXX</a:t>
            </a:r>
            <a:r>
              <a:rPr lang="zh-CN" altLang="en-US" b="1" dirty="0" smtClean="0">
                <a:solidFill>
                  <a:schemeClr val="tx1"/>
                </a:solidFill>
              </a:rPr>
              <a:t>        </a:t>
            </a:r>
            <a:r>
              <a:rPr lang="zh-CN" altLang="en-US" b="1" dirty="0">
                <a:solidFill>
                  <a:schemeClr val="tx1"/>
                </a:solidFill>
              </a:rPr>
              <a:t>主审</a:t>
            </a:r>
            <a:r>
              <a:rPr lang="zh-CN" altLang="en-US" b="1" dirty="0" smtClean="0">
                <a:solidFill>
                  <a:schemeClr val="tx1"/>
                </a:solidFill>
              </a:rPr>
              <a:t>：</a:t>
            </a:r>
            <a:r>
              <a:rPr lang="en-US" altLang="zh-CN" b="1" dirty="0">
                <a:solidFill>
                  <a:schemeClr val="tx1"/>
                </a:solidFill>
              </a:rPr>
              <a:t> XXX</a:t>
            </a:r>
            <a:endParaRPr lang="zh-CN" altLang="en-US" b="1" dirty="0">
              <a:solidFill>
                <a:schemeClr val="tx1"/>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564" y="818895"/>
            <a:ext cx="3353401" cy="46983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394460"/>
            <a:ext cx="1023239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直接在Redis中存储图片对象，使用Java的序列化/反序列化机制进行处理实现。本案例使用“ImageRedisTest.java”，内容如下。</a:t>
            </a:r>
            <a:endParaRPr lang="en-US">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2, 图片转化成object对象</a:t>
            </a:r>
            <a:endParaRPr lang="en-US">
              <a:sym typeface="+mn-ea"/>
            </a:endParaRPr>
          </a:p>
        </p:txBody>
      </p:sp>
      <p:sp>
        <p:nvSpPr>
          <p:cNvPr id="4" name="文本框 3"/>
          <p:cNvSpPr txBox="1"/>
          <p:nvPr/>
        </p:nvSpPr>
        <p:spPr>
          <a:xfrm>
            <a:off x="669925" y="2039620"/>
            <a:ext cx="1023239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运行代码，使用</a:t>
            </a:r>
            <a:r>
              <a:rPr lang="en-US">
                <a:sym typeface="+mn-ea"/>
              </a:rPr>
              <a:t>r</a:t>
            </a:r>
            <a:r>
              <a:rPr lang="en-US">
                <a:sym typeface="+mn-ea"/>
              </a:rPr>
              <a:t>edis-cli</a:t>
            </a:r>
            <a:r>
              <a:rPr lang="en-US">
                <a:sym typeface="+mn-ea"/>
              </a:rPr>
              <a:t>连接</a:t>
            </a:r>
            <a:r>
              <a:rPr lang="en-US">
                <a:sym typeface="+mn-ea"/>
              </a:rPr>
              <a:t>R</a:t>
            </a:r>
            <a:r>
              <a:rPr lang="en-US">
                <a:sym typeface="+mn-ea"/>
              </a:rPr>
              <a:t>edis</a:t>
            </a:r>
            <a:r>
              <a:rPr lang="en-US">
                <a:sym typeface="+mn-ea"/>
              </a:rPr>
              <a:t>服务器，可以看到在数据库里已经存在键</a:t>
            </a:r>
            <a:r>
              <a:rPr lang="en-US">
                <a:sym typeface="+mn-ea"/>
              </a:rPr>
              <a:t>”image:e:/pandas.jpg”</a:t>
            </a:r>
            <a:r>
              <a:rPr lang="en-US">
                <a:sym typeface="+mn-ea"/>
              </a:rPr>
              <a:t>了，访问这个键入下图所示。</a:t>
            </a:r>
            <a:endParaRPr lang="en-US">
              <a:sym typeface="+mn-ea"/>
            </a:endParaRPr>
          </a:p>
        </p:txBody>
      </p:sp>
      <p:pic>
        <p:nvPicPr>
          <p:cNvPr id="33" name="图片 33"/>
          <p:cNvPicPr>
            <a:picLocks noChangeAspect="1"/>
          </p:cNvPicPr>
          <p:nvPr/>
        </p:nvPicPr>
        <p:blipFill>
          <a:blip r:embed="rId1"/>
          <a:stretch>
            <a:fillRect/>
          </a:stretch>
        </p:blipFill>
        <p:spPr>
          <a:xfrm>
            <a:off x="1963420" y="2757170"/>
            <a:ext cx="7848600" cy="2524125"/>
          </a:xfrm>
          <a:prstGeom prst="rect">
            <a:avLst/>
          </a:prstGeom>
        </p:spPr>
      </p:pic>
      <p:sp>
        <p:nvSpPr>
          <p:cNvPr id="5" name="文本框 4"/>
          <p:cNvSpPr txBox="1"/>
          <p:nvPr/>
        </p:nvSpPr>
        <p:spPr>
          <a:xfrm>
            <a:off x="5276215" y="5353685"/>
            <a:ext cx="1223010" cy="252730"/>
          </a:xfrm>
          <a:prstGeom prst="rect">
            <a:avLst/>
          </a:prstGeom>
          <a:noFill/>
          <a:ln w="9525">
            <a:noFill/>
          </a:ln>
        </p:spPr>
        <p:txBody>
          <a:bodyPr wrap="square">
            <a:spAutoFit/>
          </a:bodyPr>
          <a:p>
            <a:pPr indent="0" algn="ctr"/>
            <a:r>
              <a:rPr lang="en-US" sz="1050" b="0">
                <a:latin typeface="Calibri" panose="020F0502020204030204" charset="0"/>
                <a:ea typeface="宋体" panose="02010600030101010101" pitchFamily="2" charset="-122"/>
              </a:rPr>
              <a:t>Redis</a:t>
            </a:r>
            <a:r>
              <a:rPr lang="zh-CN" sz="1050" b="0">
                <a:ea typeface="宋体" panose="02010600030101010101" pitchFamily="2" charset="-122"/>
              </a:rPr>
              <a:t>存储图片</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Redis存储Object对象</a:t>
            </a:r>
            <a:endParaRPr lang="en-US">
              <a:sym typeface="+mn-ea"/>
            </a:endParaRPr>
          </a:p>
        </p:txBody>
      </p:sp>
      <p:sp>
        <p:nvSpPr>
          <p:cNvPr id="2" name="文本框 1"/>
          <p:cNvSpPr txBox="1"/>
          <p:nvPr/>
        </p:nvSpPr>
        <p:spPr>
          <a:xfrm>
            <a:off x="669925" y="1394460"/>
            <a:ext cx="10280015" cy="64516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Redis</a:t>
            </a:r>
            <a:r>
              <a:rPr lang="en-US">
                <a:sym typeface="+mn-ea"/>
              </a:rPr>
              <a:t>存储对象数据的时候，要进行对象的序列化与反序列化操作。本案例使用</a:t>
            </a:r>
            <a:r>
              <a:rPr lang="en-US">
                <a:sym typeface="+mn-ea"/>
              </a:rPr>
              <a:t>“Person.java</a:t>
            </a:r>
            <a:r>
              <a:rPr lang="en-US">
                <a:sym typeface="+mn-ea"/>
              </a:rPr>
              <a:t>”，保存用户数据，内容如下。</a:t>
            </a:r>
            <a:endParaRPr lang="en-US">
              <a:sym typeface="+mn-ea"/>
            </a:endParaRPr>
          </a:p>
        </p:txBody>
      </p:sp>
      <p:pic>
        <p:nvPicPr>
          <p:cNvPr id="6" name="图片 5"/>
          <p:cNvPicPr>
            <a:picLocks noChangeAspect="1"/>
          </p:cNvPicPr>
          <p:nvPr/>
        </p:nvPicPr>
        <p:blipFill>
          <a:blip r:embed="rId1"/>
          <a:stretch>
            <a:fillRect/>
          </a:stretch>
        </p:blipFill>
        <p:spPr>
          <a:xfrm>
            <a:off x="495300" y="2185670"/>
            <a:ext cx="5391150" cy="2695575"/>
          </a:xfrm>
          <a:prstGeom prst="rect">
            <a:avLst/>
          </a:prstGeom>
        </p:spPr>
      </p:pic>
      <p:pic>
        <p:nvPicPr>
          <p:cNvPr id="7" name="图片 6"/>
          <p:cNvPicPr>
            <a:picLocks noChangeAspect="1"/>
          </p:cNvPicPr>
          <p:nvPr/>
        </p:nvPicPr>
        <p:blipFill>
          <a:blip r:embed="rId2"/>
          <a:stretch>
            <a:fillRect/>
          </a:stretch>
        </p:blipFill>
        <p:spPr>
          <a:xfrm>
            <a:off x="5953125" y="2157095"/>
            <a:ext cx="5391150" cy="27527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Redis存储Object对象</a:t>
            </a:r>
            <a:endParaRPr lang="en-US">
              <a:sym typeface="+mn-ea"/>
            </a:endParaRPr>
          </a:p>
        </p:txBody>
      </p:sp>
      <p:sp>
        <p:nvSpPr>
          <p:cNvPr id="2" name="文本框 1"/>
          <p:cNvSpPr txBox="1"/>
          <p:nvPr/>
        </p:nvSpPr>
        <p:spPr>
          <a:xfrm>
            <a:off x="669925" y="1394460"/>
            <a:ext cx="627062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创建序列化工具，本案例使用“SerializeUtil.java”，内容如下。</a:t>
            </a:r>
            <a:endParaRPr lang="en-US">
              <a:sym typeface="+mn-ea"/>
            </a:endParaRPr>
          </a:p>
        </p:txBody>
      </p:sp>
      <p:pic>
        <p:nvPicPr>
          <p:cNvPr id="3" name="图片 2"/>
          <p:cNvPicPr>
            <a:picLocks noChangeAspect="1"/>
          </p:cNvPicPr>
          <p:nvPr/>
        </p:nvPicPr>
        <p:blipFill>
          <a:blip r:embed="rId1"/>
          <a:stretch>
            <a:fillRect/>
          </a:stretch>
        </p:blipFill>
        <p:spPr>
          <a:xfrm>
            <a:off x="342900" y="1762760"/>
            <a:ext cx="5391150" cy="3914775"/>
          </a:xfrm>
          <a:prstGeom prst="rect">
            <a:avLst/>
          </a:prstGeom>
        </p:spPr>
      </p:pic>
      <p:pic>
        <p:nvPicPr>
          <p:cNvPr id="5" name="图片 4"/>
          <p:cNvPicPr>
            <a:picLocks noChangeAspect="1"/>
          </p:cNvPicPr>
          <p:nvPr/>
        </p:nvPicPr>
        <p:blipFill>
          <a:blip r:embed="rId2"/>
          <a:stretch>
            <a:fillRect/>
          </a:stretch>
        </p:blipFill>
        <p:spPr>
          <a:xfrm>
            <a:off x="5734050" y="1762760"/>
            <a:ext cx="5391150" cy="3886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Redis存储Object对象</a:t>
            </a:r>
            <a:endParaRPr lang="en-US">
              <a:sym typeface="+mn-ea"/>
            </a:endParaRPr>
          </a:p>
        </p:txBody>
      </p:sp>
      <p:sp>
        <p:nvSpPr>
          <p:cNvPr id="2" name="文本框 1"/>
          <p:cNvSpPr txBox="1"/>
          <p:nvPr/>
        </p:nvSpPr>
        <p:spPr>
          <a:xfrm>
            <a:off x="669925" y="1394460"/>
            <a:ext cx="78517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使用Redis存储Object对象，本案例使用“PersonRedisTest.java”，内容如下。</a:t>
            </a:r>
            <a:endParaRPr lang="en-US">
              <a:sym typeface="+mn-ea"/>
            </a:endParaRPr>
          </a:p>
        </p:txBody>
      </p:sp>
      <p:pic>
        <p:nvPicPr>
          <p:cNvPr id="4" name="图片 3"/>
          <p:cNvPicPr>
            <a:picLocks noChangeAspect="1"/>
          </p:cNvPicPr>
          <p:nvPr/>
        </p:nvPicPr>
        <p:blipFill>
          <a:blip r:embed="rId1"/>
          <a:stretch>
            <a:fillRect/>
          </a:stretch>
        </p:blipFill>
        <p:spPr>
          <a:xfrm>
            <a:off x="190500" y="1762760"/>
            <a:ext cx="5391150" cy="3905250"/>
          </a:xfrm>
          <a:prstGeom prst="rect">
            <a:avLst/>
          </a:prstGeom>
        </p:spPr>
      </p:pic>
      <p:pic>
        <p:nvPicPr>
          <p:cNvPr id="6" name="图片 5"/>
          <p:cNvPicPr>
            <a:picLocks noChangeAspect="1"/>
          </p:cNvPicPr>
          <p:nvPr/>
        </p:nvPicPr>
        <p:blipFill>
          <a:blip r:embed="rId2"/>
          <a:stretch>
            <a:fillRect/>
          </a:stretch>
        </p:blipFill>
        <p:spPr>
          <a:xfrm>
            <a:off x="5638800" y="1762760"/>
            <a:ext cx="5381625" cy="4210050"/>
          </a:xfrm>
          <a:prstGeom prst="rect">
            <a:avLst/>
          </a:prstGeom>
        </p:spPr>
      </p:pic>
      <p:sp>
        <p:nvSpPr>
          <p:cNvPr id="7" name="文本框 6"/>
          <p:cNvSpPr txBox="1"/>
          <p:nvPr/>
        </p:nvSpPr>
        <p:spPr>
          <a:xfrm>
            <a:off x="346075" y="5720080"/>
            <a:ext cx="29749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运行程序，该程序输出为：</a:t>
            </a:r>
            <a:endParaRPr lang="en-US">
              <a:sym typeface="+mn-ea"/>
            </a:endParaRPr>
          </a:p>
        </p:txBody>
      </p:sp>
      <p:pic>
        <p:nvPicPr>
          <p:cNvPr id="8" name="图片 7"/>
          <p:cNvPicPr>
            <a:picLocks noChangeAspect="1"/>
          </p:cNvPicPr>
          <p:nvPr/>
        </p:nvPicPr>
        <p:blipFill>
          <a:blip r:embed="rId3"/>
          <a:stretch>
            <a:fillRect/>
          </a:stretch>
        </p:blipFill>
        <p:spPr>
          <a:xfrm>
            <a:off x="457200" y="6081395"/>
            <a:ext cx="2752725" cy="371475"/>
          </a:xfrm>
          <a:prstGeom prst="rect">
            <a:avLst/>
          </a:prstGeom>
        </p:spPr>
      </p:pic>
      <p:sp>
        <p:nvSpPr>
          <p:cNvPr id="9" name="文本框 8"/>
          <p:cNvSpPr txBox="1"/>
          <p:nvPr/>
        </p:nvSpPr>
        <p:spPr>
          <a:xfrm>
            <a:off x="5638800" y="6081395"/>
            <a:ext cx="26701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查看</a:t>
            </a:r>
            <a:r>
              <a:rPr lang="en-US">
                <a:sym typeface="+mn-ea"/>
              </a:rPr>
              <a:t>Redis</a:t>
            </a:r>
            <a:r>
              <a:rPr lang="en-US">
                <a:sym typeface="+mn-ea"/>
              </a:rPr>
              <a:t>存储的数据：</a:t>
            </a:r>
            <a:endParaRPr lang="en-US">
              <a:sym typeface="+mn-ea"/>
            </a:endParaRPr>
          </a:p>
        </p:txBody>
      </p:sp>
      <p:pic>
        <p:nvPicPr>
          <p:cNvPr id="34" name="图片 34"/>
          <p:cNvPicPr>
            <a:picLocks noChangeAspect="1"/>
          </p:cNvPicPr>
          <p:nvPr/>
        </p:nvPicPr>
        <p:blipFill>
          <a:blip r:embed="rId4"/>
          <a:stretch>
            <a:fillRect/>
          </a:stretch>
        </p:blipFill>
        <p:spPr>
          <a:xfrm>
            <a:off x="5692775" y="6452553"/>
            <a:ext cx="5274310" cy="5289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Redis存储Object对象</a:t>
            </a:r>
            <a:endParaRPr lang="en-US">
              <a:sym typeface="+mn-ea"/>
            </a:endParaRPr>
          </a:p>
        </p:txBody>
      </p:sp>
      <p:sp>
        <p:nvSpPr>
          <p:cNvPr id="2" name="文本框 1"/>
          <p:cNvSpPr txBox="1"/>
          <p:nvPr/>
        </p:nvSpPr>
        <p:spPr>
          <a:xfrm>
            <a:off x="669925" y="1394460"/>
            <a:ext cx="78517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使用Redis存储Object对象，本案例使用“PersonRedisTest.java”，内容如下。</a:t>
            </a:r>
            <a:endParaRPr lang="en-US">
              <a:sym typeface="+mn-ea"/>
            </a:endParaRPr>
          </a:p>
        </p:txBody>
      </p:sp>
      <p:sp>
        <p:nvSpPr>
          <p:cNvPr id="7" name="文本框 6"/>
          <p:cNvSpPr txBox="1"/>
          <p:nvPr/>
        </p:nvSpPr>
        <p:spPr>
          <a:xfrm>
            <a:off x="812800" y="1877060"/>
            <a:ext cx="29749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运行程序，该程序输出为：</a:t>
            </a:r>
            <a:endParaRPr lang="en-US">
              <a:sym typeface="+mn-ea"/>
            </a:endParaRPr>
          </a:p>
        </p:txBody>
      </p:sp>
      <p:pic>
        <p:nvPicPr>
          <p:cNvPr id="8" name="图片 7"/>
          <p:cNvPicPr>
            <a:picLocks noChangeAspect="1"/>
          </p:cNvPicPr>
          <p:nvPr/>
        </p:nvPicPr>
        <p:blipFill>
          <a:blip r:embed="rId1"/>
          <a:stretch>
            <a:fillRect/>
          </a:stretch>
        </p:blipFill>
        <p:spPr>
          <a:xfrm>
            <a:off x="923925" y="2359660"/>
            <a:ext cx="2752725" cy="371475"/>
          </a:xfrm>
          <a:prstGeom prst="rect">
            <a:avLst/>
          </a:prstGeom>
        </p:spPr>
      </p:pic>
      <p:sp>
        <p:nvSpPr>
          <p:cNvPr id="9" name="文本框 8"/>
          <p:cNvSpPr txBox="1"/>
          <p:nvPr/>
        </p:nvSpPr>
        <p:spPr>
          <a:xfrm>
            <a:off x="812800" y="2845435"/>
            <a:ext cx="267017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查看</a:t>
            </a:r>
            <a:r>
              <a:rPr lang="en-US">
                <a:sym typeface="+mn-ea"/>
              </a:rPr>
              <a:t>Redis</a:t>
            </a:r>
            <a:r>
              <a:rPr lang="en-US">
                <a:sym typeface="+mn-ea"/>
              </a:rPr>
              <a:t>存储的数据：</a:t>
            </a:r>
            <a:endParaRPr lang="en-US">
              <a:sym typeface="+mn-ea"/>
            </a:endParaRPr>
          </a:p>
        </p:txBody>
      </p:sp>
      <p:pic>
        <p:nvPicPr>
          <p:cNvPr id="34" name="图片 34"/>
          <p:cNvPicPr>
            <a:picLocks noChangeAspect="1"/>
          </p:cNvPicPr>
          <p:nvPr/>
        </p:nvPicPr>
        <p:blipFill>
          <a:blip r:embed="rId2"/>
          <a:stretch>
            <a:fillRect/>
          </a:stretch>
        </p:blipFill>
        <p:spPr>
          <a:xfrm>
            <a:off x="923925" y="3213418"/>
            <a:ext cx="5274310" cy="5289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39662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Redis存储和计算用户的访问量</a:t>
            </a:r>
            <a:endParaRPr lang="en-US">
              <a:sym typeface="+mn-ea"/>
            </a:endParaRPr>
          </a:p>
        </p:txBody>
      </p:sp>
      <p:sp>
        <p:nvSpPr>
          <p:cNvPr id="2" name="文本框 1"/>
          <p:cNvSpPr txBox="1"/>
          <p:nvPr/>
        </p:nvSpPr>
        <p:spPr>
          <a:xfrm>
            <a:off x="669925" y="1394460"/>
            <a:ext cx="10346690" cy="216852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a:sym typeface="+mn-ea"/>
              </a:rPr>
              <a:t>     有这样一个场景，用户访问系统的页面，我们需要统计在2020年8月6日下午22点到23点之间某个页面的访客数(Unique Visitor, UV)，指的是某个用户不管访问这个页面几次都算作访问页面一次，是不重复计数的。所以key设置为page:access:2020080622，这种场景下适合使用HyperLogLog来存储和计算用户的访问量，HyperLogLog使用统计概率上的算法，牺牲数据的精准性来节省内存的占用空间。</a:t>
            </a:r>
            <a:endParaRPr lang="en-US">
              <a:sym typeface="+mn-ea"/>
            </a:endParaRPr>
          </a:p>
        </p:txBody>
      </p:sp>
      <p:sp>
        <p:nvSpPr>
          <p:cNvPr id="3" name="文本框 2"/>
          <p:cNvSpPr txBox="1"/>
          <p:nvPr/>
        </p:nvSpPr>
        <p:spPr>
          <a:xfrm>
            <a:off x="669925" y="3562985"/>
            <a:ext cx="516572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本案例使用</a:t>
            </a:r>
            <a:r>
              <a:rPr lang="en-US">
                <a:sym typeface="+mn-ea"/>
              </a:rPr>
              <a:t>“</a:t>
            </a:r>
            <a:r>
              <a:rPr lang="en-US">
                <a:sym typeface="+mn-ea"/>
              </a:rPr>
              <a:t>RedisPFCountTest</a:t>
            </a:r>
            <a:r>
              <a:rPr lang="en-US">
                <a:sym typeface="+mn-ea"/>
              </a:rPr>
              <a:t>.java”</a:t>
            </a:r>
            <a:r>
              <a:rPr lang="en-US">
                <a:sym typeface="+mn-ea"/>
              </a:rPr>
              <a:t>，内容如下。</a:t>
            </a:r>
            <a:endParaRPr lang="en-US">
              <a:sym typeface="+mn-ea"/>
            </a:endParaRPr>
          </a:p>
        </p:txBody>
      </p:sp>
      <p:pic>
        <p:nvPicPr>
          <p:cNvPr id="4" name="图片 3"/>
          <p:cNvPicPr>
            <a:picLocks noChangeAspect="1"/>
          </p:cNvPicPr>
          <p:nvPr/>
        </p:nvPicPr>
        <p:blipFill>
          <a:blip r:embed="rId1"/>
          <a:stretch>
            <a:fillRect/>
          </a:stretch>
        </p:blipFill>
        <p:spPr>
          <a:xfrm>
            <a:off x="771525" y="3931285"/>
            <a:ext cx="5391150" cy="2009775"/>
          </a:xfrm>
          <a:prstGeom prst="rect">
            <a:avLst/>
          </a:prstGeom>
        </p:spPr>
      </p:pic>
      <p:sp>
        <p:nvSpPr>
          <p:cNvPr id="5" name="文本框 4"/>
          <p:cNvSpPr txBox="1"/>
          <p:nvPr/>
        </p:nvSpPr>
        <p:spPr>
          <a:xfrm>
            <a:off x="6336665" y="3331210"/>
            <a:ext cx="288036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运行程序，该程序输出为：</a:t>
            </a:r>
            <a:endParaRPr lang="en-US">
              <a:sym typeface="+mn-ea"/>
            </a:endParaRPr>
          </a:p>
        </p:txBody>
      </p:sp>
      <p:pic>
        <p:nvPicPr>
          <p:cNvPr id="6" name="图片 5"/>
          <p:cNvPicPr>
            <a:picLocks noChangeAspect="1"/>
          </p:cNvPicPr>
          <p:nvPr/>
        </p:nvPicPr>
        <p:blipFill>
          <a:blip r:embed="rId2"/>
          <a:stretch>
            <a:fillRect/>
          </a:stretch>
        </p:blipFill>
        <p:spPr>
          <a:xfrm>
            <a:off x="6400800" y="3699510"/>
            <a:ext cx="3219450" cy="180975"/>
          </a:xfrm>
          <a:prstGeom prst="rect">
            <a:avLst/>
          </a:prstGeom>
        </p:spPr>
      </p:pic>
      <p:sp>
        <p:nvSpPr>
          <p:cNvPr id="10" name="文本框 9"/>
          <p:cNvSpPr txBox="1"/>
          <p:nvPr/>
        </p:nvSpPr>
        <p:spPr>
          <a:xfrm>
            <a:off x="6336665" y="3922077"/>
            <a:ext cx="5080000" cy="95313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sz="1400">
                <a:sym typeface="+mn-ea"/>
              </a:rPr>
              <a:t>    </a:t>
            </a:r>
            <a:r>
              <a:rPr lang="en-US" sz="1400">
                <a:sym typeface="+mn-ea"/>
              </a:rPr>
              <a:t>从返回结果可以看出，对于</a:t>
            </a:r>
            <a:r>
              <a:rPr lang="en-US" sz="1400">
                <a:sym typeface="+mn-ea"/>
              </a:rPr>
              <a:t>1</a:t>
            </a:r>
            <a:r>
              <a:rPr lang="en-US" sz="1400">
                <a:sym typeface="+mn-ea"/>
              </a:rPr>
              <a:t>00</a:t>
            </a:r>
            <a:r>
              <a:rPr lang="en-US" sz="1400">
                <a:sym typeface="+mn-ea"/>
              </a:rPr>
              <a:t>万用户使用</a:t>
            </a:r>
            <a:r>
              <a:rPr lang="en-US" sz="1400">
                <a:sym typeface="+mn-ea"/>
              </a:rPr>
              <a:t>HyperLogLog</a:t>
            </a:r>
            <a:r>
              <a:rPr lang="en-US" sz="1400">
                <a:sym typeface="+mn-ea"/>
              </a:rPr>
              <a:t>存储数据，多出了</a:t>
            </a:r>
            <a:r>
              <a:rPr lang="en-US" sz="1400">
                <a:sym typeface="+mn-ea"/>
              </a:rPr>
              <a:t>3</a:t>
            </a:r>
            <a:r>
              <a:rPr lang="en-US" sz="1400">
                <a:sym typeface="+mn-ea"/>
              </a:rPr>
              <a:t>993</a:t>
            </a:r>
            <a:r>
              <a:rPr lang="en-US" sz="1400">
                <a:sym typeface="+mn-ea"/>
              </a:rPr>
              <a:t>条数据，存在一定的误差率。然后在通过</a:t>
            </a:r>
            <a:r>
              <a:rPr lang="en-US" sz="1400">
                <a:sym typeface="+mn-ea"/>
              </a:rPr>
              <a:t>rdb tools</a:t>
            </a:r>
            <a:r>
              <a:rPr lang="en-US" sz="1400">
                <a:sym typeface="+mn-ea"/>
              </a:rPr>
              <a:t>工具统计了</a:t>
            </a:r>
            <a:r>
              <a:rPr lang="en-US" sz="1400">
                <a:sym typeface="+mn-ea"/>
              </a:rPr>
              <a:t>user:login:2020080622</a:t>
            </a:r>
            <a:r>
              <a:rPr lang="en-US" sz="1400">
                <a:sym typeface="+mn-ea"/>
              </a:rPr>
              <a:t>这个</a:t>
            </a:r>
            <a:r>
              <a:rPr lang="en-US" sz="1400">
                <a:sym typeface="+mn-ea"/>
              </a:rPr>
              <a:t>key</a:t>
            </a:r>
            <a:r>
              <a:rPr lang="en-US" sz="1400">
                <a:sym typeface="+mn-ea"/>
              </a:rPr>
              <a:t>的信息，发现只占用</a:t>
            </a:r>
            <a:r>
              <a:rPr lang="en-US" sz="1400">
                <a:sym typeface="+mn-ea"/>
              </a:rPr>
              <a:t>14400 byte</a:t>
            </a:r>
            <a:r>
              <a:rPr lang="en-US" sz="1400">
                <a:sym typeface="+mn-ea"/>
              </a:rPr>
              <a:t>的硬盘空间，也就是</a:t>
            </a:r>
            <a:r>
              <a:rPr lang="en-US" sz="1400">
                <a:sym typeface="+mn-ea"/>
              </a:rPr>
              <a:t>1</a:t>
            </a:r>
            <a:r>
              <a:rPr lang="en-US" sz="1400">
                <a:sym typeface="+mn-ea"/>
              </a:rPr>
              <a:t>4</a:t>
            </a:r>
            <a:r>
              <a:rPr lang="en-US" sz="1400">
                <a:sym typeface="+mn-ea"/>
              </a:rPr>
              <a:t>K</a:t>
            </a:r>
            <a:r>
              <a:rPr lang="en-US" sz="1400">
                <a:sym typeface="+mn-ea"/>
              </a:rPr>
              <a:t>。</a:t>
            </a:r>
            <a:endParaRPr lang="en-US" sz="1400">
              <a:sym typeface="+mn-ea"/>
            </a:endParaRPr>
          </a:p>
        </p:txBody>
      </p:sp>
      <p:pic>
        <p:nvPicPr>
          <p:cNvPr id="11" name="图片 10"/>
          <p:cNvPicPr>
            <a:picLocks noChangeAspect="1"/>
          </p:cNvPicPr>
          <p:nvPr/>
        </p:nvPicPr>
        <p:blipFill>
          <a:blip r:embed="rId3"/>
          <a:stretch>
            <a:fillRect/>
          </a:stretch>
        </p:blipFill>
        <p:spPr>
          <a:xfrm>
            <a:off x="6233795" y="4916170"/>
            <a:ext cx="5286375" cy="714375"/>
          </a:xfrm>
          <a:prstGeom prst="rect">
            <a:avLst/>
          </a:prstGeom>
        </p:spPr>
      </p:pic>
      <p:sp>
        <p:nvSpPr>
          <p:cNvPr id="12" name="文本框 11"/>
          <p:cNvSpPr txBox="1"/>
          <p:nvPr/>
        </p:nvSpPr>
        <p:spPr>
          <a:xfrm>
            <a:off x="6233795" y="5671820"/>
            <a:ext cx="4963160" cy="52197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sz="1400">
                <a:sym typeface="+mn-ea"/>
              </a:rPr>
              <a:t>所以</a:t>
            </a:r>
            <a:r>
              <a:rPr lang="en-US" sz="1400">
                <a:sym typeface="+mn-ea"/>
              </a:rPr>
              <a:t> </a:t>
            </a:r>
            <a:r>
              <a:rPr lang="en-US" sz="1400">
                <a:sym typeface="+mn-ea"/>
              </a:rPr>
              <a:t>HyperLogLog </a:t>
            </a:r>
            <a:r>
              <a:rPr lang="en-US" sz="1400">
                <a:sym typeface="+mn-ea"/>
              </a:rPr>
              <a:t>适合在统计用户访问量日活月活此类对精确度要不不高的场景。</a:t>
            </a:r>
            <a:endParaRPr lang="en-US" sz="140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endParaRPr lang="en-US" sz="2800">
              <a:solidFill>
                <a:schemeClr val="bg1"/>
              </a:solidFill>
              <a:sym typeface="+mn-ea"/>
            </a:endParaRPr>
          </a:p>
        </p:txBody>
      </p:sp>
      <p:sp>
        <p:nvSpPr>
          <p:cNvPr id="7" name="文本框 6"/>
          <p:cNvSpPr txBox="1"/>
          <p:nvPr/>
        </p:nvSpPr>
        <p:spPr>
          <a:xfrm>
            <a:off x="669925" y="1069340"/>
            <a:ext cx="1084199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本节介绍</a:t>
            </a:r>
            <a:r>
              <a:rPr lang="en-US">
                <a:sym typeface="+mn-ea"/>
              </a:rPr>
              <a:t>Redis</a:t>
            </a:r>
            <a:r>
              <a:rPr lang="en-US">
                <a:sym typeface="+mn-ea"/>
              </a:rPr>
              <a:t>的</a:t>
            </a:r>
            <a:r>
              <a:rPr lang="en-US">
                <a:sym typeface="+mn-ea"/>
              </a:rPr>
              <a:t>4</a:t>
            </a:r>
            <a:r>
              <a:rPr lang="en-US">
                <a:sym typeface="+mn-ea"/>
              </a:rPr>
              <a:t>种常用调用方式。本案例使用”</a:t>
            </a:r>
            <a:r>
              <a:rPr lang="en-US">
                <a:sym typeface="+mn-ea"/>
              </a:rPr>
              <a:t>RedisTransDemo.java</a:t>
            </a:r>
            <a:r>
              <a:rPr lang="en-US">
                <a:sym typeface="+mn-ea"/>
              </a:rPr>
              <a:t>”，本节内容使用的代码都保存在这个文件内。</a:t>
            </a:r>
            <a:endParaRPr lang="en-US">
              <a:sym typeface="+mn-ea"/>
            </a:endParaRPr>
          </a:p>
        </p:txBody>
      </p:sp>
      <p:sp>
        <p:nvSpPr>
          <p:cNvPr id="8" name="文本框 7"/>
          <p:cNvSpPr txBox="1"/>
          <p:nvPr/>
        </p:nvSpPr>
        <p:spPr>
          <a:xfrm>
            <a:off x="2287270" y="2116455"/>
            <a:ext cx="165100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普通同步方式</a:t>
            </a:r>
            <a:endParaRPr lang="en-US">
              <a:sym typeface="+mn-ea"/>
            </a:endParaRPr>
          </a:p>
        </p:txBody>
      </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903095" y="2116455"/>
            <a:ext cx="384175" cy="384175"/>
          </a:xfrm>
          <a:prstGeom prst="rect">
            <a:avLst/>
          </a:prstGeom>
          <a:ln>
            <a:noFill/>
          </a:ln>
          <a:effectLst>
            <a:softEdge rad="0"/>
          </a:effectLst>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903095" y="2902585"/>
            <a:ext cx="384175" cy="384175"/>
          </a:xfrm>
          <a:prstGeom prst="rect">
            <a:avLst/>
          </a:prstGeom>
          <a:ln>
            <a:noFill/>
          </a:ln>
          <a:effectLst>
            <a:softEdge rad="0"/>
          </a:effectLst>
        </p:spPr>
      </p:pic>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903095" y="4330065"/>
            <a:ext cx="384175" cy="384175"/>
          </a:xfrm>
          <a:prstGeom prst="rect">
            <a:avLst/>
          </a:prstGeom>
          <a:ln>
            <a:noFill/>
          </a:ln>
          <a:effectLst>
            <a:softEdge rad="0"/>
          </a:effectLst>
        </p:spPr>
      </p:pic>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903095" y="3616325"/>
            <a:ext cx="384175" cy="384175"/>
          </a:xfrm>
          <a:prstGeom prst="rect">
            <a:avLst/>
          </a:prstGeom>
          <a:ln>
            <a:noFill/>
          </a:ln>
          <a:effectLst>
            <a:softEdge rad="0"/>
          </a:effectLst>
        </p:spPr>
      </p:pic>
      <p:sp>
        <p:nvSpPr>
          <p:cNvPr id="15" name="文本框 14"/>
          <p:cNvSpPr txBox="1"/>
          <p:nvPr/>
        </p:nvSpPr>
        <p:spPr>
          <a:xfrm>
            <a:off x="2287270" y="2886710"/>
            <a:ext cx="25946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事务方式</a:t>
            </a:r>
            <a:r>
              <a:rPr lang="en-US">
                <a:sym typeface="+mn-ea"/>
              </a:rPr>
              <a:t>(Transactions)</a:t>
            </a:r>
            <a:endParaRPr lang="en-US">
              <a:sym typeface="+mn-ea"/>
            </a:endParaRPr>
          </a:p>
        </p:txBody>
      </p:sp>
      <p:sp>
        <p:nvSpPr>
          <p:cNvPr id="16" name="文本框 15"/>
          <p:cNvSpPr txBox="1"/>
          <p:nvPr/>
        </p:nvSpPr>
        <p:spPr>
          <a:xfrm>
            <a:off x="2287270" y="3609975"/>
            <a:ext cx="17462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管道</a:t>
            </a:r>
            <a:r>
              <a:rPr lang="en-US">
                <a:sym typeface="+mn-ea"/>
              </a:rPr>
              <a:t>(Pipelining)</a:t>
            </a:r>
            <a:endParaRPr lang="en-US">
              <a:sym typeface="+mn-ea"/>
            </a:endParaRPr>
          </a:p>
        </p:txBody>
      </p:sp>
      <p:sp>
        <p:nvSpPr>
          <p:cNvPr id="17" name="文本框 16"/>
          <p:cNvSpPr txBox="1"/>
          <p:nvPr/>
        </p:nvSpPr>
        <p:spPr>
          <a:xfrm>
            <a:off x="2287270" y="4301490"/>
            <a:ext cx="183261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管道中调用事务</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endParaRPr lang="en-US" sz="2800">
              <a:solidFill>
                <a:schemeClr val="bg1"/>
              </a:solidFill>
              <a:sym typeface="+mn-ea"/>
            </a:endParaRPr>
          </a:p>
        </p:txBody>
      </p:sp>
      <p:sp>
        <p:nvSpPr>
          <p:cNvPr id="8" name="文本框 7"/>
          <p:cNvSpPr txBox="1"/>
          <p:nvPr/>
        </p:nvSpPr>
        <p:spPr>
          <a:xfrm>
            <a:off x="669925" y="1106805"/>
            <a:ext cx="165100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普通同步方式</a:t>
            </a:r>
            <a:endParaRPr lang="en-US">
              <a:sym typeface="+mn-ea"/>
            </a:endParaRPr>
          </a:p>
        </p:txBody>
      </p:sp>
      <p:sp>
        <p:nvSpPr>
          <p:cNvPr id="15" name="文本框 14"/>
          <p:cNvSpPr txBox="1"/>
          <p:nvPr/>
        </p:nvSpPr>
        <p:spPr>
          <a:xfrm>
            <a:off x="6202045" y="1106805"/>
            <a:ext cx="25946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事务方式(Transactions)</a:t>
            </a:r>
            <a:endParaRPr lang="en-US">
              <a:sym typeface="+mn-ea"/>
            </a:endParaRPr>
          </a:p>
        </p:txBody>
      </p:sp>
      <p:sp>
        <p:nvSpPr>
          <p:cNvPr id="101" name="文本框 100"/>
          <p:cNvSpPr txBox="1"/>
          <p:nvPr/>
        </p:nvSpPr>
        <p:spPr>
          <a:xfrm>
            <a:off x="669925" y="1475105"/>
            <a:ext cx="527050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普通同步方式是一种最简单和最基础的调用方式，对于简单的数据存取需求，可以通过这种方式调用。</a:t>
            </a:r>
            <a:endParaRPr lang="en-US">
              <a:sym typeface="+mn-ea"/>
            </a:endParaRPr>
          </a:p>
        </p:txBody>
      </p:sp>
      <p:pic>
        <p:nvPicPr>
          <p:cNvPr id="2" name="图片 1"/>
          <p:cNvPicPr>
            <a:picLocks noChangeAspect="1"/>
          </p:cNvPicPr>
          <p:nvPr/>
        </p:nvPicPr>
        <p:blipFill>
          <a:blip r:embed="rId1"/>
          <a:stretch>
            <a:fillRect/>
          </a:stretch>
        </p:blipFill>
        <p:spPr>
          <a:xfrm>
            <a:off x="669925" y="2181225"/>
            <a:ext cx="5419725" cy="1657350"/>
          </a:xfrm>
          <a:prstGeom prst="rect">
            <a:avLst/>
          </a:prstGeom>
        </p:spPr>
      </p:pic>
      <p:sp>
        <p:nvSpPr>
          <p:cNvPr id="3" name="文本框 2"/>
          <p:cNvSpPr txBox="1"/>
          <p:nvPr/>
        </p:nvSpPr>
        <p:spPr>
          <a:xfrm>
            <a:off x="669925" y="3978910"/>
            <a:ext cx="195580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程序输出结果为：</a:t>
            </a:r>
            <a:endParaRPr lang="en-US">
              <a:sym typeface="+mn-ea"/>
            </a:endParaRPr>
          </a:p>
        </p:txBody>
      </p:sp>
      <p:pic>
        <p:nvPicPr>
          <p:cNvPr id="4" name="图片 3"/>
          <p:cNvPicPr>
            <a:picLocks noChangeAspect="1"/>
          </p:cNvPicPr>
          <p:nvPr/>
        </p:nvPicPr>
        <p:blipFill>
          <a:blip r:embed="rId2"/>
          <a:stretch>
            <a:fillRect/>
          </a:stretch>
        </p:blipFill>
        <p:spPr>
          <a:xfrm>
            <a:off x="669925" y="4347210"/>
            <a:ext cx="2257425" cy="190500"/>
          </a:xfrm>
          <a:prstGeom prst="rect">
            <a:avLst/>
          </a:prstGeom>
        </p:spPr>
      </p:pic>
      <p:sp>
        <p:nvSpPr>
          <p:cNvPr id="5" name="文本框 4"/>
          <p:cNvSpPr txBox="1"/>
          <p:nvPr/>
        </p:nvSpPr>
        <p:spPr>
          <a:xfrm>
            <a:off x="6327775" y="1475105"/>
            <a:ext cx="5508625" cy="147637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Redis</a:t>
            </a:r>
            <a:r>
              <a:rPr lang="en-US">
                <a:sym typeface="+mn-ea"/>
              </a:rPr>
              <a:t>事务可以一次执行多个命令，有</a:t>
            </a:r>
            <a:r>
              <a:rPr lang="en-US">
                <a:solidFill>
                  <a:srgbClr val="FF0000"/>
                </a:solidFill>
                <a:sym typeface="+mn-ea"/>
              </a:rPr>
              <a:t>两个</a:t>
            </a:r>
            <a:r>
              <a:rPr lang="en-US">
                <a:sym typeface="+mn-ea"/>
              </a:rPr>
              <a:t>特性：</a:t>
            </a:r>
            <a:r>
              <a:rPr lang="en-US">
                <a:sym typeface="+mn-ea"/>
              </a:rPr>
              <a:t></a:t>
            </a:r>
            <a:r>
              <a:rPr lang="en-US">
                <a:solidFill>
                  <a:schemeClr val="accent3">
                    <a:lumMod val="50000"/>
                    <a:lumOff val="50000"/>
                  </a:schemeClr>
                </a:solidFill>
                <a:sym typeface="+mn-ea"/>
              </a:rPr>
              <a:t>隔离性：</a:t>
            </a:r>
            <a:r>
              <a:rPr lang="en-US">
                <a:sym typeface="+mn-ea"/>
              </a:rPr>
              <a:t>事务的所有命令都会序列化，按顺序执行，事务执行完后才会执行其他客户端的命令。</a:t>
            </a:r>
            <a:r>
              <a:rPr lang="en-US">
                <a:sym typeface="+mn-ea"/>
              </a:rPr>
              <a:t></a:t>
            </a:r>
            <a:r>
              <a:rPr lang="en-US">
                <a:solidFill>
                  <a:schemeClr val="accent3">
                    <a:lumMod val="50000"/>
                    <a:lumOff val="50000"/>
                  </a:schemeClr>
                </a:solidFill>
                <a:sym typeface="+mn-ea"/>
              </a:rPr>
              <a:t>原子性：</a:t>
            </a:r>
            <a:r>
              <a:rPr lang="en-US">
                <a:sym typeface="+mn-ea"/>
              </a:rPr>
              <a:t>事务中的命令要么全部被执行，要么全部不执行。</a:t>
            </a:r>
            <a:endParaRPr lang="en-US">
              <a:sym typeface="+mn-ea"/>
            </a:endParaRPr>
          </a:p>
        </p:txBody>
      </p:sp>
      <p:pic>
        <p:nvPicPr>
          <p:cNvPr id="6" name="图片 5"/>
          <p:cNvPicPr>
            <a:picLocks noChangeAspect="1"/>
          </p:cNvPicPr>
          <p:nvPr/>
        </p:nvPicPr>
        <p:blipFill>
          <a:blip r:embed="rId3"/>
          <a:stretch>
            <a:fillRect/>
          </a:stretch>
        </p:blipFill>
        <p:spPr>
          <a:xfrm>
            <a:off x="6445250" y="2951480"/>
            <a:ext cx="5391150" cy="2638425"/>
          </a:xfrm>
          <a:prstGeom prst="rect">
            <a:avLst/>
          </a:prstGeom>
        </p:spPr>
      </p:pic>
      <p:sp>
        <p:nvSpPr>
          <p:cNvPr id="10" name="文本框 9"/>
          <p:cNvSpPr txBox="1"/>
          <p:nvPr/>
        </p:nvSpPr>
        <p:spPr>
          <a:xfrm>
            <a:off x="6327775" y="5589905"/>
            <a:ext cx="260477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程序运行返回以下结果。</a:t>
            </a:r>
            <a:endParaRPr lang="en-US">
              <a:sym typeface="+mn-ea"/>
            </a:endParaRPr>
          </a:p>
        </p:txBody>
      </p:sp>
      <p:pic>
        <p:nvPicPr>
          <p:cNvPr id="11" name="图片 10"/>
          <p:cNvPicPr>
            <a:picLocks noChangeAspect="1"/>
          </p:cNvPicPr>
          <p:nvPr/>
        </p:nvPicPr>
        <p:blipFill>
          <a:blip r:embed="rId4"/>
          <a:stretch>
            <a:fillRect/>
          </a:stretch>
        </p:blipFill>
        <p:spPr>
          <a:xfrm>
            <a:off x="6445250" y="5958205"/>
            <a:ext cx="2705100" cy="1905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endParaRPr lang="en-US" sz="2800">
              <a:solidFill>
                <a:schemeClr val="bg1"/>
              </a:solidFill>
              <a:sym typeface="+mn-ea"/>
            </a:endParaRPr>
          </a:p>
        </p:txBody>
      </p:sp>
      <p:sp>
        <p:nvSpPr>
          <p:cNvPr id="8" name="文本框 7"/>
          <p:cNvSpPr txBox="1"/>
          <p:nvPr/>
        </p:nvSpPr>
        <p:spPr>
          <a:xfrm>
            <a:off x="669925" y="1106805"/>
            <a:ext cx="195643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管道(Pipelining)</a:t>
            </a:r>
            <a:endParaRPr lang="en-US">
              <a:sym typeface="+mn-ea"/>
            </a:endParaRPr>
          </a:p>
        </p:txBody>
      </p:sp>
      <p:sp>
        <p:nvSpPr>
          <p:cNvPr id="15" name="文本框 14"/>
          <p:cNvSpPr txBox="1"/>
          <p:nvPr/>
        </p:nvSpPr>
        <p:spPr>
          <a:xfrm>
            <a:off x="6202045" y="1106805"/>
            <a:ext cx="207137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管道中调用事务</a:t>
            </a:r>
            <a:endParaRPr lang="en-US">
              <a:sym typeface="+mn-ea"/>
            </a:endParaRPr>
          </a:p>
        </p:txBody>
      </p:sp>
      <p:sp>
        <p:nvSpPr>
          <p:cNvPr id="101" name="文本框 100"/>
          <p:cNvSpPr txBox="1"/>
          <p:nvPr/>
        </p:nvSpPr>
        <p:spPr>
          <a:xfrm>
            <a:off x="669925" y="1475105"/>
            <a:ext cx="5270500" cy="119888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管道是一种两个进程之间进行单向通信的机制。在Redis中有时候我们需要采用异步的方式，一次发送多个指令，并且不同步等待其返回结果。这样可以取得非常好的执行效率。</a:t>
            </a:r>
            <a:endParaRPr lang="en-US">
              <a:sym typeface="+mn-ea"/>
            </a:endParaRPr>
          </a:p>
        </p:txBody>
      </p:sp>
      <p:sp>
        <p:nvSpPr>
          <p:cNvPr id="3" name="文本框 2"/>
          <p:cNvSpPr txBox="1"/>
          <p:nvPr/>
        </p:nvSpPr>
        <p:spPr>
          <a:xfrm>
            <a:off x="584835" y="4655185"/>
            <a:ext cx="256476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程序运行返回以下结果。</a:t>
            </a:r>
            <a:endParaRPr lang="en-US">
              <a:sym typeface="+mn-ea"/>
            </a:endParaRPr>
          </a:p>
        </p:txBody>
      </p:sp>
      <p:sp>
        <p:nvSpPr>
          <p:cNvPr id="5" name="文本框 4"/>
          <p:cNvSpPr txBox="1"/>
          <p:nvPr/>
        </p:nvSpPr>
        <p:spPr>
          <a:xfrm>
            <a:off x="6327775" y="1475105"/>
            <a:ext cx="5508625" cy="92202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有时候我们需要异步执行命令，但是又希望多个命令是有连续的，所以我们就采用管道加事务的调用方式。jedis是支持在管道中调用事务的。</a:t>
            </a:r>
            <a:endParaRPr lang="en-US">
              <a:sym typeface="+mn-ea"/>
            </a:endParaRPr>
          </a:p>
        </p:txBody>
      </p:sp>
      <p:sp>
        <p:nvSpPr>
          <p:cNvPr id="10" name="文本框 9"/>
          <p:cNvSpPr txBox="1"/>
          <p:nvPr/>
        </p:nvSpPr>
        <p:spPr>
          <a:xfrm>
            <a:off x="6327775" y="4854575"/>
            <a:ext cx="260477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程序运行返回以下结果。</a:t>
            </a:r>
            <a:endParaRPr lang="en-US">
              <a:sym typeface="+mn-ea"/>
            </a:endParaRPr>
          </a:p>
        </p:txBody>
      </p:sp>
      <p:pic>
        <p:nvPicPr>
          <p:cNvPr id="7" name="图片 6"/>
          <p:cNvPicPr>
            <a:picLocks noChangeAspect="1"/>
          </p:cNvPicPr>
          <p:nvPr/>
        </p:nvPicPr>
        <p:blipFill>
          <a:blip r:embed="rId1"/>
          <a:stretch>
            <a:fillRect/>
          </a:stretch>
        </p:blipFill>
        <p:spPr>
          <a:xfrm>
            <a:off x="670560" y="2673985"/>
            <a:ext cx="5381625" cy="1981200"/>
          </a:xfrm>
          <a:prstGeom prst="rect">
            <a:avLst/>
          </a:prstGeom>
        </p:spPr>
      </p:pic>
      <p:pic>
        <p:nvPicPr>
          <p:cNvPr id="9" name="图片 8"/>
          <p:cNvPicPr>
            <a:picLocks noChangeAspect="1"/>
          </p:cNvPicPr>
          <p:nvPr/>
        </p:nvPicPr>
        <p:blipFill>
          <a:blip r:embed="rId2"/>
          <a:stretch>
            <a:fillRect/>
          </a:stretch>
        </p:blipFill>
        <p:spPr>
          <a:xfrm>
            <a:off x="670560" y="5023485"/>
            <a:ext cx="2400300" cy="161925"/>
          </a:xfrm>
          <a:prstGeom prst="rect">
            <a:avLst/>
          </a:prstGeom>
        </p:spPr>
      </p:pic>
      <p:pic>
        <p:nvPicPr>
          <p:cNvPr id="12" name="图片 11"/>
          <p:cNvPicPr>
            <a:picLocks noChangeAspect="1"/>
          </p:cNvPicPr>
          <p:nvPr/>
        </p:nvPicPr>
        <p:blipFill>
          <a:blip r:embed="rId3"/>
          <a:stretch>
            <a:fillRect/>
          </a:stretch>
        </p:blipFill>
        <p:spPr>
          <a:xfrm>
            <a:off x="6327775" y="2397125"/>
            <a:ext cx="5391150" cy="2457450"/>
          </a:xfrm>
          <a:prstGeom prst="rect">
            <a:avLst/>
          </a:prstGeom>
        </p:spPr>
      </p:pic>
      <p:pic>
        <p:nvPicPr>
          <p:cNvPr id="13" name="图片 12"/>
          <p:cNvPicPr>
            <a:picLocks noChangeAspect="1"/>
          </p:cNvPicPr>
          <p:nvPr/>
        </p:nvPicPr>
        <p:blipFill>
          <a:blip r:embed="rId4"/>
          <a:stretch>
            <a:fillRect/>
          </a:stretch>
        </p:blipFill>
        <p:spPr>
          <a:xfrm>
            <a:off x="6327775" y="5185410"/>
            <a:ext cx="3133725" cy="180975"/>
          </a:xfrm>
          <a:prstGeom prst="rect">
            <a:avLst/>
          </a:prstGeom>
        </p:spPr>
      </p:pic>
      <p:pic>
        <p:nvPicPr>
          <p:cNvPr id="14" name="图片 13"/>
          <p:cNvPicPr>
            <a:picLocks noChangeAspect="1"/>
          </p:cNvPicPr>
          <p:nvPr/>
        </p:nvPicPr>
        <p:blipFill>
          <a:blip r:embed="rId4"/>
          <a:stretch>
            <a:fillRect/>
          </a:stretch>
        </p:blipFill>
        <p:spPr>
          <a:xfrm>
            <a:off x="6454775" y="5312410"/>
            <a:ext cx="3133725" cy="180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Redis集群与Java</a:t>
            </a:r>
            <a:endParaRPr lang="en-US" sz="2800">
              <a:solidFill>
                <a:schemeClr val="bg1"/>
              </a:solidFill>
              <a:sym typeface="+mn-ea"/>
            </a:endParaRPr>
          </a:p>
        </p:txBody>
      </p:sp>
      <p:sp>
        <p:nvSpPr>
          <p:cNvPr id="2" name="文本框 1"/>
          <p:cNvSpPr txBox="1"/>
          <p:nvPr/>
        </p:nvSpPr>
        <p:spPr>
          <a:xfrm>
            <a:off x="669925" y="1026160"/>
            <a:ext cx="1086104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本节使用</a:t>
            </a:r>
            <a:r>
              <a:rPr lang="en-US">
                <a:sym typeface="+mn-ea"/>
              </a:rPr>
              <a:t>jedis</a:t>
            </a:r>
            <a:r>
              <a:rPr lang="en-US">
                <a:sym typeface="+mn-ea"/>
              </a:rPr>
              <a:t>连接一个集群，一个集群环境由六个节点组成，每个节点有不同的端口，三个</a:t>
            </a:r>
            <a:r>
              <a:rPr lang="en-US">
                <a:sym typeface="+mn-ea"/>
              </a:rPr>
              <a:t>Master</a:t>
            </a:r>
            <a:r>
              <a:rPr lang="en-US">
                <a:sym typeface="+mn-ea"/>
              </a:rPr>
              <a:t>(</a:t>
            </a:r>
            <a:r>
              <a:rPr lang="en-US">
                <a:sym typeface="+mn-ea"/>
              </a:rPr>
              <a:t>主节点</a:t>
            </a:r>
            <a:r>
              <a:rPr lang="en-US">
                <a:sym typeface="+mn-ea"/>
              </a:rPr>
              <a:t>) </a:t>
            </a:r>
            <a:r>
              <a:rPr lang="en-US">
                <a:sym typeface="+mn-ea"/>
              </a:rPr>
              <a:t>,</a:t>
            </a:r>
            <a:r>
              <a:rPr lang="en-US">
                <a:sym typeface="+mn-ea"/>
              </a:rPr>
              <a:t>三个</a:t>
            </a:r>
            <a:r>
              <a:rPr lang="en-US">
                <a:sym typeface="+mn-ea"/>
              </a:rPr>
              <a:t>S</a:t>
            </a:r>
            <a:r>
              <a:rPr lang="en-US">
                <a:sym typeface="+mn-ea"/>
              </a:rPr>
              <a:t>laver</a:t>
            </a:r>
            <a:r>
              <a:rPr lang="en-US">
                <a:sym typeface="+mn-ea"/>
              </a:rPr>
              <a:t>(</a:t>
            </a:r>
            <a:r>
              <a:rPr lang="en-US">
                <a:sym typeface="+mn-ea"/>
              </a:rPr>
              <a:t>从节点</a:t>
            </a:r>
            <a:r>
              <a:rPr lang="en-US">
                <a:sym typeface="+mn-ea"/>
              </a:rPr>
              <a:t>)</a:t>
            </a:r>
            <a:r>
              <a:rPr lang="en-US">
                <a:sym typeface="+mn-ea"/>
              </a:rPr>
              <a:t>。</a:t>
            </a:r>
            <a:r>
              <a:rPr lang="en-US">
                <a:sym typeface="+mn-ea"/>
              </a:rPr>
              <a:t>R</a:t>
            </a:r>
            <a:r>
              <a:rPr lang="en-US">
                <a:sym typeface="+mn-ea"/>
              </a:rPr>
              <a:t>edis </a:t>
            </a:r>
            <a:r>
              <a:rPr lang="en-US">
                <a:sym typeface="+mn-ea"/>
              </a:rPr>
              <a:t>的集群创建请参考本书</a:t>
            </a:r>
            <a:r>
              <a:rPr lang="en-US">
                <a:sym typeface="+mn-ea"/>
              </a:rPr>
              <a:t> 6.3</a:t>
            </a:r>
            <a:r>
              <a:rPr lang="en-US">
                <a:sym typeface="+mn-ea"/>
              </a:rPr>
              <a:t>.</a:t>
            </a:r>
            <a:r>
              <a:rPr lang="en-US">
                <a:sym typeface="+mn-ea"/>
              </a:rPr>
              <a:t>2 </a:t>
            </a:r>
            <a:r>
              <a:rPr lang="en-US">
                <a:sym typeface="+mn-ea"/>
              </a:rPr>
              <a:t>开始</a:t>
            </a:r>
            <a:r>
              <a:rPr lang="en-US">
                <a:sym typeface="+mn-ea"/>
              </a:rPr>
              <a:t>Redis</a:t>
            </a:r>
            <a:r>
              <a:rPr lang="en-US">
                <a:sym typeface="+mn-ea"/>
              </a:rPr>
              <a:t>  </a:t>
            </a:r>
            <a:r>
              <a:rPr lang="en-US">
                <a:sym typeface="+mn-ea"/>
              </a:rPr>
              <a:t>集群环境搭建。</a:t>
            </a:r>
            <a:endParaRPr lang="en-US">
              <a:sym typeface="+mn-ea"/>
            </a:endParaRPr>
          </a:p>
        </p:txBody>
      </p:sp>
      <p:sp>
        <p:nvSpPr>
          <p:cNvPr id="4" name="文本框 3"/>
          <p:cNvSpPr txBox="1"/>
          <p:nvPr/>
        </p:nvSpPr>
        <p:spPr>
          <a:xfrm>
            <a:off x="669925" y="1671320"/>
            <a:ext cx="515556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本案例使用</a:t>
            </a:r>
            <a:r>
              <a:rPr lang="en-US">
                <a:sym typeface="+mn-ea"/>
              </a:rPr>
              <a:t>”</a:t>
            </a:r>
            <a:r>
              <a:rPr lang="en-US">
                <a:sym typeface="+mn-ea"/>
              </a:rPr>
              <a:t>RedisClusterDemo</a:t>
            </a:r>
            <a:r>
              <a:rPr lang="en-US">
                <a:sym typeface="+mn-ea"/>
              </a:rPr>
              <a:t>.java</a:t>
            </a:r>
            <a:r>
              <a:rPr lang="en-US">
                <a:sym typeface="+mn-ea"/>
              </a:rPr>
              <a:t>”，内容如下。</a:t>
            </a:r>
            <a:endParaRPr lang="en-US">
              <a:sym typeface="+mn-ea"/>
            </a:endParaRPr>
          </a:p>
        </p:txBody>
      </p:sp>
      <p:pic>
        <p:nvPicPr>
          <p:cNvPr id="6" name="图片 5"/>
          <p:cNvPicPr>
            <a:picLocks noChangeAspect="1"/>
          </p:cNvPicPr>
          <p:nvPr/>
        </p:nvPicPr>
        <p:blipFill>
          <a:blip r:embed="rId1"/>
          <a:stretch>
            <a:fillRect/>
          </a:stretch>
        </p:blipFill>
        <p:spPr>
          <a:xfrm>
            <a:off x="742950" y="2039620"/>
            <a:ext cx="5276850" cy="695325"/>
          </a:xfrm>
          <a:prstGeom prst="rect">
            <a:avLst/>
          </a:prstGeom>
        </p:spPr>
      </p:pic>
      <p:pic>
        <p:nvPicPr>
          <p:cNvPr id="11" name="图片 10"/>
          <p:cNvPicPr>
            <a:picLocks noChangeAspect="1"/>
          </p:cNvPicPr>
          <p:nvPr/>
        </p:nvPicPr>
        <p:blipFill>
          <a:blip r:embed="rId2"/>
          <a:stretch>
            <a:fillRect/>
          </a:stretch>
        </p:blipFill>
        <p:spPr>
          <a:xfrm>
            <a:off x="742950" y="2734945"/>
            <a:ext cx="5286375" cy="2847975"/>
          </a:xfrm>
          <a:prstGeom prst="rect">
            <a:avLst/>
          </a:prstGeom>
        </p:spPr>
      </p:pic>
      <p:sp>
        <p:nvSpPr>
          <p:cNvPr id="16" name="文本框 15"/>
          <p:cNvSpPr txBox="1"/>
          <p:nvPr/>
        </p:nvSpPr>
        <p:spPr>
          <a:xfrm>
            <a:off x="6242050" y="1671320"/>
            <a:ext cx="261366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程序运行返回以下结果。</a:t>
            </a:r>
            <a:endParaRPr lang="en-US">
              <a:sym typeface="+mn-ea"/>
            </a:endParaRPr>
          </a:p>
        </p:txBody>
      </p:sp>
      <p:pic>
        <p:nvPicPr>
          <p:cNvPr id="17" name="图片 16"/>
          <p:cNvPicPr>
            <a:picLocks noChangeAspect="1"/>
          </p:cNvPicPr>
          <p:nvPr/>
        </p:nvPicPr>
        <p:blipFill>
          <a:blip r:embed="rId3"/>
          <a:stretch>
            <a:fillRect/>
          </a:stretch>
        </p:blipFill>
        <p:spPr>
          <a:xfrm>
            <a:off x="6334125" y="2039620"/>
            <a:ext cx="2743200" cy="200025"/>
          </a:xfrm>
          <a:prstGeom prst="rect">
            <a:avLst/>
          </a:prstGeom>
        </p:spPr>
      </p:pic>
      <p:sp>
        <p:nvSpPr>
          <p:cNvPr id="18" name="文本框 17"/>
          <p:cNvSpPr txBox="1"/>
          <p:nvPr/>
        </p:nvSpPr>
        <p:spPr>
          <a:xfrm>
            <a:off x="6334125" y="2320925"/>
            <a:ext cx="5298440" cy="64516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使用</a:t>
            </a:r>
            <a:r>
              <a:rPr lang="en-US">
                <a:sym typeface="+mn-ea"/>
              </a:rPr>
              <a:t>redis-cli -c -h 192.168.11.15 -p 8001</a:t>
            </a:r>
            <a:r>
              <a:rPr lang="en-US">
                <a:sym typeface="+mn-ea"/>
              </a:rPr>
              <a:t>连接上</a:t>
            </a:r>
            <a:r>
              <a:rPr lang="en-US">
                <a:sym typeface="+mn-ea"/>
              </a:rPr>
              <a:t>Redis</a:t>
            </a:r>
            <a:r>
              <a:rPr lang="en-US">
                <a:sym typeface="+mn-ea"/>
              </a:rPr>
              <a:t> </a:t>
            </a:r>
            <a:r>
              <a:rPr lang="en-US">
                <a:sym typeface="+mn-ea"/>
              </a:rPr>
              <a:t>集群，可以看到数据已经已经成功插入了。</a:t>
            </a:r>
            <a:endParaRPr lang="en-US">
              <a:sym typeface="+mn-ea"/>
            </a:endParaRPr>
          </a:p>
        </p:txBody>
      </p:sp>
      <p:pic>
        <p:nvPicPr>
          <p:cNvPr id="134" name="图片 134"/>
          <p:cNvPicPr>
            <a:picLocks noChangeAspect="1"/>
          </p:cNvPicPr>
          <p:nvPr/>
        </p:nvPicPr>
        <p:blipFill>
          <a:blip r:embed="rId4"/>
          <a:stretch>
            <a:fillRect/>
          </a:stretch>
        </p:blipFill>
        <p:spPr>
          <a:xfrm>
            <a:off x="6334125" y="2994660"/>
            <a:ext cx="3528060" cy="2971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74075" y="252740"/>
            <a:ext cx="3518912" cy="523220"/>
          </a:xfrm>
          <a:prstGeom prst="rect">
            <a:avLst/>
          </a:prstGeom>
        </p:spPr>
        <p:txBody>
          <a:bodyPr wrap="none">
            <a:spAutoFit/>
          </a:bodyPr>
          <a:lstStyle/>
          <a:p>
            <a:r>
              <a:rPr lang="zh-CN" altLang="en-US" sz="2800" b="1" dirty="0" smtClean="0">
                <a:solidFill>
                  <a:schemeClr val="bg1"/>
                </a:solidFill>
              </a:rPr>
              <a:t>第</a:t>
            </a:r>
            <a:r>
              <a:rPr lang="en-US" altLang="zh-CN" sz="2800" b="1" dirty="0" smtClean="0">
                <a:solidFill>
                  <a:schemeClr val="bg1"/>
                </a:solidFill>
              </a:rPr>
              <a:t>5</a:t>
            </a:r>
            <a:r>
              <a:rPr lang="zh-CN" altLang="en-US" sz="2800" b="1" dirty="0" smtClean="0">
                <a:solidFill>
                  <a:schemeClr val="bg1"/>
                </a:solidFill>
              </a:rPr>
              <a:t>章</a:t>
            </a:r>
            <a:r>
              <a:rPr lang="en-US" altLang="zh-CN" sz="2800" b="1" dirty="0" err="1" smtClean="0">
                <a:solidFill>
                  <a:schemeClr val="bg1"/>
                </a:solidFill>
              </a:rPr>
              <a:t>Redis</a:t>
            </a:r>
            <a:r>
              <a:rPr lang="zh-CN" altLang="en-US" sz="2800" b="1" dirty="0" smtClean="0">
                <a:solidFill>
                  <a:schemeClr val="bg1"/>
                </a:solidFill>
              </a:rPr>
              <a:t>的持久化</a:t>
            </a:r>
            <a:endParaRPr lang="zh-CN" altLang="en-US" sz="2800" b="1" dirty="0">
              <a:solidFill>
                <a:schemeClr val="bg1"/>
              </a:solidFill>
            </a:endParaRPr>
          </a:p>
        </p:txBody>
      </p:sp>
      <p:graphicFrame>
        <p:nvGraphicFramePr>
          <p:cNvPr id="30" name="表格 29"/>
          <p:cNvGraphicFramePr/>
          <p:nvPr>
            <p:custDataLst>
              <p:tags r:id="rId1"/>
            </p:custDataLst>
          </p:nvPr>
        </p:nvGraphicFramePr>
        <p:xfrm>
          <a:off x="462431" y="1634204"/>
          <a:ext cx="4173963" cy="4742553"/>
        </p:xfrm>
        <a:graphic>
          <a:graphicData uri="http://schemas.openxmlformats.org/drawingml/2006/table">
            <a:tbl>
              <a:tblPr firstRow="1" bandRow="1">
                <a:tableStyleId>{72833802-FEF1-4C79-8D5D-14CF1EAF98D9}</a:tableStyleId>
              </a:tblPr>
              <a:tblGrid>
                <a:gridCol w="1221105"/>
                <a:gridCol w="2952858"/>
              </a:tblGrid>
              <a:tr h="375974">
                <a:tc>
                  <a:txBody>
                    <a:bodyPr/>
                    <a:lstStyle/>
                    <a:p>
                      <a:pPr marL="71755" indent="0" algn="ctr">
                        <a:lnSpc>
                          <a:spcPct val="100000"/>
                        </a:lnSpc>
                        <a:spcBef>
                          <a:spcPts val="300"/>
                        </a:spcBef>
                        <a:spcAft>
                          <a:spcPts val="300"/>
                        </a:spcAft>
                        <a:buNone/>
                      </a:pPr>
                      <a:r>
                        <a:rPr lang="en-US" sz="2000" b="0" dirty="0">
                          <a:solidFill>
                            <a:schemeClr val="tx1"/>
                          </a:solidFill>
                          <a:latin typeface="微软雅黑 (正文)"/>
                        </a:rPr>
                        <a:t>第1章</a:t>
                      </a:r>
                      <a:endParaRPr lang="en-US" altLang="en-US" sz="2000" b="0" dirty="0">
                        <a:solidFill>
                          <a:schemeClr val="tx1"/>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zh-CN" altLang="en-US" sz="2000" b="0" dirty="0" smtClean="0">
                          <a:solidFill>
                            <a:schemeClr val="tx1"/>
                          </a:solidFill>
                          <a:latin typeface="微软雅黑 (正文)"/>
                          <a:ea typeface="+mn-ea"/>
                          <a:cs typeface="+mn-cs"/>
                        </a:rPr>
                        <a:t>初始</a:t>
                      </a:r>
                      <a:r>
                        <a:rPr lang="en-US" altLang="zh-CN" sz="2000" b="0" dirty="0" err="1" smtClean="0">
                          <a:solidFill>
                            <a:schemeClr val="tx1"/>
                          </a:solidFill>
                          <a:latin typeface="微软雅黑 (正文)"/>
                          <a:ea typeface="+mn-ea"/>
                          <a:cs typeface="+mn-cs"/>
                        </a:rPr>
                        <a:t>Redis</a:t>
                      </a:r>
                      <a:endParaRPr lang="en-US" altLang="zh-CN" sz="2000" b="0" dirty="0" err="1" smtClean="0">
                        <a:solidFill>
                          <a:schemeClr val="tx1"/>
                        </a:solidFill>
                        <a:latin typeface="微软雅黑 (正文)"/>
                        <a:ea typeface="+mn-ea"/>
                        <a:cs typeface="+mn-cs"/>
                      </a:endParaRPr>
                    </a:p>
                  </a:txBody>
                  <a:tcPr marL="98738" marR="98738" marT="0" marB="0" anchor="ctr">
                    <a:noFill/>
                  </a:tcPr>
                </a:tc>
              </a:tr>
              <a:tr h="375698">
                <a:tc>
                  <a:txBody>
                    <a:bodyPr/>
                    <a:lstStyle/>
                    <a:p>
                      <a:pPr marL="71755" indent="0" algn="l" defTabSz="914400" rtl="0" eaLnBrk="1" latinLnBrk="0" hangingPunct="1">
                        <a:lnSpc>
                          <a:spcPct val="100000"/>
                        </a:lnSpc>
                        <a:spcBef>
                          <a:spcPts val="300"/>
                        </a:spcBef>
                        <a:spcAft>
                          <a:spcPts val="300"/>
                        </a:spcAft>
                        <a:buNone/>
                      </a:pPr>
                      <a:r>
                        <a:rPr lang="en-US" sz="2000" kern="1200" dirty="0" smtClean="0">
                          <a:solidFill>
                            <a:schemeClr val="tx1"/>
                          </a:solidFill>
                          <a:latin typeface="微软雅黑 (正文)"/>
                          <a:ea typeface="+mn-ea"/>
                          <a:cs typeface="+mn-cs"/>
                        </a:rPr>
                        <a:t>  第</a:t>
                      </a:r>
                      <a:r>
                        <a:rPr lang="en-US" sz="2000" kern="1200" dirty="0">
                          <a:solidFill>
                            <a:schemeClr val="tx1"/>
                          </a:solidFill>
                          <a:latin typeface="微软雅黑 (正文)"/>
                          <a:ea typeface="+mn-ea"/>
                          <a:cs typeface="+mn-cs"/>
                        </a:rPr>
                        <a:t>2章</a:t>
                      </a:r>
                      <a:endParaRPr lang="en-US" altLang="en-US" sz="200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常用数据类型</a:t>
                      </a:r>
                      <a:endParaRPr lang="zh-CN" altLang="en-US" sz="2000" b="0" kern="1200" dirty="0" smtClean="0">
                        <a:solidFill>
                          <a:schemeClr val="tx1"/>
                        </a:solidFill>
                        <a:latin typeface="微软雅黑 (正文)"/>
                        <a:ea typeface="+mn-ea"/>
                        <a:cs typeface="+mn-cs"/>
                      </a:endParaRPr>
                    </a:p>
                  </a:txBody>
                  <a:tcPr marL="98738" marR="98738" marT="0" marB="0" anchor="ctr">
                    <a:solidFill>
                      <a:schemeClr val="bg1"/>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第3章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常用命令</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高级主题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l" defTabSz="914400" rtl="0" eaLnBrk="1" latinLnBrk="0" hangingPunct="1">
                        <a:lnSpc>
                          <a:spcPct val="100000"/>
                        </a:lnSpc>
                        <a:spcBef>
                          <a:spcPts val="300"/>
                        </a:spcBef>
                        <a:spcAft>
                          <a:spcPts val="300"/>
                        </a:spcAft>
                        <a:buNone/>
                      </a:pPr>
                      <a:r>
                        <a:rPr lang="en-US" sz="2000" b="0" kern="1200" dirty="0" smtClean="0">
                          <a:solidFill>
                            <a:schemeClr val="tx1"/>
                          </a:solidFill>
                          <a:latin typeface="微软雅黑 (正文)"/>
                          <a:ea typeface="+mn-ea"/>
                          <a:cs typeface="+mn-cs"/>
                        </a:rPr>
                        <a:t> 第</a:t>
                      </a:r>
                      <a:r>
                        <a:rPr lang="en-US" sz="2000" b="0" kern="1200" dirty="0">
                          <a:solidFill>
                            <a:schemeClr val="tx1"/>
                          </a:solidFill>
                          <a:latin typeface="微软雅黑 (正文)"/>
                          <a:ea typeface="+mn-ea"/>
                          <a:cs typeface="+mn-cs"/>
                        </a:rPr>
                        <a:t>5章</a:t>
                      </a:r>
                      <a:endParaRPr lang="en-US" altLang="en-US" sz="2000" b="0" kern="1200" dirty="0">
                        <a:solidFill>
                          <a:schemeClr val="tx1"/>
                        </a:solidFill>
                        <a:latin typeface="微软雅黑 (正文)"/>
                        <a:ea typeface="+mn-ea"/>
                        <a:cs typeface="+mn-cs"/>
                      </a:endParaRPr>
                    </a:p>
                  </a:txBody>
                  <a:tcPr marL="98738" marR="98738" marT="0" marB="0" anchor="ctr">
                    <a:no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缓存的持久化</a:t>
                      </a:r>
                      <a:endParaRPr lang="zh-CN" altLang="en-US" sz="2000" b="0" kern="1200" dirty="0" smtClean="0">
                        <a:solidFill>
                          <a:schemeClr val="tx1"/>
                        </a:solidFill>
                        <a:latin typeface="微软雅黑 (正文)"/>
                        <a:ea typeface="+mn-ea"/>
                        <a:cs typeface="+mn-cs"/>
                      </a:endParaRPr>
                    </a:p>
                  </a:txBody>
                  <a:tcPr marL="98738" marR="98738" marT="0" marB="0" anchor="ctr">
                    <a:noFill/>
                  </a:tcPr>
                </a:tc>
              </a:tr>
              <a:tr h="375698">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集群环境部署</a:t>
                      </a:r>
                      <a:endParaRPr lang="zh-CN" altLang="en-US" sz="2000" b="0" dirty="0" smtClean="0">
                        <a:solidFill>
                          <a:srgbClr val="000000"/>
                        </a:solidFill>
                        <a:latin typeface="微软雅黑 (正文)"/>
                        <a:ea typeface="华文楷体" panose="02010600040101010101" charset="-122"/>
                        <a:cs typeface="华文楷体" panose="02010600040101010101" charset="-122"/>
                      </a:endParaRPr>
                    </a:p>
                  </a:txBody>
                  <a:tcPr marL="98738" marR="98738" marT="0" marB="0" anchor="ctr">
                    <a:noFill/>
                  </a:tcPr>
                </a:tc>
              </a:tr>
              <a:tr h="375698">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solidFill>
                      <a:srgbClr val="FFC000"/>
                    </a:solidFill>
                  </a:tcP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开发与实战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solidFill>
                      <a:srgbClr val="FFC000"/>
                    </a:solidFill>
                  </a:tcPr>
                </a:tc>
              </a:tr>
              <a:tr h="573824">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smtClean="0">
                          <a:latin typeface="微软雅黑 (正文)"/>
                        </a:rPr>
                        <a:t>Spring Boot</a:t>
                      </a:r>
                      <a:r>
                        <a:rPr lang="zh-CN" altLang="en-US" sz="2000" dirty="0" smtClean="0">
                          <a:latin typeface="微软雅黑 (正文)"/>
                        </a:rPr>
                        <a:t>与</a:t>
                      </a:r>
                      <a:r>
                        <a:rPr lang="en-US" altLang="zh-CN" sz="2000" dirty="0" err="1" smtClean="0">
                          <a:latin typeface="微软雅黑 (正文)"/>
                        </a:rPr>
                        <a:t>Redis</a:t>
                      </a:r>
                      <a:r>
                        <a:rPr lang="zh-CN" altLang="en-US" sz="2000" dirty="0" smtClean="0">
                          <a:latin typeface="微软雅黑 (正文)"/>
                        </a:rPr>
                        <a:t>整合应用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监控</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第10章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的缓存设计与优化</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751395">
                <a:tc gridSpan="2">
                  <a:txBody>
                    <a:bodyPr/>
                    <a:lstStyle/>
                    <a:p>
                      <a:pPr marL="71755" indent="0" algn="ctr">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hMerge="1">
                  <a:tcPr marL="98738" marR="98738" marT="0" marB="0" anchor="ctr"/>
                </a:tc>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endParaRPr lang="en-US" sz="2800">
              <a:solidFill>
                <a:schemeClr val="bg1"/>
              </a:solidFill>
              <a:sym typeface="+mn-ea"/>
            </a:endParaRPr>
          </a:p>
        </p:txBody>
      </p:sp>
      <p:sp>
        <p:nvSpPr>
          <p:cNvPr id="101" name="文本框 100"/>
          <p:cNvSpPr txBox="1"/>
          <p:nvPr/>
        </p:nvSpPr>
        <p:spPr>
          <a:xfrm>
            <a:off x="598805" y="1417320"/>
            <a:ext cx="10994390" cy="1938020"/>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en-US" sz="2000">
                <a:sym typeface="+mn-ea"/>
              </a:rPr>
              <a:t>     </a:t>
            </a:r>
            <a:r>
              <a:rPr lang="en-US" sz="2000">
                <a:sym typeface="+mn-ea"/>
              </a:rPr>
              <a:t>可以使用</a:t>
            </a:r>
            <a:r>
              <a:rPr lang="en-US" sz="2000">
                <a:sym typeface="+mn-ea"/>
              </a:rPr>
              <a:t>R</a:t>
            </a:r>
            <a:r>
              <a:rPr lang="en-US" sz="2000">
                <a:sym typeface="+mn-ea"/>
              </a:rPr>
              <a:t>edis</a:t>
            </a:r>
            <a:r>
              <a:rPr lang="en-US" sz="2000">
                <a:sym typeface="+mn-ea"/>
              </a:rPr>
              <a:t>来存储社交关系，比如有这样一个需求，在微博中张三有一批好友，李四有另外一批好友，现在需要查询张三和李四的共同好友。为了实现这个需求，可以使用</a:t>
            </a:r>
            <a:r>
              <a:rPr lang="en-US" sz="2000">
                <a:sym typeface="+mn-ea"/>
              </a:rPr>
              <a:t>R</a:t>
            </a:r>
            <a:r>
              <a:rPr lang="en-US" sz="2000">
                <a:sym typeface="+mn-ea"/>
              </a:rPr>
              <a:t>edis</a:t>
            </a:r>
            <a:r>
              <a:rPr lang="en-US" sz="2000">
                <a:sym typeface="+mn-ea"/>
              </a:rPr>
              <a:t>的</a:t>
            </a:r>
            <a:r>
              <a:rPr lang="en-US" sz="2000">
                <a:sym typeface="+mn-ea"/>
              </a:rPr>
              <a:t>Set</a:t>
            </a:r>
            <a:r>
              <a:rPr lang="en-US" sz="2000">
                <a:sym typeface="+mn-ea"/>
              </a:rPr>
              <a:t>集合数据类型。</a:t>
            </a:r>
            <a:r>
              <a:rPr lang="en-US" sz="2000">
                <a:sym typeface="+mn-ea"/>
              </a:rPr>
              <a:t>Set </a:t>
            </a:r>
            <a:r>
              <a:rPr lang="en-US" sz="2000">
                <a:sym typeface="+mn-ea"/>
              </a:rPr>
              <a:t>是 </a:t>
            </a:r>
            <a:r>
              <a:rPr lang="en-US" sz="2000">
                <a:sym typeface="+mn-ea"/>
              </a:rPr>
              <a:t>String </a:t>
            </a:r>
            <a:r>
              <a:rPr lang="en-US" sz="2000">
                <a:sym typeface="+mn-ea"/>
              </a:rPr>
              <a:t>类型的无序集合，集合中的成员是唯一的，这表示集合中不能出现重复的数据。可以使用</a:t>
            </a:r>
            <a:r>
              <a:rPr lang="en-US" sz="2000">
                <a:sym typeface="+mn-ea"/>
              </a:rPr>
              <a:t>Redis</a:t>
            </a:r>
            <a:r>
              <a:rPr lang="en-US" sz="2000">
                <a:sym typeface="+mn-ea"/>
              </a:rPr>
              <a:t>的</a:t>
            </a:r>
            <a:r>
              <a:rPr lang="en-US" sz="2000">
                <a:sym typeface="+mn-ea"/>
              </a:rPr>
              <a:t>SINTER key</a:t>
            </a:r>
            <a:r>
              <a:rPr lang="en-US" sz="2000">
                <a:sym typeface="+mn-ea"/>
              </a:rPr>
              <a:t> </a:t>
            </a:r>
            <a:r>
              <a:rPr lang="en-US" sz="2000">
                <a:sym typeface="+mn-ea"/>
              </a:rPr>
              <a:t>命令获得给定集合的交集。</a:t>
            </a:r>
            <a:endParaRPr lang="en-US" sz="200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endParaRPr lang="en-US" sz="2800">
              <a:solidFill>
                <a:schemeClr val="bg1"/>
              </a:solidFill>
              <a:sym typeface="+mn-ea"/>
            </a:endParaRPr>
          </a:p>
        </p:txBody>
      </p:sp>
      <p:sp>
        <p:nvSpPr>
          <p:cNvPr id="2" name="文本框 1"/>
          <p:cNvSpPr txBox="1"/>
          <p:nvPr/>
        </p:nvSpPr>
        <p:spPr>
          <a:xfrm>
            <a:off x="669925" y="969010"/>
            <a:ext cx="154622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sz="2000">
                <a:sym typeface="+mn-ea"/>
              </a:rPr>
              <a:t>初始化数据</a:t>
            </a:r>
            <a:endParaRPr lang="en-US" sz="2000">
              <a:sym typeface="+mn-ea"/>
            </a:endParaRPr>
          </a:p>
        </p:txBody>
      </p:sp>
      <p:sp>
        <p:nvSpPr>
          <p:cNvPr id="3" name="文本框 2"/>
          <p:cNvSpPr txBox="1"/>
          <p:nvPr/>
        </p:nvSpPr>
        <p:spPr>
          <a:xfrm>
            <a:off x="669925" y="1522095"/>
            <a:ext cx="644144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首先，使用</a:t>
            </a:r>
            <a:r>
              <a:rPr lang="en-US">
                <a:sym typeface="+mn-ea"/>
              </a:rPr>
              <a:t>r</a:t>
            </a:r>
            <a:r>
              <a:rPr lang="en-US">
                <a:sym typeface="+mn-ea"/>
              </a:rPr>
              <a:t>edis</a:t>
            </a:r>
            <a:r>
              <a:rPr lang="en-US">
                <a:sym typeface="+mn-ea"/>
              </a:rPr>
              <a:t>-cli</a:t>
            </a:r>
            <a:r>
              <a:rPr lang="en-US">
                <a:sym typeface="+mn-ea"/>
              </a:rPr>
              <a:t>命令连接上</a:t>
            </a:r>
            <a:r>
              <a:rPr lang="en-US">
                <a:sym typeface="+mn-ea"/>
              </a:rPr>
              <a:t>Redis</a:t>
            </a:r>
            <a:r>
              <a:rPr lang="en-US">
                <a:sym typeface="+mn-ea"/>
              </a:rPr>
              <a:t>服务器，输入以下命令。</a:t>
            </a:r>
            <a:endParaRPr lang="en-US">
              <a:sym typeface="+mn-ea"/>
            </a:endParaRPr>
          </a:p>
        </p:txBody>
      </p:sp>
      <p:pic>
        <p:nvPicPr>
          <p:cNvPr id="4" name="图片 3"/>
          <p:cNvPicPr>
            <a:picLocks noChangeAspect="1"/>
          </p:cNvPicPr>
          <p:nvPr/>
        </p:nvPicPr>
        <p:blipFill>
          <a:blip r:embed="rId1"/>
          <a:stretch>
            <a:fillRect/>
          </a:stretch>
        </p:blipFill>
        <p:spPr>
          <a:xfrm>
            <a:off x="669925" y="1952625"/>
            <a:ext cx="3438525" cy="1943100"/>
          </a:xfrm>
          <a:prstGeom prst="rect">
            <a:avLst/>
          </a:prstGeom>
        </p:spPr>
      </p:pic>
      <p:pic>
        <p:nvPicPr>
          <p:cNvPr id="5" name="图片 4"/>
          <p:cNvPicPr>
            <a:picLocks noChangeAspect="1"/>
          </p:cNvPicPr>
          <p:nvPr/>
        </p:nvPicPr>
        <p:blipFill>
          <a:blip r:embed="rId2"/>
          <a:stretch>
            <a:fillRect/>
          </a:stretch>
        </p:blipFill>
        <p:spPr>
          <a:xfrm>
            <a:off x="4233545" y="1890395"/>
            <a:ext cx="3286125" cy="44291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endParaRPr lang="en-US" sz="2800">
              <a:solidFill>
                <a:schemeClr val="bg1"/>
              </a:solidFill>
              <a:sym typeface="+mn-ea"/>
            </a:endParaRPr>
          </a:p>
        </p:txBody>
      </p:sp>
      <p:sp>
        <p:nvSpPr>
          <p:cNvPr id="2" name="文本框 1"/>
          <p:cNvSpPr txBox="1"/>
          <p:nvPr/>
        </p:nvSpPr>
        <p:spPr>
          <a:xfrm>
            <a:off x="669925" y="969010"/>
            <a:ext cx="352742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sz="2000">
                <a:sym typeface="+mn-ea"/>
              </a:rPr>
              <a:t>使用jedis获得用户的共同好友</a:t>
            </a:r>
            <a:endParaRPr lang="en-US" sz="2000">
              <a:sym typeface="+mn-ea"/>
            </a:endParaRPr>
          </a:p>
        </p:txBody>
      </p:sp>
      <p:sp>
        <p:nvSpPr>
          <p:cNvPr id="3" name="文本框 2"/>
          <p:cNvSpPr txBox="1"/>
          <p:nvPr/>
        </p:nvSpPr>
        <p:spPr>
          <a:xfrm>
            <a:off x="669925" y="1522095"/>
            <a:ext cx="1058418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然后通过使用jedis完成同样的操作，使用Redis获得zhangsan和lisi的共同好友。本案例使用”TestSNS.java”，内容如下。</a:t>
            </a:r>
            <a:endParaRPr lang="en-US">
              <a:sym typeface="+mn-ea"/>
            </a:endParaRPr>
          </a:p>
        </p:txBody>
      </p:sp>
      <p:pic>
        <p:nvPicPr>
          <p:cNvPr id="6" name="图片 5"/>
          <p:cNvPicPr>
            <a:picLocks noChangeAspect="1"/>
          </p:cNvPicPr>
          <p:nvPr/>
        </p:nvPicPr>
        <p:blipFill>
          <a:blip r:embed="rId1"/>
          <a:stretch>
            <a:fillRect/>
          </a:stretch>
        </p:blipFill>
        <p:spPr>
          <a:xfrm>
            <a:off x="403225" y="2167255"/>
            <a:ext cx="5248275" cy="2876550"/>
          </a:xfrm>
          <a:prstGeom prst="rect">
            <a:avLst/>
          </a:prstGeom>
        </p:spPr>
      </p:pic>
      <p:pic>
        <p:nvPicPr>
          <p:cNvPr id="7" name="图片 6"/>
          <p:cNvPicPr>
            <a:picLocks noChangeAspect="1"/>
          </p:cNvPicPr>
          <p:nvPr/>
        </p:nvPicPr>
        <p:blipFill>
          <a:blip r:embed="rId2"/>
          <a:stretch>
            <a:fillRect/>
          </a:stretch>
        </p:blipFill>
        <p:spPr>
          <a:xfrm>
            <a:off x="5772150" y="2167255"/>
            <a:ext cx="4762500" cy="2295525"/>
          </a:xfrm>
          <a:prstGeom prst="rect">
            <a:avLst/>
          </a:prstGeom>
        </p:spPr>
      </p:pic>
      <p:sp>
        <p:nvSpPr>
          <p:cNvPr id="101" name="文本框 100"/>
          <p:cNvSpPr txBox="1"/>
          <p:nvPr/>
        </p:nvSpPr>
        <p:spPr>
          <a:xfrm>
            <a:off x="5772150" y="4521835"/>
            <a:ext cx="586105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运行代码得到结果，和在</a:t>
            </a:r>
            <a:r>
              <a:rPr lang="en-US">
                <a:sym typeface="+mn-ea"/>
              </a:rPr>
              <a:t>R</a:t>
            </a:r>
            <a:r>
              <a:rPr lang="en-US">
                <a:sym typeface="+mn-ea"/>
              </a:rPr>
              <a:t>edis</a:t>
            </a:r>
            <a:r>
              <a:rPr lang="en-US">
                <a:sym typeface="+mn-ea"/>
              </a:rPr>
              <a:t>中的统计结果是一样的。</a:t>
            </a:r>
            <a:endParaRPr lang="en-US">
              <a:sym typeface="+mn-ea"/>
            </a:endParaRPr>
          </a:p>
        </p:txBody>
      </p:sp>
      <p:pic>
        <p:nvPicPr>
          <p:cNvPr id="8" name="图片 7"/>
          <p:cNvPicPr>
            <a:picLocks noChangeAspect="1"/>
          </p:cNvPicPr>
          <p:nvPr/>
        </p:nvPicPr>
        <p:blipFill>
          <a:blip r:embed="rId3"/>
          <a:stretch>
            <a:fillRect/>
          </a:stretch>
        </p:blipFill>
        <p:spPr>
          <a:xfrm>
            <a:off x="5772150" y="4949190"/>
            <a:ext cx="3800475" cy="561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235710"/>
            <a:ext cx="10690225" cy="1938020"/>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sz="2000">
                <a:sym typeface="+mn-ea"/>
              </a:rPr>
              <a:t>     当用户量大和应用服务器使用集群来布署时，使用Tomcat默认自带的Session就不能满足需求了。当然解决方法有很多，本节提供了一个解决方案，就是使用Redis来保存Session，好处就是使用Session的代码没有任何变化，Tomcat默认把Session保存到Redis上面，把Redis缓存作为一个Session的存储系统。我们先看下分布式Session的概念。</a:t>
            </a:r>
            <a:endParaRPr lang="en-US" sz="200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997585"/>
            <a:ext cx="198437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sz="2000">
                <a:sym typeface="+mn-ea"/>
              </a:rPr>
              <a:t>分布式</a:t>
            </a:r>
            <a:r>
              <a:rPr lang="en-US" sz="2000">
                <a:sym typeface="+mn-ea"/>
              </a:rPr>
              <a:t>Session</a:t>
            </a:r>
            <a:endParaRPr lang="en-US" sz="2000">
              <a:sym typeface="+mn-ea"/>
            </a:endParaRPr>
          </a:p>
        </p:txBody>
      </p:sp>
      <p:sp>
        <p:nvSpPr>
          <p:cNvPr id="3" name="文本框 2"/>
          <p:cNvSpPr txBox="1"/>
          <p:nvPr/>
        </p:nvSpPr>
        <p:spPr>
          <a:xfrm>
            <a:off x="669925" y="1550670"/>
            <a:ext cx="10784840" cy="147637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单服务器</a:t>
            </a:r>
            <a:r>
              <a:rPr lang="en-US">
                <a:sym typeface="+mn-ea"/>
              </a:rPr>
              <a:t>W</a:t>
            </a:r>
            <a:r>
              <a:rPr lang="en-US">
                <a:sym typeface="+mn-ea"/>
              </a:rPr>
              <a:t>eb</a:t>
            </a:r>
            <a:r>
              <a:rPr lang="en-US">
                <a:sym typeface="+mn-ea"/>
              </a:rPr>
              <a:t>应用中，</a:t>
            </a:r>
            <a:r>
              <a:rPr lang="en-US">
                <a:sym typeface="+mn-ea"/>
              </a:rPr>
              <a:t>S</a:t>
            </a:r>
            <a:r>
              <a:rPr lang="en-US">
                <a:sym typeface="+mn-ea"/>
              </a:rPr>
              <a:t>ess</a:t>
            </a:r>
            <a:r>
              <a:rPr lang="en-US">
                <a:sym typeface="+mn-ea"/>
              </a:rPr>
              <a:t>ion</a:t>
            </a:r>
            <a:r>
              <a:rPr lang="en-US">
                <a:sym typeface="+mn-ea"/>
              </a:rPr>
              <a:t>信息只存在该服务器中，这是前几年的流行方式。但是近几年随着分布式系统的流行，单系统已经不能满足日益增长的百万级用户的需求，集群方式部署服务器已在很多公司运用起来，当高并发量的请求到达服务器端的时候通过负载均衡的方式发送到集群中的某个服务器，这样就可能导致同一个用户的多次请求被发送到集群的不同服务器上，就会出现取不到</a:t>
            </a:r>
            <a:r>
              <a:rPr lang="en-US">
                <a:sym typeface="+mn-ea"/>
              </a:rPr>
              <a:t>Session</a:t>
            </a:r>
            <a:r>
              <a:rPr lang="en-US">
                <a:sym typeface="+mn-ea"/>
              </a:rPr>
              <a:t>数据的情况，于是</a:t>
            </a:r>
            <a:r>
              <a:rPr lang="en-US">
                <a:sym typeface="+mn-ea"/>
              </a:rPr>
              <a:t>Session</a:t>
            </a:r>
            <a:r>
              <a:rPr lang="en-US">
                <a:sym typeface="+mn-ea"/>
              </a:rPr>
              <a:t>的共享就成了一个问题。</a:t>
            </a:r>
            <a:endParaRPr lang="en-US">
              <a:sym typeface="+mn-ea"/>
            </a:endParaRPr>
          </a:p>
        </p:txBody>
      </p:sp>
      <p:pic>
        <p:nvPicPr>
          <p:cNvPr id="250" name="图片 250"/>
          <p:cNvPicPr>
            <a:picLocks noChangeAspect="1"/>
          </p:cNvPicPr>
          <p:nvPr/>
        </p:nvPicPr>
        <p:blipFill>
          <a:blip r:embed="rId1"/>
          <a:stretch>
            <a:fillRect/>
          </a:stretch>
        </p:blipFill>
        <p:spPr>
          <a:xfrm>
            <a:off x="1250315" y="3091498"/>
            <a:ext cx="3442970" cy="2865755"/>
          </a:xfrm>
          <a:prstGeom prst="rect">
            <a:avLst/>
          </a:prstGeom>
        </p:spPr>
      </p:pic>
      <p:sp>
        <p:nvSpPr>
          <p:cNvPr id="4" name="文本框 3"/>
          <p:cNvSpPr txBox="1"/>
          <p:nvPr/>
        </p:nvSpPr>
        <p:spPr>
          <a:xfrm>
            <a:off x="5127625" y="3302952"/>
            <a:ext cx="5080000" cy="1753235"/>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如</a:t>
            </a:r>
            <a:r>
              <a:rPr lang="zh-CN" altLang="en-US">
                <a:sym typeface="+mn-ea"/>
              </a:rPr>
              <a:t>左</a:t>
            </a:r>
            <a:r>
              <a:rPr lang="en-US">
                <a:sym typeface="+mn-ea"/>
              </a:rPr>
              <a:t>图所示，假设用户包含登录信息的</a:t>
            </a:r>
            <a:r>
              <a:rPr lang="en-US">
                <a:sym typeface="+mn-ea"/>
              </a:rPr>
              <a:t>Session</a:t>
            </a:r>
            <a:r>
              <a:rPr lang="en-US">
                <a:sym typeface="+mn-ea"/>
              </a:rPr>
              <a:t>都记录在第一台</a:t>
            </a:r>
            <a:r>
              <a:rPr lang="en-US">
                <a:sym typeface="+mn-ea"/>
              </a:rPr>
              <a:t>w</a:t>
            </a:r>
            <a:r>
              <a:rPr lang="en-US">
                <a:sym typeface="+mn-ea"/>
              </a:rPr>
              <a:t>eb-server1</a:t>
            </a:r>
            <a:r>
              <a:rPr lang="en-US">
                <a:sym typeface="+mn-ea"/>
              </a:rPr>
              <a:t>上，反向代理如果将请求路由到另一台</a:t>
            </a:r>
            <a:r>
              <a:rPr lang="en-US">
                <a:sym typeface="+mn-ea"/>
              </a:rPr>
              <a:t>w</a:t>
            </a:r>
            <a:r>
              <a:rPr lang="en-US">
                <a:sym typeface="+mn-ea"/>
              </a:rPr>
              <a:t>eb-server2</a:t>
            </a:r>
            <a:r>
              <a:rPr lang="en-US">
                <a:sym typeface="+mn-ea"/>
              </a:rPr>
              <a:t>上，就找不到相关信息，从而导致用户需要重新登录。</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997585"/>
            <a:ext cx="3384550"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zh-CN" altLang="en-US" sz="2000">
                <a:sym typeface="+mn-ea"/>
              </a:rPr>
              <a:t>一，</a:t>
            </a:r>
            <a:r>
              <a:rPr lang="en-US" altLang="zh-CN" sz="2000">
                <a:sym typeface="+mn-ea"/>
              </a:rPr>
              <a:t> </a:t>
            </a:r>
            <a:r>
              <a:rPr lang="en-US" sz="2000">
                <a:sym typeface="+mn-ea"/>
              </a:rPr>
              <a:t>分布式Session</a:t>
            </a:r>
            <a:endParaRPr lang="en-US" sz="2000">
              <a:sym typeface="+mn-ea"/>
            </a:endParaRPr>
          </a:p>
        </p:txBody>
      </p:sp>
      <p:sp>
        <p:nvSpPr>
          <p:cNvPr id="2" name="文本框 1"/>
          <p:cNvSpPr txBox="1"/>
          <p:nvPr/>
        </p:nvSpPr>
        <p:spPr>
          <a:xfrm>
            <a:off x="803275" y="2345372"/>
            <a:ext cx="5080000" cy="2168525"/>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针对分布式系统</a:t>
            </a:r>
            <a:r>
              <a:rPr lang="en-US">
                <a:sym typeface="+mn-ea"/>
              </a:rPr>
              <a:t>S</a:t>
            </a:r>
            <a:r>
              <a:rPr lang="en-US">
                <a:sym typeface="+mn-ea"/>
              </a:rPr>
              <a:t>ession</a:t>
            </a:r>
            <a:r>
              <a:rPr lang="en-US">
                <a:sym typeface="+mn-ea"/>
              </a:rPr>
              <a:t>一致性的问题，可以采用</a:t>
            </a:r>
            <a:r>
              <a:rPr lang="en-US">
                <a:sym typeface="+mn-ea"/>
              </a:rPr>
              <a:t>Session</a:t>
            </a:r>
            <a:r>
              <a:rPr lang="en-US">
                <a:sym typeface="+mn-ea"/>
              </a:rPr>
              <a:t>复制</a:t>
            </a:r>
            <a:r>
              <a:rPr lang="en-US">
                <a:sym typeface="+mn-ea"/>
              </a:rPr>
              <a:t>(</a:t>
            </a:r>
            <a:r>
              <a:rPr lang="en-US">
                <a:sym typeface="+mn-ea"/>
              </a:rPr>
              <a:t>同步</a:t>
            </a:r>
            <a:r>
              <a:rPr lang="en-US">
                <a:sym typeface="+mn-ea"/>
              </a:rPr>
              <a:t>)</a:t>
            </a:r>
            <a:r>
              <a:rPr lang="en-US">
                <a:sym typeface="+mn-ea"/>
              </a:rPr>
              <a:t>来解决，持久化</a:t>
            </a:r>
            <a:r>
              <a:rPr lang="en-US">
                <a:sym typeface="+mn-ea"/>
              </a:rPr>
              <a:t>Session</a:t>
            </a:r>
            <a:r>
              <a:rPr lang="en-US">
                <a:sym typeface="+mn-ea"/>
              </a:rPr>
              <a:t>到</a:t>
            </a:r>
            <a:r>
              <a:rPr lang="en-US">
                <a:sym typeface="+mn-ea"/>
              </a:rPr>
              <a:t>R</a:t>
            </a:r>
            <a:r>
              <a:rPr lang="en-US">
                <a:sym typeface="+mn-ea"/>
              </a:rPr>
              <a:t>edis</a:t>
            </a:r>
            <a:r>
              <a:rPr lang="en-US">
                <a:sym typeface="+mn-ea"/>
              </a:rPr>
              <a:t>，这样每个</a:t>
            </a:r>
            <a:r>
              <a:rPr lang="en-US">
                <a:sym typeface="+mn-ea"/>
              </a:rPr>
              <a:t>w</a:t>
            </a:r>
            <a:r>
              <a:rPr lang="en-US">
                <a:sym typeface="+mn-ea"/>
              </a:rPr>
              <a:t>eb-server</a:t>
            </a:r>
            <a:r>
              <a:rPr lang="en-US">
                <a:sym typeface="+mn-ea"/>
              </a:rPr>
              <a:t>之间都包含全部的</a:t>
            </a:r>
            <a:r>
              <a:rPr lang="en-US">
                <a:sym typeface="+mn-ea"/>
              </a:rPr>
              <a:t>Session, Web Server</a:t>
            </a:r>
            <a:r>
              <a:rPr lang="en-US">
                <a:sym typeface="+mn-ea"/>
              </a:rPr>
              <a:t>可以支持</a:t>
            </a:r>
            <a:r>
              <a:rPr lang="en-US">
                <a:sym typeface="+mn-ea"/>
              </a:rPr>
              <a:t>w</a:t>
            </a:r>
            <a:r>
              <a:rPr lang="en-US">
                <a:sym typeface="+mn-ea"/>
              </a:rPr>
              <a:t>eb</a:t>
            </a:r>
            <a:r>
              <a:rPr lang="en-US">
                <a:sym typeface="+mn-ea"/>
              </a:rPr>
              <a:t>应用原有的功能，不需要修改代码。</a:t>
            </a:r>
            <a:endParaRPr lang="en-US">
              <a:sym typeface="+mn-ea"/>
            </a:endParaRPr>
          </a:p>
        </p:txBody>
      </p:sp>
      <p:pic>
        <p:nvPicPr>
          <p:cNvPr id="252" name="图片 252"/>
          <p:cNvPicPr>
            <a:picLocks noChangeAspect="1"/>
          </p:cNvPicPr>
          <p:nvPr/>
        </p:nvPicPr>
        <p:blipFill>
          <a:blip r:embed="rId1"/>
          <a:stretch>
            <a:fillRect/>
          </a:stretch>
        </p:blipFill>
        <p:spPr>
          <a:xfrm>
            <a:off x="5976938" y="1759585"/>
            <a:ext cx="4124325" cy="333883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1007110"/>
            <a:ext cx="435546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zh-CN" altLang="en-US" sz="2000">
                <a:sym typeface="+mn-ea"/>
              </a:rPr>
              <a:t>二，</a:t>
            </a:r>
            <a:r>
              <a:rPr lang="en-US" altLang="zh-CN" sz="2000">
                <a:sym typeface="+mn-ea"/>
              </a:rPr>
              <a:t> </a:t>
            </a:r>
            <a:r>
              <a:rPr lang="en-US" sz="2000">
                <a:sym typeface="+mn-ea"/>
              </a:rPr>
              <a:t>持久化Tomcat Session到Redis</a:t>
            </a:r>
            <a:endParaRPr lang="en-US" sz="2000">
              <a:sym typeface="+mn-ea"/>
            </a:endParaRPr>
          </a:p>
        </p:txBody>
      </p:sp>
      <p:sp>
        <p:nvSpPr>
          <p:cNvPr id="3" name="文本框 2"/>
          <p:cNvSpPr txBox="1"/>
          <p:nvPr/>
        </p:nvSpPr>
        <p:spPr>
          <a:xfrm>
            <a:off x="669925" y="1560195"/>
            <a:ext cx="10784840" cy="203009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HTTP</a:t>
            </a:r>
            <a:r>
              <a:rPr lang="en-US">
                <a:sym typeface="+mn-ea"/>
              </a:rPr>
              <a:t>是无状态协议，这意味着每次客户端访问网页时，都要单独打开一个服务器连接，因此服务器不会记录下先前客户端请求的任何信息。</a:t>
            </a:r>
            <a:r>
              <a:rPr lang="en-US">
                <a:sym typeface="+mn-ea"/>
              </a:rPr>
              <a:t></a:t>
            </a:r>
            <a:r>
              <a:rPr lang="en-US">
                <a:sym typeface="+mn-ea"/>
              </a:rPr>
              <a:t>     </a:t>
            </a:r>
            <a:r>
              <a:rPr lang="en-US">
                <a:sym typeface="+mn-ea"/>
              </a:rPr>
              <a:t>Session</a:t>
            </a:r>
            <a:r>
              <a:rPr lang="en-US">
                <a:sym typeface="+mn-ea"/>
              </a:rPr>
              <a:t>表示客户端与服务器的一次会话，从客户端打开浏览器并连接到服务器开始，到客户端关闭浏览器离开这个服务器结束，被称为一个会话。当一个客户访问一个服务器，可能会在服务器的几个页面之间切换，服务器可以通过</a:t>
            </a:r>
            <a:r>
              <a:rPr lang="en-US">
                <a:sym typeface="+mn-ea"/>
              </a:rPr>
              <a:t>Session</a:t>
            </a:r>
            <a:r>
              <a:rPr lang="en-US">
                <a:sym typeface="+mn-ea"/>
              </a:rPr>
              <a:t>会话来保存客户的个人信息，如果用户关闭了浏览器那么</a:t>
            </a:r>
            <a:r>
              <a:rPr lang="en-US">
                <a:sym typeface="+mn-ea"/>
              </a:rPr>
              <a:t>S</a:t>
            </a:r>
            <a:r>
              <a:rPr lang="en-US">
                <a:sym typeface="+mn-ea"/>
              </a:rPr>
              <a:t>ession</a:t>
            </a:r>
            <a:r>
              <a:rPr lang="en-US">
                <a:sym typeface="+mn-ea"/>
              </a:rPr>
              <a:t>就会丢失，改进方法是把</a:t>
            </a:r>
            <a:r>
              <a:rPr lang="en-US">
                <a:sym typeface="+mn-ea"/>
              </a:rPr>
              <a:t>Redis</a:t>
            </a:r>
            <a:r>
              <a:rPr lang="en-US">
                <a:sym typeface="+mn-ea"/>
              </a:rPr>
              <a:t>作为</a:t>
            </a:r>
            <a:r>
              <a:rPr lang="en-US">
                <a:sym typeface="+mn-ea"/>
              </a:rPr>
              <a:t>Tomcat</a:t>
            </a:r>
            <a:r>
              <a:rPr lang="en-US">
                <a:sym typeface="+mn-ea"/>
              </a:rPr>
              <a:t>服务器的缓存，保存</a:t>
            </a:r>
            <a:r>
              <a:rPr lang="en-US">
                <a:sym typeface="+mn-ea"/>
              </a:rPr>
              <a:t>S</a:t>
            </a:r>
            <a:r>
              <a:rPr lang="en-US">
                <a:sym typeface="+mn-ea"/>
              </a:rPr>
              <a:t>ession</a:t>
            </a:r>
            <a:r>
              <a:rPr lang="en-US">
                <a:sym typeface="+mn-ea"/>
              </a:rPr>
              <a:t>会话。</a:t>
            </a:r>
            <a:r>
              <a:rPr lang="en-US">
                <a:sym typeface="+mn-ea"/>
              </a:rPr>
              <a:t>     </a:t>
            </a:r>
            <a:r>
              <a:rPr lang="en-US">
                <a:sym typeface="+mn-ea"/>
              </a:rPr>
              <a:t>实验环境基于</a:t>
            </a:r>
            <a:r>
              <a:rPr lang="en-US">
                <a:sym typeface="+mn-ea"/>
              </a:rPr>
              <a:t>C</a:t>
            </a:r>
            <a:r>
              <a:rPr lang="en-US">
                <a:sym typeface="+mn-ea"/>
              </a:rPr>
              <a:t>entOS7, </a:t>
            </a:r>
            <a:r>
              <a:rPr lang="en-US">
                <a:sym typeface="+mn-ea"/>
              </a:rPr>
              <a:t>实验环境需要的</a:t>
            </a:r>
            <a:r>
              <a:rPr lang="en-US">
                <a:sym typeface="+mn-ea"/>
              </a:rPr>
              <a:t>N</a:t>
            </a:r>
            <a:r>
              <a:rPr lang="en-US">
                <a:sym typeface="+mn-ea"/>
              </a:rPr>
              <a:t>ginx,Tomcat</a:t>
            </a:r>
            <a:r>
              <a:rPr lang="en-US">
                <a:sym typeface="+mn-ea"/>
              </a:rPr>
              <a:t>和</a:t>
            </a:r>
            <a:r>
              <a:rPr lang="en-US">
                <a:sym typeface="+mn-ea"/>
              </a:rPr>
              <a:t>J</a:t>
            </a:r>
            <a:r>
              <a:rPr lang="en-US">
                <a:sym typeface="+mn-ea"/>
              </a:rPr>
              <a:t>DK</a:t>
            </a:r>
            <a:r>
              <a:rPr lang="en-US">
                <a:sym typeface="+mn-ea"/>
              </a:rPr>
              <a:t>请参考下节的内容。</a:t>
            </a:r>
            <a:endParaRPr lang="en-US">
              <a:sym typeface="+mn-ea"/>
            </a:endParaRPr>
          </a:p>
        </p:txBody>
      </p:sp>
      <p:sp>
        <p:nvSpPr>
          <p:cNvPr id="4" name="文本框 3"/>
          <p:cNvSpPr txBox="1"/>
          <p:nvPr/>
        </p:nvSpPr>
        <p:spPr>
          <a:xfrm>
            <a:off x="3613150" y="5763260"/>
            <a:ext cx="3775075" cy="252730"/>
          </a:xfrm>
          <a:prstGeom prst="rect">
            <a:avLst/>
          </a:prstGeom>
          <a:noFill/>
          <a:ln w="9525">
            <a:noFill/>
          </a:ln>
        </p:spPr>
        <p:txBody>
          <a:bodyPr wrap="square">
            <a:spAutoFit/>
          </a:bodyPr>
          <a:p>
            <a:pPr indent="0" algn="ctr"/>
            <a:r>
              <a:rPr lang="zh-CN" sz="1050" b="1">
                <a:ea typeface="宋体" panose="02010600030101010101" pitchFamily="2" charset="-122"/>
              </a:rPr>
              <a:t>在</a:t>
            </a:r>
            <a:r>
              <a:rPr lang="en-US" sz="1050" b="1">
                <a:latin typeface="Calibri" panose="020F0502020204030204" charset="0"/>
                <a:ea typeface="宋体" panose="02010600030101010101" pitchFamily="2" charset="-122"/>
              </a:rPr>
              <a:t>Tomcat</a:t>
            </a:r>
            <a:r>
              <a:rPr lang="zh-CN" sz="1050" b="1">
                <a:ea typeface="宋体" panose="02010600030101010101" pitchFamily="2" charset="-122"/>
              </a:rPr>
              <a:t>上使用</a:t>
            </a:r>
            <a:r>
              <a:rPr lang="en-US" sz="1050" b="1">
                <a:latin typeface="Calibri" panose="020F0502020204030204" charset="0"/>
                <a:ea typeface="宋体" panose="02010600030101010101" pitchFamily="2" charset="-122"/>
              </a:rPr>
              <a:t>Redis</a:t>
            </a:r>
            <a:r>
              <a:rPr lang="zh-CN" sz="1050" b="1">
                <a:ea typeface="宋体" panose="02010600030101010101" pitchFamily="2" charset="-122"/>
              </a:rPr>
              <a:t>作为缓存服务器的实验环境</a:t>
            </a:r>
            <a:endParaRPr lang="zh-CN" altLang="en-US" b="1"/>
          </a:p>
        </p:txBody>
      </p:sp>
      <p:graphicFrame>
        <p:nvGraphicFramePr>
          <p:cNvPr id="5" name="表格 4"/>
          <p:cNvGraphicFramePr/>
          <p:nvPr>
            <p:custDataLst>
              <p:tags r:id="rId1"/>
            </p:custDataLst>
          </p:nvPr>
        </p:nvGraphicFramePr>
        <p:xfrm>
          <a:off x="1060450" y="3843020"/>
          <a:ext cx="9351645" cy="1889125"/>
        </p:xfrm>
        <a:graphic>
          <a:graphicData uri="http://schemas.openxmlformats.org/drawingml/2006/table">
            <a:tbl>
              <a:tblPr firstRow="1" bandRow="1">
                <a:tableStyleId>{5940675A-B579-460E-94D1-54222C63F5DA}</a:tableStyleId>
              </a:tblPr>
              <a:tblGrid>
                <a:gridCol w="1869440"/>
                <a:gridCol w="1868805"/>
                <a:gridCol w="1689100"/>
                <a:gridCol w="2052320"/>
                <a:gridCol w="1871980"/>
              </a:tblGrid>
              <a:tr h="26987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IP地址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端口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Nginx</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Nginx1.</a:t>
                      </a:r>
                      <a:r>
                        <a:rPr lang="en-US" sz="1800" b="0">
                          <a:latin typeface="Calibri" panose="020F0502020204030204" charset="0"/>
                          <a:cs typeface="Calibri" panose="020F0502020204030204" charset="0"/>
                        </a:rPr>
                        <a:t>17</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Calibri" panose="020F0502020204030204" charset="0"/>
                          <a:cs typeface="Calibri" panose="020F0502020204030204" charset="0"/>
                        </a:rPr>
                        <a:t>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6">
                  <a:txBody>
                    <a:bodyPr/>
                    <a:p>
                      <a:pPr indent="0">
                        <a:buNone/>
                      </a:pPr>
                      <a:r>
                        <a:rPr lang="en-US" sz="1800" b="0">
                          <a:latin typeface="Calibri" panose="020F0502020204030204" charset="0"/>
                          <a:cs typeface="Calibri" panose="020F0502020204030204" charset="0"/>
                        </a:rPr>
                        <a:t>  </a:t>
                      </a:r>
                      <a:r>
                        <a:rPr lang="en-US" sz="1800" b="0">
                          <a:latin typeface="宋体" panose="02010600030101010101" pitchFamily="2" charset="-122"/>
                          <a:ea typeface="宋体" panose="02010600030101010101" pitchFamily="2" charset="-122"/>
                          <a:cs typeface="宋体" panose="02010600030101010101" pitchFamily="2" charset="-122"/>
                        </a:rPr>
                        <a:t>CentOS7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8080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7</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2</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11.15</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8080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7</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Redis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6379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Re</a:t>
                      </a:r>
                      <a:r>
                        <a:rPr lang="en-US" sz="1800" b="0">
                          <a:latin typeface="Calibri" panose="020F0502020204030204" charset="0"/>
                          <a:cs typeface="Calibri" panose="020F0502020204030204" charset="0"/>
                        </a:rPr>
                        <a:t>dis 6.0.6</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 13</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11.15</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 13</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560195"/>
            <a:ext cx="10765790" cy="175323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这里搭建一个有两台</a:t>
            </a:r>
            <a:r>
              <a:rPr lang="en-US">
                <a:sym typeface="+mn-ea"/>
              </a:rPr>
              <a:t>Tomcat</a:t>
            </a:r>
            <a:r>
              <a:rPr lang="en-US">
                <a:sym typeface="+mn-ea"/>
              </a:rPr>
              <a:t>服务器的小集群。在这个图中，</a:t>
            </a:r>
            <a:r>
              <a:rPr lang="en-US">
                <a:sym typeface="+mn-ea"/>
              </a:rPr>
              <a:t>Nginx</a:t>
            </a:r>
            <a:r>
              <a:rPr lang="en-US">
                <a:sym typeface="+mn-ea"/>
              </a:rPr>
              <a:t>做为反向代理，实现静动分离，将客户动态请求根据权重随机分配给两台</a:t>
            </a:r>
            <a:r>
              <a:rPr lang="en-US">
                <a:sym typeface="+mn-ea"/>
              </a:rPr>
              <a:t>Tomcat</a:t>
            </a:r>
            <a:r>
              <a:rPr lang="en-US">
                <a:sym typeface="+mn-ea"/>
              </a:rPr>
              <a:t>服务器，</a:t>
            </a:r>
            <a:r>
              <a:rPr lang="en-US">
                <a:sym typeface="+mn-ea"/>
              </a:rPr>
              <a:t>Redis</a:t>
            </a:r>
            <a:r>
              <a:rPr lang="en-US">
                <a:sym typeface="+mn-ea"/>
              </a:rPr>
              <a:t>做为两台</a:t>
            </a:r>
            <a:r>
              <a:rPr lang="en-US">
                <a:sym typeface="+mn-ea"/>
              </a:rPr>
              <a:t>Tomcat</a:t>
            </a:r>
            <a:r>
              <a:rPr lang="en-US">
                <a:sym typeface="+mn-ea"/>
              </a:rPr>
              <a:t>的共享</a:t>
            </a:r>
            <a:r>
              <a:rPr lang="en-US">
                <a:sym typeface="+mn-ea"/>
              </a:rPr>
              <a:t>Session</a:t>
            </a:r>
            <a:r>
              <a:rPr lang="en-US">
                <a:sym typeface="+mn-ea"/>
              </a:rPr>
              <a:t>数据服务器。为了保证网络的连通性，把两台</a:t>
            </a:r>
            <a:r>
              <a:rPr lang="en-US">
                <a:sym typeface="+mn-ea"/>
              </a:rPr>
              <a:t>Linux</a:t>
            </a:r>
            <a:r>
              <a:rPr lang="en-US">
                <a:sym typeface="+mn-ea"/>
              </a:rPr>
              <a:t>主机的防火墙全部关闭，请参考本书</a:t>
            </a:r>
            <a:r>
              <a:rPr lang="en-US">
                <a:sym typeface="+mn-ea"/>
              </a:rPr>
              <a:t>1</a:t>
            </a:r>
            <a:r>
              <a:rPr lang="en-US">
                <a:sym typeface="+mn-ea"/>
              </a:rPr>
              <a:t>1.1.1 </a:t>
            </a:r>
            <a:r>
              <a:rPr lang="en-US">
                <a:sym typeface="+mn-ea"/>
              </a:rPr>
              <a:t>关闭防火墙小节。</a:t>
            </a:r>
            <a:r>
              <a:rPr lang="en-US">
                <a:sym typeface="+mn-ea"/>
              </a:rPr>
              <a:t></a:t>
            </a:r>
            <a:r>
              <a:rPr lang="en-US">
                <a:sym typeface="+mn-ea"/>
              </a:rPr>
              <a:t>     </a:t>
            </a:r>
            <a:r>
              <a:rPr lang="en-US">
                <a:sym typeface="+mn-ea"/>
              </a:rPr>
              <a:t>Redis</a:t>
            </a:r>
            <a:r>
              <a:rPr lang="en-US">
                <a:sym typeface="+mn-ea"/>
              </a:rPr>
              <a:t>在</a:t>
            </a:r>
            <a:r>
              <a:rPr lang="en-US">
                <a:sym typeface="+mn-ea"/>
              </a:rPr>
              <a:t>I</a:t>
            </a:r>
            <a:r>
              <a:rPr lang="en-US">
                <a:sym typeface="+mn-ea"/>
              </a:rPr>
              <a:t>P</a:t>
            </a:r>
            <a:r>
              <a:rPr lang="en-US">
                <a:sym typeface="+mn-ea"/>
              </a:rPr>
              <a:t>地址为</a:t>
            </a:r>
            <a:r>
              <a:rPr lang="en-US">
                <a:sym typeface="+mn-ea"/>
              </a:rPr>
              <a:t>1</a:t>
            </a:r>
            <a:r>
              <a:rPr lang="en-US">
                <a:sym typeface="+mn-ea"/>
              </a:rPr>
              <a:t>92.168.11.14</a:t>
            </a:r>
            <a:r>
              <a:rPr lang="en-US">
                <a:sym typeface="+mn-ea"/>
              </a:rPr>
              <a:t>的</a:t>
            </a:r>
            <a:r>
              <a:rPr lang="en-US">
                <a:sym typeface="+mn-ea"/>
              </a:rPr>
              <a:t>Linux</a:t>
            </a:r>
            <a:r>
              <a:rPr lang="en-US">
                <a:sym typeface="+mn-ea"/>
              </a:rPr>
              <a:t>服务器上的安装请参考本书</a:t>
            </a:r>
            <a:r>
              <a:rPr lang="en-US">
                <a:sym typeface="+mn-ea"/>
              </a:rPr>
              <a:t>1</a:t>
            </a:r>
            <a:r>
              <a:rPr lang="en-US">
                <a:sym typeface="+mn-ea"/>
              </a:rPr>
              <a:t>.2.2 </a:t>
            </a:r>
            <a:r>
              <a:rPr lang="en-US">
                <a:sym typeface="+mn-ea"/>
              </a:rPr>
              <a:t>在</a:t>
            </a:r>
            <a:r>
              <a:rPr lang="en-US">
                <a:sym typeface="+mn-ea"/>
              </a:rPr>
              <a:t>L</a:t>
            </a:r>
            <a:r>
              <a:rPr lang="en-US">
                <a:sym typeface="+mn-ea"/>
              </a:rPr>
              <a:t>inux</a:t>
            </a:r>
            <a:r>
              <a:rPr lang="en-US">
                <a:sym typeface="+mn-ea"/>
              </a:rPr>
              <a:t>下安装</a:t>
            </a:r>
            <a:r>
              <a:rPr lang="en-US">
                <a:sym typeface="+mn-ea"/>
              </a:rPr>
              <a:t>Redis</a:t>
            </a:r>
            <a:r>
              <a:rPr lang="en-US">
                <a:sym typeface="+mn-ea"/>
              </a:rPr>
              <a:t>。</a:t>
            </a:r>
            <a:endParaRPr lang="en-US">
              <a:sym typeface="+mn-ea"/>
            </a:endParaRPr>
          </a:p>
        </p:txBody>
      </p:sp>
      <p:pic>
        <p:nvPicPr>
          <p:cNvPr id="49" name="图片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849245" y="3313113"/>
            <a:ext cx="5274310" cy="2218055"/>
          </a:xfrm>
          <a:prstGeom prst="rect">
            <a:avLst/>
          </a:prstGeom>
          <a:noFill/>
          <a:ln>
            <a:noFill/>
          </a:ln>
        </p:spPr>
      </p:pic>
      <p:sp>
        <p:nvSpPr>
          <p:cNvPr id="6" name="文本框 5"/>
          <p:cNvSpPr txBox="1"/>
          <p:nvPr/>
        </p:nvSpPr>
        <p:spPr>
          <a:xfrm>
            <a:off x="5022850" y="5531485"/>
            <a:ext cx="2270125" cy="252730"/>
          </a:xfrm>
          <a:prstGeom prst="rect">
            <a:avLst/>
          </a:prstGeom>
          <a:noFill/>
          <a:ln w="9525">
            <a:noFill/>
          </a:ln>
        </p:spPr>
        <p:txBody>
          <a:bodyPr wrap="square">
            <a:spAutoFit/>
          </a:bodyPr>
          <a:p>
            <a:pPr indent="0"/>
            <a:r>
              <a:rPr lang="en-US" sz="1050" b="1">
                <a:latin typeface="Calibri" panose="020F0502020204030204" charset="0"/>
                <a:ea typeface="宋体" panose="02010600030101010101" pitchFamily="2" charset="-122"/>
              </a:rPr>
              <a:t>Redis</a:t>
            </a:r>
            <a:r>
              <a:rPr lang="zh-CN" sz="1050" b="1">
                <a:ea typeface="宋体" panose="02010600030101010101" pitchFamily="2" charset="-122"/>
              </a:rPr>
              <a:t>作为缓存服务器的实验拓扑图</a:t>
            </a:r>
            <a:endParaRPr lang="zh-CN" altLang="en-US" b="1"/>
          </a:p>
        </p:txBody>
      </p:sp>
      <p:sp>
        <p:nvSpPr>
          <p:cNvPr id="7" name="文本框 6"/>
          <p:cNvSpPr txBox="1"/>
          <p:nvPr/>
        </p:nvSpPr>
        <p:spPr>
          <a:xfrm>
            <a:off x="669925" y="1007110"/>
            <a:ext cx="435546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zh-CN" altLang="en-US" sz="2000">
                <a:sym typeface="+mn-ea"/>
              </a:rPr>
              <a:t>二，</a:t>
            </a:r>
            <a:r>
              <a:rPr lang="en-US" altLang="zh-CN" sz="2000">
                <a:sym typeface="+mn-ea"/>
              </a:rPr>
              <a:t> </a:t>
            </a:r>
            <a:r>
              <a:rPr lang="en-US" sz="2000">
                <a:sym typeface="+mn-ea"/>
              </a:rPr>
              <a:t>持久化Tomcat Session到Redis</a:t>
            </a:r>
            <a:endParaRPr lang="en-US" sz="200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1007110"/>
            <a:ext cx="5060315" cy="55308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sz="2000">
                <a:sym typeface="+mn-ea"/>
              </a:rPr>
              <a:t>安装服务器 Tomcat和反向代理服务器Nginx</a:t>
            </a:r>
            <a:endParaRPr lang="en-US" sz="2000">
              <a:sym typeface="+mn-ea"/>
            </a:endParaRPr>
          </a:p>
        </p:txBody>
      </p:sp>
      <p:sp>
        <p:nvSpPr>
          <p:cNvPr id="2" name="文本框 1"/>
          <p:cNvSpPr txBox="1"/>
          <p:nvPr/>
        </p:nvSpPr>
        <p:spPr>
          <a:xfrm>
            <a:off x="669925" y="1474470"/>
            <a:ext cx="6765925" cy="998855"/>
          </a:xfrm>
          <a:prstGeom prst="rect">
            <a:avLst/>
          </a:prstGeom>
          <a:noFill/>
        </p:spPr>
        <p:txBody>
          <a:bodyPr wrap="square" rtlCol="0">
            <a:spAutoFit/>
          </a:bodyPr>
          <a:p>
            <a:pPr algn="just">
              <a:lnSpc>
                <a:spcPct val="150000"/>
              </a:lnSpc>
              <a:spcAft>
                <a:spcPts val="600"/>
              </a:spcAft>
              <a:buClr>
                <a:srgbClr val="FF0000"/>
              </a:buClr>
              <a:buSzTx/>
              <a:buFont typeface="Wingdings" panose="05000000000000000000" pitchFamily="2" charset="2"/>
            </a:pPr>
            <a:r>
              <a:rPr lang="en-US">
                <a:sym typeface="+mn-ea"/>
              </a:rPr>
              <a:t>一，安装服务器Tomcat</a:t>
            </a:r>
            <a:endParaRPr lang="en-US">
              <a:sym typeface="+mn-ea"/>
            </a:endParaRPr>
          </a:p>
          <a:p>
            <a:pPr algn="just">
              <a:lnSpc>
                <a:spcPct val="150000"/>
              </a:lnSpc>
              <a:spcAft>
                <a:spcPts val="600"/>
              </a:spcAft>
              <a:buClr>
                <a:srgbClr val="FF0000"/>
              </a:buClr>
              <a:buSzTx/>
              <a:buFont typeface="Wingdings" panose="05000000000000000000" pitchFamily="2" charset="2"/>
            </a:pPr>
            <a:r>
              <a:rPr lang="en-US">
                <a:sym typeface="+mn-ea"/>
              </a:rPr>
              <a:t>首先在2台机器上安装JDK 13，并设置环境变量。具体操作如下。</a:t>
            </a:r>
            <a:endParaRPr lang="en-US">
              <a:sym typeface="+mn-ea"/>
            </a:endParaRPr>
          </a:p>
        </p:txBody>
      </p:sp>
      <p:sp>
        <p:nvSpPr>
          <p:cNvPr id="3" name="文本框 2"/>
          <p:cNvSpPr txBox="1"/>
          <p:nvPr/>
        </p:nvSpPr>
        <p:spPr>
          <a:xfrm>
            <a:off x="669925" y="2379345"/>
            <a:ext cx="10766425" cy="1753235"/>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en-US">
                <a:sym typeface="+mn-ea"/>
              </a:rPr>
              <a:t>1, </a:t>
            </a:r>
            <a:r>
              <a:rPr lang="en-US">
                <a:sym typeface="+mn-ea"/>
              </a:rPr>
              <a:t>在</a:t>
            </a:r>
            <a:r>
              <a:rPr lang="en-US">
                <a:sym typeface="+mn-ea"/>
              </a:rPr>
              <a:t>L</a:t>
            </a:r>
            <a:r>
              <a:rPr lang="en-US">
                <a:sym typeface="+mn-ea"/>
              </a:rPr>
              <a:t>inux</a:t>
            </a:r>
            <a:r>
              <a:rPr lang="en-US">
                <a:sym typeface="+mn-ea"/>
              </a:rPr>
              <a:t>上安装</a:t>
            </a:r>
            <a:r>
              <a:rPr lang="en-US">
                <a:sym typeface="+mn-ea"/>
              </a:rPr>
              <a:t>J</a:t>
            </a:r>
            <a:r>
              <a:rPr lang="en-US">
                <a:sym typeface="+mn-ea"/>
              </a:rPr>
              <a:t>ava</a:t>
            </a:r>
            <a:r>
              <a:rPr lang="en-US">
                <a:sym typeface="+mn-ea"/>
              </a:rPr>
              <a:t>1）</a:t>
            </a:r>
            <a:r>
              <a:rPr lang="en-US">
                <a:sym typeface="+mn-ea"/>
              </a:rPr>
              <a:t> </a:t>
            </a:r>
            <a:r>
              <a:rPr lang="en-US">
                <a:sym typeface="+mn-ea"/>
              </a:rPr>
              <a:t>下载</a:t>
            </a:r>
            <a:r>
              <a:rPr lang="en-US">
                <a:sym typeface="+mn-ea"/>
              </a:rPr>
              <a:t>JDK</a:t>
            </a:r>
            <a:r>
              <a:rPr lang="en-US">
                <a:sym typeface="+mn-ea"/>
              </a:rPr>
              <a:t> 13</a:t>
            </a:r>
            <a:r>
              <a:rPr lang="en-US">
                <a:sym typeface="+mn-ea"/>
              </a:rPr>
              <a:t>在</a:t>
            </a:r>
            <a:r>
              <a:rPr lang="en-US">
                <a:sym typeface="+mn-ea"/>
              </a:rPr>
              <a:t>O</a:t>
            </a:r>
            <a:r>
              <a:rPr lang="en-US">
                <a:sym typeface="+mn-ea"/>
              </a:rPr>
              <a:t>racle</a:t>
            </a:r>
            <a:r>
              <a:rPr lang="en-US">
                <a:sym typeface="+mn-ea"/>
              </a:rPr>
              <a:t>官网下载</a:t>
            </a:r>
            <a:r>
              <a:rPr lang="en-US">
                <a:sym typeface="+mn-ea"/>
              </a:rPr>
              <a:t>J</a:t>
            </a:r>
            <a:r>
              <a:rPr lang="en-US">
                <a:sym typeface="+mn-ea"/>
              </a:rPr>
              <a:t>DK,</a:t>
            </a:r>
            <a:r>
              <a:rPr lang="en-US">
                <a:sym typeface="+mn-ea"/>
              </a:rPr>
              <a:t>在下载页面中需要选择接受许可，并根据自己的系统选择对应的版本，本节以</a:t>
            </a:r>
            <a:r>
              <a:rPr lang="en-US">
                <a:sym typeface="+mn-ea"/>
              </a:rPr>
              <a:t> </a:t>
            </a:r>
            <a:r>
              <a:rPr lang="en-US">
                <a:sym typeface="+mn-ea"/>
              </a:rPr>
              <a:t>Cent</a:t>
            </a:r>
            <a:r>
              <a:rPr lang="en-US">
                <a:sym typeface="+mn-ea"/>
              </a:rPr>
              <a:t>O</a:t>
            </a:r>
            <a:r>
              <a:rPr lang="en-US">
                <a:sym typeface="+mn-ea"/>
              </a:rPr>
              <a:t>S7</a:t>
            </a:r>
            <a:r>
              <a:rPr lang="en-US">
                <a:sym typeface="+mn-ea"/>
              </a:rPr>
              <a:t> </a:t>
            </a:r>
            <a:r>
              <a:rPr lang="en-US">
                <a:sym typeface="+mn-ea"/>
              </a:rPr>
              <a:t>64</a:t>
            </a:r>
            <a:r>
              <a:rPr lang="en-US">
                <a:sym typeface="+mn-ea"/>
              </a:rPr>
              <a:t>位系统为例，下载</a:t>
            </a:r>
            <a:r>
              <a:rPr lang="en-US">
                <a:sym typeface="+mn-ea"/>
              </a:rPr>
              <a:t>LInux</a:t>
            </a:r>
            <a:r>
              <a:rPr lang="en-US">
                <a:sym typeface="+mn-ea"/>
              </a:rPr>
              <a:t>版本的</a:t>
            </a:r>
            <a:r>
              <a:rPr lang="en-US">
                <a:sym typeface="+mn-ea"/>
              </a:rPr>
              <a:t>Java</a:t>
            </a:r>
            <a:r>
              <a:rPr lang="en-US">
                <a:sym typeface="+mn-ea"/>
              </a:rPr>
              <a:t>压缩包</a:t>
            </a:r>
            <a:r>
              <a:rPr lang="en-US">
                <a:sym typeface="+mn-ea"/>
              </a:rPr>
              <a:t>jdk-13_linux-x64_bin.tar.gz</a:t>
            </a:r>
            <a:r>
              <a:rPr lang="en-US">
                <a:sym typeface="+mn-ea"/>
              </a:rPr>
              <a:t>。</a:t>
            </a:r>
            <a:endParaRPr lang="en-US">
              <a:sym typeface="+mn-ea"/>
            </a:endParaRPr>
          </a:p>
        </p:txBody>
      </p:sp>
      <p:pic>
        <p:nvPicPr>
          <p:cNvPr id="240" name="图片 240"/>
          <p:cNvPicPr>
            <a:picLocks noChangeAspect="1"/>
          </p:cNvPicPr>
          <p:nvPr/>
        </p:nvPicPr>
        <p:blipFill>
          <a:blip r:embed="rId1"/>
          <a:stretch>
            <a:fillRect/>
          </a:stretch>
        </p:blipFill>
        <p:spPr>
          <a:xfrm>
            <a:off x="669925" y="4023360"/>
            <a:ext cx="5250180" cy="23164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4" name="文本框 3"/>
          <p:cNvSpPr txBox="1"/>
          <p:nvPr/>
        </p:nvSpPr>
        <p:spPr>
          <a:xfrm>
            <a:off x="508000" y="1092835"/>
            <a:ext cx="344233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在</a:t>
            </a:r>
            <a:r>
              <a:rPr lang="en-US">
                <a:sym typeface="+mn-ea"/>
              </a:rPr>
              <a:t>/usr/</a:t>
            </a:r>
            <a:r>
              <a:rPr lang="en-US">
                <a:sym typeface="+mn-ea"/>
              </a:rPr>
              <a:t>local</a:t>
            </a:r>
            <a:r>
              <a:rPr lang="en-US">
                <a:sym typeface="+mn-ea"/>
              </a:rPr>
              <a:t>目录下创建</a:t>
            </a:r>
            <a:r>
              <a:rPr lang="en-US">
                <a:sym typeface="+mn-ea"/>
              </a:rPr>
              <a:t>java</a:t>
            </a:r>
            <a:r>
              <a:rPr lang="en-US">
                <a:sym typeface="+mn-ea"/>
              </a:rPr>
              <a:t>目录。</a:t>
            </a:r>
            <a:endParaRPr lang="en-US">
              <a:sym typeface="+mn-ea"/>
            </a:endParaRPr>
          </a:p>
        </p:txBody>
      </p:sp>
      <p:pic>
        <p:nvPicPr>
          <p:cNvPr id="5" name="图片 4"/>
          <p:cNvPicPr>
            <a:picLocks noChangeAspect="1"/>
          </p:cNvPicPr>
          <p:nvPr/>
        </p:nvPicPr>
        <p:blipFill>
          <a:blip r:embed="rId1"/>
          <a:stretch>
            <a:fillRect/>
          </a:stretch>
        </p:blipFill>
        <p:spPr>
          <a:xfrm>
            <a:off x="594995" y="1461135"/>
            <a:ext cx="2466975" cy="180975"/>
          </a:xfrm>
          <a:prstGeom prst="rect">
            <a:avLst/>
          </a:prstGeom>
        </p:spPr>
      </p:pic>
      <p:sp>
        <p:nvSpPr>
          <p:cNvPr id="6" name="文本框 5"/>
          <p:cNvSpPr txBox="1"/>
          <p:nvPr/>
        </p:nvSpPr>
        <p:spPr>
          <a:xfrm>
            <a:off x="508000" y="1726565"/>
            <a:ext cx="1082357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把</a:t>
            </a:r>
            <a:r>
              <a:rPr lang="en-US">
                <a:sym typeface="+mn-ea"/>
              </a:rPr>
              <a:t>jdk-8u201-linux-x64.tar.gz</a:t>
            </a:r>
            <a:r>
              <a:rPr lang="en-US">
                <a:sym typeface="+mn-ea"/>
              </a:rPr>
              <a:t>上传到</a:t>
            </a:r>
            <a:r>
              <a:rPr lang="en-US">
                <a:sym typeface="+mn-ea"/>
              </a:rPr>
              <a:t>Cent</a:t>
            </a:r>
            <a:r>
              <a:rPr lang="en-US">
                <a:sym typeface="+mn-ea"/>
              </a:rPr>
              <a:t>OS</a:t>
            </a:r>
            <a:r>
              <a:rPr lang="en-US">
                <a:sym typeface="+mn-ea"/>
              </a:rPr>
              <a:t>服务器。手动解压缩</a:t>
            </a:r>
            <a:r>
              <a:rPr lang="en-US">
                <a:sym typeface="+mn-ea"/>
              </a:rPr>
              <a:t>JDK9</a:t>
            </a:r>
            <a:r>
              <a:rPr lang="en-US">
                <a:sym typeface="+mn-ea"/>
              </a:rPr>
              <a:t>的压缩包 </a:t>
            </a:r>
            <a:r>
              <a:rPr lang="en-US">
                <a:sym typeface="+mn-ea"/>
              </a:rPr>
              <a:t>jdk-13_linux-x64_bin.tar.gz</a:t>
            </a:r>
            <a:r>
              <a:rPr lang="en-US">
                <a:sym typeface="+mn-ea"/>
              </a:rPr>
              <a:t>，然后设置环境变量。</a:t>
            </a:r>
            <a:endParaRPr lang="en-US">
              <a:sym typeface="+mn-ea"/>
            </a:endParaRPr>
          </a:p>
        </p:txBody>
      </p:sp>
      <p:pic>
        <p:nvPicPr>
          <p:cNvPr id="7" name="图片 6"/>
          <p:cNvPicPr>
            <a:picLocks noChangeAspect="1"/>
          </p:cNvPicPr>
          <p:nvPr/>
        </p:nvPicPr>
        <p:blipFill>
          <a:blip r:embed="rId2"/>
          <a:stretch>
            <a:fillRect/>
          </a:stretch>
        </p:blipFill>
        <p:spPr>
          <a:xfrm>
            <a:off x="594995" y="2371725"/>
            <a:ext cx="3219450" cy="190500"/>
          </a:xfrm>
          <a:prstGeom prst="rect">
            <a:avLst/>
          </a:prstGeom>
        </p:spPr>
      </p:pic>
      <p:sp>
        <p:nvSpPr>
          <p:cNvPr id="8" name="文本框 7"/>
          <p:cNvSpPr txBox="1"/>
          <p:nvPr/>
        </p:nvSpPr>
        <p:spPr>
          <a:xfrm>
            <a:off x="508000" y="2562225"/>
            <a:ext cx="471868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复制解压缩的</a:t>
            </a:r>
            <a:r>
              <a:rPr lang="en-US">
                <a:sym typeface="+mn-ea"/>
              </a:rPr>
              <a:t>jdk-13 </a:t>
            </a:r>
            <a:r>
              <a:rPr lang="en-US">
                <a:sym typeface="+mn-ea"/>
              </a:rPr>
              <a:t>到</a:t>
            </a:r>
            <a:r>
              <a:rPr lang="en-US">
                <a:sym typeface="+mn-ea"/>
              </a:rPr>
              <a:t> </a:t>
            </a:r>
            <a:r>
              <a:rPr lang="en-US">
                <a:sym typeface="+mn-ea"/>
              </a:rPr>
              <a:t>/usr/local/java </a:t>
            </a:r>
            <a:r>
              <a:rPr lang="en-US">
                <a:sym typeface="+mn-ea"/>
              </a:rPr>
              <a:t>目录下</a:t>
            </a:r>
            <a:endParaRPr lang="en-US">
              <a:sym typeface="+mn-ea"/>
            </a:endParaRPr>
          </a:p>
        </p:txBody>
      </p:sp>
      <p:pic>
        <p:nvPicPr>
          <p:cNvPr id="9" name="图片 8"/>
          <p:cNvPicPr>
            <a:picLocks noChangeAspect="1"/>
          </p:cNvPicPr>
          <p:nvPr/>
        </p:nvPicPr>
        <p:blipFill>
          <a:blip r:embed="rId3"/>
          <a:stretch>
            <a:fillRect/>
          </a:stretch>
        </p:blipFill>
        <p:spPr>
          <a:xfrm>
            <a:off x="594995" y="2930525"/>
            <a:ext cx="2600325" cy="200025"/>
          </a:xfrm>
          <a:prstGeom prst="rect">
            <a:avLst/>
          </a:prstGeom>
        </p:spPr>
      </p:pic>
      <p:sp>
        <p:nvSpPr>
          <p:cNvPr id="10" name="文本框 9"/>
          <p:cNvSpPr txBox="1"/>
          <p:nvPr/>
        </p:nvSpPr>
        <p:spPr>
          <a:xfrm>
            <a:off x="594995" y="3291840"/>
            <a:ext cx="197548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2</a:t>
            </a:r>
            <a:r>
              <a:rPr lang="en-US">
                <a:sym typeface="+mn-ea"/>
              </a:rPr>
              <a:t>）设置环境变量</a:t>
            </a:r>
            <a:endParaRPr lang="en-US">
              <a:sym typeface="+mn-ea"/>
            </a:endParaRPr>
          </a:p>
        </p:txBody>
      </p:sp>
      <p:pic>
        <p:nvPicPr>
          <p:cNvPr id="11" name="图片 10"/>
          <p:cNvPicPr>
            <a:picLocks noChangeAspect="1"/>
          </p:cNvPicPr>
          <p:nvPr/>
        </p:nvPicPr>
        <p:blipFill>
          <a:blip r:embed="rId4"/>
          <a:stretch>
            <a:fillRect/>
          </a:stretch>
        </p:blipFill>
        <p:spPr>
          <a:xfrm>
            <a:off x="594995" y="3662045"/>
            <a:ext cx="1762125" cy="180975"/>
          </a:xfrm>
          <a:prstGeom prst="rect">
            <a:avLst/>
          </a:prstGeom>
        </p:spPr>
      </p:pic>
      <p:sp>
        <p:nvSpPr>
          <p:cNvPr id="12" name="文本框 11"/>
          <p:cNvSpPr txBox="1"/>
          <p:nvPr/>
        </p:nvSpPr>
        <p:spPr>
          <a:xfrm>
            <a:off x="508000" y="3850640"/>
            <a:ext cx="275590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在</a:t>
            </a:r>
            <a:r>
              <a:rPr lang="en-US">
                <a:sym typeface="+mn-ea"/>
              </a:rPr>
              <a:t>profile</a:t>
            </a:r>
            <a:r>
              <a:rPr lang="en-US">
                <a:sym typeface="+mn-ea"/>
              </a:rPr>
              <a:t>中添加如下内容</a:t>
            </a:r>
            <a:r>
              <a:rPr lang="en-US">
                <a:sym typeface="+mn-ea"/>
              </a:rPr>
              <a:t>:</a:t>
            </a:r>
            <a:endParaRPr lang="en-US">
              <a:sym typeface="+mn-ea"/>
            </a:endParaRPr>
          </a:p>
        </p:txBody>
      </p:sp>
      <p:pic>
        <p:nvPicPr>
          <p:cNvPr id="13" name="图片 12"/>
          <p:cNvPicPr>
            <a:picLocks noChangeAspect="1"/>
          </p:cNvPicPr>
          <p:nvPr/>
        </p:nvPicPr>
        <p:blipFill>
          <a:blip r:embed="rId5"/>
          <a:stretch>
            <a:fillRect/>
          </a:stretch>
        </p:blipFill>
        <p:spPr>
          <a:xfrm>
            <a:off x="594995" y="4226560"/>
            <a:ext cx="3028950" cy="542925"/>
          </a:xfrm>
          <a:prstGeom prst="rect">
            <a:avLst/>
          </a:prstGeom>
        </p:spPr>
      </p:pic>
      <p:sp>
        <p:nvSpPr>
          <p:cNvPr id="14" name="文本框 13"/>
          <p:cNvSpPr txBox="1"/>
          <p:nvPr/>
        </p:nvSpPr>
        <p:spPr>
          <a:xfrm>
            <a:off x="508000" y="4769485"/>
            <a:ext cx="371856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让修改的</a:t>
            </a:r>
            <a:r>
              <a:rPr lang="en-US">
                <a:sym typeface="+mn-ea"/>
              </a:rPr>
              <a:t> </a:t>
            </a:r>
            <a:r>
              <a:rPr lang="en-US">
                <a:sym typeface="+mn-ea"/>
              </a:rPr>
              <a:t>/etc/profile</a:t>
            </a:r>
            <a:r>
              <a:rPr lang="en-US">
                <a:sym typeface="+mn-ea"/>
              </a:rPr>
              <a:t>配置文件生效。</a:t>
            </a:r>
            <a:endParaRPr lang="en-US">
              <a:sym typeface="+mn-ea"/>
            </a:endParaRPr>
          </a:p>
        </p:txBody>
      </p:sp>
      <p:pic>
        <p:nvPicPr>
          <p:cNvPr id="15" name="图片 14"/>
          <p:cNvPicPr>
            <a:picLocks noChangeAspect="1"/>
          </p:cNvPicPr>
          <p:nvPr/>
        </p:nvPicPr>
        <p:blipFill>
          <a:blip r:embed="rId6"/>
          <a:stretch>
            <a:fillRect/>
          </a:stretch>
        </p:blipFill>
        <p:spPr>
          <a:xfrm>
            <a:off x="594995" y="5133340"/>
            <a:ext cx="2019300" cy="228600"/>
          </a:xfrm>
          <a:prstGeom prst="rect">
            <a:avLst/>
          </a:prstGeom>
        </p:spPr>
      </p:pic>
      <p:sp>
        <p:nvSpPr>
          <p:cNvPr id="16" name="文本框 15"/>
          <p:cNvSpPr txBox="1"/>
          <p:nvPr/>
        </p:nvSpPr>
        <p:spPr>
          <a:xfrm>
            <a:off x="6070600" y="3291840"/>
            <a:ext cx="2080260"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3) </a:t>
            </a:r>
            <a:r>
              <a:rPr lang="en-US">
                <a:sym typeface="+mn-ea"/>
              </a:rPr>
              <a:t>验证</a:t>
            </a:r>
            <a:r>
              <a:rPr lang="en-US">
                <a:sym typeface="+mn-ea"/>
              </a:rPr>
              <a:t>JDK</a:t>
            </a:r>
            <a:r>
              <a:rPr lang="en-US">
                <a:sym typeface="+mn-ea"/>
              </a:rPr>
              <a:t>有效性</a:t>
            </a:r>
            <a:endParaRPr lang="en-US">
              <a:sym typeface="+mn-ea"/>
            </a:endParaRPr>
          </a:p>
        </p:txBody>
      </p:sp>
      <p:pic>
        <p:nvPicPr>
          <p:cNvPr id="17" name="图片 16"/>
          <p:cNvPicPr>
            <a:picLocks noChangeAspect="1"/>
          </p:cNvPicPr>
          <p:nvPr/>
        </p:nvPicPr>
        <p:blipFill>
          <a:blip r:embed="rId7"/>
          <a:stretch>
            <a:fillRect/>
          </a:stretch>
        </p:blipFill>
        <p:spPr>
          <a:xfrm>
            <a:off x="6148070" y="3660140"/>
            <a:ext cx="5267325" cy="714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endParaRPr lang="zh-CN" altLang="en-US" sz="2800" b="1" dirty="0">
              <a:solidFill>
                <a:schemeClr val="bg1"/>
              </a:solidFill>
            </a:endParaRPr>
          </a:p>
        </p:txBody>
      </p:sp>
      <p:sp>
        <p:nvSpPr>
          <p:cNvPr id="3" name="矩形 2"/>
          <p:cNvSpPr/>
          <p:nvPr/>
        </p:nvSpPr>
        <p:spPr>
          <a:xfrm>
            <a:off x="6735334" y="1992002"/>
            <a:ext cx="4907280" cy="645160"/>
          </a:xfrm>
          <a:prstGeom prst="rect">
            <a:avLst/>
          </a:prstGeom>
        </p:spPr>
        <p:txBody>
          <a:bodyPr wrap="none">
            <a:spAutoFit/>
          </a:bodyPr>
          <a:lstStyle/>
          <a:p>
            <a:pPr algn="l"/>
            <a:r>
              <a:rPr lang="zh-CN" altLang="en-US" sz="3600" dirty="0" smtClean="0">
                <a:solidFill>
                  <a:srgbClr val="000000"/>
                </a:solidFill>
              </a:rPr>
              <a:t>第</a:t>
            </a:r>
            <a:r>
              <a:rPr lang="en-US" altLang="zh-CN" sz="3600" dirty="0" smtClean="0">
                <a:solidFill>
                  <a:srgbClr val="000000"/>
                </a:solidFill>
              </a:rPr>
              <a:t>7</a:t>
            </a:r>
            <a:r>
              <a:rPr lang="zh-CN" altLang="en-US" sz="3600" dirty="0" smtClean="0">
                <a:solidFill>
                  <a:srgbClr val="000000"/>
                </a:solidFill>
              </a:rPr>
              <a:t>章 </a:t>
            </a:r>
            <a:r>
              <a:rPr lang="en-US" altLang="zh-CN" sz="3600" dirty="0" err="1" smtClean="0">
                <a:latin typeface="微软雅黑 (正文)"/>
                <a:sym typeface="+mn-ea"/>
              </a:rPr>
              <a:t>Redis</a:t>
            </a:r>
            <a:r>
              <a:rPr lang="zh-CN" altLang="en-US" sz="3600" dirty="0" smtClean="0">
                <a:latin typeface="微软雅黑 (正文)"/>
                <a:sym typeface="+mn-ea"/>
              </a:rPr>
              <a:t>开发与实战</a:t>
            </a:r>
            <a:endParaRPr lang="zh-CN" altLang="en-US" sz="3600" dirty="0" smtClean="0">
              <a:solidFill>
                <a:srgbClr val="000000"/>
              </a:solidFill>
            </a:endParaRP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a:t>
            </a:r>
            <a:r>
              <a:rPr lang="zh-CN" altLang="en-US" sz="2400" dirty="0">
                <a:solidFill>
                  <a:srgbClr val="002060"/>
                </a:solidFill>
              </a:rPr>
              <a:t>：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1705568"/>
            <a:ext cx="527050" cy="527050"/>
          </a:xfrm>
          <a:prstGeom prst="rect">
            <a:avLst/>
          </a:prstGeom>
          <a:ln>
            <a:noFill/>
          </a:ln>
          <a:effectLst>
            <a:softEdge rad="0"/>
          </a:effectLst>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3081432"/>
            <a:ext cx="527050" cy="527050"/>
          </a:xfrm>
          <a:prstGeom prst="rect">
            <a:avLst/>
          </a:prstGeom>
          <a:ln>
            <a:noFill/>
          </a:ln>
          <a:effectLst>
            <a:softEdge rad="0"/>
          </a:effectLst>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3796623"/>
            <a:ext cx="527050" cy="527050"/>
          </a:xfrm>
          <a:prstGeom prst="rect">
            <a:avLst/>
          </a:prstGeom>
          <a:ln>
            <a:noFill/>
          </a:ln>
          <a:effectLst>
            <a:softEdge rad="0"/>
          </a:effectLst>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4457477"/>
            <a:ext cx="527050" cy="527050"/>
          </a:xfrm>
          <a:prstGeom prst="rect">
            <a:avLst/>
          </a:prstGeom>
          <a:ln>
            <a:noFill/>
          </a:ln>
          <a:effectLst>
            <a:softEdge rad="0"/>
          </a:effectLst>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5177567"/>
            <a:ext cx="527050" cy="527050"/>
          </a:xfrm>
          <a:prstGeom prst="rect">
            <a:avLst/>
          </a:prstGeom>
          <a:ln>
            <a:noFill/>
          </a:ln>
          <a:effectLst>
            <a:softEdge rad="0"/>
          </a:effectLst>
        </p:spPr>
      </p:pic>
      <p:sp>
        <p:nvSpPr>
          <p:cNvPr id="100" name="矩形 99"/>
          <p:cNvSpPr/>
          <p:nvPr/>
        </p:nvSpPr>
        <p:spPr>
          <a:xfrm>
            <a:off x="1696720" y="1729740"/>
            <a:ext cx="4527550"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搭建开发</a:t>
            </a:r>
            <a:r>
              <a:rPr lang="zh-CN" altLang="en-US" sz="2400" dirty="0">
                <a:solidFill>
                  <a:srgbClr val="002060"/>
                </a:solidFill>
                <a:sym typeface="+mn-ea"/>
              </a:rPr>
              <a:t>Redis</a:t>
            </a:r>
            <a:r>
              <a:rPr lang="zh-CN" altLang="en-US" sz="2400" dirty="0">
                <a:solidFill>
                  <a:srgbClr val="002060"/>
                </a:solidFill>
                <a:sym typeface="+mn-ea"/>
              </a:rPr>
              <a:t>的</a:t>
            </a:r>
            <a:r>
              <a:rPr lang="zh-CN" altLang="en-US" sz="2400" dirty="0">
                <a:solidFill>
                  <a:srgbClr val="002060"/>
                </a:solidFill>
                <a:sym typeface="+mn-ea"/>
              </a:rPr>
              <a:t>Java</a:t>
            </a:r>
            <a:r>
              <a:rPr lang="zh-CN" altLang="en-US" sz="2400" dirty="0">
                <a:solidFill>
                  <a:srgbClr val="002060"/>
                </a:solidFill>
                <a:sym typeface="+mn-ea"/>
              </a:rPr>
              <a:t>开发环境</a:t>
            </a:r>
            <a:endParaRPr lang="zh-CN" altLang="en-US" sz="2400" dirty="0">
              <a:solidFill>
                <a:srgbClr val="002060"/>
              </a:solidFill>
              <a:sym typeface="+mn-ea"/>
            </a:endParaRPr>
          </a:p>
        </p:txBody>
      </p:sp>
      <p:sp>
        <p:nvSpPr>
          <p:cNvPr id="2" name="矩形 1"/>
          <p:cNvSpPr/>
          <p:nvPr/>
        </p:nvSpPr>
        <p:spPr>
          <a:xfrm>
            <a:off x="1696720" y="2394585"/>
            <a:ext cx="2898775" cy="460375"/>
          </a:xfrm>
          <a:prstGeom prst="rect">
            <a:avLst/>
          </a:prstGeom>
        </p:spPr>
        <p:txBody>
          <a:bodyPr wrap="square">
            <a:spAutoFit/>
          </a:bodyPr>
          <a:p>
            <a:pPr lvl="0" algn="l">
              <a:lnSpc>
                <a:spcPct val="100000"/>
              </a:lnSpc>
              <a:buClrTx/>
              <a:buSzTx/>
              <a:buFontTx/>
            </a:pPr>
            <a:r>
              <a:rPr lang="zh-CN" altLang="en-US" sz="2400" dirty="0">
                <a:solidFill>
                  <a:srgbClr val="002060"/>
                </a:solidFill>
                <a:sym typeface="+mn-ea"/>
              </a:rPr>
              <a:t>使用Java操作Redis</a:t>
            </a:r>
            <a:endParaRPr lang="zh-CN" altLang="en-US" sz="2400" dirty="0">
              <a:solidFill>
                <a:srgbClr val="002060"/>
              </a:solidFill>
              <a:sym typeface="+mn-ea"/>
            </a:endParaRPr>
          </a:p>
        </p:txBody>
      </p:sp>
      <p:sp>
        <p:nvSpPr>
          <p:cNvPr id="7" name="矩形 6"/>
          <p:cNvSpPr/>
          <p:nvPr/>
        </p:nvSpPr>
        <p:spPr>
          <a:xfrm>
            <a:off x="1696720" y="3114040"/>
            <a:ext cx="230822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Redis调用方式</a:t>
            </a:r>
            <a:endParaRPr lang="zh-CN" altLang="en-US" sz="2400" dirty="0">
              <a:solidFill>
                <a:srgbClr val="002060"/>
              </a:solidFill>
              <a:sym typeface="+mn-ea"/>
            </a:endParaRPr>
          </a:p>
        </p:txBody>
      </p:sp>
      <p:sp>
        <p:nvSpPr>
          <p:cNvPr id="13" name="矩形 12"/>
          <p:cNvSpPr/>
          <p:nvPr/>
        </p:nvSpPr>
        <p:spPr>
          <a:xfrm>
            <a:off x="1696720" y="3833495"/>
            <a:ext cx="263207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Redis集群与Java</a:t>
            </a:r>
            <a:endParaRPr lang="zh-CN" altLang="en-US" sz="2400" dirty="0">
              <a:solidFill>
                <a:srgbClr val="002060"/>
              </a:solidFill>
              <a:sym typeface="+mn-ea"/>
            </a:endParaRPr>
          </a:p>
        </p:txBody>
      </p:sp>
      <p:sp>
        <p:nvSpPr>
          <p:cNvPr id="14" name="矩形 13"/>
          <p:cNvSpPr/>
          <p:nvPr/>
        </p:nvSpPr>
        <p:spPr>
          <a:xfrm>
            <a:off x="1696720" y="4498340"/>
            <a:ext cx="4648200"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实例1： 使用Redis获得共同好友</a:t>
            </a:r>
            <a:endParaRPr lang="zh-CN" altLang="en-US" sz="2400" dirty="0">
              <a:solidFill>
                <a:srgbClr val="002060"/>
              </a:solidFill>
              <a:sym typeface="+mn-ea"/>
            </a:endParaRPr>
          </a:p>
        </p:txBody>
      </p:sp>
      <p:sp>
        <p:nvSpPr>
          <p:cNvPr id="15" name="矩形 14"/>
          <p:cNvSpPr/>
          <p:nvPr/>
        </p:nvSpPr>
        <p:spPr>
          <a:xfrm>
            <a:off x="1696720" y="5212715"/>
            <a:ext cx="606107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实例2：在Tomcat上使用Redis保存Session</a:t>
            </a:r>
            <a:endParaRPr lang="zh-CN" altLang="en-US" sz="2400" dirty="0">
              <a:solidFill>
                <a:srgbClr val="002060"/>
              </a:solidFill>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03250" y="1045210"/>
            <a:ext cx="1018603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2, </a:t>
            </a:r>
            <a:r>
              <a:rPr lang="en-US">
                <a:sym typeface="+mn-ea"/>
              </a:rPr>
              <a:t>安装</a:t>
            </a:r>
            <a:r>
              <a:rPr lang="en-US">
                <a:sym typeface="+mn-ea"/>
              </a:rPr>
              <a:t>Tomcat</a:t>
            </a:r>
            <a:r>
              <a:rPr lang="en-US">
                <a:sym typeface="+mn-ea"/>
              </a:rPr>
              <a:t>7</a:t>
            </a:r>
            <a:r>
              <a:rPr lang="en-US">
                <a:sym typeface="+mn-ea"/>
              </a:rPr>
              <a:t>    </a:t>
            </a:r>
            <a:r>
              <a:rPr lang="en-US">
                <a:sym typeface="+mn-ea"/>
              </a:rPr>
              <a:t>在</a:t>
            </a:r>
            <a:r>
              <a:rPr lang="en-US">
                <a:sym typeface="+mn-ea"/>
              </a:rPr>
              <a:t>apache</a:t>
            </a:r>
            <a:r>
              <a:rPr lang="en-US">
                <a:sym typeface="+mn-ea"/>
              </a:rPr>
              <a:t>官网下载</a:t>
            </a:r>
            <a:r>
              <a:rPr lang="en-US">
                <a:sym typeface="+mn-ea"/>
              </a:rPr>
              <a:t>Tomcat7</a:t>
            </a:r>
            <a:r>
              <a:rPr lang="en-US">
                <a:sym typeface="+mn-ea"/>
              </a:rPr>
              <a:t>的</a:t>
            </a:r>
            <a:r>
              <a:rPr lang="en-US">
                <a:sym typeface="+mn-ea"/>
              </a:rPr>
              <a:t>L</a:t>
            </a:r>
            <a:r>
              <a:rPr lang="en-US">
                <a:sym typeface="+mn-ea"/>
              </a:rPr>
              <a:t>i</a:t>
            </a:r>
            <a:r>
              <a:rPr lang="en-US">
                <a:sym typeface="+mn-ea"/>
              </a:rPr>
              <a:t>nux</a:t>
            </a:r>
            <a:r>
              <a:rPr lang="en-US">
                <a:sym typeface="+mn-ea"/>
              </a:rPr>
              <a:t>版本压缩包</a:t>
            </a:r>
            <a:r>
              <a:rPr lang="en-US">
                <a:sym typeface="+mn-ea"/>
              </a:rPr>
              <a:t>apache-tomcat-7.0.96.tar.gz</a:t>
            </a:r>
            <a:r>
              <a:rPr lang="en-US">
                <a:sym typeface="+mn-ea"/>
              </a:rPr>
              <a:t>，如下图所示。</a:t>
            </a:r>
            <a:endParaRPr lang="en-US">
              <a:sym typeface="+mn-ea"/>
            </a:endParaRPr>
          </a:p>
        </p:txBody>
      </p:sp>
      <p:pic>
        <p:nvPicPr>
          <p:cNvPr id="254" name="图片 254"/>
          <p:cNvPicPr>
            <a:picLocks noChangeAspect="1"/>
          </p:cNvPicPr>
          <p:nvPr/>
        </p:nvPicPr>
        <p:blipFill>
          <a:blip r:embed="rId1"/>
          <a:stretch>
            <a:fillRect/>
          </a:stretch>
        </p:blipFill>
        <p:spPr>
          <a:xfrm>
            <a:off x="918845" y="1690370"/>
            <a:ext cx="2848610" cy="2119630"/>
          </a:xfrm>
          <a:prstGeom prst="rect">
            <a:avLst/>
          </a:prstGeom>
        </p:spPr>
      </p:pic>
      <p:sp>
        <p:nvSpPr>
          <p:cNvPr id="2" name="文本框 1"/>
          <p:cNvSpPr txBox="1"/>
          <p:nvPr/>
        </p:nvSpPr>
        <p:spPr>
          <a:xfrm>
            <a:off x="918845" y="3810000"/>
            <a:ext cx="496443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然后解压缩</a:t>
            </a:r>
            <a:r>
              <a:rPr lang="en-US">
                <a:sym typeface="+mn-ea"/>
              </a:rPr>
              <a:t> </a:t>
            </a:r>
            <a:r>
              <a:rPr lang="en-US">
                <a:sym typeface="+mn-ea"/>
              </a:rPr>
              <a:t>Tomcat</a:t>
            </a:r>
            <a:r>
              <a:rPr lang="en-US">
                <a:sym typeface="+mn-ea"/>
              </a:rPr>
              <a:t> 7</a:t>
            </a:r>
            <a:r>
              <a:rPr lang="en-US">
                <a:sym typeface="+mn-ea"/>
              </a:rPr>
              <a:t>的压缩包并授予执行权限。</a:t>
            </a:r>
            <a:endParaRPr lang="en-US">
              <a:sym typeface="+mn-ea"/>
            </a:endParaRPr>
          </a:p>
        </p:txBody>
      </p:sp>
      <p:pic>
        <p:nvPicPr>
          <p:cNvPr id="3" name="图片 2"/>
          <p:cNvPicPr>
            <a:picLocks noChangeAspect="1"/>
          </p:cNvPicPr>
          <p:nvPr/>
        </p:nvPicPr>
        <p:blipFill>
          <a:blip r:embed="rId2"/>
          <a:stretch>
            <a:fillRect/>
          </a:stretch>
        </p:blipFill>
        <p:spPr>
          <a:xfrm>
            <a:off x="918845" y="4178300"/>
            <a:ext cx="3362325" cy="361950"/>
          </a:xfrm>
          <a:prstGeom prst="rect">
            <a:avLst/>
          </a:prstGeom>
        </p:spPr>
      </p:pic>
      <p:sp>
        <p:nvSpPr>
          <p:cNvPr id="18" name="文本框 17"/>
          <p:cNvSpPr txBox="1"/>
          <p:nvPr/>
        </p:nvSpPr>
        <p:spPr>
          <a:xfrm>
            <a:off x="918845" y="4540250"/>
            <a:ext cx="511746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启动</a:t>
            </a:r>
            <a:r>
              <a:rPr lang="en-US">
                <a:sym typeface="+mn-ea"/>
              </a:rPr>
              <a:t>Tomcat</a:t>
            </a:r>
            <a:r>
              <a:rPr lang="en-US">
                <a:sym typeface="+mn-ea"/>
              </a:rPr>
              <a:t> 7</a:t>
            </a:r>
            <a:r>
              <a:rPr lang="en-US">
                <a:sym typeface="+mn-ea"/>
              </a:rPr>
              <a:t>,</a:t>
            </a:r>
            <a:r>
              <a:rPr lang="en-US">
                <a:sym typeface="+mn-ea"/>
              </a:rPr>
              <a:t>进入到解压缩后的 </a:t>
            </a:r>
            <a:r>
              <a:rPr lang="en-US">
                <a:sym typeface="+mn-ea"/>
              </a:rPr>
              <a:t>Tom</a:t>
            </a:r>
            <a:r>
              <a:rPr lang="en-US">
                <a:sym typeface="+mn-ea"/>
              </a:rPr>
              <a:t>cat 7</a:t>
            </a:r>
            <a:r>
              <a:rPr lang="en-US">
                <a:sym typeface="+mn-ea"/>
              </a:rPr>
              <a:t>目录。</a:t>
            </a:r>
            <a:endParaRPr lang="en-US">
              <a:sym typeface="+mn-ea"/>
            </a:endParaRPr>
          </a:p>
        </p:txBody>
      </p:sp>
      <p:pic>
        <p:nvPicPr>
          <p:cNvPr id="19" name="图片 18"/>
          <p:cNvPicPr>
            <a:picLocks noChangeAspect="1"/>
          </p:cNvPicPr>
          <p:nvPr/>
        </p:nvPicPr>
        <p:blipFill>
          <a:blip r:embed="rId3"/>
          <a:stretch>
            <a:fillRect/>
          </a:stretch>
        </p:blipFill>
        <p:spPr>
          <a:xfrm>
            <a:off x="957580" y="4908550"/>
            <a:ext cx="2809875" cy="361950"/>
          </a:xfrm>
          <a:prstGeom prst="rect">
            <a:avLst/>
          </a:prstGeom>
        </p:spPr>
      </p:pic>
      <p:sp>
        <p:nvSpPr>
          <p:cNvPr id="21" name="文本框 20"/>
          <p:cNvSpPr txBox="1"/>
          <p:nvPr/>
        </p:nvSpPr>
        <p:spPr>
          <a:xfrm>
            <a:off x="6036310" y="2134870"/>
            <a:ext cx="569912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访问</a:t>
            </a:r>
            <a:r>
              <a:rPr lang="en-US">
                <a:sym typeface="+mn-ea"/>
              </a:rPr>
              <a:t> </a:t>
            </a:r>
            <a:r>
              <a:rPr lang="en-US">
                <a:sym typeface="+mn-ea"/>
                <a:hlinkClick r:id="rId4"/>
              </a:rPr>
              <a:t>http://127.0.0.1:8080</a:t>
            </a:r>
            <a:r>
              <a:rPr lang="en-US">
                <a:sym typeface="+mn-ea"/>
              </a:rPr>
              <a:t> </a:t>
            </a:r>
            <a:r>
              <a:rPr lang="en-US">
                <a:sym typeface="+mn-ea"/>
              </a:rPr>
              <a:t>，如果看到以下页面就说明</a:t>
            </a:r>
            <a:r>
              <a:rPr lang="en-US">
                <a:sym typeface="+mn-ea"/>
              </a:rPr>
              <a:t>启动</a:t>
            </a:r>
            <a:r>
              <a:rPr lang="en-US">
                <a:sym typeface="+mn-ea"/>
              </a:rPr>
              <a:t>T</a:t>
            </a:r>
            <a:r>
              <a:rPr lang="en-US">
                <a:sym typeface="+mn-ea"/>
              </a:rPr>
              <a:t>omcat</a:t>
            </a:r>
            <a:r>
              <a:rPr lang="en-US">
                <a:sym typeface="+mn-ea"/>
              </a:rPr>
              <a:t>服务器成功了。</a:t>
            </a:r>
            <a:endParaRPr lang="en-US">
              <a:sym typeface="+mn-ea"/>
            </a:endParaRPr>
          </a:p>
        </p:txBody>
      </p:sp>
      <p:pic>
        <p:nvPicPr>
          <p:cNvPr id="35" name="图片 35"/>
          <p:cNvPicPr>
            <a:picLocks noChangeAspect="1"/>
          </p:cNvPicPr>
          <p:nvPr/>
        </p:nvPicPr>
        <p:blipFill>
          <a:blip r:embed="rId5"/>
          <a:stretch>
            <a:fillRect/>
          </a:stretch>
        </p:blipFill>
        <p:spPr>
          <a:xfrm>
            <a:off x="6722745" y="2779713"/>
            <a:ext cx="4594860" cy="2953385"/>
          </a:xfrm>
          <a:prstGeom prst="rect">
            <a:avLst/>
          </a:prstGeom>
        </p:spPr>
      </p:pic>
      <p:sp>
        <p:nvSpPr>
          <p:cNvPr id="22" name="文本框 21"/>
          <p:cNvSpPr txBox="1"/>
          <p:nvPr/>
        </p:nvSpPr>
        <p:spPr>
          <a:xfrm>
            <a:off x="957580" y="5502910"/>
            <a:ext cx="348043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停止</a:t>
            </a:r>
            <a:r>
              <a:rPr lang="en-US">
                <a:sym typeface="+mn-ea"/>
              </a:rPr>
              <a:t>Tomcat</a:t>
            </a:r>
            <a:r>
              <a:rPr lang="en-US">
                <a:sym typeface="+mn-ea"/>
              </a:rPr>
              <a:t>服务器可以使用命令</a:t>
            </a:r>
            <a:endParaRPr lang="en-US">
              <a:sym typeface="+mn-ea"/>
            </a:endParaRPr>
          </a:p>
        </p:txBody>
      </p:sp>
      <p:pic>
        <p:nvPicPr>
          <p:cNvPr id="23" name="图片 22"/>
          <p:cNvPicPr>
            <a:picLocks noChangeAspect="1"/>
          </p:cNvPicPr>
          <p:nvPr/>
        </p:nvPicPr>
        <p:blipFill>
          <a:blip r:embed="rId6"/>
          <a:stretch>
            <a:fillRect/>
          </a:stretch>
        </p:blipFill>
        <p:spPr>
          <a:xfrm>
            <a:off x="957580" y="5871210"/>
            <a:ext cx="1704975" cy="1905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4" name="文本框 3"/>
          <p:cNvSpPr txBox="1"/>
          <p:nvPr/>
        </p:nvSpPr>
        <p:spPr>
          <a:xfrm>
            <a:off x="669925" y="1041400"/>
            <a:ext cx="10795000" cy="2168525"/>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zh-CN" altLang="en-US">
                <a:sym typeface="+mn-ea"/>
              </a:rPr>
              <a:t>三</a:t>
            </a:r>
            <a:r>
              <a:rPr lang="en-US">
                <a:sym typeface="+mn-ea"/>
              </a:rPr>
              <a:t>，</a:t>
            </a:r>
            <a:r>
              <a:rPr lang="en-US">
                <a:sym typeface="+mn-ea"/>
              </a:rPr>
              <a:t>安装服务器 Tomcat和反向代理服务器Nginx</a:t>
            </a:r>
            <a:r>
              <a:rPr lang="en-US">
                <a:sym typeface="+mn-ea"/>
              </a:rPr>
              <a:t></a:t>
            </a:r>
            <a:r>
              <a:rPr lang="en-US">
                <a:sym typeface="+mn-ea"/>
              </a:rPr>
              <a:t>     </a:t>
            </a:r>
            <a:r>
              <a:rPr lang="en-US">
                <a:sym typeface="+mn-ea"/>
              </a:rPr>
              <a:t>Nginx (engine x) </a:t>
            </a:r>
            <a:r>
              <a:rPr lang="en-US">
                <a:sym typeface="+mn-ea"/>
              </a:rPr>
              <a:t>是一个高性能的</a:t>
            </a:r>
            <a:r>
              <a:rPr lang="en-US">
                <a:sym typeface="+mn-ea"/>
              </a:rPr>
              <a:t>HTTP</a:t>
            </a:r>
            <a:r>
              <a:rPr lang="en-US">
                <a:sym typeface="+mn-ea"/>
              </a:rPr>
              <a:t>和反向代理</a:t>
            </a:r>
            <a:r>
              <a:rPr lang="en-US">
                <a:sym typeface="+mn-ea"/>
              </a:rPr>
              <a:t>web</a:t>
            </a:r>
            <a:r>
              <a:rPr lang="en-US">
                <a:sym typeface="+mn-ea"/>
              </a:rPr>
              <a:t>服务器，同时也提供了</a:t>
            </a:r>
            <a:r>
              <a:rPr lang="en-US">
                <a:sym typeface="+mn-ea"/>
              </a:rPr>
              <a:t>IMAP/POP3/SMTP</a:t>
            </a:r>
            <a:r>
              <a:rPr lang="en-US">
                <a:sym typeface="+mn-ea"/>
              </a:rPr>
              <a:t>服务。在</a:t>
            </a:r>
            <a:r>
              <a:rPr lang="en-US">
                <a:sym typeface="+mn-ea"/>
              </a:rPr>
              <a:t>N</a:t>
            </a:r>
            <a:r>
              <a:rPr lang="en-US">
                <a:sym typeface="+mn-ea"/>
              </a:rPr>
              <a:t>ginx</a:t>
            </a:r>
            <a:r>
              <a:rPr lang="en-US">
                <a:sym typeface="+mn-ea"/>
              </a:rPr>
              <a:t>官网下载最新的</a:t>
            </a:r>
            <a:r>
              <a:rPr lang="en-US">
                <a:sym typeface="+mn-ea"/>
              </a:rPr>
              <a:t>Nginx</a:t>
            </a:r>
            <a:r>
              <a:rPr lang="en-US">
                <a:sym typeface="+mn-ea"/>
              </a:rPr>
              <a:t>的</a:t>
            </a:r>
            <a:r>
              <a:rPr lang="en-US">
                <a:sym typeface="+mn-ea"/>
              </a:rPr>
              <a:t>L</a:t>
            </a:r>
            <a:r>
              <a:rPr lang="en-US">
                <a:sym typeface="+mn-ea"/>
              </a:rPr>
              <a:t>inux</a:t>
            </a:r>
            <a:r>
              <a:rPr lang="en-US">
                <a:sym typeface="+mn-ea"/>
              </a:rPr>
              <a:t>版本安装软件</a:t>
            </a:r>
            <a:r>
              <a:rPr lang="en-US">
                <a:sym typeface="+mn-ea"/>
              </a:rPr>
              <a:t>nginx-1.17.4.tar.gz</a:t>
            </a:r>
            <a:r>
              <a:rPr lang="en-US">
                <a:sym typeface="+mn-ea"/>
              </a:rPr>
              <a:t>。</a:t>
            </a:r>
            <a:r>
              <a:rPr lang="en-US">
                <a:sym typeface="+mn-ea"/>
              </a:rPr>
              <a:t>     </a:t>
            </a:r>
            <a:r>
              <a:rPr lang="en-US">
                <a:sym typeface="+mn-ea"/>
              </a:rPr>
              <a:t>要做到负载均衡，需要使用代理服务器将接收的请求均衡的分发到各服务器中。这里的代理服务器就是</a:t>
            </a:r>
            <a:r>
              <a:rPr lang="en-US">
                <a:sym typeface="+mn-ea"/>
              </a:rPr>
              <a:t>N</a:t>
            </a:r>
            <a:r>
              <a:rPr lang="en-US">
                <a:sym typeface="+mn-ea"/>
              </a:rPr>
              <a:t>ginx,</a:t>
            </a:r>
            <a:r>
              <a:rPr lang="en-US">
                <a:sym typeface="+mn-ea"/>
              </a:rPr>
              <a:t>分发请求的服务器使用的是</a:t>
            </a:r>
            <a:r>
              <a:rPr lang="en-US">
                <a:sym typeface="+mn-ea"/>
              </a:rPr>
              <a:t>T</a:t>
            </a:r>
            <a:r>
              <a:rPr lang="en-US">
                <a:sym typeface="+mn-ea"/>
              </a:rPr>
              <a:t>omcat</a:t>
            </a:r>
            <a:r>
              <a:rPr lang="en-US">
                <a:sym typeface="+mn-ea"/>
              </a:rPr>
              <a:t>。</a:t>
            </a:r>
            <a:endParaRPr lang="en-US">
              <a:sym typeface="+mn-ea"/>
            </a:endParaRPr>
          </a:p>
        </p:txBody>
      </p:sp>
      <p:pic>
        <p:nvPicPr>
          <p:cNvPr id="235" name="图片 235"/>
          <p:cNvPicPr>
            <a:picLocks noChangeAspect="1"/>
          </p:cNvPicPr>
          <p:nvPr/>
        </p:nvPicPr>
        <p:blipFill>
          <a:blip r:embed="rId1"/>
          <a:stretch>
            <a:fillRect/>
          </a:stretch>
        </p:blipFill>
        <p:spPr>
          <a:xfrm>
            <a:off x="3678238" y="3209608"/>
            <a:ext cx="3540125" cy="22879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997585"/>
            <a:ext cx="58991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然后在主机</a:t>
            </a:r>
            <a:r>
              <a:rPr lang="en-US">
                <a:sym typeface="+mn-ea"/>
              </a:rPr>
              <a:t>(192.168.</a:t>
            </a:r>
            <a:r>
              <a:rPr lang="en-US">
                <a:sym typeface="+mn-ea"/>
              </a:rPr>
              <a:t>11.14)</a:t>
            </a:r>
            <a:r>
              <a:rPr lang="en-US">
                <a:sym typeface="+mn-ea"/>
              </a:rPr>
              <a:t>上安装</a:t>
            </a:r>
            <a:r>
              <a:rPr lang="en-US">
                <a:sym typeface="+mn-ea"/>
              </a:rPr>
              <a:t>Nginx</a:t>
            </a:r>
            <a:r>
              <a:rPr lang="en-US">
                <a:sym typeface="+mn-ea"/>
              </a:rPr>
              <a:t>。具体步骤如下：</a:t>
            </a:r>
            <a:endParaRPr lang="en-US">
              <a:sym typeface="+mn-ea"/>
            </a:endParaRPr>
          </a:p>
        </p:txBody>
      </p:sp>
      <p:sp>
        <p:nvSpPr>
          <p:cNvPr id="2" name="文本框 1"/>
          <p:cNvSpPr txBox="1"/>
          <p:nvPr/>
        </p:nvSpPr>
        <p:spPr>
          <a:xfrm>
            <a:off x="669925" y="1365885"/>
            <a:ext cx="261366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1</a:t>
            </a:r>
            <a:r>
              <a:rPr lang="en-US">
                <a:sym typeface="+mn-ea"/>
              </a:rPr>
              <a:t>）解压缩 </a:t>
            </a:r>
            <a:r>
              <a:rPr lang="en-US">
                <a:sym typeface="+mn-ea"/>
              </a:rPr>
              <a:t>Ng</a:t>
            </a:r>
            <a:r>
              <a:rPr lang="en-US">
                <a:sym typeface="+mn-ea"/>
              </a:rPr>
              <a:t>inx</a:t>
            </a:r>
            <a:r>
              <a:rPr lang="en-US">
                <a:sym typeface="+mn-ea"/>
              </a:rPr>
              <a:t>压缩包</a:t>
            </a:r>
            <a:endParaRPr lang="en-US">
              <a:sym typeface="+mn-ea"/>
            </a:endParaRPr>
          </a:p>
        </p:txBody>
      </p:sp>
      <p:pic>
        <p:nvPicPr>
          <p:cNvPr id="3" name="图片 2"/>
          <p:cNvPicPr>
            <a:picLocks noChangeAspect="1"/>
          </p:cNvPicPr>
          <p:nvPr/>
        </p:nvPicPr>
        <p:blipFill>
          <a:blip r:embed="rId1"/>
          <a:stretch>
            <a:fillRect/>
          </a:stretch>
        </p:blipFill>
        <p:spPr>
          <a:xfrm>
            <a:off x="861695" y="1734185"/>
            <a:ext cx="2867025" cy="200025"/>
          </a:xfrm>
          <a:prstGeom prst="rect">
            <a:avLst/>
          </a:prstGeom>
        </p:spPr>
      </p:pic>
      <p:sp>
        <p:nvSpPr>
          <p:cNvPr id="5" name="文本框 4"/>
          <p:cNvSpPr txBox="1"/>
          <p:nvPr/>
        </p:nvSpPr>
        <p:spPr>
          <a:xfrm>
            <a:off x="669925" y="1934210"/>
            <a:ext cx="5899150" cy="92202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在安装</a:t>
            </a:r>
            <a:r>
              <a:rPr lang="en-US">
                <a:sym typeface="+mn-ea"/>
              </a:rPr>
              <a:t>nginx</a:t>
            </a:r>
            <a:r>
              <a:rPr lang="en-US">
                <a:sym typeface="+mn-ea"/>
              </a:rPr>
              <a:t>之前先检查一下是否已安装</a:t>
            </a:r>
            <a:r>
              <a:rPr lang="en-US">
                <a:sym typeface="+mn-ea"/>
              </a:rPr>
              <a:t>nginx</a:t>
            </a:r>
            <a:r>
              <a:rPr lang="en-US">
                <a:sym typeface="+mn-ea"/>
              </a:rPr>
              <a:t>的一些模块依赖的</a:t>
            </a:r>
            <a:r>
              <a:rPr lang="en-US">
                <a:sym typeface="+mn-ea"/>
              </a:rPr>
              <a:t>lib</a:t>
            </a:r>
            <a:r>
              <a:rPr lang="en-US">
                <a:sym typeface="+mn-ea"/>
              </a:rPr>
              <a:t>库，诸如</a:t>
            </a:r>
            <a:r>
              <a:rPr lang="en-US">
                <a:sym typeface="+mn-ea"/>
              </a:rPr>
              <a:t>g++</a:t>
            </a:r>
            <a:r>
              <a:rPr lang="en-US">
                <a:sym typeface="+mn-ea"/>
              </a:rPr>
              <a:t>、</a:t>
            </a:r>
            <a:r>
              <a:rPr lang="en-US">
                <a:sym typeface="+mn-ea"/>
              </a:rPr>
              <a:t>gcc</a:t>
            </a:r>
            <a:r>
              <a:rPr lang="en-US">
                <a:sym typeface="+mn-ea"/>
              </a:rPr>
              <a:t>、</a:t>
            </a:r>
            <a:r>
              <a:rPr lang="en-US">
                <a:sym typeface="+mn-ea"/>
              </a:rPr>
              <a:t>pcre-devel</a:t>
            </a:r>
            <a:r>
              <a:rPr lang="en-US">
                <a:sym typeface="+mn-ea"/>
              </a:rPr>
              <a:t>、</a:t>
            </a:r>
            <a:r>
              <a:rPr lang="en-US">
                <a:sym typeface="+mn-ea"/>
              </a:rPr>
              <a:t>openssl-devel</a:t>
            </a:r>
            <a:r>
              <a:rPr lang="en-US">
                <a:sym typeface="+mn-ea"/>
              </a:rPr>
              <a:t>和</a:t>
            </a:r>
            <a:r>
              <a:rPr lang="en-US">
                <a:sym typeface="+mn-ea"/>
              </a:rPr>
              <a:t>zlib-devel</a:t>
            </a:r>
            <a:r>
              <a:rPr lang="en-US">
                <a:sym typeface="+mn-ea"/>
              </a:rPr>
              <a:t>。</a:t>
            </a:r>
            <a:endParaRPr lang="en-US">
              <a:sym typeface="+mn-ea"/>
            </a:endParaRPr>
          </a:p>
        </p:txBody>
      </p:sp>
      <p:pic>
        <p:nvPicPr>
          <p:cNvPr id="6" name="图片 5"/>
          <p:cNvPicPr>
            <a:picLocks noChangeAspect="1"/>
          </p:cNvPicPr>
          <p:nvPr/>
        </p:nvPicPr>
        <p:blipFill>
          <a:blip r:embed="rId2"/>
          <a:stretch>
            <a:fillRect/>
          </a:stretch>
        </p:blipFill>
        <p:spPr>
          <a:xfrm>
            <a:off x="861695" y="2856230"/>
            <a:ext cx="4953000" cy="381000"/>
          </a:xfrm>
          <a:prstGeom prst="rect">
            <a:avLst/>
          </a:prstGeom>
        </p:spPr>
      </p:pic>
      <p:sp>
        <p:nvSpPr>
          <p:cNvPr id="7" name="文本框 6"/>
          <p:cNvSpPr txBox="1"/>
          <p:nvPr/>
        </p:nvSpPr>
        <p:spPr>
          <a:xfrm>
            <a:off x="741045" y="3424555"/>
            <a:ext cx="4394835"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2</a:t>
            </a:r>
            <a:r>
              <a:rPr lang="en-US">
                <a:sym typeface="+mn-ea"/>
              </a:rPr>
              <a:t>）编译</a:t>
            </a:r>
            <a:r>
              <a:rPr lang="en-US">
                <a:sym typeface="+mn-ea"/>
              </a:rPr>
              <a:t>Nginx</a:t>
            </a:r>
            <a:r>
              <a:rPr lang="en-US">
                <a:sym typeface="+mn-ea"/>
              </a:rPr>
              <a:t>源码</a:t>
            </a:r>
            <a:r>
              <a:rPr lang="en-US">
                <a:sym typeface="+mn-ea"/>
              </a:rPr>
              <a:t></a:t>
            </a:r>
            <a:r>
              <a:rPr lang="en-US">
                <a:sym typeface="+mn-ea"/>
              </a:rPr>
              <a:t> </a:t>
            </a:r>
            <a:r>
              <a:rPr lang="en-US">
                <a:sym typeface="+mn-ea"/>
              </a:rPr>
              <a:t>把</a:t>
            </a:r>
            <a:r>
              <a:rPr lang="en-US">
                <a:sym typeface="+mn-ea"/>
              </a:rPr>
              <a:t>Nginx</a:t>
            </a:r>
            <a:r>
              <a:rPr lang="en-US">
                <a:sym typeface="+mn-ea"/>
              </a:rPr>
              <a:t>安装到 “</a:t>
            </a:r>
            <a:r>
              <a:rPr lang="en-US">
                <a:sym typeface="+mn-ea"/>
              </a:rPr>
              <a:t>/usr/local/nginx</a:t>
            </a:r>
            <a:r>
              <a:rPr lang="en-US">
                <a:sym typeface="+mn-ea"/>
              </a:rPr>
              <a:t>”目录下。</a:t>
            </a:r>
            <a:endParaRPr lang="en-US">
              <a:sym typeface="+mn-ea"/>
            </a:endParaRPr>
          </a:p>
        </p:txBody>
      </p:sp>
      <p:pic>
        <p:nvPicPr>
          <p:cNvPr id="8" name="图片 7"/>
          <p:cNvPicPr>
            <a:picLocks noChangeAspect="1"/>
          </p:cNvPicPr>
          <p:nvPr/>
        </p:nvPicPr>
        <p:blipFill>
          <a:blip r:embed="rId3"/>
          <a:stretch>
            <a:fillRect/>
          </a:stretch>
        </p:blipFill>
        <p:spPr>
          <a:xfrm>
            <a:off x="861695" y="4069715"/>
            <a:ext cx="3219450" cy="371475"/>
          </a:xfrm>
          <a:prstGeom prst="rect">
            <a:avLst/>
          </a:prstGeom>
        </p:spPr>
      </p:pic>
      <p:sp>
        <p:nvSpPr>
          <p:cNvPr id="9" name="文本框 8"/>
          <p:cNvSpPr txBox="1"/>
          <p:nvPr/>
        </p:nvSpPr>
        <p:spPr>
          <a:xfrm>
            <a:off x="861695" y="4441190"/>
            <a:ext cx="14414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编译</a:t>
            </a:r>
            <a:r>
              <a:rPr lang="en-US">
                <a:sym typeface="+mn-ea"/>
              </a:rPr>
              <a:t>Nginx</a:t>
            </a:r>
            <a:endParaRPr lang="en-US">
              <a:sym typeface="+mn-ea"/>
            </a:endParaRPr>
          </a:p>
        </p:txBody>
      </p:sp>
      <p:pic>
        <p:nvPicPr>
          <p:cNvPr id="10" name="图片 9"/>
          <p:cNvPicPr>
            <a:picLocks noChangeAspect="1"/>
          </p:cNvPicPr>
          <p:nvPr/>
        </p:nvPicPr>
        <p:blipFill>
          <a:blip r:embed="rId4"/>
          <a:stretch>
            <a:fillRect/>
          </a:stretch>
        </p:blipFill>
        <p:spPr>
          <a:xfrm>
            <a:off x="861695" y="4809490"/>
            <a:ext cx="895350" cy="200025"/>
          </a:xfrm>
          <a:prstGeom prst="rect">
            <a:avLst/>
          </a:prstGeom>
        </p:spPr>
      </p:pic>
      <p:sp>
        <p:nvSpPr>
          <p:cNvPr id="11" name="文本框 10"/>
          <p:cNvSpPr txBox="1"/>
          <p:nvPr/>
        </p:nvSpPr>
        <p:spPr>
          <a:xfrm>
            <a:off x="861695" y="5083810"/>
            <a:ext cx="128968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安装</a:t>
            </a:r>
            <a:r>
              <a:rPr lang="en-US">
                <a:sym typeface="+mn-ea"/>
              </a:rPr>
              <a:t>Nginx</a:t>
            </a:r>
            <a:endParaRPr lang="en-US">
              <a:sym typeface="+mn-ea"/>
            </a:endParaRPr>
          </a:p>
        </p:txBody>
      </p:sp>
      <p:pic>
        <p:nvPicPr>
          <p:cNvPr id="12" name="图片 11"/>
          <p:cNvPicPr>
            <a:picLocks noChangeAspect="1"/>
          </p:cNvPicPr>
          <p:nvPr/>
        </p:nvPicPr>
        <p:blipFill>
          <a:blip r:embed="rId5"/>
          <a:stretch>
            <a:fillRect/>
          </a:stretch>
        </p:blipFill>
        <p:spPr>
          <a:xfrm>
            <a:off x="861695" y="5438775"/>
            <a:ext cx="1362075" cy="190500"/>
          </a:xfrm>
          <a:prstGeom prst="rect">
            <a:avLst/>
          </a:prstGeom>
        </p:spPr>
      </p:pic>
      <p:sp>
        <p:nvSpPr>
          <p:cNvPr id="13" name="文本框 12"/>
          <p:cNvSpPr txBox="1"/>
          <p:nvPr/>
        </p:nvSpPr>
        <p:spPr>
          <a:xfrm>
            <a:off x="6186170" y="2868930"/>
            <a:ext cx="589851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安装</a:t>
            </a:r>
            <a:r>
              <a:rPr lang="en-US">
                <a:sym typeface="+mn-ea"/>
              </a:rPr>
              <a:t>Nginx</a:t>
            </a:r>
            <a:r>
              <a:rPr lang="en-US">
                <a:sym typeface="+mn-ea"/>
              </a:rPr>
              <a:t>成功后</a:t>
            </a:r>
            <a:r>
              <a:rPr lang="en-US">
                <a:sym typeface="+mn-ea"/>
              </a:rPr>
              <a:t>,</a:t>
            </a:r>
            <a:r>
              <a:rPr lang="en-US">
                <a:sym typeface="+mn-ea"/>
              </a:rPr>
              <a:t>访问</a:t>
            </a:r>
            <a:r>
              <a:rPr lang="en-US">
                <a:sym typeface="+mn-ea"/>
              </a:rPr>
              <a:t>/usr/local/nginx</a:t>
            </a:r>
            <a:r>
              <a:rPr lang="en-US">
                <a:sym typeface="+mn-ea"/>
              </a:rPr>
              <a:t>目录，如下图所示。</a:t>
            </a:r>
            <a:endParaRPr lang="en-US">
              <a:sym typeface="+mn-ea"/>
            </a:endParaRPr>
          </a:p>
        </p:txBody>
      </p:sp>
      <p:pic>
        <p:nvPicPr>
          <p:cNvPr id="236" name="图片 236"/>
          <p:cNvPicPr>
            <a:picLocks noChangeAspect="1"/>
          </p:cNvPicPr>
          <p:nvPr/>
        </p:nvPicPr>
        <p:blipFill>
          <a:blip r:embed="rId6"/>
          <a:stretch>
            <a:fillRect/>
          </a:stretch>
        </p:blipFill>
        <p:spPr>
          <a:xfrm>
            <a:off x="6681470" y="3294380"/>
            <a:ext cx="4602480" cy="2301240"/>
          </a:xfrm>
          <a:prstGeom prst="rect">
            <a:avLst/>
          </a:prstGeom>
        </p:spPr>
      </p:pic>
      <p:sp>
        <p:nvSpPr>
          <p:cNvPr id="14" name="文本框 13"/>
          <p:cNvSpPr txBox="1"/>
          <p:nvPr/>
        </p:nvSpPr>
        <p:spPr>
          <a:xfrm>
            <a:off x="8124190" y="5712460"/>
            <a:ext cx="2022475" cy="252730"/>
          </a:xfrm>
          <a:prstGeom prst="rect">
            <a:avLst/>
          </a:prstGeom>
          <a:noFill/>
          <a:ln w="9525">
            <a:noFill/>
          </a:ln>
        </p:spPr>
        <p:txBody>
          <a:bodyPr wrap="square">
            <a:spAutoFit/>
          </a:bodyPr>
          <a:p>
            <a:pPr indent="0" algn="ctr"/>
            <a:r>
              <a:rPr lang="zh-CN" sz="1050" b="1">
                <a:ea typeface="宋体" panose="02010600030101010101" pitchFamily="2" charset="-122"/>
              </a:rPr>
              <a:t>查看</a:t>
            </a:r>
            <a:r>
              <a:rPr lang="en-US" sz="1050" b="1">
                <a:latin typeface="Calibri" panose="020F0502020204030204" charset="0"/>
                <a:ea typeface="宋体" panose="02010600030101010101" pitchFamily="2" charset="-122"/>
              </a:rPr>
              <a:t>Nginx</a:t>
            </a:r>
            <a:r>
              <a:rPr lang="zh-CN" sz="1050" b="1">
                <a:ea typeface="宋体" panose="02010600030101010101" pitchFamily="2" charset="-122"/>
              </a:rPr>
              <a:t>的安装目录</a:t>
            </a:r>
            <a:endParaRPr lang="zh-CN" altLang="en-US" b="1"/>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4" name="文本框 3"/>
          <p:cNvSpPr txBox="1"/>
          <p:nvPr/>
        </p:nvSpPr>
        <p:spPr>
          <a:xfrm>
            <a:off x="612775" y="1035685"/>
            <a:ext cx="33566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安装</a:t>
            </a:r>
            <a:r>
              <a:rPr lang="en-US">
                <a:sym typeface="+mn-ea"/>
              </a:rPr>
              <a:t>Nginx</a:t>
            </a:r>
            <a:r>
              <a:rPr lang="en-US">
                <a:sym typeface="+mn-ea"/>
              </a:rPr>
              <a:t>后，查看</a:t>
            </a:r>
            <a:r>
              <a:rPr lang="en-US">
                <a:sym typeface="+mn-ea"/>
              </a:rPr>
              <a:t>Nginx</a:t>
            </a:r>
            <a:r>
              <a:rPr lang="en-US">
                <a:sym typeface="+mn-ea"/>
              </a:rPr>
              <a:t>版本。</a:t>
            </a:r>
            <a:endParaRPr lang="en-US">
              <a:sym typeface="+mn-ea"/>
            </a:endParaRPr>
          </a:p>
        </p:txBody>
      </p:sp>
      <p:pic>
        <p:nvPicPr>
          <p:cNvPr id="15" name="图片 14"/>
          <p:cNvPicPr>
            <a:picLocks noChangeAspect="1"/>
          </p:cNvPicPr>
          <p:nvPr/>
        </p:nvPicPr>
        <p:blipFill>
          <a:blip r:embed="rId1"/>
          <a:stretch>
            <a:fillRect/>
          </a:stretch>
        </p:blipFill>
        <p:spPr>
          <a:xfrm>
            <a:off x="669925" y="1403985"/>
            <a:ext cx="4152900" cy="381000"/>
          </a:xfrm>
          <a:prstGeom prst="rect">
            <a:avLst/>
          </a:prstGeom>
        </p:spPr>
      </p:pic>
      <p:sp>
        <p:nvSpPr>
          <p:cNvPr id="16" name="文本框 15"/>
          <p:cNvSpPr txBox="1"/>
          <p:nvPr/>
        </p:nvSpPr>
        <p:spPr>
          <a:xfrm>
            <a:off x="612775" y="1838960"/>
            <a:ext cx="154622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3</a:t>
            </a:r>
            <a:r>
              <a:rPr lang="en-US">
                <a:sym typeface="+mn-ea"/>
              </a:rPr>
              <a:t>)</a:t>
            </a:r>
            <a:r>
              <a:rPr lang="en-US">
                <a:sym typeface="+mn-ea"/>
              </a:rPr>
              <a:t>启动</a:t>
            </a:r>
            <a:r>
              <a:rPr lang="en-US">
                <a:sym typeface="+mn-ea"/>
              </a:rPr>
              <a:t>N</a:t>
            </a:r>
            <a:r>
              <a:rPr lang="en-US">
                <a:sym typeface="+mn-ea"/>
              </a:rPr>
              <a:t>ginx</a:t>
            </a:r>
            <a:r>
              <a:rPr lang="en-US">
                <a:sym typeface="+mn-ea"/>
              </a:rPr>
              <a:t>。</a:t>
            </a:r>
            <a:endParaRPr lang="en-US">
              <a:sym typeface="+mn-ea"/>
            </a:endParaRPr>
          </a:p>
        </p:txBody>
      </p:sp>
      <p:pic>
        <p:nvPicPr>
          <p:cNvPr id="17" name="图片 16"/>
          <p:cNvPicPr>
            <a:picLocks noChangeAspect="1"/>
          </p:cNvPicPr>
          <p:nvPr/>
        </p:nvPicPr>
        <p:blipFill>
          <a:blip r:embed="rId2"/>
          <a:stretch>
            <a:fillRect/>
          </a:stretch>
        </p:blipFill>
        <p:spPr>
          <a:xfrm>
            <a:off x="669925" y="2223770"/>
            <a:ext cx="2552700" cy="200025"/>
          </a:xfrm>
          <a:prstGeom prst="rect">
            <a:avLst/>
          </a:prstGeom>
        </p:spPr>
      </p:pic>
      <p:sp>
        <p:nvSpPr>
          <p:cNvPr id="18" name="文本框 17"/>
          <p:cNvSpPr txBox="1"/>
          <p:nvPr/>
        </p:nvSpPr>
        <p:spPr>
          <a:xfrm>
            <a:off x="669925" y="2423795"/>
            <a:ext cx="4718050" cy="1476375"/>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然后在浏览器中访问</a:t>
            </a:r>
            <a:r>
              <a:rPr lang="en-US">
                <a:sym typeface="+mn-ea"/>
              </a:rPr>
              <a:t> http://127.0.0.1 </a:t>
            </a:r>
            <a:r>
              <a:rPr lang="en-US">
                <a:sym typeface="+mn-ea"/>
              </a:rPr>
              <a:t>查看</a:t>
            </a:r>
            <a:r>
              <a:rPr lang="en-US">
                <a:sym typeface="+mn-ea"/>
              </a:rPr>
              <a:t>Nginx</a:t>
            </a:r>
            <a:r>
              <a:rPr lang="en-US">
                <a:sym typeface="+mn-ea"/>
              </a:rPr>
              <a:t>是否启动成功。</a:t>
            </a:r>
            <a:r>
              <a:rPr lang="en-US">
                <a:sym typeface="+mn-ea"/>
              </a:rPr>
              <a:t>Nginx</a:t>
            </a:r>
            <a:r>
              <a:rPr lang="en-US">
                <a:sym typeface="+mn-ea"/>
              </a:rPr>
              <a:t>默认占用的端口是</a:t>
            </a:r>
            <a:r>
              <a:rPr lang="en-US">
                <a:sym typeface="+mn-ea"/>
              </a:rPr>
              <a:t>80</a:t>
            </a:r>
            <a:r>
              <a:rPr lang="en-US">
                <a:sym typeface="+mn-ea"/>
              </a:rPr>
              <a:t>端口，而</a:t>
            </a:r>
            <a:r>
              <a:rPr lang="en-US">
                <a:sym typeface="+mn-ea"/>
              </a:rPr>
              <a:t>http</a:t>
            </a:r>
            <a:r>
              <a:rPr lang="en-US">
                <a:sym typeface="+mn-ea"/>
              </a:rPr>
              <a:t>默认使用的端口也是</a:t>
            </a:r>
            <a:r>
              <a:rPr lang="en-US">
                <a:sym typeface="+mn-ea"/>
              </a:rPr>
              <a:t>80, </a:t>
            </a:r>
            <a:r>
              <a:rPr lang="en-US">
                <a:sym typeface="+mn-ea"/>
              </a:rPr>
              <a:t>所以访问</a:t>
            </a:r>
            <a:r>
              <a:rPr lang="en-US">
                <a:sym typeface="+mn-ea"/>
              </a:rPr>
              <a:t>http://127.0.0.1:80</a:t>
            </a:r>
            <a:r>
              <a:rPr lang="en-US">
                <a:sym typeface="+mn-ea"/>
              </a:rPr>
              <a:t>和</a:t>
            </a:r>
            <a:r>
              <a:rPr lang="en-US">
                <a:sym typeface="+mn-ea"/>
              </a:rPr>
              <a:t>http://127.0.0.1</a:t>
            </a:r>
            <a:r>
              <a:rPr lang="en-US">
                <a:sym typeface="+mn-ea"/>
              </a:rPr>
              <a:t>的访问效果是一样的。</a:t>
            </a:r>
            <a:endParaRPr lang="en-US">
              <a:sym typeface="+mn-ea"/>
            </a:endParaRPr>
          </a:p>
        </p:txBody>
      </p:sp>
      <p:pic>
        <p:nvPicPr>
          <p:cNvPr id="54" name="图片 54"/>
          <p:cNvPicPr>
            <a:picLocks noChangeAspect="1"/>
          </p:cNvPicPr>
          <p:nvPr/>
        </p:nvPicPr>
        <p:blipFill>
          <a:blip r:embed="rId3"/>
          <a:stretch>
            <a:fillRect/>
          </a:stretch>
        </p:blipFill>
        <p:spPr>
          <a:xfrm>
            <a:off x="669925" y="3899853"/>
            <a:ext cx="3792220" cy="1289685"/>
          </a:xfrm>
          <a:prstGeom prst="rect">
            <a:avLst/>
          </a:prstGeom>
        </p:spPr>
      </p:pic>
      <p:sp>
        <p:nvSpPr>
          <p:cNvPr id="19" name="文本框 18"/>
          <p:cNvSpPr txBox="1"/>
          <p:nvPr/>
        </p:nvSpPr>
        <p:spPr>
          <a:xfrm>
            <a:off x="669925" y="5299710"/>
            <a:ext cx="43084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如果看到以上画面说明</a:t>
            </a:r>
            <a:r>
              <a:rPr lang="en-US">
                <a:sym typeface="+mn-ea"/>
              </a:rPr>
              <a:t>Nginx </a:t>
            </a:r>
            <a:r>
              <a:rPr lang="en-US">
                <a:sym typeface="+mn-ea"/>
              </a:rPr>
              <a:t>启动成功了</a:t>
            </a:r>
            <a:endParaRPr lang="en-US">
              <a:sym typeface="+mn-ea"/>
            </a:endParaRPr>
          </a:p>
        </p:txBody>
      </p:sp>
      <p:sp>
        <p:nvSpPr>
          <p:cNvPr id="21" name="文本框 20"/>
          <p:cNvSpPr txBox="1"/>
          <p:nvPr/>
        </p:nvSpPr>
        <p:spPr>
          <a:xfrm>
            <a:off x="5746750" y="1139825"/>
            <a:ext cx="1584960" cy="64516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4</a:t>
            </a:r>
            <a:r>
              <a:rPr lang="en-US">
                <a:sym typeface="+mn-ea"/>
              </a:rPr>
              <a:t>) </a:t>
            </a:r>
            <a:r>
              <a:rPr lang="en-US">
                <a:sym typeface="+mn-ea"/>
              </a:rPr>
              <a:t>配置</a:t>
            </a:r>
            <a:r>
              <a:rPr lang="en-US">
                <a:sym typeface="+mn-ea"/>
              </a:rPr>
              <a:t>N</a:t>
            </a:r>
            <a:r>
              <a:rPr lang="en-US">
                <a:sym typeface="+mn-ea"/>
              </a:rPr>
              <a:t>ginx</a:t>
            </a:r>
            <a:r>
              <a:rPr lang="en-US">
                <a:sym typeface="+mn-ea"/>
              </a:rPr>
              <a:t>关闭</a:t>
            </a:r>
            <a:r>
              <a:rPr lang="en-US">
                <a:sym typeface="+mn-ea"/>
              </a:rPr>
              <a:t>Nginx</a:t>
            </a:r>
            <a:endParaRPr lang="en-US">
              <a:sym typeface="+mn-ea"/>
            </a:endParaRPr>
          </a:p>
        </p:txBody>
      </p:sp>
      <p:pic>
        <p:nvPicPr>
          <p:cNvPr id="22" name="图片 21"/>
          <p:cNvPicPr>
            <a:picLocks noChangeAspect="1"/>
          </p:cNvPicPr>
          <p:nvPr/>
        </p:nvPicPr>
        <p:blipFill>
          <a:blip r:embed="rId4"/>
          <a:stretch>
            <a:fillRect/>
          </a:stretch>
        </p:blipFill>
        <p:spPr>
          <a:xfrm>
            <a:off x="5838825" y="1784985"/>
            <a:ext cx="3124200" cy="190500"/>
          </a:xfrm>
          <a:prstGeom prst="rect">
            <a:avLst/>
          </a:prstGeom>
        </p:spPr>
      </p:pic>
      <p:sp>
        <p:nvSpPr>
          <p:cNvPr id="23" name="文本框 22"/>
          <p:cNvSpPr txBox="1"/>
          <p:nvPr/>
        </p:nvSpPr>
        <p:spPr>
          <a:xfrm>
            <a:off x="5838825" y="1975485"/>
            <a:ext cx="539432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Nginx</a:t>
            </a:r>
            <a:r>
              <a:rPr lang="en-US">
                <a:sym typeface="+mn-ea"/>
              </a:rPr>
              <a:t>命令附带的参数 </a:t>
            </a:r>
            <a:r>
              <a:rPr lang="en-US">
                <a:sym typeface="+mn-ea"/>
              </a:rPr>
              <a:t>-s </a:t>
            </a:r>
            <a:r>
              <a:rPr lang="en-US">
                <a:sym typeface="+mn-ea"/>
              </a:rPr>
              <a:t>表示强制停止</a:t>
            </a:r>
            <a:r>
              <a:rPr lang="en-US">
                <a:sym typeface="+mn-ea"/>
              </a:rPr>
              <a:t>Nginx</a:t>
            </a:r>
            <a:r>
              <a:rPr lang="en-US">
                <a:sym typeface="+mn-ea"/>
              </a:rPr>
              <a:t>服务。</a:t>
            </a:r>
            <a:endParaRPr lang="en-US">
              <a:sym typeface="+mn-ea"/>
            </a:endParaRPr>
          </a:p>
        </p:txBody>
      </p:sp>
      <p:sp>
        <p:nvSpPr>
          <p:cNvPr id="24" name="文本框 23"/>
          <p:cNvSpPr txBox="1"/>
          <p:nvPr/>
        </p:nvSpPr>
        <p:spPr>
          <a:xfrm>
            <a:off x="5838825" y="2324100"/>
            <a:ext cx="307975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测试</a:t>
            </a:r>
            <a:r>
              <a:rPr lang="en-US">
                <a:sym typeface="+mn-ea"/>
              </a:rPr>
              <a:t>Nginx</a:t>
            </a:r>
            <a:r>
              <a:rPr lang="en-US">
                <a:sym typeface="+mn-ea"/>
              </a:rPr>
              <a:t>配置文件是否正确</a:t>
            </a:r>
            <a:endParaRPr lang="en-US">
              <a:sym typeface="+mn-ea"/>
            </a:endParaRPr>
          </a:p>
        </p:txBody>
      </p:sp>
      <p:pic>
        <p:nvPicPr>
          <p:cNvPr id="25" name="图片 24"/>
          <p:cNvPicPr>
            <a:picLocks noChangeAspect="1"/>
          </p:cNvPicPr>
          <p:nvPr/>
        </p:nvPicPr>
        <p:blipFill>
          <a:blip r:embed="rId5"/>
          <a:stretch>
            <a:fillRect/>
          </a:stretch>
        </p:blipFill>
        <p:spPr>
          <a:xfrm>
            <a:off x="5838825" y="2692400"/>
            <a:ext cx="2914650" cy="200025"/>
          </a:xfrm>
          <a:prstGeom prst="rect">
            <a:avLst/>
          </a:prstGeom>
        </p:spPr>
      </p:pic>
      <p:sp>
        <p:nvSpPr>
          <p:cNvPr id="26" name="文本框 25"/>
          <p:cNvSpPr txBox="1"/>
          <p:nvPr/>
        </p:nvSpPr>
        <p:spPr>
          <a:xfrm>
            <a:off x="5746750" y="2892425"/>
            <a:ext cx="5822315" cy="64516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重启</a:t>
            </a:r>
            <a:r>
              <a:rPr lang="en-US">
                <a:sym typeface="+mn-ea"/>
              </a:rPr>
              <a:t>Nginx</a:t>
            </a:r>
            <a:r>
              <a:rPr lang="en-US">
                <a:sym typeface="+mn-ea"/>
              </a:rPr>
              <a:t>，修改配置后，使用以下命令重新加载，使配置文件生效</a:t>
            </a:r>
            <a:endParaRPr lang="en-US">
              <a:sym typeface="+mn-ea"/>
            </a:endParaRPr>
          </a:p>
        </p:txBody>
      </p:sp>
      <p:pic>
        <p:nvPicPr>
          <p:cNvPr id="27" name="图片 26"/>
          <p:cNvPicPr>
            <a:picLocks noChangeAspect="1"/>
          </p:cNvPicPr>
          <p:nvPr/>
        </p:nvPicPr>
        <p:blipFill>
          <a:blip r:embed="rId6"/>
          <a:stretch>
            <a:fillRect/>
          </a:stretch>
        </p:blipFill>
        <p:spPr>
          <a:xfrm>
            <a:off x="5838825" y="3537585"/>
            <a:ext cx="3200400" cy="2000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101" name="文本框 100"/>
          <p:cNvSpPr txBox="1"/>
          <p:nvPr/>
        </p:nvSpPr>
        <p:spPr>
          <a:xfrm>
            <a:off x="669925" y="1035685"/>
            <a:ext cx="3394710"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5</a:t>
            </a:r>
            <a:r>
              <a:rPr lang="en-US">
                <a:sym typeface="+mn-ea"/>
              </a:rPr>
              <a:t>）启用</a:t>
            </a:r>
            <a:r>
              <a:rPr lang="en-US">
                <a:sym typeface="+mn-ea"/>
              </a:rPr>
              <a:t>Nginx</a:t>
            </a:r>
            <a:r>
              <a:rPr lang="en-US">
                <a:sym typeface="+mn-ea"/>
              </a:rPr>
              <a:t>状态信息</a:t>
            </a:r>
            <a:r>
              <a:rPr lang="en-US">
                <a:sym typeface="+mn-ea"/>
              </a:rPr>
              <a:t>(s</a:t>
            </a:r>
            <a:r>
              <a:rPr lang="en-US">
                <a:sym typeface="+mn-ea"/>
              </a:rPr>
              <a:t>tatus) </a:t>
            </a:r>
            <a:endParaRPr lang="en-US">
              <a:sym typeface="+mn-ea"/>
            </a:endParaRPr>
          </a:p>
        </p:txBody>
      </p:sp>
      <p:sp>
        <p:nvSpPr>
          <p:cNvPr id="2" name="文本框 1"/>
          <p:cNvSpPr txBox="1"/>
          <p:nvPr/>
        </p:nvSpPr>
        <p:spPr>
          <a:xfrm>
            <a:off x="727075" y="1403985"/>
            <a:ext cx="10708005" cy="92202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     </a:t>
            </a:r>
            <a:r>
              <a:rPr lang="en-US">
                <a:sym typeface="+mn-ea"/>
              </a:rPr>
              <a:t>Nginx</a:t>
            </a:r>
            <a:r>
              <a:rPr lang="en-US">
                <a:sym typeface="+mn-ea"/>
              </a:rPr>
              <a:t>可以通过</a:t>
            </a:r>
            <a:r>
              <a:rPr lang="en-US">
                <a:sym typeface="+mn-ea"/>
              </a:rPr>
              <a:t>with-http_stub_status_module</a:t>
            </a:r>
            <a:r>
              <a:rPr lang="en-US">
                <a:sym typeface="+mn-ea"/>
              </a:rPr>
              <a:t>模块来监控</a:t>
            </a:r>
            <a:r>
              <a:rPr lang="en-US">
                <a:sym typeface="+mn-ea"/>
              </a:rPr>
              <a:t>Nginx</a:t>
            </a:r>
            <a:r>
              <a:rPr lang="en-US">
                <a:sym typeface="+mn-ea"/>
              </a:rPr>
              <a:t>的一些状态信息，此模块在编译</a:t>
            </a:r>
            <a:r>
              <a:rPr lang="en-US">
                <a:sym typeface="+mn-ea"/>
              </a:rPr>
              <a:t>N</a:t>
            </a:r>
            <a:r>
              <a:rPr lang="en-US">
                <a:sym typeface="+mn-ea"/>
              </a:rPr>
              <a:t>ginx</a:t>
            </a:r>
            <a:r>
              <a:rPr lang="en-US">
                <a:sym typeface="+mn-ea"/>
              </a:rPr>
              <a:t>的时候默认是不编译的，从源码编译安装</a:t>
            </a:r>
            <a:r>
              <a:rPr lang="en-US">
                <a:sym typeface="+mn-ea"/>
              </a:rPr>
              <a:t>N</a:t>
            </a:r>
            <a:r>
              <a:rPr lang="en-US">
                <a:sym typeface="+mn-ea"/>
              </a:rPr>
              <a:t>ginx</a:t>
            </a:r>
            <a:r>
              <a:rPr lang="en-US">
                <a:sym typeface="+mn-ea"/>
              </a:rPr>
              <a:t>时，需要在编译的时候加上对应的模块</a:t>
            </a:r>
            <a:r>
              <a:rPr lang="en-US">
                <a:sym typeface="+mn-ea"/>
              </a:rPr>
              <a:t>--with-http_stub_status_module</a:t>
            </a:r>
            <a:r>
              <a:rPr lang="en-US">
                <a:sym typeface="+mn-ea"/>
              </a:rPr>
              <a:t>，然后在编译安装</a:t>
            </a:r>
            <a:r>
              <a:rPr lang="en-US">
                <a:sym typeface="+mn-ea"/>
              </a:rPr>
              <a:t>N</a:t>
            </a:r>
            <a:r>
              <a:rPr lang="en-US">
                <a:sym typeface="+mn-ea"/>
              </a:rPr>
              <a:t>ginx</a:t>
            </a:r>
            <a:r>
              <a:rPr lang="en-US">
                <a:sym typeface="+mn-ea"/>
              </a:rPr>
              <a:t>。</a:t>
            </a:r>
            <a:endParaRPr lang="en-US">
              <a:sym typeface="+mn-ea"/>
            </a:endParaRPr>
          </a:p>
        </p:txBody>
      </p:sp>
      <p:pic>
        <p:nvPicPr>
          <p:cNvPr id="3" name="图片 2"/>
          <p:cNvPicPr>
            <a:picLocks noChangeAspect="1"/>
          </p:cNvPicPr>
          <p:nvPr/>
        </p:nvPicPr>
        <p:blipFill>
          <a:blip r:embed="rId1"/>
          <a:stretch>
            <a:fillRect/>
          </a:stretch>
        </p:blipFill>
        <p:spPr>
          <a:xfrm>
            <a:off x="1090295" y="2326005"/>
            <a:ext cx="5210175" cy="200025"/>
          </a:xfrm>
          <a:prstGeom prst="rect">
            <a:avLst/>
          </a:prstGeom>
        </p:spPr>
      </p:pic>
      <p:sp>
        <p:nvSpPr>
          <p:cNvPr id="5" name="文本框 4"/>
          <p:cNvSpPr txBox="1"/>
          <p:nvPr/>
        </p:nvSpPr>
        <p:spPr>
          <a:xfrm>
            <a:off x="1090295" y="2526030"/>
            <a:ext cx="752665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然后使用</a:t>
            </a:r>
            <a:r>
              <a:rPr lang="en-US">
                <a:sym typeface="+mn-ea"/>
              </a:rPr>
              <a:t>nginx</a:t>
            </a:r>
            <a:r>
              <a:rPr lang="en-US">
                <a:sym typeface="+mn-ea"/>
              </a:rPr>
              <a:t> -V</a:t>
            </a:r>
            <a:r>
              <a:rPr lang="en-US">
                <a:sym typeface="+mn-ea"/>
              </a:rPr>
              <a:t>命令来查看是否有</a:t>
            </a:r>
            <a:r>
              <a:rPr lang="en-US">
                <a:sym typeface="+mn-ea"/>
              </a:rPr>
              <a:t>w</a:t>
            </a:r>
            <a:r>
              <a:rPr lang="en-US">
                <a:sym typeface="+mn-ea"/>
              </a:rPr>
              <a:t>ith-http_stub_status_module</a:t>
            </a:r>
            <a:r>
              <a:rPr lang="en-US">
                <a:sym typeface="+mn-ea"/>
              </a:rPr>
              <a:t>模块。</a:t>
            </a:r>
            <a:endParaRPr lang="en-US">
              <a:sym typeface="+mn-ea"/>
            </a:endParaRPr>
          </a:p>
        </p:txBody>
      </p:sp>
      <p:pic>
        <p:nvPicPr>
          <p:cNvPr id="6" name="图片 5"/>
          <p:cNvPicPr>
            <a:picLocks noChangeAspect="1"/>
          </p:cNvPicPr>
          <p:nvPr/>
        </p:nvPicPr>
        <p:blipFill>
          <a:blip r:embed="rId2"/>
          <a:stretch>
            <a:fillRect/>
          </a:stretch>
        </p:blipFill>
        <p:spPr>
          <a:xfrm>
            <a:off x="1090295" y="2894330"/>
            <a:ext cx="4124325" cy="866775"/>
          </a:xfrm>
          <a:prstGeom prst="rect">
            <a:avLst/>
          </a:prstGeom>
        </p:spPr>
      </p:pic>
      <p:sp>
        <p:nvSpPr>
          <p:cNvPr id="7" name="文本框 6"/>
          <p:cNvSpPr txBox="1"/>
          <p:nvPr/>
        </p:nvSpPr>
        <p:spPr>
          <a:xfrm>
            <a:off x="1090295" y="3761105"/>
            <a:ext cx="465137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然后修改</a:t>
            </a:r>
            <a:r>
              <a:rPr lang="en-US">
                <a:sym typeface="+mn-ea"/>
              </a:rPr>
              <a:t>n</a:t>
            </a:r>
            <a:r>
              <a:rPr lang="en-US">
                <a:sym typeface="+mn-ea"/>
              </a:rPr>
              <a:t>ginx</a:t>
            </a:r>
            <a:r>
              <a:rPr lang="en-US">
                <a:sym typeface="+mn-ea"/>
              </a:rPr>
              <a:t>的配置文件</a:t>
            </a:r>
            <a:r>
              <a:rPr lang="en-US">
                <a:sym typeface="+mn-ea"/>
              </a:rPr>
              <a:t>n</a:t>
            </a:r>
            <a:r>
              <a:rPr lang="en-US">
                <a:sym typeface="+mn-ea"/>
              </a:rPr>
              <a:t>ginx.conf</a:t>
            </a:r>
            <a:r>
              <a:rPr lang="en-US">
                <a:sym typeface="+mn-ea"/>
              </a:rPr>
              <a:t>的内容。</a:t>
            </a:r>
            <a:endParaRPr lang="en-US">
              <a:sym typeface="+mn-ea"/>
            </a:endParaRPr>
          </a:p>
        </p:txBody>
      </p:sp>
      <p:pic>
        <p:nvPicPr>
          <p:cNvPr id="8" name="图片 7"/>
          <p:cNvPicPr>
            <a:picLocks noChangeAspect="1"/>
          </p:cNvPicPr>
          <p:nvPr/>
        </p:nvPicPr>
        <p:blipFill>
          <a:blip r:embed="rId3"/>
          <a:stretch>
            <a:fillRect/>
          </a:stretch>
        </p:blipFill>
        <p:spPr>
          <a:xfrm>
            <a:off x="1090295" y="4129405"/>
            <a:ext cx="3114675" cy="190500"/>
          </a:xfrm>
          <a:prstGeom prst="rect">
            <a:avLst/>
          </a:prstGeom>
        </p:spPr>
      </p:pic>
      <p:sp>
        <p:nvSpPr>
          <p:cNvPr id="9" name="文本框 8"/>
          <p:cNvSpPr txBox="1"/>
          <p:nvPr/>
        </p:nvSpPr>
        <p:spPr>
          <a:xfrm>
            <a:off x="1090295" y="4319905"/>
            <a:ext cx="6508115" cy="368300"/>
          </a:xfrm>
          <a:prstGeom prst="rect">
            <a:avLst/>
          </a:prstGeom>
          <a:noFill/>
        </p:spPr>
        <p:txBody>
          <a:bodyPr wrap="square" rtlCol="0">
            <a:spAutoFit/>
          </a:bodyPr>
          <a:p>
            <a:pPr lvl="0" algn="just">
              <a:spcAft>
                <a:spcPts val="600"/>
              </a:spcAft>
              <a:buClr>
                <a:srgbClr val="FF0000"/>
              </a:buClr>
              <a:buSzTx/>
              <a:buFont typeface="Wingdings" panose="05000000000000000000" pitchFamily="2" charset="2"/>
            </a:pPr>
            <a:r>
              <a:rPr lang="en-US">
                <a:sym typeface="+mn-ea"/>
              </a:rPr>
              <a:t>添加以下内容到</a:t>
            </a:r>
            <a:r>
              <a:rPr lang="en-US">
                <a:sym typeface="+mn-ea"/>
              </a:rPr>
              <a:t>s</a:t>
            </a:r>
            <a:r>
              <a:rPr lang="en-US">
                <a:sym typeface="+mn-ea"/>
              </a:rPr>
              <a:t>erver</a:t>
            </a:r>
            <a:r>
              <a:rPr lang="en-US">
                <a:sym typeface="+mn-ea"/>
              </a:rPr>
              <a:t>节点里，</a:t>
            </a:r>
            <a:r>
              <a:rPr lang="en-US">
                <a:sym typeface="+mn-ea"/>
              </a:rPr>
              <a:t>然后保存文件</a:t>
            </a:r>
            <a:r>
              <a:rPr lang="en-US">
                <a:sym typeface="+mn-ea"/>
              </a:rPr>
              <a:t>，</a:t>
            </a:r>
            <a:r>
              <a:rPr lang="en-US">
                <a:sym typeface="+mn-ea"/>
              </a:rPr>
              <a:t>退出到命令行</a:t>
            </a:r>
            <a:r>
              <a:rPr lang="en-US">
                <a:sym typeface="+mn-ea"/>
              </a:rPr>
              <a:t>。</a:t>
            </a:r>
            <a:endParaRPr lang="en-US">
              <a:sym typeface="+mn-ea"/>
            </a:endParaRPr>
          </a:p>
        </p:txBody>
      </p:sp>
      <p:pic>
        <p:nvPicPr>
          <p:cNvPr id="10" name="图片 9"/>
          <p:cNvPicPr>
            <a:picLocks noChangeAspect="1"/>
          </p:cNvPicPr>
          <p:nvPr/>
        </p:nvPicPr>
        <p:blipFill>
          <a:blip r:embed="rId4"/>
          <a:stretch>
            <a:fillRect/>
          </a:stretch>
        </p:blipFill>
        <p:spPr>
          <a:xfrm>
            <a:off x="1133475" y="4688205"/>
            <a:ext cx="2466975" cy="11620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4" name="文本框 3"/>
          <p:cNvSpPr txBox="1"/>
          <p:nvPr/>
        </p:nvSpPr>
        <p:spPr>
          <a:xfrm>
            <a:off x="414655" y="1073785"/>
            <a:ext cx="753681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修改配置后，使用以下命令重新加载</a:t>
            </a:r>
            <a:r>
              <a:rPr lang="en-US">
                <a:sym typeface="+mn-ea"/>
              </a:rPr>
              <a:t>N</a:t>
            </a:r>
            <a:r>
              <a:rPr lang="en-US">
                <a:sym typeface="+mn-ea"/>
              </a:rPr>
              <a:t>ginx</a:t>
            </a:r>
            <a:r>
              <a:rPr lang="en-US">
                <a:sym typeface="+mn-ea"/>
              </a:rPr>
              <a:t>的配置文件，使配置文件生效</a:t>
            </a:r>
            <a:endParaRPr lang="en-US">
              <a:sym typeface="+mn-ea"/>
            </a:endParaRPr>
          </a:p>
        </p:txBody>
      </p:sp>
      <p:pic>
        <p:nvPicPr>
          <p:cNvPr id="11" name="图片 10"/>
          <p:cNvPicPr>
            <a:picLocks noChangeAspect="1"/>
          </p:cNvPicPr>
          <p:nvPr/>
        </p:nvPicPr>
        <p:blipFill>
          <a:blip r:embed="rId1"/>
          <a:stretch>
            <a:fillRect/>
          </a:stretch>
        </p:blipFill>
        <p:spPr>
          <a:xfrm>
            <a:off x="414655" y="1442085"/>
            <a:ext cx="3324225" cy="190500"/>
          </a:xfrm>
          <a:prstGeom prst="rect">
            <a:avLst/>
          </a:prstGeom>
        </p:spPr>
      </p:pic>
      <p:sp>
        <p:nvSpPr>
          <p:cNvPr id="12" name="文本框 11"/>
          <p:cNvSpPr txBox="1"/>
          <p:nvPr/>
        </p:nvSpPr>
        <p:spPr>
          <a:xfrm>
            <a:off x="414655" y="1632585"/>
            <a:ext cx="10956925" cy="368300"/>
          </a:xfrm>
          <a:prstGeom prst="rect">
            <a:avLst/>
          </a:prstGeom>
          <a:noFill/>
        </p:spPr>
        <p:txBody>
          <a:bodyPr wrap="square" rtlCol="0">
            <a:spAutoFit/>
          </a:bodyPr>
          <a:p>
            <a:pPr algn="just">
              <a:spcAft>
                <a:spcPts val="600"/>
              </a:spcAft>
              <a:buClr>
                <a:srgbClr val="FF0000"/>
              </a:buClr>
              <a:buSzTx/>
              <a:buFont typeface="Wingdings" panose="05000000000000000000" pitchFamily="2" charset="2"/>
            </a:pPr>
            <a:r>
              <a:rPr lang="en-US">
                <a:sym typeface="+mn-ea"/>
              </a:rPr>
              <a:t>重启</a:t>
            </a:r>
            <a:r>
              <a:rPr lang="en-US">
                <a:sym typeface="+mn-ea"/>
              </a:rPr>
              <a:t>N</a:t>
            </a:r>
            <a:r>
              <a:rPr lang="en-US">
                <a:sym typeface="+mn-ea"/>
              </a:rPr>
              <a:t>ginx</a:t>
            </a:r>
            <a:r>
              <a:rPr lang="en-US">
                <a:sym typeface="+mn-ea"/>
              </a:rPr>
              <a:t>后，在浏览器输入</a:t>
            </a:r>
            <a:r>
              <a:rPr lang="en-US">
                <a:sym typeface="+mn-ea"/>
              </a:rPr>
              <a:t>http://127.0.0.1/nginx-status </a:t>
            </a:r>
            <a:r>
              <a:rPr lang="en-US">
                <a:sym typeface="+mn-ea"/>
              </a:rPr>
              <a:t>就会出现</a:t>
            </a:r>
            <a:r>
              <a:rPr lang="en-US">
                <a:sym typeface="+mn-ea"/>
              </a:rPr>
              <a:t>N</a:t>
            </a:r>
            <a:r>
              <a:rPr lang="en-US">
                <a:sym typeface="+mn-ea"/>
              </a:rPr>
              <a:t>ginx</a:t>
            </a:r>
            <a:r>
              <a:rPr lang="en-US">
                <a:sym typeface="+mn-ea"/>
              </a:rPr>
              <a:t>状态统计结果页面，如下图所示。</a:t>
            </a:r>
            <a:endParaRPr lang="en-US">
              <a:sym typeface="+mn-ea"/>
            </a:endParaRPr>
          </a:p>
        </p:txBody>
      </p:sp>
      <p:pic>
        <p:nvPicPr>
          <p:cNvPr id="77" name="图片 77"/>
          <p:cNvPicPr>
            <a:picLocks noChangeAspect="1"/>
          </p:cNvPicPr>
          <p:nvPr/>
        </p:nvPicPr>
        <p:blipFill>
          <a:blip r:embed="rId2"/>
          <a:stretch>
            <a:fillRect/>
          </a:stretch>
        </p:blipFill>
        <p:spPr>
          <a:xfrm>
            <a:off x="414655" y="2191385"/>
            <a:ext cx="1866900" cy="1005840"/>
          </a:xfrm>
          <a:prstGeom prst="rect">
            <a:avLst/>
          </a:prstGeom>
        </p:spPr>
      </p:pic>
      <p:sp>
        <p:nvSpPr>
          <p:cNvPr id="13" name="文本框 12"/>
          <p:cNvSpPr txBox="1"/>
          <p:nvPr/>
        </p:nvSpPr>
        <p:spPr>
          <a:xfrm>
            <a:off x="2785110" y="2127885"/>
            <a:ext cx="8823960" cy="3830955"/>
          </a:xfrm>
          <a:prstGeom prst="rect">
            <a:avLst/>
          </a:prstGeom>
          <a:noFill/>
        </p:spPr>
        <p:txBody>
          <a:bodyPr wrap="square" rtlCol="0">
            <a:spAutoFit/>
          </a:bodyPr>
          <a:p>
            <a:pPr lvl="0" algn="just">
              <a:lnSpc>
                <a:spcPct val="150000"/>
              </a:lnSpc>
              <a:spcAft>
                <a:spcPts val="600"/>
              </a:spcAft>
              <a:buClr>
                <a:srgbClr val="FF0000"/>
              </a:buClr>
              <a:buSzTx/>
              <a:buFont typeface="Wingdings" panose="05000000000000000000" pitchFamily="2" charset="2"/>
            </a:pPr>
            <a:r>
              <a:rPr lang="en-US">
                <a:sym typeface="+mn-ea"/>
              </a:rPr>
              <a:t>页面中参数含义如下：</a:t>
            </a:r>
            <a:r>
              <a:rPr lang="en-US">
                <a:sym typeface="+mn-ea"/>
              </a:rPr>
              <a:t></a:t>
            </a:r>
            <a:r>
              <a:rPr lang="en-US">
                <a:solidFill>
                  <a:schemeClr val="accent3">
                    <a:lumMod val="50000"/>
                    <a:lumOff val="50000"/>
                  </a:schemeClr>
                </a:solidFill>
                <a:sym typeface="+mn-ea"/>
              </a:rPr>
              <a:t>Active connections: </a:t>
            </a:r>
            <a:r>
              <a:rPr lang="en-US">
                <a:sym typeface="+mn-ea"/>
              </a:rPr>
              <a:t>表示</a:t>
            </a:r>
            <a:r>
              <a:rPr lang="en-US">
                <a:sym typeface="+mn-ea"/>
              </a:rPr>
              <a:t>Nginx</a:t>
            </a:r>
            <a:r>
              <a:rPr lang="en-US">
                <a:sym typeface="+mn-ea"/>
              </a:rPr>
              <a:t>的当前的活跃连接数。</a:t>
            </a:r>
            <a:r>
              <a:rPr lang="en-US">
                <a:sym typeface="+mn-ea"/>
              </a:rPr>
              <a:t></a:t>
            </a:r>
            <a:r>
              <a:rPr lang="en-US">
                <a:solidFill>
                  <a:schemeClr val="accent3">
                    <a:lumMod val="50000"/>
                    <a:lumOff val="50000"/>
                  </a:schemeClr>
                </a:solidFill>
                <a:sym typeface="+mn-ea"/>
              </a:rPr>
              <a:t>server:  </a:t>
            </a:r>
            <a:r>
              <a:rPr lang="en-US">
                <a:sym typeface="+mn-ea"/>
              </a:rPr>
              <a:t>表示</a:t>
            </a:r>
            <a:r>
              <a:rPr lang="en-US">
                <a:sym typeface="+mn-ea"/>
              </a:rPr>
              <a:t>Nginx</a:t>
            </a:r>
            <a:r>
              <a:rPr lang="en-US">
                <a:sym typeface="+mn-ea"/>
              </a:rPr>
              <a:t>已接受的连接数。</a:t>
            </a:r>
            <a:r>
              <a:rPr lang="en-US">
                <a:sym typeface="+mn-ea"/>
              </a:rPr>
              <a:t></a:t>
            </a:r>
            <a:r>
              <a:rPr lang="en-US">
                <a:solidFill>
                  <a:schemeClr val="accent3">
                    <a:lumMod val="50000"/>
                    <a:lumOff val="50000"/>
                  </a:schemeClr>
                </a:solidFill>
                <a:sym typeface="+mn-ea"/>
              </a:rPr>
              <a:t>accepts :</a:t>
            </a:r>
            <a:r>
              <a:rPr lang="en-US">
                <a:sym typeface="+mn-ea"/>
              </a:rPr>
              <a:t> </a:t>
            </a:r>
            <a:r>
              <a:rPr lang="en-US">
                <a:sym typeface="+mn-ea"/>
              </a:rPr>
              <a:t>表示</a:t>
            </a:r>
            <a:r>
              <a:rPr lang="en-US">
                <a:sym typeface="+mn-ea"/>
              </a:rPr>
              <a:t>Nginx</a:t>
            </a:r>
            <a:r>
              <a:rPr lang="en-US">
                <a:sym typeface="+mn-ea"/>
              </a:rPr>
              <a:t>已处理的连接数。</a:t>
            </a:r>
            <a:r>
              <a:rPr lang="en-US">
                <a:sym typeface="+mn-ea"/>
              </a:rPr>
              <a:t></a:t>
            </a:r>
            <a:r>
              <a:rPr lang="en-US">
                <a:solidFill>
                  <a:schemeClr val="accent3">
                    <a:lumMod val="50000"/>
                    <a:lumOff val="50000"/>
                  </a:schemeClr>
                </a:solidFill>
                <a:sym typeface="+mn-ea"/>
              </a:rPr>
              <a:t>handled requests :</a:t>
            </a:r>
            <a:r>
              <a:rPr lang="en-US">
                <a:sym typeface="+mn-ea"/>
              </a:rPr>
              <a:t>表示</a:t>
            </a:r>
            <a:r>
              <a:rPr lang="en-US">
                <a:sym typeface="+mn-ea"/>
              </a:rPr>
              <a:t>Nginx</a:t>
            </a:r>
            <a:r>
              <a:rPr lang="en-US">
                <a:sym typeface="+mn-ea"/>
              </a:rPr>
              <a:t>已处理的请求数。</a:t>
            </a:r>
            <a:r>
              <a:rPr lang="en-US">
                <a:sym typeface="+mn-ea"/>
              </a:rPr>
              <a:t></a:t>
            </a:r>
            <a:r>
              <a:rPr lang="en-US">
                <a:solidFill>
                  <a:schemeClr val="accent3">
                    <a:lumMod val="50000"/>
                    <a:lumOff val="50000"/>
                  </a:schemeClr>
                </a:solidFill>
                <a:sym typeface="+mn-ea"/>
              </a:rPr>
              <a:t>Reading:</a:t>
            </a:r>
            <a:r>
              <a:rPr lang="en-US">
                <a:solidFill>
                  <a:schemeClr val="accent3">
                    <a:lumMod val="50000"/>
                    <a:lumOff val="50000"/>
                  </a:schemeClr>
                </a:solidFill>
                <a:sym typeface="+mn-ea"/>
              </a:rPr>
              <a:t> </a:t>
            </a:r>
            <a:r>
              <a:rPr lang="en-US">
                <a:sym typeface="+mn-ea"/>
              </a:rPr>
              <a:t>表示</a:t>
            </a:r>
            <a:r>
              <a:rPr lang="en-US">
                <a:sym typeface="+mn-ea"/>
              </a:rPr>
              <a:t>Nginx </a:t>
            </a:r>
            <a:r>
              <a:rPr lang="en-US">
                <a:sym typeface="+mn-ea"/>
              </a:rPr>
              <a:t>读取到客户端的 </a:t>
            </a:r>
            <a:r>
              <a:rPr lang="en-US">
                <a:sym typeface="+mn-ea"/>
              </a:rPr>
              <a:t>Header </a:t>
            </a:r>
            <a:r>
              <a:rPr lang="en-US">
                <a:sym typeface="+mn-ea"/>
              </a:rPr>
              <a:t>信息数。</a:t>
            </a:r>
            <a:r>
              <a:rPr lang="en-US">
                <a:sym typeface="+mn-ea"/>
              </a:rPr>
              <a:t></a:t>
            </a:r>
            <a:r>
              <a:rPr lang="en-US">
                <a:solidFill>
                  <a:schemeClr val="accent3">
                    <a:lumMod val="50000"/>
                    <a:lumOff val="50000"/>
                  </a:schemeClr>
                </a:solidFill>
                <a:sym typeface="+mn-ea"/>
              </a:rPr>
              <a:t>Writing:</a:t>
            </a:r>
            <a:r>
              <a:rPr lang="en-US">
                <a:solidFill>
                  <a:schemeClr val="accent3">
                    <a:lumMod val="50000"/>
                    <a:lumOff val="50000"/>
                  </a:schemeClr>
                </a:solidFill>
                <a:sym typeface="+mn-ea"/>
              </a:rPr>
              <a:t> </a:t>
            </a:r>
            <a:r>
              <a:rPr lang="en-US">
                <a:sym typeface="+mn-ea"/>
              </a:rPr>
              <a:t>表示</a:t>
            </a:r>
            <a:r>
              <a:rPr lang="en-US">
                <a:sym typeface="+mn-ea"/>
              </a:rPr>
              <a:t>Nginx </a:t>
            </a:r>
            <a:r>
              <a:rPr lang="en-US">
                <a:sym typeface="+mn-ea"/>
              </a:rPr>
              <a:t>返回给客户端 </a:t>
            </a:r>
            <a:r>
              <a:rPr lang="en-US">
                <a:sym typeface="+mn-ea"/>
              </a:rPr>
              <a:t>Header </a:t>
            </a:r>
            <a:r>
              <a:rPr lang="en-US">
                <a:sym typeface="+mn-ea"/>
              </a:rPr>
              <a:t>信息数。</a:t>
            </a:r>
            <a:r>
              <a:rPr lang="en-US">
                <a:sym typeface="+mn-ea"/>
              </a:rPr>
              <a:t></a:t>
            </a:r>
            <a:r>
              <a:rPr lang="en-US">
                <a:solidFill>
                  <a:schemeClr val="accent3">
                    <a:lumMod val="50000"/>
                    <a:lumOff val="50000"/>
                  </a:schemeClr>
                </a:solidFill>
                <a:sym typeface="+mn-ea"/>
              </a:rPr>
              <a:t>Waiting:</a:t>
            </a:r>
            <a:r>
              <a:rPr lang="en-US">
                <a:solidFill>
                  <a:schemeClr val="accent3">
                    <a:lumMod val="50000"/>
                    <a:lumOff val="50000"/>
                  </a:schemeClr>
                </a:solidFill>
                <a:sym typeface="+mn-ea"/>
              </a:rPr>
              <a:t> </a:t>
            </a:r>
            <a:r>
              <a:rPr lang="en-US">
                <a:sym typeface="+mn-ea"/>
              </a:rPr>
              <a:t>表示</a:t>
            </a:r>
            <a:r>
              <a:rPr lang="en-US">
                <a:sym typeface="+mn-ea"/>
              </a:rPr>
              <a:t>Nginx </a:t>
            </a:r>
            <a:r>
              <a:rPr lang="en-US">
                <a:sym typeface="+mn-ea"/>
              </a:rPr>
              <a:t>已经处理完正在等候下一次请求指令的驻留链接（开启</a:t>
            </a:r>
            <a:r>
              <a:rPr lang="en-US">
                <a:sym typeface="+mn-ea"/>
              </a:rPr>
              <a:t>keep-alive</a:t>
            </a:r>
            <a:r>
              <a:rPr lang="en-US">
                <a:sym typeface="+mn-ea"/>
              </a:rPr>
              <a:t>设置的情况下，这个值等于</a:t>
            </a:r>
            <a:r>
              <a:rPr lang="en-US">
                <a:sym typeface="+mn-ea"/>
              </a:rPr>
              <a:t>Active</a:t>
            </a:r>
            <a:r>
              <a:rPr lang="en-US">
                <a:sym typeface="+mn-ea"/>
              </a:rPr>
              <a:t> </a:t>
            </a:r>
            <a:r>
              <a:rPr lang="en-US">
                <a:sym typeface="+mn-ea"/>
              </a:rPr>
              <a:t>conn</a:t>
            </a:r>
            <a:r>
              <a:rPr lang="en-US">
                <a:sym typeface="+mn-ea"/>
              </a:rPr>
              <a:t>ections </a:t>
            </a:r>
            <a:r>
              <a:rPr lang="en-US">
                <a:sym typeface="+mn-ea"/>
              </a:rPr>
              <a:t>-</a:t>
            </a:r>
            <a:r>
              <a:rPr lang="en-US">
                <a:sym typeface="+mn-ea"/>
              </a:rPr>
              <a:t> </a:t>
            </a:r>
            <a:r>
              <a:rPr lang="en-US">
                <a:sym typeface="+mn-ea"/>
              </a:rPr>
              <a:t>(</a:t>
            </a:r>
            <a:r>
              <a:rPr lang="en-US">
                <a:sym typeface="+mn-ea"/>
              </a:rPr>
              <a:t> </a:t>
            </a:r>
            <a:r>
              <a:rPr lang="en-US">
                <a:sym typeface="+mn-ea"/>
              </a:rPr>
              <a:t>Reading</a:t>
            </a:r>
            <a:r>
              <a:rPr lang="en-US">
                <a:sym typeface="+mn-ea"/>
              </a:rPr>
              <a:t> </a:t>
            </a:r>
            <a:r>
              <a:rPr lang="en-US">
                <a:sym typeface="+mn-ea"/>
              </a:rPr>
              <a:t>+</a:t>
            </a:r>
            <a:r>
              <a:rPr lang="en-US">
                <a:sym typeface="+mn-ea"/>
              </a:rPr>
              <a:t> </a:t>
            </a:r>
            <a:r>
              <a:rPr lang="en-US">
                <a:sym typeface="+mn-ea"/>
              </a:rPr>
              <a:t>Writing</a:t>
            </a:r>
            <a:r>
              <a:rPr lang="en-US">
                <a:sym typeface="+mn-ea"/>
              </a:rPr>
              <a:t> </a:t>
            </a:r>
            <a:r>
              <a:rPr lang="en-US">
                <a:sym typeface="+mn-ea"/>
              </a:rPr>
              <a:t>)</a:t>
            </a:r>
            <a:r>
              <a:rPr lang="en-US">
                <a:sym typeface="+mn-ea"/>
              </a:rPr>
              <a:t>）。</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pPr algn="l"/>
            <a:r>
              <a:rPr lang="zh-CN" altLang="en-US">
                <a:sym typeface="+mn-ea"/>
              </a:rPr>
              <a:t>四</a:t>
            </a:r>
            <a:r>
              <a:rPr lang="en-US">
                <a:sym typeface="+mn-ea"/>
              </a:rPr>
              <a:t>，配置Tomcat集群</a:t>
            </a:r>
            <a:endParaRPr lang="en-US">
              <a:sym typeface="+mn-ea"/>
            </a:endParaRPr>
          </a:p>
        </p:txBody>
      </p:sp>
      <p:sp>
        <p:nvSpPr>
          <p:cNvPr id="101" name="文本框 100"/>
          <p:cNvSpPr txBox="1"/>
          <p:nvPr/>
        </p:nvSpPr>
        <p:spPr>
          <a:xfrm>
            <a:off x="669925" y="1498600"/>
            <a:ext cx="10697210" cy="1476375"/>
          </a:xfrm>
          <a:prstGeom prst="rect">
            <a:avLst/>
          </a:prstGeom>
          <a:noFill/>
        </p:spPr>
        <p:txBody>
          <a:bodyPr wrap="square" rtlCol="0" anchor="t">
            <a:spAutoFit/>
          </a:bodyPr>
          <a:p>
            <a:pPr algn="just">
              <a:spcAft>
                <a:spcPts val="600"/>
              </a:spcAft>
              <a:buClr>
                <a:srgbClr val="FF0000"/>
              </a:buClr>
              <a:buSzTx/>
              <a:buFont typeface="Wingdings" panose="05000000000000000000" pitchFamily="2" charset="2"/>
            </a:pPr>
            <a:r>
              <a:rPr lang="en-US">
                <a:sym typeface="+mn-ea"/>
              </a:rPr>
              <a:t>1</a:t>
            </a:r>
            <a:r>
              <a:rPr lang="en-US">
                <a:sym typeface="+mn-ea"/>
              </a:rPr>
              <a:t>，部署</a:t>
            </a:r>
            <a:r>
              <a:rPr lang="en-US">
                <a:sym typeface="+mn-ea"/>
              </a:rPr>
              <a:t>web</a:t>
            </a:r>
            <a:r>
              <a:rPr lang="en-US">
                <a:sym typeface="+mn-ea"/>
              </a:rPr>
              <a:t>项目</a:t>
            </a:r>
            <a:r>
              <a:rPr lang="en-US">
                <a:sym typeface="+mn-ea"/>
              </a:rPr>
              <a:t></a:t>
            </a:r>
            <a:r>
              <a:rPr lang="en-US">
                <a:sym typeface="+mn-ea"/>
              </a:rPr>
              <a:t>     </a:t>
            </a:r>
            <a:r>
              <a:rPr lang="en-US">
                <a:sym typeface="+mn-ea"/>
              </a:rPr>
              <a:t>Session</a:t>
            </a:r>
            <a:r>
              <a:rPr lang="en-US">
                <a:sym typeface="+mn-ea"/>
              </a:rPr>
              <a:t>是存在</a:t>
            </a:r>
            <a:r>
              <a:rPr lang="en-US">
                <a:sym typeface="+mn-ea"/>
              </a:rPr>
              <a:t>Server</a:t>
            </a:r>
            <a:r>
              <a:rPr lang="en-US">
                <a:sym typeface="+mn-ea"/>
              </a:rPr>
              <a:t>端，</a:t>
            </a:r>
            <a:r>
              <a:rPr lang="en-US">
                <a:sym typeface="+mn-ea"/>
              </a:rPr>
              <a:t>Cookie</a:t>
            </a:r>
            <a:r>
              <a:rPr lang="en-US">
                <a:sym typeface="+mn-ea"/>
              </a:rPr>
              <a:t>是存在用户浏览器本地或内存中，用户在发起一个</a:t>
            </a:r>
            <a:r>
              <a:rPr lang="en-US">
                <a:sym typeface="+mn-ea"/>
              </a:rPr>
              <a:t>HTTP</a:t>
            </a:r>
            <a:r>
              <a:rPr lang="en-US">
                <a:sym typeface="+mn-ea"/>
              </a:rPr>
              <a:t>请求时，在请求的</a:t>
            </a:r>
            <a:r>
              <a:rPr lang="en-US">
                <a:sym typeface="+mn-ea"/>
              </a:rPr>
              <a:t>Header</a:t>
            </a:r>
            <a:r>
              <a:rPr lang="en-US">
                <a:sym typeface="+mn-ea"/>
              </a:rPr>
              <a:t>中会有</a:t>
            </a:r>
            <a:r>
              <a:rPr lang="en-US">
                <a:sym typeface="+mn-ea"/>
              </a:rPr>
              <a:t>Cookie</a:t>
            </a:r>
            <a:r>
              <a:rPr lang="en-US">
                <a:sym typeface="+mn-ea"/>
              </a:rPr>
              <a:t>信息，而</a:t>
            </a:r>
            <a:r>
              <a:rPr lang="en-US">
                <a:sym typeface="+mn-ea"/>
              </a:rPr>
              <a:t>Cookie</a:t>
            </a:r>
            <a:r>
              <a:rPr lang="en-US">
                <a:sym typeface="+mn-ea"/>
              </a:rPr>
              <a:t>中有一个</a:t>
            </a:r>
            <a:r>
              <a:rPr lang="en-US">
                <a:sym typeface="+mn-ea"/>
              </a:rPr>
              <a:t>SessionId</a:t>
            </a:r>
            <a:r>
              <a:rPr lang="en-US">
                <a:sym typeface="+mn-ea"/>
              </a:rPr>
              <a:t>值，比如“</a:t>
            </a:r>
            <a:r>
              <a:rPr lang="en-US">
                <a:sym typeface="+mn-ea"/>
              </a:rPr>
              <a:t>J</a:t>
            </a:r>
            <a:r>
              <a:rPr lang="en-US">
                <a:sym typeface="+mn-ea"/>
              </a:rPr>
              <a:t>SESSIONID=9DF15394CABFCABB7E360F89D42F2FB1</a:t>
            </a:r>
            <a:r>
              <a:rPr lang="en-US">
                <a:sym typeface="+mn-ea"/>
              </a:rPr>
              <a:t>”，通过这个值获取到服务器端对应的</a:t>
            </a:r>
            <a:r>
              <a:rPr lang="en-US">
                <a:sym typeface="+mn-ea"/>
              </a:rPr>
              <a:t>Session</a:t>
            </a:r>
            <a:r>
              <a:rPr lang="en-US">
                <a:sym typeface="+mn-ea"/>
              </a:rPr>
              <a:t>信息。如下图所示：</a:t>
            </a:r>
            <a:endParaRPr lang="en-US">
              <a:sym typeface="+mn-ea"/>
            </a:endParaRPr>
          </a:p>
        </p:txBody>
      </p:sp>
      <p:pic>
        <p:nvPicPr>
          <p:cNvPr id="52" name="图片 52"/>
          <p:cNvPicPr>
            <a:picLocks noChangeAspect="1"/>
          </p:cNvPicPr>
          <p:nvPr/>
        </p:nvPicPr>
        <p:blipFill>
          <a:blip r:embed="rId1"/>
          <a:stretch>
            <a:fillRect/>
          </a:stretch>
        </p:blipFill>
        <p:spPr>
          <a:xfrm>
            <a:off x="1059180" y="2974658"/>
            <a:ext cx="4549140" cy="2207895"/>
          </a:xfrm>
          <a:prstGeom prst="rect">
            <a:avLst/>
          </a:prstGeom>
        </p:spPr>
      </p:pic>
      <p:sp>
        <p:nvSpPr>
          <p:cNvPr id="3" name="文本框 2"/>
          <p:cNvSpPr txBox="1"/>
          <p:nvPr/>
        </p:nvSpPr>
        <p:spPr>
          <a:xfrm>
            <a:off x="2727325" y="5182870"/>
            <a:ext cx="1212850" cy="252730"/>
          </a:xfrm>
          <a:prstGeom prst="rect">
            <a:avLst/>
          </a:prstGeom>
          <a:noFill/>
          <a:ln w="9525">
            <a:noFill/>
          </a:ln>
        </p:spPr>
        <p:txBody>
          <a:bodyPr wrap="square">
            <a:spAutoFit/>
          </a:bodyPr>
          <a:p>
            <a:pPr indent="0" algn="ctr"/>
            <a:r>
              <a:rPr lang="en-US" sz="1050" b="0">
                <a:latin typeface="Calibri" panose="020F0502020204030204" charset="0"/>
                <a:ea typeface="宋体" panose="02010600030101010101" pitchFamily="2" charset="-122"/>
              </a:rPr>
              <a:t> </a:t>
            </a: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Cookie</a:t>
            </a:r>
            <a:r>
              <a:rPr lang="zh-CN" sz="1050" b="0">
                <a:ea typeface="宋体" panose="02010600030101010101" pitchFamily="2" charset="-122"/>
              </a:rPr>
              <a:t>值</a:t>
            </a:r>
            <a:endParaRPr lang="zh-CN" altLang="en-US"/>
          </a:p>
        </p:txBody>
      </p:sp>
      <p:sp>
        <p:nvSpPr>
          <p:cNvPr id="5" name="文本框 4"/>
          <p:cNvSpPr txBox="1"/>
          <p:nvPr/>
        </p:nvSpPr>
        <p:spPr>
          <a:xfrm>
            <a:off x="6375400" y="2829877"/>
            <a:ext cx="5080000" cy="737235"/>
          </a:xfrm>
          <a:prstGeom prst="rect">
            <a:avLst/>
          </a:prstGeom>
          <a:noFill/>
        </p:spPr>
        <p:txBody>
          <a:bodyPr wrap="square" rtlCol="0" anchor="t">
            <a:spAutoFit/>
          </a:bodyPr>
          <a:p>
            <a:pPr>
              <a:buClrTx/>
              <a:buSzTx/>
              <a:buFontTx/>
            </a:pPr>
            <a:r>
              <a:rPr lang="en-US" altLang="zh-CN" sz="1400">
                <a:sym typeface="+mn-ea"/>
              </a:rPr>
              <a:t> </a:t>
            </a:r>
            <a:r>
              <a:rPr lang="en-US" altLang="zh-CN" sz="1400">
                <a:sym typeface="+mn-ea"/>
              </a:rPr>
              <a:t>    </a:t>
            </a:r>
            <a:r>
              <a:rPr lang="zh-CN" altLang="en-US" sz="1400">
                <a:sym typeface="+mn-ea"/>
              </a:rPr>
              <a:t>用户在给</a:t>
            </a:r>
            <a:r>
              <a:rPr lang="zh-CN" altLang="en-US" sz="1400">
                <a:sym typeface="+mn-ea"/>
              </a:rPr>
              <a:t>Session</a:t>
            </a:r>
            <a:r>
              <a:rPr lang="zh-CN" altLang="en-US" sz="1400">
                <a:sym typeface="+mn-ea"/>
              </a:rPr>
              <a:t>赋值的操作的时候我们可以为用户生成一个唯一的</a:t>
            </a:r>
            <a:r>
              <a:rPr lang="zh-CN" altLang="en-US" sz="1400">
                <a:sym typeface="+mn-ea"/>
              </a:rPr>
              <a:t>cookie</a:t>
            </a:r>
            <a:r>
              <a:rPr lang="zh-CN" altLang="en-US" sz="1400">
                <a:sym typeface="+mn-ea"/>
              </a:rPr>
              <a:t>值作为</a:t>
            </a:r>
            <a:r>
              <a:rPr lang="zh-CN" altLang="en-US" sz="1400">
                <a:sym typeface="+mn-ea"/>
              </a:rPr>
              <a:t>SessionID</a:t>
            </a:r>
            <a:r>
              <a:rPr lang="zh-CN" altLang="en-US" sz="1400">
                <a:sym typeface="+mn-ea"/>
              </a:rPr>
              <a:t>存储在用户的客户端，将该</a:t>
            </a:r>
            <a:r>
              <a:rPr lang="zh-CN" altLang="en-US" sz="1400">
                <a:sym typeface="+mn-ea"/>
              </a:rPr>
              <a:t>cookie</a:t>
            </a:r>
            <a:r>
              <a:rPr lang="zh-CN" altLang="en-US" sz="1400">
                <a:sym typeface="+mn-ea"/>
              </a:rPr>
              <a:t>值作为缓存的键和</a:t>
            </a:r>
            <a:r>
              <a:rPr lang="zh-CN" altLang="en-US" sz="1400">
                <a:sym typeface="+mn-ea"/>
              </a:rPr>
              <a:t>Session</a:t>
            </a:r>
            <a:r>
              <a:rPr lang="zh-CN" altLang="en-US" sz="1400">
                <a:sym typeface="+mn-ea"/>
              </a:rPr>
              <a:t>值一起存入到</a:t>
            </a:r>
            <a:r>
              <a:rPr lang="zh-CN" altLang="en-US" sz="1400">
                <a:sym typeface="+mn-ea"/>
              </a:rPr>
              <a:t>Redis</a:t>
            </a:r>
            <a:r>
              <a:rPr lang="zh-CN" altLang="en-US" sz="1400">
                <a:sym typeface="+mn-ea"/>
              </a:rPr>
              <a:t>缓存中。</a:t>
            </a:r>
            <a:endParaRPr lang="zh-CN" altLang="en-US" sz="1400">
              <a:sym typeface="+mn-ea"/>
            </a:endParaRPr>
          </a:p>
        </p:txBody>
      </p:sp>
      <p:sp>
        <p:nvSpPr>
          <p:cNvPr id="6" name="文本框 5"/>
          <p:cNvSpPr txBox="1"/>
          <p:nvPr/>
        </p:nvSpPr>
        <p:spPr>
          <a:xfrm>
            <a:off x="6375400" y="3567112"/>
            <a:ext cx="5080000" cy="737235"/>
          </a:xfrm>
          <a:prstGeom prst="rect">
            <a:avLst/>
          </a:prstGeom>
          <a:noFill/>
        </p:spPr>
        <p:txBody>
          <a:bodyPr wrap="square" rtlCol="0" anchor="t">
            <a:spAutoFit/>
          </a:bodyPr>
          <a:p>
            <a:pPr lvl="0" algn="l">
              <a:buClrTx/>
              <a:buSzTx/>
              <a:buFontTx/>
            </a:pPr>
            <a:r>
              <a:rPr lang="en-US" altLang="zh-CN" sz="1400">
                <a:sym typeface="+mn-ea"/>
              </a:rPr>
              <a:t>程序实现逻辑：</a:t>
            </a:r>
            <a:r>
              <a:rPr lang="en-US" altLang="zh-CN" sz="1400">
                <a:sym typeface="+mn-ea"/>
              </a:rPr>
              <a:t></a:t>
            </a:r>
            <a:r>
              <a:rPr lang="en-US" altLang="zh-CN" sz="1400">
                <a:sym typeface="+mn-ea"/>
              </a:rPr>
              <a:t>     </a:t>
            </a:r>
            <a:r>
              <a:rPr lang="en-US" altLang="zh-CN" sz="1400">
                <a:sym typeface="+mn-ea"/>
              </a:rPr>
              <a:t>使用</a:t>
            </a:r>
            <a:r>
              <a:rPr lang="en-US" altLang="zh-CN" sz="1400">
                <a:sym typeface="+mn-ea"/>
              </a:rPr>
              <a:t>In</a:t>
            </a:r>
            <a:r>
              <a:rPr lang="en-US" altLang="zh-CN" sz="1400">
                <a:sym typeface="+mn-ea"/>
              </a:rPr>
              <a:t>tellij IDEA</a:t>
            </a:r>
            <a:r>
              <a:rPr lang="en-US" altLang="zh-CN" sz="1400">
                <a:sym typeface="+mn-ea"/>
              </a:rPr>
              <a:t>新建一个</a:t>
            </a:r>
            <a:r>
              <a:rPr lang="en-US" altLang="zh-CN" sz="1400">
                <a:sym typeface="+mn-ea"/>
              </a:rPr>
              <a:t> “J2EE Web Project</a:t>
            </a:r>
            <a:r>
              <a:rPr lang="en-US" altLang="zh-CN" sz="1400">
                <a:sym typeface="+mn-ea"/>
              </a:rPr>
              <a:t>”项目，本案例文件名为</a:t>
            </a:r>
            <a:r>
              <a:rPr lang="en-US" altLang="zh-CN" sz="1400">
                <a:sym typeface="+mn-ea"/>
              </a:rPr>
              <a:t>”</a:t>
            </a:r>
            <a:r>
              <a:rPr lang="en-US" altLang="zh-CN" sz="1400">
                <a:sym typeface="+mn-ea"/>
              </a:rPr>
              <a:t>Redis\Chapter07\ web1”</a:t>
            </a:r>
            <a:r>
              <a:rPr lang="en-US" altLang="zh-CN" sz="1400">
                <a:sym typeface="+mn-ea"/>
              </a:rPr>
              <a:t>，如下图所示。</a:t>
            </a:r>
            <a:endParaRPr lang="en-US" altLang="zh-CN" sz="1400">
              <a:sym typeface="+mn-ea"/>
            </a:endParaRPr>
          </a:p>
        </p:txBody>
      </p:sp>
      <p:pic>
        <p:nvPicPr>
          <p:cNvPr id="105" name="图片 105"/>
          <p:cNvPicPr>
            <a:picLocks noChangeAspect="1"/>
          </p:cNvPicPr>
          <p:nvPr/>
        </p:nvPicPr>
        <p:blipFill>
          <a:blip r:embed="rId2"/>
          <a:stretch>
            <a:fillRect/>
          </a:stretch>
        </p:blipFill>
        <p:spPr>
          <a:xfrm>
            <a:off x="7562850" y="4304030"/>
            <a:ext cx="2705100" cy="2225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pPr algn="l"/>
            <a:r>
              <a:rPr lang="zh-CN" altLang="en-US">
                <a:sym typeface="+mn-ea"/>
              </a:rPr>
              <a:t>四</a:t>
            </a:r>
            <a:r>
              <a:rPr lang="en-US">
                <a:sym typeface="+mn-ea"/>
              </a:rPr>
              <a:t>，配置Tomcat集群</a:t>
            </a:r>
            <a:endParaRPr lang="en-US">
              <a:sym typeface="+mn-ea"/>
            </a:endParaRPr>
          </a:p>
        </p:txBody>
      </p:sp>
      <p:sp>
        <p:nvSpPr>
          <p:cNvPr id="4" name="文本框 3"/>
          <p:cNvSpPr txBox="1"/>
          <p:nvPr/>
        </p:nvSpPr>
        <p:spPr>
          <a:xfrm>
            <a:off x="812800" y="1498600"/>
            <a:ext cx="3599180" cy="368300"/>
          </a:xfrm>
          <a:prstGeom prst="rect">
            <a:avLst/>
          </a:prstGeom>
          <a:noFill/>
        </p:spPr>
        <p:txBody>
          <a:bodyPr wrap="none" rtlCol="0" anchor="t">
            <a:spAutoFit/>
          </a:bodyPr>
          <a:p>
            <a:pPr lvl="0" algn="l">
              <a:buClrTx/>
              <a:buSzTx/>
              <a:buFontTx/>
            </a:pPr>
            <a:r>
              <a:rPr lang="zh-CN" altLang="en-US">
                <a:sym typeface="+mn-ea"/>
              </a:rPr>
              <a:t>修改</a:t>
            </a:r>
            <a:r>
              <a:rPr lang="zh-CN" altLang="en-US">
                <a:sym typeface="+mn-ea"/>
              </a:rPr>
              <a:t>i</a:t>
            </a:r>
            <a:r>
              <a:rPr lang="zh-CN" altLang="en-US">
                <a:sym typeface="+mn-ea"/>
              </a:rPr>
              <a:t>nde</a:t>
            </a:r>
            <a:r>
              <a:rPr lang="zh-CN" altLang="en-US">
                <a:sym typeface="+mn-ea"/>
              </a:rPr>
              <a:t>x.jsp</a:t>
            </a:r>
            <a:r>
              <a:rPr lang="zh-CN" altLang="en-US">
                <a:sym typeface="+mn-ea"/>
              </a:rPr>
              <a:t>文件，具体内容为。</a:t>
            </a:r>
            <a:endParaRPr lang="zh-CN" altLang="en-US">
              <a:sym typeface="+mn-ea"/>
            </a:endParaRPr>
          </a:p>
        </p:txBody>
      </p:sp>
      <p:pic>
        <p:nvPicPr>
          <p:cNvPr id="7" name="图片 6"/>
          <p:cNvPicPr>
            <a:picLocks noChangeAspect="1"/>
          </p:cNvPicPr>
          <p:nvPr/>
        </p:nvPicPr>
        <p:blipFill>
          <a:blip r:embed="rId1"/>
          <a:stretch>
            <a:fillRect/>
          </a:stretch>
        </p:blipFill>
        <p:spPr>
          <a:xfrm>
            <a:off x="812800" y="1866900"/>
            <a:ext cx="4587240" cy="4029075"/>
          </a:xfrm>
          <a:prstGeom prst="rect">
            <a:avLst/>
          </a:prstGeom>
        </p:spPr>
      </p:pic>
      <p:pic>
        <p:nvPicPr>
          <p:cNvPr id="8" name="图片 7"/>
          <p:cNvPicPr>
            <a:picLocks noChangeAspect="1"/>
          </p:cNvPicPr>
          <p:nvPr/>
        </p:nvPicPr>
        <p:blipFill>
          <a:blip r:embed="rId2"/>
          <a:stretch>
            <a:fillRect/>
          </a:stretch>
        </p:blipFill>
        <p:spPr>
          <a:xfrm>
            <a:off x="5572125" y="1866900"/>
            <a:ext cx="4725035" cy="14890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pPr algn="l"/>
            <a:r>
              <a:rPr lang="zh-CN" altLang="en-US">
                <a:sym typeface="+mn-ea"/>
              </a:rPr>
              <a:t>四</a:t>
            </a:r>
            <a:r>
              <a:rPr lang="en-US">
                <a:sym typeface="+mn-ea"/>
              </a:rPr>
              <a:t>，配置Tomcat集群</a:t>
            </a:r>
            <a:endParaRPr lang="en-US">
              <a:sym typeface="+mn-ea"/>
            </a:endParaRPr>
          </a:p>
        </p:txBody>
      </p:sp>
      <p:sp>
        <p:nvSpPr>
          <p:cNvPr id="101" name="文本框 100"/>
          <p:cNvSpPr txBox="1"/>
          <p:nvPr/>
        </p:nvSpPr>
        <p:spPr>
          <a:xfrm>
            <a:off x="669925" y="1498600"/>
            <a:ext cx="4538345" cy="1476375"/>
          </a:xfrm>
          <a:prstGeom prst="rect">
            <a:avLst/>
          </a:prstGeom>
          <a:noFill/>
        </p:spPr>
        <p:txBody>
          <a:bodyPr wrap="square" rtlCol="0" anchor="t">
            <a:spAutoFit/>
          </a:bodyPr>
          <a:p>
            <a:pPr>
              <a:lnSpc>
                <a:spcPct val="100000"/>
              </a:lnSpc>
              <a:buClrTx/>
              <a:buSzTx/>
              <a:buFontTx/>
            </a:pPr>
            <a:r>
              <a:rPr lang="en-US" altLang="zh-CN">
                <a:sym typeface="+mn-ea"/>
              </a:rPr>
              <a:t> </a:t>
            </a:r>
            <a:r>
              <a:rPr lang="en-US" altLang="zh-CN">
                <a:sym typeface="+mn-ea"/>
              </a:rPr>
              <a:t>     </a:t>
            </a:r>
            <a:r>
              <a:rPr lang="zh-CN" altLang="en-US">
                <a:sym typeface="+mn-ea"/>
              </a:rPr>
              <a:t>把</a:t>
            </a:r>
            <a:r>
              <a:rPr lang="zh-CN" altLang="en-US">
                <a:sym typeface="+mn-ea"/>
              </a:rPr>
              <a:t>web</a:t>
            </a:r>
            <a:r>
              <a:rPr lang="zh-CN" altLang="en-US">
                <a:sym typeface="+mn-ea"/>
              </a:rPr>
              <a:t>1</a:t>
            </a:r>
            <a:r>
              <a:rPr lang="zh-CN" altLang="en-US">
                <a:sym typeface="+mn-ea"/>
              </a:rPr>
              <a:t>项目部署到</a:t>
            </a:r>
            <a:r>
              <a:rPr lang="zh-CN" altLang="en-US">
                <a:sym typeface="+mn-ea"/>
              </a:rPr>
              <a:t>1</a:t>
            </a:r>
            <a:r>
              <a:rPr lang="zh-CN" altLang="en-US">
                <a:sym typeface="+mn-ea"/>
              </a:rPr>
              <a:t>92.168.11.15</a:t>
            </a:r>
            <a:r>
              <a:rPr lang="zh-CN" altLang="en-US">
                <a:sym typeface="+mn-ea"/>
              </a:rPr>
              <a:t>的</a:t>
            </a:r>
            <a:r>
              <a:rPr lang="zh-CN" altLang="en-US">
                <a:sym typeface="+mn-ea"/>
              </a:rPr>
              <a:t>Tomcat</a:t>
            </a:r>
            <a:r>
              <a:rPr lang="zh-CN" altLang="en-US">
                <a:sym typeface="+mn-ea"/>
              </a:rPr>
              <a:t>的 </a:t>
            </a:r>
            <a:r>
              <a:rPr lang="zh-CN" altLang="en-US">
                <a:sym typeface="+mn-ea"/>
              </a:rPr>
              <a:t>%/tomcat7/webapps</a:t>
            </a:r>
            <a:r>
              <a:rPr lang="zh-CN" altLang="en-US">
                <a:sym typeface="+mn-ea"/>
              </a:rPr>
              <a:t>目录下，然后稍微修改下</a:t>
            </a:r>
            <a:r>
              <a:rPr lang="zh-CN" altLang="en-US">
                <a:sym typeface="+mn-ea"/>
              </a:rPr>
              <a:t>i</a:t>
            </a:r>
            <a:r>
              <a:rPr lang="zh-CN" altLang="en-US">
                <a:sym typeface="+mn-ea"/>
              </a:rPr>
              <a:t>ndex.jsp</a:t>
            </a:r>
            <a:r>
              <a:rPr lang="zh-CN" altLang="en-US">
                <a:sym typeface="+mn-ea"/>
              </a:rPr>
              <a:t>文件上的内容以示区别，以便等下区分请求被分发到了哪个</a:t>
            </a:r>
            <a:r>
              <a:rPr lang="zh-CN" altLang="en-US">
                <a:sym typeface="+mn-ea"/>
              </a:rPr>
              <a:t>Tomcat</a:t>
            </a:r>
            <a:r>
              <a:rPr lang="zh-CN" altLang="en-US">
                <a:sym typeface="+mn-ea"/>
              </a:rPr>
              <a:t>上，修改</a:t>
            </a:r>
            <a:r>
              <a:rPr lang="zh-CN" altLang="en-US">
                <a:sym typeface="+mn-ea"/>
              </a:rPr>
              <a:t>i</a:t>
            </a:r>
            <a:r>
              <a:rPr lang="zh-CN" altLang="en-US">
                <a:sym typeface="+mn-ea"/>
              </a:rPr>
              <a:t>ndex.jsp</a:t>
            </a:r>
            <a:r>
              <a:rPr lang="zh-CN" altLang="en-US">
                <a:sym typeface="+mn-ea"/>
              </a:rPr>
              <a:t>页面的内容如下。</a:t>
            </a:r>
            <a:endParaRPr lang="zh-CN" altLang="en-US">
              <a:sym typeface="+mn-ea"/>
            </a:endParaRPr>
          </a:p>
        </p:txBody>
      </p:sp>
      <p:pic>
        <p:nvPicPr>
          <p:cNvPr id="3" name="图片 2"/>
          <p:cNvPicPr>
            <a:picLocks noChangeAspect="1"/>
          </p:cNvPicPr>
          <p:nvPr/>
        </p:nvPicPr>
        <p:blipFill>
          <a:blip r:embed="rId1"/>
          <a:stretch>
            <a:fillRect/>
          </a:stretch>
        </p:blipFill>
        <p:spPr>
          <a:xfrm>
            <a:off x="5486400" y="1130300"/>
            <a:ext cx="4252595" cy="4867910"/>
          </a:xfrm>
          <a:prstGeom prst="rect">
            <a:avLst/>
          </a:prstGeom>
        </p:spPr>
      </p:pic>
      <p:sp>
        <p:nvSpPr>
          <p:cNvPr id="5" name="文本框 4"/>
          <p:cNvSpPr txBox="1"/>
          <p:nvPr/>
        </p:nvSpPr>
        <p:spPr>
          <a:xfrm>
            <a:off x="669925" y="3079115"/>
            <a:ext cx="4538980" cy="922020"/>
          </a:xfrm>
          <a:prstGeom prst="rect">
            <a:avLst/>
          </a:prstGeom>
          <a:noFill/>
        </p:spPr>
        <p:txBody>
          <a:bodyPr wrap="square" rtlCol="0" anchor="t">
            <a:spAutoFit/>
          </a:bodyPr>
          <a:p>
            <a:pPr lvl="0" algn="l">
              <a:buClrTx/>
              <a:buSzTx/>
              <a:buFontTx/>
            </a:pPr>
            <a:r>
              <a:rPr lang="en-US" altLang="zh-CN">
                <a:sym typeface="+mn-ea"/>
              </a:rPr>
              <a:t>在两台主机的</a:t>
            </a:r>
            <a:r>
              <a:rPr lang="en-US" altLang="zh-CN">
                <a:sym typeface="+mn-ea"/>
              </a:rPr>
              <a:t>Tomcat</a:t>
            </a:r>
            <a:r>
              <a:rPr lang="en-US" altLang="zh-CN">
                <a:sym typeface="+mn-ea"/>
              </a:rPr>
              <a:t>上部署 </a:t>
            </a:r>
            <a:r>
              <a:rPr lang="en-US" altLang="zh-CN">
                <a:sym typeface="+mn-ea"/>
              </a:rPr>
              <a:t>web1</a:t>
            </a:r>
            <a:r>
              <a:rPr lang="en-US" altLang="zh-CN">
                <a:sym typeface="+mn-ea"/>
              </a:rPr>
              <a:t>项目，访问 </a:t>
            </a:r>
            <a:r>
              <a:rPr lang="en-US" altLang="zh-CN">
                <a:sym typeface="+mn-ea"/>
                <a:hlinkClick r:id="rId2"/>
              </a:rPr>
              <a:t>http://localhost/web1</a:t>
            </a:r>
            <a:r>
              <a:rPr lang="en-US" altLang="zh-CN">
                <a:sym typeface="+mn-ea"/>
              </a:rPr>
              <a:t>发现</a:t>
            </a:r>
            <a:r>
              <a:rPr lang="en-US" altLang="zh-CN">
                <a:sym typeface="+mn-ea"/>
              </a:rPr>
              <a:t>SessionId</a:t>
            </a:r>
            <a:r>
              <a:rPr lang="en-US" altLang="zh-CN">
                <a:sym typeface="+mn-ea"/>
              </a:rPr>
              <a:t>不一致。</a:t>
            </a:r>
            <a:endParaRPr lang="en-US" altLang="zh-CN">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pPr algn="l"/>
            <a:r>
              <a:rPr lang="zh-CN" altLang="en-US">
                <a:sym typeface="+mn-ea"/>
              </a:rPr>
              <a:t>四</a:t>
            </a:r>
            <a:r>
              <a:rPr lang="en-US">
                <a:sym typeface="+mn-ea"/>
              </a:rPr>
              <a:t>，配置Tomcat集群</a:t>
            </a:r>
            <a:endParaRPr lang="en-US">
              <a:sym typeface="+mn-ea"/>
            </a:endParaRPr>
          </a:p>
        </p:txBody>
      </p:sp>
      <p:sp>
        <p:nvSpPr>
          <p:cNvPr id="4" name="文本框 3"/>
          <p:cNvSpPr txBox="1"/>
          <p:nvPr/>
        </p:nvSpPr>
        <p:spPr>
          <a:xfrm>
            <a:off x="611505" y="1578610"/>
            <a:ext cx="4712335" cy="1476375"/>
          </a:xfrm>
          <a:prstGeom prst="rect">
            <a:avLst/>
          </a:prstGeom>
          <a:noFill/>
        </p:spPr>
        <p:txBody>
          <a:bodyPr wrap="square" rtlCol="0" anchor="t">
            <a:spAutoFit/>
          </a:bodyPr>
          <a:p>
            <a:pPr>
              <a:buClrTx/>
              <a:buSzTx/>
              <a:buFontTx/>
            </a:pPr>
            <a:r>
              <a:rPr lang="en-US" altLang="zh-CN">
                <a:sym typeface="+mn-ea"/>
              </a:rPr>
              <a:t> </a:t>
            </a:r>
            <a:r>
              <a:rPr lang="en-US" altLang="zh-CN">
                <a:sym typeface="+mn-ea"/>
              </a:rPr>
              <a:t>    </a:t>
            </a:r>
            <a:r>
              <a:rPr lang="zh-CN" altLang="en-US">
                <a:sym typeface="+mn-ea"/>
              </a:rPr>
              <a:t>把</a:t>
            </a:r>
            <a:r>
              <a:rPr lang="zh-CN" altLang="en-US">
                <a:sym typeface="+mn-ea"/>
              </a:rPr>
              <a:t>web</a:t>
            </a:r>
            <a:r>
              <a:rPr lang="zh-CN" altLang="en-US">
                <a:sym typeface="+mn-ea"/>
              </a:rPr>
              <a:t>1 </a:t>
            </a:r>
            <a:r>
              <a:rPr lang="zh-CN" altLang="en-US">
                <a:sym typeface="+mn-ea"/>
              </a:rPr>
              <a:t>项目部署到分别部署到两台主机的</a:t>
            </a:r>
            <a:r>
              <a:rPr lang="zh-CN" altLang="en-US">
                <a:sym typeface="+mn-ea"/>
              </a:rPr>
              <a:t>Tomcat</a:t>
            </a:r>
            <a:r>
              <a:rPr lang="zh-CN" altLang="en-US">
                <a:sym typeface="+mn-ea"/>
              </a:rPr>
              <a:t>上，把</a:t>
            </a:r>
            <a:r>
              <a:rPr lang="zh-CN" altLang="en-US">
                <a:sym typeface="+mn-ea"/>
              </a:rPr>
              <a:t>w</a:t>
            </a:r>
            <a:r>
              <a:rPr lang="zh-CN" altLang="en-US">
                <a:sym typeface="+mn-ea"/>
              </a:rPr>
              <a:t>eb1</a:t>
            </a:r>
            <a:r>
              <a:rPr lang="zh-CN" altLang="en-US">
                <a:sym typeface="+mn-ea"/>
              </a:rPr>
              <a:t>项目部署在</a:t>
            </a:r>
            <a:r>
              <a:rPr lang="zh-CN" altLang="en-US">
                <a:sym typeface="+mn-ea"/>
              </a:rPr>
              <a:t> 192.168.11.14</a:t>
            </a:r>
            <a:r>
              <a:rPr lang="zh-CN" altLang="en-US">
                <a:sym typeface="+mn-ea"/>
              </a:rPr>
              <a:t>主机的</a:t>
            </a:r>
            <a:r>
              <a:rPr lang="zh-CN" altLang="en-US">
                <a:sym typeface="+mn-ea"/>
              </a:rPr>
              <a:t>%/tomcat7/webapps/</a:t>
            </a:r>
            <a:r>
              <a:rPr lang="zh-CN" altLang="en-US">
                <a:sym typeface="+mn-ea"/>
              </a:rPr>
              <a:t>目录下。访问</a:t>
            </a:r>
            <a:r>
              <a:rPr lang="zh-CN" altLang="en-US">
                <a:sym typeface="+mn-ea"/>
              </a:rPr>
              <a:t> http://192.168.11.14:8080/web1 </a:t>
            </a:r>
            <a:r>
              <a:rPr lang="zh-CN" altLang="en-US">
                <a:sym typeface="+mn-ea"/>
              </a:rPr>
              <a:t>如下图所示。</a:t>
            </a:r>
            <a:endParaRPr lang="zh-CN" altLang="en-US">
              <a:sym typeface="+mn-ea"/>
            </a:endParaRPr>
          </a:p>
        </p:txBody>
      </p:sp>
      <p:pic>
        <p:nvPicPr>
          <p:cNvPr id="246" name="图片 246"/>
          <p:cNvPicPr>
            <a:picLocks noChangeAspect="1"/>
          </p:cNvPicPr>
          <p:nvPr/>
        </p:nvPicPr>
        <p:blipFill>
          <a:blip r:embed="rId1"/>
          <a:stretch>
            <a:fillRect/>
          </a:stretch>
        </p:blipFill>
        <p:spPr>
          <a:xfrm>
            <a:off x="936625" y="3134995"/>
            <a:ext cx="3695700" cy="1570990"/>
          </a:xfrm>
          <a:prstGeom prst="rect">
            <a:avLst/>
          </a:prstGeom>
        </p:spPr>
      </p:pic>
      <p:sp>
        <p:nvSpPr>
          <p:cNvPr id="6" name="文本框 5"/>
          <p:cNvSpPr txBox="1"/>
          <p:nvPr/>
        </p:nvSpPr>
        <p:spPr>
          <a:xfrm>
            <a:off x="5889625" y="1498600"/>
            <a:ext cx="5080000" cy="922020"/>
          </a:xfrm>
          <a:prstGeom prst="rect">
            <a:avLst/>
          </a:prstGeom>
          <a:noFill/>
        </p:spPr>
        <p:txBody>
          <a:bodyPr wrap="square" rtlCol="0" anchor="t">
            <a:spAutoFit/>
          </a:bodyPr>
          <a:p>
            <a:pPr>
              <a:buClrTx/>
              <a:buSzTx/>
              <a:buFontTx/>
            </a:pPr>
            <a:r>
              <a:rPr lang="en-US" altLang="zh-CN">
                <a:sym typeface="+mn-ea"/>
              </a:rPr>
              <a:t>把</a:t>
            </a:r>
            <a:r>
              <a:rPr lang="en-US" altLang="zh-CN">
                <a:sym typeface="+mn-ea"/>
              </a:rPr>
              <a:t>w</a:t>
            </a:r>
            <a:r>
              <a:rPr lang="en-US" altLang="zh-CN">
                <a:sym typeface="+mn-ea"/>
              </a:rPr>
              <a:t>eb1</a:t>
            </a:r>
            <a:r>
              <a:rPr lang="en-US" altLang="zh-CN">
                <a:sym typeface="+mn-ea"/>
              </a:rPr>
              <a:t>项目部署在</a:t>
            </a:r>
            <a:r>
              <a:rPr lang="en-US" altLang="zh-CN">
                <a:sym typeface="+mn-ea"/>
              </a:rPr>
              <a:t> 192.168.11.15</a:t>
            </a:r>
            <a:r>
              <a:rPr lang="en-US" altLang="zh-CN">
                <a:sym typeface="+mn-ea"/>
              </a:rPr>
              <a:t>主机的</a:t>
            </a:r>
            <a:r>
              <a:rPr lang="en-US" altLang="zh-CN">
                <a:sym typeface="+mn-ea"/>
              </a:rPr>
              <a:t>%/tomcat9/webapps/</a:t>
            </a:r>
            <a:r>
              <a:rPr lang="en-US" altLang="zh-CN">
                <a:sym typeface="+mn-ea"/>
              </a:rPr>
              <a:t>目录下。访问</a:t>
            </a:r>
            <a:r>
              <a:rPr lang="en-US" altLang="zh-CN">
                <a:sym typeface="+mn-ea"/>
              </a:rPr>
              <a:t> http://192.168.11.15:8080/web1 </a:t>
            </a:r>
            <a:r>
              <a:rPr lang="en-US" altLang="zh-CN">
                <a:sym typeface="+mn-ea"/>
              </a:rPr>
              <a:t>如下图所示。</a:t>
            </a:r>
            <a:endParaRPr lang="en-US" altLang="zh-CN">
              <a:sym typeface="+mn-ea"/>
            </a:endParaRPr>
          </a:p>
        </p:txBody>
      </p:sp>
      <p:pic>
        <p:nvPicPr>
          <p:cNvPr id="248" name="图片 248"/>
          <p:cNvPicPr>
            <a:picLocks noChangeAspect="1"/>
          </p:cNvPicPr>
          <p:nvPr/>
        </p:nvPicPr>
        <p:blipFill>
          <a:blip r:embed="rId2"/>
          <a:stretch>
            <a:fillRect/>
          </a:stretch>
        </p:blipFill>
        <p:spPr>
          <a:xfrm>
            <a:off x="6288405" y="2583498"/>
            <a:ext cx="3749040" cy="1691005"/>
          </a:xfrm>
          <a:prstGeom prst="rect">
            <a:avLst/>
          </a:prstGeom>
        </p:spPr>
      </p:pic>
      <p:sp>
        <p:nvSpPr>
          <p:cNvPr id="7" name="文本框 6"/>
          <p:cNvSpPr txBox="1"/>
          <p:nvPr/>
        </p:nvSpPr>
        <p:spPr>
          <a:xfrm>
            <a:off x="2038985" y="4740910"/>
            <a:ext cx="1490980" cy="252730"/>
          </a:xfrm>
          <a:prstGeom prst="rect">
            <a:avLst/>
          </a:prstGeom>
          <a:noFill/>
          <a:ln w="9525">
            <a:noFill/>
          </a:ln>
        </p:spPr>
        <p:txBody>
          <a:bodyPr wrap="square">
            <a:spAutoFit/>
          </a:bodyPr>
          <a:p>
            <a:pPr indent="0"/>
            <a:r>
              <a:rPr lang="zh-CN" sz="1050" b="0">
                <a:ea typeface="宋体" panose="02010600030101010101" pitchFamily="2" charset="-122"/>
              </a:rPr>
              <a:t>查看页面中的</a:t>
            </a:r>
            <a:r>
              <a:rPr lang="en-US" sz="1050" b="0">
                <a:latin typeface="Calibri" panose="020F0502020204030204" charset="0"/>
                <a:ea typeface="宋体" panose="02010600030101010101" pitchFamily="2" charset="-122"/>
              </a:rPr>
              <a:t>sessionId</a:t>
            </a:r>
            <a:endParaRPr lang="zh-CN" altLang="en-US"/>
          </a:p>
        </p:txBody>
      </p:sp>
      <p:sp>
        <p:nvSpPr>
          <p:cNvPr id="8" name="文本框 7"/>
          <p:cNvSpPr txBox="1"/>
          <p:nvPr/>
        </p:nvSpPr>
        <p:spPr>
          <a:xfrm>
            <a:off x="7132955" y="4438015"/>
            <a:ext cx="2059940" cy="252730"/>
          </a:xfrm>
          <a:prstGeom prst="rect">
            <a:avLst/>
          </a:prstGeom>
          <a:noFill/>
          <a:ln w="9525">
            <a:noFill/>
          </a:ln>
        </p:spPr>
        <p:txBody>
          <a:bodyPr wrap="square">
            <a:spAutoFit/>
          </a:bodyPr>
          <a:p>
            <a:pPr indent="0"/>
            <a:r>
              <a:rPr lang="zh-CN" sz="1050" b="0">
                <a:ea typeface="宋体" panose="02010600030101010101" pitchFamily="2" charset="-122"/>
              </a:rPr>
              <a:t>查看另一个页面中的</a:t>
            </a:r>
            <a:r>
              <a:rPr lang="en-US" sz="1050" b="0">
                <a:latin typeface="Calibri" panose="020F0502020204030204" charset="0"/>
                <a:ea typeface="宋体" panose="02010600030101010101" pitchFamily="2" charset="-122"/>
              </a:rPr>
              <a:t>sessionId</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4" name="文本框 3"/>
          <p:cNvSpPr txBox="1"/>
          <p:nvPr/>
        </p:nvSpPr>
        <p:spPr>
          <a:xfrm>
            <a:off x="669925" y="993775"/>
            <a:ext cx="10656570" cy="2384425"/>
          </a:xfrm>
          <a:prstGeom prst="rect">
            <a:avLst/>
          </a:prstGeom>
          <a:noFill/>
        </p:spPr>
        <p:txBody>
          <a:bodyPr wrap="square" rtlCol="0">
            <a:spAutoFit/>
          </a:bodyPr>
          <a:lstStyle/>
          <a:p>
            <a:pPr indent="0" algn="just">
              <a:lnSpc>
                <a:spcPct val="150000"/>
              </a:lnSpc>
              <a:spcAft>
                <a:spcPts val="600"/>
              </a:spcAft>
              <a:buClr>
                <a:srgbClr val="FF0000"/>
              </a:buClr>
              <a:buFont typeface="Wingdings" panose="05000000000000000000" pitchFamily="2" charset="2"/>
              <a:buNone/>
            </a:pPr>
            <a:r>
              <a:rPr lang="en-US" sz="2400"/>
              <a:t>   </a:t>
            </a:r>
            <a:r>
              <a:rPr sz="2400"/>
              <a:t>在开始使用Java操作Redis前，需要确保读者的电脑上已经安装了Redis服务器，且能正常使用Redis。</a:t>
            </a:r>
            <a:endParaRPr sz="2400"/>
          </a:p>
          <a:p>
            <a:pPr indent="0" algn="just">
              <a:lnSpc>
                <a:spcPct val="150000"/>
              </a:lnSpc>
              <a:spcAft>
                <a:spcPts val="600"/>
              </a:spcAft>
              <a:buClr>
                <a:srgbClr val="FF0000"/>
              </a:buClr>
              <a:buFont typeface="Wingdings" panose="05000000000000000000" pitchFamily="2" charset="2"/>
              <a:buNone/>
            </a:pPr>
            <a:r>
              <a:rPr lang="en-US" sz="2400"/>
              <a:t>   </a:t>
            </a:r>
            <a:r>
              <a:rPr sz="2400"/>
              <a:t>本节讲解在最常见的PC操作系统平台(Windows)上安装配置所需的Java开发环境。以及开发Java的利器Intellij IDEA。</a:t>
            </a:r>
            <a:endParaRPr sz="2400"/>
          </a:p>
        </p:txBody>
      </p:sp>
      <p:graphicFrame>
        <p:nvGraphicFramePr>
          <p:cNvPr id="2" name="表格 1"/>
          <p:cNvGraphicFramePr/>
          <p:nvPr>
            <p:custDataLst>
              <p:tags r:id="rId1"/>
            </p:custDataLst>
          </p:nvPr>
        </p:nvGraphicFramePr>
        <p:xfrm>
          <a:off x="3053080" y="3962400"/>
          <a:ext cx="6563360" cy="1463040"/>
        </p:xfrm>
        <a:graphic>
          <a:graphicData uri="http://schemas.openxmlformats.org/drawingml/2006/table">
            <a:tbl>
              <a:tblPr firstRow="1" bandRow="1">
                <a:tableStyleId>{5940675A-B579-460E-94D1-54222C63F5DA}</a:tableStyleId>
              </a:tblPr>
              <a:tblGrid>
                <a:gridCol w="3281680"/>
                <a:gridCol w="3281680"/>
              </a:tblGrid>
              <a:tr h="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系统</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Windows</a:t>
                      </a:r>
                      <a:r>
                        <a:rPr lang="en-US" sz="2400" b="0">
                          <a:latin typeface="Calibri" panose="020F0502020204030204" charset="0"/>
                          <a:cs typeface="Calibri" panose="020F0502020204030204" charset="0"/>
                        </a:rPr>
                        <a:t>10</a:t>
                      </a:r>
                      <a:r>
                        <a:rPr lang="en-US" sz="2400" b="0">
                          <a:latin typeface="宋体" panose="02010600030101010101" pitchFamily="2" charset="-122"/>
                          <a:ea typeface="宋体" panose="02010600030101010101" pitchFamily="2" charset="-122"/>
                          <a:cs typeface="宋体" panose="02010600030101010101" pitchFamily="2" charset="-122"/>
                        </a:rPr>
                        <a:t>64位平台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JDK</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1.8.0_102</a:t>
                      </a:r>
                      <a:endParaRPr lang="en-US" altLang="en-US" sz="2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Tomcat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Calibri" panose="020F0502020204030204" charset="0"/>
                          <a:cs typeface="Calibri" panose="020F0502020204030204" charset="0"/>
                        </a:rPr>
                        <a:t>9.0.2</a:t>
                      </a:r>
                      <a:endParaRPr lang="en-US" altLang="en-US" sz="2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M</a:t>
                      </a:r>
                      <a:r>
                        <a:rPr lang="en-US" sz="2400" b="0">
                          <a:latin typeface="Calibri" panose="020F0502020204030204" charset="0"/>
                          <a:cs typeface="Calibri" panose="020F0502020204030204" charset="0"/>
                        </a:rPr>
                        <a:t>aven</a:t>
                      </a:r>
                      <a:endParaRPr lang="en-US" altLang="en-US" sz="24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3</a:t>
                      </a:r>
                      <a:r>
                        <a:rPr lang="en-US" sz="2400" b="0">
                          <a:latin typeface="Calibri" panose="020F0502020204030204" charset="0"/>
                          <a:cs typeface="Calibri" panose="020F0502020204030204" charset="0"/>
                        </a:rPr>
                        <a:t>.6.0</a:t>
                      </a:r>
                      <a:endParaRPr lang="en-US" altLang="en-US" sz="2400" b="0">
                        <a:latin typeface="Calibri" panose="020F0502020204030204" charset="0"/>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4479925" y="3317240"/>
            <a:ext cx="3547110" cy="645160"/>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sz="2400">
                <a:sym typeface="+mn-ea"/>
              </a:rPr>
              <a:t>Redis</a:t>
            </a:r>
            <a:r>
              <a:rPr lang="en-US" sz="2400">
                <a:sym typeface="+mn-ea"/>
              </a:rPr>
              <a:t>开发安装环境信息</a:t>
            </a:r>
            <a:endParaRPr lang="en-US" sz="2400">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pPr algn="l"/>
            <a:r>
              <a:rPr lang="zh-CN" altLang="en-US">
                <a:sym typeface="+mn-ea"/>
              </a:rPr>
              <a:t>四</a:t>
            </a:r>
            <a:r>
              <a:rPr lang="en-US">
                <a:sym typeface="+mn-ea"/>
              </a:rPr>
              <a:t>，配置Tomcat集群</a:t>
            </a:r>
            <a:endParaRPr lang="en-US">
              <a:sym typeface="+mn-ea"/>
            </a:endParaRPr>
          </a:p>
        </p:txBody>
      </p:sp>
      <p:sp>
        <p:nvSpPr>
          <p:cNvPr id="101" name="文本框 100"/>
          <p:cNvSpPr txBox="1"/>
          <p:nvPr/>
        </p:nvSpPr>
        <p:spPr>
          <a:xfrm>
            <a:off x="669925" y="1489075"/>
            <a:ext cx="6147435" cy="645160"/>
          </a:xfrm>
          <a:prstGeom prst="rect">
            <a:avLst/>
          </a:prstGeom>
          <a:noFill/>
        </p:spPr>
        <p:txBody>
          <a:bodyPr wrap="none" rtlCol="0" anchor="t">
            <a:spAutoFit/>
          </a:bodyPr>
          <a:p>
            <a:pPr>
              <a:buClrTx/>
              <a:buSzTx/>
              <a:buFontTx/>
            </a:pPr>
            <a:r>
              <a:rPr lang="zh-CN" altLang="en-US">
                <a:sym typeface="+mn-ea"/>
              </a:rPr>
              <a:t>2</a:t>
            </a:r>
            <a:r>
              <a:rPr lang="zh-CN" altLang="en-US">
                <a:sym typeface="+mn-ea"/>
              </a:rPr>
              <a:t>，配置</a:t>
            </a:r>
            <a:r>
              <a:rPr lang="zh-CN" altLang="en-US">
                <a:sym typeface="+mn-ea"/>
              </a:rPr>
              <a:t>Nginx</a:t>
            </a:r>
            <a:r>
              <a:rPr lang="zh-CN" altLang="en-US">
                <a:sym typeface="+mn-ea"/>
              </a:rPr>
              <a:t>修改主机</a:t>
            </a:r>
            <a:r>
              <a:rPr lang="zh-CN" altLang="en-US">
                <a:sym typeface="+mn-ea"/>
              </a:rPr>
              <a:t>(192.168.</a:t>
            </a:r>
            <a:r>
              <a:rPr lang="zh-CN" altLang="en-US">
                <a:sym typeface="+mn-ea"/>
              </a:rPr>
              <a:t>11.14)</a:t>
            </a:r>
            <a:r>
              <a:rPr lang="zh-CN" altLang="en-US">
                <a:sym typeface="+mn-ea"/>
              </a:rPr>
              <a:t>上的</a:t>
            </a:r>
            <a:r>
              <a:rPr lang="zh-CN" altLang="en-US">
                <a:sym typeface="+mn-ea"/>
              </a:rPr>
              <a:t>N</a:t>
            </a:r>
            <a:r>
              <a:rPr lang="zh-CN" altLang="en-US">
                <a:sym typeface="+mn-ea"/>
              </a:rPr>
              <a:t>ginx</a:t>
            </a:r>
            <a:r>
              <a:rPr lang="zh-CN" altLang="en-US">
                <a:sym typeface="+mn-ea"/>
              </a:rPr>
              <a:t>的配置文件</a:t>
            </a:r>
            <a:r>
              <a:rPr lang="zh-CN" altLang="en-US">
                <a:sym typeface="+mn-ea"/>
              </a:rPr>
              <a:t>nginx.conf</a:t>
            </a:r>
            <a:r>
              <a:rPr lang="zh-CN" altLang="en-US">
                <a:sym typeface="+mn-ea"/>
              </a:rPr>
              <a:t>。</a:t>
            </a:r>
            <a:endParaRPr lang="zh-CN" altLang="en-US">
              <a:sym typeface="+mn-ea"/>
            </a:endParaRPr>
          </a:p>
        </p:txBody>
      </p:sp>
      <p:pic>
        <p:nvPicPr>
          <p:cNvPr id="3" name="图片 2"/>
          <p:cNvPicPr>
            <a:picLocks noChangeAspect="1"/>
          </p:cNvPicPr>
          <p:nvPr/>
        </p:nvPicPr>
        <p:blipFill>
          <a:blip r:embed="rId1"/>
          <a:stretch>
            <a:fillRect/>
          </a:stretch>
        </p:blipFill>
        <p:spPr>
          <a:xfrm>
            <a:off x="762000" y="2143760"/>
            <a:ext cx="3009900" cy="171450"/>
          </a:xfrm>
          <a:prstGeom prst="rect">
            <a:avLst/>
          </a:prstGeom>
        </p:spPr>
      </p:pic>
      <p:sp>
        <p:nvSpPr>
          <p:cNvPr id="5" name="文本框 4"/>
          <p:cNvSpPr txBox="1"/>
          <p:nvPr/>
        </p:nvSpPr>
        <p:spPr>
          <a:xfrm>
            <a:off x="762000" y="2404110"/>
            <a:ext cx="10779760" cy="3415030"/>
          </a:xfrm>
          <a:prstGeom prst="rect">
            <a:avLst/>
          </a:prstGeom>
          <a:noFill/>
        </p:spPr>
        <p:txBody>
          <a:bodyPr wrap="square" rtlCol="0" anchor="t">
            <a:spAutoFit/>
          </a:bodyPr>
          <a:p>
            <a:pPr lvl="0" algn="l">
              <a:buClrTx/>
              <a:buSzTx/>
              <a:buFontTx/>
            </a:pPr>
            <a:r>
              <a:rPr lang="zh-CN" altLang="en-US">
                <a:sym typeface="+mn-ea"/>
              </a:rPr>
              <a:t>修改</a:t>
            </a:r>
            <a:r>
              <a:rPr lang="zh-CN" altLang="en-US">
                <a:sym typeface="+mn-ea"/>
              </a:rPr>
              <a:t>Nginx</a:t>
            </a:r>
            <a:r>
              <a:rPr lang="zh-CN" altLang="en-US">
                <a:sym typeface="+mn-ea"/>
              </a:rPr>
              <a:t>的配置文件 </a:t>
            </a:r>
            <a:r>
              <a:rPr lang="zh-CN" altLang="en-US">
                <a:sym typeface="+mn-ea"/>
              </a:rPr>
              <a:t>/usr/local/nginx/conf/nginx.conf</a:t>
            </a:r>
            <a:r>
              <a:rPr lang="zh-CN" altLang="en-US">
                <a:sym typeface="+mn-ea"/>
              </a:rPr>
              <a:t>后，对</a:t>
            </a:r>
            <a:r>
              <a:rPr lang="zh-CN" altLang="en-US">
                <a:sym typeface="+mn-ea"/>
              </a:rPr>
              <a:t>nginx.conf</a:t>
            </a:r>
            <a:r>
              <a:rPr lang="zh-CN" altLang="en-US">
                <a:sym typeface="+mn-ea"/>
              </a:rPr>
              <a:t>文件内容进行精简，精简后的文件内容如下图所示。在</a:t>
            </a:r>
            <a:r>
              <a:rPr lang="zh-CN" altLang="en-US">
                <a:sym typeface="+mn-ea"/>
              </a:rPr>
              <a:t>n</a:t>
            </a:r>
            <a:r>
              <a:rPr lang="zh-CN" altLang="en-US">
                <a:sym typeface="+mn-ea"/>
              </a:rPr>
              <a:t>ginx.conf</a:t>
            </a:r>
            <a:r>
              <a:rPr lang="zh-CN" altLang="en-US">
                <a:sym typeface="+mn-ea"/>
              </a:rPr>
              <a:t>里配置</a:t>
            </a:r>
            <a:r>
              <a:rPr lang="zh-CN" altLang="en-US">
                <a:sym typeface="+mn-ea"/>
              </a:rPr>
              <a:t>Nginx</a:t>
            </a:r>
            <a:r>
              <a:rPr lang="zh-CN" altLang="en-US">
                <a:sym typeface="+mn-ea"/>
              </a:rPr>
              <a:t>反向代理使用的主要指令如下所示。</a:t>
            </a:r>
            <a:r>
              <a:rPr lang="zh-CN" altLang="en-US">
                <a:sym typeface="+mn-ea"/>
              </a:rPr>
              <a:t>1) </a:t>
            </a:r>
            <a:r>
              <a:rPr lang="zh-CN" altLang="en-US">
                <a:sym typeface="+mn-ea"/>
              </a:rPr>
              <a:t>使用</a:t>
            </a:r>
            <a:r>
              <a:rPr lang="zh-CN" altLang="en-US">
                <a:sym typeface="+mn-ea"/>
              </a:rPr>
              <a:t>u</a:t>
            </a:r>
            <a:r>
              <a:rPr lang="zh-CN" altLang="en-US">
                <a:sym typeface="+mn-ea"/>
              </a:rPr>
              <a:t>pstram</a:t>
            </a:r>
            <a:r>
              <a:rPr lang="zh-CN" altLang="en-US">
                <a:sym typeface="+mn-ea"/>
              </a:rPr>
              <a:t>指令配置后端服务器组。</a:t>
            </a:r>
            <a:r>
              <a:rPr lang="zh-CN" altLang="en-US">
                <a:sym typeface="+mn-ea"/>
              </a:rPr>
              <a:t>2) </a:t>
            </a:r>
            <a:r>
              <a:rPr lang="zh-CN" altLang="en-US">
                <a:sym typeface="+mn-ea"/>
              </a:rPr>
              <a:t>使用</a:t>
            </a:r>
            <a:r>
              <a:rPr lang="zh-CN" altLang="en-US">
                <a:sym typeface="+mn-ea"/>
              </a:rPr>
              <a:t>p</a:t>
            </a:r>
            <a:r>
              <a:rPr lang="zh-CN" altLang="en-US">
                <a:sym typeface="+mn-ea"/>
              </a:rPr>
              <a:t>roxy_pass</a:t>
            </a:r>
            <a:r>
              <a:rPr lang="zh-CN" altLang="en-US">
                <a:sym typeface="+mn-ea"/>
              </a:rPr>
              <a:t>指令配置需要转发的路径地址。在</a:t>
            </a:r>
            <a:r>
              <a:rPr lang="zh-CN" altLang="en-US">
                <a:sym typeface="+mn-ea"/>
              </a:rPr>
              <a:t>本例中将</a:t>
            </a:r>
            <a:r>
              <a:rPr lang="zh-CN" altLang="en-US">
                <a:sym typeface="+mn-ea"/>
              </a:rPr>
              <a:t>web</a:t>
            </a:r>
            <a:r>
              <a:rPr lang="zh-CN" altLang="en-US">
                <a:sym typeface="+mn-ea"/>
              </a:rPr>
              <a:t>1</a:t>
            </a:r>
            <a:r>
              <a:rPr lang="zh-CN" altLang="en-US">
                <a:sym typeface="+mn-ea"/>
              </a:rPr>
              <a:t>应用部署在两台</a:t>
            </a:r>
            <a:r>
              <a:rPr lang="zh-CN" altLang="en-US">
                <a:sym typeface="+mn-ea"/>
              </a:rPr>
              <a:t>Tomcat</a:t>
            </a:r>
            <a:r>
              <a:rPr lang="zh-CN" altLang="en-US">
                <a:sym typeface="+mn-ea"/>
              </a:rPr>
              <a:t>服务器上，</a:t>
            </a:r>
            <a:r>
              <a:rPr lang="zh-CN" altLang="en-US">
                <a:sym typeface="+mn-ea"/>
              </a:rPr>
              <a:t>IP</a:t>
            </a:r>
            <a:r>
              <a:rPr lang="zh-CN" altLang="en-US">
                <a:sym typeface="+mn-ea"/>
              </a:rPr>
              <a:t>地址分别为</a:t>
            </a:r>
            <a:r>
              <a:rPr lang="zh-CN" altLang="en-US">
                <a:sym typeface="+mn-ea"/>
              </a:rPr>
              <a:t>192.168.</a:t>
            </a:r>
            <a:r>
              <a:rPr lang="zh-CN" altLang="en-US">
                <a:sym typeface="+mn-ea"/>
              </a:rPr>
              <a:t>11.14</a:t>
            </a:r>
            <a:r>
              <a:rPr lang="zh-CN" altLang="en-US">
                <a:sym typeface="+mn-ea"/>
              </a:rPr>
              <a:t>和</a:t>
            </a:r>
            <a:r>
              <a:rPr lang="zh-CN" altLang="en-US">
                <a:sym typeface="+mn-ea"/>
              </a:rPr>
              <a:t>192.168.</a:t>
            </a:r>
            <a:r>
              <a:rPr lang="zh-CN" altLang="en-US">
                <a:sym typeface="+mn-ea"/>
              </a:rPr>
              <a:t>11.15</a:t>
            </a:r>
            <a:r>
              <a:rPr lang="zh-CN" altLang="en-US">
                <a:sym typeface="+mn-ea"/>
              </a:rPr>
              <a:t>，反向代理服务器</a:t>
            </a:r>
            <a:r>
              <a:rPr lang="zh-CN" altLang="en-US">
                <a:sym typeface="+mn-ea"/>
              </a:rPr>
              <a:t>N</a:t>
            </a:r>
            <a:r>
              <a:rPr lang="zh-CN" altLang="en-US">
                <a:sym typeface="+mn-ea"/>
              </a:rPr>
              <a:t>ginx</a:t>
            </a:r>
            <a:r>
              <a:rPr lang="zh-CN" altLang="en-US">
                <a:sym typeface="+mn-ea"/>
              </a:rPr>
              <a:t>部署在</a:t>
            </a:r>
            <a:r>
              <a:rPr lang="zh-CN" altLang="en-US">
                <a:sym typeface="+mn-ea"/>
              </a:rPr>
              <a:t>IP</a:t>
            </a:r>
            <a:r>
              <a:rPr lang="zh-CN" altLang="en-US">
                <a:sym typeface="+mn-ea"/>
              </a:rPr>
              <a:t>地址为</a:t>
            </a:r>
            <a:r>
              <a:rPr lang="zh-CN" altLang="en-US">
                <a:sym typeface="+mn-ea"/>
              </a:rPr>
              <a:t>192.168.</a:t>
            </a:r>
            <a:r>
              <a:rPr lang="zh-CN" altLang="en-US">
                <a:sym typeface="+mn-ea"/>
              </a:rPr>
              <a:t>11.14</a:t>
            </a:r>
            <a:r>
              <a:rPr lang="zh-CN" altLang="en-US">
                <a:sym typeface="+mn-ea"/>
              </a:rPr>
              <a:t>的计算机上，</a:t>
            </a:r>
            <a:r>
              <a:rPr lang="zh-CN" altLang="en-US">
                <a:sym typeface="+mn-ea"/>
              </a:rPr>
              <a:t>p</a:t>
            </a:r>
            <a:r>
              <a:rPr lang="zh-CN" altLang="en-US">
                <a:sym typeface="+mn-ea"/>
              </a:rPr>
              <a:t>roxy_pass</a:t>
            </a:r>
            <a:r>
              <a:rPr lang="zh-CN" altLang="en-US">
                <a:sym typeface="+mn-ea"/>
              </a:rPr>
              <a:t>的</a:t>
            </a:r>
            <a:r>
              <a:rPr lang="zh-CN" altLang="en-US">
                <a:sym typeface="+mn-ea"/>
              </a:rPr>
              <a:t>URL</a:t>
            </a:r>
            <a:r>
              <a:rPr lang="zh-CN" altLang="en-US">
                <a:sym typeface="+mn-ea"/>
              </a:rPr>
              <a:t>配置为 </a:t>
            </a:r>
            <a:r>
              <a:rPr lang="zh-CN" altLang="en-US">
                <a:sym typeface="+mn-ea"/>
              </a:rPr>
              <a:t>http://tomcat,</a:t>
            </a:r>
            <a:r>
              <a:rPr lang="zh-CN" altLang="en-US">
                <a:sym typeface="+mn-ea"/>
              </a:rPr>
              <a:t>如果在</a:t>
            </a:r>
            <a:r>
              <a:rPr lang="zh-CN" altLang="en-US">
                <a:sym typeface="+mn-ea"/>
              </a:rPr>
              <a:t>IP</a:t>
            </a:r>
            <a:r>
              <a:rPr lang="zh-CN" altLang="en-US">
                <a:sym typeface="+mn-ea"/>
              </a:rPr>
              <a:t>为</a:t>
            </a:r>
            <a:r>
              <a:rPr lang="zh-CN" altLang="en-US">
                <a:sym typeface="+mn-ea"/>
              </a:rPr>
              <a:t>1</a:t>
            </a:r>
            <a:r>
              <a:rPr lang="zh-CN" altLang="en-US">
                <a:sym typeface="+mn-ea"/>
              </a:rPr>
              <a:t>92.168.11.14</a:t>
            </a:r>
            <a:r>
              <a:rPr lang="zh-CN" altLang="en-US">
                <a:sym typeface="+mn-ea"/>
              </a:rPr>
              <a:t>的计算机上访问</a:t>
            </a:r>
            <a:r>
              <a:rPr lang="zh-CN" altLang="en-US">
                <a:sym typeface="+mn-ea"/>
              </a:rPr>
              <a:t> </a:t>
            </a:r>
            <a:r>
              <a:rPr lang="zh-CN" altLang="en-US">
                <a:sym typeface="+mn-ea"/>
                <a:hlinkClick r:id="rId2"/>
              </a:rPr>
              <a:t>http://127.0.0.1</a:t>
            </a:r>
            <a:r>
              <a:rPr lang="zh-CN" altLang="en-US">
                <a:sym typeface="+mn-ea"/>
              </a:rPr>
              <a:t> ,Nginx</a:t>
            </a:r>
            <a:r>
              <a:rPr lang="zh-CN" altLang="en-US">
                <a:sym typeface="+mn-ea"/>
              </a:rPr>
              <a:t>服务器会把请求地址转向</a:t>
            </a:r>
            <a:r>
              <a:rPr lang="zh-CN" altLang="en-US">
                <a:sym typeface="+mn-ea"/>
              </a:rPr>
              <a:t> http://tomcat, tomcat</a:t>
            </a:r>
            <a:r>
              <a:rPr lang="zh-CN" altLang="en-US">
                <a:sym typeface="+mn-ea"/>
              </a:rPr>
              <a:t>是</a:t>
            </a:r>
            <a:r>
              <a:rPr lang="zh-CN" altLang="en-US">
                <a:sym typeface="+mn-ea"/>
              </a:rPr>
              <a:t>N</a:t>
            </a:r>
            <a:r>
              <a:rPr lang="zh-CN" altLang="en-US">
                <a:sym typeface="+mn-ea"/>
              </a:rPr>
              <a:t>ginx</a:t>
            </a:r>
            <a:r>
              <a:rPr lang="zh-CN" altLang="en-US">
                <a:sym typeface="+mn-ea"/>
              </a:rPr>
              <a:t>配置的服务器集群名称，</a:t>
            </a:r>
            <a:r>
              <a:rPr lang="zh-CN" altLang="en-US">
                <a:sym typeface="+mn-ea"/>
              </a:rPr>
              <a:t>N</a:t>
            </a:r>
            <a:r>
              <a:rPr lang="zh-CN" altLang="en-US">
                <a:sym typeface="+mn-ea"/>
              </a:rPr>
              <a:t>ginx</a:t>
            </a:r>
            <a:r>
              <a:rPr lang="zh-CN" altLang="en-US">
                <a:sym typeface="+mn-ea"/>
              </a:rPr>
              <a:t>会根据权重</a:t>
            </a:r>
            <a:r>
              <a:rPr lang="zh-CN" altLang="en-US">
                <a:sym typeface="+mn-ea"/>
              </a:rPr>
              <a:t>(</a:t>
            </a:r>
            <a:r>
              <a:rPr lang="zh-CN" altLang="en-US">
                <a:sym typeface="+mn-ea"/>
              </a:rPr>
              <a:t>weight)</a:t>
            </a:r>
            <a:r>
              <a:rPr lang="zh-CN" altLang="en-US">
                <a:sym typeface="+mn-ea"/>
              </a:rPr>
              <a:t>把请求分配给名称为</a:t>
            </a:r>
            <a:r>
              <a:rPr lang="zh-CN" altLang="en-US">
                <a:sym typeface="+mn-ea"/>
              </a:rPr>
              <a:t>t</a:t>
            </a:r>
            <a:r>
              <a:rPr lang="zh-CN" altLang="en-US">
                <a:sym typeface="+mn-ea"/>
              </a:rPr>
              <a:t>omcat</a:t>
            </a:r>
            <a:r>
              <a:rPr lang="zh-CN" altLang="en-US">
                <a:sym typeface="+mn-ea"/>
              </a:rPr>
              <a:t>的服务器集群上对应的</a:t>
            </a:r>
            <a:r>
              <a:rPr lang="zh-CN" altLang="en-US">
                <a:sym typeface="+mn-ea"/>
              </a:rPr>
              <a:t>http://192.168.11.14:8080</a:t>
            </a:r>
            <a:r>
              <a:rPr lang="zh-CN" altLang="en-US">
                <a:sym typeface="+mn-ea"/>
              </a:rPr>
              <a:t>和</a:t>
            </a:r>
            <a:r>
              <a:rPr lang="zh-CN" altLang="en-US">
                <a:sym typeface="+mn-ea"/>
              </a:rPr>
              <a:t>http://192.168.11.15:8080</a:t>
            </a:r>
            <a:r>
              <a:rPr lang="zh-CN" altLang="en-US">
                <a:sym typeface="+mn-ea"/>
              </a:rPr>
              <a:t>的</a:t>
            </a:r>
            <a:r>
              <a:rPr lang="zh-CN" altLang="en-US">
                <a:sym typeface="+mn-ea"/>
              </a:rPr>
              <a:t>W</a:t>
            </a:r>
            <a:r>
              <a:rPr lang="zh-CN" altLang="en-US">
                <a:sym typeface="+mn-ea"/>
              </a:rPr>
              <a:t>eb</a:t>
            </a:r>
            <a:r>
              <a:rPr lang="zh-CN" altLang="en-US">
                <a:sym typeface="+mn-ea"/>
              </a:rPr>
              <a:t>应用上，权重越大，</a:t>
            </a:r>
            <a:r>
              <a:rPr lang="zh-CN" altLang="en-US">
                <a:sym typeface="+mn-ea"/>
              </a:rPr>
              <a:t>Web</a:t>
            </a:r>
            <a:r>
              <a:rPr lang="zh-CN" altLang="en-US">
                <a:sym typeface="+mn-ea"/>
              </a:rPr>
              <a:t>应用获得分配请求的概率越大。</a:t>
            </a: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2291080" cy="368300"/>
          </a:xfrm>
          <a:prstGeom prst="rect">
            <a:avLst/>
          </a:prstGeom>
          <a:noFill/>
        </p:spPr>
        <p:txBody>
          <a:bodyPr wrap="none" rtlCol="0" anchor="t">
            <a:spAutoFit/>
          </a:bodyPr>
          <a:p>
            <a:r>
              <a:rPr lang="zh-CN" altLang="en-US">
                <a:sym typeface="+mn-ea"/>
              </a:rPr>
              <a:t>四</a:t>
            </a:r>
            <a:r>
              <a:rPr lang="en-US">
                <a:sym typeface="+mn-ea"/>
              </a:rPr>
              <a:t>，配置Tomcat集群</a:t>
            </a:r>
            <a:endParaRPr lang="en-US">
              <a:sym typeface="+mn-ea"/>
            </a:endParaRPr>
          </a:p>
        </p:txBody>
      </p:sp>
      <p:pic>
        <p:nvPicPr>
          <p:cNvPr id="107" name="图片 107"/>
          <p:cNvPicPr>
            <a:picLocks noChangeAspect="1"/>
          </p:cNvPicPr>
          <p:nvPr/>
        </p:nvPicPr>
        <p:blipFill>
          <a:blip r:embed="rId1"/>
          <a:stretch>
            <a:fillRect/>
          </a:stretch>
        </p:blipFill>
        <p:spPr>
          <a:xfrm>
            <a:off x="733425" y="1498283"/>
            <a:ext cx="4076700" cy="3786505"/>
          </a:xfrm>
          <a:prstGeom prst="rect">
            <a:avLst/>
          </a:prstGeom>
        </p:spPr>
      </p:pic>
      <p:sp>
        <p:nvSpPr>
          <p:cNvPr id="4" name="文本框 3"/>
          <p:cNvSpPr txBox="1"/>
          <p:nvPr/>
        </p:nvSpPr>
        <p:spPr>
          <a:xfrm>
            <a:off x="669925" y="5285105"/>
            <a:ext cx="1784350" cy="368300"/>
          </a:xfrm>
          <a:prstGeom prst="rect">
            <a:avLst/>
          </a:prstGeom>
          <a:noFill/>
        </p:spPr>
        <p:txBody>
          <a:bodyPr wrap="square" rtlCol="0" anchor="t">
            <a:spAutoFit/>
          </a:bodyPr>
          <a:p>
            <a:pPr>
              <a:buClrTx/>
              <a:buSzTx/>
              <a:buFontTx/>
            </a:pPr>
            <a:r>
              <a:rPr lang="zh-CN" altLang="en-US">
                <a:sym typeface="+mn-ea"/>
              </a:rPr>
              <a:t>重新启动</a:t>
            </a:r>
            <a:r>
              <a:rPr lang="zh-CN" altLang="en-US">
                <a:sym typeface="+mn-ea"/>
              </a:rPr>
              <a:t> </a:t>
            </a:r>
            <a:r>
              <a:rPr lang="zh-CN" altLang="en-US">
                <a:sym typeface="+mn-ea"/>
              </a:rPr>
              <a:t>Nginx</a:t>
            </a:r>
            <a:endParaRPr lang="zh-CN" altLang="en-US">
              <a:sym typeface="+mn-ea"/>
            </a:endParaRPr>
          </a:p>
        </p:txBody>
      </p:sp>
      <p:pic>
        <p:nvPicPr>
          <p:cNvPr id="6" name="图片 5"/>
          <p:cNvPicPr>
            <a:picLocks noChangeAspect="1"/>
          </p:cNvPicPr>
          <p:nvPr/>
        </p:nvPicPr>
        <p:blipFill>
          <a:blip r:embed="rId2"/>
          <a:stretch>
            <a:fillRect/>
          </a:stretch>
        </p:blipFill>
        <p:spPr>
          <a:xfrm>
            <a:off x="733425" y="5653405"/>
            <a:ext cx="3143250" cy="190500"/>
          </a:xfrm>
          <a:prstGeom prst="rect">
            <a:avLst/>
          </a:prstGeom>
        </p:spPr>
      </p:pic>
      <p:sp>
        <p:nvSpPr>
          <p:cNvPr id="7" name="文本框 6"/>
          <p:cNvSpPr txBox="1"/>
          <p:nvPr/>
        </p:nvSpPr>
        <p:spPr>
          <a:xfrm>
            <a:off x="5556250" y="1130300"/>
            <a:ext cx="5918200" cy="1198880"/>
          </a:xfrm>
          <a:prstGeom prst="rect">
            <a:avLst/>
          </a:prstGeom>
          <a:noFill/>
        </p:spPr>
        <p:txBody>
          <a:bodyPr wrap="square" rtlCol="0" anchor="t">
            <a:spAutoFit/>
          </a:bodyPr>
          <a:p>
            <a:pPr>
              <a:buClrTx/>
              <a:buSzTx/>
              <a:buFontTx/>
            </a:pPr>
            <a:r>
              <a:rPr lang="en-US" altLang="zh-CN">
                <a:sym typeface="+mn-ea"/>
              </a:rPr>
              <a:t> </a:t>
            </a:r>
            <a:r>
              <a:rPr lang="en-US" altLang="zh-CN">
                <a:sym typeface="+mn-ea"/>
              </a:rPr>
              <a:t>   </a:t>
            </a:r>
            <a:r>
              <a:rPr lang="zh-CN" altLang="en-US">
                <a:sym typeface="+mn-ea"/>
              </a:rPr>
              <a:t>在</a:t>
            </a:r>
            <a:r>
              <a:rPr lang="zh-CN" altLang="en-US">
                <a:sym typeface="+mn-ea"/>
              </a:rPr>
              <a:t>1</a:t>
            </a:r>
            <a:r>
              <a:rPr lang="zh-CN" altLang="en-US">
                <a:sym typeface="+mn-ea"/>
              </a:rPr>
              <a:t>92.168.11.14</a:t>
            </a:r>
            <a:r>
              <a:rPr lang="zh-CN" altLang="en-US">
                <a:sym typeface="+mn-ea"/>
              </a:rPr>
              <a:t>主机上访问</a:t>
            </a:r>
            <a:r>
              <a:rPr lang="zh-CN" altLang="en-US">
                <a:sym typeface="+mn-ea"/>
              </a:rPr>
              <a:t> http://localhost/web1</a:t>
            </a:r>
            <a:r>
              <a:rPr lang="zh-CN" altLang="en-US">
                <a:sym typeface="+mn-ea"/>
              </a:rPr>
              <a:t>页面，会发现一个问题：每次刷新页面都会得到不同的</a:t>
            </a:r>
            <a:r>
              <a:rPr lang="zh-CN" altLang="en-US">
                <a:sym typeface="+mn-ea"/>
              </a:rPr>
              <a:t>sessinoID</a:t>
            </a:r>
            <a:r>
              <a:rPr lang="zh-CN" altLang="en-US">
                <a:sym typeface="+mn-ea"/>
              </a:rPr>
              <a:t>值，如下图所示，我们还需要配置</a:t>
            </a:r>
            <a:r>
              <a:rPr lang="zh-CN" altLang="en-US">
                <a:sym typeface="+mn-ea"/>
              </a:rPr>
              <a:t>T</a:t>
            </a:r>
            <a:r>
              <a:rPr lang="zh-CN" altLang="en-US">
                <a:sym typeface="+mn-ea"/>
              </a:rPr>
              <a:t>omcat</a:t>
            </a:r>
            <a:r>
              <a:rPr lang="zh-CN" altLang="en-US">
                <a:sym typeface="+mn-ea"/>
              </a:rPr>
              <a:t>使用</a:t>
            </a:r>
            <a:r>
              <a:rPr lang="zh-CN" altLang="en-US">
                <a:sym typeface="+mn-ea"/>
              </a:rPr>
              <a:t>Redis</a:t>
            </a:r>
            <a:r>
              <a:rPr lang="zh-CN" altLang="en-US">
                <a:sym typeface="+mn-ea"/>
              </a:rPr>
              <a:t>作为</a:t>
            </a:r>
            <a:r>
              <a:rPr lang="zh-CN" altLang="en-US">
                <a:sym typeface="+mn-ea"/>
              </a:rPr>
              <a:t>S</a:t>
            </a:r>
            <a:r>
              <a:rPr lang="zh-CN" altLang="en-US">
                <a:sym typeface="+mn-ea"/>
              </a:rPr>
              <a:t>ession</a:t>
            </a:r>
            <a:r>
              <a:rPr lang="zh-CN" altLang="en-US">
                <a:sym typeface="+mn-ea"/>
              </a:rPr>
              <a:t>会话管理。</a:t>
            </a:r>
            <a:endParaRPr lang="zh-CN" altLang="en-US">
              <a:sym typeface="+mn-ea"/>
            </a:endParaRPr>
          </a:p>
        </p:txBody>
      </p:sp>
      <p:pic>
        <p:nvPicPr>
          <p:cNvPr id="108" name="图片 108"/>
          <p:cNvPicPr>
            <a:picLocks noChangeAspect="1"/>
          </p:cNvPicPr>
          <p:nvPr/>
        </p:nvPicPr>
        <p:blipFill>
          <a:blip r:embed="rId3"/>
          <a:stretch>
            <a:fillRect/>
          </a:stretch>
        </p:blipFill>
        <p:spPr>
          <a:xfrm>
            <a:off x="6606540" y="2329180"/>
            <a:ext cx="3817620" cy="1635760"/>
          </a:xfrm>
          <a:prstGeom prst="rect">
            <a:avLst/>
          </a:prstGeom>
        </p:spPr>
      </p:pic>
      <p:sp>
        <p:nvSpPr>
          <p:cNvPr id="8" name="文本框 7"/>
          <p:cNvSpPr txBox="1"/>
          <p:nvPr/>
        </p:nvSpPr>
        <p:spPr>
          <a:xfrm>
            <a:off x="7366635" y="4026535"/>
            <a:ext cx="2298065" cy="252730"/>
          </a:xfrm>
          <a:prstGeom prst="rect">
            <a:avLst/>
          </a:prstGeom>
          <a:noFill/>
          <a:ln w="9525">
            <a:noFill/>
          </a:ln>
        </p:spPr>
        <p:txBody>
          <a:bodyPr wrap="square">
            <a:spAutoFit/>
          </a:bodyPr>
          <a:p>
            <a:pPr indent="0"/>
            <a:r>
              <a:rPr lang="zh-CN" sz="1050" b="0">
                <a:ea typeface="宋体" panose="02010600030101010101" pitchFamily="2" charset="-122"/>
              </a:rPr>
              <a:t>刷新页面会得到不同的</a:t>
            </a:r>
            <a:r>
              <a:rPr lang="en-US" sz="1050" b="0">
                <a:latin typeface="Calibri" panose="020F0502020204030204" charset="0"/>
                <a:ea typeface="宋体" panose="02010600030101010101" pitchFamily="2" charset="-122"/>
              </a:rPr>
              <a:t>Session ID</a:t>
            </a:r>
            <a:r>
              <a:rPr lang="zh-CN" sz="1050" b="0">
                <a:ea typeface="宋体" panose="02010600030101010101" pitchFamily="2" charset="-122"/>
              </a:rPr>
              <a:t>值</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4665980" cy="368300"/>
          </a:xfrm>
          <a:prstGeom prst="rect">
            <a:avLst/>
          </a:prstGeom>
          <a:noFill/>
        </p:spPr>
        <p:txBody>
          <a:bodyPr wrap="none" rtlCol="0" anchor="t">
            <a:spAutoFit/>
          </a:bodyPr>
          <a:p>
            <a:r>
              <a:rPr lang="zh-CN" altLang="en-US">
                <a:sym typeface="+mn-ea"/>
              </a:rPr>
              <a:t>五</a:t>
            </a:r>
            <a:r>
              <a:rPr lang="en-US">
                <a:sym typeface="+mn-ea"/>
              </a:rPr>
              <a:t>，配置Tomcat 使用Redis作为Session管理</a:t>
            </a:r>
            <a:endParaRPr lang="en-US">
              <a:sym typeface="+mn-ea"/>
            </a:endParaRPr>
          </a:p>
        </p:txBody>
      </p:sp>
      <p:sp>
        <p:nvSpPr>
          <p:cNvPr id="101" name="文本框 100"/>
          <p:cNvSpPr txBox="1"/>
          <p:nvPr/>
        </p:nvSpPr>
        <p:spPr>
          <a:xfrm>
            <a:off x="669925" y="1498600"/>
            <a:ext cx="10777220" cy="922020"/>
          </a:xfrm>
          <a:prstGeom prst="rect">
            <a:avLst/>
          </a:prstGeom>
          <a:noFill/>
        </p:spPr>
        <p:txBody>
          <a:bodyPr wrap="square" rtlCol="0" anchor="t">
            <a:spAutoFit/>
          </a:bodyPr>
          <a:p>
            <a:pPr>
              <a:buClrTx/>
              <a:buSzTx/>
              <a:buFontTx/>
            </a:pPr>
            <a:r>
              <a:rPr lang="en-US" altLang="zh-CN">
                <a:sym typeface="+mn-ea"/>
              </a:rPr>
              <a:t> </a:t>
            </a:r>
            <a:r>
              <a:rPr lang="en-US" altLang="zh-CN">
                <a:sym typeface="+mn-ea"/>
              </a:rPr>
              <a:t>    </a:t>
            </a:r>
            <a:r>
              <a:rPr lang="zh-CN" altLang="en-US">
                <a:sym typeface="+mn-ea"/>
              </a:rPr>
              <a:t>首先，在两台机器修改</a:t>
            </a:r>
            <a:r>
              <a:rPr lang="zh-CN" altLang="en-US">
                <a:sym typeface="+mn-ea"/>
              </a:rPr>
              <a:t>c</a:t>
            </a:r>
            <a:r>
              <a:rPr lang="zh-CN" altLang="en-US">
                <a:sym typeface="+mn-ea"/>
              </a:rPr>
              <a:t>onf/context.xml</a:t>
            </a:r>
            <a:r>
              <a:rPr lang="zh-CN" altLang="en-US">
                <a:sym typeface="+mn-ea"/>
              </a:rPr>
              <a:t>文件内容重新启动</a:t>
            </a:r>
            <a:r>
              <a:rPr lang="zh-CN" altLang="en-US">
                <a:sym typeface="+mn-ea"/>
              </a:rPr>
              <a:t>Tomcat</a:t>
            </a:r>
            <a:r>
              <a:rPr lang="zh-CN" altLang="en-US">
                <a:sym typeface="+mn-ea"/>
              </a:rPr>
              <a:t>。</a:t>
            </a:r>
            <a:r>
              <a:rPr lang="zh-CN" altLang="en-US">
                <a:sym typeface="+mn-ea"/>
              </a:rPr>
              <a:t>1</a:t>
            </a:r>
            <a:r>
              <a:rPr lang="zh-CN" altLang="en-US">
                <a:sym typeface="+mn-ea"/>
              </a:rPr>
              <a:t>，在两台主机的</a:t>
            </a:r>
            <a:r>
              <a:rPr lang="zh-CN" altLang="en-US">
                <a:sym typeface="+mn-ea"/>
              </a:rPr>
              <a:t>Tomcat </a:t>
            </a:r>
            <a:r>
              <a:rPr lang="zh-CN" altLang="en-US">
                <a:sym typeface="+mn-ea"/>
              </a:rPr>
              <a:t>的</a:t>
            </a:r>
            <a:r>
              <a:rPr lang="zh-CN" altLang="en-US">
                <a:sym typeface="+mn-ea"/>
              </a:rPr>
              <a:t>conf/context.xml </a:t>
            </a:r>
            <a:r>
              <a:rPr lang="zh-CN" altLang="en-US">
                <a:sym typeface="+mn-ea"/>
              </a:rPr>
              <a:t>文件里增加如下内容</a:t>
            </a:r>
            <a:r>
              <a:rPr lang="zh-CN" altLang="en-US">
                <a:sym typeface="+mn-ea"/>
              </a:rPr>
              <a:t>,</a:t>
            </a:r>
            <a:r>
              <a:rPr lang="zh-CN" altLang="en-US">
                <a:sym typeface="+mn-ea"/>
              </a:rPr>
              <a:t>在实验环境中第一台测试服务器的</a:t>
            </a:r>
            <a:r>
              <a:rPr lang="zh-CN" altLang="en-US">
                <a:sym typeface="+mn-ea"/>
              </a:rPr>
              <a:t>IP</a:t>
            </a:r>
            <a:r>
              <a:rPr lang="zh-CN" altLang="en-US">
                <a:sym typeface="+mn-ea"/>
              </a:rPr>
              <a:t>为 </a:t>
            </a:r>
            <a:r>
              <a:rPr lang="zh-CN" altLang="en-US">
                <a:sym typeface="+mn-ea"/>
              </a:rPr>
              <a:t>: 192.168.</a:t>
            </a:r>
            <a:r>
              <a:rPr lang="zh-CN" altLang="en-US">
                <a:sym typeface="+mn-ea"/>
              </a:rPr>
              <a:t>11</a:t>
            </a:r>
            <a:r>
              <a:rPr lang="zh-CN" altLang="en-US">
                <a:sym typeface="+mn-ea"/>
              </a:rPr>
              <a:t>.</a:t>
            </a:r>
            <a:r>
              <a:rPr lang="zh-CN" altLang="en-US">
                <a:sym typeface="+mn-ea"/>
              </a:rPr>
              <a:t>14</a:t>
            </a:r>
            <a:r>
              <a:rPr lang="zh-CN" altLang="en-US">
                <a:sym typeface="+mn-ea"/>
              </a:rPr>
              <a:t>，也是</a:t>
            </a:r>
            <a:r>
              <a:rPr lang="zh-CN" altLang="en-US">
                <a:sym typeface="+mn-ea"/>
              </a:rPr>
              <a:t>Redis</a:t>
            </a:r>
            <a:r>
              <a:rPr lang="zh-CN" altLang="en-US">
                <a:sym typeface="+mn-ea"/>
              </a:rPr>
              <a:t>服务器所在主机的</a:t>
            </a:r>
            <a:r>
              <a:rPr lang="zh-CN" altLang="en-US">
                <a:sym typeface="+mn-ea"/>
              </a:rPr>
              <a:t>IP</a:t>
            </a:r>
            <a:r>
              <a:rPr lang="zh-CN" altLang="en-US">
                <a:sym typeface="+mn-ea"/>
              </a:rPr>
              <a:t>。</a:t>
            </a:r>
            <a:endParaRPr lang="zh-CN" altLang="en-US">
              <a:sym typeface="+mn-ea"/>
            </a:endParaRPr>
          </a:p>
        </p:txBody>
      </p:sp>
      <p:pic>
        <p:nvPicPr>
          <p:cNvPr id="3" name="图片 2"/>
          <p:cNvPicPr>
            <a:picLocks noChangeAspect="1"/>
          </p:cNvPicPr>
          <p:nvPr>
            <p:custDataLst>
              <p:tags r:id="rId1"/>
            </p:custDataLst>
          </p:nvPr>
        </p:nvPicPr>
        <p:blipFill>
          <a:blip r:embed="rId2"/>
          <a:stretch>
            <a:fillRect/>
          </a:stretch>
        </p:blipFill>
        <p:spPr>
          <a:xfrm>
            <a:off x="1104900" y="2420620"/>
            <a:ext cx="5391150" cy="2133600"/>
          </a:xfrm>
          <a:prstGeom prst="rect">
            <a:avLst/>
          </a:prstGeom>
        </p:spPr>
      </p:pic>
      <p:sp>
        <p:nvSpPr>
          <p:cNvPr id="5" name="文本框 4"/>
          <p:cNvSpPr txBox="1"/>
          <p:nvPr/>
        </p:nvSpPr>
        <p:spPr>
          <a:xfrm>
            <a:off x="6718300" y="2607310"/>
            <a:ext cx="2880360" cy="1337945"/>
          </a:xfrm>
          <a:prstGeom prst="rect">
            <a:avLst/>
          </a:prstGeom>
          <a:noFill/>
        </p:spPr>
        <p:txBody>
          <a:bodyPr wrap="square" rtlCol="0" anchor="t">
            <a:spAutoFit/>
          </a:bodyPr>
          <a:p>
            <a:pPr>
              <a:lnSpc>
                <a:spcPct val="150000"/>
              </a:lnSpc>
              <a:buClrTx/>
              <a:buSzTx/>
              <a:buFontTx/>
            </a:pPr>
            <a:r>
              <a:rPr lang="en-US" altLang="zh-CN">
                <a:sym typeface="+mn-ea"/>
              </a:rPr>
              <a:t>参数说明：</a:t>
            </a:r>
            <a:r>
              <a:rPr lang="en-US" altLang="zh-CN">
                <a:sym typeface="+mn-ea"/>
              </a:rPr>
              <a:t></a:t>
            </a:r>
            <a:r>
              <a:rPr lang="en-US" altLang="zh-CN">
                <a:solidFill>
                  <a:schemeClr val="accent3">
                    <a:lumMod val="50000"/>
                    <a:lumOff val="50000"/>
                  </a:schemeClr>
                </a:solidFill>
                <a:sym typeface="+mn-ea"/>
              </a:rPr>
              <a:t>h</a:t>
            </a:r>
            <a:r>
              <a:rPr lang="en-US" altLang="zh-CN">
                <a:solidFill>
                  <a:schemeClr val="accent3">
                    <a:lumMod val="50000"/>
                    <a:lumOff val="50000"/>
                  </a:schemeClr>
                </a:solidFill>
                <a:sym typeface="+mn-ea"/>
              </a:rPr>
              <a:t>ost:</a:t>
            </a:r>
            <a:r>
              <a:rPr lang="en-US" altLang="zh-CN">
                <a:sym typeface="+mn-ea"/>
              </a:rPr>
              <a:t>对外提供服务的主机。</a:t>
            </a:r>
            <a:r>
              <a:rPr lang="en-US" altLang="zh-CN">
                <a:sym typeface="+mn-ea"/>
              </a:rPr>
              <a:t></a:t>
            </a:r>
            <a:r>
              <a:rPr lang="en-US" altLang="zh-CN">
                <a:solidFill>
                  <a:schemeClr val="accent3">
                    <a:lumMod val="50000"/>
                    <a:lumOff val="50000"/>
                  </a:schemeClr>
                </a:solidFill>
                <a:sym typeface="+mn-ea"/>
              </a:rPr>
              <a:t>p</a:t>
            </a:r>
            <a:r>
              <a:rPr lang="en-US" altLang="zh-CN">
                <a:solidFill>
                  <a:schemeClr val="accent3">
                    <a:lumMod val="50000"/>
                    <a:lumOff val="50000"/>
                  </a:schemeClr>
                </a:solidFill>
                <a:sym typeface="+mn-ea"/>
              </a:rPr>
              <a:t>ort</a:t>
            </a:r>
            <a:r>
              <a:rPr lang="en-US" altLang="zh-CN">
                <a:solidFill>
                  <a:schemeClr val="accent3">
                    <a:lumMod val="50000"/>
                    <a:lumOff val="50000"/>
                  </a:schemeClr>
                </a:solidFill>
                <a:sym typeface="+mn-ea"/>
              </a:rPr>
              <a:t>: </a:t>
            </a:r>
            <a:r>
              <a:rPr lang="en-US" altLang="zh-CN">
                <a:sym typeface="+mn-ea"/>
              </a:rPr>
              <a:t>对外提供服务的端口。</a:t>
            </a:r>
            <a:endParaRPr lang="en-US" altLang="zh-CN">
              <a:sym typeface="+mn-ea"/>
            </a:endParaRPr>
          </a:p>
        </p:txBody>
      </p:sp>
      <p:sp>
        <p:nvSpPr>
          <p:cNvPr id="9" name="文本框 8"/>
          <p:cNvSpPr txBox="1"/>
          <p:nvPr/>
        </p:nvSpPr>
        <p:spPr>
          <a:xfrm>
            <a:off x="669925" y="4617085"/>
            <a:ext cx="10777220" cy="922020"/>
          </a:xfrm>
          <a:prstGeom prst="rect">
            <a:avLst/>
          </a:prstGeom>
          <a:noFill/>
        </p:spPr>
        <p:txBody>
          <a:bodyPr wrap="square" rtlCol="0" anchor="t">
            <a:spAutoFit/>
          </a:bodyPr>
          <a:p>
            <a:pPr lvl="0" algn="l">
              <a:buClrTx/>
              <a:buSzTx/>
              <a:buFontTx/>
            </a:pPr>
            <a:r>
              <a:rPr lang="en-US" altLang="zh-CN">
                <a:sym typeface="+mn-ea"/>
              </a:rPr>
              <a:t>     </a:t>
            </a:r>
            <a:r>
              <a:rPr lang="en-US" altLang="zh-CN">
                <a:sym typeface="+mn-ea"/>
              </a:rPr>
              <a:t>下载最新的</a:t>
            </a:r>
            <a:r>
              <a:rPr lang="en-US" altLang="zh-CN">
                <a:sym typeface="+mn-ea"/>
              </a:rPr>
              <a:t>Jedis</a:t>
            </a:r>
            <a:r>
              <a:rPr lang="en-US" altLang="zh-CN">
                <a:sym typeface="+mn-ea"/>
              </a:rPr>
              <a:t>模块（一个</a:t>
            </a:r>
            <a:r>
              <a:rPr lang="en-US" altLang="zh-CN">
                <a:sym typeface="+mn-ea"/>
              </a:rPr>
              <a:t>Redis </a:t>
            </a:r>
            <a:r>
              <a:rPr lang="en-US" altLang="zh-CN">
                <a:sym typeface="+mn-ea"/>
              </a:rPr>
              <a:t>的</a:t>
            </a:r>
            <a:r>
              <a:rPr lang="en-US" altLang="zh-CN">
                <a:sym typeface="+mn-ea"/>
              </a:rPr>
              <a:t>Java</a:t>
            </a:r>
            <a:r>
              <a:rPr lang="en-US" altLang="zh-CN">
                <a:sym typeface="+mn-ea"/>
              </a:rPr>
              <a:t>客户端），</a:t>
            </a:r>
            <a:r>
              <a:rPr lang="en-US" altLang="zh-CN">
                <a:sym typeface="+mn-ea"/>
              </a:rPr>
              <a:t>Tomcat Redis Session Manager </a:t>
            </a:r>
            <a:r>
              <a:rPr lang="en-US" altLang="zh-CN">
                <a:sym typeface="+mn-ea"/>
              </a:rPr>
              <a:t>模块和 </a:t>
            </a:r>
            <a:r>
              <a:rPr lang="en-US" altLang="zh-CN">
                <a:sym typeface="+mn-ea"/>
              </a:rPr>
              <a:t>Apache Commons Pool</a:t>
            </a:r>
            <a:r>
              <a:rPr lang="en-US" altLang="zh-CN">
                <a:sym typeface="+mn-ea"/>
              </a:rPr>
              <a:t>模块， 把三个模块的 </a:t>
            </a:r>
            <a:r>
              <a:rPr lang="en-US" altLang="zh-CN">
                <a:sym typeface="+mn-ea"/>
              </a:rPr>
              <a:t>jedis-3.1.0.jar </a:t>
            </a:r>
            <a:r>
              <a:rPr lang="en-US" altLang="zh-CN">
                <a:sym typeface="+mn-ea"/>
              </a:rPr>
              <a:t>，</a:t>
            </a:r>
            <a:r>
              <a:rPr lang="en-US" altLang="zh-CN">
                <a:sym typeface="+mn-ea"/>
              </a:rPr>
              <a:t> tomcat-redis-session-manager1.2.jar </a:t>
            </a:r>
            <a:r>
              <a:rPr lang="en-US" altLang="zh-CN">
                <a:sym typeface="+mn-ea"/>
              </a:rPr>
              <a:t>，</a:t>
            </a:r>
            <a:r>
              <a:rPr lang="en-US" altLang="zh-CN">
                <a:sym typeface="+mn-ea"/>
              </a:rPr>
              <a:t> commons-pool2-2.0.jar</a:t>
            </a:r>
            <a:r>
              <a:rPr lang="en-US" altLang="zh-CN">
                <a:sym typeface="+mn-ea"/>
              </a:rPr>
              <a:t>复制到</a:t>
            </a:r>
            <a:r>
              <a:rPr lang="en-US" altLang="zh-CN">
                <a:sym typeface="+mn-ea"/>
              </a:rPr>
              <a:t> </a:t>
            </a:r>
            <a:r>
              <a:rPr lang="en-US" altLang="zh-CN">
                <a:sym typeface="+mn-ea"/>
              </a:rPr>
              <a:t>%/Tomcat</a:t>
            </a:r>
            <a:r>
              <a:rPr lang="en-US" altLang="zh-CN">
                <a:sym typeface="+mn-ea"/>
              </a:rPr>
              <a:t>7</a:t>
            </a:r>
            <a:r>
              <a:rPr lang="en-US" altLang="zh-CN">
                <a:sym typeface="+mn-ea"/>
              </a:rPr>
              <a:t>/lib</a:t>
            </a:r>
            <a:r>
              <a:rPr lang="en-US" altLang="zh-CN">
                <a:sym typeface="+mn-ea"/>
              </a:rPr>
              <a:t>目录下。</a:t>
            </a:r>
            <a:endParaRPr lang="en-US" altLang="zh-CN">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endParaRPr lang="en-US" sz="2800">
              <a:solidFill>
                <a:schemeClr val="bg1"/>
              </a:solidFill>
              <a:sym typeface="+mn-ea"/>
            </a:endParaRPr>
          </a:p>
        </p:txBody>
      </p:sp>
      <p:sp>
        <p:nvSpPr>
          <p:cNvPr id="2" name="文本框 1"/>
          <p:cNvSpPr txBox="1"/>
          <p:nvPr/>
        </p:nvSpPr>
        <p:spPr>
          <a:xfrm>
            <a:off x="669925" y="1130300"/>
            <a:ext cx="4665980" cy="368300"/>
          </a:xfrm>
          <a:prstGeom prst="rect">
            <a:avLst/>
          </a:prstGeom>
          <a:noFill/>
        </p:spPr>
        <p:txBody>
          <a:bodyPr wrap="none" rtlCol="0" anchor="t">
            <a:spAutoFit/>
          </a:bodyPr>
          <a:p>
            <a:r>
              <a:rPr lang="zh-CN" altLang="en-US">
                <a:sym typeface="+mn-ea"/>
              </a:rPr>
              <a:t>五</a:t>
            </a:r>
            <a:r>
              <a:rPr lang="en-US">
                <a:sym typeface="+mn-ea"/>
              </a:rPr>
              <a:t>，配置Tomcat 使用Redis作为Session管理</a:t>
            </a:r>
            <a:endParaRPr lang="en-US">
              <a:sym typeface="+mn-ea"/>
            </a:endParaRPr>
          </a:p>
        </p:txBody>
      </p:sp>
      <p:sp>
        <p:nvSpPr>
          <p:cNvPr id="4" name="文本框 3"/>
          <p:cNvSpPr txBox="1"/>
          <p:nvPr/>
        </p:nvSpPr>
        <p:spPr>
          <a:xfrm>
            <a:off x="765175" y="1498600"/>
            <a:ext cx="6304280" cy="645160"/>
          </a:xfrm>
          <a:prstGeom prst="rect">
            <a:avLst/>
          </a:prstGeom>
          <a:noFill/>
        </p:spPr>
        <p:txBody>
          <a:bodyPr wrap="none" rtlCol="0" anchor="t">
            <a:spAutoFit/>
          </a:bodyPr>
          <a:p>
            <a:pPr>
              <a:buClrTx/>
              <a:buSzTx/>
              <a:buFontTx/>
            </a:pPr>
            <a:r>
              <a:rPr lang="zh-CN" altLang="en-US">
                <a:sym typeface="+mn-ea"/>
              </a:rPr>
              <a:t>2</a:t>
            </a:r>
            <a:r>
              <a:rPr lang="zh-CN" altLang="en-US">
                <a:sym typeface="+mn-ea"/>
              </a:rPr>
              <a:t>，</a:t>
            </a:r>
            <a:r>
              <a:rPr lang="zh-CN" altLang="en-US">
                <a:sym typeface="+mn-ea"/>
              </a:rPr>
              <a:t> 修改</a:t>
            </a:r>
            <a:r>
              <a:rPr lang="zh-CN" altLang="en-US">
                <a:sym typeface="+mn-ea"/>
              </a:rPr>
              <a:t>Redis</a:t>
            </a:r>
            <a:r>
              <a:rPr lang="zh-CN" altLang="en-US">
                <a:sym typeface="+mn-ea"/>
              </a:rPr>
              <a:t>配置文件修改</a:t>
            </a:r>
            <a:r>
              <a:rPr lang="zh-CN" altLang="en-US">
                <a:sym typeface="+mn-ea"/>
              </a:rPr>
              <a:t> </a:t>
            </a:r>
            <a:r>
              <a:rPr lang="zh-CN" altLang="en-US">
                <a:sym typeface="+mn-ea"/>
              </a:rPr>
              <a:t>redis.conf</a:t>
            </a:r>
            <a:r>
              <a:rPr lang="zh-CN" altLang="en-US">
                <a:sym typeface="+mn-ea"/>
              </a:rPr>
              <a:t>配置文件</a:t>
            </a:r>
            <a:r>
              <a:rPr lang="zh-CN" altLang="en-US">
                <a:sym typeface="+mn-ea"/>
              </a:rPr>
              <a:t>,</a:t>
            </a:r>
            <a:r>
              <a:rPr lang="zh-CN" altLang="en-US">
                <a:sym typeface="+mn-ea"/>
              </a:rPr>
              <a:t>修改</a:t>
            </a:r>
            <a:r>
              <a:rPr lang="zh-CN" altLang="en-US">
                <a:sym typeface="+mn-ea"/>
              </a:rPr>
              <a:t>bind</a:t>
            </a:r>
            <a:r>
              <a:rPr lang="zh-CN" altLang="en-US">
                <a:sym typeface="+mn-ea"/>
              </a:rPr>
              <a:t>项目对应的值为如下内容：</a:t>
            </a:r>
            <a:endParaRPr lang="zh-CN" altLang="en-US">
              <a:sym typeface="+mn-ea"/>
            </a:endParaRPr>
          </a:p>
        </p:txBody>
      </p:sp>
      <p:pic>
        <p:nvPicPr>
          <p:cNvPr id="6" name="图片 5"/>
          <p:cNvPicPr>
            <a:picLocks noChangeAspect="1"/>
          </p:cNvPicPr>
          <p:nvPr/>
        </p:nvPicPr>
        <p:blipFill>
          <a:blip r:embed="rId1"/>
          <a:stretch>
            <a:fillRect/>
          </a:stretch>
        </p:blipFill>
        <p:spPr>
          <a:xfrm>
            <a:off x="765175" y="2143760"/>
            <a:ext cx="2505075" cy="200025"/>
          </a:xfrm>
          <a:prstGeom prst="rect">
            <a:avLst/>
          </a:prstGeom>
        </p:spPr>
      </p:pic>
      <p:sp>
        <p:nvSpPr>
          <p:cNvPr id="7" name="文本框 6"/>
          <p:cNvSpPr txBox="1"/>
          <p:nvPr/>
        </p:nvSpPr>
        <p:spPr>
          <a:xfrm>
            <a:off x="765175" y="2343785"/>
            <a:ext cx="2824480" cy="368300"/>
          </a:xfrm>
          <a:prstGeom prst="rect">
            <a:avLst/>
          </a:prstGeom>
          <a:noFill/>
        </p:spPr>
        <p:txBody>
          <a:bodyPr wrap="none" rtlCol="0" anchor="t">
            <a:spAutoFit/>
          </a:bodyPr>
          <a:p>
            <a:pPr>
              <a:buClrTx/>
              <a:buSzTx/>
              <a:buFontTx/>
            </a:pPr>
            <a:r>
              <a:rPr lang="zh-CN" altLang="en-US">
                <a:sym typeface="+mn-ea"/>
              </a:rPr>
              <a:t>然后重新启动</a:t>
            </a:r>
            <a:r>
              <a:rPr lang="zh-CN" altLang="en-US">
                <a:sym typeface="+mn-ea"/>
              </a:rPr>
              <a:t>Redis</a:t>
            </a:r>
            <a:r>
              <a:rPr lang="zh-CN" altLang="en-US">
                <a:sym typeface="+mn-ea"/>
              </a:rPr>
              <a:t>服务器</a:t>
            </a:r>
            <a:endParaRPr lang="zh-CN" altLang="en-US">
              <a:sym typeface="+mn-ea"/>
            </a:endParaRPr>
          </a:p>
        </p:txBody>
      </p:sp>
      <p:pic>
        <p:nvPicPr>
          <p:cNvPr id="8" name="图片 7"/>
          <p:cNvPicPr>
            <a:picLocks noChangeAspect="1"/>
          </p:cNvPicPr>
          <p:nvPr/>
        </p:nvPicPr>
        <p:blipFill>
          <a:blip r:embed="rId2"/>
          <a:stretch>
            <a:fillRect/>
          </a:stretch>
        </p:blipFill>
        <p:spPr>
          <a:xfrm>
            <a:off x="765175" y="2712085"/>
            <a:ext cx="2419350" cy="190500"/>
          </a:xfrm>
          <a:prstGeom prst="rect">
            <a:avLst/>
          </a:prstGeom>
        </p:spPr>
      </p:pic>
      <p:sp>
        <p:nvSpPr>
          <p:cNvPr id="10" name="文本框 9"/>
          <p:cNvSpPr txBox="1"/>
          <p:nvPr/>
        </p:nvSpPr>
        <p:spPr>
          <a:xfrm>
            <a:off x="765175" y="2912110"/>
            <a:ext cx="1910080" cy="368300"/>
          </a:xfrm>
          <a:prstGeom prst="rect">
            <a:avLst/>
          </a:prstGeom>
          <a:noFill/>
        </p:spPr>
        <p:txBody>
          <a:bodyPr wrap="none" rtlCol="0" anchor="t">
            <a:spAutoFit/>
          </a:bodyPr>
          <a:p>
            <a:pPr>
              <a:buClrTx/>
              <a:buSzTx/>
              <a:buFontTx/>
            </a:pPr>
            <a:r>
              <a:rPr lang="zh-CN" altLang="en-US">
                <a:sym typeface="+mn-ea"/>
              </a:rPr>
              <a:t>客户端连接</a:t>
            </a:r>
            <a:r>
              <a:rPr lang="zh-CN" altLang="en-US">
                <a:sym typeface="+mn-ea"/>
              </a:rPr>
              <a:t>Re</a:t>
            </a:r>
            <a:r>
              <a:rPr lang="zh-CN" altLang="en-US">
                <a:sym typeface="+mn-ea"/>
              </a:rPr>
              <a:t>dis</a:t>
            </a:r>
            <a:endParaRPr lang="zh-CN" altLang="en-US">
              <a:sym typeface="+mn-ea"/>
            </a:endParaRPr>
          </a:p>
        </p:txBody>
      </p:sp>
      <p:pic>
        <p:nvPicPr>
          <p:cNvPr id="11" name="图片 10"/>
          <p:cNvPicPr>
            <a:picLocks noChangeAspect="1"/>
          </p:cNvPicPr>
          <p:nvPr/>
        </p:nvPicPr>
        <p:blipFill>
          <a:blip r:embed="rId3"/>
          <a:stretch>
            <a:fillRect/>
          </a:stretch>
        </p:blipFill>
        <p:spPr>
          <a:xfrm>
            <a:off x="765175" y="3289935"/>
            <a:ext cx="2847975" cy="190500"/>
          </a:xfrm>
          <a:prstGeom prst="rect">
            <a:avLst/>
          </a:prstGeom>
        </p:spPr>
      </p:pic>
      <p:sp>
        <p:nvSpPr>
          <p:cNvPr id="12" name="文本框 11"/>
          <p:cNvSpPr txBox="1"/>
          <p:nvPr/>
        </p:nvSpPr>
        <p:spPr>
          <a:xfrm>
            <a:off x="765175" y="3489960"/>
            <a:ext cx="6303645" cy="645160"/>
          </a:xfrm>
          <a:prstGeom prst="rect">
            <a:avLst/>
          </a:prstGeom>
          <a:noFill/>
        </p:spPr>
        <p:txBody>
          <a:bodyPr wrap="square" rtlCol="0" anchor="t">
            <a:spAutoFit/>
          </a:bodyPr>
          <a:p>
            <a:pPr>
              <a:buClrTx/>
              <a:buSzTx/>
              <a:buFontTx/>
            </a:pPr>
            <a:r>
              <a:rPr lang="zh-CN" altLang="en-US">
                <a:sym typeface="+mn-ea"/>
              </a:rPr>
              <a:t>在</a:t>
            </a:r>
            <a:r>
              <a:rPr lang="zh-CN" altLang="en-US">
                <a:sym typeface="+mn-ea"/>
              </a:rPr>
              <a:t>IP</a:t>
            </a:r>
            <a:r>
              <a:rPr lang="zh-CN" altLang="en-US">
                <a:sym typeface="+mn-ea"/>
              </a:rPr>
              <a:t>地址为</a:t>
            </a:r>
            <a:r>
              <a:rPr lang="zh-CN" altLang="en-US">
                <a:sym typeface="+mn-ea"/>
              </a:rPr>
              <a:t>1</a:t>
            </a:r>
            <a:r>
              <a:rPr lang="zh-CN" altLang="en-US">
                <a:sym typeface="+mn-ea"/>
              </a:rPr>
              <a:t>92.168.11.14</a:t>
            </a:r>
            <a:r>
              <a:rPr lang="zh-CN" altLang="en-US">
                <a:sym typeface="+mn-ea"/>
              </a:rPr>
              <a:t>的</a:t>
            </a:r>
            <a:r>
              <a:rPr lang="zh-CN" altLang="en-US">
                <a:sym typeface="+mn-ea"/>
              </a:rPr>
              <a:t>L</a:t>
            </a:r>
            <a:r>
              <a:rPr lang="zh-CN" altLang="en-US">
                <a:sym typeface="+mn-ea"/>
              </a:rPr>
              <a:t>inux</a:t>
            </a:r>
            <a:r>
              <a:rPr lang="zh-CN" altLang="en-US">
                <a:sym typeface="+mn-ea"/>
              </a:rPr>
              <a:t>主机上再次访问</a:t>
            </a:r>
            <a:r>
              <a:rPr lang="zh-CN" altLang="en-US">
                <a:sym typeface="+mn-ea"/>
              </a:rPr>
              <a:t> </a:t>
            </a:r>
            <a:r>
              <a:rPr lang="zh-CN" altLang="en-US">
                <a:sym typeface="+mn-ea"/>
              </a:rPr>
              <a:t>http</a:t>
            </a:r>
            <a:r>
              <a:rPr lang="zh-CN" altLang="en-US">
                <a:sym typeface="+mn-ea"/>
              </a:rPr>
              <a:t>://localhost</a:t>
            </a:r>
            <a:r>
              <a:rPr lang="zh-CN" altLang="en-US">
                <a:sym typeface="+mn-ea"/>
              </a:rPr>
              <a:t>：</a:t>
            </a:r>
            <a:r>
              <a:rPr lang="zh-CN" altLang="en-US">
                <a:sym typeface="+mn-ea"/>
              </a:rPr>
              <a:t>8</a:t>
            </a:r>
            <a:r>
              <a:rPr lang="zh-CN" altLang="en-US">
                <a:sym typeface="+mn-ea"/>
              </a:rPr>
              <a:t>080/web1, </a:t>
            </a:r>
            <a:r>
              <a:rPr lang="zh-CN" altLang="en-US">
                <a:sym typeface="+mn-ea"/>
              </a:rPr>
              <a:t>会发现</a:t>
            </a:r>
            <a:r>
              <a:rPr lang="zh-CN" altLang="en-US">
                <a:sym typeface="+mn-ea"/>
              </a:rPr>
              <a:t> sessionID</a:t>
            </a:r>
            <a:r>
              <a:rPr lang="zh-CN" altLang="en-US">
                <a:sym typeface="+mn-ea"/>
              </a:rPr>
              <a:t>的会话值不变。</a:t>
            </a:r>
            <a:endParaRPr lang="zh-CN" altLang="en-US">
              <a:sym typeface="+mn-ea"/>
            </a:endParaRPr>
          </a:p>
        </p:txBody>
      </p:sp>
      <p:pic>
        <p:nvPicPr>
          <p:cNvPr id="36" name="图片 36"/>
          <p:cNvPicPr>
            <a:picLocks noChangeAspect="1"/>
          </p:cNvPicPr>
          <p:nvPr/>
        </p:nvPicPr>
        <p:blipFill>
          <a:blip r:embed="rId4"/>
          <a:stretch>
            <a:fillRect/>
          </a:stretch>
        </p:blipFill>
        <p:spPr>
          <a:xfrm>
            <a:off x="765175" y="4144328"/>
            <a:ext cx="2560320" cy="1320165"/>
          </a:xfrm>
          <a:prstGeom prst="rect">
            <a:avLst/>
          </a:prstGeom>
        </p:spPr>
      </p:pic>
      <p:pic>
        <p:nvPicPr>
          <p:cNvPr id="111" name="图片 111"/>
          <p:cNvPicPr>
            <a:picLocks noChangeAspect="1"/>
          </p:cNvPicPr>
          <p:nvPr/>
        </p:nvPicPr>
        <p:blipFill>
          <a:blip r:embed="rId5"/>
          <a:stretch>
            <a:fillRect/>
          </a:stretch>
        </p:blipFill>
        <p:spPr>
          <a:xfrm>
            <a:off x="3589655" y="4114800"/>
            <a:ext cx="2618740" cy="1333500"/>
          </a:xfrm>
          <a:prstGeom prst="rect">
            <a:avLst/>
          </a:prstGeom>
        </p:spPr>
      </p:pic>
      <p:sp>
        <p:nvSpPr>
          <p:cNvPr id="13" name="文本框 12"/>
          <p:cNvSpPr txBox="1"/>
          <p:nvPr/>
        </p:nvSpPr>
        <p:spPr>
          <a:xfrm>
            <a:off x="765175" y="5430520"/>
            <a:ext cx="3241675" cy="252730"/>
          </a:xfrm>
          <a:prstGeom prst="rect">
            <a:avLst/>
          </a:prstGeom>
          <a:noFill/>
          <a:ln w="9525">
            <a:noFill/>
          </a:ln>
        </p:spPr>
        <p:txBody>
          <a:bodyPr wrap="square">
            <a:spAutoFit/>
          </a:bodyPr>
          <a:p>
            <a:pPr indent="0"/>
            <a:r>
              <a:rPr lang="zh-CN" sz="1050" b="0">
                <a:ea typeface="宋体" panose="02010600030101010101" pitchFamily="2" charset="-122"/>
              </a:rPr>
              <a:t>访问分布式</a:t>
            </a:r>
            <a:r>
              <a:rPr lang="en-US" sz="1050" b="0">
                <a:latin typeface="Calibri" panose="020F0502020204030204" charset="0"/>
                <a:ea typeface="宋体" panose="02010600030101010101" pitchFamily="2" charset="-122"/>
              </a:rPr>
              <a:t>web</a:t>
            </a:r>
            <a:r>
              <a:rPr lang="zh-CN" sz="1050" b="0">
                <a:ea typeface="宋体" panose="02010600030101010101" pitchFamily="2" charset="-122"/>
              </a:rPr>
              <a:t>应用，页面会使用同一个</a:t>
            </a:r>
            <a:r>
              <a:rPr lang="en-US" sz="1050" b="0">
                <a:latin typeface="Calibri" panose="020F0502020204030204" charset="0"/>
                <a:ea typeface="宋体" panose="02010600030101010101" pitchFamily="2" charset="-122"/>
              </a:rPr>
              <a:t>sessionId</a:t>
            </a:r>
            <a:endParaRPr lang="zh-CN" altLang="en-US"/>
          </a:p>
        </p:txBody>
      </p:sp>
      <p:sp>
        <p:nvSpPr>
          <p:cNvPr id="14" name="文本框 13"/>
          <p:cNvSpPr txBox="1"/>
          <p:nvPr/>
        </p:nvSpPr>
        <p:spPr>
          <a:xfrm>
            <a:off x="7306945" y="1130300"/>
            <a:ext cx="4464685" cy="2584450"/>
          </a:xfrm>
          <a:prstGeom prst="rect">
            <a:avLst/>
          </a:prstGeom>
          <a:noFill/>
        </p:spPr>
        <p:txBody>
          <a:bodyPr wrap="square" rtlCol="0" anchor="t">
            <a:spAutoFit/>
          </a:bodyPr>
          <a:p>
            <a:pPr>
              <a:buClrTx/>
              <a:buSzTx/>
              <a:buFontTx/>
            </a:pPr>
            <a:r>
              <a:rPr lang="en-US" altLang="zh-CN">
                <a:sym typeface="+mn-ea"/>
              </a:rPr>
              <a:t> </a:t>
            </a:r>
            <a:r>
              <a:rPr lang="en-US" altLang="zh-CN">
                <a:sym typeface="+mn-ea"/>
              </a:rPr>
              <a:t>    </a:t>
            </a:r>
            <a:r>
              <a:rPr lang="zh-CN" altLang="en-US">
                <a:sym typeface="+mn-ea"/>
              </a:rPr>
              <a:t>可以看出，分别访问了不同的</a:t>
            </a:r>
            <a:r>
              <a:rPr lang="zh-CN" altLang="en-US">
                <a:sym typeface="+mn-ea"/>
              </a:rPr>
              <a:t>Tomcat</a:t>
            </a:r>
            <a:r>
              <a:rPr lang="zh-CN" altLang="en-US">
                <a:sym typeface="+mn-ea"/>
              </a:rPr>
              <a:t>，但是得到的</a:t>
            </a:r>
            <a:r>
              <a:rPr lang="zh-CN" altLang="en-US">
                <a:sym typeface="+mn-ea"/>
              </a:rPr>
              <a:t>SessionID</a:t>
            </a:r>
            <a:r>
              <a:rPr lang="zh-CN" altLang="en-US">
                <a:sym typeface="+mn-ea"/>
              </a:rPr>
              <a:t>却是相同的，说明达到了集群的目的，这样就实现了负载均衡。</a:t>
            </a:r>
            <a:r>
              <a:rPr lang="en-US" altLang="zh-CN">
                <a:sym typeface="+mn-ea"/>
              </a:rPr>
              <a:t>              </a:t>
            </a:r>
            <a:endParaRPr lang="en-US" altLang="zh-CN">
              <a:sym typeface="+mn-ea"/>
            </a:endParaRPr>
          </a:p>
          <a:p>
            <a:pPr>
              <a:buClrTx/>
              <a:buSzTx/>
              <a:buFontTx/>
            </a:pPr>
            <a:r>
              <a:rPr lang="zh-CN" altLang="en-US">
                <a:sym typeface="+mn-ea"/>
              </a:rPr>
              <a:t>假设服务器在运行过程中，其中一个</a:t>
            </a:r>
            <a:r>
              <a:rPr lang="zh-CN" altLang="en-US">
                <a:sym typeface="+mn-ea"/>
              </a:rPr>
              <a:t>Tomcat</a:t>
            </a:r>
            <a:r>
              <a:rPr lang="zh-CN" altLang="en-US">
                <a:sym typeface="+mn-ea"/>
              </a:rPr>
              <a:t>崩</a:t>
            </a:r>
            <a:r>
              <a:rPr lang="zh-CN" altLang="en-US">
                <a:sym typeface="+mn-ea"/>
              </a:rPr>
              <a:t>溃了，仍然还有另一个</a:t>
            </a:r>
            <a:r>
              <a:rPr lang="zh-CN" altLang="en-US">
                <a:sym typeface="+mn-ea"/>
              </a:rPr>
              <a:t>Tomcat</a:t>
            </a:r>
            <a:r>
              <a:rPr lang="zh-CN" altLang="en-US">
                <a:sym typeface="+mn-ea"/>
              </a:rPr>
              <a:t>可以访问服务。访问</a:t>
            </a:r>
            <a:r>
              <a:rPr lang="zh-CN" altLang="en-US">
                <a:sym typeface="+mn-ea"/>
              </a:rPr>
              <a:t> R</a:t>
            </a:r>
            <a:r>
              <a:rPr lang="zh-CN" altLang="en-US">
                <a:sym typeface="+mn-ea"/>
              </a:rPr>
              <a:t>edis</a:t>
            </a:r>
            <a:r>
              <a:rPr lang="zh-CN" altLang="en-US">
                <a:sym typeface="+mn-ea"/>
              </a:rPr>
              <a:t>会发现多了一个</a:t>
            </a:r>
            <a:r>
              <a:rPr lang="zh-CN" altLang="en-US">
                <a:sym typeface="+mn-ea"/>
              </a:rPr>
              <a:t>key</a:t>
            </a:r>
            <a:r>
              <a:rPr lang="zh-CN" altLang="en-US">
                <a:sym typeface="+mn-ea"/>
              </a:rPr>
              <a:t>，说明在</a:t>
            </a:r>
            <a:r>
              <a:rPr lang="zh-CN" altLang="en-US">
                <a:sym typeface="+mn-ea"/>
              </a:rPr>
              <a:t>Tomcat</a:t>
            </a:r>
            <a:r>
              <a:rPr lang="zh-CN" altLang="en-US">
                <a:sym typeface="+mn-ea"/>
              </a:rPr>
              <a:t>上使用</a:t>
            </a:r>
            <a:r>
              <a:rPr lang="zh-CN" altLang="en-US">
                <a:sym typeface="+mn-ea"/>
              </a:rPr>
              <a:t>Redis</a:t>
            </a:r>
            <a:r>
              <a:rPr lang="zh-CN" altLang="en-US">
                <a:sym typeface="+mn-ea"/>
              </a:rPr>
              <a:t>保存了</a:t>
            </a:r>
            <a:r>
              <a:rPr lang="zh-CN" altLang="en-US">
                <a:sym typeface="+mn-ea"/>
              </a:rPr>
              <a:t>S</a:t>
            </a:r>
            <a:r>
              <a:rPr lang="zh-CN" altLang="en-US">
                <a:sym typeface="+mn-ea"/>
              </a:rPr>
              <a:t>ession</a:t>
            </a:r>
            <a:r>
              <a:rPr lang="zh-CN" altLang="en-US">
                <a:sym typeface="+mn-ea"/>
              </a:rPr>
              <a:t>，如下图所示。</a:t>
            </a:r>
            <a:r>
              <a:rPr lang="zh-CN" altLang="en-US">
                <a:sym typeface="+mn-ea"/>
              </a:rPr>
              <a:t> </a:t>
            </a:r>
            <a:endParaRPr lang="zh-CN" altLang="en-US">
              <a:sym typeface="+mn-ea"/>
            </a:endParaRPr>
          </a:p>
        </p:txBody>
      </p:sp>
      <p:pic>
        <p:nvPicPr>
          <p:cNvPr id="50" name="图片 50"/>
          <p:cNvPicPr>
            <a:picLocks noChangeAspect="1"/>
          </p:cNvPicPr>
          <p:nvPr/>
        </p:nvPicPr>
        <p:blipFill>
          <a:blip r:embed="rId6"/>
          <a:stretch>
            <a:fillRect/>
          </a:stretch>
        </p:blipFill>
        <p:spPr>
          <a:xfrm>
            <a:off x="6744970" y="4344670"/>
            <a:ext cx="5274310" cy="524510"/>
          </a:xfrm>
          <a:prstGeom prst="rect">
            <a:avLst/>
          </a:prstGeom>
        </p:spPr>
      </p:pic>
      <p:sp>
        <p:nvSpPr>
          <p:cNvPr id="15" name="文本框 14"/>
          <p:cNvSpPr txBox="1"/>
          <p:nvPr/>
        </p:nvSpPr>
        <p:spPr>
          <a:xfrm>
            <a:off x="8479790" y="4995545"/>
            <a:ext cx="2118360" cy="252730"/>
          </a:xfrm>
          <a:prstGeom prst="rect">
            <a:avLst/>
          </a:prstGeom>
          <a:noFill/>
          <a:ln w="9525">
            <a:noFill/>
          </a:ln>
        </p:spPr>
        <p:txBody>
          <a:bodyPr wrap="square">
            <a:spAutoFit/>
          </a:bodyPr>
          <a:p>
            <a:pPr indent="0" algn="ctr"/>
            <a:r>
              <a:rPr lang="zh-CN" sz="1050" b="0">
                <a:ea typeface="宋体" panose="02010600030101010101" pitchFamily="2" charset="-122"/>
              </a:rPr>
              <a:t>使用</a:t>
            </a:r>
            <a:r>
              <a:rPr lang="en-US" sz="1050" b="0">
                <a:latin typeface="Calibri" panose="020F0502020204030204" charset="0"/>
                <a:ea typeface="宋体" panose="02010600030101010101" pitchFamily="2" charset="-122"/>
              </a:rPr>
              <a:t>Redis</a:t>
            </a: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session</a:t>
            </a:r>
            <a:r>
              <a:rPr lang="zh-CN" sz="1050" b="0">
                <a:ea typeface="宋体" panose="02010600030101010101" pitchFamily="2" charset="-122"/>
              </a:rPr>
              <a:t>会话信息</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4895761" y="2739021"/>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41020"/>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a:t>
            </a:r>
            <a:r>
              <a:rPr lang="zh-CN" altLang="en-US" b="1" dirty="0" smtClean="0">
                <a:solidFill>
                  <a:schemeClr val="tx1"/>
                </a:solidFill>
              </a:rPr>
              <a:t>：张云河、王硕</a:t>
            </a:r>
            <a:endParaRPr lang="zh-CN" altLang="en-US" b="1" dirty="0">
              <a:solidFill>
                <a:schemeClr val="tx1"/>
              </a:solidFill>
            </a:endParaRPr>
          </a:p>
        </p:txBody>
      </p:sp>
      <p:sp>
        <p:nvSpPr>
          <p:cNvPr id="11" name="矩形 10"/>
          <p:cNvSpPr/>
          <p:nvPr/>
        </p:nvSpPr>
        <p:spPr>
          <a:xfrm>
            <a:off x="905580" y="602297"/>
            <a:ext cx="5373587"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a:solidFill>
                  <a:schemeClr val="bg1"/>
                </a:solidFill>
                <a:sym typeface="+mn-ea"/>
              </a:rPr>
              <a:t>《</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en-US" altLang="zh-CN" sz="2200" dirty="0">
                <a:solidFill>
                  <a:schemeClr val="bg1"/>
                </a:solidFill>
                <a:sym typeface="+mn-ea"/>
              </a:rPr>
              <a:t>》</a:t>
            </a:r>
            <a:r>
              <a:rPr lang="zh-CN" altLang="en-US" sz="2200" b="1" dirty="0" smtClean="0">
                <a:solidFill>
                  <a:schemeClr val="accent2"/>
                </a:solidFill>
                <a:sym typeface="+mn-ea"/>
              </a:rPr>
              <a:t>最新版</a:t>
            </a:r>
            <a:endParaRPr lang="zh-CN" altLang="en-US" sz="2200" b="1" dirty="0">
              <a:solidFill>
                <a:schemeClr val="accent2"/>
              </a:solidFill>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240" y="1211016"/>
            <a:ext cx="3353401" cy="46983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321310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在</a:t>
            </a:r>
            <a:r>
              <a:rPr lang="en-US">
                <a:sym typeface="+mn-ea"/>
              </a:rPr>
              <a:t>Windows</a:t>
            </a:r>
            <a:r>
              <a:rPr lang="en-US">
                <a:sym typeface="+mn-ea"/>
              </a:rPr>
              <a:t>环境下安装</a:t>
            </a:r>
            <a:r>
              <a:rPr lang="en-US">
                <a:sym typeface="+mn-ea"/>
              </a:rPr>
              <a:t>Java 8</a:t>
            </a:r>
            <a:endParaRPr lang="en-US">
              <a:sym typeface="+mn-ea"/>
            </a:endParaRPr>
          </a:p>
        </p:txBody>
      </p:sp>
      <p:sp>
        <p:nvSpPr>
          <p:cNvPr id="5" name="文本框 4"/>
          <p:cNvSpPr txBox="1"/>
          <p:nvPr/>
        </p:nvSpPr>
        <p:spPr>
          <a:xfrm>
            <a:off x="750570" y="1704975"/>
            <a:ext cx="10690225" cy="216852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a:t>
            </a:r>
            <a:r>
              <a:rPr lang="en-US">
                <a:sym typeface="+mn-ea"/>
              </a:rPr>
              <a:t>Java </a:t>
            </a:r>
            <a:r>
              <a:rPr lang="en-US">
                <a:sym typeface="+mn-ea"/>
              </a:rPr>
              <a:t>是由</a:t>
            </a:r>
            <a:r>
              <a:rPr lang="en-US">
                <a:sym typeface="+mn-ea"/>
              </a:rPr>
              <a:t>Sun Microsystems</a:t>
            </a:r>
            <a:r>
              <a:rPr lang="en-US">
                <a:sym typeface="+mn-ea"/>
              </a:rPr>
              <a:t>公司于</a:t>
            </a:r>
            <a:r>
              <a:rPr lang="en-US">
                <a:sym typeface="+mn-ea"/>
              </a:rPr>
              <a:t>1995</a:t>
            </a:r>
            <a:r>
              <a:rPr lang="en-US">
                <a:sym typeface="+mn-ea"/>
              </a:rPr>
              <a:t>年</a:t>
            </a:r>
            <a:r>
              <a:rPr lang="en-US">
                <a:sym typeface="+mn-ea"/>
              </a:rPr>
              <a:t>5</a:t>
            </a:r>
            <a:r>
              <a:rPr lang="en-US">
                <a:sym typeface="+mn-ea"/>
              </a:rPr>
              <a:t>月推出的高级程序设计语言。</a:t>
            </a:r>
            <a:r>
              <a:rPr lang="en-US">
                <a:sym typeface="+mn-ea"/>
              </a:rPr>
              <a:t>Java</a:t>
            </a:r>
            <a:r>
              <a:rPr lang="en-US">
                <a:sym typeface="+mn-ea"/>
              </a:rPr>
              <a:t>可运行于多个平台，如</a:t>
            </a:r>
            <a:r>
              <a:rPr lang="en-US">
                <a:sym typeface="+mn-ea"/>
              </a:rPr>
              <a:t>Windows, Mac OS</a:t>
            </a:r>
            <a:r>
              <a:rPr lang="en-US">
                <a:sym typeface="+mn-ea"/>
              </a:rPr>
              <a:t>，及其他多种</a:t>
            </a:r>
            <a:r>
              <a:rPr lang="en-US">
                <a:sym typeface="+mn-ea"/>
              </a:rPr>
              <a:t>UNIX</a:t>
            </a:r>
            <a:r>
              <a:rPr lang="en-US">
                <a:sym typeface="+mn-ea"/>
              </a:rPr>
              <a:t>版本的系统。</a:t>
            </a:r>
            <a:r>
              <a:rPr lang="en-US">
                <a:sym typeface="+mn-ea"/>
              </a:rPr>
              <a:t></a:t>
            </a:r>
            <a:r>
              <a:rPr lang="en-US">
                <a:sym typeface="+mn-ea"/>
              </a:rPr>
              <a:t>     </a:t>
            </a:r>
            <a:r>
              <a:rPr lang="en-US">
                <a:sym typeface="+mn-ea"/>
              </a:rPr>
              <a:t>JDK</a:t>
            </a:r>
            <a:r>
              <a:rPr lang="en-US">
                <a:sym typeface="+mn-ea"/>
              </a:rPr>
              <a:t>是</a:t>
            </a:r>
            <a:r>
              <a:rPr lang="en-US">
                <a:sym typeface="+mn-ea"/>
              </a:rPr>
              <a:t>Java</a:t>
            </a:r>
            <a:r>
              <a:rPr lang="en-US">
                <a:sym typeface="+mn-ea"/>
              </a:rPr>
              <a:t>语言的软件开发工具包，主要用于移动设备、嵌入式设备上的</a:t>
            </a:r>
            <a:r>
              <a:rPr lang="en-US">
                <a:sym typeface="+mn-ea"/>
              </a:rPr>
              <a:t>J</a:t>
            </a:r>
            <a:r>
              <a:rPr lang="en-US">
                <a:sym typeface="+mn-ea"/>
              </a:rPr>
              <a:t>ava</a:t>
            </a:r>
            <a:r>
              <a:rPr lang="en-US">
                <a:sym typeface="+mn-ea"/>
              </a:rPr>
              <a:t>应用程序。</a:t>
            </a:r>
            <a:r>
              <a:rPr lang="en-US">
                <a:sym typeface="+mn-ea"/>
              </a:rPr>
              <a:t>JDK</a:t>
            </a:r>
            <a:r>
              <a:rPr lang="en-US">
                <a:sym typeface="+mn-ea"/>
              </a:rPr>
              <a:t>是整个</a:t>
            </a:r>
            <a:r>
              <a:rPr lang="en-US">
                <a:sym typeface="+mn-ea"/>
              </a:rPr>
              <a:t>java</a:t>
            </a:r>
            <a:r>
              <a:rPr lang="en-US">
                <a:sym typeface="+mn-ea"/>
              </a:rPr>
              <a:t>开发的核心，它包含了</a:t>
            </a:r>
            <a:r>
              <a:rPr lang="en-US">
                <a:sym typeface="+mn-ea"/>
              </a:rPr>
              <a:t>JAVA</a:t>
            </a:r>
            <a:r>
              <a:rPr lang="en-US">
                <a:sym typeface="+mn-ea"/>
              </a:rPr>
              <a:t>的运行环境，</a:t>
            </a:r>
            <a:r>
              <a:rPr lang="en-US">
                <a:sym typeface="+mn-ea"/>
              </a:rPr>
              <a:t>JAVA</a:t>
            </a:r>
            <a:r>
              <a:rPr lang="en-US">
                <a:sym typeface="+mn-ea"/>
              </a:rPr>
              <a:t>工具和</a:t>
            </a:r>
            <a:r>
              <a:rPr lang="en-US">
                <a:sym typeface="+mn-ea"/>
              </a:rPr>
              <a:t>JAVA</a:t>
            </a:r>
            <a:r>
              <a:rPr lang="en-US">
                <a:sym typeface="+mn-ea"/>
              </a:rPr>
              <a:t>基础的类库。使用</a:t>
            </a:r>
            <a:r>
              <a:rPr lang="en-US">
                <a:sym typeface="+mn-ea"/>
              </a:rPr>
              <a:t>Java</a:t>
            </a:r>
            <a:r>
              <a:rPr lang="en-US">
                <a:sym typeface="+mn-ea"/>
              </a:rPr>
              <a:t>操作</a:t>
            </a:r>
            <a:r>
              <a:rPr lang="en-US">
                <a:sym typeface="+mn-ea"/>
              </a:rPr>
              <a:t>R</a:t>
            </a:r>
            <a:r>
              <a:rPr lang="en-US">
                <a:sym typeface="+mn-ea"/>
              </a:rPr>
              <a:t>edis</a:t>
            </a:r>
            <a:r>
              <a:rPr lang="en-US">
                <a:sym typeface="+mn-ea"/>
              </a:rPr>
              <a:t>，需要先按照以下步骤安装</a:t>
            </a:r>
            <a:r>
              <a:rPr lang="en-US">
                <a:sym typeface="+mn-ea"/>
              </a:rPr>
              <a:t>Java</a:t>
            </a:r>
            <a:r>
              <a:rPr lang="en-US">
                <a:sym typeface="+mn-ea"/>
              </a:rPr>
              <a:t>环境。</a:t>
            </a:r>
            <a:endParaRPr lang="en-U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0784840" cy="119888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1</a:t>
            </a:r>
            <a:r>
              <a:rPr lang="en-US">
                <a:sym typeface="+mn-ea"/>
              </a:rPr>
              <a:t>，下载</a:t>
            </a:r>
            <a:r>
              <a:rPr lang="en-US">
                <a:sym typeface="+mn-ea"/>
              </a:rPr>
              <a:t>JDK</a:t>
            </a:r>
            <a:r>
              <a:rPr lang="en-US">
                <a:sym typeface="+mn-ea"/>
              </a:rPr>
              <a:t>8</a:t>
            </a:r>
            <a:r>
              <a:rPr lang="en-US">
                <a:sym typeface="+mn-ea"/>
              </a:rPr>
              <a:t></a:t>
            </a:r>
            <a:r>
              <a:rPr lang="en-US">
                <a:sym typeface="+mn-ea"/>
              </a:rPr>
              <a:t>     </a:t>
            </a:r>
            <a:r>
              <a:rPr lang="en-US">
                <a:sym typeface="+mn-ea"/>
              </a:rPr>
              <a:t>在</a:t>
            </a:r>
            <a:r>
              <a:rPr lang="en-US">
                <a:sym typeface="+mn-ea"/>
              </a:rPr>
              <a:t>Oracle</a:t>
            </a:r>
            <a:r>
              <a:rPr lang="en-US">
                <a:sym typeface="+mn-ea"/>
              </a:rPr>
              <a:t>官网，找到</a:t>
            </a:r>
            <a:r>
              <a:rPr lang="en-US">
                <a:sym typeface="+mn-ea"/>
              </a:rPr>
              <a:t>JDK8</a:t>
            </a:r>
            <a:r>
              <a:rPr lang="en-US">
                <a:sym typeface="+mn-ea"/>
              </a:rPr>
              <a:t>的安装包，点击“</a:t>
            </a:r>
            <a:r>
              <a:rPr lang="en-US">
                <a:sym typeface="+mn-ea"/>
              </a:rPr>
              <a:t>Accept License Agreement</a:t>
            </a:r>
            <a:r>
              <a:rPr lang="en-US">
                <a:sym typeface="+mn-ea"/>
              </a:rPr>
              <a:t>”，根据自己的操作系统下载对应的文件，如下图所示。本书的案例使用的操作系统为</a:t>
            </a:r>
            <a:r>
              <a:rPr lang="en-US">
                <a:sym typeface="+mn-ea"/>
              </a:rPr>
              <a:t>64</a:t>
            </a:r>
            <a:r>
              <a:rPr lang="en-US">
                <a:sym typeface="+mn-ea"/>
              </a:rPr>
              <a:t>位</a:t>
            </a:r>
            <a:r>
              <a:rPr lang="en-US">
                <a:sym typeface="+mn-ea"/>
              </a:rPr>
              <a:t>Windows </a:t>
            </a:r>
            <a:r>
              <a:rPr lang="en-US">
                <a:sym typeface="+mn-ea"/>
              </a:rPr>
              <a:t>10</a:t>
            </a:r>
            <a:r>
              <a:rPr lang="en-US">
                <a:sym typeface="+mn-ea"/>
              </a:rPr>
              <a:t>，故下载</a:t>
            </a:r>
            <a:r>
              <a:rPr lang="en-US">
                <a:sym typeface="+mn-ea"/>
              </a:rPr>
              <a:t> </a:t>
            </a:r>
            <a:r>
              <a:rPr lang="en-US">
                <a:sym typeface="+mn-ea"/>
              </a:rPr>
              <a:t>Windows x86</a:t>
            </a:r>
            <a:r>
              <a:rPr lang="en-US">
                <a:sym typeface="+mn-ea"/>
              </a:rPr>
              <a:t>对应的安装包</a:t>
            </a:r>
            <a:r>
              <a:rPr lang="en-US">
                <a:sym typeface="+mn-ea"/>
              </a:rPr>
              <a:t>jdk-8u151-windows-x64.exe</a:t>
            </a:r>
            <a:r>
              <a:rPr lang="en-US">
                <a:sym typeface="+mn-ea"/>
              </a:rPr>
              <a:t>。</a:t>
            </a:r>
            <a:endParaRPr lang="en-US">
              <a:sym typeface="+mn-ea"/>
            </a:endParaRPr>
          </a:p>
        </p:txBody>
      </p:sp>
      <p:pic>
        <p:nvPicPr>
          <p:cNvPr id="60" name="图片 60"/>
          <p:cNvPicPr>
            <a:picLocks noChangeAspect="1"/>
          </p:cNvPicPr>
          <p:nvPr/>
        </p:nvPicPr>
        <p:blipFill>
          <a:blip r:embed="rId1"/>
          <a:stretch>
            <a:fillRect/>
          </a:stretch>
        </p:blipFill>
        <p:spPr>
          <a:xfrm>
            <a:off x="973455" y="2230755"/>
            <a:ext cx="5158740" cy="2705100"/>
          </a:xfrm>
          <a:prstGeom prst="rect">
            <a:avLst/>
          </a:prstGeom>
        </p:spPr>
      </p:pic>
      <p:sp>
        <p:nvSpPr>
          <p:cNvPr id="3" name="文本框 2"/>
          <p:cNvSpPr txBox="1"/>
          <p:nvPr/>
        </p:nvSpPr>
        <p:spPr>
          <a:xfrm>
            <a:off x="6308090" y="2230755"/>
            <a:ext cx="5080000"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双击安装包进行安装，选择自定义安装</a:t>
            </a:r>
            <a:r>
              <a:rPr lang="en-US">
                <a:sym typeface="+mn-ea"/>
              </a:rPr>
              <a:t>JDK8</a:t>
            </a:r>
            <a:r>
              <a:rPr lang="en-US">
                <a:sym typeface="+mn-ea"/>
              </a:rPr>
              <a:t>，它的安装路径可以由读者自定义安装，笔者的安装路径放在了</a:t>
            </a:r>
            <a:r>
              <a:rPr lang="en-US">
                <a:sym typeface="+mn-ea"/>
              </a:rPr>
              <a:t>D:\installed_software\jdk1_8</a:t>
            </a:r>
            <a:r>
              <a:rPr lang="en-US">
                <a:sym typeface="+mn-ea"/>
              </a:rPr>
              <a:t>目录下。</a:t>
            </a:r>
            <a:endParaRPr lang="en-US">
              <a:sym typeface="+mn-ea"/>
            </a:endParaRPr>
          </a:p>
        </p:txBody>
      </p:sp>
      <p:pic>
        <p:nvPicPr>
          <p:cNvPr id="4" name="图片 3"/>
          <p:cNvPicPr/>
          <p:nvPr/>
        </p:nvPicPr>
        <p:blipFill>
          <a:blip r:embed="rId2"/>
          <a:stretch>
            <a:fillRect/>
          </a:stretch>
        </p:blipFill>
        <p:spPr>
          <a:xfrm>
            <a:off x="6450965" y="3667760"/>
            <a:ext cx="390525" cy="289560"/>
          </a:xfrm>
          <a:prstGeom prst="rect">
            <a:avLst/>
          </a:prstGeom>
          <a:noFill/>
          <a:ln w="9525">
            <a:noFill/>
          </a:ln>
        </p:spPr>
      </p:pic>
      <p:sp>
        <p:nvSpPr>
          <p:cNvPr id="101" name="文本框 100"/>
          <p:cNvSpPr txBox="1"/>
          <p:nvPr/>
        </p:nvSpPr>
        <p:spPr>
          <a:xfrm>
            <a:off x="6450648" y="3924935"/>
            <a:ext cx="5080000" cy="983615"/>
          </a:xfrm>
          <a:prstGeom prst="rect">
            <a:avLst/>
          </a:prstGeom>
          <a:noFill/>
          <a:ln w="9525">
            <a:noFill/>
          </a:ln>
        </p:spPr>
        <p:txBody>
          <a:bodyPr wrap="square">
            <a:spAutoFit/>
          </a:bodyPr>
          <a:p>
            <a:pPr indent="356235"/>
            <a:r>
              <a:rPr lang="zh-CN" sz="1600" b="0">
                <a:solidFill>
                  <a:srgbClr val="333333"/>
                </a:solidFill>
                <a:latin typeface="Arial" panose="020B0604020202020204" pitchFamily="34" charset="0"/>
                <a:ea typeface="黑体" panose="02010609060101010101" charset="-122"/>
              </a:rPr>
              <a:t>注意</a:t>
            </a:r>
            <a:r>
              <a:rPr lang="zh-CN" sz="1400" b="0">
                <a:latin typeface="Arial" panose="020B0604020202020204" pitchFamily="34" charset="0"/>
                <a:ea typeface="宋体" panose="02010600030101010101" pitchFamily="2" charset="-122"/>
              </a:rPr>
              <a:t>安装过程过着提示一步步操作就可以了，注意安装路径不要使用带有中文或空格的目录，避免在之后的使用过程中出现的一些莫名的错误。</a:t>
            </a:r>
            <a:endParaRPr lang="zh-CN" altLang="en-US" sz="1400" b="0">
              <a:latin typeface="Arial" panose="020B060402020202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65100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2，配置JDK8</a:t>
            </a:r>
            <a:endParaRPr lang="en-US">
              <a:sym typeface="+mn-ea"/>
            </a:endParaRPr>
          </a:p>
        </p:txBody>
      </p:sp>
      <p:sp>
        <p:nvSpPr>
          <p:cNvPr id="5" name="文本框 4"/>
          <p:cNvSpPr txBox="1"/>
          <p:nvPr/>
        </p:nvSpPr>
        <p:spPr>
          <a:xfrm>
            <a:off x="869950" y="1400175"/>
            <a:ext cx="4812665"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1</a:t>
            </a:r>
            <a:r>
              <a:rPr lang="en-US">
                <a:sym typeface="+mn-ea"/>
              </a:rPr>
              <a:t>）鼠标右键单击“计算机”图标，选择“属性”。在“系统”窗体左侧点击“高级系统设置”，在“高级”选项卡里点击“环境变量”按钮，弹出“环境属性”窗口，如下图所示。</a:t>
            </a:r>
            <a:endParaRPr lang="en-US">
              <a:sym typeface="+mn-ea"/>
            </a:endParaRPr>
          </a:p>
        </p:txBody>
      </p:sp>
      <p:pic>
        <p:nvPicPr>
          <p:cNvPr id="79" name="图片 79"/>
          <p:cNvPicPr>
            <a:picLocks noChangeAspect="1"/>
          </p:cNvPicPr>
          <p:nvPr/>
        </p:nvPicPr>
        <p:blipFill>
          <a:blip r:embed="rId1"/>
          <a:stretch>
            <a:fillRect/>
          </a:stretch>
        </p:blipFill>
        <p:spPr>
          <a:xfrm>
            <a:off x="1323975" y="2757488"/>
            <a:ext cx="2552700" cy="2924175"/>
          </a:xfrm>
          <a:prstGeom prst="rect">
            <a:avLst/>
          </a:prstGeom>
        </p:spPr>
      </p:pic>
      <p:sp>
        <p:nvSpPr>
          <p:cNvPr id="6" name="文本框 5"/>
          <p:cNvSpPr txBox="1"/>
          <p:nvPr/>
        </p:nvSpPr>
        <p:spPr>
          <a:xfrm>
            <a:off x="1670050" y="5840730"/>
            <a:ext cx="1670685" cy="245110"/>
          </a:xfrm>
          <a:prstGeom prst="rect">
            <a:avLst/>
          </a:prstGeom>
          <a:noFill/>
          <a:ln w="9525">
            <a:noFill/>
          </a:ln>
        </p:spPr>
        <p:txBody>
          <a:bodyPr wrap="square">
            <a:spAutoFit/>
          </a:bodyPr>
          <a:p>
            <a:pPr indent="0"/>
            <a:r>
              <a:rPr lang="zh-CN" sz="1000" b="0">
                <a:latin typeface="Cambria" panose="02040503050406030204" charset="0"/>
                <a:ea typeface="黑体" panose="02010609060101010101" charset="-122"/>
              </a:rPr>
              <a:t>在系统窗口修改环境变量</a:t>
            </a:r>
            <a:endParaRPr lang="zh-CN" altLang="en-US"/>
          </a:p>
        </p:txBody>
      </p:sp>
      <p:sp>
        <p:nvSpPr>
          <p:cNvPr id="7" name="文本框 6"/>
          <p:cNvSpPr txBox="1"/>
          <p:nvPr/>
        </p:nvSpPr>
        <p:spPr>
          <a:xfrm>
            <a:off x="6061710" y="942975"/>
            <a:ext cx="5080000" cy="2306955"/>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2</a:t>
            </a:r>
            <a:r>
              <a:rPr lang="en-US">
                <a:sym typeface="+mn-ea"/>
              </a:rPr>
              <a:t>）新建名为</a:t>
            </a:r>
            <a:r>
              <a:rPr lang="en-US">
                <a:sym typeface="+mn-ea"/>
              </a:rPr>
              <a:t>JAVA_HOME</a:t>
            </a:r>
            <a:r>
              <a:rPr lang="en-US">
                <a:sym typeface="+mn-ea"/>
              </a:rPr>
              <a:t>的变量名，变量的值为之前安装到</a:t>
            </a:r>
            <a:r>
              <a:rPr lang="en-US">
                <a:sym typeface="+mn-ea"/>
              </a:rPr>
              <a:t>JDK</a:t>
            </a:r>
            <a:r>
              <a:rPr lang="en-US">
                <a:sym typeface="+mn-ea"/>
              </a:rPr>
              <a:t>路径位置</a:t>
            </a:r>
            <a:r>
              <a:rPr lang="en-US">
                <a:sym typeface="+mn-ea"/>
              </a:rPr>
              <a:t>, D:\installed_software\jdk1_8 </a:t>
            </a:r>
            <a:r>
              <a:rPr lang="en-US">
                <a:sym typeface="+mn-ea"/>
              </a:rPr>
              <a:t>。</a:t>
            </a:r>
            <a:r>
              <a:rPr lang="en-US">
                <a:sym typeface="+mn-ea"/>
              </a:rPr>
              <a:t>3</a:t>
            </a:r>
            <a:r>
              <a:rPr lang="en-US">
                <a:sym typeface="+mn-ea"/>
              </a:rPr>
              <a:t>）新建名为</a:t>
            </a:r>
            <a:r>
              <a:rPr lang="en-US">
                <a:sym typeface="+mn-ea"/>
              </a:rPr>
              <a:t>CLASS_PATH</a:t>
            </a:r>
            <a:r>
              <a:rPr lang="en-US">
                <a:sym typeface="+mn-ea"/>
              </a:rPr>
              <a:t>的变量名，变量名可以设置为</a:t>
            </a:r>
            <a:r>
              <a:rPr lang="en-US">
                <a:sym typeface="+mn-ea"/>
              </a:rPr>
              <a:t> </a:t>
            </a:r>
            <a:r>
              <a:rPr lang="en-US">
                <a:sym typeface="+mn-ea"/>
              </a:rPr>
              <a:t>;.;%JAVA_HOME%/lib;</a:t>
            </a:r>
            <a:r>
              <a:rPr lang="en-US">
                <a:sym typeface="+mn-ea"/>
              </a:rPr>
              <a:t>4</a:t>
            </a:r>
            <a:r>
              <a:rPr lang="en-US">
                <a:sym typeface="+mn-ea"/>
              </a:rPr>
              <a:t>）在已有的系统变量 </a:t>
            </a:r>
            <a:r>
              <a:rPr lang="en-US">
                <a:sym typeface="+mn-ea"/>
              </a:rPr>
              <a:t>PATH</a:t>
            </a:r>
            <a:r>
              <a:rPr lang="en-US">
                <a:sym typeface="+mn-ea"/>
              </a:rPr>
              <a:t>的变量值上加上</a:t>
            </a:r>
            <a:r>
              <a:rPr lang="en-US">
                <a:sym typeface="+mn-ea"/>
              </a:rPr>
              <a:t>:</a:t>
            </a:r>
            <a:r>
              <a:rPr lang="en-US">
                <a:sym typeface="+mn-ea"/>
              </a:rPr>
              <a:t>  </a:t>
            </a:r>
            <a:r>
              <a:rPr lang="en-US">
                <a:sym typeface="+mn-ea"/>
              </a:rPr>
              <a:t>;.;%JAVFA_HOME%/bin;</a:t>
            </a:r>
            <a:r>
              <a:rPr lang="en-US">
                <a:sym typeface="+mn-ea"/>
              </a:rPr>
              <a:t>至此配置</a:t>
            </a:r>
            <a:r>
              <a:rPr lang="en-US">
                <a:sym typeface="+mn-ea"/>
              </a:rPr>
              <a:t>JDK8</a:t>
            </a:r>
            <a:r>
              <a:rPr lang="en-US">
                <a:sym typeface="+mn-ea"/>
              </a:rPr>
              <a:t>完成，如下图所示。</a:t>
            </a:r>
            <a:endParaRPr lang="en-US">
              <a:sym typeface="+mn-ea"/>
            </a:endParaRPr>
          </a:p>
        </p:txBody>
      </p:sp>
      <p:pic>
        <p:nvPicPr>
          <p:cNvPr id="73" name="图片 73"/>
          <p:cNvPicPr>
            <a:picLocks noChangeAspect="1"/>
          </p:cNvPicPr>
          <p:nvPr/>
        </p:nvPicPr>
        <p:blipFill>
          <a:blip r:embed="rId2"/>
          <a:stretch>
            <a:fillRect/>
          </a:stretch>
        </p:blipFill>
        <p:spPr>
          <a:xfrm>
            <a:off x="6768783" y="3244215"/>
            <a:ext cx="3359785" cy="32842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THINKCELLSHAPEDONOTDELETE" val="tA6S0wzOvQ8a50SA42PUNRg"/>
</p:tagLst>
</file>

<file path=ppt/tags/tag2.xml><?xml version="1.0" encoding="utf-8"?>
<p:tagLst xmlns:p="http://schemas.openxmlformats.org/presentationml/2006/main">
  <p:tag name="THINKCELLSHAPEDONOTDELETE" val="tA6S0wzOvQ8a50SA42PUNRg"/>
</p:tagLst>
</file>

<file path=ppt/tags/tag3.xml><?xml version="1.0" encoding="utf-8"?>
<p:tagLst xmlns:p="http://schemas.openxmlformats.org/presentationml/2006/main">
  <p:tag name="KSO_WM_UNIT_TABLE_BEAUTIFY" val="smartTable{58a06314-7e72-4d48-85a8-7253ed818c17}"/>
</p:tagLst>
</file>

<file path=ppt/tags/tag4.xml><?xml version="1.0" encoding="utf-8"?>
<p:tagLst xmlns:p="http://schemas.openxmlformats.org/presentationml/2006/main">
  <p:tag name="KSO_WM_UNIT_TABLE_BEAUTIFY" val="smartTable{11b8d9e9-f5ce-4458-b939-0e0fb3bc247d}"/>
</p:tagLst>
</file>

<file path=ppt/tags/tag5.xml><?xml version="1.0" encoding="utf-8"?>
<p:tagLst xmlns:p="http://schemas.openxmlformats.org/presentationml/2006/main">
  <p:tag name="KSO_WM_UNIT_TABLE_BEAUTIFY" val="smartTable{39296d61-fd4d-4db1-89bb-ecb3001f864e}"/>
  <p:tag name="TABLE_ENDDRAG_ORIGIN_RECT" val="472*175"/>
  <p:tag name="TABLE_ENDDRAG_RECT" val="444*214*472*175"/>
</p:tagLst>
</file>

<file path=ppt/tags/tag6.xml><?xml version="1.0" encoding="utf-8"?>
<p:tagLst xmlns:p="http://schemas.openxmlformats.org/presentationml/2006/main">
  <p:tag name="KSO_WM_UNIT_TABLE_BEAUTIFY" val="smartTable{945c04bb-27d5-434c-ad5e-004215db7655}"/>
  <p:tag name="TABLE_ENDDRAG_ORIGIN_RECT" val="736*148"/>
  <p:tag name="TABLE_ENDDRAG_RECT" val="83*302*736*148"/>
</p:tagLst>
</file>

<file path=ppt/tags/tag7.xml><?xml version="1.0" encoding="utf-8"?>
<p:tagLst xmlns:p="http://schemas.openxmlformats.org/presentationml/2006/main">
  <p:tag name="KSO_WM_UNIT_PLACING_PICTURE_USER_VIEWPORT" val="{&quot;height&quot;:3360,&quot;width&quot;:8490}"/>
</p:tagLst>
</file>

<file path=ppt/tags/tag8.xml><?xml version="1.0" encoding="utf-8"?>
<p:tagLst xmlns:p="http://schemas.openxmlformats.org/presentationml/2006/main">
  <p:tag name="THINKCELLSHAPEDONOTDELETE" val="t1Smkff3fSzGMOuItfjj3Fw"/>
</p:tagLst>
</file>

<file path=ppt/tags/tag9.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14030</Words>
  <Application>WPS 演示</Application>
  <PresentationFormat>宽屏</PresentationFormat>
  <Paragraphs>766</Paragraphs>
  <Slides>64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64</vt:i4>
      </vt:variant>
    </vt:vector>
  </HeadingPairs>
  <TitlesOfParts>
    <vt:vector size="79" baseType="lpstr">
      <vt:lpstr>Arial</vt:lpstr>
      <vt:lpstr>宋体</vt:lpstr>
      <vt:lpstr>Wingdings</vt:lpstr>
      <vt:lpstr>微软雅黑</vt:lpstr>
      <vt:lpstr>Times New Roman</vt:lpstr>
      <vt:lpstr>微软雅黑 (正文)</vt:lpstr>
      <vt:lpstr>黑体</vt:lpstr>
      <vt:lpstr>华文楷体</vt:lpstr>
      <vt:lpstr>Calibri</vt:lpstr>
      <vt:lpstr>Arial Unicode MS</vt:lpstr>
      <vt:lpstr>Cambria</vt:lpstr>
      <vt:lpstr>Courier New</vt:lpstr>
      <vt:lpstr>方正楷体简体</vt:lpstr>
      <vt:lpstr>Wingdings</vt:lpstr>
      <vt:lpstr>主题5</vt:lpstr>
      <vt:lpstr>Redis 6 开发与实战</vt:lpstr>
      <vt:lpstr>PowerPoint 演示文稿</vt:lpstr>
      <vt:lpstr> 第七章 Redis开发与实战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北京兄弟</cp:lastModifiedBy>
  <cp:revision>198</cp:revision>
  <cp:lastPrinted>2021-11-30T03:01:00Z</cp:lastPrinted>
  <dcterms:created xsi:type="dcterms:W3CDTF">2021-11-30T03:01:00Z</dcterms:created>
  <dcterms:modified xsi:type="dcterms:W3CDTF">2022-03-13T15:23:20Z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F550D6099EDE423F9644FD0920CD3DFA</vt:lpwstr>
  </property>
  <property fmtid="{D5CDD505-2E9C-101B-9397-08002B2CF9AE}" pid="4" name="KSOProductBuildVer">
    <vt:lpwstr>2052-11.1.0.11365</vt:lpwstr>
  </property>
</Properties>
</file>