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7"/>
  </p:notesMasterIdLst>
  <p:sldIdLst>
    <p:sldId id="256" r:id="rId3"/>
    <p:sldId id="315" r:id="rId4"/>
    <p:sldId id="420" r:id="rId5"/>
    <p:sldId id="421" r:id="rId6"/>
    <p:sldId id="422" r:id="rId7"/>
    <p:sldId id="423" r:id="rId8"/>
    <p:sldId id="424" r:id="rId9"/>
    <p:sldId id="426" r:id="rId10"/>
    <p:sldId id="425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37" r:id="rId22"/>
    <p:sldId id="438" r:id="rId23"/>
    <p:sldId id="439" r:id="rId24"/>
    <p:sldId id="440" r:id="rId25"/>
    <p:sldId id="441" r:id="rId26"/>
    <p:sldId id="443" r:id="rId27"/>
    <p:sldId id="444" r:id="rId28"/>
    <p:sldId id="445" r:id="rId29"/>
    <p:sldId id="446" r:id="rId30"/>
    <p:sldId id="447" r:id="rId31"/>
    <p:sldId id="448" r:id="rId32"/>
    <p:sldId id="449" r:id="rId33"/>
    <p:sldId id="450" r:id="rId34"/>
    <p:sldId id="451" r:id="rId35"/>
    <p:sldId id="261" r:id="rId36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5C"/>
    <a:srgbClr val="06D24C"/>
    <a:srgbClr val="035920"/>
    <a:srgbClr val="F6F5F3"/>
    <a:srgbClr val="04862F"/>
    <a:srgbClr val="07DB4E"/>
    <a:srgbClr val="08396E"/>
    <a:srgbClr val="0519AB"/>
    <a:srgbClr val="06B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89" d="100"/>
          <a:sy n="89" d="100"/>
        </p:scale>
        <p:origin x="696" y="48"/>
      </p:cViewPr>
      <p:guideLst>
        <p:guide orient="horz" pos="2160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gs" Target="tags/tag34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3" name="任意多边形: 形状 22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0" name="任意多边形: 形状 19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306656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602927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4456729"/>
            <a:ext cx="10850563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028701"/>
            <a:ext cx="10850563" cy="3136900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2_1"/>
          <p:cNvSpPr>
            <a:spLocks noChangeArrowheads="1"/>
          </p:cNvSpPr>
          <p:nvPr userDrawn="1"/>
        </p:nvSpPr>
        <p:spPr bwMode="auto">
          <a:xfrm>
            <a:off x="190500" y="3192312"/>
            <a:ext cx="12192000" cy="3429000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 t="-93255" b="-31457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488168" y="203381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489284" y="292916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9525" y="-9525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 bwMode="auto">
          <a:xfrm flipH="1" flipV="1">
            <a:off x="-1219199" y="239311"/>
            <a:ext cx="13411199" cy="80118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 rot="10800000">
            <a:off x="-28575" y="6321199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 userDrawn="1"/>
        </p:nvSpPr>
        <p:spPr bwMode="auto">
          <a:xfrm>
            <a:off x="-9525" y="6230938"/>
            <a:ext cx="12201525" cy="801179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20488" y="6486465"/>
            <a:ext cx="67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79552D3-A968-4710-B841-1063F5B640DF}" type="slidenum">
              <a:rPr lang="zh-CN" altLang="en-US" sz="2000" b="1" smtClean="0">
                <a:solidFill>
                  <a:schemeClr val="accent2">
                    <a:lumMod val="50000"/>
                  </a:schemeClr>
                </a:solidFill>
              </a:rPr>
            </a:fld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410" y="24187"/>
            <a:ext cx="527050" cy="527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766-F62E-419D-BB7F-91C9CEBCA24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034971" y="2163199"/>
            <a:ext cx="6536871" cy="239042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034971" y="5238353"/>
            <a:ext cx="65368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34973" y="4942082"/>
            <a:ext cx="653687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1" name="任意多边形: 形状 10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FE44A0-2E53-457E-9AC0-11D6EE9FA3B5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.png"/><Relationship Id="rId2" Type="http://schemas.openxmlformats.org/officeDocument/2006/relationships/tags" Target="../tags/tag10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.png"/><Relationship Id="rId2" Type="http://schemas.openxmlformats.org/officeDocument/2006/relationships/tags" Target="../tags/tag1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0.png"/><Relationship Id="rId2" Type="http://schemas.openxmlformats.org/officeDocument/2006/relationships/tags" Target="../tags/tag1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png"/><Relationship Id="rId2" Type="http://schemas.openxmlformats.org/officeDocument/2006/relationships/tags" Target="../tags/tag13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14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4.png"/><Relationship Id="rId2" Type="http://schemas.openxmlformats.org/officeDocument/2006/relationships/tags" Target="../tags/tag15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5.png"/><Relationship Id="rId2" Type="http://schemas.openxmlformats.org/officeDocument/2006/relationships/tags" Target="../tags/tag16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6.png"/><Relationship Id="rId2" Type="http://schemas.openxmlformats.org/officeDocument/2006/relationships/tags" Target="../tags/tag1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7.png"/><Relationship Id="rId2" Type="http://schemas.openxmlformats.org/officeDocument/2006/relationships/tags" Target="../tags/tag18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8.png"/><Relationship Id="rId2" Type="http://schemas.openxmlformats.org/officeDocument/2006/relationships/tags" Target="../tags/tag19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9.png"/><Relationship Id="rId2" Type="http://schemas.openxmlformats.org/officeDocument/2006/relationships/tags" Target="../tags/tag20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0.png"/><Relationship Id="rId2" Type="http://schemas.openxmlformats.org/officeDocument/2006/relationships/tags" Target="../tags/tag21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9.png"/><Relationship Id="rId2" Type="http://schemas.openxmlformats.org/officeDocument/2006/relationships/tags" Target="../tags/tag2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3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1.png"/><Relationship Id="rId2" Type="http://schemas.openxmlformats.org/officeDocument/2006/relationships/tags" Target="../tags/tag24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2.png"/><Relationship Id="rId2" Type="http://schemas.openxmlformats.org/officeDocument/2006/relationships/tags" Target="../tags/tag25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3.png"/><Relationship Id="rId2" Type="http://schemas.openxmlformats.org/officeDocument/2006/relationships/tags" Target="../tags/tag26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4.png"/><Relationship Id="rId2" Type="http://schemas.openxmlformats.org/officeDocument/2006/relationships/tags" Target="../tags/tag27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5.png"/><Relationship Id="rId2" Type="http://schemas.openxmlformats.org/officeDocument/2006/relationships/tags" Target="../tags/tag28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tags" Target="../tags/tag29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9.png"/><Relationship Id="rId2" Type="http://schemas.openxmlformats.org/officeDocument/2006/relationships/tags" Target="../tags/tag30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0.png"/><Relationship Id="rId2" Type="http://schemas.openxmlformats.org/officeDocument/2006/relationships/tags" Target="../tags/tag31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1.png"/><Relationship Id="rId2" Type="http://schemas.openxmlformats.org/officeDocument/2006/relationships/tags" Target="../tags/tag32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/>
              <a:t>Redis</a:t>
            </a:r>
            <a:r>
              <a:rPr lang="en-US" altLang="zh-CN" sz="4800" dirty="0" smtClean="0"/>
              <a:t> 6 </a:t>
            </a:r>
            <a:r>
              <a:rPr lang="zh-CN" altLang="en-US" sz="4800" dirty="0" smtClean="0"/>
              <a:t>开发与实战</a:t>
            </a:r>
            <a:endParaRPr lang="zh-CN" altLang="en-US" sz="2000" b="0" dirty="0"/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4121" y="5993053"/>
            <a:ext cx="2074491" cy="431799"/>
          </a:xfrm>
          <a:prstGeom prst="rect">
            <a:avLst/>
          </a:prstGeom>
        </p:spPr>
      </p:pic>
      <p:sp>
        <p:nvSpPr>
          <p:cNvPr id="22" name="矩形: 圆角 21"/>
          <p:cNvSpPr/>
          <p:nvPr/>
        </p:nvSpPr>
        <p:spPr>
          <a:xfrm>
            <a:off x="800099" y="4579447"/>
            <a:ext cx="4235540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主讲教师：</a:t>
            </a:r>
            <a:r>
              <a:rPr lang="en-US" altLang="zh-CN" b="1" dirty="0">
                <a:solidFill>
                  <a:schemeClr val="tx1"/>
                </a:solidFill>
              </a:rPr>
              <a:t>XXX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28775" y="589418"/>
            <a:ext cx="4527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大数据教材《</a:t>
            </a:r>
            <a:r>
              <a:rPr lang="en-US" altLang="zh-CN" sz="2200" dirty="0" err="1" smtClean="0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 smtClean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开发与实战》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3450" y="5034280"/>
            <a:ext cx="6122035" cy="155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学院：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  <a:endParaRPr lang="en-US" altLang="zh-CN" dirty="0">
              <a:solidFill>
                <a:srgbClr val="0000FF"/>
              </a:solidFill>
              <a:latin typeface="Times New Roman" panose="02020603050405020304" charset="0"/>
              <a:ea typeface="微软雅黑" panose="020B0503020204020204" pitchFamily="34" charset="-122"/>
              <a:cs typeface="+mn-ea"/>
              <a:sym typeface="Times New Roman" panose="02020603050405020304" charset="0"/>
            </a:endParaRP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邮箱：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  <a:endParaRPr lang="en-US" altLang="zh-CN" dirty="0">
              <a:solidFill>
                <a:srgbClr val="0000FF"/>
              </a:solidFill>
              <a:latin typeface="Times New Roman" panose="02020603050405020304" charset="0"/>
              <a:ea typeface="微软雅黑" panose="020B0503020204020204" pitchFamily="34" charset="-122"/>
              <a:cs typeface="+mn-ea"/>
              <a:sym typeface="Times New Roman" panose="02020603050405020304" charset="0"/>
            </a:endParaRP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办公地点：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  <a:endParaRPr lang="en-US" altLang="zh-CN" dirty="0">
              <a:solidFill>
                <a:srgbClr val="0000FF"/>
              </a:solidFill>
              <a:latin typeface="Times New Roman" panose="02020603050405020304" charset="0"/>
              <a:ea typeface="微软雅黑" panose="020B0503020204020204" pitchFamily="34" charset="-122"/>
              <a:cs typeface="+mn-ea"/>
              <a:sym typeface="Times New Roman" panose="02020603050405020304" charset="0"/>
            </a:endParaRP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办公电话：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  <a:endParaRPr lang="en-US" altLang="zh-CN" dirty="0">
              <a:solidFill>
                <a:srgbClr val="0000FF"/>
              </a:solidFill>
              <a:latin typeface="Times New Roman" panose="02020603050405020304" charset="0"/>
              <a:ea typeface="微软雅黑" panose="020B0503020204020204" pitchFamily="34" charset="-122"/>
              <a:cs typeface="+mn-ea"/>
              <a:sym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94322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SCAN</a:t>
            </a:r>
            <a:endParaRPr lang="zh-CN" altLang="en-US" sz="2400">
              <a:sym typeface="+mn-ea"/>
            </a:endParaRPr>
          </a:p>
          <a:p>
            <a:pPr algn="l">
              <a:buNone/>
            </a:pP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484630" y="1986915"/>
          <a:ext cx="9226550" cy="263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550"/>
              </a:tblGrid>
              <a:tr h="2635250"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  <a:endParaRPr lang="zh-CN" altLang="en-US"/>
                    </a:p>
                    <a:p>
                      <a:pPr marL="726440" indent="-481965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zh-CN" altLang="en-US" b="1"/>
                        <a:t></a:t>
                      </a:r>
                      <a:r>
                        <a:t>使用SET 命令创立50条string类型的数据</a:t>
                      </a:r>
                      <a:r>
                        <a:rPr lang="zh-CN"/>
                        <a:t>：（篇幅</a:t>
                      </a:r>
                      <a:r>
                        <a:rPr lang="zh-CN"/>
                        <a:t>所限创建两条为</a:t>
                      </a:r>
                      <a:r>
                        <a:rPr lang="zh-CN"/>
                        <a:t>例）</a:t>
                      </a:r>
                      <a:endParaRPr lang="zh-CN"/>
                    </a:p>
                    <a:p>
                      <a:pPr marL="726440" indent="-481965" algn="l">
                        <a:lnSpc>
                          <a:spcPct val="150000"/>
                        </a:lnSpc>
                        <a:buNone/>
                      </a:pPr>
                      <a:endParaRPr lang="zh-CN"/>
                    </a:p>
                  </a:txBody>
                  <a:tcPr anchor="t" anchorCtr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3000375"/>
            <a:ext cx="4196080" cy="12674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94322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SCAN</a:t>
            </a:r>
            <a:endParaRPr lang="zh-CN" altLang="en-US" sz="2400">
              <a:sym typeface="+mn-ea"/>
            </a:endParaRPr>
          </a:p>
          <a:p>
            <a:pPr algn="l">
              <a:buNone/>
            </a:pP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484630" y="1986915"/>
          <a:ext cx="9226550" cy="391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550"/>
              </a:tblGrid>
              <a:tr h="3911600"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  <a:endParaRPr lang="zh-CN" altLang="en-US"/>
                    </a:p>
                    <a:p>
                      <a:pPr marL="726440" indent="-481965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zh-CN" altLang="en-US" b="1"/>
                        <a:t></a:t>
                      </a:r>
                      <a:r>
                        <a:t>使用 SCAN 命令迭代数据库中的key</a:t>
                      </a:r>
                    </a:p>
                  </a:txBody>
                  <a:tcPr anchor="t" anchorCtr="0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130" y="2966720"/>
            <a:ext cx="4714875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94322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SCAN</a:t>
            </a:r>
            <a:endParaRPr lang="zh-CN" altLang="en-US" sz="2400">
              <a:sym typeface="+mn-ea"/>
            </a:endParaRPr>
          </a:p>
          <a:p>
            <a:pPr algn="l">
              <a:buNone/>
            </a:pP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484630" y="1986915"/>
          <a:ext cx="9226550" cy="391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550"/>
              </a:tblGrid>
              <a:tr h="3911600"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  <a:endParaRPr lang="zh-CN" altLang="en-US"/>
                    </a:p>
                    <a:p>
                      <a:pPr marL="726440" indent="-481965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zh-CN" altLang="en-US" b="1"/>
                        <a:t></a:t>
                      </a:r>
                      <a:r>
                        <a:t>使用 SCAN 命令迭代数据库中的key</a:t>
                      </a:r>
                    </a:p>
                  </a:txBody>
                  <a:tcPr anchor="t" anchorCtr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940" y="2943860"/>
            <a:ext cx="6231255" cy="27120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33845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EXISTS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484630" y="1986915"/>
          <a:ext cx="922655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43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EXISTS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EXISTS key 查看一个键是否存在，如果键存在则返回1， 否则返回0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2717800">
                <a:tc gridSpan="2">
                  <a:txBody>
                    <a:bodyPr/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r>
                        <a:rPr lang="zh-CN" altLang="en-US"/>
                        <a:t>从结果中不存在address这个key，但是name这个key存在。</a:t>
                      </a:r>
                      <a:endParaRPr lang="zh-CN" altLang="en-US"/>
                    </a:p>
                  </a:txBody>
                  <a:tcPr anchor="t" anchorCtr="0"/>
                </a:tc>
                <a:tc hMerge="1">
                  <a:tcPr anchor="ctr" anchorCtr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20" y="3304540"/>
            <a:ext cx="5603875" cy="18224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33845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DEL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484630" y="1986915"/>
          <a:ext cx="922655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43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DEL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DEL key [key ...] 删除键, 返回值为删除键的个数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2717800">
                <a:tc gridSpan="2">
                  <a:txBody>
                    <a:bodyPr/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zh-CN" altLang="en-US"/>
                        <a:t>在本例中可以看出name这个key是存在的，删除后就不存在了</a:t>
                      </a:r>
                      <a:r>
                        <a:rPr lang="en-US" altLang="zh-CN"/>
                        <a:t> </a:t>
                      </a:r>
                      <a:endParaRPr lang="en-US" altLang="zh-CN"/>
                    </a:p>
                  </a:txBody>
                  <a:tcPr anchor="t" anchorCtr="0"/>
                </a:tc>
                <a:tc hMerge="1">
                  <a:tcPr anchor="ctr" anchorCtr="0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30" y="3303270"/>
            <a:ext cx="5767070" cy="16141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33845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EXPIRE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484630" y="1986915"/>
          <a:ext cx="922655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43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EXPIRE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EXPIRE key seconds ,该命令为设置key的过期时间，单位为秒。超过该时间后，Key被自动的删除。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2717800">
                <a:tc grid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返回值为1表示超时被设置，返回值为0则表示Key不存在，不能被设置为超时。</a:t>
                      </a:r>
                      <a:endParaRPr lang="zh-CN" altLang="en-US"/>
                    </a:p>
                    <a:p>
                      <a:pPr algn="l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注意：</a:t>
                      </a:r>
                      <a:r>
                        <a:rPr lang="zh-CN" altLang="en-US"/>
                        <a:t>如果key已经存在过期时间，在通过expire设置的时候回覆盖之前过期时间。</a:t>
                      </a: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r>
                        <a:rPr lang="zh-CN" altLang="en-US"/>
                        <a:t>在本例中，使用expire命令让cache_page存在一分钟。等待一分钟，一分钟后 cache_page这个key会自动删除，就不存在了。可以使用exists命令查看这个key</a:t>
                      </a: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en-US" altLang="zh-CN"/>
                    </a:p>
                  </a:txBody>
                  <a:tcPr anchor="t" anchorCtr="0"/>
                </a:tc>
                <a:tc hMerge="1">
                  <a:tcPr anchor="ctr" anchorCtr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485" y="3830955"/>
            <a:ext cx="4319905" cy="10140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485" y="5480050"/>
            <a:ext cx="4320540" cy="5765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33845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TTL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484630" y="1986915"/>
          <a:ext cx="9226550" cy="4223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886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92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TTL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TTL key ，获取该键的过期时间。该命令以秒为单位返回key的剩余时间，如果该键不存在或没有超时设置，则返回-2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2941955">
                <a:tc gridSpan="2">
                  <a:txBody>
                    <a:bodyPr/>
                    <a:p>
                      <a:pPr marL="3836670" indent="278765" algn="l">
                        <a:lnSpc>
                          <a:spcPct val="140000"/>
                        </a:lnSpc>
                        <a:buNone/>
                      </a:pPr>
                      <a:r>
                        <a:rPr lang="en-US" altLang="zh-CN"/>
                        <a:t>在本例中，我们设置cache_page2这个key的过期时间是60秒，然后我们不断用ttl来获取这个key的有效时长，直至为-2说明此值以过期。</a:t>
                      </a:r>
                      <a:endParaRPr lang="en-US" altLang="zh-CN"/>
                    </a:p>
                  </a:txBody>
                  <a:tcPr anchor="ctr" anchorCtr="0"/>
                </a:tc>
                <a:tc hMerge="1">
                  <a:tcPr anchor="ctr" anchorCtr="0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105" y="3346450"/>
            <a:ext cx="3700145" cy="26676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33845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SELECT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484630" y="1986915"/>
          <a:ext cx="922655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43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SELECT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SELECT数据库，数据库从0到15（一共16个数据库）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2717800">
                <a:tc gridSpan="2">
                  <a:txBody>
                    <a:bodyPr/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r>
                        <a:rPr lang="en-US"/>
                        <a:t>   </a:t>
                      </a:r>
                      <a:r>
                        <a:t>在本例中，选择数据库1。</a:t>
                      </a:r>
                    </a:p>
                  </a:txBody>
                  <a:tcPr anchor="t" anchorCtr="0"/>
                </a:tc>
                <a:tc hMerge="1">
                  <a:tcPr anchor="ctr" anchorCtr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360" y="3314700"/>
            <a:ext cx="3814445" cy="5086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33845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MOVE</a:t>
            </a:r>
            <a:endParaRPr lang="en-US" altLang="zh-CN" sz="2400"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484630" y="1986915"/>
          <a:ext cx="9226550" cy="4271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626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124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MOVE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MOVE key 数据库，将当前数据中的key转移到其它数据库中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132455">
                <a:tc gridSpan="2">
                  <a:txBody>
                    <a:bodyPr/>
                    <a:p>
                      <a:pPr marL="3704590" indent="263525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在本例中，我们先显示的选择了数据库0，然后在这个库中设置一个key，接下来我们将这个key从数据库0移到数据库1，之后我们在数据库0中确认了没有age这个key了。但在数据库1中存在这个key，说明转移key成功了。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 anchor="ctr" anchorCtr="0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480" y="3214370"/>
            <a:ext cx="3457575" cy="29813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01510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PERSIST</a:t>
            </a:r>
            <a:endParaRPr lang="en-US" altLang="zh-CN" sz="2400"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484630" y="1986915"/>
          <a:ext cx="9226550" cy="4271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626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124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PERSIST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PERSIST key，移除给定key的过期时间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132455">
                <a:tc gridSpan="2">
                  <a:txBody>
                    <a:bodyPr/>
                    <a:p>
                      <a:pPr marL="3704590" indent="263525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在这个例子中，我们手动的移除age这个key的过期时间。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 anchor="ctr" anchorCtr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015" y="3248025"/>
            <a:ext cx="3512820" cy="2854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95099" y="2386337"/>
            <a:ext cx="4475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3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命令</a:t>
            </a:r>
            <a:endParaRPr lang="zh-CN" altLang="en-US" sz="3600" dirty="0" err="1" smtClean="0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9210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56599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48514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984375" y="2566035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4375" y="3518535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服务器相关命令</a:t>
            </a: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RANDOMKEY</a:t>
            </a:r>
            <a:endParaRPr lang="en-US" altLang="zh-CN" sz="2400"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484630" y="1986915"/>
          <a:ext cx="9226550" cy="4271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626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124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RANDOMKEY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RANDOMKEY随机返回key空间的一个key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132455">
                <a:tc gridSpan="2">
                  <a:txBody>
                    <a:bodyPr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通过本例的结果可以看到取key的规则是随机的。</a:t>
                      </a:r>
                      <a:endParaRPr lang="zh-CN" altLang="en-US"/>
                    </a:p>
                  </a:txBody>
                  <a:tcPr anchor="t" anchorCtr="0"/>
                </a:tc>
                <a:tc hMerge="1">
                  <a:tcPr anchor="ctr" anchorCtr="0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275" y="3434715"/>
            <a:ext cx="3975100" cy="21685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RENAME</a:t>
            </a:r>
            <a:endParaRPr lang="en-US" altLang="zh-CN" sz="2400"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484630" y="1986915"/>
          <a:ext cx="9226550" cy="4271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626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124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RENAME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RENAME existed_key new_key，重命名key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132455">
                <a:tc gridSpan="2">
                  <a:txBody>
                    <a:bodyPr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从本例中，我们看到age3这个key，被我们成功改名为age4了。</a:t>
                      </a:r>
                      <a:endParaRPr lang="zh-CN" altLang="en-US"/>
                    </a:p>
                  </a:txBody>
                  <a:tcPr anchor="t" anchorCtr="0"/>
                </a:tc>
                <a:tc hMerge="1">
                  <a:tcPr anchor="ctr" anchorCtr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630" y="3254375"/>
            <a:ext cx="4922520" cy="18726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TYPE</a:t>
            </a:r>
            <a:endParaRPr lang="en-US" altLang="zh-CN" sz="2400"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484630" y="1986915"/>
          <a:ext cx="922655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651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914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TYPE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TYPE 命令获取指定key关联值的类型，该命令将以字符串的格式返回。返回的字符串为string、list、set、hash和zset，如果key不存在返回none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2823210">
                <a:tc gridSpan="2">
                  <a:txBody>
                    <a:bodyPr/>
                    <a:p>
                      <a:pPr marL="3513455" indent="323215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从本例中，可以看出TYPE命令可以返回指定key关联值的类型。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 anchor="ctr" anchorCtr="0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620" y="3618865"/>
            <a:ext cx="3270885" cy="24955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00">
                <a:sym typeface="+mn-ea"/>
              </a:rPr>
              <a:t>RENAME</a:t>
            </a:r>
            <a:endParaRPr lang="en-US" altLang="zh-CN" sz="2400"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484630" y="1986915"/>
          <a:ext cx="9226550" cy="4271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626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124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RENAME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RENAME existed_key new_key，重命名key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132455">
                <a:tc gridSpan="2">
                  <a:txBody>
                    <a:bodyPr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从本例中，我们看到age3这个key，被我们成功改名为age4了。</a:t>
                      </a:r>
                      <a:endParaRPr lang="zh-CN" altLang="en-US"/>
                    </a:p>
                  </a:txBody>
                  <a:tcPr anchor="t" anchorCtr="0"/>
                </a:tc>
                <a:tc hMerge="1">
                  <a:tcPr anchor="ctr" anchorCtr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630" y="3254375"/>
            <a:ext cx="4922520" cy="18726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4009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484630" y="1986915"/>
          <a:ext cx="922655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43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238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PING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PING命令使用客户端向 Redis 服务器发送一个 “PING”字符串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2355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ECHO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ECHO命令可以在命令行打印一些内容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0861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QUIT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QUIT命令可以退出当前Redis连接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DBSIZE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DBSIZE命令查看当前数据库中key的数目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11811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INFO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输入INFO命令查看Redis服务器的各种信息和统计数值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MONITOR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实时打印出 Redis 服务器接收到的命令，可供调试使用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CONFIG GET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使用CONFIG GET 命令获取服务器的配置信息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FLUSHDB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FLUSHDB命令删除当前选择数据库中的所有key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FLUSHALL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FLUSHALL删除数据库中的所有key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PING</a:t>
            </a:r>
            <a:endParaRPr lang="en-US" altLang="zh-CN" sz="2400"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484630" y="1986915"/>
          <a:ext cx="9226550" cy="42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556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914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PING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PING命令使用客户端向 Redis 服务器发送一个 “PING”字符串 ，如果服务器运作正常的话，会返回一个 “PONG”字符串 ，用来测试Redis客户端与服务器的连接是否依然生效。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2778125">
                <a:tc gridSpan="2">
                  <a:txBody>
                    <a:bodyPr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</a:txBody>
                  <a:tcPr anchor="t" anchorCtr="0"/>
                </a:tc>
                <a:tc hMerge="1">
                  <a:tcPr anchor="ctr" anchorCtr="0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585" y="4028440"/>
            <a:ext cx="4529455" cy="8388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ECHO</a:t>
            </a:r>
            <a:endParaRPr lang="en-US" altLang="zh-CN" sz="2400"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484630" y="1986915"/>
          <a:ext cx="9226550" cy="383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556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035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ECHO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ECHO命令可以在命令行打印一些内容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2778125">
                <a:tc gridSpan="2">
                  <a:txBody>
                    <a:bodyPr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</a:txBody>
                  <a:tcPr anchor="t" anchorCtr="0"/>
                </a:tc>
                <a:tc hMerge="1">
                  <a:tcPr anchor="ctr" anchorCtr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5" y="3713480"/>
            <a:ext cx="4263390" cy="5613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QUIT</a:t>
            </a:r>
            <a:endParaRPr lang="zh-CN" altLang="en-US" sz="2400"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484630" y="1986915"/>
          <a:ext cx="9226550" cy="383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556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035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QUIT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QUIT命令可以退出当前Redis连接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2778125">
                <a:tc gridSpan="2">
                  <a:txBody>
                    <a:bodyPr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</a:txBody>
                  <a:tcPr anchor="t" anchorCtr="0"/>
                </a:tc>
                <a:tc hMerge="1">
                  <a:tcPr anchor="ctr" anchorCtr="0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3604895"/>
            <a:ext cx="3492500" cy="6680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DBSIZE</a:t>
            </a:r>
            <a:endParaRPr lang="zh-CN" altLang="en-US" sz="2400"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484630" y="1986915"/>
          <a:ext cx="9226550" cy="383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556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035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DBSIZE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DBSIZE命令查看当前数据库中key的数目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2778125">
                <a:tc gridSpan="2">
                  <a:txBody>
                    <a:bodyPr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在本例中可以看出当前数据库中有2个key</a:t>
                      </a:r>
                      <a:endParaRPr lang="zh-CN" altLang="en-US"/>
                    </a:p>
                  </a:txBody>
                  <a:tcPr anchor="t" anchorCtr="0"/>
                </a:tc>
                <a:tc hMerge="1">
                  <a:tcPr anchor="ctr" anchorCtr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950" y="3584575"/>
            <a:ext cx="3703955" cy="147891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INFO</a:t>
            </a:r>
            <a:endParaRPr lang="zh-CN" altLang="en-US" sz="2400"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484630" y="1986915"/>
          <a:ext cx="9226550" cy="433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28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INFO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输入INFO命令查看Redis服务器的各种信息和统计数值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327400">
                <a:tc gridSpan="2">
                  <a:txBody>
                    <a:bodyPr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常见回显字段说明：（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篇幅所限，本页仅对常见主要信息进行说明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# Server</a:t>
                      </a:r>
                      <a:r>
                        <a:rPr lang="en-US" altLang="zh-CN"/>
                        <a:t>            // Redis 的服务器信息</a:t>
                      </a:r>
                      <a:endParaRPr lang="en-US" altLang="zh-CN"/>
                    </a:p>
                    <a:p>
                      <a:pPr marL="3704590" indent="-3704590"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/>
                        <a:t># Clients</a:t>
                      </a:r>
                      <a:r>
                        <a:rPr lang="en-US" altLang="zh-CN"/>
                        <a:t>           </a:t>
                      </a:r>
                      <a:r>
                        <a:rPr lang="en-US" altLang="zh-CN" sz="1800">
                          <a:sym typeface="+mn-ea"/>
                        </a:rPr>
                        <a:t>// </a:t>
                      </a:r>
                      <a:r>
                        <a:rPr lang="en-US" altLang="zh-CN"/>
                        <a:t>已连接客户端信息</a:t>
                      </a:r>
                      <a:endParaRPr lang="en-US" altLang="zh-CN"/>
                    </a:p>
                    <a:p>
                      <a:pPr marL="3704590" indent="-3704590"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/>
                        <a:t># Memory</a:t>
                      </a:r>
                      <a:r>
                        <a:rPr lang="en-US" altLang="zh-CN"/>
                        <a:t>         </a:t>
                      </a:r>
                      <a:r>
                        <a:rPr lang="en-US" altLang="zh-CN" sz="1800">
                          <a:sym typeface="+mn-ea"/>
                        </a:rPr>
                        <a:t>//</a:t>
                      </a:r>
                      <a:r>
                        <a:rPr lang="zh-CN" altLang="en-US"/>
                        <a:t> 内存信息</a:t>
                      </a:r>
                      <a:endParaRPr lang="zh-CN" altLang="en-US"/>
                    </a:p>
                    <a:p>
                      <a:pPr marL="3704590" indent="-3704590"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/>
                        <a:t># Persistence</a:t>
                      </a:r>
                      <a:r>
                        <a:rPr lang="en-US" altLang="zh-CN"/>
                        <a:t>   </a:t>
                      </a:r>
                      <a:r>
                        <a:rPr lang="en-US" altLang="zh-CN" sz="1800">
                          <a:sym typeface="+mn-ea"/>
                        </a:rPr>
                        <a:t>// 持久化的相关信息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marL="3704590" indent="-3704590"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# Stats              </a:t>
                      </a:r>
                      <a:r>
                        <a:rPr lang="en-US" altLang="zh-CN" sz="1800">
                          <a:sym typeface="+mn-ea"/>
                        </a:rPr>
                        <a:t>// </a:t>
                      </a:r>
                      <a:r>
                        <a:rPr lang="en-US" altLang="zh-CN" sz="1800">
                          <a:sym typeface="+mn-ea"/>
                        </a:rPr>
                        <a:t>一般统计信息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marL="3704590" indent="-3704590"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# Replication     </a:t>
                      </a:r>
                      <a:r>
                        <a:rPr lang="en-US" altLang="zh-CN" sz="1800">
                          <a:sym typeface="+mn-ea"/>
                        </a:rPr>
                        <a:t>// 主/从复制信息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marL="3704590" indent="-3704590"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# CPU               </a:t>
                      </a:r>
                      <a:r>
                        <a:rPr lang="en-US" altLang="zh-CN" sz="1800">
                          <a:sym typeface="+mn-ea"/>
                        </a:rPr>
                        <a:t>// CPU 计算量的统计信息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marL="3704590" indent="-3704590"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# Cluster           </a:t>
                      </a:r>
                      <a:r>
                        <a:rPr lang="en-US" altLang="zh-CN" sz="1800">
                          <a:sym typeface="+mn-ea"/>
                        </a:rPr>
                        <a:t>// Redis 集群信息 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 anchor="t" anchorCtr="0"/>
                </a:tc>
                <a:tc hMerge="1">
                  <a:tcPr anchor="ctr" anchorCtr="0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245" y="3190240"/>
            <a:ext cx="2940685" cy="3314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265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1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484630" y="1986915"/>
          <a:ext cx="9226550" cy="380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43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43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KEYS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返回满足给定pattern的所有keys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43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SCAN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Redis Scan 命令用于迭代数据库中的数据库键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43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EXISTS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EXISTS key 查看一个键是否存在，如果键存在则返回1， 否则返回0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43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DEL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DEL key [key ...] 删除键, 返回值为删除键的个数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43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EXPIRE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EXPIRE key seconds ,该命令为设置key的过期时间，单位为秒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43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TTL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TTL key ，获取该键的过期时间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MONITOR</a:t>
            </a:r>
            <a:endParaRPr lang="zh-CN" altLang="en-US" sz="2400"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484630" y="1855470"/>
          <a:ext cx="9226550" cy="4415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601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71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MONITOR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实时打印出 Redis 服务器接收到的命令，可供调试使用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442335">
                <a:tc gridSpan="2">
                  <a:txBody>
                    <a:bodyPr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示例：首先使用redis-cli命令打开第一个客户端，输入以下命令。</a:t>
                      </a: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在使用redis-cli命令打开第二个客户端，使用以下命令存储数据：</a:t>
                      </a: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再查看第一个客户端，会看到如下信息，从结果看此Redis服务器目前接收了命令 set 和get命令。</a:t>
                      </a:r>
                      <a:endParaRPr lang="zh-CN" altLang="en-US"/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</a:txBody>
                  <a:tcPr anchor="t" anchorCtr="0"/>
                </a:tc>
                <a:tc hMerge="1">
                  <a:tcPr anchor="ctr" anchorCtr="0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565" y="3282950"/>
            <a:ext cx="2391410" cy="428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565" y="4127500"/>
            <a:ext cx="2819400" cy="838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0955" y="5381625"/>
            <a:ext cx="5019675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CONFIG GET</a:t>
            </a:r>
            <a:endParaRPr lang="zh-CN" altLang="en-US" sz="2400"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484630" y="1986915"/>
          <a:ext cx="9226550" cy="383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556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035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CONFIG GET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使用CONFIG GET 命令获取服务器的配置信息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2778125">
                <a:tc gridSpan="2">
                  <a:txBody>
                    <a:bodyPr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在本例中我们使用config get命令获取了dir这个参数配置的值。如果想获取全部参数配置的值，可以执行”config get *”,就可以将全部的值都显示出来。</a:t>
                      </a:r>
                      <a:endParaRPr lang="zh-CN" altLang="en-US"/>
                    </a:p>
                  </a:txBody>
                  <a:tcPr anchor="t" anchorCtr="0"/>
                </a:tc>
                <a:tc hMerge="1">
                  <a:tcPr anchor="ctr" anchorCtr="0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475" y="3563620"/>
            <a:ext cx="3505200" cy="75755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FLUSHDB</a:t>
            </a:r>
            <a:endParaRPr lang="zh-CN" altLang="en-US" sz="2400"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484630" y="1986915"/>
          <a:ext cx="9226550" cy="383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556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035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FLUSHDB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FLUSHDB命令删除当前选择数据库中的所有key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2778125">
                <a:tc gridSpan="2">
                  <a:txBody>
                    <a:bodyPr/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示例：</a:t>
                      </a: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  <a:p>
                      <a:pPr marL="3704590" indent="-370459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在本例中，我们将数据库0中的key都删除了</a:t>
                      </a:r>
                      <a:endParaRPr lang="zh-CN" altLang="en-US"/>
                    </a:p>
                  </a:txBody>
                  <a:tcPr anchor="t" anchorCtr="0"/>
                </a:tc>
                <a:tc hMerge="1">
                  <a:tcPr anchor="ctr" anchorCtr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270" y="3622675"/>
            <a:ext cx="2342515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45726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FLUSHALL</a:t>
            </a:r>
            <a:endParaRPr lang="zh-CN" altLang="en-US" sz="2400"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484630" y="1986915"/>
          <a:ext cx="9226550" cy="407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899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34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FLUSHALL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FLUSHALL删除数据库中的所有key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2950210">
                <a:tc gridSpan="2">
                  <a:txBody>
                    <a:bodyPr/>
                    <a:p>
                      <a:pPr marL="3117215" indent="278765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在本例中我们使用FLUSHALL 命令清空了所有数据库的key，查看数据库0中的key发现都没清空了，然后切换到数据库1，发现数据库1中的key也被清空了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 anchor="ctr" anchorCtr="0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345" y="3337560"/>
            <a:ext cx="2926080" cy="256159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483735" y="2518410"/>
            <a:ext cx="2842895" cy="1308100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谢谢！</a:t>
            </a:r>
            <a:endParaRPr lang="zh-CN" altLang="en-US" sz="4000" dirty="0"/>
          </a:p>
        </p:txBody>
      </p:sp>
      <p:sp>
        <p:nvSpPr>
          <p:cNvPr id="8" name="任意多边形: 形状 7"/>
          <p:cNvSpPr/>
          <p:nvPr/>
        </p:nvSpPr>
        <p:spPr>
          <a:xfrm>
            <a:off x="669925" y="2344255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46634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2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2"/>
            </p:custDataLst>
          </p:nvPr>
        </p:nvGraphicFramePr>
        <p:xfrm>
          <a:off x="1484630" y="2017395"/>
          <a:ext cx="9430385" cy="380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425"/>
                <a:gridCol w="7680960"/>
              </a:tblGrid>
              <a:tr h="543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键值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释义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43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SELECT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SELECT数据库，数据库从0到15（一共16个数据库）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43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MOVE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MOVE key 数据库，将当前数据中的key转移到其它数据库中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43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PERSIST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PERSIST key，移除给定key的过期时间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43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RANDOMKEY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RANDOMKEY随机返回key空间的一个key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43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RENAME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RENAME existed_key new_key，重命名key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43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TYPE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TYPE 命令获取指定key关联值的类型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9089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KEYS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484630" y="1986915"/>
          <a:ext cx="9226550" cy="380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543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43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KEYS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返回满足给定pattern的所有keys。KEYS [pattern]查看匹配模式的键, pattern支持通配符。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2717800">
                <a:tc grid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支持以下通配符：</a:t>
                      </a: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marL="726440" indent="-481965" algn="l">
                        <a:lnSpc>
                          <a:spcPct val="130000"/>
                        </a:lnSpc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zh-CN" altLang="en-US" b="1"/>
                        <a:t>*</a:t>
                      </a:r>
                      <a:r>
                        <a:rPr lang="en-US" altLang="zh-CN"/>
                        <a:t>  </a:t>
                      </a:r>
                      <a:r>
                        <a:rPr lang="zh-CN" altLang="en-US"/>
                        <a:t>匹配任意字符</a:t>
                      </a:r>
                      <a:endParaRPr lang="zh-CN" altLang="en-US"/>
                    </a:p>
                    <a:p>
                      <a:pPr marL="726440" indent="-481965"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/>
                        <a:t></a:t>
                      </a:r>
                      <a:r>
                        <a:rPr lang="zh-CN" altLang="en-US" b="1"/>
                        <a:t>?  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匹配一个任意字符</a:t>
                      </a:r>
                      <a:endParaRPr lang="zh-CN" altLang="en-US"/>
                    </a:p>
                    <a:p>
                      <a:pPr marL="946785" indent="-701675" algn="l">
                        <a:lnSpc>
                          <a:spcPct val="130000"/>
                        </a:lnSpc>
                        <a:buNone/>
                      </a:pPr>
                      <a:r>
                        <a:rPr lang="en-US" altLang="zh-CN"/>
                        <a:t>   </a:t>
                      </a:r>
                      <a:r>
                        <a:rPr lang="en-US" altLang="zh-CN" b="1"/>
                        <a:t> </a:t>
                      </a:r>
                      <a:r>
                        <a:rPr lang="zh-CN" altLang="en-US" b="1"/>
                        <a:t>[</a:t>
                      </a:r>
                      <a:r>
                        <a:rPr lang="en-US" altLang="zh-CN" b="1"/>
                        <a:t> </a:t>
                      </a:r>
                      <a:r>
                        <a:rPr lang="zh-CN" altLang="en-US" b="1"/>
                        <a:t>]</a:t>
                      </a:r>
                      <a:r>
                        <a:rPr lang="en-US" altLang="zh-CN"/>
                        <a:t>  </a:t>
                      </a:r>
                      <a:r>
                        <a:rPr lang="zh-CN" altLang="en-US"/>
                        <a:t>匹配方括号之间的字符串，比如通配符 [a-z] ,是匹配26个字符中的任意长度字符,通配符 a[b-e]匹配 ab, ac , ad 和 ae字符窜。</a:t>
                      </a:r>
                      <a:endParaRPr lang="zh-CN" altLang="en-US"/>
                    </a:p>
                    <a:p>
                      <a:pPr marL="726440" indent="-481965"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/>
                        <a:t></a:t>
                      </a:r>
                      <a:r>
                        <a:rPr lang="zh-CN" altLang="en-US" b="1"/>
                        <a:t>\x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 匹配特殊字符, \?, \*</a:t>
                      </a:r>
                      <a:endParaRPr lang="zh-CN" altLang="en-US"/>
                    </a:p>
                  </a:txBody>
                  <a:tcPr anchor="t" anchorCtr="0"/>
                </a:tc>
                <a:tc hMerge="1"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9089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KEYS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484630" y="1982470"/>
          <a:ext cx="9226550" cy="399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550"/>
              </a:tblGrid>
              <a:tr h="399161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示例：</a:t>
                      </a:r>
                      <a:endParaRPr lang="zh-CN" altLang="en-US"/>
                    </a:p>
                  </a:txBody>
                  <a:tcPr anchor="t" anchorCtr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570" y="2216150"/>
            <a:ext cx="5631180" cy="35267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9089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KEYS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484630" y="1982470"/>
          <a:ext cx="9226550" cy="4025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550"/>
              </a:tblGrid>
              <a:tr h="402526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示例：</a:t>
                      </a: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endParaRPr lang="zh-CN" altLang="en-US"/>
                    </a:p>
                    <a:p>
                      <a:pPr algn="l">
                        <a:buNone/>
                      </a:pPr>
                      <a:r>
                        <a:rPr lang="en-US" altLang="zh-CN"/>
                        <a:t>          </a:t>
                      </a:r>
                      <a:r>
                        <a:rPr lang="zh-CN" altLang="en-US"/>
                        <a:t>使用 keys * ,得到当前Redis数据库中存在的键名。</a:t>
                      </a:r>
                      <a:endParaRPr lang="zh-CN" altLang="en-US"/>
                    </a:p>
                  </a:txBody>
                  <a:tcPr anchor="t" anchorCtr="0"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530" y="2289175"/>
            <a:ext cx="5277485" cy="28809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9432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SCAN</a:t>
            </a:r>
            <a:endParaRPr lang="zh-CN" altLang="en-US" sz="2400"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484630" y="1986915"/>
          <a:ext cx="9226550" cy="368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  <a:gridCol w="7429500"/>
              </a:tblGrid>
              <a:tr h="7835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键值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释义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290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SCAN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altLang="en-US"/>
                        <a:t>Redis Scan 命令用于迭代数据库中的数据库键。SCAN 命令是一个基于游标的迭代器，每次被调用之后， 都会向用户返回一个新的游标， 用户在下次迭代时需要使用这个新游标作为 SCAN 命令的游标参数， 以此来延续之前的迭代过程。</a:t>
                      </a:r>
                      <a:endParaRPr lang="zh-CN" altLang="en-US"/>
                    </a:p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zh-CN" altLang="en-US"/>
                    </a:p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zh-CN" altLang="en-US"/>
                        <a:t>SCAN 返回一个包含两个元素的数组， 第一个元素是用于进行下一次迭代的新游标， 而第二个元素则是一个数组， 这个数组中包含了所有被迭代的元素。如果新游标返回 0 表示迭代已结束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294322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键值相关命令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00">
                <a:sym typeface="+mn-ea"/>
              </a:rPr>
              <a:t>SCAN</a:t>
            </a:r>
            <a:endParaRPr lang="zh-CN" altLang="en-US" sz="2400">
              <a:sym typeface="+mn-ea"/>
            </a:endParaRPr>
          </a:p>
          <a:p>
            <a:pPr algn="l">
              <a:buNone/>
            </a:pP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484630" y="1986915"/>
          <a:ext cx="9226550" cy="263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550"/>
              </a:tblGrid>
              <a:tr h="2635250"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SCAN命令的基本语法：</a:t>
                      </a:r>
                      <a:endParaRPr lang="zh-CN" altLang="en-US"/>
                    </a:p>
                    <a:p>
                      <a:pPr marL="726440" indent="-481965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zh-CN" altLang="en-US" b="1"/>
                        <a:t></a:t>
                      </a:r>
                      <a:r>
                        <a:t>SCAN cursor [MATCH pattern] [COUNT count]</a:t>
                      </a:r>
                    </a:p>
                    <a:p>
                      <a:pPr marL="564515" indent="-564515" algn="l">
                        <a:lnSpc>
                          <a:spcPct val="150000"/>
                        </a:lnSpc>
                        <a:buNone/>
                      </a:pPr>
                      <a:r>
                        <a:t>SCAN命令的参数</a:t>
                      </a:r>
                      <a:r>
                        <a:rPr lang="zh-CN"/>
                        <a:t>：</a:t>
                      </a:r>
                      <a:endParaRPr lang="zh-CN"/>
                    </a:p>
                    <a:p>
                      <a:pPr marL="593725" indent="44450" algn="l">
                        <a:lnSpc>
                          <a:spcPct val="150000"/>
                        </a:lnSpc>
                        <a:buNone/>
                      </a:pPr>
                      <a:r>
                        <a:t>cursor : 游标。</a:t>
                      </a:r>
                    </a:p>
                    <a:p>
                      <a:pPr marL="593725" indent="44450" algn="l">
                        <a:lnSpc>
                          <a:spcPct val="150000"/>
                        </a:lnSpc>
                        <a:buNone/>
                      </a:pPr>
                      <a:r>
                        <a:t>pattern : 匹配的模式。</a:t>
                      </a:r>
                    </a:p>
                    <a:p>
                      <a:pPr marL="593725" indent="44450" algn="l">
                        <a:lnSpc>
                          <a:spcPct val="150000"/>
                        </a:lnSpc>
                        <a:buNone/>
                      </a:pPr>
                      <a:r>
                        <a:t>count : 指定从数据集里返回多少元素，默认值为 10</a:t>
                      </a:r>
                    </a:p>
                  </a:txBody>
                  <a:tcPr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A6S0wzOvQ8a50SA42PUNRg"/>
</p:tagLst>
</file>

<file path=ppt/tags/tag10.xml><?xml version="1.0" encoding="utf-8"?>
<p:tagLst xmlns:p="http://schemas.openxmlformats.org/presentationml/2006/main">
  <p:tag name="KSO_WM_UNIT_TABLE_BEAUTIFY" val="smartTable{1c353507-25bb-4930-b727-3cdd9cc09ae2}"/>
  <p:tag name="TABLE_ENDDRAG_ORIGIN_RECT" val="726*308"/>
  <p:tag name="TABLE_ENDDRAG_RECT" val="116*156*726*308"/>
</p:tagLst>
</file>

<file path=ppt/tags/tag11.xml><?xml version="1.0" encoding="utf-8"?>
<p:tagLst xmlns:p="http://schemas.openxmlformats.org/presentationml/2006/main">
  <p:tag name="KSO_WM_UNIT_TABLE_BEAUTIFY" val="smartTable{1c353507-25bb-4930-b727-3cdd9cc09ae2}"/>
  <p:tag name="TABLE_ENDDRAG_ORIGIN_RECT" val="726*308"/>
  <p:tag name="TABLE_ENDDRAG_RECT" val="116*156*726*308"/>
</p:tagLst>
</file>

<file path=ppt/tags/tag12.xml><?xml version="1.0" encoding="utf-8"?>
<p:tagLst xmlns:p="http://schemas.openxmlformats.org/presentationml/2006/main">
  <p:tag name="KSO_WM_UNIT_TABLE_BEAUTIFY" val="smartTable{1c353507-25bb-4930-b727-3cdd9cc09ae2}"/>
  <p:tag name="TABLE_ENDDRAG_ORIGIN_RECT" val="326*299"/>
  <p:tag name="TABLE_ENDDRAG_RECT" val="144*165*326*299"/>
</p:tagLst>
</file>

<file path=ppt/tags/tag13.xml><?xml version="1.0" encoding="utf-8"?>
<p:tagLst xmlns:p="http://schemas.openxmlformats.org/presentationml/2006/main">
  <p:tag name="KSO_WM_UNIT_TABLE_BEAUTIFY" val="smartTable{1c353507-25bb-4930-b727-3cdd9cc09ae2}"/>
  <p:tag name="TABLE_ENDDRAG_ORIGIN_RECT" val="326*299"/>
  <p:tag name="TABLE_ENDDRAG_RECT" val="144*165*326*299"/>
</p:tagLst>
</file>

<file path=ppt/tags/tag14.xml><?xml version="1.0" encoding="utf-8"?>
<p:tagLst xmlns:p="http://schemas.openxmlformats.org/presentationml/2006/main">
  <p:tag name="KSO_WM_UNIT_TABLE_BEAUTIFY" val="smartTable{1c353507-25bb-4930-b727-3cdd9cc09ae2}"/>
  <p:tag name="TABLE_ENDDRAG_ORIGIN_RECT" val="326*299"/>
  <p:tag name="TABLE_ENDDRAG_RECT" val="144*165*326*299"/>
</p:tagLst>
</file>

<file path=ppt/tags/tag15.xml><?xml version="1.0" encoding="utf-8"?>
<p:tagLst xmlns:p="http://schemas.openxmlformats.org/presentationml/2006/main">
  <p:tag name="KSO_WM_UNIT_TABLE_BEAUTIFY" val="smartTable{1c353507-25bb-4930-b727-3cdd9cc09ae2}"/>
  <p:tag name="TABLE_ENDDRAG_ORIGIN_RECT" val="726*332"/>
  <p:tag name="TABLE_ENDDRAG_RECT" val="116*156*726*332"/>
</p:tagLst>
</file>

<file path=ppt/tags/tag16.xml><?xml version="1.0" encoding="utf-8"?>
<p:tagLst xmlns:p="http://schemas.openxmlformats.org/presentationml/2006/main">
  <p:tag name="KSO_WM_UNIT_TABLE_BEAUTIFY" val="smartTable{1c353507-25bb-4930-b727-3cdd9cc09ae2}"/>
  <p:tag name="TABLE_ENDDRAG_ORIGIN_RECT" val="326*299"/>
  <p:tag name="TABLE_ENDDRAG_RECT" val="144*165*326*299"/>
</p:tagLst>
</file>

<file path=ppt/tags/tag17.xml><?xml version="1.0" encoding="utf-8"?>
<p:tagLst xmlns:p="http://schemas.openxmlformats.org/presentationml/2006/main">
  <p:tag name="KSO_WM_UNIT_TABLE_BEAUTIFY" val="smartTable{1c353507-25bb-4930-b727-3cdd9cc09ae2}"/>
  <p:tag name="TABLE_ENDDRAG_ORIGIN_RECT" val="726*335"/>
  <p:tag name="TABLE_ENDDRAG_RECT" val="116*156*726*335"/>
</p:tagLst>
</file>

<file path=ppt/tags/tag18.xml><?xml version="1.0" encoding="utf-8"?>
<p:tagLst xmlns:p="http://schemas.openxmlformats.org/presentationml/2006/main">
  <p:tag name="KSO_WM_UNIT_TABLE_BEAUTIFY" val="smartTable{1c353507-25bb-4930-b727-3cdd9cc09ae2}"/>
  <p:tag name="TABLE_ENDDRAG_ORIGIN_RECT" val="726*335"/>
  <p:tag name="TABLE_ENDDRAG_RECT" val="116*156*726*335"/>
</p:tagLst>
</file>

<file path=ppt/tags/tag19.xml><?xml version="1.0" encoding="utf-8"?>
<p:tagLst xmlns:p="http://schemas.openxmlformats.org/presentationml/2006/main">
  <p:tag name="KSO_WM_UNIT_TABLE_BEAUTIFY" val="smartTable{1c353507-25bb-4930-b727-3cdd9cc09ae2}"/>
  <p:tag name="TABLE_ENDDRAG_ORIGIN_RECT" val="726*335"/>
  <p:tag name="TABLE_ENDDRAG_RECT" val="116*156*726*335"/>
</p:tagLst>
</file>

<file path=ppt/tags/tag2.xml><?xml version="1.0" encoding="utf-8"?>
<p:tagLst xmlns:p="http://schemas.openxmlformats.org/presentationml/2006/main">
  <p:tag name="KSO_WM_UNIT_TABLE_BEAUTIFY" val="smartTable{1c353507-25bb-4930-b727-3cdd9cc09ae2}"/>
  <p:tag name="TABLE_ENDDRAG_ORIGIN_RECT" val="326*299"/>
  <p:tag name="TABLE_ENDDRAG_RECT" val="144*165*326*299"/>
</p:tagLst>
</file>

<file path=ppt/tags/tag20.xml><?xml version="1.0" encoding="utf-8"?>
<p:tagLst xmlns:p="http://schemas.openxmlformats.org/presentationml/2006/main">
  <p:tag name="KSO_WM_UNIT_TABLE_BEAUTIFY" val="smartTable{1c353507-25bb-4930-b727-3cdd9cc09ae2}"/>
  <p:tag name="TABLE_ENDDRAG_ORIGIN_RECT" val="726*335"/>
  <p:tag name="TABLE_ENDDRAG_RECT" val="116*156*726*335"/>
</p:tagLst>
</file>

<file path=ppt/tags/tag21.xml><?xml version="1.0" encoding="utf-8"?>
<p:tagLst xmlns:p="http://schemas.openxmlformats.org/presentationml/2006/main">
  <p:tag name="KSO_WM_UNIT_TABLE_BEAUTIFY" val="smartTable{1c353507-25bb-4930-b727-3cdd9cc09ae2}"/>
  <p:tag name="TABLE_ENDDRAG_ORIGIN_RECT" val="726*331"/>
  <p:tag name="TABLE_ENDDRAG_RECT" val="116*156*726*331"/>
</p:tagLst>
</file>

<file path=ppt/tags/tag22.xml><?xml version="1.0" encoding="utf-8"?>
<p:tagLst xmlns:p="http://schemas.openxmlformats.org/presentationml/2006/main">
  <p:tag name="KSO_WM_UNIT_TABLE_BEAUTIFY" val="smartTable{1c353507-25bb-4930-b727-3cdd9cc09ae2}"/>
  <p:tag name="TABLE_ENDDRAG_ORIGIN_RECT" val="726*335"/>
  <p:tag name="TABLE_ENDDRAG_RECT" val="116*156*726*335"/>
</p:tagLst>
</file>

<file path=ppt/tags/tag23.xml><?xml version="1.0" encoding="utf-8"?>
<p:tagLst xmlns:p="http://schemas.openxmlformats.org/presentationml/2006/main">
  <p:tag name="KSO_WM_UNIT_TABLE_BEAUTIFY" val="smartTable{1c353507-25bb-4930-b727-3cdd9cc09ae2}"/>
  <p:tag name="TABLE_ENDDRAG_ORIGIN_RECT" val="326*299"/>
  <p:tag name="TABLE_ENDDRAG_RECT" val="144*165*326*299"/>
</p:tagLst>
</file>

<file path=ppt/tags/tag24.xml><?xml version="1.0" encoding="utf-8"?>
<p:tagLst xmlns:p="http://schemas.openxmlformats.org/presentationml/2006/main">
  <p:tag name="KSO_WM_UNIT_TABLE_BEAUTIFY" val="smartTable{1c353507-25bb-4930-b727-3cdd9cc09ae2}"/>
  <p:tag name="TABLE_ENDDRAG_ORIGIN_RECT" val="726*326"/>
  <p:tag name="TABLE_ENDDRAG_RECT" val="116*156*726*326"/>
</p:tagLst>
</file>

<file path=ppt/tags/tag25.xml><?xml version="1.0" encoding="utf-8"?>
<p:tagLst xmlns:p="http://schemas.openxmlformats.org/presentationml/2006/main">
  <p:tag name="KSO_WM_UNIT_TABLE_BEAUTIFY" val="smartTable{1c353507-25bb-4930-b727-3cdd9cc09ae2}"/>
  <p:tag name="TABLE_ENDDRAG_ORIGIN_RECT" val="726*326"/>
  <p:tag name="TABLE_ENDDRAG_RECT" val="116*156*726*326"/>
</p:tagLst>
</file>

<file path=ppt/tags/tag26.xml><?xml version="1.0" encoding="utf-8"?>
<p:tagLst xmlns:p="http://schemas.openxmlformats.org/presentationml/2006/main">
  <p:tag name="KSO_WM_UNIT_TABLE_BEAUTIFY" val="smartTable{1c353507-25bb-4930-b727-3cdd9cc09ae2}"/>
  <p:tag name="TABLE_ENDDRAG_ORIGIN_RECT" val="726*326"/>
  <p:tag name="TABLE_ENDDRAG_RECT" val="116*156*726*326"/>
</p:tagLst>
</file>

<file path=ppt/tags/tag27.xml><?xml version="1.0" encoding="utf-8"?>
<p:tagLst xmlns:p="http://schemas.openxmlformats.org/presentationml/2006/main">
  <p:tag name="KSO_WM_UNIT_TABLE_BEAUTIFY" val="smartTable{1c353507-25bb-4930-b727-3cdd9cc09ae2}"/>
  <p:tag name="TABLE_ENDDRAG_ORIGIN_RECT" val="726*326"/>
  <p:tag name="TABLE_ENDDRAG_RECT" val="116*156*726*326"/>
</p:tagLst>
</file>

<file path=ppt/tags/tag28.xml><?xml version="1.0" encoding="utf-8"?>
<p:tagLst xmlns:p="http://schemas.openxmlformats.org/presentationml/2006/main">
  <p:tag name="KSO_WM_UNIT_TABLE_BEAUTIFY" val="smartTable{1c353507-25bb-4930-b727-3cdd9cc09ae2}"/>
  <p:tag name="TABLE_ENDDRAG_ORIGIN_RECT" val="726*335"/>
  <p:tag name="TABLE_ENDDRAG_RECT" val="116*156*726*335"/>
</p:tagLst>
</file>

<file path=ppt/tags/tag29.xml><?xml version="1.0" encoding="utf-8"?>
<p:tagLst xmlns:p="http://schemas.openxmlformats.org/presentationml/2006/main">
  <p:tag name="KSO_WM_UNIT_TABLE_BEAUTIFY" val="smartTable{1c353507-25bb-4930-b727-3cdd9cc09ae2}"/>
  <p:tag name="TABLE_ENDDRAG_ORIGIN_RECT" val="726*347"/>
  <p:tag name="TABLE_ENDDRAG_RECT" val="116*146*726*347"/>
</p:tagLst>
</file>

<file path=ppt/tags/tag3.xml><?xml version="1.0" encoding="utf-8"?>
<p:tagLst xmlns:p="http://schemas.openxmlformats.org/presentationml/2006/main">
  <p:tag name="KSO_WM_UNIT_TABLE_BEAUTIFY" val="smartTable{0055d41b-63b8-4c8c-99e0-a01c9d1ba5a9}"/>
  <p:tag name="TABLE_ENDDRAG_ORIGIN_RECT" val="326*299"/>
  <p:tag name="TABLE_ENDDRAG_RECT" val="144*165*326*299"/>
</p:tagLst>
</file>

<file path=ppt/tags/tag30.xml><?xml version="1.0" encoding="utf-8"?>
<p:tagLst xmlns:p="http://schemas.openxmlformats.org/presentationml/2006/main">
  <p:tag name="KSO_WM_UNIT_TABLE_BEAUTIFY" val="smartTable{1c353507-25bb-4930-b727-3cdd9cc09ae2}"/>
  <p:tag name="TABLE_ENDDRAG_ORIGIN_RECT" val="726*326"/>
  <p:tag name="TABLE_ENDDRAG_RECT" val="116*156*726*326"/>
</p:tagLst>
</file>

<file path=ppt/tags/tag31.xml><?xml version="1.0" encoding="utf-8"?>
<p:tagLst xmlns:p="http://schemas.openxmlformats.org/presentationml/2006/main">
  <p:tag name="KSO_WM_UNIT_TABLE_BEAUTIFY" val="smartTable{1c353507-25bb-4930-b727-3cdd9cc09ae2}"/>
  <p:tag name="TABLE_ENDDRAG_ORIGIN_RECT" val="726*326"/>
  <p:tag name="TABLE_ENDDRAG_RECT" val="116*156*726*326"/>
</p:tagLst>
</file>

<file path=ppt/tags/tag32.xml><?xml version="1.0" encoding="utf-8"?>
<p:tagLst xmlns:p="http://schemas.openxmlformats.org/presentationml/2006/main">
  <p:tag name="KSO_WM_UNIT_TABLE_BEAUTIFY" val="smartTable{1c353507-25bb-4930-b727-3cdd9cc09ae2}"/>
  <p:tag name="TABLE_ENDDRAG_ORIGIN_RECT" val="726*320"/>
  <p:tag name="TABLE_ENDDRAG_RECT" val="116*156*726*320"/>
</p:tagLst>
</file>

<file path=ppt/tags/tag33.xml><?xml version="1.0" encoding="utf-8"?>
<p:tagLst xmlns:p="http://schemas.openxmlformats.org/presentationml/2006/main">
  <p:tag name="THINKCELLSHAPEDONOTDELETE" val="t1Smkff3fSzGMOuItfjj3Fw"/>
</p:tagLst>
</file>

<file path=ppt/tags/tag34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074baa65-1bcf-453b-aed6-4412331b316e"/>
</p:tagLst>
</file>

<file path=ppt/tags/tag4.xml><?xml version="1.0" encoding="utf-8"?>
<p:tagLst xmlns:p="http://schemas.openxmlformats.org/presentationml/2006/main">
  <p:tag name="KSO_WM_UNIT_TABLE_BEAUTIFY" val="smartTable{1c353507-25bb-4930-b727-3cdd9cc09ae2}"/>
  <p:tag name="TABLE_ENDDRAG_ORIGIN_RECT" val="326*299"/>
  <p:tag name="TABLE_ENDDRAG_RECT" val="144*165*326*299"/>
</p:tagLst>
</file>

<file path=ppt/tags/tag5.xml><?xml version="1.0" encoding="utf-8"?>
<p:tagLst xmlns:p="http://schemas.openxmlformats.org/presentationml/2006/main">
  <p:tag name="KSO_WM_UNIT_TABLE_BEAUTIFY" val="smartTable{1c353507-25bb-4930-b727-3cdd9cc09ae2}"/>
  <p:tag name="TABLE_ENDDRAG_ORIGIN_RECT" val="726*314"/>
  <p:tag name="TABLE_ENDDRAG_RECT" val="116*156*726*314"/>
</p:tagLst>
</file>

<file path=ppt/tags/tag6.xml><?xml version="1.0" encoding="utf-8"?>
<p:tagLst xmlns:p="http://schemas.openxmlformats.org/presentationml/2006/main">
  <p:tag name="KSO_WM_UNIT_TABLE_BEAUTIFY" val="smartTable{1c353507-25bb-4930-b727-3cdd9cc09ae2}"/>
  <p:tag name="TABLE_ENDDRAG_ORIGIN_RECT" val="726*316"/>
  <p:tag name="TABLE_ENDDRAG_RECT" val="116*156*726*316"/>
</p:tagLst>
</file>

<file path=ppt/tags/tag7.xml><?xml version="1.0" encoding="utf-8"?>
<p:tagLst xmlns:p="http://schemas.openxmlformats.org/presentationml/2006/main">
  <p:tag name="KSO_WM_UNIT_TABLE_BEAUTIFY" val="smartTable{1c353507-25bb-4930-b727-3cdd9cc09ae2}"/>
  <p:tag name="TABLE_ENDDRAG_ORIGIN_RECT" val="726*290"/>
  <p:tag name="TABLE_ENDDRAG_RECT" val="116*156*726*290"/>
</p:tagLst>
</file>

<file path=ppt/tags/tag8.xml><?xml version="1.0" encoding="utf-8"?>
<p:tagLst xmlns:p="http://schemas.openxmlformats.org/presentationml/2006/main">
  <p:tag name="KSO_WM_UNIT_TABLE_BEAUTIFY" val="smartTable{1c353507-25bb-4930-b727-3cdd9cc09ae2}"/>
  <p:tag name="TABLE_ENDDRAG_ORIGIN_RECT" val="726*207"/>
  <p:tag name="TABLE_ENDDRAG_RECT" val="116*156*726*207"/>
</p:tagLst>
</file>

<file path=ppt/tags/tag9.xml><?xml version="1.0" encoding="utf-8"?>
<p:tagLst xmlns:p="http://schemas.openxmlformats.org/presentationml/2006/main">
  <p:tag name="KSO_WM_UNIT_TABLE_BEAUTIFY" val="smartTable{1c353507-25bb-4930-b727-3cdd9cc09ae2}"/>
  <p:tag name="TABLE_ENDDRAG_ORIGIN_RECT" val="726*207"/>
  <p:tag name="TABLE_ENDDRAG_RECT" val="116*156*726*207"/>
</p:tagLst>
</file>

<file path=ppt/theme/theme1.xml><?xml version="1.0" encoding="utf-8"?>
<a:theme xmlns:a="http://schemas.openxmlformats.org/drawingml/2006/main" name="主题5">
  <a:themeElements>
    <a:clrScheme name="自定义 15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7416B"/>
      </a:accent1>
      <a:accent2>
        <a:srgbClr val="FFC000"/>
      </a:accent2>
      <a:accent3>
        <a:srgbClr val="00002E"/>
      </a:accent3>
      <a:accent4>
        <a:srgbClr val="031684"/>
      </a:accent4>
      <a:accent5>
        <a:srgbClr val="969696"/>
      </a:accent5>
      <a:accent6>
        <a:srgbClr val="B2B2B2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5555</Words>
  <Application>WPS 演示</Application>
  <PresentationFormat>宽屏</PresentationFormat>
  <Paragraphs>764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Times New Roman</vt:lpstr>
      <vt:lpstr>Arial Unicode MS</vt:lpstr>
      <vt:lpstr>Calibri</vt:lpstr>
      <vt:lpstr>主题5</vt:lpstr>
      <vt:lpstr>Redis 6 开发与实战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北京兄弟</cp:lastModifiedBy>
  <cp:revision>153</cp:revision>
  <cp:lastPrinted>2019-04-18T16:00:00Z</cp:lastPrinted>
  <dcterms:created xsi:type="dcterms:W3CDTF">2019-04-18T16:00:00Z</dcterms:created>
  <dcterms:modified xsi:type="dcterms:W3CDTF">2022-03-10T17:22:54Z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F550D6099EDE423F9644FD0920CD3DFA</vt:lpwstr>
  </property>
  <property fmtid="{D5CDD505-2E9C-101B-9397-08002B2CF9AE}" pid="4" name="KSOProductBuildVer">
    <vt:lpwstr>2052-11.1.0.11365</vt:lpwstr>
  </property>
</Properties>
</file>