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8"/>
  </p:notesMasterIdLst>
  <p:sldIdLst>
    <p:sldId id="256" r:id="rId3"/>
    <p:sldId id="315" r:id="rId4"/>
    <p:sldId id="420" r:id="rId5"/>
    <p:sldId id="453" r:id="rId6"/>
    <p:sldId id="454" r:id="rId7"/>
    <p:sldId id="455" r:id="rId8"/>
    <p:sldId id="456" r:id="rId9"/>
    <p:sldId id="457" r:id="rId10"/>
    <p:sldId id="458" r:id="rId11"/>
    <p:sldId id="459" r:id="rId12"/>
    <p:sldId id="460" r:id="rId13"/>
    <p:sldId id="461" r:id="rId14"/>
    <p:sldId id="462" r:id="rId15"/>
    <p:sldId id="463" r:id="rId16"/>
    <p:sldId id="464" r:id="rId17"/>
    <p:sldId id="465" r:id="rId18"/>
    <p:sldId id="466" r:id="rId19"/>
    <p:sldId id="467" r:id="rId20"/>
    <p:sldId id="468" r:id="rId21"/>
    <p:sldId id="469" r:id="rId22"/>
    <p:sldId id="470" r:id="rId23"/>
    <p:sldId id="471" r:id="rId24"/>
    <p:sldId id="472" r:id="rId25"/>
    <p:sldId id="473" r:id="rId26"/>
    <p:sldId id="474" r:id="rId27"/>
    <p:sldId id="475" r:id="rId28"/>
    <p:sldId id="476" r:id="rId29"/>
    <p:sldId id="477" r:id="rId30"/>
    <p:sldId id="478" r:id="rId31"/>
    <p:sldId id="479" r:id="rId32"/>
    <p:sldId id="480" r:id="rId33"/>
    <p:sldId id="481" r:id="rId34"/>
    <p:sldId id="482" r:id="rId35"/>
    <p:sldId id="483" r:id="rId36"/>
    <p:sldId id="484" r:id="rId37"/>
    <p:sldId id="485" r:id="rId38"/>
    <p:sldId id="486" r:id="rId39"/>
    <p:sldId id="487" r:id="rId40"/>
    <p:sldId id="488" r:id="rId41"/>
    <p:sldId id="489" r:id="rId42"/>
    <p:sldId id="490" r:id="rId43"/>
    <p:sldId id="491" r:id="rId44"/>
    <p:sldId id="492" r:id="rId45"/>
    <p:sldId id="493" r:id="rId46"/>
    <p:sldId id="494" r:id="rId47"/>
    <p:sldId id="495" r:id="rId48"/>
    <p:sldId id="496" r:id="rId49"/>
    <p:sldId id="497" r:id="rId50"/>
    <p:sldId id="498" r:id="rId51"/>
    <p:sldId id="499" r:id="rId52"/>
    <p:sldId id="500" r:id="rId53"/>
    <p:sldId id="501" r:id="rId54"/>
    <p:sldId id="502" r:id="rId55"/>
    <p:sldId id="503" r:id="rId56"/>
    <p:sldId id="261" r:id="rId57"/>
  </p:sldIdLst>
  <p:sldSz cx="12192000" cy="6858000"/>
  <p:notesSz cx="6858000" cy="9144000"/>
  <p:custDataLst>
    <p:tags r:id="rId6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5C"/>
    <a:srgbClr val="0000FF"/>
    <a:srgbClr val="07416B"/>
    <a:srgbClr val="06D24C"/>
    <a:srgbClr val="035920"/>
    <a:srgbClr val="F6F5F3"/>
    <a:srgbClr val="04862F"/>
    <a:srgbClr val="07DB4E"/>
    <a:srgbClr val="08396E"/>
    <a:srgbClr val="051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89" d="100"/>
          <a:sy n="89" d="100"/>
        </p:scale>
        <p:origin x="696" y="48"/>
      </p:cViewPr>
      <p:guideLst>
        <p:guide orient="horz" pos="2196"/>
        <p:guide pos="383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2" Type="http://schemas.openxmlformats.org/officeDocument/2006/relationships/tags" Target="tags/tag10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4.xml"/><Relationship Id="rId59" Type="http://schemas.openxmlformats.org/officeDocument/2006/relationships/presProps" Target="presProps.xml"/><Relationship Id="rId58" Type="http://schemas.openxmlformats.org/officeDocument/2006/relationships/notesMaster" Target="notesMasters/notesMaster1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 userDrawn="1">
  <p:cSld name="标题幻灯片"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3" name="任意多边形: 形状 22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0" name="任意多边形: 形状 19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5306656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5602927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4456729"/>
            <a:ext cx="10850563" cy="558799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028701"/>
            <a:ext cx="10850563" cy="3136900"/>
          </a:xfrm>
        </p:spPr>
        <p:txBody>
          <a:bodyPr anchor="b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2_1"/>
          <p:cNvSpPr>
            <a:spLocks noChangeArrowheads="1"/>
          </p:cNvSpPr>
          <p:nvPr userDrawn="1"/>
        </p:nvSpPr>
        <p:spPr bwMode="auto">
          <a:xfrm>
            <a:off x="190500" y="3192312"/>
            <a:ext cx="12192000" cy="3429000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 t="-93255" b="-31457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488168" y="2033814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489284" y="292916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>
            <a:off x="-9525" y="-9525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 bwMode="auto">
          <a:xfrm flipH="1" flipV="1">
            <a:off x="-1219199" y="239311"/>
            <a:ext cx="13411199" cy="80118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 rot="10800000">
            <a:off x="-28575" y="6321199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任意多边形: 形状 11"/>
          <p:cNvSpPr/>
          <p:nvPr userDrawn="1"/>
        </p:nvSpPr>
        <p:spPr bwMode="auto">
          <a:xfrm>
            <a:off x="-9525" y="6230938"/>
            <a:ext cx="12201525" cy="801179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1520488" y="6486465"/>
            <a:ext cx="67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79552D3-A968-4710-B841-1063F5B640DF}" type="slidenum">
              <a:rPr lang="zh-CN" altLang="en-US" sz="2000" b="1" smtClean="0">
                <a:solidFill>
                  <a:schemeClr val="accent2">
                    <a:lumMod val="50000"/>
                  </a:schemeClr>
                </a:solidFill>
              </a:rPr>
            </a:fld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410" y="24187"/>
            <a:ext cx="527050" cy="527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766-F62E-419D-BB7F-91C9CEBCA24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0" name="任意多边形: 形状 9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034971" y="2163199"/>
            <a:ext cx="6536871" cy="239042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034971" y="5238353"/>
            <a:ext cx="653687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034973" y="4942082"/>
            <a:ext cx="653687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1" name="任意多边形: 形状 10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FE44A0-2E53-457E-9AC0-11D6EE9FA3B5}" type="datetime1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0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1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2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3.pn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6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8.png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72.png"/><Relationship Id="rId2" Type="http://schemas.openxmlformats.org/officeDocument/2006/relationships/tags" Target="../tags/tag7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3.png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74.png"/><Relationship Id="rId2" Type="http://schemas.openxmlformats.org/officeDocument/2006/relationships/tags" Target="../tags/tag8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79.png"/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2.png"/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3.png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5.png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8.png"/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9.png"/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319455"/>
            <a:ext cx="10850563" cy="3136900"/>
          </a:xfrm>
        </p:spPr>
        <p:txBody>
          <a:bodyPr>
            <a:normAutofit/>
          </a:bodyPr>
          <a:lstStyle/>
          <a:p>
            <a:r>
              <a:rPr lang="en-US" altLang="zh-CN" sz="4800" dirty="0" err="1" smtClean="0"/>
              <a:t>Redis</a:t>
            </a:r>
            <a:r>
              <a:rPr lang="en-US" altLang="zh-CN" sz="4800" dirty="0" smtClean="0"/>
              <a:t> 6 </a:t>
            </a:r>
            <a:r>
              <a:rPr lang="zh-CN" altLang="en-US" sz="4800" dirty="0" smtClean="0"/>
              <a:t>开发与实战</a:t>
            </a:r>
            <a:endParaRPr lang="zh-CN" altLang="en-US" sz="2000" b="0" dirty="0"/>
          </a:p>
        </p:txBody>
      </p:sp>
      <p:sp>
        <p:nvSpPr>
          <p:cNvPr id="29" name="任意多边形: 形状 28"/>
          <p:cNvSpPr/>
          <p:nvPr/>
        </p:nvSpPr>
        <p:spPr>
          <a:xfrm>
            <a:off x="10968292" y="649047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84121" y="5993053"/>
            <a:ext cx="2074491" cy="431799"/>
          </a:xfrm>
          <a:prstGeom prst="rect">
            <a:avLst/>
          </a:prstGeom>
        </p:spPr>
      </p:pic>
      <p:sp>
        <p:nvSpPr>
          <p:cNvPr id="22" name="矩形: 圆角 21"/>
          <p:cNvSpPr/>
          <p:nvPr/>
        </p:nvSpPr>
        <p:spPr>
          <a:xfrm>
            <a:off x="800099" y="4579447"/>
            <a:ext cx="4235540" cy="45927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主讲教师：</a:t>
            </a:r>
            <a:r>
              <a:rPr lang="en-US" altLang="zh-CN" b="1" dirty="0">
                <a:solidFill>
                  <a:schemeClr val="tx1"/>
                </a:solidFill>
              </a:rPr>
              <a:t>XXX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6" y="488949"/>
            <a:ext cx="631826" cy="6318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28775" y="589418"/>
            <a:ext cx="45272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大数据教材《</a:t>
            </a:r>
            <a:r>
              <a:rPr lang="en-US" altLang="zh-CN" sz="2200" dirty="0" err="1" smtClean="0">
                <a:solidFill>
                  <a:schemeClr val="bg1"/>
                </a:solidFill>
                <a:sym typeface="+mn-ea"/>
              </a:rPr>
              <a:t>Redis</a:t>
            </a:r>
            <a:r>
              <a:rPr lang="en-US" altLang="zh-CN" sz="2200" dirty="0" smtClean="0">
                <a:solidFill>
                  <a:schemeClr val="bg1"/>
                </a:solidFill>
                <a:sym typeface="+mn-ea"/>
              </a:rPr>
              <a:t> 6</a:t>
            </a:r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开发与实战》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3450" y="5034280"/>
            <a:ext cx="6122035" cy="155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学院：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  <a:endParaRPr lang="en-US" altLang="zh-CN" dirty="0">
              <a:solidFill>
                <a:srgbClr val="0000FF"/>
              </a:solidFill>
              <a:latin typeface="Times New Roman" panose="02020603050405020304" charset="0"/>
              <a:ea typeface="微软雅黑" panose="020B0503020204020204" pitchFamily="34" charset="-122"/>
              <a:cs typeface="+mn-ea"/>
              <a:sym typeface="Times New Roman" panose="02020603050405020304" charset="0"/>
            </a:endParaRP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邮箱：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  <a:endParaRPr lang="en-US" altLang="zh-CN" dirty="0">
              <a:solidFill>
                <a:srgbClr val="0000FF"/>
              </a:solidFill>
              <a:latin typeface="Times New Roman" panose="02020603050405020304" charset="0"/>
              <a:ea typeface="微软雅黑" panose="020B0503020204020204" pitchFamily="34" charset="-122"/>
              <a:cs typeface="+mn-ea"/>
              <a:sym typeface="Times New Roman" panose="02020603050405020304" charset="0"/>
            </a:endParaRP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办公地点：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  <a:endParaRPr lang="en-US" altLang="zh-CN" dirty="0">
              <a:solidFill>
                <a:srgbClr val="0000FF"/>
              </a:solidFill>
              <a:latin typeface="Times New Roman" panose="02020603050405020304" charset="0"/>
              <a:ea typeface="微软雅黑" panose="020B0503020204020204" pitchFamily="34" charset="-122"/>
              <a:cs typeface="+mn-ea"/>
              <a:sym typeface="Times New Roman" panose="02020603050405020304" charset="0"/>
            </a:endParaRP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办公电话：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  <a:endParaRPr lang="en-US" altLang="zh-CN" dirty="0">
              <a:solidFill>
                <a:srgbClr val="0000FF"/>
              </a:solidFill>
              <a:latin typeface="Times New Roman" panose="02020603050405020304" charset="0"/>
              <a:ea typeface="微软雅黑" panose="020B0503020204020204" pitchFamily="34" charset="-122"/>
              <a:cs typeface="+mn-ea"/>
              <a:sym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设置密码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9740" y="2256155"/>
            <a:ext cx="4424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通过修改Redis配置文件，设置密码验证。</a:t>
            </a:r>
            <a:endParaRPr lang="zh-CN" altLang="en-US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35150" y="4996815"/>
            <a:ext cx="88538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输入密码则成功进入当前数据库，这种方式每次进入当前数据库的时候都需要输入密码，还有一种简单的方式。直接登录数据库并授权。</a:t>
            </a:r>
            <a:endParaRPr lang="zh-CN" altLang="en-US" sz="14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35150" y="2591435"/>
            <a:ext cx="455104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编辑</a:t>
            </a:r>
            <a:r>
              <a:rPr lang="zh-CN" altLang="en-US" sz="1400">
                <a:sym typeface="+mn-ea"/>
              </a:rPr>
              <a:t>redis.conf</a:t>
            </a:r>
            <a:r>
              <a:rPr lang="zh-CN" altLang="en-US" sz="1400">
                <a:sym typeface="+mn-ea"/>
              </a:rPr>
              <a:t>文件，添加</a:t>
            </a:r>
            <a:r>
              <a:rPr lang="zh-CN" altLang="en-US" sz="1400">
                <a:sym typeface="+mn-ea"/>
              </a:rPr>
              <a:t>requirepass</a:t>
            </a:r>
            <a:r>
              <a:rPr lang="zh-CN" altLang="en-US" sz="1400">
                <a:sym typeface="+mn-ea"/>
              </a:rPr>
              <a:t>值修改密码，如下</a:t>
            </a:r>
            <a:endParaRPr lang="zh-CN" altLang="en-US" sz="140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15" y="2891155"/>
            <a:ext cx="1755775" cy="2444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23415" y="3191510"/>
            <a:ext cx="76142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以上配置修改</a:t>
            </a:r>
            <a:r>
              <a:rPr lang="zh-CN" altLang="en-US" sz="1400">
                <a:sym typeface="+mn-ea"/>
              </a:rPr>
              <a:t>Redis</a:t>
            </a:r>
            <a:r>
              <a:rPr lang="zh-CN" altLang="en-US" sz="1400">
                <a:sym typeface="+mn-ea"/>
              </a:rPr>
              <a:t>的访问密码为</a:t>
            </a:r>
            <a:r>
              <a:rPr lang="zh-CN" altLang="en-US" sz="1400">
                <a:sym typeface="+mn-ea"/>
              </a:rPr>
              <a:t>123</a:t>
            </a:r>
            <a:r>
              <a:rPr lang="zh-CN" altLang="en-US" sz="1400">
                <a:sym typeface="+mn-ea"/>
              </a:rPr>
              <a:t>，读者可以根据实际需要进行密码的修改。重启服务器后，再次进入</a:t>
            </a:r>
            <a:r>
              <a:rPr lang="zh-CN" altLang="en-US" sz="1400">
                <a:sym typeface="+mn-ea"/>
              </a:rPr>
              <a:t>Redis</a:t>
            </a:r>
            <a:r>
              <a:rPr lang="zh-CN" altLang="en-US" sz="1400">
                <a:sym typeface="+mn-ea"/>
              </a:rPr>
              <a:t>客户端输入</a:t>
            </a:r>
            <a:endParaRPr lang="zh-CN" altLang="en-US" sz="140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415" y="3711575"/>
            <a:ext cx="3619500" cy="4191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923415" y="4201795"/>
            <a:ext cx="72771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会发现没有权限进入当前数据库</a:t>
            </a:r>
            <a:r>
              <a:rPr lang="zh-CN" altLang="en-US" sz="1400">
                <a:sym typeface="+mn-ea"/>
              </a:rPr>
              <a:t>,</a:t>
            </a:r>
            <a:r>
              <a:rPr lang="zh-CN" altLang="en-US" sz="1400">
                <a:sym typeface="+mn-ea"/>
              </a:rPr>
              <a:t>需要使用</a:t>
            </a:r>
            <a:r>
              <a:rPr lang="zh-CN" altLang="en-US" sz="1400">
                <a:sym typeface="+mn-ea"/>
              </a:rPr>
              <a:t>A</a:t>
            </a:r>
            <a:r>
              <a:rPr lang="zh-CN" altLang="en-US" sz="1400">
                <a:sym typeface="+mn-ea"/>
              </a:rPr>
              <a:t>UTH</a:t>
            </a:r>
            <a:r>
              <a:rPr lang="zh-CN" altLang="en-US" sz="1400">
                <a:sym typeface="+mn-ea"/>
              </a:rPr>
              <a:t>命令进行授权操作。</a:t>
            </a:r>
            <a:endParaRPr lang="zh-CN" altLang="en-US" sz="1400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415" y="4531360"/>
            <a:ext cx="2238375" cy="4191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3415" y="5495290"/>
            <a:ext cx="4829175" cy="2095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923415" y="5768340"/>
            <a:ext cx="87661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400">
                <a:sym typeface="+mn-ea"/>
              </a:rPr>
              <a:t>在本例中我们修改</a:t>
            </a:r>
            <a:r>
              <a:rPr lang="zh-CN" altLang="en-US" sz="1400">
                <a:sym typeface="+mn-ea"/>
              </a:rPr>
              <a:t>R</a:t>
            </a:r>
            <a:r>
              <a:rPr lang="zh-CN" altLang="en-US" sz="1400">
                <a:sym typeface="+mn-ea"/>
              </a:rPr>
              <a:t>edis</a:t>
            </a:r>
            <a:r>
              <a:rPr lang="zh-CN" altLang="en-US" sz="1400">
                <a:sym typeface="+mn-ea"/>
              </a:rPr>
              <a:t>服务器的密码，设置了连接的密码是</a:t>
            </a:r>
            <a:r>
              <a:rPr lang="zh-CN" altLang="en-US" sz="1400">
                <a:sym typeface="+mn-ea"/>
              </a:rPr>
              <a:t>1</a:t>
            </a:r>
            <a:r>
              <a:rPr lang="zh-CN" altLang="en-US" sz="1400">
                <a:sym typeface="+mn-ea"/>
              </a:rPr>
              <a:t>23</a:t>
            </a:r>
            <a:r>
              <a:rPr lang="zh-CN" altLang="en-US" sz="1400">
                <a:sym typeface="+mn-ea"/>
              </a:rPr>
              <a:t>。建议此种方式设置密码，重启</a:t>
            </a:r>
            <a:r>
              <a:rPr lang="zh-CN" altLang="en-US" sz="1400">
                <a:sym typeface="+mn-ea"/>
              </a:rPr>
              <a:t>Redis</a:t>
            </a:r>
            <a:r>
              <a:rPr lang="zh-CN" altLang="en-US" sz="1400">
                <a:sym typeface="+mn-ea"/>
              </a:rPr>
              <a:t>服务后就可以使用设置好的密码连接</a:t>
            </a:r>
            <a:r>
              <a:rPr lang="zh-CN" altLang="en-US" sz="1400">
                <a:sym typeface="+mn-ea"/>
              </a:rPr>
              <a:t>R</a:t>
            </a:r>
            <a:r>
              <a:rPr lang="zh-CN" altLang="en-US" sz="1400">
                <a:sym typeface="+mn-ea"/>
              </a:rPr>
              <a:t>edis</a:t>
            </a:r>
            <a:r>
              <a:rPr lang="zh-CN" altLang="en-US" sz="1400">
                <a:sym typeface="+mn-ea"/>
              </a:rPr>
              <a:t>服务器了。</a:t>
            </a:r>
            <a:endParaRPr lang="zh-CN" altLang="en-US" sz="140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744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Redis </a:t>
            </a:r>
            <a:r>
              <a:rPr lang="zh-CN" altLang="en-US">
                <a:sym typeface="+mn-ea"/>
              </a:rPr>
              <a:t>端口修改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87807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 默认的端口是6379，在redis.conf配置文件里搜索6379 就能找到port参数配置，</a:t>
            </a:r>
            <a:endParaRPr lang="zh-CN" altLang="en-US">
              <a:sym typeface="+mn-ea"/>
            </a:endParaRPr>
          </a:p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如下所示：</a:t>
            </a:r>
            <a:endParaRPr lang="zh-CN"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20" y="3108325"/>
            <a:ext cx="6124575" cy="647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29740" y="3837305"/>
            <a:ext cx="77857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可以修改成指定的端口，不要端口冲突就行。启动</a:t>
            </a:r>
            <a:r>
              <a:rPr lang="zh-CN" altLang="en-US">
                <a:sym typeface="+mn-ea"/>
              </a:rPr>
              <a:t>R</a:t>
            </a:r>
            <a:r>
              <a:rPr lang="zh-CN" altLang="en-US">
                <a:sym typeface="+mn-ea"/>
              </a:rPr>
              <a:t>edis</a:t>
            </a:r>
            <a:r>
              <a:rPr lang="zh-CN" altLang="en-US">
                <a:sym typeface="+mn-ea"/>
              </a:rPr>
              <a:t>服务器后，可以使用</a:t>
            </a:r>
            <a:r>
              <a:rPr lang="zh-CN" altLang="en-US">
                <a:sym typeface="+mn-ea"/>
              </a:rPr>
              <a:t>ps -ef | grep redis</a:t>
            </a:r>
            <a:r>
              <a:rPr lang="zh-CN" altLang="en-US">
                <a:sym typeface="+mn-ea"/>
              </a:rPr>
              <a:t>命令查看</a:t>
            </a:r>
            <a:r>
              <a:rPr lang="zh-CN" altLang="en-US">
                <a:sym typeface="+mn-ea"/>
              </a:rPr>
              <a:t>R</a:t>
            </a:r>
            <a:r>
              <a:rPr lang="zh-CN" altLang="en-US">
                <a:sym typeface="+mn-ea"/>
              </a:rPr>
              <a:t>edis</a:t>
            </a:r>
            <a:r>
              <a:rPr lang="zh-CN" altLang="en-US">
                <a:sym typeface="+mn-ea"/>
              </a:rPr>
              <a:t>服务器占用的端口。</a:t>
            </a:r>
            <a:endParaRPr lang="zh-CN" altLang="en-US">
              <a:sym typeface="+mn-ea"/>
            </a:endParaRPr>
          </a:p>
        </p:txBody>
      </p:sp>
      <p:pic>
        <p:nvPicPr>
          <p:cNvPr id="65" name="图片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720" y="4563428"/>
            <a:ext cx="5274310" cy="4235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23720" y="5068570"/>
            <a:ext cx="57086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从上图中可以看出现在</a:t>
            </a:r>
            <a:r>
              <a:rPr lang="zh-CN" altLang="en-US">
                <a:sym typeface="+mn-ea"/>
              </a:rPr>
              <a:t>R</a:t>
            </a:r>
            <a:r>
              <a:rPr lang="zh-CN" altLang="en-US">
                <a:sym typeface="+mn-ea"/>
              </a:rPr>
              <a:t>edis </a:t>
            </a:r>
            <a:r>
              <a:rPr lang="zh-CN" altLang="en-US">
                <a:sym typeface="+mn-ea"/>
              </a:rPr>
              <a:t>Server</a:t>
            </a:r>
            <a:r>
              <a:rPr lang="zh-CN" altLang="en-US">
                <a:sym typeface="+mn-ea"/>
              </a:rPr>
              <a:t>使用的端口是</a:t>
            </a:r>
            <a:r>
              <a:rPr lang="zh-CN" altLang="en-US">
                <a:sym typeface="+mn-ea"/>
              </a:rPr>
              <a:t>6</a:t>
            </a:r>
            <a:r>
              <a:rPr lang="zh-CN" altLang="en-US">
                <a:sym typeface="+mn-ea"/>
              </a:rPr>
              <a:t>379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查看配置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42424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可以通过 CONFIG GET 命令查看配置项</a:t>
            </a:r>
            <a:endParaRPr lang="zh-CN" altLang="en-US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23720" y="3630295"/>
            <a:ext cx="747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实例：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040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CONFIG GET</a:t>
            </a:r>
            <a:r>
              <a:rPr lang="zh-CN" altLang="en-US">
                <a:sym typeface="+mn-ea"/>
              </a:rPr>
              <a:t>命令基本语法</a:t>
            </a:r>
            <a:r>
              <a:rPr lang="zh-CN" altLang="en-US">
                <a:sym typeface="+mn-ea"/>
              </a:rPr>
              <a:t>:</a:t>
            </a:r>
            <a:endParaRPr lang="zh-CN" altLang="en-US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188970"/>
            <a:ext cx="3990975" cy="209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133215"/>
            <a:ext cx="3124200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修改配置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6748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>
                <a:sym typeface="+mn-ea"/>
              </a:rPr>
              <a:t>可以通过修改redis.conf文件或使用 CONFIG SET命令来修改配置</a:t>
            </a:r>
            <a:endParaRPr lang="zh-CN" altLang="en-US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23720" y="3630295"/>
            <a:ext cx="747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实例：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239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CONFIG SET 命令基本语法：</a:t>
            </a:r>
            <a:endParaRPr lang="zh-CN"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20" y="3176270"/>
            <a:ext cx="5838825" cy="209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720" y="3998595"/>
            <a:ext cx="3952875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配置参数说明：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375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redis.conf 配置项的参数说明如下：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239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CONFIG SET 命令基本语法：</a:t>
            </a:r>
            <a:endParaRPr lang="zh-CN" altLang="en-US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29740" y="3234055"/>
            <a:ext cx="91300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1. Redis</a:t>
            </a:r>
            <a:r>
              <a:rPr lang="zh-CN" altLang="en-US" sz="1400">
                <a:sym typeface="+mn-ea"/>
              </a:rPr>
              <a:t>默认不是以守护进程的方式运行的，可以通过</a:t>
            </a:r>
            <a:r>
              <a:rPr lang="zh-CN" altLang="en-US" sz="1400">
                <a:sym typeface="+mn-ea"/>
              </a:rPr>
              <a:t>d</a:t>
            </a:r>
            <a:r>
              <a:rPr lang="zh-CN" altLang="en-US" sz="1400">
                <a:sym typeface="+mn-ea"/>
              </a:rPr>
              <a:t>aemonize</a:t>
            </a:r>
            <a:r>
              <a:rPr lang="zh-CN" altLang="en-US" sz="1400">
                <a:sym typeface="+mn-ea"/>
              </a:rPr>
              <a:t>配置项修改，如果指定为</a:t>
            </a:r>
            <a:r>
              <a:rPr lang="zh-CN" altLang="en-US" sz="1400">
                <a:sym typeface="+mn-ea"/>
              </a:rPr>
              <a:t>yes</a:t>
            </a:r>
            <a:r>
              <a:rPr lang="zh-CN" altLang="en-US" sz="1400">
                <a:sym typeface="+mn-ea"/>
              </a:rPr>
              <a:t>表示启用守护进程，可以在</a:t>
            </a:r>
            <a:r>
              <a:rPr lang="zh-CN" altLang="en-US" sz="1400">
                <a:sym typeface="+mn-ea"/>
              </a:rPr>
              <a:t>L</a:t>
            </a:r>
            <a:r>
              <a:rPr lang="zh-CN" altLang="en-US" sz="1400">
                <a:sym typeface="+mn-ea"/>
              </a:rPr>
              <a:t>inux</a:t>
            </a:r>
            <a:r>
              <a:rPr lang="zh-CN" altLang="en-US" sz="1400">
                <a:sym typeface="+mn-ea"/>
              </a:rPr>
              <a:t>启动时自动运行</a:t>
            </a:r>
            <a:r>
              <a:rPr lang="zh-CN" altLang="en-US" sz="1400">
                <a:sym typeface="+mn-ea"/>
              </a:rPr>
              <a:t>Redis</a:t>
            </a:r>
            <a:r>
              <a:rPr lang="zh-CN" altLang="en-US" sz="1400">
                <a:sym typeface="+mn-ea"/>
              </a:rPr>
              <a:t>，将</a:t>
            </a:r>
            <a:r>
              <a:rPr lang="zh-CN" altLang="en-US" sz="1400">
                <a:sym typeface="+mn-ea"/>
              </a:rPr>
              <a:t>Redis</a:t>
            </a:r>
            <a:r>
              <a:rPr lang="zh-CN" altLang="en-US" sz="1400">
                <a:sym typeface="+mn-ea"/>
              </a:rPr>
              <a:t>服务作为守护进程（</a:t>
            </a:r>
            <a:r>
              <a:rPr lang="zh-CN" altLang="en-US" sz="1400">
                <a:sym typeface="+mn-ea"/>
              </a:rPr>
              <a:t>daemon</a:t>
            </a:r>
            <a:r>
              <a:rPr lang="zh-CN" altLang="en-US" sz="1400">
                <a:sym typeface="+mn-ea"/>
              </a:rPr>
              <a:t>）来运行。</a:t>
            </a:r>
            <a:endParaRPr lang="zh-CN" altLang="en-US" sz="1400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060" y="3813810"/>
            <a:ext cx="1343025" cy="2190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29740" y="4133215"/>
            <a:ext cx="82099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2. </a:t>
            </a:r>
            <a:r>
              <a:rPr lang="zh-CN" altLang="en-US" sz="1400">
                <a:sym typeface="+mn-ea"/>
              </a:rPr>
              <a:t>当</a:t>
            </a:r>
            <a:r>
              <a:rPr lang="zh-CN" altLang="en-US" sz="1400">
                <a:sym typeface="+mn-ea"/>
              </a:rPr>
              <a:t>Redis</a:t>
            </a:r>
            <a:r>
              <a:rPr lang="zh-CN" altLang="en-US" sz="1400">
                <a:sym typeface="+mn-ea"/>
              </a:rPr>
              <a:t>以守护进程方式运行时，</a:t>
            </a:r>
            <a:r>
              <a:rPr lang="zh-CN" altLang="en-US" sz="1400">
                <a:sym typeface="+mn-ea"/>
              </a:rPr>
              <a:t>Redis</a:t>
            </a:r>
            <a:r>
              <a:rPr lang="zh-CN" altLang="en-US" sz="1400">
                <a:sym typeface="+mn-ea"/>
              </a:rPr>
              <a:t>默认会把</a:t>
            </a:r>
            <a:r>
              <a:rPr lang="zh-CN" altLang="en-US" sz="1400">
                <a:sym typeface="+mn-ea"/>
              </a:rPr>
              <a:t>pid</a:t>
            </a:r>
            <a:r>
              <a:rPr lang="zh-CN" altLang="en-US" sz="1400">
                <a:sym typeface="+mn-ea"/>
              </a:rPr>
              <a:t>写入</a:t>
            </a:r>
            <a:r>
              <a:rPr lang="zh-CN" altLang="en-US" sz="1400">
                <a:sym typeface="+mn-ea"/>
              </a:rPr>
              <a:t>/var/run/redis.pid</a:t>
            </a:r>
            <a:r>
              <a:rPr lang="zh-CN" altLang="en-US" sz="1400">
                <a:sym typeface="+mn-ea"/>
              </a:rPr>
              <a:t>文件，可以通过</a:t>
            </a:r>
            <a:r>
              <a:rPr lang="zh-CN" altLang="en-US" sz="1400">
                <a:sym typeface="+mn-ea"/>
              </a:rPr>
              <a:t>pidfile</a:t>
            </a:r>
            <a:r>
              <a:rPr lang="zh-CN" altLang="en-US" sz="1400">
                <a:sym typeface="+mn-ea"/>
              </a:rPr>
              <a:t>指定。</a:t>
            </a:r>
            <a:endParaRPr lang="zh-CN" altLang="en-US" sz="1400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060" y="4540250"/>
            <a:ext cx="2381250" cy="2000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29740" y="4840605"/>
            <a:ext cx="34264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3. </a:t>
            </a:r>
            <a:r>
              <a:rPr lang="zh-CN" altLang="en-US" sz="1400">
                <a:sym typeface="+mn-ea"/>
              </a:rPr>
              <a:t>指定</a:t>
            </a:r>
            <a:r>
              <a:rPr lang="zh-CN" altLang="en-US" sz="1400">
                <a:sym typeface="+mn-ea"/>
              </a:rPr>
              <a:t>Redis</a:t>
            </a:r>
            <a:r>
              <a:rPr lang="zh-CN" altLang="en-US" sz="1400">
                <a:sym typeface="+mn-ea"/>
              </a:rPr>
              <a:t>监听端口，默认端口为</a:t>
            </a:r>
            <a:r>
              <a:rPr lang="zh-CN" altLang="en-US" sz="1400">
                <a:sym typeface="+mn-ea"/>
              </a:rPr>
              <a:t>6379</a:t>
            </a:r>
            <a:endParaRPr lang="zh-CN" altLang="en-US" sz="1400"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060" y="5203190"/>
            <a:ext cx="942975" cy="2095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729740" y="5547995"/>
            <a:ext cx="53232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400">
                <a:sym typeface="+mn-ea"/>
              </a:rPr>
              <a:t>4. </a:t>
            </a:r>
            <a:r>
              <a:rPr lang="zh-CN" altLang="en-US" sz="1400">
                <a:sym typeface="+mn-ea"/>
              </a:rPr>
              <a:t>绑定的主机地址，可以用于限制连接，默认只能本机访问</a:t>
            </a:r>
            <a:r>
              <a:rPr lang="zh-CN" altLang="en-US" sz="1400">
                <a:sym typeface="+mn-ea"/>
              </a:rPr>
              <a:t>R</a:t>
            </a:r>
            <a:r>
              <a:rPr lang="zh-CN" altLang="en-US" sz="1400">
                <a:sym typeface="+mn-ea"/>
              </a:rPr>
              <a:t>edis</a:t>
            </a:r>
            <a:endParaRPr lang="zh-CN" altLang="en-US" sz="1400"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060" y="5875655"/>
            <a:ext cx="1447800" cy="2095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配置参数说明：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375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redis.conf 配置项的参数说明如下：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239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CONFIG SET 命令基本语法：</a:t>
            </a:r>
            <a:endParaRPr lang="zh-CN" altLang="en-US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29740" y="3234055"/>
            <a:ext cx="91300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5</a:t>
            </a:r>
            <a:r>
              <a:rPr lang="zh-CN" altLang="en-US" sz="1400">
                <a:sym typeface="+mn-ea"/>
              </a:rPr>
              <a:t>. 设定Redis客户端闲置多长时间后关闭连接，如果指定为0，表示关闭该功能</a:t>
            </a:r>
            <a:endParaRPr lang="zh-CN" altLang="en-US" sz="14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29740" y="3805555"/>
            <a:ext cx="82099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6</a:t>
            </a:r>
            <a:r>
              <a:rPr lang="zh-CN" altLang="en-US" sz="1400">
                <a:sym typeface="+mn-ea"/>
              </a:rPr>
              <a:t>. 设定日志的记录级别，Redis支持四个级别：debug、verbose、notice、warning，默认为verbose</a:t>
            </a:r>
            <a:endParaRPr lang="zh-CN" altLang="en-US" sz="1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29740" y="4391025"/>
            <a:ext cx="51587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7</a:t>
            </a:r>
            <a:r>
              <a:rPr lang="zh-CN" altLang="en-US" sz="1400">
                <a:sym typeface="+mn-ea"/>
              </a:rPr>
              <a:t>. Redis日志文件的保存路径，如果为“”就默认为标准输出</a:t>
            </a:r>
            <a:endParaRPr lang="zh-CN" altLang="en-US" sz="140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29740" y="4976495"/>
            <a:ext cx="70440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sz="1400">
                <a:sym typeface="+mn-ea"/>
              </a:rPr>
              <a:t>8</a:t>
            </a:r>
            <a:r>
              <a:rPr lang="zh-CN" altLang="en-US" sz="1400">
                <a:sym typeface="+mn-ea"/>
              </a:rPr>
              <a:t>. 设定数据库的数量，默认数据库为0，可以使用SELECT命令来连接上指定的数据库</a:t>
            </a:r>
            <a:endParaRPr lang="zh-CN" altLang="en-US" sz="14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935" y="3533140"/>
            <a:ext cx="1171575" cy="200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935" y="4133215"/>
            <a:ext cx="1543050" cy="219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935" y="4694555"/>
            <a:ext cx="933450" cy="2381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935" y="5304155"/>
            <a:ext cx="11144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配置参数说明：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375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redis.conf 配置项的参数说明如下：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239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CONFIG SET 命令基本语法：</a:t>
            </a:r>
            <a:endParaRPr lang="zh-CN" altLang="en-US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29740" y="3234055"/>
            <a:ext cx="91300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9</a:t>
            </a:r>
            <a:r>
              <a:rPr lang="zh-CN" altLang="en-US" sz="1400">
                <a:sym typeface="+mn-ea"/>
              </a:rPr>
              <a:t>. 指定在多长时间内，有多少次执行更新操作，Redis就将数据同步到数据文件</a:t>
            </a:r>
            <a:endParaRPr lang="zh-CN" altLang="en-US" sz="1400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598545"/>
            <a:ext cx="2133600" cy="2000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981200" y="3877310"/>
            <a:ext cx="5080000" cy="252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Redis</a:t>
            </a:r>
            <a:r>
              <a:rPr lang="en-US" altLang="zh-CN" sz="1400">
                <a:sym typeface="+mn-ea"/>
              </a:rPr>
              <a:t>的默认配置文件中设置了三个触发条件。</a:t>
            </a:r>
            <a:endParaRPr lang="en-US" altLang="zh-CN" sz="1400"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15" y="4351020"/>
            <a:ext cx="1466850" cy="10287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625850" y="4209097"/>
            <a:ext cx="5080000" cy="12966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lnSpc>
                <a:spcPct val="140000"/>
              </a:lnSpc>
              <a:buClrTx/>
              <a:buSzTx/>
              <a:buFontTx/>
            </a:pPr>
            <a:r>
              <a:rPr lang="en-US" altLang="zh-CN" sz="1400">
                <a:solidFill>
                  <a:srgbClr val="0000FF"/>
                </a:solidFill>
                <a:sym typeface="+mn-ea"/>
              </a:rPr>
              <a:t>save 900 1</a:t>
            </a:r>
            <a:r>
              <a:rPr lang="en-US" altLang="zh-CN" sz="1400">
                <a:sym typeface="+mn-ea"/>
              </a:rPr>
              <a:t>表示</a:t>
            </a:r>
            <a:r>
              <a:rPr lang="en-US" altLang="zh-CN" sz="1400">
                <a:sym typeface="+mn-ea"/>
              </a:rPr>
              <a:t>900</a:t>
            </a:r>
            <a:r>
              <a:rPr lang="en-US" altLang="zh-CN" sz="1400">
                <a:sym typeface="+mn-ea"/>
              </a:rPr>
              <a:t>秒（</a:t>
            </a:r>
            <a:r>
              <a:rPr lang="en-US" altLang="zh-CN" sz="1400">
                <a:sym typeface="+mn-ea"/>
              </a:rPr>
              <a:t>15</a:t>
            </a:r>
            <a:r>
              <a:rPr lang="en-US" altLang="zh-CN" sz="1400">
                <a:sym typeface="+mn-ea"/>
              </a:rPr>
              <a:t>分钟）内有</a:t>
            </a:r>
            <a:r>
              <a:rPr lang="en-US" altLang="zh-CN" sz="1400">
                <a:sym typeface="+mn-ea"/>
              </a:rPr>
              <a:t>1</a:t>
            </a:r>
            <a:r>
              <a:rPr lang="en-US" altLang="zh-CN" sz="1400">
                <a:sym typeface="+mn-ea"/>
              </a:rPr>
              <a:t>个更改，</a:t>
            </a:r>
            <a:endParaRPr lang="en-US" altLang="zh-CN" sz="1400">
              <a:sym typeface="+mn-ea"/>
            </a:endParaRPr>
          </a:p>
          <a:p>
            <a:pPr lvl="0" algn="l">
              <a:lnSpc>
                <a:spcPct val="140000"/>
              </a:lnSpc>
              <a:buClrTx/>
              <a:buSzTx/>
              <a:buFontTx/>
            </a:pPr>
            <a:r>
              <a:rPr lang="en-US" altLang="zh-CN" sz="1400">
                <a:solidFill>
                  <a:srgbClr val="0000FF"/>
                </a:solidFill>
                <a:sym typeface="+mn-ea"/>
              </a:rPr>
              <a:t>save 300 10</a:t>
            </a:r>
            <a:r>
              <a:rPr lang="en-US" altLang="zh-CN" sz="1400">
                <a:sym typeface="+mn-ea"/>
              </a:rPr>
              <a:t>表示</a:t>
            </a:r>
            <a:r>
              <a:rPr lang="en-US" altLang="zh-CN" sz="1400">
                <a:sym typeface="+mn-ea"/>
              </a:rPr>
              <a:t>300</a:t>
            </a:r>
            <a:r>
              <a:rPr lang="en-US" altLang="zh-CN" sz="1400">
                <a:sym typeface="+mn-ea"/>
              </a:rPr>
              <a:t>秒（</a:t>
            </a:r>
            <a:r>
              <a:rPr lang="en-US" altLang="zh-CN" sz="1400">
                <a:sym typeface="+mn-ea"/>
              </a:rPr>
              <a:t>5</a:t>
            </a:r>
            <a:r>
              <a:rPr lang="en-US" altLang="zh-CN" sz="1400">
                <a:sym typeface="+mn-ea"/>
              </a:rPr>
              <a:t>分钟）内有</a:t>
            </a:r>
            <a:r>
              <a:rPr lang="en-US" altLang="zh-CN" sz="1400">
                <a:sym typeface="+mn-ea"/>
              </a:rPr>
              <a:t>10</a:t>
            </a:r>
            <a:r>
              <a:rPr lang="en-US" altLang="zh-CN" sz="1400">
                <a:sym typeface="+mn-ea"/>
              </a:rPr>
              <a:t>个更改，</a:t>
            </a:r>
            <a:endParaRPr lang="en-US" altLang="zh-CN" sz="1400">
              <a:sym typeface="+mn-ea"/>
            </a:endParaRPr>
          </a:p>
          <a:p>
            <a:pPr lvl="0" algn="l">
              <a:lnSpc>
                <a:spcPct val="140000"/>
              </a:lnSpc>
              <a:buClrTx/>
              <a:buSzTx/>
              <a:buFontTx/>
            </a:pPr>
            <a:r>
              <a:rPr lang="en-US" altLang="zh-CN" sz="1400">
                <a:solidFill>
                  <a:srgbClr val="0000FF"/>
                </a:solidFill>
                <a:sym typeface="+mn-ea"/>
              </a:rPr>
              <a:t>save 60 10000</a:t>
            </a:r>
            <a:r>
              <a:rPr lang="en-US" altLang="zh-CN" sz="1400">
                <a:sym typeface="+mn-ea"/>
              </a:rPr>
              <a:t>表示</a:t>
            </a:r>
            <a:r>
              <a:rPr lang="en-US" altLang="zh-CN" sz="1400">
                <a:sym typeface="+mn-ea"/>
              </a:rPr>
              <a:t>60</a:t>
            </a:r>
            <a:r>
              <a:rPr lang="en-US" altLang="zh-CN" sz="1400">
                <a:sym typeface="+mn-ea"/>
              </a:rPr>
              <a:t>秒内有</a:t>
            </a:r>
            <a:r>
              <a:rPr lang="en-US" altLang="zh-CN" sz="1400">
                <a:sym typeface="+mn-ea"/>
              </a:rPr>
              <a:t>10000</a:t>
            </a:r>
            <a:r>
              <a:rPr lang="en-US" altLang="zh-CN" sz="1400">
                <a:sym typeface="+mn-ea"/>
              </a:rPr>
              <a:t>个更改，</a:t>
            </a:r>
            <a:r>
              <a:rPr lang="en-US" altLang="zh-CN" sz="1400">
                <a:sym typeface="+mn-ea"/>
              </a:rPr>
              <a:t>Redis</a:t>
            </a:r>
            <a:r>
              <a:rPr lang="en-US" altLang="zh-CN" sz="1400">
                <a:sym typeface="+mn-ea"/>
              </a:rPr>
              <a:t>就将数据同步到数据文件中。</a:t>
            </a:r>
            <a:endParaRPr lang="en-US" altLang="zh-CN" sz="140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配置参数说明：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375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redis.conf 配置项的参数说明如下：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239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CONFIG SET 命令基本语法：</a:t>
            </a:r>
            <a:endParaRPr lang="zh-CN" altLang="en-US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29740" y="3165475"/>
            <a:ext cx="913003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10</a:t>
            </a:r>
            <a:r>
              <a:rPr lang="zh-CN" altLang="en-US" sz="1400">
                <a:sym typeface="+mn-ea"/>
              </a:rPr>
              <a:t>. 对于存储到磁盘中的Redis快照，可以设置是否进行压缩存储，默认值是yes。如果是yes的话，Redis会采用LZF压缩算法对存储到磁盘中的Redis快照进行压缩。如果不想消耗CPU来进行压缩快照的话，可以设置为no来关闭该选项，但是存储在磁盘上的快照会比较大</a:t>
            </a:r>
            <a:endParaRPr lang="zh-CN" altLang="en-US" sz="14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40" y="3940175"/>
            <a:ext cx="1571625" cy="190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29740" y="4156710"/>
            <a:ext cx="46266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11. </a:t>
            </a:r>
            <a:r>
              <a:rPr lang="en-US" altLang="zh-CN" sz="1400">
                <a:sym typeface="+mn-ea"/>
              </a:rPr>
              <a:t>指定存储的本地数据库的文件名，默认值为</a:t>
            </a:r>
            <a:r>
              <a:rPr lang="en-US" altLang="zh-CN" sz="1400">
                <a:sym typeface="+mn-ea"/>
              </a:rPr>
              <a:t>dump.rdb</a:t>
            </a:r>
            <a:endParaRPr lang="en-US" altLang="zh-CN" sz="140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540" y="4479290"/>
            <a:ext cx="1724025" cy="2095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29740" y="4705985"/>
            <a:ext cx="252095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12. </a:t>
            </a:r>
            <a:r>
              <a:rPr lang="en-US" altLang="zh-CN" sz="1400">
                <a:sym typeface="+mn-ea"/>
              </a:rPr>
              <a:t>指定本地数据库存放目录</a:t>
            </a:r>
            <a:endParaRPr lang="en-US" altLang="zh-CN" sz="1400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540" y="5014595"/>
            <a:ext cx="2133600" cy="2000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729740" y="5224145"/>
            <a:ext cx="75222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0160" lvl="0" indent="635" algn="l">
              <a:buClrTx/>
              <a:buSzTx/>
              <a:buFontTx/>
            </a:pPr>
            <a:r>
              <a:rPr lang="en-US" altLang="zh-CN" sz="1400">
                <a:sym typeface="+mn-ea"/>
              </a:rPr>
              <a:t>13. </a:t>
            </a:r>
            <a:r>
              <a:rPr lang="en-US" altLang="zh-CN" sz="1400">
                <a:sym typeface="+mn-ea"/>
              </a:rPr>
              <a:t>设置当本机为</a:t>
            </a:r>
            <a:r>
              <a:rPr lang="en-US" altLang="zh-CN" sz="1400">
                <a:sym typeface="+mn-ea"/>
              </a:rPr>
              <a:t>S</a:t>
            </a:r>
            <a:r>
              <a:rPr lang="en-US" altLang="zh-CN" sz="1400">
                <a:sym typeface="+mn-ea"/>
              </a:rPr>
              <a:t>lav</a:t>
            </a:r>
            <a:r>
              <a:rPr lang="en-US" altLang="zh-CN" sz="1400">
                <a:sym typeface="+mn-ea"/>
              </a:rPr>
              <a:t>e</a:t>
            </a:r>
            <a:r>
              <a:rPr lang="en-US" altLang="zh-CN" sz="1400">
                <a:sym typeface="+mn-ea"/>
              </a:rPr>
              <a:t>（从服务器）服务时，设置</a:t>
            </a:r>
            <a:r>
              <a:rPr lang="en-US" altLang="zh-CN" sz="1400">
                <a:sym typeface="+mn-ea"/>
              </a:rPr>
              <a:t>M</a:t>
            </a:r>
            <a:r>
              <a:rPr lang="en-US" altLang="zh-CN" sz="1400">
                <a:sym typeface="+mn-ea"/>
              </a:rPr>
              <a:t>aster</a:t>
            </a:r>
            <a:r>
              <a:rPr lang="en-US" altLang="zh-CN" sz="1400">
                <a:sym typeface="+mn-ea"/>
              </a:rPr>
              <a:t>（主服务器）服务的</a:t>
            </a:r>
            <a:r>
              <a:rPr lang="en-US" altLang="zh-CN" sz="1400">
                <a:sym typeface="+mn-ea"/>
              </a:rPr>
              <a:t>IP</a:t>
            </a:r>
            <a:r>
              <a:rPr lang="en-US" altLang="zh-CN" sz="1400">
                <a:sym typeface="+mn-ea"/>
              </a:rPr>
              <a:t>地址及端口，在</a:t>
            </a:r>
            <a:r>
              <a:rPr lang="en-US" altLang="zh-CN" sz="1400">
                <a:sym typeface="+mn-ea"/>
              </a:rPr>
              <a:t>Redis</a:t>
            </a:r>
            <a:r>
              <a:rPr lang="en-US" altLang="zh-CN" sz="1400">
                <a:sym typeface="+mn-ea"/>
              </a:rPr>
              <a:t>启动时，它会自动从</a:t>
            </a:r>
            <a:r>
              <a:rPr lang="en-US" altLang="zh-CN" sz="1400">
                <a:sym typeface="+mn-ea"/>
              </a:rPr>
              <a:t>M</a:t>
            </a:r>
            <a:r>
              <a:rPr lang="en-US" altLang="zh-CN" sz="1400">
                <a:sym typeface="+mn-ea"/>
              </a:rPr>
              <a:t>aster</a:t>
            </a:r>
            <a:r>
              <a:rPr lang="en-US" altLang="zh-CN" sz="1400">
                <a:sym typeface="+mn-ea"/>
              </a:rPr>
              <a:t>进行数据同步</a:t>
            </a:r>
            <a:endParaRPr lang="en-US" altLang="zh-CN" sz="1400"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4540" y="5736590"/>
            <a:ext cx="2628900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配置参数说明：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375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redis.conf 配置项的参数说明如下：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239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CONFIG SET 命令基本语法：</a:t>
            </a:r>
            <a:endParaRPr lang="zh-CN" altLang="en-US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29740" y="3165475"/>
            <a:ext cx="91300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14</a:t>
            </a:r>
            <a:r>
              <a:rPr lang="zh-CN" altLang="en-US" sz="1400">
                <a:sym typeface="+mn-ea"/>
              </a:rPr>
              <a:t>. 当master服务设置了密码保护时，Slave服务连接Master的密码</a:t>
            </a:r>
            <a:endParaRPr lang="zh-CN" altLang="en-US" sz="1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29740" y="3650615"/>
            <a:ext cx="81984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15. 设置Redis的连接密码，如果配置了连接密码，客户端在连接Redis时需要使用AUTH命令提供密码，默认配置是关闭的</a:t>
            </a:r>
            <a:endParaRPr lang="en-US" altLang="zh-CN" sz="14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29740" y="4363085"/>
            <a:ext cx="81991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16. 设置同一时间内客户端允许的最大连接数，如果设置 maxclients 0，表示不作限制。当客户端连的接数达到最大限制时，Redis会关闭新的连接并向客户端发送max number of clients reached错误信息</a:t>
            </a:r>
            <a:endParaRPr lang="en-US" altLang="zh-CN" sz="140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29740" y="5075555"/>
            <a:ext cx="87083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0160" lvl="0" indent="635" algn="l">
              <a:buClrTx/>
              <a:buSzTx/>
              <a:buFontTx/>
            </a:pPr>
            <a:r>
              <a:rPr lang="en-US" altLang="zh-CN" sz="1400">
                <a:sym typeface="+mn-ea"/>
              </a:rPr>
              <a:t>17. 指定Redis的最大内存限制，Redis在启动时会把数据缓存到内存中，达到最大内存后，Redis会尝试清除已到期的Key，Redis新的vm（虚拟内存）机制，会把Key存放在内存，Value会存放在swap区</a:t>
            </a:r>
            <a:endParaRPr lang="en-US" altLang="zh-CN" sz="1400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40" y="3467735"/>
            <a:ext cx="2343150" cy="1809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540" y="4167505"/>
            <a:ext cx="1790700" cy="190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540" y="4876800"/>
            <a:ext cx="1238250" cy="190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4540" y="5586095"/>
            <a:ext cx="1504950" cy="190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配置参数说明：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375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redis.conf 配置项的参数说明如下：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239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CONFIG SET 命令基本语法：</a:t>
            </a:r>
            <a:endParaRPr lang="zh-CN" altLang="en-US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29740" y="3165475"/>
            <a:ext cx="91300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18</a:t>
            </a:r>
            <a:r>
              <a:rPr lang="zh-CN" altLang="en-US" sz="1400">
                <a:sym typeface="+mn-ea"/>
              </a:rPr>
              <a:t>. 指定Redis是否在每次执行更新操作后进行日志记录，在默认情况下Redis是异步的把内存中的数据写入到磁盘。如果不开启此选项，可能会在主机断电时丢失一段时间内的数据。该选项的默认为no</a:t>
            </a:r>
            <a:endParaRPr lang="zh-CN" altLang="en-US" sz="1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30375" y="3898900"/>
            <a:ext cx="40227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19.指定更新日志文件名，默认为appendonly.aof</a:t>
            </a:r>
            <a:endParaRPr lang="en-US" altLang="zh-CN" sz="140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68475" y="4472305"/>
            <a:ext cx="35782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20. 指定更新日志的条件，共有三个可选值：</a:t>
            </a:r>
            <a:endParaRPr lang="en-US" altLang="zh-CN" sz="14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40" y="3674110"/>
            <a:ext cx="1181100" cy="190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540" y="4237355"/>
            <a:ext cx="2505075" cy="2000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034540" y="4788535"/>
            <a:ext cx="834898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0160" lvl="0" indent="635" algn="l">
              <a:buClrTx/>
              <a:buSzTx/>
              <a:buFontTx/>
            </a:pPr>
            <a:r>
              <a:rPr lang="en-US" altLang="zh-CN" sz="1400" b="1">
                <a:sym typeface="+mn-ea"/>
              </a:rPr>
              <a:t>no</a:t>
            </a:r>
            <a:r>
              <a:rPr lang="en-US" altLang="zh-CN" sz="1400">
                <a:sym typeface="+mn-ea"/>
              </a:rPr>
              <a:t>：表示等操作系统进行数据缓存后才同步到磁盘，特点是速度快。</a:t>
            </a:r>
            <a:endParaRPr lang="en-US" altLang="zh-CN" sz="1400">
              <a:sym typeface="+mn-ea"/>
            </a:endParaRPr>
          </a:p>
          <a:p>
            <a:pPr marL="10160" lvl="0" indent="635" algn="l">
              <a:buClrTx/>
              <a:buSzTx/>
              <a:buFontTx/>
            </a:pPr>
            <a:r>
              <a:rPr lang="en-US" altLang="zh-CN" sz="1400" b="1">
                <a:sym typeface="+mn-ea"/>
              </a:rPr>
              <a:t>always</a:t>
            </a:r>
            <a:r>
              <a:rPr lang="en-US" altLang="zh-CN" sz="1400">
                <a:sym typeface="+mn-ea"/>
              </a:rPr>
              <a:t>：表示每次执行更新操作后，需要手动调用</a:t>
            </a:r>
            <a:r>
              <a:rPr lang="en-US" altLang="zh-CN" sz="1400">
                <a:sym typeface="+mn-ea"/>
              </a:rPr>
              <a:t>fsync()</a:t>
            </a:r>
            <a:r>
              <a:rPr lang="en-US" altLang="zh-CN" sz="1400">
                <a:sym typeface="+mn-ea"/>
              </a:rPr>
              <a:t>将数据写到磁盘，特点是速度慢，比较安全。</a:t>
            </a:r>
            <a:endParaRPr lang="en-US" altLang="zh-CN" sz="1400">
              <a:sym typeface="+mn-ea"/>
            </a:endParaRPr>
          </a:p>
          <a:p>
            <a:pPr marL="10160" lvl="0" indent="635" algn="l">
              <a:buClrTx/>
              <a:buSzTx/>
              <a:buFontTx/>
            </a:pPr>
            <a:r>
              <a:rPr lang="en-US" altLang="zh-CN" sz="1400" b="1">
                <a:sym typeface="+mn-ea"/>
              </a:rPr>
              <a:t>everysec</a:t>
            </a:r>
            <a:r>
              <a:rPr lang="en-US" altLang="zh-CN" sz="1400">
                <a:sym typeface="+mn-ea"/>
              </a:rPr>
              <a:t>：表示每秒同步一次数据到磁盘，是上面两个可选项的折中选项，此选项是默认值。</a:t>
            </a:r>
            <a:endParaRPr lang="en-US" altLang="zh-CN" sz="1400"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540" y="5563870"/>
            <a:ext cx="1781175" cy="190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95099" y="2386337"/>
            <a:ext cx="44754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</a:rPr>
              <a:t>4</a:t>
            </a:r>
            <a:r>
              <a:rPr lang="zh-CN" altLang="en-US" sz="3600" dirty="0">
                <a:solidFill>
                  <a:srgbClr val="000000"/>
                </a:solidFill>
              </a:rPr>
              <a:t>章 </a:t>
            </a:r>
            <a:r>
              <a:rPr lang="en-US" altLang="zh-CN" sz="3600" dirty="0" err="1" smtClean="0">
                <a:solidFill>
                  <a:srgbClr val="000000"/>
                </a:solidFill>
              </a:rPr>
              <a:t>Redis</a:t>
            </a:r>
            <a:r>
              <a:rPr lang="zh-CN" altLang="en-US" sz="3600" dirty="0" err="1" smtClean="0">
                <a:solidFill>
                  <a:srgbClr val="000000"/>
                </a:solidFill>
              </a:rPr>
              <a:t>高级</a:t>
            </a:r>
            <a:r>
              <a:rPr lang="zh-CN" altLang="en-US" sz="3600" dirty="0" err="1" smtClean="0">
                <a:solidFill>
                  <a:srgbClr val="000000"/>
                </a:solidFill>
              </a:rPr>
              <a:t>主题</a:t>
            </a:r>
            <a:endParaRPr lang="zh-CN" altLang="en-US" sz="3600" dirty="0" err="1" smtClean="0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361663" y="3247028"/>
            <a:ext cx="4329575" cy="530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2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主讲：王红玲    主审：汤小丹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9210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223" y="162746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223" y="252756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908050" y="169418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配置</a:t>
            </a:r>
            <a:endParaRPr lang="zh-CN" altLang="en-US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8050" y="2535555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Redis 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事务</a:t>
            </a:r>
            <a:endParaRPr lang="zh-CN" altLang="en-US" sz="2400" dirty="0">
              <a:solidFill>
                <a:srgbClr val="00000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223" y="342705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223" y="432715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7978" y="164714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223" y="522694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7978" y="258313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7978" y="350228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7978" y="433350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4" name="矩形 13"/>
          <p:cNvSpPr/>
          <p:nvPr/>
        </p:nvSpPr>
        <p:spPr>
          <a:xfrm>
            <a:off x="908050" y="3427095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algn="l">
              <a:buClrTx/>
              <a:buSzTx/>
              <a:buFontTx/>
            </a:pP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Redis 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发布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订阅</a:t>
            </a:r>
            <a:endParaRPr lang="zh-CN" altLang="en-US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08050" y="4318635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algn="l">
              <a:buClrTx/>
              <a:buSzTx/>
              <a:buFontTx/>
            </a:pP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Redis 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管道</a:t>
            </a:r>
            <a:endParaRPr lang="zh-CN" altLang="en-US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08050" y="5253990"/>
            <a:ext cx="231648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数据备份与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恢复</a:t>
            </a:r>
            <a:endParaRPr lang="zh-CN" altLang="en-US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50385" y="1713865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algn="l">
              <a:buClrTx/>
              <a:buSzTx/>
              <a:buFontTx/>
            </a:pP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Redis 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性能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测试</a:t>
            </a:r>
            <a:endParaRPr lang="zh-CN" altLang="en-US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50385" y="2574290"/>
            <a:ext cx="1961515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algn="l">
              <a:buClrTx/>
              <a:buSzTx/>
              <a:buFontTx/>
            </a:pP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Redis 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客户端</a:t>
            </a:r>
            <a:endParaRPr lang="zh-CN" altLang="en-US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350385" y="3535045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algn="l">
              <a:buClrTx/>
              <a:buSzTx/>
              <a:buFontTx/>
            </a:pP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Redis 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开机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启动</a:t>
            </a:r>
            <a:endParaRPr lang="zh-CN" altLang="en-US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350385" y="4314825"/>
            <a:ext cx="2875915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algn="l">
              <a:buClrTx/>
              <a:buSzTx/>
              <a:buFontTx/>
            </a:pP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Redis 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内存分析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工具</a:t>
            </a:r>
            <a:endParaRPr lang="zh-CN" altLang="en-US" sz="2400" dirty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配置参数说明：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375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redis.conf 配置项的参数说明如下：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239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CONFIG SET 命令基本语法：</a:t>
            </a:r>
            <a:endParaRPr lang="zh-CN" altLang="en-US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29740" y="3165475"/>
            <a:ext cx="42792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21</a:t>
            </a:r>
            <a:r>
              <a:rPr lang="zh-CN" altLang="en-US" sz="1400">
                <a:sym typeface="+mn-ea"/>
              </a:rPr>
              <a:t>. 指定是否启用虚拟内存机制，此选项默认值为no</a:t>
            </a:r>
            <a:endParaRPr lang="zh-CN" altLang="en-US" sz="1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29740" y="3684270"/>
            <a:ext cx="65354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22.指定虚拟内存文件路径，默认值为/tmp/redis.swap，不可多个Redis实例共享</a:t>
            </a:r>
            <a:endParaRPr lang="en-US" altLang="zh-CN" sz="140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43710" y="4206240"/>
            <a:ext cx="94526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23. 将所有大于vm-max-memory的数据存入虚拟内存,无论vm-max-memory设置多小,所有索引数据都是内存存储的(Redis的索引数据 就是keys),也就是说,当vm-max-memory设置为0的时候,其实是所有value都存在于磁盘，默认值为0</a:t>
            </a:r>
            <a:endParaRPr lang="en-US" altLang="zh-CN" sz="1400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985" y="3473450"/>
            <a:ext cx="1152525" cy="190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985" y="4016375"/>
            <a:ext cx="2400300" cy="190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985" y="4736465"/>
            <a:ext cx="1314450" cy="2095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764030" y="4978400"/>
            <a:ext cx="926909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0160" lvl="0" indent="635" algn="l">
              <a:buClrTx/>
              <a:buSzTx/>
              <a:buFontTx/>
            </a:pPr>
            <a:r>
              <a:rPr lang="en-US" altLang="zh-CN" sz="1400">
                <a:sym typeface="+mn-ea"/>
              </a:rPr>
              <a:t>24. </a:t>
            </a:r>
            <a:r>
              <a:rPr lang="en-US" altLang="zh-CN" sz="1400">
                <a:sym typeface="+mn-ea"/>
              </a:rPr>
              <a:t>Redis</a:t>
            </a:r>
            <a:r>
              <a:rPr lang="en-US" altLang="zh-CN" sz="1400">
                <a:sym typeface="+mn-ea"/>
              </a:rPr>
              <a:t>的</a:t>
            </a:r>
            <a:r>
              <a:rPr lang="en-US" altLang="zh-CN" sz="1400">
                <a:sym typeface="+mn-ea"/>
              </a:rPr>
              <a:t>swap</a:t>
            </a:r>
            <a:r>
              <a:rPr lang="en-US" altLang="zh-CN" sz="1400">
                <a:sym typeface="+mn-ea"/>
              </a:rPr>
              <a:t>文件分成了很多的</a:t>
            </a:r>
            <a:r>
              <a:rPr lang="en-US" altLang="zh-CN" sz="1400">
                <a:sym typeface="+mn-ea"/>
              </a:rPr>
              <a:t>page</a:t>
            </a:r>
            <a:r>
              <a:rPr lang="en-US" altLang="zh-CN" sz="1400">
                <a:sym typeface="+mn-ea"/>
              </a:rPr>
              <a:t>，一个对象可以保存在多个</a:t>
            </a:r>
            <a:r>
              <a:rPr lang="en-US" altLang="zh-CN" sz="1400">
                <a:sym typeface="+mn-ea"/>
              </a:rPr>
              <a:t>page</a:t>
            </a:r>
            <a:r>
              <a:rPr lang="en-US" altLang="zh-CN" sz="1400">
                <a:sym typeface="+mn-ea"/>
              </a:rPr>
              <a:t>上面，但一个</a:t>
            </a:r>
            <a:r>
              <a:rPr lang="en-US" altLang="zh-CN" sz="1400">
                <a:sym typeface="+mn-ea"/>
              </a:rPr>
              <a:t>page</a:t>
            </a:r>
            <a:r>
              <a:rPr lang="en-US" altLang="zh-CN" sz="1400">
                <a:sym typeface="+mn-ea"/>
              </a:rPr>
              <a:t>上不能被多个对象共享</a:t>
            </a:r>
            <a:endParaRPr lang="en-US" altLang="zh-CN" sz="1400"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5015" y="5374640"/>
            <a:ext cx="1343025" cy="190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配置参数说明：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375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redis.conf 配置项的参数说明如下：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239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CONFIG SET 命令基本语法：</a:t>
            </a:r>
            <a:endParaRPr lang="zh-CN" altLang="en-US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29740" y="3165475"/>
            <a:ext cx="42792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25</a:t>
            </a:r>
            <a:r>
              <a:rPr lang="zh-CN" altLang="en-US" sz="1400">
                <a:sym typeface="+mn-ea"/>
              </a:rPr>
              <a:t>. 指定swap文件中的page数量</a:t>
            </a:r>
            <a:endParaRPr lang="zh-CN" altLang="en-US" sz="1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29740" y="3684270"/>
            <a:ext cx="9303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26.指定访问swap文件的线程数, 此选项值最好不要超过机器的核数,如果设置为0,那么所有对swap文件的操作都是串行的，可能会造成比较长时间的延迟。此选项默认值为4</a:t>
            </a:r>
            <a:endParaRPr lang="en-US" altLang="zh-CN" sz="140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29740" y="4473575"/>
            <a:ext cx="94526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27. 指定在向客户端响应时，是否把较小的包合并为一个包发送，此选项的默认值为yes</a:t>
            </a:r>
            <a:endParaRPr lang="en-US" altLang="zh-CN" sz="14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985" y="3478530"/>
            <a:ext cx="1609725" cy="200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015" y="4232910"/>
            <a:ext cx="1457325" cy="190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985" y="4786630"/>
            <a:ext cx="1504950" cy="190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事务</a:t>
            </a:r>
            <a:endParaRPr lang="zh-CN" altLang="en-US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6545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Redis 的事务可以一次执行多个命令，有以下两个重要的特点：</a:t>
            </a:r>
            <a:endParaRPr lang="zh-CN" altLang="en-US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42745" y="2381885"/>
            <a:ext cx="725424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事务是一个单独的隔离操作：事务中的所有命令都会按顺序执行。事务在执行的过程中，不会被其他客户端发送来的命令所打断。</a:t>
            </a:r>
            <a:endParaRPr lang="en-US" altLang="zh-CN" sz="1400">
              <a:sym typeface="+mn-ea"/>
            </a:endParaRPr>
          </a:p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事务是一个原子操作：事务中的命令要么全部被执行，要么全部都不执行。</a:t>
            </a:r>
            <a:endParaRPr lang="en-US" altLang="zh-CN" sz="1400">
              <a:sym typeface="+mn-ea"/>
            </a:endParaRPr>
          </a:p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    一个事务会经历三个阶段，开始事务，命令入队，执行事务。</a:t>
            </a:r>
            <a:endParaRPr lang="en-US" altLang="zh-CN" sz="1400">
              <a:sym typeface="+mn-ea"/>
            </a:endParaRPr>
          </a:p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如下图所示。</a:t>
            </a:r>
            <a:endParaRPr lang="en-US" altLang="zh-CN" sz="1400">
              <a:sym typeface="+mn-ea"/>
            </a:endParaRPr>
          </a:p>
        </p:txBody>
      </p:sp>
      <p:pic>
        <p:nvPicPr>
          <p:cNvPr id="10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060" y="3631565"/>
            <a:ext cx="5135880" cy="8077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事务</a:t>
            </a:r>
            <a:endParaRPr lang="zh-CN" altLang="en-US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68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Redis事务命令</a:t>
            </a:r>
            <a:endParaRPr lang="zh-CN" altLang="en-US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42745" y="2381885"/>
            <a:ext cx="22396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Redis事务的常用命令</a:t>
            </a:r>
            <a:r>
              <a:rPr lang="zh-CN" altLang="en-US" sz="1400">
                <a:sym typeface="+mn-ea"/>
              </a:rPr>
              <a:t>：</a:t>
            </a:r>
            <a:endParaRPr lang="zh-CN" altLang="en-US" sz="1400"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1950720" y="2842260"/>
          <a:ext cx="750062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1665"/>
                <a:gridCol w="5608955"/>
              </a:tblGrid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命令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DISCARD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取消事务，取消执行事务块内的所有命令。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EXEC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执行所有事务块内的命令。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MULTI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标记一个事务块的开始。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UNWATCH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取消 WATCH 命令对所有 key 的监视。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WATCH key [key ...]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监视所有的key ，如果在事务执行之前这这些 key 被其他命令所改动，那么事务将被打断。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事务</a:t>
            </a:r>
            <a:endParaRPr lang="zh-CN" altLang="en-US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简单事务控制</a:t>
            </a:r>
            <a:endParaRPr lang="zh-CN" altLang="en-US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36090" y="2300605"/>
            <a:ext cx="78936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0160" indent="635">
              <a:buClrTx/>
              <a:buSzTx/>
              <a:buFontTx/>
            </a:pPr>
            <a:r>
              <a:rPr sz="1400">
                <a:sym typeface="+mn-ea"/>
              </a:rPr>
              <a:t>以下是一个简单事务的例子，先使用MULTI命令开始一个事务，然后将多个命令入队到事务中，最后由EXEC命令触发事务，一起执行事务块内的所有命令</a:t>
            </a:r>
            <a:endParaRPr sz="14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915" y="2842260"/>
            <a:ext cx="4543425" cy="32702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事务</a:t>
            </a:r>
            <a:endParaRPr lang="zh-CN" altLang="en-US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简单事务控制</a:t>
            </a:r>
            <a:endParaRPr lang="zh-CN" altLang="en-US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36090" y="2300605"/>
            <a:ext cx="78936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0160" indent="635">
              <a:buClrTx/>
              <a:buSzTx/>
              <a:buFontTx/>
            </a:pPr>
            <a:r>
              <a:rPr sz="1400">
                <a:sym typeface="+mn-ea"/>
              </a:rPr>
              <a:t>以下是一个简单事务的例子，先使用MULTI命令开始一个事务，然后将多个命令入队到事务中，最后由EXEC命令触发事务，一起执行事务块内的所有命令</a:t>
            </a:r>
            <a:endParaRPr sz="14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105" y="2817495"/>
            <a:ext cx="2686050" cy="3409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25975" y="3699510"/>
            <a:ext cx="3206750" cy="15982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10160" lvl="0" indent="635" algn="l">
              <a:lnSpc>
                <a:spcPct val="140000"/>
              </a:lnSpc>
              <a:buClrTx/>
              <a:buSzTx/>
              <a:buFontTx/>
            </a:pPr>
            <a:r>
              <a:rPr sz="1400">
                <a:sym typeface="+mn-ea"/>
              </a:rPr>
              <a:t>从本例中可以看到执行</a:t>
            </a:r>
            <a:r>
              <a:rPr sz="1400">
                <a:sym typeface="+mn-ea"/>
              </a:rPr>
              <a:t>2</a:t>
            </a:r>
            <a:r>
              <a:rPr sz="1400">
                <a:sym typeface="+mn-ea"/>
              </a:rPr>
              <a:t>条</a:t>
            </a:r>
            <a:r>
              <a:rPr sz="1400">
                <a:sym typeface="+mn-ea"/>
              </a:rPr>
              <a:t>set</a:t>
            </a:r>
            <a:r>
              <a:rPr sz="1400">
                <a:sym typeface="+mn-ea"/>
              </a:rPr>
              <a:t>命令和</a:t>
            </a:r>
            <a:r>
              <a:rPr sz="1400">
                <a:sym typeface="+mn-ea"/>
              </a:rPr>
              <a:t>1</a:t>
            </a:r>
            <a:r>
              <a:rPr sz="1400">
                <a:sym typeface="+mn-ea"/>
              </a:rPr>
              <a:t>条</a:t>
            </a:r>
            <a:r>
              <a:rPr sz="1400">
                <a:sym typeface="+mn-ea"/>
              </a:rPr>
              <a:t>sadd</a:t>
            </a:r>
            <a:r>
              <a:rPr sz="1400">
                <a:sym typeface="+mn-ea"/>
              </a:rPr>
              <a:t>命令发出后，并没有立即执行而是放到了队列中，在调用</a:t>
            </a:r>
            <a:r>
              <a:rPr sz="1400">
                <a:sym typeface="+mn-ea"/>
              </a:rPr>
              <a:t>exec</a:t>
            </a:r>
            <a:r>
              <a:rPr sz="1400">
                <a:sym typeface="+mn-ea"/>
              </a:rPr>
              <a:t>命令后</a:t>
            </a:r>
            <a:r>
              <a:rPr sz="1400">
                <a:sym typeface="+mn-ea"/>
              </a:rPr>
              <a:t>3</a:t>
            </a:r>
            <a:r>
              <a:rPr sz="1400">
                <a:sym typeface="+mn-ea"/>
              </a:rPr>
              <a:t>个命令才被连续执行，最后返回的是</a:t>
            </a:r>
            <a:r>
              <a:rPr sz="1400">
                <a:sym typeface="+mn-ea"/>
              </a:rPr>
              <a:t>3</a:t>
            </a:r>
            <a:r>
              <a:rPr sz="1400">
                <a:sym typeface="+mn-ea"/>
              </a:rPr>
              <a:t>个命令的执行结果</a:t>
            </a:r>
            <a:endParaRPr sz="1400"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事务</a:t>
            </a:r>
            <a:endParaRPr lang="zh-CN" altLang="en-US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取消一个</a:t>
            </a:r>
            <a:r>
              <a:rPr lang="zh-CN" altLang="en-US">
                <a:sym typeface="+mn-ea"/>
              </a:rPr>
              <a:t>事务</a:t>
            </a:r>
            <a:endParaRPr lang="zh-CN" altLang="en-US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36090" y="2300605"/>
            <a:ext cx="45199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0160" indent="635">
              <a:buClrTx/>
              <a:buSzTx/>
              <a:buFontTx/>
            </a:pPr>
            <a:r>
              <a:rPr sz="1400">
                <a:sym typeface="+mn-ea"/>
              </a:rPr>
              <a:t>我们可以调用discard命令来取消一个事务，让事务回滚</a:t>
            </a:r>
            <a:endParaRPr sz="14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82135" y="3015615"/>
            <a:ext cx="3206750" cy="15982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10160" lvl="0" indent="635" algn="l">
              <a:lnSpc>
                <a:spcPct val="140000"/>
              </a:lnSpc>
              <a:buClrTx/>
              <a:buSzTx/>
              <a:buFontTx/>
            </a:pPr>
            <a:r>
              <a:rPr sz="1400">
                <a:sym typeface="+mn-ea"/>
              </a:rPr>
              <a:t>从本例中可以看到执行2条set命令发出后，并没有立即执行而是放到了队列中，在调用discard命令后清空事务的命令队列并退出事务的上下文，也就是事务回滚</a:t>
            </a:r>
            <a:endParaRPr sz="14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295" y="2632075"/>
            <a:ext cx="239077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事务</a:t>
            </a:r>
            <a:endParaRPr lang="zh-CN" altLang="en-US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乐观锁控制复杂事务</a:t>
            </a:r>
            <a:endParaRPr lang="zh-CN" altLang="en-US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36090" y="2300605"/>
            <a:ext cx="906843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736600" indent="-721360">
              <a:lnSpc>
                <a:spcPct val="150000"/>
              </a:lnSpc>
              <a:buClrTx/>
              <a:buSzTx/>
              <a:buFontTx/>
            </a:pPr>
            <a:r>
              <a:rPr sz="1600" b="1">
                <a:solidFill>
                  <a:srgbClr val="0000FF"/>
                </a:solidFill>
                <a:sym typeface="+mn-ea"/>
              </a:rPr>
              <a:t>乐观锁</a:t>
            </a:r>
            <a:r>
              <a:rPr sz="1600">
                <a:sym typeface="+mn-ea"/>
              </a:rPr>
              <a:t>：就是利用版本号比较机制，只是在读数据的时候，将读到的数据的版本号一起读出来，当对数据的操作结束后，准备写数据的时候，再进行一次数据的版本号的比较，若版本号没有变化，即认为数据是一致的，没有更改，可以直接写入。若版本号有变化，则认为数据被更新，不能写入，防止脏写。</a:t>
            </a:r>
            <a:endParaRPr sz="1600">
              <a:sym typeface="+mn-ea"/>
            </a:endParaRPr>
          </a:p>
          <a:p>
            <a:pPr marL="725170" indent="-697865">
              <a:lnSpc>
                <a:spcPct val="150000"/>
              </a:lnSpc>
              <a:buClrTx/>
              <a:buSzTx/>
              <a:buFontTx/>
            </a:pPr>
            <a:r>
              <a:rPr sz="1600" b="1">
                <a:solidFill>
                  <a:srgbClr val="0000FF"/>
                </a:solidFill>
                <a:sym typeface="+mn-ea"/>
              </a:rPr>
              <a:t>乐观锁工作机制</a:t>
            </a:r>
            <a:r>
              <a:rPr sz="1600">
                <a:sym typeface="+mn-ea"/>
              </a:rPr>
              <a:t>：watch命令会监视Redis给定的每一个key，当执行exec命令时如果监视的任何一个key自从调用watch命令后发生过变化，则整个事务会回滚，不执行任何动作。</a:t>
            </a:r>
            <a:endParaRPr sz="1600"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事务</a:t>
            </a:r>
            <a:endParaRPr lang="zh-CN" altLang="en-US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乐观锁控制复杂事务</a:t>
            </a:r>
            <a:endParaRPr lang="zh-CN" altLang="en-US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83025" y="1932305"/>
            <a:ext cx="2265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</a:t>
            </a:r>
            <a:r>
              <a:rPr lang="zh-CN" altLang="en-US">
                <a:sym typeface="+mn-ea"/>
              </a:rPr>
              <a:t>的乐观锁实例</a:t>
            </a:r>
            <a:r>
              <a:rPr lang="zh-CN" altLang="en-US">
                <a:sym typeface="+mn-ea"/>
              </a:rPr>
              <a:t>1</a:t>
            </a:r>
            <a:endParaRPr lang="zh-CN" altLang="en-US"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1717675" y="2359660"/>
          <a:ext cx="853694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8035"/>
                <a:gridCol w="2465070"/>
                <a:gridCol w="2743835"/>
              </a:tblGrid>
              <a:tr h="182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客户端1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客户端2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SET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age 21OK127.0.0.1:6379&gt;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SET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name zhangsanOK127.0.0.1:6379&gt;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GET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age"21"127.0.0.1:6379&gt;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GET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name"zhangsan"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GET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age"21"127.0.0.1:6379&gt;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GET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name"zhangsan"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在Redis数据库中使用两个客户端登录，并设置键的初始值。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MULTI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OK127.0.0.1:6379&gt;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INCR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ageQUEUED127.0.0.1:6379&gt;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SET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name lisiQUEUED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客户端1开启事务，并提交命令：1.将当前age自增+1运算；2.将name值改为lisi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INCR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age(integer) 22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客户端2修改了age值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EXEC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1) (integer) 232) OK3) "23"4) "23"127.0.0.1:6379&gt;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GET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age"23"127.0.0.1:6379&gt;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GET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name"lisi"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客户端1执行事务队列命令，发现age不是22，而是23，原因是被其它客户抢先给修改了。name值也修改了。这样可能导致数据不一致性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事务</a:t>
            </a:r>
            <a:endParaRPr lang="zh-CN" altLang="en-US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85229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乐观锁控制复杂事务</a:t>
            </a:r>
            <a:endParaRPr lang="zh-CN" altLang="en-US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83025" y="1852295"/>
            <a:ext cx="4297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为了解决这个问题引入“乐观锁”的机制</a:t>
            </a:r>
            <a:endParaRPr lang="zh-CN" altLang="en-US"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1717675" y="2233930"/>
          <a:ext cx="8560435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5820"/>
                <a:gridCol w="2407285"/>
                <a:gridCol w="2767330"/>
              </a:tblGrid>
              <a:tr h="182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客户端1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客户端2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FLUSHDB </a:t>
                      </a:r>
                      <a:endParaRPr 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OK</a:t>
                      </a:r>
                      <a:endParaRPr 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SET name zhangsan</a:t>
                      </a:r>
                      <a:endParaRPr 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OK</a:t>
                      </a:r>
                      <a:endParaRPr 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SET age 21</a:t>
                      </a:r>
                      <a:endParaRPr 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OK</a:t>
                      </a:r>
                      <a:endParaRPr 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GET name</a:t>
                      </a:r>
                      <a:endParaRPr 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"zhangsan"</a:t>
                      </a:r>
                      <a:endParaRPr 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GET age</a:t>
                      </a:r>
                      <a:endParaRPr 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"21"</a:t>
                      </a:r>
                      <a:endParaRPr 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GET name</a:t>
                      </a:r>
                      <a:endParaRPr 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"zhangsan"</a:t>
                      </a:r>
                      <a:endParaRPr 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GET age</a:t>
                      </a:r>
                      <a:endParaRPr 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"21"</a:t>
                      </a:r>
                      <a:endParaRPr 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在Redis数据库中使用两个客户端登录，并设置键的初始值。</a:t>
                      </a:r>
                      <a:endParaRPr 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WATCH age name</a:t>
                      </a:r>
                      <a:endParaRPr 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OK</a:t>
                      </a:r>
                      <a:endParaRPr 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MULTI </a:t>
                      </a:r>
                      <a:endParaRPr 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OK</a:t>
                      </a:r>
                      <a:endParaRPr 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INCR age</a:t>
                      </a:r>
                      <a:endParaRPr 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QUEUED</a:t>
                      </a:r>
                      <a:endParaRPr 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SET name lisi</a:t>
                      </a:r>
                      <a:endParaRPr 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QUEUED</a:t>
                      </a:r>
                      <a:endParaRPr 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客户端1用watch命令监视age和name，然后开启事务，并提交队列命令</a:t>
                      </a:r>
                      <a:endParaRPr 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INCR age</a:t>
                      </a:r>
                      <a:endParaRPr 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(integer) 22</a:t>
                      </a:r>
                      <a:endParaRPr 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客户端2修改了age值</a:t>
                      </a:r>
                      <a:endParaRPr 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EXEC</a:t>
                      </a:r>
                      <a:endParaRPr 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(nil)</a:t>
                      </a:r>
                      <a:endParaRPr 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GET name</a:t>
                      </a:r>
                      <a:endParaRPr 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"zhangsan"</a:t>
                      </a:r>
                      <a:endParaRPr 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GET age</a:t>
                      </a:r>
                      <a:endParaRPr 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"22"</a:t>
                      </a:r>
                      <a:endParaRPr 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客户端1执行事务队列命令，由watch命令监控发现此期间age的值已经被修改过，则让整个事务回滚，不做任何动作。</a:t>
                      </a:r>
                      <a:endParaRPr 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watch命令可以同时监控多个键，在监控期间只要有一个键被其它客户端改变，则整个事务回滚。</a:t>
                      </a:r>
                      <a:endParaRPr 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1484630" y="1938655"/>
          <a:ext cx="3409315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315"/>
              </a:tblGrid>
              <a:tr h="543560">
                <a:tc>
                  <a:txBody>
                    <a:bodyPr/>
                    <a:p>
                      <a:pPr lvl="0" algn="l">
                        <a:buClrTx/>
                        <a:buSzTx/>
                        <a:buFontTx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  <a:sym typeface="+mn-ea"/>
                        </a:rPr>
                        <a:t>服务器配置</a:t>
                      </a:r>
                      <a:r>
                        <a:rPr lang="en-US" altLang="zh-CN" sz="1800" dirty="0">
                          <a:solidFill>
                            <a:schemeClr val="bg1"/>
                          </a:solidFill>
                          <a:sym typeface="+mn-ea"/>
                        </a:rPr>
                        <a:t>:</a:t>
                      </a:r>
                      <a:endParaRPr lang="en-US" altLang="zh-CN" sz="1800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</a:tr>
              <a:tr h="5435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Redis服务器允许远程主机访问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435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客户端远程连接Redis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435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设置密码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435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Redis端口修改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435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查看配置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 anchor="ctr" anchorCtr="0"/>
                </a:tc>
              </a:tr>
              <a:tr h="5435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修改配置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435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配置参数说明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994275" y="1938655"/>
            <a:ext cx="5974715" cy="43694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2000" b="0">
                <a:latin typeface="+mn-ea"/>
                <a:cs typeface="+mn-ea"/>
              </a:rPr>
              <a:t>在</a:t>
            </a:r>
            <a:r>
              <a:rPr lang="en-US" sz="2000" b="0">
                <a:latin typeface="+mn-ea"/>
                <a:cs typeface="+mn-ea"/>
              </a:rPr>
              <a:t>Windows</a:t>
            </a:r>
            <a:r>
              <a:rPr lang="zh-CN" sz="2000" b="0">
                <a:latin typeface="+mn-ea"/>
                <a:cs typeface="+mn-ea"/>
              </a:rPr>
              <a:t>版本和</a:t>
            </a:r>
            <a:r>
              <a:rPr lang="en-US" sz="2000" b="0">
                <a:latin typeface="+mn-ea"/>
                <a:cs typeface="+mn-ea"/>
              </a:rPr>
              <a:t>Linux</a:t>
            </a:r>
            <a:r>
              <a:rPr lang="zh-CN" sz="2000" b="0">
                <a:latin typeface="+mn-ea"/>
                <a:cs typeface="+mn-ea"/>
              </a:rPr>
              <a:t>版本的</a:t>
            </a:r>
            <a:r>
              <a:rPr lang="en-US" sz="2000" b="0">
                <a:latin typeface="+mn-ea"/>
                <a:cs typeface="+mn-ea"/>
              </a:rPr>
              <a:t>Redis</a:t>
            </a:r>
            <a:r>
              <a:rPr lang="zh-CN" sz="2000" b="0">
                <a:latin typeface="+mn-ea"/>
                <a:cs typeface="+mn-ea"/>
              </a:rPr>
              <a:t>服务器里面，都有一个配置文件。</a:t>
            </a:r>
            <a:r>
              <a:rPr lang="en-US" sz="2000" b="0">
                <a:latin typeface="+mn-ea"/>
                <a:cs typeface="+mn-ea"/>
              </a:rPr>
              <a:t>Redis </a:t>
            </a:r>
            <a:r>
              <a:rPr lang="zh-CN" sz="2000" b="0">
                <a:latin typeface="+mn-ea"/>
                <a:cs typeface="+mn-ea"/>
              </a:rPr>
              <a:t>的配置文件位于 </a:t>
            </a:r>
            <a:r>
              <a:rPr lang="en-US" sz="2000" b="0">
                <a:latin typeface="+mn-ea"/>
                <a:cs typeface="+mn-ea"/>
              </a:rPr>
              <a:t>Redis </a:t>
            </a:r>
            <a:r>
              <a:rPr lang="zh-CN" sz="2000" b="0">
                <a:latin typeface="+mn-ea"/>
                <a:cs typeface="+mn-ea"/>
              </a:rPr>
              <a:t>安装目录下，在不同平台下，</a:t>
            </a:r>
            <a:r>
              <a:rPr lang="en-US" sz="2000" b="0">
                <a:latin typeface="+mn-ea"/>
                <a:cs typeface="+mn-ea"/>
              </a:rPr>
              <a:t>Redis</a:t>
            </a:r>
            <a:r>
              <a:rPr lang="zh-CN" sz="2000" b="0">
                <a:latin typeface="+mn-ea"/>
                <a:cs typeface="+mn-ea"/>
              </a:rPr>
              <a:t>配置文件名是不一样的。</a:t>
            </a:r>
            <a:r>
              <a:rPr lang="en-US" sz="2000" b="0">
                <a:latin typeface="+mn-ea"/>
                <a:cs typeface="+mn-ea"/>
              </a:rPr>
              <a:t>   1 </a:t>
            </a:r>
            <a:r>
              <a:rPr lang="zh-CN" sz="2000" b="0">
                <a:latin typeface="+mn-ea"/>
                <a:cs typeface="+mn-ea"/>
              </a:rPr>
              <a:t>在</a:t>
            </a:r>
            <a:r>
              <a:rPr lang="en-US" sz="2000" b="0">
                <a:latin typeface="+mn-ea"/>
                <a:cs typeface="+mn-ea"/>
              </a:rPr>
              <a:t>Windows</a:t>
            </a:r>
            <a:r>
              <a:rPr lang="zh-CN" sz="2000" b="0">
                <a:latin typeface="+mn-ea"/>
                <a:cs typeface="+mn-ea"/>
              </a:rPr>
              <a:t>平台下，</a:t>
            </a:r>
            <a:r>
              <a:rPr lang="en-US" sz="2000" b="0">
                <a:latin typeface="+mn-ea"/>
                <a:cs typeface="+mn-ea"/>
              </a:rPr>
              <a:t>Redis</a:t>
            </a:r>
            <a:r>
              <a:rPr lang="zh-CN" sz="2000" b="0">
                <a:latin typeface="+mn-ea"/>
                <a:cs typeface="+mn-ea"/>
              </a:rPr>
              <a:t>配置文件名为</a:t>
            </a:r>
            <a:r>
              <a:rPr lang="en-US" sz="2000" b="0">
                <a:latin typeface="+mn-ea"/>
                <a:cs typeface="+mn-ea"/>
              </a:rPr>
              <a:t> redis.windows.conf</a:t>
            </a:r>
            <a:r>
              <a:rPr lang="zh-CN" sz="2000" b="0">
                <a:latin typeface="+mn-ea"/>
                <a:cs typeface="+mn-ea"/>
              </a:rPr>
              <a:t>。</a:t>
            </a:r>
            <a:r>
              <a:rPr lang="en-US" sz="2000" b="0">
                <a:latin typeface="+mn-ea"/>
                <a:cs typeface="+mn-ea"/>
              </a:rPr>
              <a:t>   2 </a:t>
            </a:r>
            <a:r>
              <a:rPr lang="zh-CN" sz="2000" b="0">
                <a:latin typeface="+mn-ea"/>
                <a:cs typeface="+mn-ea"/>
              </a:rPr>
              <a:t>在</a:t>
            </a:r>
            <a:r>
              <a:rPr lang="en-US" sz="2000" b="0">
                <a:latin typeface="+mn-ea"/>
                <a:cs typeface="+mn-ea"/>
              </a:rPr>
              <a:t>Linux</a:t>
            </a:r>
            <a:r>
              <a:rPr lang="zh-CN" sz="2000" b="0">
                <a:latin typeface="+mn-ea"/>
                <a:cs typeface="+mn-ea"/>
              </a:rPr>
              <a:t>平台下，</a:t>
            </a:r>
            <a:r>
              <a:rPr lang="en-US" sz="2000" b="0">
                <a:latin typeface="+mn-ea"/>
                <a:cs typeface="+mn-ea"/>
              </a:rPr>
              <a:t>Redis</a:t>
            </a:r>
            <a:r>
              <a:rPr lang="zh-CN" sz="2000" b="0">
                <a:latin typeface="+mn-ea"/>
                <a:cs typeface="+mn-ea"/>
              </a:rPr>
              <a:t>配置文件名为</a:t>
            </a:r>
            <a:r>
              <a:rPr lang="en-US" sz="2000" b="0">
                <a:latin typeface="+mn-ea"/>
                <a:cs typeface="+mn-ea"/>
              </a:rPr>
              <a:t> </a:t>
            </a:r>
            <a:r>
              <a:rPr lang="en-US" sz="2000" b="1">
                <a:latin typeface="+mn-ea"/>
                <a:cs typeface="+mn-ea"/>
              </a:rPr>
              <a:t>redis.conf</a:t>
            </a:r>
            <a:r>
              <a:rPr lang="zh-CN" sz="2000" b="0">
                <a:latin typeface="+mn-ea"/>
                <a:cs typeface="+mn-ea"/>
              </a:rPr>
              <a:t>。</a:t>
            </a:r>
            <a:endParaRPr lang="zh-CN" sz="2000" b="0">
              <a:latin typeface="+mn-ea"/>
              <a:cs typeface="+mn-ea"/>
            </a:endParaRPr>
          </a:p>
          <a:p>
            <a:pPr indent="266700"/>
            <a:r>
              <a:rPr lang="en-US" altLang="zh-CN" sz="2000" b="0">
                <a:latin typeface="+mn-ea"/>
                <a:cs typeface="+mn-ea"/>
              </a:rPr>
              <a:t>    </a:t>
            </a:r>
            <a:r>
              <a:rPr lang="zh-CN" sz="2000" b="0">
                <a:latin typeface="+mn-ea"/>
                <a:cs typeface="+mn-ea"/>
              </a:rPr>
              <a:t>在</a:t>
            </a:r>
            <a:r>
              <a:rPr lang="en-US" sz="2000" b="0">
                <a:latin typeface="+mn-ea"/>
                <a:cs typeface="+mn-ea"/>
              </a:rPr>
              <a:t>Linux</a:t>
            </a:r>
            <a:r>
              <a:rPr lang="zh-CN" sz="2000" b="0">
                <a:latin typeface="+mn-ea"/>
                <a:cs typeface="+mn-ea"/>
              </a:rPr>
              <a:t>下使用</a:t>
            </a:r>
            <a:r>
              <a:rPr lang="en-US" sz="2000" b="0">
                <a:latin typeface="+mn-ea"/>
                <a:cs typeface="+mn-ea"/>
              </a:rPr>
              <a:t> redis-server</a:t>
            </a:r>
            <a:r>
              <a:rPr lang="zh-CN" sz="2000" b="0">
                <a:latin typeface="+mn-ea"/>
                <a:cs typeface="+mn-ea"/>
              </a:rPr>
              <a:t>命令启动</a:t>
            </a:r>
            <a:r>
              <a:rPr lang="en-US" sz="2000" b="0">
                <a:latin typeface="+mn-ea"/>
                <a:cs typeface="+mn-ea"/>
              </a:rPr>
              <a:t>Redis</a:t>
            </a:r>
            <a:r>
              <a:rPr lang="zh-CN" sz="2000" b="0">
                <a:latin typeface="+mn-ea"/>
                <a:cs typeface="+mn-ea"/>
              </a:rPr>
              <a:t>服务器时，可以在命令后面指定配置文件，</a:t>
            </a:r>
            <a:endParaRPr lang="zh-CN" sz="2000" b="0">
              <a:latin typeface="+mn-ea"/>
              <a:cs typeface="+mn-ea"/>
            </a:endParaRPr>
          </a:p>
          <a:p>
            <a:pPr indent="266700"/>
            <a:r>
              <a:rPr lang="zh-CN" sz="2000" b="0">
                <a:latin typeface="+mn-ea"/>
                <a:cs typeface="+mn-ea"/>
              </a:rPr>
              <a:t>例如在</a:t>
            </a:r>
            <a:r>
              <a:rPr lang="en-US" sz="2000" b="0">
                <a:latin typeface="+mn-ea"/>
                <a:cs typeface="+mn-ea"/>
              </a:rPr>
              <a:t>Linux</a:t>
            </a:r>
            <a:r>
              <a:rPr lang="zh-CN" sz="2000" b="0">
                <a:latin typeface="+mn-ea"/>
                <a:cs typeface="+mn-ea"/>
              </a:rPr>
              <a:t>下使用如下命令启动</a:t>
            </a:r>
            <a:r>
              <a:rPr lang="en-US" sz="2000" b="0">
                <a:latin typeface="+mn-ea"/>
                <a:cs typeface="+mn-ea"/>
              </a:rPr>
              <a:t>Redis</a:t>
            </a:r>
            <a:r>
              <a:rPr lang="zh-CN" sz="2000" b="0">
                <a:latin typeface="+mn-ea"/>
                <a:cs typeface="+mn-ea"/>
              </a:rPr>
              <a:t>。</a:t>
            </a:r>
            <a:r>
              <a:rPr lang="en-US" b="0">
                <a:solidFill>
                  <a:srgbClr val="000000"/>
                </a:solidFill>
                <a:latin typeface="+mn-ea"/>
                <a:cs typeface="+mn-ea"/>
              </a:rPr>
              <a:t>    $ </a:t>
            </a:r>
            <a:r>
              <a:rPr lang="en-US" b="1">
                <a:solidFill>
                  <a:srgbClr val="0000FF"/>
                </a:solidFill>
                <a:latin typeface="+mn-ea"/>
                <a:cs typeface="+mn-ea"/>
              </a:rPr>
              <a:t>redis-server /usr/local/redis/conf/redis.conf</a:t>
            </a:r>
            <a:r>
              <a:rPr lang="zh-CN" sz="2000" b="0">
                <a:latin typeface="+mn-ea"/>
                <a:cs typeface="+mn-ea"/>
              </a:rPr>
              <a:t>也可以通过</a:t>
            </a:r>
            <a:r>
              <a:rPr lang="en-US" sz="2000" b="0">
                <a:latin typeface="+mn-ea"/>
                <a:cs typeface="+mn-ea"/>
              </a:rPr>
              <a:t>Redis</a:t>
            </a:r>
            <a:r>
              <a:rPr lang="zh-CN" sz="2000" b="0">
                <a:latin typeface="+mn-ea"/>
                <a:cs typeface="+mn-ea"/>
              </a:rPr>
              <a:t>的</a:t>
            </a:r>
            <a:r>
              <a:rPr lang="en-US" sz="2000" b="0">
                <a:latin typeface="+mn-ea"/>
                <a:cs typeface="+mn-ea"/>
              </a:rPr>
              <a:t>CONFIG</a:t>
            </a:r>
            <a:r>
              <a:rPr lang="zh-CN" sz="2000" b="0">
                <a:latin typeface="+mn-ea"/>
                <a:cs typeface="+mn-ea"/>
              </a:rPr>
              <a:t>命令对</a:t>
            </a:r>
            <a:r>
              <a:rPr lang="en-US" sz="2000" b="0">
                <a:latin typeface="+mn-ea"/>
                <a:cs typeface="+mn-ea"/>
              </a:rPr>
              <a:t>Redis</a:t>
            </a:r>
            <a:r>
              <a:rPr lang="zh-CN" sz="2000" b="0">
                <a:latin typeface="+mn-ea"/>
                <a:cs typeface="+mn-ea"/>
              </a:rPr>
              <a:t>的配置文件进行查看或设置项。</a:t>
            </a:r>
            <a:endParaRPr lang="zh-CN" altLang="en-US" sz="2000" b="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事务</a:t>
            </a:r>
            <a:endParaRPr lang="zh-CN" altLang="en-US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85229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乐观锁控制复杂事务</a:t>
            </a:r>
            <a:endParaRPr lang="zh-CN" altLang="en-US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83025" y="1852295"/>
            <a:ext cx="4297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为了解决这个问题引入“乐观锁”的机制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30375" y="2220595"/>
            <a:ext cx="7588250" cy="152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通过这个基于</a:t>
            </a:r>
            <a:r>
              <a:rPr lang="zh-CN" altLang="en-US">
                <a:sym typeface="+mn-ea"/>
              </a:rPr>
              <a:t>Redis</a:t>
            </a:r>
            <a:r>
              <a:rPr lang="zh-CN" altLang="en-US">
                <a:sym typeface="+mn-ea"/>
              </a:rPr>
              <a:t>的乐观锁的简单例子，我们可以得出一个结论：</a:t>
            </a:r>
            <a:r>
              <a:rPr lang="zh-CN" altLang="en-US">
                <a:sym typeface="+mn-ea"/>
              </a:rPr>
              <a:t>1</a:t>
            </a:r>
            <a:r>
              <a:rPr lang="zh-CN" altLang="en-US">
                <a:sym typeface="+mn-ea"/>
              </a:rPr>
              <a:t>，乐观锁的实现，必须基于</a:t>
            </a:r>
            <a:r>
              <a:rPr lang="zh-CN" altLang="en-US">
                <a:sym typeface="+mn-ea"/>
              </a:rPr>
              <a:t>WATCH</a:t>
            </a:r>
            <a:r>
              <a:rPr lang="zh-CN" altLang="en-US">
                <a:sym typeface="+mn-ea"/>
              </a:rPr>
              <a:t>命令，然后利用</a:t>
            </a:r>
            <a:r>
              <a:rPr lang="zh-CN" altLang="en-US">
                <a:sym typeface="+mn-ea"/>
              </a:rPr>
              <a:t>Redis</a:t>
            </a:r>
            <a:r>
              <a:rPr lang="zh-CN" altLang="en-US">
                <a:sym typeface="+mn-ea"/>
              </a:rPr>
              <a:t>的事务。</a:t>
            </a:r>
            <a:r>
              <a:rPr lang="zh-CN" altLang="en-US">
                <a:sym typeface="+mn-ea"/>
              </a:rPr>
              <a:t>2</a:t>
            </a:r>
            <a:r>
              <a:rPr lang="zh-CN" altLang="en-US">
                <a:sym typeface="+mn-ea"/>
              </a:rPr>
              <a:t>， </a:t>
            </a:r>
            <a:r>
              <a:rPr lang="zh-CN" altLang="en-US">
                <a:sym typeface="+mn-ea"/>
              </a:rPr>
              <a:t>WATCH</a:t>
            </a:r>
            <a:r>
              <a:rPr lang="zh-CN" altLang="en-US">
                <a:sym typeface="+mn-ea"/>
              </a:rPr>
              <a:t>生命周期，只是和事务关联的，一个事务执行完毕，相应的</a:t>
            </a:r>
            <a:r>
              <a:rPr lang="zh-CN" altLang="en-US">
                <a:sym typeface="+mn-ea"/>
              </a:rPr>
              <a:t>watch</a:t>
            </a:r>
            <a:r>
              <a:rPr lang="zh-CN" altLang="en-US">
                <a:sym typeface="+mn-ea"/>
              </a:rPr>
              <a:t>的生命周期就会结束。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5711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发布和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订阅</a:t>
            </a:r>
            <a:endParaRPr lang="zh-CN" altLang="en-US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852295"/>
            <a:ext cx="91249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Redis 发布订阅(pub/sub)是一种消息通信模式：发送者(pub)用来发送消息，订阅者(sub)用来接收消息。Redis客户端可以订阅任意数量的频道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42745" y="2498725"/>
            <a:ext cx="36588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下图展示了频道</a:t>
            </a:r>
            <a:r>
              <a:rPr lang="zh-CN" altLang="en-US">
                <a:sym typeface="+mn-ea"/>
              </a:rPr>
              <a:t>channel1,</a:t>
            </a:r>
            <a:r>
              <a:rPr lang="zh-CN" altLang="en-US">
                <a:sym typeface="+mn-ea"/>
              </a:rPr>
              <a:t>以及订阅这个频道的三个客户端</a:t>
            </a:r>
            <a:r>
              <a:rPr lang="zh-CN" altLang="en-US">
                <a:sym typeface="+mn-ea"/>
              </a:rPr>
              <a:t>client2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client5</a:t>
            </a:r>
            <a:r>
              <a:rPr lang="zh-CN" altLang="en-US">
                <a:sym typeface="+mn-ea"/>
              </a:rPr>
              <a:t>和</a:t>
            </a:r>
            <a:r>
              <a:rPr lang="zh-CN" altLang="en-US">
                <a:sym typeface="+mn-ea"/>
              </a:rPr>
              <a:t>client1</a:t>
            </a:r>
            <a:r>
              <a:rPr lang="zh-CN" altLang="en-US">
                <a:sym typeface="+mn-ea"/>
              </a:rPr>
              <a:t>之间的关系：</a:t>
            </a:r>
            <a:endParaRPr lang="zh-CN" altLang="en-US">
              <a:sym typeface="+mn-ea"/>
            </a:endParaRPr>
          </a:p>
        </p:txBody>
      </p:sp>
      <p:pic>
        <p:nvPicPr>
          <p:cNvPr id="6" name="图片 20" descr="C:\Users\Administrator\Desktop\aaa\pubsu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1968" y="3422015"/>
            <a:ext cx="3038475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2276475" y="5436235"/>
            <a:ext cx="18688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客户端订阅频道</a:t>
            </a:r>
            <a:endParaRPr lang="zh-CN" altLang="en-US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75605" y="2498725"/>
            <a:ext cx="508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当有新消息通过</a:t>
            </a:r>
            <a:r>
              <a:rPr lang="zh-CN" altLang="en-US">
                <a:sym typeface="+mn-ea"/>
              </a:rPr>
              <a:t>PUBLISH</a:t>
            </a:r>
            <a:r>
              <a:rPr lang="zh-CN" altLang="en-US">
                <a:sym typeface="+mn-ea"/>
              </a:rPr>
              <a:t>命令发送给频道 </a:t>
            </a:r>
            <a:r>
              <a:rPr lang="zh-CN" altLang="en-US">
                <a:sym typeface="+mn-ea"/>
              </a:rPr>
              <a:t>channel1 </a:t>
            </a:r>
            <a:r>
              <a:rPr lang="zh-CN" altLang="en-US">
                <a:sym typeface="+mn-ea"/>
              </a:rPr>
              <a:t>时，这个消息就会被发送给订阅它的三个客户端</a:t>
            </a:r>
            <a:r>
              <a:rPr lang="zh-CN" altLang="en-US">
                <a:sym typeface="+mn-ea"/>
              </a:rPr>
              <a:t>(</a:t>
            </a:r>
            <a:r>
              <a:rPr lang="zh-CN" altLang="en-US">
                <a:sym typeface="+mn-ea"/>
              </a:rPr>
              <a:t>client2,client5</a:t>
            </a:r>
            <a:r>
              <a:rPr lang="zh-CN" altLang="en-US">
                <a:sym typeface="+mn-ea"/>
              </a:rPr>
              <a:t>和</a:t>
            </a:r>
            <a:r>
              <a:rPr lang="zh-CN" altLang="en-US">
                <a:sym typeface="+mn-ea"/>
              </a:rPr>
              <a:t>c</a:t>
            </a:r>
            <a:r>
              <a:rPr lang="zh-CN" altLang="en-US">
                <a:sym typeface="+mn-ea"/>
              </a:rPr>
              <a:t>lient1)</a:t>
            </a:r>
            <a:r>
              <a:rPr lang="zh-CN" altLang="en-US">
                <a:sym typeface="+mn-ea"/>
              </a:rPr>
              <a:t>，</a:t>
            </a:r>
            <a:r>
              <a:rPr lang="zh-CN" altLang="en-US">
                <a:sym typeface="+mn-ea"/>
              </a:rPr>
              <a:t>如下图所示</a:t>
            </a:r>
            <a:endParaRPr lang="zh-CN" altLang="en-US">
              <a:sym typeface="+mn-ea"/>
            </a:endParaRPr>
          </a:p>
        </p:txBody>
      </p:sp>
      <p:pic>
        <p:nvPicPr>
          <p:cNvPr id="22" name="图片 22" descr="C:\Users\Administrator\Desktop\aaa\pubsub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40475" y="3422015"/>
            <a:ext cx="2678430" cy="242379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6720205" y="5847080"/>
            <a:ext cx="19196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客户端收到消息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5711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发布和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订阅</a:t>
            </a:r>
            <a:endParaRPr lang="zh-CN" altLang="en-US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852295"/>
            <a:ext cx="39719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下面列出了Redis发布订阅常用的命令</a:t>
            </a:r>
            <a:endParaRPr lang="zh-CN" altLang="en-US"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1787208" y="2306320"/>
          <a:ext cx="768731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6580"/>
                <a:gridCol w="3300730"/>
              </a:tblGrid>
              <a:tr h="0">
                <a:tc>
                  <a:txBody>
                    <a:bodyPr/>
                    <a:p>
                      <a:pPr indent="0" algn="ctr">
                        <a:lnSpc>
                          <a:spcPct val="160000"/>
                        </a:lnSpc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命令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7416B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60000"/>
                        </a:lnSpc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7416B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PSUBSCRIBE pattern [pattern ...]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订阅一个或多个符合给定模式的频道。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PUBSUB subcommand [argument [argument ...]]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查看订阅与发布系统状态。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PUBLISH channel message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将信息发送到指定的频道。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PUNSUBSCRIBE [pattern [pattern ...]]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退订所有给定模式的频道。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SUBSCRIBE channel [channel ...]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订阅给定的一个或多个频道的信息。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UNSUBSCRIBE [channel [channel ...]]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指退订给定的频道。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5711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发布和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订阅</a:t>
            </a:r>
            <a:endParaRPr lang="zh-CN" altLang="en-US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852295"/>
            <a:ext cx="7727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示例：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42745" y="2221865"/>
            <a:ext cx="915162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以下实例演示了发布订阅是如何工作的。首先，打开一个客户端连接</a:t>
            </a:r>
            <a:r>
              <a:rPr lang="zh-CN" altLang="en-US" sz="1400">
                <a:sym typeface="+mn-ea"/>
              </a:rPr>
              <a:t>Redis</a:t>
            </a:r>
            <a:r>
              <a:rPr lang="zh-CN" altLang="en-US" sz="1400">
                <a:sym typeface="+mn-ea"/>
              </a:rPr>
              <a:t>服务器，作为订阅者接收消息。在本实例中我们创建一个订阅频道，命名为 </a:t>
            </a:r>
            <a:r>
              <a:rPr lang="zh-CN" altLang="en-US" sz="1400">
                <a:solidFill>
                  <a:srgbClr val="0000FF"/>
                </a:solidFill>
                <a:sym typeface="+mn-ea"/>
              </a:rPr>
              <a:t>redisChat</a:t>
            </a:r>
            <a:endParaRPr lang="zh-CN" altLang="en-US" sz="1400">
              <a:solidFill>
                <a:srgbClr val="0000FF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535" y="2960370"/>
            <a:ext cx="3638550" cy="10572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42745" y="4130040"/>
            <a:ext cx="85693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400">
                <a:sym typeface="+mn-ea"/>
              </a:rPr>
              <a:t>其次，重新开启一个</a:t>
            </a:r>
            <a:r>
              <a:rPr lang="zh-CN" altLang="en-US" sz="1400">
                <a:sym typeface="+mn-ea"/>
              </a:rPr>
              <a:t> </a:t>
            </a:r>
            <a:r>
              <a:rPr lang="zh-CN" altLang="en-US" sz="1400">
                <a:sym typeface="+mn-ea"/>
              </a:rPr>
              <a:t>Redis </a:t>
            </a:r>
            <a:r>
              <a:rPr lang="zh-CN" altLang="en-US" sz="1400">
                <a:sym typeface="+mn-ea"/>
              </a:rPr>
              <a:t>客户端，作为发送者发送消息，然后在同一个频道 </a:t>
            </a:r>
            <a:r>
              <a:rPr lang="zh-CN" altLang="en-US" sz="1400">
                <a:sym typeface="+mn-ea"/>
              </a:rPr>
              <a:t>redisChat </a:t>
            </a:r>
            <a:r>
              <a:rPr lang="zh-CN" altLang="en-US" sz="1400">
                <a:sym typeface="+mn-ea"/>
              </a:rPr>
              <a:t>发布两次消息，订阅者就能接收到消息</a:t>
            </a:r>
            <a:endParaRPr lang="zh-CN" altLang="en-US" sz="140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535" y="4757420"/>
            <a:ext cx="3848100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5711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发布和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订阅</a:t>
            </a:r>
            <a:endParaRPr lang="zh-CN" altLang="en-US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852295"/>
            <a:ext cx="7727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示例：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42745" y="2221865"/>
            <a:ext cx="27178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订阅者的客户端会显示如下消息</a:t>
            </a:r>
            <a:endParaRPr lang="zh-CN" altLang="en-US" sz="14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535" y="2529840"/>
            <a:ext cx="3800475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管道</a:t>
            </a:r>
            <a:endParaRPr lang="zh-CN" altLang="en-US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851025"/>
            <a:ext cx="93351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Redis是一个客户端-服务器(CS)模型的TCP 服务器，使用和HTTP类似的请求相应协议，一个客户端可以通过一个Socket连续发送多个请求命令，每个请求命令发出后客户端通常会阻塞并等待Redis服务器处理，Redis处理完请求后会将结果通过响应报文返回给客户端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42745" y="2861310"/>
            <a:ext cx="93351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</a:t>
            </a:r>
            <a:r>
              <a:rPr lang="zh-CN" altLang="en-US">
                <a:sym typeface="+mn-ea"/>
              </a:rPr>
              <a:t>的管道</a:t>
            </a:r>
            <a:r>
              <a:rPr lang="zh-CN" altLang="en-US">
                <a:sym typeface="+mn-ea"/>
              </a:rPr>
              <a:t>(</a:t>
            </a:r>
            <a:r>
              <a:rPr lang="zh-CN" altLang="en-US">
                <a:sym typeface="+mn-ea"/>
              </a:rPr>
              <a:t>pipline)</a:t>
            </a:r>
            <a:r>
              <a:rPr lang="zh-CN" altLang="en-US">
                <a:sym typeface="+mn-ea"/>
              </a:rPr>
              <a:t>可以一次性发送多条命令并在</a:t>
            </a:r>
            <a:r>
              <a:rPr lang="zh-CN" altLang="en-US">
                <a:sym typeface="+mn-ea"/>
              </a:rPr>
              <a:t>Redis</a:t>
            </a:r>
            <a:r>
              <a:rPr lang="zh-CN" altLang="en-US">
                <a:sym typeface="+mn-ea"/>
              </a:rPr>
              <a:t>执行完后一次性将结果返回，管道可以减少客户端与</a:t>
            </a:r>
            <a:r>
              <a:rPr lang="zh-CN" altLang="en-US">
                <a:sym typeface="+mn-ea"/>
              </a:rPr>
              <a:t>R</a:t>
            </a:r>
            <a:r>
              <a:rPr lang="zh-CN" altLang="en-US">
                <a:sym typeface="+mn-ea"/>
              </a:rPr>
              <a:t>edis</a:t>
            </a:r>
            <a:r>
              <a:rPr lang="zh-CN" altLang="en-US">
                <a:sym typeface="+mn-ea"/>
              </a:rPr>
              <a:t>服务器的通信次数来降低往返延时时间，管道实现的原理是队列，队列遵循先进先出原则，这样就保证数据的顺序行</a:t>
            </a:r>
            <a:endParaRPr lang="zh-CN" altLang="en-US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42745" y="3905885"/>
            <a:ext cx="93351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Redis </a:t>
            </a:r>
            <a:r>
              <a:rPr lang="zh-CN" altLang="en-US">
                <a:sym typeface="+mn-ea"/>
              </a:rPr>
              <a:t>管道技术可以在</a:t>
            </a:r>
            <a:r>
              <a:rPr lang="zh-CN" altLang="en-US">
                <a:sym typeface="+mn-ea"/>
              </a:rPr>
              <a:t>Redis</a:t>
            </a:r>
            <a:r>
              <a:rPr lang="zh-CN" altLang="en-US">
                <a:sym typeface="+mn-ea"/>
              </a:rPr>
              <a:t>服务端启动时，在</a:t>
            </a:r>
            <a:r>
              <a:rPr lang="zh-CN" altLang="en-US">
                <a:sym typeface="+mn-ea"/>
              </a:rPr>
              <a:t>R</a:t>
            </a:r>
            <a:r>
              <a:rPr lang="zh-CN" altLang="en-US">
                <a:sym typeface="+mn-ea"/>
              </a:rPr>
              <a:t>edis</a:t>
            </a:r>
            <a:r>
              <a:rPr lang="zh-CN" altLang="en-US">
                <a:sym typeface="+mn-ea"/>
              </a:rPr>
              <a:t>客户端向服务端发送请求</a:t>
            </a:r>
            <a:r>
              <a:rPr lang="zh-CN" altLang="en-US">
                <a:sym typeface="+mn-ea"/>
              </a:rPr>
              <a:t>(</a:t>
            </a:r>
            <a:r>
              <a:rPr lang="zh-CN" altLang="en-US">
                <a:sym typeface="+mn-ea"/>
              </a:rPr>
              <a:t>Request)</a:t>
            </a:r>
            <a:r>
              <a:rPr lang="zh-CN" altLang="en-US">
                <a:sym typeface="+mn-ea"/>
              </a:rPr>
              <a:t>，并一次性读取所有</a:t>
            </a:r>
            <a:r>
              <a:rPr lang="zh-CN" altLang="en-US">
                <a:sym typeface="+mn-ea"/>
              </a:rPr>
              <a:t>R</a:t>
            </a:r>
            <a:r>
              <a:rPr lang="zh-CN" altLang="en-US">
                <a:sym typeface="+mn-ea"/>
              </a:rPr>
              <a:t>edis</a:t>
            </a:r>
            <a:r>
              <a:rPr lang="zh-CN" altLang="en-US">
                <a:sym typeface="+mn-ea"/>
              </a:rPr>
              <a:t>服务端的响应</a:t>
            </a:r>
            <a:r>
              <a:rPr lang="zh-CN" altLang="en-US">
                <a:sym typeface="+mn-ea"/>
              </a:rPr>
              <a:t>(</a:t>
            </a:r>
            <a:r>
              <a:rPr lang="zh-CN" altLang="en-US">
                <a:sym typeface="+mn-ea"/>
              </a:rPr>
              <a:t>Response)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管道</a:t>
            </a:r>
            <a:endParaRPr lang="zh-CN" altLang="en-US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2202815"/>
            <a:ext cx="28676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sym typeface="+mn-ea"/>
              </a:rPr>
              <a:t>在Linux客户端新建脚本pipline.sh</a:t>
            </a:r>
            <a:endParaRPr lang="zh-CN" altLang="en-US" sz="14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8318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示例：</a:t>
            </a:r>
            <a:endParaRPr lang="zh-CN"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95" y="2509520"/>
            <a:ext cx="3067050" cy="190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12595" y="2713990"/>
            <a:ext cx="222948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使用</a:t>
            </a:r>
            <a:r>
              <a:rPr lang="zh-CN" altLang="en-US" sz="1400">
                <a:sym typeface="+mn-ea"/>
              </a:rPr>
              <a:t>v</a:t>
            </a:r>
            <a:r>
              <a:rPr lang="zh-CN" altLang="en-US" sz="1400">
                <a:sym typeface="+mn-ea"/>
              </a:rPr>
              <a:t>i</a:t>
            </a:r>
            <a:r>
              <a:rPr lang="zh-CN" altLang="en-US" sz="1400">
                <a:sym typeface="+mn-ea"/>
              </a:rPr>
              <a:t>命令修改</a:t>
            </a:r>
            <a:r>
              <a:rPr lang="zh-CN" altLang="en-US" sz="1400">
                <a:sym typeface="+mn-ea"/>
              </a:rPr>
              <a:t>p</a:t>
            </a:r>
            <a:r>
              <a:rPr lang="zh-CN" altLang="en-US" sz="1400">
                <a:sym typeface="+mn-ea"/>
              </a:rPr>
              <a:t>ipline.sh</a:t>
            </a:r>
            <a:endParaRPr lang="zh-CN" altLang="en-US" sz="140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420" y="3006725"/>
            <a:ext cx="2733675" cy="2095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12595" y="3256280"/>
            <a:ext cx="60953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在</a:t>
            </a:r>
            <a:r>
              <a:rPr lang="zh-CN" altLang="en-US" sz="1400">
                <a:sym typeface="+mn-ea"/>
              </a:rPr>
              <a:t>p</a:t>
            </a:r>
            <a:r>
              <a:rPr lang="zh-CN" altLang="en-US" sz="1400">
                <a:sym typeface="+mn-ea"/>
              </a:rPr>
              <a:t>ipline.sh</a:t>
            </a:r>
            <a:r>
              <a:rPr lang="zh-CN" altLang="en-US" sz="1400">
                <a:sym typeface="+mn-ea"/>
              </a:rPr>
              <a:t>添加以下内容，本脚本文件名为</a:t>
            </a:r>
            <a:r>
              <a:rPr lang="zh-CN" altLang="en-US" sz="1400">
                <a:sym typeface="+mn-ea"/>
              </a:rPr>
              <a:t> ”Redis\Chapter04\pipline.sh”</a:t>
            </a:r>
            <a:endParaRPr lang="zh-CN" altLang="en-US" sz="1400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595" y="3568700"/>
            <a:ext cx="6229350" cy="6096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12595" y="4184015"/>
            <a:ext cx="30905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给</a:t>
            </a:r>
            <a:r>
              <a:rPr lang="zh-CN" altLang="en-US" sz="1400">
                <a:sym typeface="+mn-ea"/>
              </a:rPr>
              <a:t>p</a:t>
            </a:r>
            <a:r>
              <a:rPr lang="zh-CN" altLang="en-US" sz="1400">
                <a:sym typeface="+mn-ea"/>
              </a:rPr>
              <a:t>iplin.sh</a:t>
            </a:r>
            <a:r>
              <a:rPr lang="zh-CN" altLang="en-US" sz="1400">
                <a:sym typeface="+mn-ea"/>
              </a:rPr>
              <a:t>脚本赋予可执行命令权限</a:t>
            </a:r>
            <a:endParaRPr lang="zh-CN" altLang="en-US" sz="1400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595" y="4479925"/>
            <a:ext cx="3248025" cy="190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09420" y="4726305"/>
            <a:ext cx="164909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执行</a:t>
            </a:r>
            <a:r>
              <a:rPr lang="zh-CN" altLang="en-US" sz="1400">
                <a:sym typeface="+mn-ea"/>
              </a:rPr>
              <a:t>p</a:t>
            </a:r>
            <a:r>
              <a:rPr lang="zh-CN" altLang="en-US" sz="1400">
                <a:sym typeface="+mn-ea"/>
              </a:rPr>
              <a:t>ipline.sh</a:t>
            </a:r>
            <a:r>
              <a:rPr lang="zh-CN" altLang="en-US" sz="1400">
                <a:sym typeface="+mn-ea"/>
              </a:rPr>
              <a:t>脚本</a:t>
            </a:r>
            <a:endParaRPr lang="zh-CN" altLang="en-US" sz="1400"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8630" y="5011420"/>
            <a:ext cx="2771775" cy="2095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474595" y="5458460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得到以下内容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管道</a:t>
            </a:r>
            <a:endParaRPr lang="zh-CN" altLang="en-US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8318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示例：</a:t>
            </a:r>
            <a:endParaRPr lang="zh-CN" altLang="en-US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60855" y="2202815"/>
            <a:ext cx="13690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得到以下内容</a:t>
            </a:r>
            <a:r>
              <a:rPr lang="zh-CN" altLang="en-US" sz="1400">
                <a:sym typeface="+mn-ea"/>
              </a:rPr>
              <a:t>：</a:t>
            </a:r>
            <a:endParaRPr lang="zh-CN" altLang="en-US" sz="140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855" y="2509520"/>
            <a:ext cx="2800350" cy="23145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695825" y="2509520"/>
            <a:ext cx="5080000" cy="866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  <a:buClrTx/>
              <a:buSzTx/>
              <a:buFontTx/>
            </a:pPr>
            <a:r>
              <a:rPr lang="zh-CN" altLang="en-US" sz="1400">
                <a:sym typeface="+mn-ea"/>
              </a:rPr>
              <a:t>以上实例中我们通过使用</a:t>
            </a:r>
            <a:r>
              <a:rPr lang="zh-CN" altLang="en-US" sz="1400">
                <a:sym typeface="+mn-ea"/>
              </a:rPr>
              <a:t> </a:t>
            </a:r>
            <a:r>
              <a:rPr lang="zh-CN" altLang="en-US" sz="1400">
                <a:sym typeface="+mn-ea"/>
              </a:rPr>
              <a:t>PING </a:t>
            </a:r>
            <a:r>
              <a:rPr lang="zh-CN" altLang="en-US" sz="1400">
                <a:sym typeface="+mn-ea"/>
              </a:rPr>
              <a:t>命令查看</a:t>
            </a:r>
            <a:r>
              <a:rPr lang="zh-CN" altLang="en-US" sz="1400">
                <a:sym typeface="+mn-ea"/>
              </a:rPr>
              <a:t>Redis</a:t>
            </a:r>
            <a:r>
              <a:rPr lang="zh-CN" altLang="en-US" sz="1400">
                <a:sym typeface="+mn-ea"/>
              </a:rPr>
              <a:t>服务是否可用， 之后我们设置了 </a:t>
            </a:r>
            <a:r>
              <a:rPr lang="zh-CN" altLang="en-US" sz="1400">
                <a:sym typeface="+mn-ea"/>
              </a:rPr>
              <a:t>db</a:t>
            </a:r>
            <a:r>
              <a:rPr lang="zh-CN" altLang="en-US" sz="1400">
                <a:sym typeface="+mn-ea"/>
              </a:rPr>
              <a:t>的值为</a:t>
            </a:r>
            <a:r>
              <a:rPr lang="zh-CN" altLang="en-US" sz="1400">
                <a:sym typeface="+mn-ea"/>
              </a:rPr>
              <a:t> </a:t>
            </a:r>
            <a:r>
              <a:rPr lang="zh-CN" altLang="en-US" sz="1400">
                <a:sym typeface="+mn-ea"/>
              </a:rPr>
              <a:t>redis</a:t>
            </a:r>
            <a:r>
              <a:rPr lang="zh-CN" altLang="en-US" sz="1400">
                <a:sym typeface="+mn-ea"/>
              </a:rPr>
              <a:t>，然后我们获取 </a:t>
            </a:r>
            <a:r>
              <a:rPr lang="zh-CN" altLang="en-US" sz="1400">
                <a:sym typeface="+mn-ea"/>
              </a:rPr>
              <a:t>db</a:t>
            </a:r>
            <a:r>
              <a:rPr lang="zh-CN" altLang="en-US" sz="1400">
                <a:sym typeface="+mn-ea"/>
              </a:rPr>
              <a:t>的值，并使得</a:t>
            </a:r>
            <a:r>
              <a:rPr lang="zh-CN" altLang="en-US" sz="1400">
                <a:sym typeface="+mn-ea"/>
              </a:rPr>
              <a:t> </a:t>
            </a:r>
            <a:r>
              <a:rPr lang="zh-CN" altLang="en-US" sz="1400">
                <a:sym typeface="+mn-ea"/>
              </a:rPr>
              <a:t>visitor </a:t>
            </a:r>
            <a:r>
              <a:rPr lang="zh-CN" altLang="en-US" sz="1400">
                <a:sym typeface="+mn-ea"/>
              </a:rPr>
              <a:t>自增 </a:t>
            </a:r>
            <a:r>
              <a:rPr lang="zh-CN" altLang="en-US" sz="1400">
                <a:sym typeface="+mn-ea"/>
              </a:rPr>
              <a:t>3 </a:t>
            </a:r>
            <a:r>
              <a:rPr lang="zh-CN" altLang="en-US" sz="1400">
                <a:sym typeface="+mn-ea"/>
              </a:rPr>
              <a:t>次并获得</a:t>
            </a:r>
            <a:r>
              <a:rPr lang="zh-CN" altLang="en-US" sz="1400">
                <a:sym typeface="+mn-ea"/>
              </a:rPr>
              <a:t>v</a:t>
            </a:r>
            <a:r>
              <a:rPr lang="zh-CN" altLang="en-US" sz="1400">
                <a:sym typeface="+mn-ea"/>
              </a:rPr>
              <a:t>isitor</a:t>
            </a:r>
            <a:r>
              <a:rPr lang="zh-CN" altLang="en-US" sz="1400">
                <a:sym typeface="+mn-ea"/>
              </a:rPr>
              <a:t>的值</a:t>
            </a:r>
            <a:endParaRPr lang="zh-CN" altLang="en-US" sz="1400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95825" y="3375660"/>
            <a:ext cx="4184015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  <a:buClrTx/>
              <a:buSzTx/>
              <a:buFontTx/>
            </a:pPr>
            <a:r>
              <a:rPr lang="zh-CN" altLang="en-US" sz="1400">
                <a:sym typeface="+mn-ea"/>
              </a:rPr>
              <a:t>打开一个终端，并使用</a:t>
            </a:r>
            <a:r>
              <a:rPr lang="zh-CN" altLang="en-US" sz="1400">
                <a:sym typeface="+mn-ea"/>
              </a:rPr>
              <a:t>r</a:t>
            </a:r>
            <a:r>
              <a:rPr lang="zh-CN" altLang="en-US" sz="1400">
                <a:sym typeface="+mn-ea"/>
              </a:rPr>
              <a:t>edis-cli</a:t>
            </a:r>
            <a:r>
              <a:rPr lang="zh-CN" altLang="en-US" sz="1400">
                <a:sym typeface="+mn-ea"/>
              </a:rPr>
              <a:t>连接到</a:t>
            </a:r>
            <a:r>
              <a:rPr lang="zh-CN" altLang="en-US" sz="1400">
                <a:sym typeface="+mn-ea"/>
              </a:rPr>
              <a:t>R</a:t>
            </a:r>
            <a:r>
              <a:rPr lang="zh-CN" altLang="en-US" sz="1400">
                <a:sym typeface="+mn-ea"/>
              </a:rPr>
              <a:t>edis Server</a:t>
            </a:r>
            <a:endParaRPr lang="zh-CN" altLang="en-US" sz="1400"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695825" y="4630420"/>
            <a:ext cx="4928870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>
                <a:sym typeface="+mn-ea"/>
              </a:rPr>
              <a:t>从上面结果可以看出</a:t>
            </a:r>
            <a:r>
              <a:rPr lang="zh-CN" altLang="en-US" sz="1400">
                <a:sym typeface="+mn-ea"/>
              </a:rPr>
              <a:t>Redis</a:t>
            </a:r>
            <a:r>
              <a:rPr lang="zh-CN" altLang="en-US" sz="1400">
                <a:sym typeface="+mn-ea"/>
              </a:rPr>
              <a:t>数据库已经存储</a:t>
            </a:r>
            <a:r>
              <a:rPr lang="zh-CN" altLang="en-US" sz="1400">
                <a:sym typeface="+mn-ea"/>
              </a:rPr>
              <a:t>d</a:t>
            </a:r>
            <a:r>
              <a:rPr lang="zh-CN" altLang="en-US" sz="1400">
                <a:sym typeface="+mn-ea"/>
              </a:rPr>
              <a:t>b</a:t>
            </a:r>
            <a:r>
              <a:rPr lang="zh-CN" altLang="en-US" sz="1400">
                <a:sym typeface="+mn-ea"/>
              </a:rPr>
              <a:t>和</a:t>
            </a:r>
            <a:r>
              <a:rPr lang="zh-CN" altLang="en-US" sz="1400">
                <a:sym typeface="+mn-ea"/>
              </a:rPr>
              <a:t>visitor</a:t>
            </a:r>
            <a:r>
              <a:rPr lang="zh-CN" altLang="en-US" sz="1400">
                <a:sym typeface="+mn-ea"/>
              </a:rPr>
              <a:t>键值了</a:t>
            </a:r>
            <a:endParaRPr lang="zh-CN" altLang="en-US" sz="1400">
              <a:sym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455" y="3724910"/>
            <a:ext cx="2390775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3180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数据备份与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恢复</a:t>
            </a:r>
            <a:endParaRPr lang="zh-CN" altLang="en-US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14128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en-US" altLang="zh-CN">
                <a:sym typeface="+mn-ea"/>
              </a:rPr>
              <a:t>1 </a:t>
            </a:r>
            <a:r>
              <a:rPr lang="zh-CN" altLang="en-US">
                <a:sym typeface="+mn-ea"/>
              </a:rPr>
              <a:t>数据备份：</a:t>
            </a:r>
            <a:endParaRPr lang="zh-CN" altLang="en-US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60855" y="2202815"/>
            <a:ext cx="38817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Redis</a:t>
            </a:r>
            <a:r>
              <a:rPr lang="en-US" altLang="zh-CN" sz="1400">
                <a:sym typeface="+mn-ea"/>
              </a:rPr>
              <a:t>的</a:t>
            </a:r>
            <a:r>
              <a:rPr lang="en-US" altLang="zh-CN" sz="1400">
                <a:sym typeface="+mn-ea"/>
              </a:rPr>
              <a:t>SAVE</a:t>
            </a:r>
            <a:r>
              <a:rPr lang="en-US" altLang="zh-CN" sz="1400">
                <a:sym typeface="+mn-ea"/>
              </a:rPr>
              <a:t>命令用于创建当前数据库的备份</a:t>
            </a:r>
            <a:r>
              <a:rPr lang="en-US" altLang="zh-CN" sz="1400">
                <a:sym typeface="+mn-ea"/>
              </a:rPr>
              <a:t>：</a:t>
            </a:r>
            <a:endParaRPr lang="en-US" altLang="zh-CN" sz="14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0855" y="2509520"/>
            <a:ext cx="22891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Save</a:t>
            </a:r>
            <a:r>
              <a:rPr lang="en-US" altLang="zh-CN" sz="1400">
                <a:sym typeface="+mn-ea"/>
              </a:rPr>
              <a:t>命令的基本语法如下：</a:t>
            </a:r>
            <a:endParaRPr lang="en-US" altLang="zh-CN" sz="14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2861310"/>
            <a:ext cx="1714500" cy="2000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60855" y="3122930"/>
            <a:ext cx="37077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实例：使用</a:t>
            </a:r>
            <a:r>
              <a:rPr lang="en-US" altLang="zh-CN" sz="1400">
                <a:sym typeface="+mn-ea"/>
              </a:rPr>
              <a:t>S</a:t>
            </a:r>
            <a:r>
              <a:rPr lang="en-US" altLang="zh-CN" sz="1400">
                <a:sym typeface="+mn-ea"/>
              </a:rPr>
              <a:t>AVE</a:t>
            </a:r>
            <a:r>
              <a:rPr lang="en-US" altLang="zh-CN" sz="1400">
                <a:sym typeface="+mn-ea"/>
              </a:rPr>
              <a:t>命令创建当前数据库的备份</a:t>
            </a:r>
            <a:endParaRPr lang="en-US" altLang="zh-CN" sz="140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25" y="3491230"/>
            <a:ext cx="1800225" cy="4095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760855" y="3962400"/>
            <a:ext cx="40055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sz="1400">
                <a:sym typeface="+mn-ea"/>
              </a:rPr>
              <a:t>该命令将在</a:t>
            </a:r>
            <a:r>
              <a:rPr lang="en-US" altLang="zh-CN" sz="1400">
                <a:sym typeface="+mn-ea"/>
              </a:rPr>
              <a:t> </a:t>
            </a:r>
            <a:r>
              <a:rPr lang="en-US" altLang="zh-CN" sz="1400">
                <a:sym typeface="+mn-ea"/>
              </a:rPr>
              <a:t>Redis </a:t>
            </a:r>
            <a:r>
              <a:rPr lang="en-US" altLang="zh-CN" sz="1400">
                <a:sym typeface="+mn-ea"/>
              </a:rPr>
              <a:t>安装目录中创建</a:t>
            </a:r>
            <a:r>
              <a:rPr lang="en-US" altLang="zh-CN" sz="1400">
                <a:sym typeface="+mn-ea"/>
              </a:rPr>
              <a:t>dump.rdb</a:t>
            </a:r>
            <a:r>
              <a:rPr lang="en-US" altLang="zh-CN" sz="1400">
                <a:sym typeface="+mn-ea"/>
              </a:rPr>
              <a:t>文件</a:t>
            </a:r>
            <a:endParaRPr lang="en-US" altLang="zh-CN" sz="1400"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3180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数据备份与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恢复</a:t>
            </a:r>
            <a:endParaRPr lang="zh-CN" altLang="en-US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14128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en-US" altLang="zh-CN">
                <a:sym typeface="+mn-ea"/>
              </a:rPr>
              <a:t>2 </a:t>
            </a:r>
            <a:r>
              <a:rPr lang="zh-CN" altLang="en-US">
                <a:sym typeface="+mn-ea"/>
              </a:rPr>
              <a:t>数据恢复：</a:t>
            </a:r>
            <a:endParaRPr lang="zh-CN" altLang="en-US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60855" y="2202815"/>
            <a:ext cx="64522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如果需要恢复数据，只需将一台Redis服务器上的快照文件 (dump.rdb) 移动到另一台Redis服务器的安装目录并启动服务即可</a:t>
            </a:r>
            <a:endParaRPr lang="en-US" altLang="zh-CN" sz="14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0855" y="2817495"/>
            <a:ext cx="42894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获取 Redis 目录可以使用 CONFIG 命令，如下所示</a:t>
            </a:r>
            <a:r>
              <a:rPr lang="zh-CN" altLang="en-US" sz="1400">
                <a:sym typeface="+mn-ea"/>
              </a:rPr>
              <a:t>：</a:t>
            </a:r>
            <a:endParaRPr lang="zh-CN" altLang="en-US" sz="14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835" y="3131185"/>
            <a:ext cx="2619375" cy="619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60855" y="3905885"/>
            <a:ext cx="64522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sz="1400">
                <a:sym typeface="+mn-ea"/>
              </a:rPr>
              <a:t>在本例中使用</a:t>
            </a:r>
            <a:r>
              <a:rPr lang="en-US" altLang="zh-CN" sz="1400">
                <a:sym typeface="+mn-ea"/>
              </a:rPr>
              <a:t>CONFIG GET dir</a:t>
            </a:r>
            <a:r>
              <a:rPr lang="en-US" altLang="zh-CN" sz="1400">
                <a:sym typeface="+mn-ea"/>
              </a:rPr>
              <a:t>命令输出的 </a:t>
            </a:r>
            <a:r>
              <a:rPr lang="en-US" altLang="zh-CN" sz="1400">
                <a:sym typeface="+mn-ea"/>
              </a:rPr>
              <a:t>Redis</a:t>
            </a:r>
            <a:r>
              <a:rPr lang="en-US" altLang="zh-CN" sz="1400">
                <a:sym typeface="+mn-ea"/>
              </a:rPr>
              <a:t>安装目录为 </a:t>
            </a:r>
            <a:r>
              <a:rPr lang="en-US" altLang="zh-CN" sz="1400">
                <a:sym typeface="+mn-ea"/>
              </a:rPr>
              <a:t>/usr/local/redis/bin</a:t>
            </a:r>
            <a:r>
              <a:rPr lang="en-US" altLang="zh-CN" sz="1400">
                <a:sym typeface="+mn-ea"/>
              </a:rPr>
              <a:t>。创建</a:t>
            </a:r>
            <a:r>
              <a:rPr lang="en-US" altLang="zh-CN" sz="1400">
                <a:sym typeface="+mn-ea"/>
              </a:rPr>
              <a:t>Redis</a:t>
            </a:r>
            <a:r>
              <a:rPr lang="en-US" altLang="zh-CN" sz="1400">
                <a:sym typeface="+mn-ea"/>
              </a:rPr>
              <a:t>备份文件也可以使用</a:t>
            </a:r>
            <a:r>
              <a:rPr lang="en-US" altLang="zh-CN" sz="1400">
                <a:sym typeface="+mn-ea"/>
              </a:rPr>
              <a:t>BGSAVE</a:t>
            </a:r>
            <a:r>
              <a:rPr lang="en-US" altLang="zh-CN" sz="1400">
                <a:sym typeface="+mn-ea"/>
              </a:rPr>
              <a:t>命令，该命令在后台执行</a:t>
            </a:r>
            <a:endParaRPr lang="en-US" altLang="zh-CN" sz="1400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835" y="4427855"/>
            <a:ext cx="22860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07845" y="2381885"/>
            <a:ext cx="8496300" cy="1004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若主机需要远程访问Redis服务器，可以修改Redis的配置文件redis.conf。</a:t>
            </a:r>
            <a:endParaRPr lang="zh-CN" altLang="en-US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文件中bind字段默认为： bind 127.0.0.1 表示只能在本机访问Redis。</a:t>
            </a:r>
            <a:endParaRPr lang="zh-CN" altLang="en-US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如下图所示：</a:t>
            </a:r>
            <a:r>
              <a:rPr lang="en-US" altLang="zh-CN">
                <a:sym typeface="+mn-ea"/>
              </a:rPr>
              <a:t>(修改redis.conf配置文件的bind字段允许远程主机访问Redis服务器)</a:t>
            </a:r>
            <a:endParaRPr lang="en-US" altLang="zh-CN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328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Redis服务器允许远程主机访问</a:t>
            </a:r>
            <a:endParaRPr lang="zh-CN" altLang="en-US"/>
          </a:p>
        </p:txBody>
      </p:sp>
      <p:pic>
        <p:nvPicPr>
          <p:cNvPr id="63" name="图片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10" y="3411855"/>
            <a:ext cx="5046980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性能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测试</a:t>
            </a:r>
            <a:endParaRPr lang="zh-CN" altLang="en-US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50196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>
                <a:sym typeface="+mn-ea"/>
              </a:rPr>
              <a:t>Redis性能测试是通过同时执行多个命令实现的</a:t>
            </a:r>
            <a:endParaRPr lang="zh-CN" altLang="en-US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60855" y="2202815"/>
            <a:ext cx="27139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Redis性能测试的基本命令如下</a:t>
            </a:r>
            <a:r>
              <a:rPr lang="zh-CN" altLang="en-US" sz="1400">
                <a:sym typeface="+mn-ea"/>
              </a:rPr>
              <a:t>：</a:t>
            </a:r>
            <a:endParaRPr lang="zh-CN" altLang="en-US" sz="14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835" y="2509520"/>
            <a:ext cx="3314700" cy="2000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54835" y="2782570"/>
            <a:ext cx="40335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sz="1400">
                <a:sym typeface="+mn-ea"/>
              </a:rPr>
              <a:t>实例：同时执行</a:t>
            </a:r>
            <a:r>
              <a:rPr lang="en-US" altLang="zh-CN" sz="1400">
                <a:sym typeface="+mn-ea"/>
              </a:rPr>
              <a:t>10000</a:t>
            </a:r>
            <a:r>
              <a:rPr lang="en-US" altLang="zh-CN" sz="1400">
                <a:sym typeface="+mn-ea"/>
              </a:rPr>
              <a:t>个请求来检测</a:t>
            </a:r>
            <a:r>
              <a:rPr lang="en-US" altLang="zh-CN" sz="1400">
                <a:sym typeface="+mn-ea"/>
              </a:rPr>
              <a:t>Redis</a:t>
            </a:r>
            <a:r>
              <a:rPr lang="en-US" altLang="zh-CN" sz="1400">
                <a:sym typeface="+mn-ea"/>
              </a:rPr>
              <a:t>的性能</a:t>
            </a:r>
            <a:endParaRPr lang="en-US" altLang="zh-CN" sz="1400">
              <a:sym typeface="+mn-ea"/>
            </a:endParaRPr>
          </a:p>
        </p:txBody>
      </p:sp>
      <p:pic>
        <p:nvPicPr>
          <p:cNvPr id="278" name="图片 2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355" y="2310765"/>
            <a:ext cx="2247900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性能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测试</a:t>
            </a:r>
            <a:endParaRPr lang="zh-CN" altLang="en-US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4245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>
                <a:sym typeface="+mn-ea"/>
              </a:rPr>
              <a:t>Redis 性能测试工具可选参数如下所示</a:t>
            </a:r>
            <a:r>
              <a:rPr lang="zh-CN">
                <a:sym typeface="+mn-ea"/>
              </a:rPr>
              <a:t>：</a:t>
            </a:r>
            <a:endParaRPr lang="zh-CN"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1154748" y="2282825"/>
          <a:ext cx="5220970" cy="33229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380"/>
                <a:gridCol w="3663315"/>
                <a:gridCol w="930275"/>
              </a:tblGrid>
              <a:tr h="25590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选项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默认值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-h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指定服务器主机名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127.0.0.1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-p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指定服务器端口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6379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-s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指定服务器 socket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-c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指定并发连接数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50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-n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指定请求数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10000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-d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以字节的形式指定 SET/GET 值的数据大小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2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-k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1=keep alive 0=reconnect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-r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SET/GET/INCR 使用随机 key, SADD 使用随机值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-P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通过管道传输 &lt;numreq&gt; 请求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-q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强制退出 redis。仅显示 query/sec 值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--csv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以 CSV 格式输出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anose="02070309020205020404" charset="0"/>
                        </a:rPr>
                        <a:t>-l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生成循环，永久执行测试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-t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仅运行以逗号分隔的测试命令列表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anose="02070309020205020404" charset="0"/>
                        </a:rPr>
                        <a:t>-I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idle 模式，仅打开 N 个 idle 连接并等待。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591300" y="2202815"/>
            <a:ext cx="326517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实例：使用多个参数来测试</a:t>
            </a:r>
            <a:r>
              <a:rPr lang="en-US"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Redis </a:t>
            </a:r>
            <a:r>
              <a:rPr lang="zh-CN"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性能</a:t>
            </a:r>
            <a:endParaRPr lang="zh-CN" altLang="en-US" sz="1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00" y="2509520"/>
            <a:ext cx="5267325" cy="6000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91300" y="3235325"/>
            <a:ext cx="5080000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以上实例中连接</a:t>
            </a:r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Redis</a:t>
            </a:r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的主机为 </a:t>
            </a:r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127.0.0.1</a:t>
            </a:r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，端口号为 </a:t>
            </a:r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6379</a:t>
            </a:r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，执行</a:t>
            </a:r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SET</a:t>
            </a:r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命令和</a:t>
            </a:r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LPUSH</a:t>
            </a:r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命令，请求数为</a:t>
            </a:r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10000</a:t>
            </a:r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，通过</a:t>
            </a:r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-q</a:t>
            </a:r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参数让结果只显示每秒执行的请求数</a:t>
            </a:r>
            <a:endParaRPr 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5711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客户端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连接</a:t>
            </a:r>
            <a:endParaRPr lang="zh-CN" altLang="en-US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91776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>
                <a:sym typeface="+mn-ea"/>
              </a:rPr>
              <a:t>在Redis 2.4版本中，最大连接数是被直接硬编码写在代码里面的，而在Redis 2.6以后的版本中这个值变成可配置的</a:t>
            </a:r>
            <a:r>
              <a:rPr lang="zh-CN">
                <a:sym typeface="+mn-ea"/>
              </a:rPr>
              <a:t>；</a:t>
            </a:r>
            <a:endParaRPr lang="zh-CN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42745" y="2488565"/>
            <a:ext cx="74879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>
                <a:sym typeface="+mn-ea"/>
              </a:rPr>
              <a:t>maxclients</a:t>
            </a:r>
            <a:r>
              <a:rPr>
                <a:sym typeface="+mn-ea"/>
              </a:rPr>
              <a:t>的默认值是</a:t>
            </a:r>
            <a:r>
              <a:rPr>
                <a:sym typeface="+mn-ea"/>
              </a:rPr>
              <a:t>10000</a:t>
            </a:r>
            <a:r>
              <a:rPr>
                <a:sym typeface="+mn-ea"/>
              </a:rPr>
              <a:t>，也可以在 </a:t>
            </a:r>
            <a:r>
              <a:rPr>
                <a:sym typeface="+mn-ea"/>
              </a:rPr>
              <a:t>redis.conf </a:t>
            </a:r>
            <a:r>
              <a:rPr>
                <a:sym typeface="+mn-ea"/>
              </a:rPr>
              <a:t>中对这个值进行修改</a:t>
            </a:r>
            <a:r>
              <a:rPr lang="zh-CN">
                <a:sym typeface="+mn-ea"/>
              </a:rPr>
              <a:t>。</a:t>
            </a:r>
            <a:endParaRPr lang="zh-CN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345" y="2865755"/>
            <a:ext cx="3143250" cy="6191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42745" y="3533140"/>
            <a:ext cx="64414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以下实例可以在</a:t>
            </a:r>
            <a:r>
              <a:rPr>
                <a:sym typeface="+mn-ea"/>
              </a:rPr>
              <a:t>R</a:t>
            </a:r>
            <a:r>
              <a:rPr>
                <a:sym typeface="+mn-ea"/>
              </a:rPr>
              <a:t>edis</a:t>
            </a:r>
            <a:r>
              <a:rPr>
                <a:sym typeface="+mn-ea"/>
              </a:rPr>
              <a:t>服务启动时，设置最大连接数为</a:t>
            </a:r>
            <a:r>
              <a:rPr>
                <a:sym typeface="+mn-ea"/>
              </a:rPr>
              <a:t>100000</a:t>
            </a:r>
            <a:endParaRPr>
              <a:sym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5711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客户端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连接</a:t>
            </a:r>
            <a:endParaRPr lang="zh-CN" altLang="en-US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14071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>
                <a:sym typeface="+mn-ea"/>
              </a:rPr>
              <a:t>客户端命令</a:t>
            </a:r>
            <a:endParaRPr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1786573" y="2202815"/>
          <a:ext cx="6477635" cy="166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6313"/>
                <a:gridCol w="4231005"/>
              </a:tblGrid>
              <a:tr h="0">
                <a:tc>
                  <a:txBody>
                    <a:bodyPr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命令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CLIENT LIST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返回连接到 Redis 服务的客户端列表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CLIENT SETNAME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设置当前连接的名称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CLIENT GETNAME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获取通过 CLIENT SETNAME 命令设置的服务名称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CLIENT PAUSE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挂起客户端连接，指定挂起的时间以毫秒计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CLIENT KILL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关闭客户端连接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42745" y="3959860"/>
            <a:ext cx="311404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Redis</a:t>
            </a:r>
            <a:r>
              <a:rPr lang="zh-CN"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的客户端命令</a:t>
            </a:r>
            <a:r>
              <a:rPr lang="en-US"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zh-CN"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如下图所示：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80" name="图片 2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890" y="4362450"/>
            <a:ext cx="4869180" cy="108966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开机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启动</a:t>
            </a:r>
            <a:endParaRPr lang="zh-CN" altLang="en-US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868997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buClrTx/>
              <a:buSzTx/>
              <a:buFontTx/>
            </a:pPr>
            <a:r>
              <a:rPr sz="2000">
                <a:sym typeface="+mn-ea"/>
              </a:rPr>
              <a:t>每次启动Redis服务器都需要使用redis-server命令，稍显繁琐，当然也可以把redis-server命令放在启动脚本里，每次运行脚本就可以启动Redis服务器了，但有没有更好的方法，让主机每次开机后就自动启动Redis服务器呢？</a:t>
            </a:r>
            <a:endParaRPr sz="2000">
              <a:sym typeface="+mn-ea"/>
            </a:endParaRPr>
          </a:p>
          <a:p>
            <a:pPr>
              <a:lnSpc>
                <a:spcPct val="150000"/>
              </a:lnSpc>
              <a:buClrTx/>
              <a:buSzTx/>
              <a:buFontTx/>
            </a:pPr>
            <a:r>
              <a:rPr sz="2000">
                <a:sym typeface="+mn-ea"/>
              </a:rPr>
              <a:t>答案是肯定的，这就是本节主要讨论的内容</a:t>
            </a:r>
            <a:r>
              <a:rPr lang="zh-CN" sz="2000">
                <a:sym typeface="+mn-ea"/>
              </a:rPr>
              <a:t>。</a:t>
            </a:r>
            <a:endParaRPr lang="zh-CN" sz="2000">
              <a:sym typeface="+mn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开机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启动</a:t>
            </a:r>
            <a:endParaRPr lang="zh-CN" altLang="en-US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30822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>
                <a:sym typeface="+mn-ea"/>
              </a:rPr>
              <a:t>Windows</a:t>
            </a:r>
            <a:r>
              <a:rPr lang="zh-CN" altLang="en-US">
                <a:sym typeface="+mn-ea"/>
              </a:rPr>
              <a:t>下Redis开机自启动</a:t>
            </a:r>
            <a:endParaRPr lang="zh-CN" altLang="en-US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42745" y="2341245"/>
            <a:ext cx="8826500" cy="564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可以把</a:t>
            </a:r>
            <a:r>
              <a:rPr lang="en-US" sz="1400">
                <a:sym typeface="+mn-ea"/>
              </a:rPr>
              <a:t>Redis</a:t>
            </a:r>
            <a:r>
              <a:rPr lang="en-US" sz="1400">
                <a:sym typeface="+mn-ea"/>
              </a:rPr>
              <a:t>设置成一个</a:t>
            </a:r>
            <a:r>
              <a:rPr lang="en-US" sz="1400">
                <a:sym typeface="+mn-ea"/>
              </a:rPr>
              <a:t>Windows</a:t>
            </a:r>
            <a:r>
              <a:rPr lang="en-US" sz="1400">
                <a:sym typeface="+mn-ea"/>
              </a:rPr>
              <a:t>服务，这样</a:t>
            </a:r>
            <a:r>
              <a:rPr lang="en-US" sz="1400">
                <a:sym typeface="+mn-ea"/>
              </a:rPr>
              <a:t>Windows</a:t>
            </a:r>
            <a:r>
              <a:rPr lang="en-US" sz="1400">
                <a:sym typeface="+mn-ea"/>
              </a:rPr>
              <a:t>开机后会自启动</a:t>
            </a:r>
            <a:r>
              <a:rPr lang="en-US" sz="1400">
                <a:sym typeface="+mn-ea"/>
              </a:rPr>
              <a:t>Redis</a:t>
            </a:r>
            <a:r>
              <a:rPr lang="en-US" sz="1400">
                <a:sym typeface="+mn-ea"/>
              </a:rPr>
              <a:t>服务，像</a:t>
            </a:r>
            <a:r>
              <a:rPr lang="en-US" sz="1400">
                <a:sym typeface="+mn-ea"/>
              </a:rPr>
              <a:t>Windows</a:t>
            </a:r>
            <a:r>
              <a:rPr lang="en-US" sz="1400">
                <a:sym typeface="+mn-ea"/>
              </a:rPr>
              <a:t>服务一样，可以启动</a:t>
            </a:r>
            <a:r>
              <a:rPr lang="en-US" sz="1400">
                <a:sym typeface="+mn-ea"/>
              </a:rPr>
              <a:t>/</a:t>
            </a:r>
            <a:r>
              <a:rPr lang="en-US" sz="1400">
                <a:sym typeface="+mn-ea"/>
              </a:rPr>
              <a:t>停止服务</a:t>
            </a:r>
            <a:endParaRPr lang="en-US" sz="14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2895600"/>
            <a:ext cx="292862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1 </a:t>
            </a:r>
            <a:r>
              <a:rPr lang="en-US" sz="1400">
                <a:sym typeface="+mn-ea"/>
              </a:rPr>
              <a:t>注册</a:t>
            </a:r>
            <a:r>
              <a:rPr lang="en-US" sz="1400">
                <a:sym typeface="+mn-ea"/>
              </a:rPr>
              <a:t>Redis</a:t>
            </a:r>
            <a:r>
              <a:rPr lang="en-US" sz="1400">
                <a:sym typeface="+mn-ea"/>
              </a:rPr>
              <a:t>为</a:t>
            </a:r>
            <a:r>
              <a:rPr lang="en-US" sz="1400">
                <a:sym typeface="+mn-ea"/>
              </a:rPr>
              <a:t>Windows</a:t>
            </a:r>
            <a:r>
              <a:rPr lang="en-US" sz="1400">
                <a:sym typeface="+mn-ea"/>
              </a:rPr>
              <a:t>后台服务</a:t>
            </a:r>
            <a:endParaRPr lang="en-US" sz="14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87525" y="3223260"/>
            <a:ext cx="5254625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在</a:t>
            </a:r>
            <a:r>
              <a:rPr lang="en-US" sz="1400">
                <a:sym typeface="+mn-ea"/>
              </a:rPr>
              <a:t>R</a:t>
            </a:r>
            <a:r>
              <a:rPr lang="en-US" sz="1400">
                <a:sym typeface="+mn-ea"/>
              </a:rPr>
              <a:t>edis</a:t>
            </a:r>
            <a:r>
              <a:rPr lang="en-US" sz="1400">
                <a:sym typeface="+mn-ea"/>
              </a:rPr>
              <a:t>的目录下执行以下命令</a:t>
            </a:r>
            <a:r>
              <a:rPr lang="en-US" sz="1400">
                <a:sym typeface="+mn-ea"/>
              </a:rPr>
              <a:t>，</a:t>
            </a:r>
            <a:r>
              <a:rPr lang="en-US" sz="1400">
                <a:sym typeface="+mn-ea"/>
              </a:rPr>
              <a:t>执行后就作为</a:t>
            </a:r>
            <a:r>
              <a:rPr lang="en-US" sz="1400">
                <a:sym typeface="+mn-ea"/>
              </a:rPr>
              <a:t>W</a:t>
            </a:r>
            <a:r>
              <a:rPr lang="en-US" sz="1400">
                <a:sym typeface="+mn-ea"/>
              </a:rPr>
              <a:t>indows</a:t>
            </a:r>
            <a:r>
              <a:rPr lang="en-US" sz="1400">
                <a:sym typeface="+mn-ea"/>
              </a:rPr>
              <a:t>服务了</a:t>
            </a:r>
            <a:endParaRPr lang="en-US" sz="140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95" y="3550920"/>
            <a:ext cx="4105275" cy="1809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87525" y="3742055"/>
            <a:ext cx="312547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如果执行命令成功后</a:t>
            </a:r>
            <a:r>
              <a:rPr lang="en-US" sz="1400">
                <a:sym typeface="+mn-ea"/>
              </a:rPr>
              <a:t>，</a:t>
            </a:r>
            <a:r>
              <a:rPr lang="en-US" sz="1400">
                <a:sym typeface="+mn-ea"/>
              </a:rPr>
              <a:t>会如下图所示</a:t>
            </a:r>
            <a:endParaRPr lang="en-US" sz="1400">
              <a:sym typeface="+mn-ea"/>
            </a:endParaRPr>
          </a:p>
        </p:txBody>
      </p:sp>
      <p:pic>
        <p:nvPicPr>
          <p:cNvPr id="11279" name="图片 112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395" y="4059555"/>
            <a:ext cx="5274310" cy="6324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74520" y="4755515"/>
            <a:ext cx="5579745" cy="564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按</a:t>
            </a:r>
            <a:r>
              <a:rPr lang="en-US" sz="1400">
                <a:sym typeface="+mn-ea"/>
              </a:rPr>
              <a:t>”Win + R”</a:t>
            </a:r>
            <a:r>
              <a:rPr lang="en-US" sz="1400">
                <a:sym typeface="+mn-ea"/>
              </a:rPr>
              <a:t>快捷键运行</a:t>
            </a:r>
            <a:r>
              <a:rPr lang="en-US" sz="1400">
                <a:sym typeface="+mn-ea"/>
              </a:rPr>
              <a:t>services.msc</a:t>
            </a:r>
            <a:r>
              <a:rPr lang="en-US" sz="1400">
                <a:sym typeface="+mn-ea"/>
              </a:rPr>
              <a:t> </a:t>
            </a:r>
            <a:r>
              <a:rPr lang="en-US" sz="1400">
                <a:sym typeface="+mn-ea"/>
              </a:rPr>
              <a:t>命令，就可以看到</a:t>
            </a:r>
            <a:r>
              <a:rPr lang="en-US" sz="1400">
                <a:sym typeface="+mn-ea"/>
              </a:rPr>
              <a:t>Redis</a:t>
            </a:r>
            <a:r>
              <a:rPr lang="en-US" sz="1400">
                <a:sym typeface="+mn-ea"/>
              </a:rPr>
              <a:t>已经作为</a:t>
            </a:r>
            <a:r>
              <a:rPr lang="en-US" sz="1400">
                <a:sym typeface="+mn-ea"/>
              </a:rPr>
              <a:t>Windows</a:t>
            </a:r>
            <a:r>
              <a:rPr lang="en-US" sz="1400">
                <a:sym typeface="+mn-ea"/>
              </a:rPr>
              <a:t>的后台服务了</a:t>
            </a:r>
            <a:endParaRPr lang="en-US" sz="1400">
              <a:sym typeface="+mn-e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开机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启动</a:t>
            </a:r>
            <a:endParaRPr lang="zh-CN" altLang="en-US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30822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>
                <a:sym typeface="+mn-ea"/>
              </a:rPr>
              <a:t>Windows</a:t>
            </a:r>
            <a:r>
              <a:rPr lang="zh-CN" altLang="en-US">
                <a:sym typeface="+mn-ea"/>
              </a:rPr>
              <a:t>下Redis开机自启动</a:t>
            </a:r>
            <a:endParaRPr lang="zh-CN" altLang="en-US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42745" y="2341245"/>
            <a:ext cx="8826500" cy="564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可以把Redis设置成一个Windows服务，这样Windows开机后会自启动Redis服务，像Windows服务一样，可以启动/停止服务</a:t>
            </a:r>
            <a:endParaRPr lang="en-US" sz="14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2895600"/>
            <a:ext cx="149733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2 启动Redis服务</a:t>
            </a:r>
            <a:endParaRPr lang="en-US" sz="14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87525" y="3223260"/>
            <a:ext cx="5220335" cy="564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将Redis成功注册到Windows系统服务中去，Redis并没有启动，也可以通过在Windows服务列表中开启。Redis启动命令如下</a:t>
            </a:r>
            <a:endParaRPr lang="en-US" sz="140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74520" y="5121275"/>
            <a:ext cx="260223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卸载Redis服务的命令如下所示</a:t>
            </a:r>
            <a:endParaRPr lang="en-US" sz="1400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520" y="3777615"/>
            <a:ext cx="2409825" cy="2000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 rot="10800000" flipV="1">
            <a:off x="1642745" y="3990340"/>
            <a:ext cx="1711325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3 </a:t>
            </a:r>
            <a:r>
              <a:rPr lang="zh-CN" altLang="en-US" sz="1400">
                <a:sym typeface="+mn-ea"/>
              </a:rPr>
              <a:t>停止</a:t>
            </a:r>
            <a:r>
              <a:rPr lang="en-US" sz="1400">
                <a:sym typeface="+mn-ea"/>
              </a:rPr>
              <a:t>Redis服务</a:t>
            </a:r>
            <a:endParaRPr lang="en-US" sz="140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74520" y="4271010"/>
            <a:ext cx="2089785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Redis</a:t>
            </a:r>
            <a:r>
              <a:rPr lang="en-US" sz="1400">
                <a:sym typeface="+mn-ea"/>
              </a:rPr>
              <a:t>停止命令如下所示</a:t>
            </a:r>
            <a:endParaRPr lang="en-US" sz="1400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520" y="4567555"/>
            <a:ext cx="2314575" cy="1905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92275" y="4803140"/>
            <a:ext cx="161290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4 </a:t>
            </a:r>
            <a:r>
              <a:rPr lang="en-US" sz="1400">
                <a:sym typeface="+mn-ea"/>
              </a:rPr>
              <a:t>卸载</a:t>
            </a:r>
            <a:r>
              <a:rPr lang="en-US" sz="1400">
                <a:sym typeface="+mn-ea"/>
              </a:rPr>
              <a:t>Redis</a:t>
            </a:r>
            <a:r>
              <a:rPr lang="en-US" sz="1400">
                <a:sym typeface="+mn-ea"/>
              </a:rPr>
              <a:t>服务</a:t>
            </a:r>
            <a:endParaRPr lang="en-US" sz="1400"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520" y="5480685"/>
            <a:ext cx="2752725" cy="17145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开机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启动</a:t>
            </a:r>
            <a:endParaRPr lang="zh-CN" altLang="en-US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30822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>
                <a:sym typeface="+mn-ea"/>
              </a:rPr>
              <a:t>Windows</a:t>
            </a:r>
            <a:r>
              <a:rPr lang="zh-CN" altLang="en-US">
                <a:sym typeface="+mn-ea"/>
              </a:rPr>
              <a:t>下Redis开机自启动</a:t>
            </a:r>
            <a:endParaRPr lang="zh-CN" altLang="en-US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42745" y="2306320"/>
            <a:ext cx="1108075" cy="3956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注意事项：</a:t>
            </a:r>
            <a:endParaRPr lang="zh-CN" altLang="en-US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92275" y="2693035"/>
            <a:ext cx="815213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将Redis成功注册到Windows系统服务后，就可以使用Windows命令开启/停止Redis服务,如下图所示</a:t>
            </a:r>
            <a:r>
              <a:rPr lang="zh-CN" altLang="en-US" sz="1400">
                <a:sym typeface="+mn-ea"/>
              </a:rPr>
              <a:t>：</a:t>
            </a:r>
            <a:endParaRPr lang="zh-CN" altLang="en-US" sz="1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9590" y="3023870"/>
            <a:ext cx="182245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（</a:t>
            </a:r>
            <a:r>
              <a:rPr lang="en-US" sz="1400">
                <a:sym typeface="+mn-ea"/>
              </a:rPr>
              <a:t>1</a:t>
            </a:r>
            <a:r>
              <a:rPr lang="en-US" sz="1400">
                <a:sym typeface="+mn-ea"/>
              </a:rPr>
              <a:t>）启动</a:t>
            </a:r>
            <a:r>
              <a:rPr lang="en-US" sz="1400">
                <a:sym typeface="+mn-ea"/>
              </a:rPr>
              <a:t>Redis</a:t>
            </a:r>
            <a:r>
              <a:rPr lang="en-US" sz="1400">
                <a:sym typeface="+mn-ea"/>
              </a:rPr>
              <a:t>服务</a:t>
            </a:r>
            <a:endParaRPr lang="en-US" sz="140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770" y="3378200"/>
            <a:ext cx="1362075" cy="1809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799590" y="3738880"/>
            <a:ext cx="182245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（2）</a:t>
            </a:r>
            <a:r>
              <a:rPr lang="zh-CN" altLang="en-US" sz="1400">
                <a:sym typeface="+mn-ea"/>
              </a:rPr>
              <a:t>停止</a:t>
            </a:r>
            <a:r>
              <a:rPr lang="en-US" sz="1400">
                <a:sym typeface="+mn-ea"/>
              </a:rPr>
              <a:t>Redis</a:t>
            </a:r>
            <a:r>
              <a:rPr lang="en-US" sz="1400">
                <a:sym typeface="+mn-ea"/>
              </a:rPr>
              <a:t>服务</a:t>
            </a:r>
            <a:endParaRPr lang="en-US" sz="1400"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770" y="4078605"/>
            <a:ext cx="1333500" cy="180975"/>
          </a:xfrm>
          <a:prstGeom prst="rect">
            <a:avLst/>
          </a:prstGeom>
        </p:spPr>
      </p:pic>
      <p:pic>
        <p:nvPicPr>
          <p:cNvPr id="76" name="图片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770" y="4323080"/>
            <a:ext cx="1922780" cy="140208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开机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启动</a:t>
            </a:r>
            <a:endParaRPr lang="zh-CN" altLang="en-US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30822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>
                <a:sym typeface="+mn-ea"/>
              </a:rPr>
              <a:t>Linux</a:t>
            </a:r>
            <a:r>
              <a:rPr lang="zh-CN" altLang="en-US">
                <a:sym typeface="+mn-ea"/>
              </a:rPr>
              <a:t>下Redis开机自启动</a:t>
            </a:r>
            <a:endParaRPr lang="zh-CN" altLang="en-US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42745" y="2341245"/>
            <a:ext cx="183515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1 修改redis.conf文件</a:t>
            </a:r>
            <a:endParaRPr lang="en-US" sz="1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16735" y="2658745"/>
            <a:ext cx="8558530" cy="800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为了让</a:t>
            </a:r>
            <a:r>
              <a:rPr lang="en-US" sz="1400">
                <a:sym typeface="+mn-ea"/>
              </a:rPr>
              <a:t>redis-server</a:t>
            </a:r>
            <a:r>
              <a:rPr lang="en-US" sz="1400">
                <a:sym typeface="+mn-ea"/>
              </a:rPr>
              <a:t>能在系统启动时自动运行，需要将</a:t>
            </a:r>
            <a:r>
              <a:rPr lang="en-US" sz="1400">
                <a:sym typeface="+mn-ea"/>
              </a:rPr>
              <a:t>Redis</a:t>
            </a:r>
            <a:r>
              <a:rPr lang="en-US" sz="1400">
                <a:sym typeface="+mn-ea"/>
              </a:rPr>
              <a:t>服务作为守护进程（</a:t>
            </a:r>
            <a:r>
              <a:rPr lang="en-US" sz="1400">
                <a:sym typeface="+mn-ea"/>
              </a:rPr>
              <a:t>daemon</a:t>
            </a:r>
            <a:r>
              <a:rPr lang="en-US" sz="1400">
                <a:sym typeface="+mn-ea"/>
              </a:rPr>
              <a:t>）来运行，我们回到</a:t>
            </a:r>
            <a:r>
              <a:rPr lang="en-US" sz="1400">
                <a:sym typeface="+mn-ea"/>
              </a:rPr>
              <a:t>/usr/lo</a:t>
            </a:r>
            <a:r>
              <a:rPr lang="en-US" sz="1400">
                <a:sym typeface="+mn-ea"/>
              </a:rPr>
              <a:t>cal</a:t>
            </a:r>
            <a:r>
              <a:rPr lang="en-US" sz="1400">
                <a:sym typeface="+mn-ea"/>
              </a:rPr>
              <a:t>/</a:t>
            </a:r>
            <a:r>
              <a:rPr lang="en-US" sz="1400">
                <a:sym typeface="+mn-ea"/>
              </a:rPr>
              <a:t>redis/conf</a:t>
            </a:r>
            <a:r>
              <a:rPr lang="en-US" sz="1400">
                <a:sym typeface="+mn-ea"/>
              </a:rPr>
              <a:t>目录中找到</a:t>
            </a:r>
            <a:r>
              <a:rPr lang="en-US" sz="1400">
                <a:sym typeface="+mn-ea"/>
              </a:rPr>
              <a:t>redis.conf</a:t>
            </a:r>
            <a:r>
              <a:rPr lang="en-US" sz="1400">
                <a:sym typeface="+mn-ea"/>
              </a:rPr>
              <a:t>的文件，这个文件是</a:t>
            </a:r>
            <a:r>
              <a:rPr lang="en-US" sz="1400">
                <a:sym typeface="+mn-ea"/>
              </a:rPr>
              <a:t>Redis</a:t>
            </a:r>
            <a:r>
              <a:rPr lang="en-US" sz="1400">
                <a:sym typeface="+mn-ea"/>
              </a:rPr>
              <a:t>服务运行时加载的配置文件，使用以下命令查看其中的内容</a:t>
            </a:r>
            <a:endParaRPr lang="en-US" sz="140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520" y="3486150"/>
            <a:ext cx="3095625" cy="17145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816735" y="3682365"/>
            <a:ext cx="855853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此文件内容非常长，但是大部分内容是注释，我们重点关注其中的两个设置：</a:t>
            </a:r>
            <a:r>
              <a:rPr lang="en-US" sz="1400">
                <a:sym typeface="+mn-ea"/>
              </a:rPr>
              <a:t>daemonize</a:t>
            </a:r>
            <a:r>
              <a:rPr lang="en-US" sz="1400">
                <a:sym typeface="+mn-ea"/>
              </a:rPr>
              <a:t>和</a:t>
            </a:r>
            <a:r>
              <a:rPr lang="en-US" sz="1400">
                <a:sym typeface="+mn-ea"/>
              </a:rPr>
              <a:t>pidfile</a:t>
            </a:r>
            <a:endParaRPr lang="en-US" sz="1400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16735" y="4010025"/>
            <a:ext cx="8435975" cy="800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a) </a:t>
            </a:r>
            <a:r>
              <a:rPr lang="en-US" sz="1400" b="1">
                <a:solidFill>
                  <a:srgbClr val="0000FF"/>
                </a:solidFill>
                <a:sym typeface="+mn-ea"/>
              </a:rPr>
              <a:t>daemonize</a:t>
            </a:r>
            <a:endParaRPr lang="en-US" sz="1400" b="1">
              <a:solidFill>
                <a:srgbClr val="0000FF"/>
              </a:solidFill>
              <a:sym typeface="+mn-ea"/>
            </a:endParaRPr>
          </a:p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默认值是</a:t>
            </a:r>
            <a:r>
              <a:rPr lang="en-US" sz="1400">
                <a:sym typeface="+mn-ea"/>
              </a:rPr>
              <a:t>false</a:t>
            </a:r>
            <a:r>
              <a:rPr lang="en-US" sz="1400">
                <a:sym typeface="+mn-ea"/>
              </a:rPr>
              <a:t>，为了让</a:t>
            </a:r>
            <a:r>
              <a:rPr lang="en-US" sz="1400">
                <a:sym typeface="+mn-ea"/>
              </a:rPr>
              <a:t>Redis</a:t>
            </a:r>
            <a:r>
              <a:rPr lang="en-US" sz="1400">
                <a:sym typeface="+mn-ea"/>
              </a:rPr>
              <a:t>能在</a:t>
            </a:r>
            <a:r>
              <a:rPr lang="en-US" sz="1400">
                <a:sym typeface="+mn-ea"/>
              </a:rPr>
              <a:t>L</a:t>
            </a:r>
            <a:r>
              <a:rPr lang="en-US" sz="1400">
                <a:sym typeface="+mn-ea"/>
              </a:rPr>
              <a:t>inux</a:t>
            </a:r>
            <a:r>
              <a:rPr lang="en-US" sz="1400">
                <a:sym typeface="+mn-ea"/>
              </a:rPr>
              <a:t>启动时自动运行，需要将</a:t>
            </a:r>
            <a:r>
              <a:rPr lang="en-US" sz="1400">
                <a:sym typeface="+mn-ea"/>
              </a:rPr>
              <a:t>Redis</a:t>
            </a:r>
            <a:r>
              <a:rPr lang="en-US" sz="1400">
                <a:sym typeface="+mn-ea"/>
              </a:rPr>
              <a:t>服务作为守护进程（</a:t>
            </a:r>
            <a:r>
              <a:rPr lang="en-US" sz="1400">
                <a:sym typeface="+mn-ea"/>
              </a:rPr>
              <a:t>daemon</a:t>
            </a:r>
            <a:r>
              <a:rPr lang="en-US" sz="1400">
                <a:sym typeface="+mn-ea"/>
              </a:rPr>
              <a:t>）来运行</a:t>
            </a:r>
            <a:r>
              <a:rPr lang="en-US" sz="1400">
                <a:sym typeface="+mn-ea"/>
              </a:rPr>
              <a:t>,</a:t>
            </a:r>
            <a:r>
              <a:rPr lang="en-US" sz="1400">
                <a:sym typeface="+mn-ea"/>
              </a:rPr>
              <a:t> </a:t>
            </a:r>
            <a:r>
              <a:rPr lang="en-US" sz="1400">
                <a:sym typeface="+mn-ea"/>
              </a:rPr>
              <a:t>需要把它改成</a:t>
            </a:r>
            <a:r>
              <a:rPr lang="en-US" sz="1400">
                <a:sym typeface="+mn-ea"/>
              </a:rPr>
              <a:t>daemonize yes</a:t>
            </a:r>
            <a:endParaRPr lang="en-US" sz="1400"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845945" y="4863465"/>
            <a:ext cx="8377555" cy="12744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olidFill>
                  <a:srgbClr val="00005C"/>
                </a:solidFill>
                <a:sym typeface="+mn-ea"/>
              </a:rPr>
              <a:t>b)</a:t>
            </a:r>
            <a:r>
              <a:rPr lang="en-US" sz="1400" b="1">
                <a:solidFill>
                  <a:srgbClr val="0000FF"/>
                </a:solidFill>
                <a:sym typeface="+mn-ea"/>
              </a:rPr>
              <a:t> pidfile</a:t>
            </a:r>
            <a:endParaRPr lang="en-US" sz="1400" b="1">
              <a:solidFill>
                <a:srgbClr val="0000FF"/>
              </a:solidFill>
              <a:sym typeface="+mn-ea"/>
            </a:endParaRPr>
          </a:p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默认值是</a:t>
            </a:r>
            <a:r>
              <a:rPr lang="en-US" sz="1400">
                <a:sym typeface="+mn-ea"/>
              </a:rPr>
              <a:t>pidfile /var/run/redis_6379.pid</a:t>
            </a:r>
            <a:r>
              <a:rPr lang="en-US" sz="1400">
                <a:sym typeface="+mn-ea"/>
              </a:rPr>
              <a:t>,</a:t>
            </a:r>
            <a:r>
              <a:rPr lang="en-US" sz="1400">
                <a:sym typeface="+mn-ea"/>
              </a:rPr>
              <a:t>表示当服务以守护进程方式运行时，</a:t>
            </a:r>
            <a:r>
              <a:rPr lang="en-US" sz="1400">
                <a:sym typeface="+mn-ea"/>
              </a:rPr>
              <a:t>Redis</a:t>
            </a:r>
            <a:r>
              <a:rPr lang="en-US" sz="1400">
                <a:sym typeface="+mn-ea"/>
              </a:rPr>
              <a:t>默认会把</a:t>
            </a:r>
            <a:r>
              <a:rPr lang="en-US" sz="1400">
                <a:sym typeface="+mn-ea"/>
              </a:rPr>
              <a:t>pid</a:t>
            </a:r>
            <a:r>
              <a:rPr lang="en-US" sz="1400">
                <a:sym typeface="+mn-ea"/>
              </a:rPr>
              <a:t>写入到</a:t>
            </a:r>
            <a:r>
              <a:rPr lang="en-US" sz="1400">
                <a:sym typeface="+mn-ea"/>
              </a:rPr>
              <a:t>/var/run/redis_6379.pid</a:t>
            </a:r>
            <a:r>
              <a:rPr lang="en-US" sz="1400">
                <a:sym typeface="+mn-ea"/>
              </a:rPr>
              <a:t>文件，服务运行中该文件就存在，服务一旦停止该文件就会自动删除，因而可以用来判断</a:t>
            </a:r>
            <a:r>
              <a:rPr lang="en-US" sz="1400">
                <a:sym typeface="+mn-ea"/>
              </a:rPr>
              <a:t>Redis</a:t>
            </a:r>
            <a:r>
              <a:rPr lang="en-US" sz="1400">
                <a:sym typeface="+mn-ea"/>
              </a:rPr>
              <a:t>是否正在运行</a:t>
            </a:r>
            <a:r>
              <a:rPr lang="en-US" sz="1400">
                <a:sym typeface="+mn-ea"/>
              </a:rPr>
              <a:t>,</a:t>
            </a:r>
            <a:r>
              <a:rPr lang="en-US" sz="1400">
                <a:sym typeface="+mn-ea"/>
              </a:rPr>
              <a:t>该选项不用修改。保存</a:t>
            </a:r>
            <a:r>
              <a:rPr lang="en-US" sz="1400">
                <a:sym typeface="+mn-ea"/>
              </a:rPr>
              <a:t>redis.conf</a:t>
            </a:r>
            <a:r>
              <a:rPr lang="en-US" sz="1400">
                <a:sym typeface="+mn-ea"/>
              </a:rPr>
              <a:t>后退出。</a:t>
            </a:r>
            <a:endParaRPr lang="en-US" sz="1400">
              <a:sym typeface="+mn-e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开机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启动</a:t>
            </a:r>
            <a:endParaRPr lang="zh-CN" altLang="en-US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30822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>
                <a:sym typeface="+mn-ea"/>
              </a:rPr>
              <a:t>Linux</a:t>
            </a:r>
            <a:r>
              <a:rPr lang="zh-CN" altLang="en-US">
                <a:sym typeface="+mn-ea"/>
              </a:rPr>
              <a:t>下Redis开机自启动</a:t>
            </a:r>
            <a:endParaRPr lang="zh-CN" altLang="en-US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42745" y="2341245"/>
            <a:ext cx="294005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2 修改初始化脚本 redis_init_script</a:t>
            </a:r>
            <a:endParaRPr lang="en-US" sz="1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16735" y="2658745"/>
            <a:ext cx="8558530" cy="564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有了基本配置，Redis还需要有一个管理启动、关闭和重启的脚本。在Redis的源码里已经提供了一个初始化脚本redis_init_script。这个初始化脚本的位置在 %/redis-6.0.6/utils/目录下.</a:t>
            </a:r>
            <a:endParaRPr lang="en-US" sz="1400">
              <a:sym typeface="+mn-ea"/>
            </a:endParaRPr>
          </a:p>
        </p:txBody>
      </p:sp>
      <p:pic>
        <p:nvPicPr>
          <p:cNvPr id="81" name="图片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735" y="3222943"/>
            <a:ext cx="5274310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07845" y="2381885"/>
            <a:ext cx="8496300" cy="152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若允许远程主机访问Redis服务器，可以将bind 127.0.0.1改为： bind 0.0.0.0</a:t>
            </a:r>
            <a:endParaRPr lang="zh-CN" altLang="en-US">
              <a:sym typeface="+mn-ea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找到这一项 daemonize no ,把这一项的 no 改成 yes,这一项主要是开启Redis的守护进程,可以在Linux启动时自动运行Redis，将Redis服务作为守护进程（daemon）来运行。</a:t>
            </a:r>
            <a:endParaRPr lang="zh-CN" altLang="en-US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328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Redis服务器允许远程主机访问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490" y="3911600"/>
            <a:ext cx="2181225" cy="3136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88490" y="4302760"/>
            <a:ext cx="8907145" cy="450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关闭</a:t>
            </a:r>
            <a:r>
              <a:rPr lang="zh-CN" altLang="en-US">
                <a:sym typeface="+mn-ea"/>
              </a:rPr>
              <a:t>p</a:t>
            </a:r>
            <a:r>
              <a:rPr lang="zh-CN" altLang="en-US">
                <a:sym typeface="+mn-ea"/>
              </a:rPr>
              <a:t>rotected-mode</a:t>
            </a:r>
            <a:r>
              <a:rPr lang="zh-CN" altLang="en-US">
                <a:sym typeface="+mn-ea"/>
              </a:rPr>
              <a:t>模式，让</a:t>
            </a:r>
            <a:r>
              <a:rPr lang="zh-CN" altLang="en-US">
                <a:sym typeface="+mn-ea"/>
              </a:rPr>
              <a:t>外部</a:t>
            </a:r>
            <a:r>
              <a:rPr lang="zh-CN" altLang="en-US">
                <a:sym typeface="+mn-ea"/>
              </a:rPr>
              <a:t>网络可以直接访问</a:t>
            </a:r>
            <a:r>
              <a:rPr lang="zh-CN" altLang="en-US">
                <a:sym typeface="+mn-ea"/>
              </a:rPr>
              <a:t>R</a:t>
            </a:r>
            <a:r>
              <a:rPr lang="zh-CN" altLang="en-US">
                <a:sym typeface="+mn-ea"/>
              </a:rPr>
              <a:t>edis, </a:t>
            </a:r>
            <a:r>
              <a:rPr lang="zh-CN" altLang="en-US">
                <a:sym typeface="+mn-ea"/>
              </a:rPr>
              <a:t>在配置文件中找到这一项</a:t>
            </a:r>
            <a:endParaRPr lang="zh-CN" altLang="en-US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490" y="4753610"/>
            <a:ext cx="2180590" cy="3213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9715" y="4780280"/>
            <a:ext cx="2776220" cy="339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lnSpc>
                <a:spcPct val="9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把这一项的</a:t>
            </a:r>
            <a:r>
              <a:rPr lang="zh-CN" altLang="en-US">
                <a:sym typeface="+mn-ea"/>
              </a:rPr>
              <a:t>yes </a:t>
            </a:r>
            <a:r>
              <a:rPr lang="zh-CN" altLang="en-US">
                <a:sym typeface="+mn-ea"/>
              </a:rPr>
              <a:t>改成 </a:t>
            </a:r>
            <a:r>
              <a:rPr lang="zh-CN" altLang="en-US">
                <a:sym typeface="+mn-ea"/>
              </a:rPr>
              <a:t>no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开机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启动</a:t>
            </a:r>
            <a:endParaRPr lang="zh-CN" altLang="en-US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30822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>
                <a:sym typeface="+mn-ea"/>
              </a:rPr>
              <a:t>Linux</a:t>
            </a:r>
            <a:r>
              <a:rPr lang="zh-CN" altLang="en-US">
                <a:sym typeface="+mn-ea"/>
              </a:rPr>
              <a:t>下Redis开机自启动</a:t>
            </a:r>
            <a:endParaRPr lang="zh-CN" altLang="en-US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42745" y="2341245"/>
            <a:ext cx="294005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2 修改初始化脚本 redis_init_script</a:t>
            </a:r>
            <a:endParaRPr lang="en-US" sz="1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11655" y="2668905"/>
            <a:ext cx="8558530" cy="800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redis_init_script脚本中指定了端口、Server路径、CLI路径、PIDFILE路径以及CONF路径，在安装时执行了”make install”命令后，这个脚本不需要做多大改动，因为”make install”命令会把Redis的可执行命令都拷到目录/usr/local/bin下面了。</a:t>
            </a:r>
            <a:endParaRPr lang="en-US" sz="14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11655" y="3996055"/>
            <a:ext cx="3952240" cy="1510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只需要修改</a:t>
            </a:r>
            <a:r>
              <a:rPr lang="en-US" sz="1400">
                <a:sym typeface="+mn-ea"/>
              </a:rPr>
              <a:t>CONF</a:t>
            </a:r>
            <a:r>
              <a:rPr lang="en-US" sz="1400">
                <a:sym typeface="+mn-ea"/>
              </a:rPr>
              <a:t>选项对应的</a:t>
            </a:r>
            <a:r>
              <a:rPr lang="en-US" sz="1400">
                <a:sym typeface="+mn-ea"/>
              </a:rPr>
              <a:t>Redis</a:t>
            </a:r>
            <a:r>
              <a:rPr lang="en-US" sz="1400">
                <a:sym typeface="+mn-ea"/>
              </a:rPr>
              <a:t>配置文件</a:t>
            </a:r>
            <a:r>
              <a:rPr lang="en-US" sz="1400">
                <a:sym typeface="+mn-ea"/>
              </a:rPr>
              <a:t>为</a:t>
            </a:r>
            <a:r>
              <a:rPr lang="en-US" sz="1400">
                <a:sym typeface="+mn-ea"/>
              </a:rPr>
              <a:t>Linux</a:t>
            </a:r>
            <a:r>
              <a:rPr lang="en-US" sz="1400">
                <a:sym typeface="+mn-ea"/>
              </a:rPr>
              <a:t>平台使用的</a:t>
            </a:r>
            <a:r>
              <a:rPr lang="en-US" sz="1400">
                <a:sym typeface="+mn-ea"/>
              </a:rPr>
              <a:t>redis.conf</a:t>
            </a:r>
            <a:r>
              <a:rPr lang="en-US" sz="1400">
                <a:sym typeface="+mn-ea"/>
              </a:rPr>
              <a:t>文件就可以。在笔者的</a:t>
            </a:r>
            <a:r>
              <a:rPr lang="en-US" sz="1400">
                <a:sym typeface="+mn-ea"/>
              </a:rPr>
              <a:t>Linux</a:t>
            </a:r>
            <a:r>
              <a:rPr lang="en-US" sz="1400">
                <a:sym typeface="+mn-ea"/>
              </a:rPr>
              <a:t>机器上</a:t>
            </a:r>
            <a:r>
              <a:rPr lang="en-US" sz="1400">
                <a:sym typeface="+mn-ea"/>
              </a:rPr>
              <a:t>，</a:t>
            </a:r>
            <a:r>
              <a:rPr lang="en-US" sz="1400">
                <a:sym typeface="+mn-ea"/>
              </a:rPr>
              <a:t>Redis</a:t>
            </a:r>
            <a:r>
              <a:rPr lang="en-US" sz="1400">
                <a:sym typeface="+mn-ea"/>
              </a:rPr>
              <a:t>配置文件保存在 </a:t>
            </a:r>
            <a:r>
              <a:rPr lang="en-US" sz="1400">
                <a:sym typeface="+mn-ea"/>
              </a:rPr>
              <a:t>/usr/local/re</a:t>
            </a:r>
            <a:r>
              <a:rPr lang="en-US" sz="1400">
                <a:sym typeface="+mn-ea"/>
              </a:rPr>
              <a:t>dis/conf</a:t>
            </a:r>
            <a:r>
              <a:rPr lang="en-US" sz="1400">
                <a:sym typeface="+mn-ea"/>
              </a:rPr>
              <a:t>/redis.conf</a:t>
            </a:r>
            <a:r>
              <a:rPr lang="en-US" sz="1400">
                <a:sym typeface="+mn-ea"/>
              </a:rPr>
              <a:t>文件下，读者需要根据实际情况进行修改，修改后的 </a:t>
            </a:r>
            <a:r>
              <a:rPr lang="en-US" sz="1400">
                <a:sym typeface="+mn-ea"/>
              </a:rPr>
              <a:t>redis</a:t>
            </a:r>
            <a:r>
              <a:rPr lang="en-US" sz="1400">
                <a:sym typeface="+mn-ea"/>
              </a:rPr>
              <a:t>_init_script</a:t>
            </a:r>
            <a:r>
              <a:rPr lang="en-US" sz="1400">
                <a:sym typeface="+mn-ea"/>
              </a:rPr>
              <a:t>脚本</a:t>
            </a:r>
            <a:r>
              <a:rPr lang="zh-CN" altLang="en-US" sz="1400">
                <a:sym typeface="+mn-ea"/>
              </a:rPr>
              <a:t>见右侧</a:t>
            </a:r>
            <a:r>
              <a:rPr lang="zh-CN" altLang="en-US" sz="1400">
                <a:sym typeface="+mn-ea"/>
              </a:rPr>
              <a:t>：</a:t>
            </a:r>
            <a:endParaRPr lang="zh-CN" altLang="en-US" sz="1400">
              <a:sym typeface="+mn-ea"/>
            </a:endParaRPr>
          </a:p>
        </p:txBody>
      </p:sp>
      <p:pic>
        <p:nvPicPr>
          <p:cNvPr id="85" name="图片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615" y="3526790"/>
            <a:ext cx="4444365" cy="246570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开机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启动</a:t>
            </a:r>
            <a:endParaRPr lang="zh-CN" altLang="en-US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30822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>
                <a:sym typeface="+mn-ea"/>
              </a:rPr>
              <a:t>Linux</a:t>
            </a:r>
            <a:r>
              <a:rPr lang="zh-CN" altLang="en-US">
                <a:sym typeface="+mn-ea"/>
              </a:rPr>
              <a:t>下Redis开机自启动</a:t>
            </a:r>
            <a:endParaRPr lang="zh-CN" altLang="en-US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42745" y="2341245"/>
            <a:ext cx="540639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3 将redis_init_script 脚本拷贝到/etc/init.d目录下并修改名字为redis</a:t>
            </a:r>
            <a:endParaRPr lang="en-US" sz="14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2668905"/>
            <a:ext cx="3371850" cy="1809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11655" y="2921000"/>
            <a:ext cx="233553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给</a:t>
            </a:r>
            <a:r>
              <a:rPr lang="en-US" sz="1400">
                <a:sym typeface="+mn-ea"/>
              </a:rPr>
              <a:t> </a:t>
            </a:r>
            <a:r>
              <a:rPr lang="en-US" sz="1400">
                <a:sym typeface="+mn-ea"/>
              </a:rPr>
              <a:t>redis</a:t>
            </a:r>
            <a:r>
              <a:rPr lang="en-US" sz="1400">
                <a:sym typeface="+mn-ea"/>
              </a:rPr>
              <a:t>文件授予读写权限</a:t>
            </a:r>
            <a:endParaRPr lang="en-US" sz="140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0" y="3246755"/>
            <a:ext cx="2428875" cy="1714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42745" y="3667760"/>
            <a:ext cx="1626235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4 开启服务自启动</a:t>
            </a:r>
            <a:endParaRPr lang="en-US" sz="14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11655" y="4076065"/>
            <a:ext cx="5695950" cy="564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在</a:t>
            </a:r>
            <a:r>
              <a:rPr lang="en-US" sz="1400">
                <a:sym typeface="+mn-ea"/>
              </a:rPr>
              <a:t>/etc/init.d</a:t>
            </a:r>
            <a:r>
              <a:rPr lang="en-US" sz="1400">
                <a:sym typeface="+mn-ea"/>
              </a:rPr>
              <a:t>下的脚本都是可以在</a:t>
            </a:r>
            <a:r>
              <a:rPr lang="en-US" sz="1400">
                <a:sym typeface="+mn-ea"/>
              </a:rPr>
              <a:t>L</a:t>
            </a:r>
            <a:r>
              <a:rPr lang="en-US" sz="1400">
                <a:sym typeface="+mn-ea"/>
              </a:rPr>
              <a:t>inux</a:t>
            </a:r>
            <a:r>
              <a:rPr lang="en-US" sz="1400">
                <a:sym typeface="+mn-ea"/>
              </a:rPr>
              <a:t>操作</a:t>
            </a:r>
            <a:r>
              <a:rPr lang="en-US" sz="1400">
                <a:sym typeface="+mn-ea"/>
              </a:rPr>
              <a:t>系统启动</a:t>
            </a:r>
            <a:r>
              <a:rPr lang="en-US" sz="1400">
                <a:sym typeface="+mn-ea"/>
              </a:rPr>
              <a:t>时</a:t>
            </a:r>
            <a:r>
              <a:rPr lang="en-US" sz="1400">
                <a:sym typeface="+mn-ea"/>
              </a:rPr>
              <a:t>自动启动的服务，</a:t>
            </a:r>
            <a:r>
              <a:rPr lang="en-US" sz="1400">
                <a:sym typeface="+mn-ea"/>
              </a:rPr>
              <a:t>还需要一个</a:t>
            </a:r>
            <a:r>
              <a:rPr lang="en-US" sz="1400">
                <a:sym typeface="+mn-ea"/>
              </a:rPr>
              <a:t>系统启动时的配置</a:t>
            </a:r>
            <a:r>
              <a:rPr lang="en-US" sz="1400">
                <a:sym typeface="+mn-ea"/>
              </a:rPr>
              <a:t>,</a:t>
            </a:r>
            <a:r>
              <a:rPr lang="en-US" sz="1400">
                <a:sym typeface="+mn-ea"/>
              </a:rPr>
              <a:t> </a:t>
            </a:r>
            <a:r>
              <a:rPr lang="en-US" sz="1400">
                <a:sym typeface="+mn-ea"/>
              </a:rPr>
              <a:t>开启</a:t>
            </a:r>
            <a:r>
              <a:rPr lang="en-US" sz="1400">
                <a:sym typeface="+mn-ea"/>
              </a:rPr>
              <a:t>Redis</a:t>
            </a:r>
            <a:r>
              <a:rPr lang="en-US" sz="1400">
                <a:sym typeface="+mn-ea"/>
              </a:rPr>
              <a:t>服务自启动命令如下所示</a:t>
            </a:r>
            <a:r>
              <a:rPr lang="zh-CN" altLang="en-US" sz="1400">
                <a:sym typeface="+mn-ea"/>
              </a:rPr>
              <a:t>：</a:t>
            </a:r>
            <a:endParaRPr lang="zh-CN" altLang="en-US" sz="1400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240" y="4721225"/>
            <a:ext cx="1724025" cy="17145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开机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启动</a:t>
            </a:r>
            <a:endParaRPr lang="zh-CN" altLang="en-US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30822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>
                <a:sym typeface="+mn-ea"/>
              </a:rPr>
              <a:t>Linux</a:t>
            </a:r>
            <a:r>
              <a:rPr lang="zh-CN" altLang="en-US">
                <a:sym typeface="+mn-ea"/>
              </a:rPr>
              <a:t>下Redis开机自启动</a:t>
            </a:r>
            <a:endParaRPr lang="zh-CN" altLang="en-US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42745" y="2341245"/>
            <a:ext cx="540639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5 启动Redis服务</a:t>
            </a:r>
            <a:endParaRPr lang="en-US" sz="14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11655" y="2669540"/>
            <a:ext cx="5238115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重启CentOS之后，就可以执行以下命令启动或停止Redis服务了</a:t>
            </a:r>
            <a:endParaRPr lang="en-US" sz="1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45310" y="3012440"/>
            <a:ext cx="182245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（1）启动Redis服务</a:t>
            </a:r>
            <a:endParaRPr lang="en-US" sz="14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490" y="3366770"/>
            <a:ext cx="1362075" cy="1809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845310" y="3727450"/>
            <a:ext cx="182245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（2）</a:t>
            </a:r>
            <a:r>
              <a:rPr lang="zh-CN" altLang="en-US" sz="1400">
                <a:sym typeface="+mn-ea"/>
              </a:rPr>
              <a:t>停止</a:t>
            </a:r>
            <a:r>
              <a:rPr lang="en-US" sz="1400">
                <a:sym typeface="+mn-ea"/>
              </a:rPr>
              <a:t>Redis服务</a:t>
            </a:r>
            <a:endParaRPr lang="en-US" sz="1400"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490" y="4067175"/>
            <a:ext cx="1333500" cy="1809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845310" y="4276090"/>
            <a:ext cx="2183765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以上命令等价于以下命令</a:t>
            </a:r>
            <a:endParaRPr lang="en-US" sz="1400"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490" y="4596765"/>
            <a:ext cx="2190750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8759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内存分析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工具</a:t>
            </a:r>
            <a:endParaRPr lang="zh-CN" altLang="en-US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42745" y="1851025"/>
            <a:ext cx="8909685" cy="755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  <a:buClrTx/>
              <a:buSzTx/>
              <a:buFontTx/>
            </a:pPr>
            <a:r>
              <a:rPr>
                <a:sym typeface="+mn-ea"/>
              </a:rPr>
              <a:t>redis-rdb-tools是由Python写的用来分析Redis的rdb快照文件用的工具，在分析内存的时候，我们主要用它生成Redis的内存快照</a:t>
            </a:r>
            <a:endParaRPr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11655" y="2669540"/>
            <a:ext cx="194691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1, 安装redis-rdb-tools</a:t>
            </a:r>
            <a:endParaRPr lang="en-US" sz="1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45310" y="3012440"/>
            <a:ext cx="8707120" cy="564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安装redis-rdb-tools前需要配置Python环境，这部分的内容请参考本书的11.7.2 在Linux下安装Python3，配置好Python环境后安装redis-rdb-tools可以通过Python的pip来安装</a:t>
            </a:r>
            <a:endParaRPr lang="en-US" sz="14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20" y="3592195"/>
            <a:ext cx="2905125" cy="1714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45310" y="3917315"/>
            <a:ext cx="147447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2</a:t>
            </a:r>
            <a:r>
              <a:rPr lang="en-US" sz="1400">
                <a:sym typeface="+mn-ea"/>
              </a:rPr>
              <a:t>, </a:t>
            </a:r>
            <a:r>
              <a:rPr lang="en-US" sz="1400">
                <a:sym typeface="+mn-ea"/>
              </a:rPr>
              <a:t>分析</a:t>
            </a:r>
            <a:r>
              <a:rPr lang="en-US" sz="1400">
                <a:sym typeface="+mn-ea"/>
              </a:rPr>
              <a:t>RDB</a:t>
            </a:r>
            <a:r>
              <a:rPr lang="en-US" sz="1400">
                <a:sym typeface="+mn-ea"/>
              </a:rPr>
              <a:t>快照</a:t>
            </a:r>
            <a:endParaRPr lang="en-US" sz="140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45310" y="4276090"/>
            <a:ext cx="4765675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首先在</a:t>
            </a:r>
            <a:r>
              <a:rPr lang="en-US" sz="1400">
                <a:sym typeface="+mn-ea"/>
              </a:rPr>
              <a:t>Redis</a:t>
            </a:r>
            <a:r>
              <a:rPr lang="en-US" sz="1400">
                <a:sym typeface="+mn-ea"/>
              </a:rPr>
              <a:t>客户端生成两条</a:t>
            </a:r>
            <a:r>
              <a:rPr lang="en-US" sz="1400">
                <a:sym typeface="+mn-ea"/>
              </a:rPr>
              <a:t>S</a:t>
            </a:r>
            <a:r>
              <a:rPr lang="en-US" sz="1400">
                <a:sym typeface="+mn-ea"/>
              </a:rPr>
              <a:t>tring</a:t>
            </a:r>
            <a:r>
              <a:rPr lang="en-US" sz="1400">
                <a:sym typeface="+mn-ea"/>
              </a:rPr>
              <a:t>类型的数据，如下所示</a:t>
            </a:r>
            <a:r>
              <a:rPr lang="zh-CN" altLang="en-US" sz="1400">
                <a:sym typeface="+mn-ea"/>
              </a:rPr>
              <a:t>：</a:t>
            </a:r>
            <a:endParaRPr lang="zh-CN" altLang="en-US" sz="1400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620" y="4634865"/>
            <a:ext cx="2800350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8759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内存分析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工具</a:t>
            </a:r>
            <a:endParaRPr lang="zh-CN" altLang="en-US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54480" y="1851025"/>
            <a:ext cx="442849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  <a:buClrTx/>
              <a:buSzTx/>
              <a:buFontTx/>
            </a:pPr>
            <a:r>
              <a:rPr sz="1400">
                <a:sym typeface="+mn-ea"/>
              </a:rPr>
              <a:t>然后，把Redis的RDB快照内存分析报告输出到控制台</a:t>
            </a:r>
            <a:endParaRPr sz="14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2178685"/>
            <a:ext cx="6334125" cy="10477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73200" y="3237865"/>
            <a:ext cx="9047480" cy="800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  <a:buClrTx/>
              <a:buSzTx/>
              <a:buFontTx/>
            </a:pPr>
            <a:r>
              <a:rPr sz="1400">
                <a:sym typeface="+mn-ea"/>
              </a:rPr>
              <a:t>在生成的报表中有</a:t>
            </a:r>
            <a:r>
              <a:rPr sz="1400">
                <a:sym typeface="+mn-ea"/>
              </a:rPr>
              <a:t>database</a:t>
            </a:r>
            <a:r>
              <a:rPr sz="1400">
                <a:sym typeface="+mn-ea"/>
              </a:rPr>
              <a:t>（</a:t>
            </a:r>
            <a:r>
              <a:rPr sz="1400">
                <a:sym typeface="+mn-ea"/>
              </a:rPr>
              <a:t>key</a:t>
            </a:r>
            <a:r>
              <a:rPr sz="1400">
                <a:sym typeface="+mn-ea"/>
              </a:rPr>
              <a:t>在</a:t>
            </a:r>
            <a:r>
              <a:rPr sz="1400">
                <a:sym typeface="+mn-ea"/>
              </a:rPr>
              <a:t>Redis</a:t>
            </a:r>
            <a:r>
              <a:rPr sz="1400">
                <a:sym typeface="+mn-ea"/>
              </a:rPr>
              <a:t>的</a:t>
            </a:r>
            <a:r>
              <a:rPr sz="1400">
                <a:sym typeface="+mn-ea"/>
              </a:rPr>
              <a:t>db</a:t>
            </a:r>
            <a:r>
              <a:rPr sz="1400">
                <a:sym typeface="+mn-ea"/>
              </a:rPr>
              <a:t>）、</a:t>
            </a:r>
            <a:r>
              <a:rPr sz="1400">
                <a:sym typeface="+mn-ea"/>
              </a:rPr>
              <a:t>type</a:t>
            </a:r>
            <a:r>
              <a:rPr sz="1400">
                <a:sym typeface="+mn-ea"/>
              </a:rPr>
              <a:t>（</a:t>
            </a:r>
            <a:r>
              <a:rPr sz="1400">
                <a:sym typeface="+mn-ea"/>
              </a:rPr>
              <a:t>key</a:t>
            </a:r>
            <a:r>
              <a:rPr sz="1400">
                <a:sym typeface="+mn-ea"/>
              </a:rPr>
              <a:t>类型）、</a:t>
            </a:r>
            <a:r>
              <a:rPr sz="1400">
                <a:sym typeface="+mn-ea"/>
              </a:rPr>
              <a:t>key</a:t>
            </a:r>
            <a:r>
              <a:rPr sz="1400">
                <a:sym typeface="+mn-ea"/>
              </a:rPr>
              <a:t>（</a:t>
            </a:r>
            <a:r>
              <a:rPr sz="1400">
                <a:sym typeface="+mn-ea"/>
              </a:rPr>
              <a:t>key</a:t>
            </a:r>
            <a:r>
              <a:rPr sz="1400">
                <a:sym typeface="+mn-ea"/>
              </a:rPr>
              <a:t>值）、</a:t>
            </a:r>
            <a:r>
              <a:rPr sz="1400">
                <a:sym typeface="+mn-ea"/>
              </a:rPr>
              <a:t>size_in_bytes</a:t>
            </a:r>
            <a:r>
              <a:rPr sz="1400">
                <a:sym typeface="+mn-ea"/>
              </a:rPr>
              <a:t>（</a:t>
            </a:r>
            <a:r>
              <a:rPr sz="1400">
                <a:sym typeface="+mn-ea"/>
              </a:rPr>
              <a:t>key</a:t>
            </a:r>
            <a:r>
              <a:rPr sz="1400">
                <a:sym typeface="+mn-ea"/>
              </a:rPr>
              <a:t>的内存大小）、</a:t>
            </a:r>
            <a:r>
              <a:rPr sz="1400">
                <a:sym typeface="+mn-ea"/>
              </a:rPr>
              <a:t>encoding</a:t>
            </a:r>
            <a:r>
              <a:rPr sz="1400">
                <a:sym typeface="+mn-ea"/>
              </a:rPr>
              <a:t>（</a:t>
            </a:r>
            <a:r>
              <a:rPr sz="1400">
                <a:sym typeface="+mn-ea"/>
              </a:rPr>
              <a:t>value</a:t>
            </a:r>
            <a:r>
              <a:rPr sz="1400">
                <a:sym typeface="+mn-ea"/>
              </a:rPr>
              <a:t>的存储编码形式）、</a:t>
            </a:r>
            <a:r>
              <a:rPr sz="1400">
                <a:sym typeface="+mn-ea"/>
              </a:rPr>
              <a:t>num_elements</a:t>
            </a:r>
            <a:r>
              <a:rPr sz="1400">
                <a:sym typeface="+mn-ea"/>
              </a:rPr>
              <a:t>（</a:t>
            </a:r>
            <a:r>
              <a:rPr sz="1400">
                <a:sym typeface="+mn-ea"/>
              </a:rPr>
              <a:t>key</a:t>
            </a:r>
            <a:r>
              <a:rPr sz="1400">
                <a:sym typeface="+mn-ea"/>
              </a:rPr>
              <a:t>中的</a:t>
            </a:r>
            <a:r>
              <a:rPr sz="1400">
                <a:sym typeface="+mn-ea"/>
              </a:rPr>
              <a:t>value</a:t>
            </a:r>
            <a:r>
              <a:rPr sz="1400">
                <a:sym typeface="+mn-ea"/>
              </a:rPr>
              <a:t>的个数）、</a:t>
            </a:r>
            <a:r>
              <a:rPr sz="1400">
                <a:sym typeface="+mn-ea"/>
              </a:rPr>
              <a:t>len_largest_element</a:t>
            </a:r>
            <a:r>
              <a:rPr sz="1400">
                <a:sym typeface="+mn-ea"/>
              </a:rPr>
              <a:t>（</a:t>
            </a:r>
            <a:r>
              <a:rPr sz="1400">
                <a:sym typeface="+mn-ea"/>
              </a:rPr>
              <a:t>key</a:t>
            </a:r>
            <a:r>
              <a:rPr sz="1400">
                <a:sym typeface="+mn-ea"/>
              </a:rPr>
              <a:t>中的</a:t>
            </a:r>
            <a:r>
              <a:rPr sz="1400">
                <a:sym typeface="+mn-ea"/>
              </a:rPr>
              <a:t>value</a:t>
            </a:r>
            <a:r>
              <a:rPr sz="1400">
                <a:sym typeface="+mn-ea"/>
              </a:rPr>
              <a:t>的长度）和</a:t>
            </a:r>
            <a:r>
              <a:rPr sz="1400">
                <a:sym typeface="+mn-ea"/>
              </a:rPr>
              <a:t>expiry</a:t>
            </a:r>
            <a:r>
              <a:rPr sz="1400">
                <a:sym typeface="+mn-ea"/>
              </a:rPr>
              <a:t>（</a:t>
            </a:r>
            <a:r>
              <a:rPr sz="1400">
                <a:sym typeface="+mn-ea"/>
              </a:rPr>
              <a:t>k</a:t>
            </a:r>
            <a:r>
              <a:rPr sz="1400">
                <a:sym typeface="+mn-ea"/>
              </a:rPr>
              <a:t>ey</a:t>
            </a:r>
            <a:r>
              <a:rPr sz="1400">
                <a:sym typeface="+mn-ea"/>
              </a:rPr>
              <a:t>的过期时间）</a:t>
            </a:r>
            <a:endParaRPr sz="140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73200" y="4014470"/>
            <a:ext cx="9047480" cy="564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  <a:buClrTx/>
              <a:buSzTx/>
              <a:buFontTx/>
            </a:pPr>
            <a:r>
              <a:rPr sz="1400">
                <a:sym typeface="+mn-ea"/>
              </a:rPr>
              <a:t>从测试报告的返回结果可以看出</a:t>
            </a:r>
            <a:r>
              <a:rPr sz="1400">
                <a:sym typeface="+mn-ea"/>
              </a:rPr>
              <a:t>key</a:t>
            </a:r>
            <a:r>
              <a:rPr sz="1400">
                <a:sym typeface="+mn-ea"/>
              </a:rPr>
              <a:t>为</a:t>
            </a:r>
            <a:r>
              <a:rPr sz="1400">
                <a:sym typeface="+mn-ea"/>
              </a:rPr>
              <a:t>age</a:t>
            </a:r>
            <a:r>
              <a:rPr sz="1400">
                <a:sym typeface="+mn-ea"/>
              </a:rPr>
              <a:t>的</a:t>
            </a:r>
            <a:r>
              <a:rPr sz="1400">
                <a:sym typeface="+mn-ea"/>
              </a:rPr>
              <a:t>s</a:t>
            </a:r>
            <a:r>
              <a:rPr sz="1400">
                <a:sym typeface="+mn-ea"/>
              </a:rPr>
              <a:t>tring</a:t>
            </a:r>
            <a:r>
              <a:rPr sz="1400">
                <a:sym typeface="+mn-ea"/>
              </a:rPr>
              <a:t>类型数据占用了</a:t>
            </a:r>
            <a:r>
              <a:rPr sz="1400">
                <a:sym typeface="+mn-ea"/>
              </a:rPr>
              <a:t>4</a:t>
            </a:r>
            <a:r>
              <a:rPr sz="1400">
                <a:sym typeface="+mn-ea"/>
              </a:rPr>
              <a:t>6</a:t>
            </a:r>
            <a:r>
              <a:rPr sz="1400">
                <a:sym typeface="+mn-ea"/>
              </a:rPr>
              <a:t>个字节，</a:t>
            </a:r>
            <a:r>
              <a:rPr sz="1400">
                <a:sym typeface="+mn-ea"/>
              </a:rPr>
              <a:t>key</a:t>
            </a:r>
            <a:r>
              <a:rPr sz="1400">
                <a:sym typeface="+mn-ea"/>
              </a:rPr>
              <a:t>为</a:t>
            </a:r>
            <a:r>
              <a:rPr sz="1400">
                <a:sym typeface="+mn-ea"/>
              </a:rPr>
              <a:t>name</a:t>
            </a:r>
            <a:r>
              <a:rPr sz="1400">
                <a:sym typeface="+mn-ea"/>
              </a:rPr>
              <a:t>的</a:t>
            </a:r>
            <a:r>
              <a:rPr sz="1400">
                <a:sym typeface="+mn-ea"/>
              </a:rPr>
              <a:t>s</a:t>
            </a:r>
            <a:r>
              <a:rPr sz="1400">
                <a:sym typeface="+mn-ea"/>
              </a:rPr>
              <a:t>tring</a:t>
            </a:r>
            <a:r>
              <a:rPr sz="1400">
                <a:sym typeface="+mn-ea"/>
              </a:rPr>
              <a:t>类型数据占用了</a:t>
            </a:r>
            <a:r>
              <a:rPr sz="1400">
                <a:sym typeface="+mn-ea"/>
              </a:rPr>
              <a:t>64</a:t>
            </a:r>
            <a:r>
              <a:rPr sz="1400">
                <a:sym typeface="+mn-ea"/>
              </a:rPr>
              <a:t>个字节。</a:t>
            </a:r>
            <a:endParaRPr sz="1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73200" y="4578985"/>
            <a:ext cx="5789295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sz="1400">
                <a:sym typeface="+mn-ea"/>
              </a:rPr>
              <a:t>也可以使用以下命令把</a:t>
            </a:r>
            <a:r>
              <a:rPr sz="1400">
                <a:sym typeface="+mn-ea"/>
              </a:rPr>
              <a:t>Redis</a:t>
            </a:r>
            <a:r>
              <a:rPr sz="1400">
                <a:sym typeface="+mn-ea"/>
              </a:rPr>
              <a:t>的</a:t>
            </a:r>
            <a:r>
              <a:rPr sz="1400">
                <a:sym typeface="+mn-ea"/>
              </a:rPr>
              <a:t>rdb</a:t>
            </a:r>
            <a:r>
              <a:rPr sz="1400">
                <a:sym typeface="+mn-ea"/>
              </a:rPr>
              <a:t>内存分析报告生成到</a:t>
            </a:r>
            <a:r>
              <a:rPr sz="1400">
                <a:sym typeface="+mn-ea"/>
              </a:rPr>
              <a:t>me</a:t>
            </a:r>
            <a:r>
              <a:rPr sz="1400">
                <a:sym typeface="+mn-ea"/>
              </a:rPr>
              <a:t>mory.</a:t>
            </a:r>
            <a:r>
              <a:rPr sz="1400">
                <a:sym typeface="+mn-ea"/>
              </a:rPr>
              <a:t>csv</a:t>
            </a:r>
            <a:r>
              <a:rPr sz="1400">
                <a:sym typeface="+mn-ea"/>
              </a:rPr>
              <a:t>文件</a:t>
            </a:r>
            <a:endParaRPr sz="1400"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005" y="4906645"/>
            <a:ext cx="6324600" cy="124777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4630420" y="2691765"/>
            <a:ext cx="2713990" cy="1474470"/>
          </a:xfrm>
        </p:spPr>
        <p:txBody>
          <a:bodyPr>
            <a:normAutofit/>
          </a:bodyPr>
          <a:lstStyle/>
          <a:p>
            <a:r>
              <a:rPr lang="zh-CN" altLang="en-US" sz="6600" dirty="0"/>
              <a:t>谢谢！</a:t>
            </a:r>
            <a:endParaRPr lang="zh-CN" altLang="en-US" sz="4000" dirty="0"/>
          </a:p>
        </p:txBody>
      </p:sp>
      <p:sp>
        <p:nvSpPr>
          <p:cNvPr id="8" name="任意多边形: 形状 7"/>
          <p:cNvSpPr/>
          <p:nvPr/>
        </p:nvSpPr>
        <p:spPr>
          <a:xfrm>
            <a:off x="669925" y="2344255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07845" y="2381885"/>
            <a:ext cx="8496300" cy="33286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远程连接Redis需要使用redis-cli命令，</a:t>
            </a:r>
            <a:endParaRPr lang="zh-CN" altLang="en-US">
              <a:sym typeface="+mn-ea"/>
            </a:endParaRP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用法：redis-cli [OPTIONS] [cmd [arg [arg ...]]]，</a:t>
            </a:r>
            <a:endParaRPr lang="zh-CN" altLang="en-US">
              <a:sym typeface="+mn-ea"/>
            </a:endParaRP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redis-cli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命令的关键参数如下。</a:t>
            </a:r>
            <a:endParaRPr lang="zh-CN" altLang="en-US">
              <a:sym typeface="+mn-ea"/>
            </a:endParaRP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-h : 主机ip，默认是127.0.0.1。</a:t>
            </a:r>
            <a:endParaRPr lang="zh-CN" altLang="en-US">
              <a:sym typeface="+mn-ea"/>
            </a:endParaRP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-p : 端口，默认是6379。</a:t>
            </a:r>
            <a:endParaRPr lang="zh-CN" altLang="en-US">
              <a:sym typeface="+mn-ea"/>
            </a:endParaRP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-a : 密码，如果Redis设置了密码，需要传递密码。</a:t>
            </a:r>
            <a:endParaRPr lang="zh-CN" altLang="en-US">
              <a:sym typeface="+mn-ea"/>
            </a:endParaRP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假设有两台Redis服务器，服务器IP分别是：192.168.1.11和192.168.1.14。现在需要在192.168.1.11上通过redis-cli命令远程访问192.168.1.14上的Redis服务器，在192.168.1.11上通过以下命令远程连接192.168.1.14上的Redis服务器。</a:t>
            </a:r>
            <a:endParaRPr lang="zh-CN" altLang="en-US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236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客户端远程连接Redis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236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客户端远程连接Redis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845" y="2330450"/>
            <a:ext cx="3305175" cy="1057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07845" y="3571240"/>
            <a:ext cx="54108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通过本例，客户端远程连接到</a:t>
            </a:r>
            <a:r>
              <a:rPr lang="zh-CN" altLang="en-US">
                <a:sym typeface="+mn-ea"/>
              </a:rPr>
              <a:t>1</a:t>
            </a:r>
            <a:r>
              <a:rPr lang="zh-CN" altLang="en-US">
                <a:sym typeface="+mn-ea"/>
              </a:rPr>
              <a:t>92.168.1.14</a:t>
            </a:r>
            <a:r>
              <a:rPr lang="zh-CN" altLang="en-US">
                <a:sym typeface="+mn-ea"/>
              </a:rPr>
              <a:t>上的</a:t>
            </a:r>
            <a:r>
              <a:rPr lang="zh-CN" altLang="en-US">
                <a:sym typeface="+mn-ea"/>
              </a:rPr>
              <a:t>R</a:t>
            </a:r>
            <a:r>
              <a:rPr lang="zh-CN" altLang="en-US">
                <a:sym typeface="+mn-ea"/>
              </a:rPr>
              <a:t>edis</a:t>
            </a:r>
            <a:r>
              <a:rPr lang="zh-CN" altLang="en-US">
                <a:sym typeface="+mn-ea"/>
              </a:rPr>
              <a:t>服务，设置了</a:t>
            </a:r>
            <a:r>
              <a:rPr lang="zh-CN" altLang="en-US">
                <a:sym typeface="+mn-ea"/>
              </a:rPr>
              <a:t>1</a:t>
            </a:r>
            <a:r>
              <a:rPr lang="zh-CN" altLang="en-US">
                <a:sym typeface="+mn-ea"/>
              </a:rPr>
              <a:t>个</a:t>
            </a:r>
            <a:r>
              <a:rPr lang="zh-CN" altLang="en-US">
                <a:sym typeface="+mn-ea"/>
              </a:rPr>
              <a:t>s</a:t>
            </a:r>
            <a:r>
              <a:rPr lang="zh-CN" altLang="en-US">
                <a:sym typeface="+mn-ea"/>
              </a:rPr>
              <a:t>tring</a:t>
            </a:r>
            <a:r>
              <a:rPr lang="zh-CN" altLang="en-US">
                <a:sym typeface="+mn-ea"/>
              </a:rPr>
              <a:t>值</a:t>
            </a:r>
            <a:r>
              <a:rPr lang="zh-CN" altLang="en-US">
                <a:sym typeface="+mn-ea"/>
              </a:rPr>
              <a:t>,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使</a:t>
            </a:r>
            <a:r>
              <a:rPr lang="zh-CN" altLang="en-US">
                <a:sym typeface="+mn-ea"/>
              </a:rPr>
              <a:t> age</a:t>
            </a:r>
            <a:r>
              <a:rPr lang="zh-CN" altLang="en-US">
                <a:sym typeface="+mn-ea"/>
              </a:rPr>
              <a:t>等于</a:t>
            </a:r>
            <a:r>
              <a:rPr lang="zh-CN" altLang="en-US">
                <a:sym typeface="+mn-ea"/>
              </a:rPr>
              <a:t>20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设置密码</a:t>
            </a:r>
            <a:endParaRPr lang="zh-CN" altLang="en-US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9740" y="2381885"/>
            <a:ext cx="77590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通过</a:t>
            </a:r>
            <a:r>
              <a:rPr lang="zh-CN" altLang="en-US">
                <a:sym typeface="+mn-ea"/>
              </a:rPr>
              <a:t>Redis</a:t>
            </a:r>
            <a:r>
              <a:rPr lang="zh-CN" altLang="en-US">
                <a:sym typeface="+mn-ea"/>
              </a:rPr>
              <a:t>配置文件来设置密码参数，客户端连接到 </a:t>
            </a:r>
            <a:r>
              <a:rPr lang="zh-CN" altLang="en-US">
                <a:sym typeface="+mn-ea"/>
              </a:rPr>
              <a:t>Redis</a:t>
            </a:r>
            <a:r>
              <a:rPr lang="zh-CN" altLang="en-US">
                <a:sym typeface="+mn-ea"/>
              </a:rPr>
              <a:t>就需要密码验证，可以让</a:t>
            </a:r>
            <a:r>
              <a:rPr lang="zh-CN" altLang="en-US">
                <a:sym typeface="+mn-ea"/>
              </a:rPr>
              <a:t>Redis</a:t>
            </a:r>
            <a:r>
              <a:rPr lang="zh-CN" altLang="en-US">
                <a:sym typeface="+mn-ea"/>
              </a:rPr>
              <a:t>服务更安全。</a:t>
            </a:r>
            <a:endParaRPr lang="zh-CN" altLang="en-US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29740" y="3108325"/>
            <a:ext cx="26720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通过命令修改</a:t>
            </a:r>
            <a:r>
              <a:rPr lang="zh-CN" altLang="en-US">
                <a:sym typeface="+mn-ea"/>
              </a:rPr>
              <a:t>Redis</a:t>
            </a:r>
            <a:r>
              <a:rPr lang="zh-CN" altLang="en-US">
                <a:sym typeface="+mn-ea"/>
              </a:rPr>
              <a:t>密码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72405" y="3599180"/>
            <a:ext cx="55695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通过</a:t>
            </a:r>
            <a:r>
              <a:rPr lang="zh-CN" altLang="en-US">
                <a:solidFill>
                  <a:srgbClr val="0000FF"/>
                </a:solidFill>
                <a:sym typeface="+mn-ea"/>
              </a:rPr>
              <a:t>CONFIG GET requirepass</a:t>
            </a:r>
            <a:r>
              <a:rPr lang="zh-CN" altLang="en-US">
                <a:sym typeface="+mn-ea"/>
              </a:rPr>
              <a:t>命令查看</a:t>
            </a:r>
            <a:r>
              <a:rPr lang="zh-CN" altLang="en-US">
                <a:sym typeface="+mn-ea"/>
              </a:rPr>
              <a:t>R</a:t>
            </a:r>
            <a:r>
              <a:rPr lang="zh-CN" altLang="en-US">
                <a:sym typeface="+mn-ea"/>
              </a:rPr>
              <a:t>edis</a:t>
            </a:r>
            <a:r>
              <a:rPr lang="zh-CN" altLang="en-US">
                <a:sym typeface="+mn-ea"/>
              </a:rPr>
              <a:t>是否设置了密码验证</a:t>
            </a:r>
            <a:endParaRPr lang="zh-CN" altLang="en-US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10" y="3596005"/>
            <a:ext cx="3750310" cy="7200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272405" y="4456430"/>
            <a:ext cx="583692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默认情况下</a:t>
            </a:r>
            <a:r>
              <a:rPr lang="zh-CN" altLang="en-US">
                <a:solidFill>
                  <a:srgbClr val="0000FF"/>
                </a:solidFill>
                <a:sym typeface="+mn-ea"/>
              </a:rPr>
              <a:t> </a:t>
            </a:r>
            <a:r>
              <a:rPr lang="zh-CN" altLang="en-US">
                <a:solidFill>
                  <a:srgbClr val="0000FF"/>
                </a:solidFill>
                <a:sym typeface="+mn-ea"/>
              </a:rPr>
              <a:t>requirepass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对应的参数是空的，即没有密码，表示无需通过密码验证就可以连接到 </a:t>
            </a:r>
            <a:r>
              <a:rPr lang="zh-CN" altLang="en-US">
                <a:sym typeface="+mn-ea"/>
              </a:rPr>
              <a:t>Redis </a:t>
            </a:r>
            <a:r>
              <a:rPr lang="zh-CN" altLang="en-US">
                <a:sym typeface="+mn-ea"/>
              </a:rPr>
              <a:t>服务。然后设置</a:t>
            </a:r>
            <a:r>
              <a:rPr lang="zh-CN" altLang="en-US">
                <a:sym typeface="+mn-ea"/>
              </a:rPr>
              <a:t>Redis</a:t>
            </a:r>
            <a:r>
              <a:rPr lang="zh-CN" altLang="en-US">
                <a:sym typeface="+mn-ea"/>
              </a:rPr>
              <a:t>的当前密码为</a:t>
            </a:r>
            <a:r>
              <a:rPr lang="zh-CN" altLang="en-US">
                <a:sym typeface="+mn-ea"/>
              </a:rPr>
              <a:t>”</a:t>
            </a:r>
            <a:r>
              <a:rPr lang="zh-CN" altLang="en-US">
                <a:solidFill>
                  <a:srgbClr val="0000FF"/>
                </a:solidFill>
                <a:sym typeface="+mn-ea"/>
              </a:rPr>
              <a:t>123</a:t>
            </a:r>
            <a:r>
              <a:rPr lang="zh-CN" altLang="en-US">
                <a:sym typeface="+mn-ea"/>
              </a:rPr>
              <a:t>”</a:t>
            </a:r>
            <a:r>
              <a:rPr lang="zh-CN" altLang="en-US">
                <a:sym typeface="+mn-ea"/>
              </a:rPr>
              <a:t>，</a:t>
            </a:r>
            <a:r>
              <a:rPr lang="zh-CN" altLang="en-US">
                <a:sym typeface="+mn-ea"/>
              </a:rPr>
              <a:t>Redis</a:t>
            </a:r>
            <a:r>
              <a:rPr lang="zh-CN" altLang="en-US">
                <a:sym typeface="+mn-ea"/>
              </a:rPr>
              <a:t>服务重新启动后又会设置为默认，即没有密码，不建议此种方式设置密码。</a:t>
            </a:r>
            <a:endParaRPr lang="zh-CN" altLang="en-US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410" y="4580255"/>
            <a:ext cx="3750310" cy="10153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设置密码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8082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通过命令</a:t>
            </a:r>
            <a:r>
              <a:rPr lang="zh-CN" altLang="en-US">
                <a:sym typeface="+mn-ea"/>
              </a:rPr>
              <a:t>Redis</a:t>
            </a:r>
            <a:r>
              <a:rPr lang="zh-CN" altLang="en-US">
                <a:sym typeface="+mn-ea"/>
              </a:rPr>
              <a:t>密码的完整实验如下所示，输入</a:t>
            </a:r>
            <a:r>
              <a:rPr lang="zh-CN" altLang="en-US">
                <a:sym typeface="+mn-ea"/>
              </a:rPr>
              <a:t>r</a:t>
            </a:r>
            <a:r>
              <a:rPr lang="zh-CN" altLang="en-US">
                <a:sym typeface="+mn-ea"/>
              </a:rPr>
              <a:t>edis-cli</a:t>
            </a:r>
            <a:r>
              <a:rPr lang="zh-CN" altLang="en-US">
                <a:sym typeface="+mn-ea"/>
              </a:rPr>
              <a:t>命令连接</a:t>
            </a:r>
            <a:r>
              <a:rPr lang="zh-CN" altLang="en-US">
                <a:sym typeface="+mn-ea"/>
              </a:rPr>
              <a:t>Redis</a:t>
            </a:r>
            <a:r>
              <a:rPr lang="zh-CN" altLang="en-US">
                <a:sym typeface="+mn-ea"/>
              </a:rPr>
              <a:t>服务器。</a:t>
            </a:r>
            <a:endParaRPr lang="zh-CN" alt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0" y="2761615"/>
            <a:ext cx="4914900" cy="27717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835150" y="5594350"/>
            <a:ext cx="6024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重新设置密码后，需要重新登录</a:t>
            </a:r>
            <a:r>
              <a:rPr lang="zh-CN" altLang="en-US">
                <a:sym typeface="+mn-ea"/>
              </a:rPr>
              <a:t>Redis</a:t>
            </a:r>
            <a:r>
              <a:rPr lang="zh-CN" altLang="en-US">
                <a:sym typeface="+mn-ea"/>
              </a:rPr>
              <a:t>才能获取操作权限。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HINKCELLSHAPEDONOTDELETE" val="tA6S0wzOvQ8a50SA42PUNRg"/>
</p:tagLst>
</file>

<file path=ppt/tags/tag10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074baa65-1bcf-453b-aed6-4412331b316e"/>
</p:tagLst>
</file>

<file path=ppt/tags/tag2.xml><?xml version="1.0" encoding="utf-8"?>
<p:tagLst xmlns:p="http://schemas.openxmlformats.org/presentationml/2006/main">
  <p:tag name="KSO_WM_UNIT_TABLE_BEAUTIFY" val="smartTable{1c353507-25bb-4930-b727-3cdd9cc09ae2}"/>
  <p:tag name="TABLE_ENDDRAG_ORIGIN_RECT" val="326*299"/>
  <p:tag name="TABLE_ENDDRAG_RECT" val="144*165*326*299"/>
</p:tagLst>
</file>

<file path=ppt/tags/tag3.xml><?xml version="1.0" encoding="utf-8"?>
<p:tagLst xmlns:p="http://schemas.openxmlformats.org/presentationml/2006/main">
  <p:tag name="KSO_WM_UNIT_TABLE_BEAUTIFY" val="smartTable{ba4ebca9-81f2-41a7-9380-2f55dd0243da}"/>
  <p:tag name="TABLE_ENDDRAG_ORIGIN_RECT" val="590*172"/>
  <p:tag name="TABLE_ENDDRAG_RECT" val="153*223*590*172"/>
</p:tagLst>
</file>

<file path=ppt/tags/tag4.xml><?xml version="1.0" encoding="utf-8"?>
<p:tagLst xmlns:p="http://schemas.openxmlformats.org/presentationml/2006/main">
  <p:tag name="KSO_WM_UNIT_TABLE_BEAUTIFY" val="smartTable{3e2232cd-0c35-4a5b-9e8e-f4e50d5a2d40}"/>
  <p:tag name="TABLE_ENDDRAG_ORIGIN_RECT" val="641*244"/>
  <p:tag name="TABLE_ENDDRAG_RECT" val="135*180*641*244"/>
</p:tagLst>
</file>

<file path=ppt/tags/tag5.xml><?xml version="1.0" encoding="utf-8"?>
<p:tagLst xmlns:p="http://schemas.openxmlformats.org/presentationml/2006/main">
  <p:tag name="KSO_WM_UNIT_TABLE_BEAUTIFY" val="smartTable{3e2232cd-0c35-4a5b-9e8e-f4e50d5a2d40}"/>
  <p:tag name="TABLE_ENDDRAG_ORIGIN_RECT" val="641*244"/>
  <p:tag name="TABLE_ENDDRAG_RECT" val="135*180*641*244"/>
</p:tagLst>
</file>

<file path=ppt/tags/tag6.xml><?xml version="1.0" encoding="utf-8"?>
<p:tagLst xmlns:p="http://schemas.openxmlformats.org/presentationml/2006/main">
  <p:tag name="KSO_WM_UNIT_TABLE_BEAUTIFY" val="smartTable{7b74c124-8929-412e-b2ae-c6f30d7778ac}"/>
</p:tagLst>
</file>

<file path=ppt/tags/tag7.xml><?xml version="1.0" encoding="utf-8"?>
<p:tagLst xmlns:p="http://schemas.openxmlformats.org/presentationml/2006/main">
  <p:tag name="KSO_WM_UNIT_TABLE_BEAUTIFY" val="smartTable{76ab1469-9042-4e93-a931-f580a1d96c84}"/>
</p:tagLst>
</file>

<file path=ppt/tags/tag8.xml><?xml version="1.0" encoding="utf-8"?>
<p:tagLst xmlns:p="http://schemas.openxmlformats.org/presentationml/2006/main">
  <p:tag name="KSO_WM_UNIT_TABLE_BEAUTIFY" val="smartTable{9c65fdc2-227e-4dfa-84ed-3efc3d5afc33}"/>
</p:tagLst>
</file>

<file path=ppt/tags/tag9.xml><?xml version="1.0" encoding="utf-8"?>
<p:tagLst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自定义 15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7416B"/>
      </a:accent1>
      <a:accent2>
        <a:srgbClr val="FFC000"/>
      </a:accent2>
      <a:accent3>
        <a:srgbClr val="00002E"/>
      </a:accent3>
      <a:accent4>
        <a:srgbClr val="031684"/>
      </a:accent4>
      <a:accent5>
        <a:srgbClr val="969696"/>
      </a:accent5>
      <a:accent6>
        <a:srgbClr val="B2B2B2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12408</Words>
  <Application>WPS 演示</Application>
  <PresentationFormat>宽屏</PresentationFormat>
  <Paragraphs>975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7" baseType="lpstr">
      <vt:lpstr>Arial</vt:lpstr>
      <vt:lpstr>宋体</vt:lpstr>
      <vt:lpstr>Wingdings</vt:lpstr>
      <vt:lpstr>微软雅黑</vt:lpstr>
      <vt:lpstr>Times New Roman</vt:lpstr>
      <vt:lpstr>微软雅黑 (正文)</vt:lpstr>
      <vt:lpstr>黑体</vt:lpstr>
      <vt:lpstr>华文楷体</vt:lpstr>
      <vt:lpstr>Arial Unicode MS</vt:lpstr>
      <vt:lpstr>Calibri</vt:lpstr>
      <vt:lpstr>Courier New</vt:lpstr>
      <vt:lpstr>主题5</vt:lpstr>
      <vt:lpstr>Redis 6 开发与实战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学 习 进 步 ！</vt:lpstr>
    </vt:vector>
  </TitlesOfParts>
  <Company>iSlide</Company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北京兄弟</cp:lastModifiedBy>
  <cp:revision>185</cp:revision>
  <cp:lastPrinted>2019-04-18T16:00:00Z</cp:lastPrinted>
  <dcterms:created xsi:type="dcterms:W3CDTF">2019-04-18T16:00:00Z</dcterms:created>
  <dcterms:modified xsi:type="dcterms:W3CDTF">2022-03-10T13:49:14Z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CV">
    <vt:lpwstr>F550D6099EDE423F9644FD0920CD3DFA</vt:lpwstr>
  </property>
  <property fmtid="{D5CDD505-2E9C-101B-9397-08002B2CF9AE}" pid="4" name="KSOProductBuildVer">
    <vt:lpwstr>2052-11.1.0.11365</vt:lpwstr>
  </property>
</Properties>
</file>