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0"/>
  </p:notesMasterIdLst>
  <p:sldIdLst>
    <p:sldId id="256" r:id="rId3"/>
    <p:sldId id="314" r:id="rId4"/>
    <p:sldId id="311" r:id="rId5"/>
    <p:sldId id="312" r:id="rId6"/>
    <p:sldId id="315" r:id="rId7"/>
    <p:sldId id="642" r:id="rId8"/>
    <p:sldId id="659" r:id="rId9"/>
    <p:sldId id="660" r:id="rId10"/>
    <p:sldId id="661" r:id="rId11"/>
    <p:sldId id="662" r:id="rId12"/>
    <p:sldId id="663" r:id="rId13"/>
    <p:sldId id="664" r:id="rId14"/>
    <p:sldId id="665" r:id="rId15"/>
    <p:sldId id="666" r:id="rId16"/>
    <p:sldId id="667" r:id="rId17"/>
    <p:sldId id="668" r:id="rId18"/>
    <p:sldId id="669" r:id="rId19"/>
    <p:sldId id="670" r:id="rId20"/>
    <p:sldId id="671" r:id="rId21"/>
    <p:sldId id="672" r:id="rId22"/>
    <p:sldId id="673" r:id="rId23"/>
    <p:sldId id="674" r:id="rId24"/>
    <p:sldId id="675" r:id="rId25"/>
    <p:sldId id="676" r:id="rId26"/>
    <p:sldId id="677" r:id="rId27"/>
    <p:sldId id="678" r:id="rId28"/>
    <p:sldId id="679" r:id="rId29"/>
    <p:sldId id="680" r:id="rId30"/>
    <p:sldId id="681" r:id="rId31"/>
    <p:sldId id="682" r:id="rId32"/>
    <p:sldId id="683" r:id="rId33"/>
    <p:sldId id="684" r:id="rId34"/>
    <p:sldId id="685" r:id="rId35"/>
    <p:sldId id="686" r:id="rId36"/>
    <p:sldId id="687" r:id="rId37"/>
    <p:sldId id="688" r:id="rId38"/>
    <p:sldId id="689" r:id="rId39"/>
    <p:sldId id="690" r:id="rId40"/>
    <p:sldId id="691" r:id="rId41"/>
    <p:sldId id="692" r:id="rId42"/>
    <p:sldId id="693" r:id="rId43"/>
    <p:sldId id="694" r:id="rId44"/>
    <p:sldId id="695" r:id="rId45"/>
    <p:sldId id="696" r:id="rId46"/>
    <p:sldId id="697" r:id="rId47"/>
    <p:sldId id="698" r:id="rId48"/>
    <p:sldId id="261" r:id="rId49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710" y="53"/>
      </p:cViewPr>
      <p:guideLst>
        <p:guide orient="horz" pos="2104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gs" Target="tags/tag8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hemeOverride" Target="../theme/themeOverride6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9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hemeOverride" Target="../theme/themeOverride10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1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1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13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hemeOverride" Target="../theme/themeOverride14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15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16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17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hemeOverride" Target="../theme/themeOverride18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19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hemeOverride" Target="../theme/themeOverride20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themeOverride" Target="../theme/themeOverride2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22.xml"/><Relationship Id="rId2" Type="http://schemas.openxmlformats.org/officeDocument/2006/relationships/image" Target="../media/image60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23.xml"/><Relationship Id="rId2" Type="http://schemas.openxmlformats.org/officeDocument/2006/relationships/image" Target="../media/image61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hemeOverride" Target="../theme/themeOverride2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25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26.xml"/><Relationship Id="rId2" Type="http://schemas.openxmlformats.org/officeDocument/2006/relationships/image" Target="../media/image68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hemeOverride" Target="../theme/themeOverride27.xml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28.xml"/><Relationship Id="rId2" Type="http://schemas.openxmlformats.org/officeDocument/2006/relationships/image" Target="../media/image72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29.xml"/><Relationship Id="rId3" Type="http://schemas.openxmlformats.org/officeDocument/2006/relationships/image" Target="../media/image73.png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hemeOverride" Target="../theme/themeOverride30.xml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hemeOverride" Target="../theme/themeOverride3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hemeOverride" Target="../theme/themeOverride32.xml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hemeOverride" Target="../theme/themeOverride33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66.png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34.xml"/><Relationship Id="rId8" Type="http://schemas.openxmlformats.org/officeDocument/2006/relationships/image" Target="../media/image92.png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hemeOverride" Target="../theme/themeOverride35.xml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36.xml"/><Relationship Id="rId3" Type="http://schemas.openxmlformats.org/officeDocument/2006/relationships/image" Target="../media/image96.png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png"/><Relationship Id="rId8" Type="http://schemas.openxmlformats.org/officeDocument/2006/relationships/image" Target="../media/image103.png"/><Relationship Id="rId7" Type="http://schemas.openxmlformats.org/officeDocument/2006/relationships/image" Target="../media/image102.png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5" Type="http://schemas.openxmlformats.org/officeDocument/2006/relationships/slideLayout" Target="../slideLayouts/slideLayout5.xml"/><Relationship Id="rId14" Type="http://schemas.openxmlformats.org/officeDocument/2006/relationships/themeOverride" Target="../theme/themeOverride37.xml"/><Relationship Id="rId13" Type="http://schemas.openxmlformats.org/officeDocument/2006/relationships/image" Target="../media/image66.png"/><Relationship Id="rId12" Type="http://schemas.openxmlformats.org/officeDocument/2006/relationships/image" Target="../media/image107.png"/><Relationship Id="rId11" Type="http://schemas.openxmlformats.org/officeDocument/2006/relationships/image" Target="../media/image106.png"/><Relationship Id="rId10" Type="http://schemas.openxmlformats.org/officeDocument/2006/relationships/image" Target="../media/image105.png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themeOverride" Target="../theme/themeOverride38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hemeOverride" Target="../theme/themeOverride39.xml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Times New Roman" panose="02020603050405020304" charset="0"/>
            </a:endParaRP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Times New Roman" panose="02020603050405020304" charset="0"/>
            </a:endParaRP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Times New Roman" panose="02020603050405020304" charset="0"/>
            </a:endParaRP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36" y="1020305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4494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Maven基础知识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771525" y="1452245"/>
            <a:ext cx="10631805" cy="175323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3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的好处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的好处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是约定优于配置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Convention Over Configuration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中使用约定，约定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源代码代码必须放在哪个目录下，编译好的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class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代码又必须放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哪个目录下，这些目录都有明确的约定。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的每一个动作都拥有一个生命周期，例如执行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mvn install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就可以自动执行编译，测试，打包等构建过程只需要定义一个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pom.xml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然后把源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代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码放到默认的目录，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就可以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进行项目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高度自动化构建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依赖管理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仓库管理。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1525" y="3205480"/>
            <a:ext cx="136715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下载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525" y="3573780"/>
            <a:ext cx="513143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pache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官网下载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安装包，如下图所示。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87" name="图片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4003993"/>
            <a:ext cx="5274310" cy="13074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45835" y="3239135"/>
            <a:ext cx="535749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下载完成后，得到一个压缩包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apache-maven-3.6.3-bin.zip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，解压后可以看到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的组成目录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89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3" y="3869055"/>
            <a:ext cx="4234815" cy="150368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71525" y="5524500"/>
            <a:ext cx="1063180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目录分析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bin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：含有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mvn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运行的脚本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boot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         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含有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plexus-classworlds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类加载器框架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conf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：含有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settings.xml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配置文件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         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lib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：含有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运行时所需要的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类库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4494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Maven基础知识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1525" y="1381760"/>
            <a:ext cx="136715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安装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25" y="1750060"/>
            <a:ext cx="1063180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1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首先要确保电脑上已经安装了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JDK(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jdk 1.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8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或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以上的版本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)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，配置好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JDK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的环境变量，使用如下的两个命令检查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JDK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安装的情况。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" y="2395220"/>
            <a:ext cx="1381125" cy="400050"/>
          </a:xfrm>
          <a:prstGeom prst="rect">
            <a:avLst/>
          </a:prstGeom>
        </p:spPr>
      </p:pic>
      <p:pic>
        <p:nvPicPr>
          <p:cNvPr id="261" name="图片 2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170" y="2395220"/>
            <a:ext cx="4945380" cy="11353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71525" y="3752850"/>
            <a:ext cx="9119870" cy="1476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2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对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apache-maven-3.6.3-bin.zip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进行解压缩对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apache-maven-3.6.3-bin.zip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进行解压缩，解压缩到的目录不要有中文。比如解压缩到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d:/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work_software/maven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目录下。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 3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设置系统环境变量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: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M2_HOME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4494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Maven基础知识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771525" y="1463675"/>
            <a:ext cx="736663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配置是以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笔者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的开发环境为例，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读者需要根据实际情况进行变动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271" name="图片 112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98" y="1831658"/>
            <a:ext cx="2825115" cy="26168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742180" y="2311400"/>
            <a:ext cx="661733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4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设置环境变量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Path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%M2_HOME%/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bin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加入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Path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中，一定要注意要用分号；与其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它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值隔开，如下图所示：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275" name="图片 11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360" y="2956560"/>
            <a:ext cx="3571240" cy="32994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4494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Maven基础知识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1525" y="1381760"/>
            <a:ext cx="782955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5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查看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版本，输入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mvn -version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查看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的版本，如下图所示。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79" name="图片 2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749743"/>
            <a:ext cx="5274310" cy="7943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71525" y="2614930"/>
            <a:ext cx="601726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修改从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中心仓库下载到本地的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包的默认存储位置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3270" y="3039745"/>
            <a:ext cx="1066546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中心仓库下载到本地的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包的默认存放在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”${user.home}/.m2/repository”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${user.home}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表示当前登录系统的用户目录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(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"C:\Users\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lenovo")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，如下图所示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278" name="图片 112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3684905"/>
            <a:ext cx="4762500" cy="8839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3270" y="4568825"/>
            <a:ext cx="1066546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以上是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的默认存放位置，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可以设置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自定义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下载到本地时的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包的存放目录。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例如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“D:\”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目录下创建一个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“maven_jar”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文件夹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1525" y="5270500"/>
            <a:ext cx="569023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找到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%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/apache-maven/conf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目录下的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settings.xml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32" name="图片 132" descr="http://images.cnblogs.com/cnblogs_com/wangshuo1/868511/o_111111111112inde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500" y="5213985"/>
            <a:ext cx="5541010" cy="87185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4494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Maven基础知识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771525" y="1454785"/>
            <a:ext cx="681545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ettings.xml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&lt;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settings&gt;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&lt;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/settings&gt;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节点里添加以下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代码：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10" y="1823085"/>
            <a:ext cx="3609975" cy="180975"/>
          </a:xfrm>
          <a:prstGeom prst="rect">
            <a:avLst/>
          </a:prstGeom>
        </p:spPr>
      </p:pic>
      <p:pic>
        <p:nvPicPr>
          <p:cNvPr id="133" name="图片 133" descr="http://images.cnblogs.com/cnblogs_com/wangshuo1/868511/o_111201608191332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1383" y="2107565"/>
            <a:ext cx="6298565" cy="12331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771525" y="3444240"/>
            <a:ext cx="1066546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这样就可以把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包下载到我们指定的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D:/maven_jar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目录中了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把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包下载到本地的好处就是当编译时会优先从本地的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包去找，如果本地存在就直接拿来用，如果不存在，就从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的中心仓库去下载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1525" y="4192905"/>
            <a:ext cx="1066482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第一次执行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"mvn compile"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"mvn clean"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这两个命令时，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会去中央仓库下载需要的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包，而第二次执行这两个命令时，由于所需的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包已经在本地的仓库中存储，所以就可以直接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了，就省去了去中央仓库下载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4494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Maven基础知识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1525" y="1454785"/>
            <a:ext cx="202120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的简单使用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25" y="1814830"/>
            <a:ext cx="352425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项目的目录约定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如下所示。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10" y="2191385"/>
            <a:ext cx="5257800" cy="17335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1525" y="3981450"/>
            <a:ext cx="562991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pom.xml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文件中的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groupId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artifactId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到底该怎么定义？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1525" y="4406265"/>
            <a:ext cx="5629910" cy="1476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可以从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mvnrepository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官网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查找开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源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模块的依赖配置，找到合适的版本，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然后复制其中的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配置到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工程的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om.xml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里的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&lt;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dependencies&gt;&lt;/dependencies&gt;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节点里。如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右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70" name="图片 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5" y="2160588"/>
            <a:ext cx="3619500" cy="372173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4494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Maven基础知识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771525" y="1446530"/>
            <a:ext cx="229552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常用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命令总结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969963" y="1879600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3"/>
                <a:gridCol w="2633662"/>
              </a:tblGrid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aven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命令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mvn compile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编译源代码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mvn test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运行测试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mvn package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打包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mvn clean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清除产生的项目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6088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配置IntelliJ IDEA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1525" y="1381760"/>
            <a:ext cx="10683240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IDEA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全称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IntelliJ IDEA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编程语言开发的集成环境。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IntelliJ IDEA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是一种商业化销售的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集成开发环境工具软件，由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JetBrains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软件公司开发，提供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Apache 2.0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开放式授权的社区版本以及专有软件的商业版本，开发者可选择其所需来下载使用。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25" y="2303780"/>
            <a:ext cx="111887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配置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JDK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525" y="2672080"/>
            <a:ext cx="1068324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启动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ntellij Idea,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点击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File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-&gt; Project Structure,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弹出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”Project Structure”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窗口，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点击左侧标签页，点击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SDKs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81" name="图片 2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317240"/>
            <a:ext cx="1154430" cy="2259330"/>
          </a:xfrm>
          <a:prstGeom prst="rect">
            <a:avLst/>
          </a:prstGeom>
        </p:spPr>
      </p:pic>
      <p:pic>
        <p:nvPicPr>
          <p:cNvPr id="282" name="图片 2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03" y="3316923"/>
            <a:ext cx="3475355" cy="23056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83655" y="3118485"/>
            <a:ext cx="201231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点击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+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号，选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JDK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83" name="图片 2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623" y="3554730"/>
            <a:ext cx="3023235" cy="20218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6088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配置IntelliJ IDEA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771525" y="1472565"/>
            <a:ext cx="329247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在弹出框选择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JDK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的安装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路径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84" name="图片 2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" y="1931670"/>
            <a:ext cx="3065780" cy="20396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240655" y="1472565"/>
            <a:ext cx="360172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点击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OK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按钮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就配置完成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JDK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85" name="图片 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93" y="1840865"/>
            <a:ext cx="3644265" cy="2438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6088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配置IntelliJ IDEA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771525" y="1463675"/>
            <a:ext cx="135890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配置Maven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1525" y="1831975"/>
            <a:ext cx="508000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打开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Intellij IDEA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环境，点击左上角的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File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菜单，在下拉菜单中选择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Settings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选项，如下图所示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86" name="图片 2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83" y="2553653"/>
            <a:ext cx="1348105" cy="26485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42355" y="1831975"/>
            <a:ext cx="490855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在弹出的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Settings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界面中，在输入框里输入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，然后定位的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选项，如下图所示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87" name="图片 2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38" y="2476818"/>
            <a:ext cx="3703955" cy="247840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推荐教材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51235" y="1114767"/>
            <a:ext cx="7017023" cy="315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FF"/>
                </a:solidFill>
              </a:rPr>
              <a:t>《</a:t>
            </a:r>
            <a:r>
              <a:rPr lang="en-US" altLang="zh-CN" sz="2800" dirty="0" err="1">
                <a:solidFill>
                  <a:srgbClr val="0000FF"/>
                </a:solidFill>
              </a:rPr>
              <a:t>Redis</a:t>
            </a:r>
            <a:r>
              <a:rPr lang="en-US" altLang="zh-CN" sz="2800" dirty="0">
                <a:solidFill>
                  <a:srgbClr val="0000FF"/>
                </a:solidFill>
              </a:rPr>
              <a:t> 6 </a:t>
            </a:r>
            <a:r>
              <a:rPr lang="zh-CN" altLang="en-US" sz="2800" dirty="0">
                <a:solidFill>
                  <a:srgbClr val="0000FF"/>
                </a:solidFill>
              </a:rPr>
              <a:t>开发与</a:t>
            </a:r>
            <a:r>
              <a:rPr lang="zh-CN" altLang="en-US" sz="2800" dirty="0" smtClean="0">
                <a:solidFill>
                  <a:srgbClr val="0000FF"/>
                </a:solidFill>
              </a:rPr>
              <a:t>实战 </a:t>
            </a:r>
            <a:r>
              <a:rPr lang="zh-CN" altLang="en-US" sz="2800" dirty="0" smtClean="0">
                <a:solidFill>
                  <a:srgbClr val="0000FF"/>
                </a:solidFill>
              </a:rPr>
              <a:t>》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作者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张云河</a:t>
            </a:r>
            <a:r>
              <a:rPr lang="zh-CN" altLang="en-US" sz="2400" dirty="0" smtClean="0">
                <a:sym typeface="+mn-ea"/>
              </a:rPr>
              <a:t>、王硕</a:t>
            </a:r>
            <a:endParaRPr lang="zh-CN" altLang="en-US" sz="2400" dirty="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出版：人民邮电出版社</a:t>
            </a:r>
            <a:endParaRPr lang="zh-CN" altLang="en-US" sz="2400" dirty="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配套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+mn-ea"/>
              </a:rPr>
              <a:t>PPT+</a:t>
            </a:r>
            <a:r>
              <a:rPr lang="zh-CN" altLang="en-US" sz="2400" dirty="0">
                <a:sym typeface="+mn-ea"/>
              </a:rPr>
              <a:t>实验指导</a:t>
            </a:r>
            <a:endParaRPr lang="zh-CN" altLang="en-US" sz="2400" dirty="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特点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覆盖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sz="2400" dirty="0" smtClean="0">
                <a:solidFill>
                  <a:srgbClr val="FF0000"/>
                </a:solidFill>
              </a:rPr>
              <a:t> 6</a:t>
            </a:r>
            <a:r>
              <a:rPr lang="zh-CN" altLang="en-US" sz="2400" dirty="0" smtClean="0">
                <a:solidFill>
                  <a:srgbClr val="FF0000"/>
                </a:solidFill>
              </a:rPr>
              <a:t>版本的绝大部分核心特性</a:t>
            </a:r>
            <a:r>
              <a:rPr lang="zh-CN" altLang="en-US" sz="2400" dirty="0" smtClean="0"/>
              <a:t>，面向初学者的行文分格，加上大量的辅助图片等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12" name="任意多边形: 形状 11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762491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6088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配置IntelliJ IDEA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1525" y="1446530"/>
            <a:ext cx="514858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接下点击右侧的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 home directory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设置按钮，如下图所示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266" name="图片 112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28" y="2156143"/>
            <a:ext cx="3663315" cy="23882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94425" y="1446530"/>
            <a:ext cx="513905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然后在弹出的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 home directory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选择界面中定位到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安装包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273" name="图片 112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45" y="2091690"/>
            <a:ext cx="2362200" cy="26619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6088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配置IntelliJ IDEA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771525" y="1443673"/>
            <a:ext cx="508000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接下来点击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U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ser settings file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配置文件右侧的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按钮，如下图所示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.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556000" y="3328988"/>
            <a:ext cx="238125" cy="200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4" name="图片 11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8" y="2151380"/>
            <a:ext cx="3674745" cy="23837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6955" y="1443990"/>
            <a:ext cx="512254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在弹出的配置文件设置界面中选择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安装包下的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settings.xml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文件即可，如下图所示。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285" name="图片 112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60" y="2089150"/>
            <a:ext cx="2315210" cy="2603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6088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配置IntelliJ IDEA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1" name="矩形 100"/>
          <p:cNvSpPr/>
          <p:nvPr/>
        </p:nvSpPr>
        <p:spPr>
          <a:xfrm>
            <a:off x="771525" y="1381760"/>
            <a:ext cx="141097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配置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Tomcat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1525" y="1750060"/>
            <a:ext cx="336994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点击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Run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-&gt;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Edit Configurations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30" name="图片 3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8" y="2182495"/>
            <a:ext cx="2722245" cy="18567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72610" y="1750060"/>
            <a:ext cx="511429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点击左侧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+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”号，找到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Tomcat Server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选择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Local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31" name="图片 3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65" y="2118043"/>
            <a:ext cx="4244340" cy="26790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72610" y="4965700"/>
            <a:ext cx="519112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Tomcat Server -&gt; Unnamed -&gt; Server -&gt; Application server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项目下，点击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Configuration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，找到本地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Tomcat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服务器，再点击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OK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按钮。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6088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配置IntelliJ IDEA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1525" y="1446530"/>
            <a:ext cx="250253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创建简单的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25" y="1879600"/>
            <a:ext cx="5166360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启动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ntellij Idea,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点击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File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-&gt;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New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Project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,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弹出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New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Project”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窗口，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点击左侧标签页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，选择合适的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Project SDK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00" name="图片 2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08" y="2866073"/>
            <a:ext cx="4196715" cy="27400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95415" y="1814830"/>
            <a:ext cx="394589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点击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”Next”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按钮，继续下一步的操作。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01" name="图片 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460" y="2319338"/>
            <a:ext cx="3733800" cy="26320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6088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配置IntelliJ IDEA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1" name="矩形 100"/>
          <p:cNvSpPr/>
          <p:nvPr/>
        </p:nvSpPr>
        <p:spPr>
          <a:xfrm>
            <a:off x="771525" y="1381760"/>
            <a:ext cx="10639425" cy="1476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设置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roupId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ritifactid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GroupId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代表公司名称，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ArtifactId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代表项目名称。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的坐标为各种构件引入了秩序，任何一个构件都必须明确的定义自己的坐标，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的坐标包括如下的元素：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groupId: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定义当前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项目隶属的实际项目。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artifactId: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该元素定义实际项目中的一个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项目或模块。在本例中输入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Group Id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com.dxtd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Artifact Id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TestMaven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。然后点击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”Next”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按钮，继续下一步的操作。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04" name="图片 2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" y="2857818"/>
            <a:ext cx="4654550" cy="32708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210300" y="2963545"/>
            <a:ext cx="5260340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选择合适的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roject Location(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项目位置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)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，然后点击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”Finsih”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按钮，生成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项目。生成的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项目结构如下图所示。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79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835" y="3885248"/>
            <a:ext cx="2653030" cy="19792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6088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配置IntelliJ IDEA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3715" y="1297305"/>
            <a:ext cx="296672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pom.xml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文件中的内容如下。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684655"/>
            <a:ext cx="3839845" cy="1616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3320415"/>
            <a:ext cx="3839845" cy="7308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3715" y="4070350"/>
            <a:ext cx="675386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命令编译整个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项目，进入工程根目录，然后使用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"mvn compile"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命令对整个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项目进行编译。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06" name="图片 2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4780280"/>
            <a:ext cx="3951605" cy="13798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75960" y="1177925"/>
            <a:ext cx="521716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”mvn compile”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命令编译项目完成之后，在项目根目录下会生成一个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target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文件夹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07" name="图片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130" y="1855470"/>
            <a:ext cx="3705860" cy="13652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322820" y="3693795"/>
            <a:ext cx="3945255" cy="230695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打开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target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文件夹，可以看到里面有一个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classes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文件夹，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classes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文件夹存放的就是编译成功后生成的扩展名为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class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文件。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"mvn clean"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命令清除编译结果，也就是把编译生成的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target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文件夹删除，执行完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"mvn clean"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命令后，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target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文件夹就会被删除了。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6088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配置IntelliJ IDEA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1" name="矩形 100"/>
          <p:cNvSpPr/>
          <p:nvPr/>
        </p:nvSpPr>
        <p:spPr>
          <a:xfrm>
            <a:off x="771525" y="1381760"/>
            <a:ext cx="282892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导入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项目进行配置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1525" y="1750060"/>
            <a:ext cx="480568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ntelliJ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DEA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导入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aven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项目后，点击右侧的工具栏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58" name="图片 2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2394903"/>
            <a:ext cx="2984500" cy="20885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61050" y="1750060"/>
            <a:ext cx="496887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然后在弹出的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ettings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窗口，设置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home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di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rectory, User settings file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ocal repository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96" name="图片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0" y="2731135"/>
            <a:ext cx="4114800" cy="27533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5483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VMWARE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1525" y="1381760"/>
            <a:ext cx="1066546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VMware Workstation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VMware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公司推出的一款桌面虚拟计算软件，具有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Windows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Linux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版本。此软件可以提供虚拟机功能，使计算机可以同时运行多个不同操作系统。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25" y="2026920"/>
            <a:ext cx="226949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配置虚拟机的静态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IP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525" y="2395220"/>
            <a:ext cx="326707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设置网络连接方式为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’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模式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’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82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5" y="2763520"/>
            <a:ext cx="4008120" cy="25793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35625" y="2153920"/>
            <a:ext cx="228790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编辑文件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ifcfg-ens33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205" y="2522220"/>
            <a:ext cx="3514725" cy="1809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04205" y="2742565"/>
            <a:ext cx="163385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修改如下内容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205" y="3150235"/>
            <a:ext cx="2733675" cy="15906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704205" y="4838065"/>
            <a:ext cx="317373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设置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地址为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192.168.11.10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，网关为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192.168.11.2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物理机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地址的网关地址为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56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网段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83" name="图片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4275" y="3970338"/>
            <a:ext cx="3107690" cy="22066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5483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VMWARE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1" name="矩形 100"/>
          <p:cNvSpPr/>
          <p:nvPr/>
        </p:nvSpPr>
        <p:spPr>
          <a:xfrm>
            <a:off x="771525" y="1454785"/>
            <a:ext cx="515620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vi /etc/sysconfig/network-scripts/ifcfg-e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ns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33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修改配置文件添加如下内容。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94" name="图片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2172970"/>
            <a:ext cx="3596640" cy="1783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1525" y="4029075"/>
            <a:ext cx="272605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修改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/etc/resolv.conf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文件，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95" y="4397375"/>
            <a:ext cx="1628775" cy="1905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71525" y="4704080"/>
            <a:ext cx="252412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在文件中添加以下内容。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30" y="5115560"/>
            <a:ext cx="2038350" cy="1714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71525" y="5446395"/>
            <a:ext cx="326707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然后保存文件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,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最后重启下网络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195" y="5814695"/>
            <a:ext cx="2076450" cy="1619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366510" y="1454785"/>
            <a:ext cx="165100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恢复网络设置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66510" y="1896110"/>
            <a:ext cx="516572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如果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V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mware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虚拟机出现问题，可以尝试恢复网络设置，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VMWARE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编辑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-&gt;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虚拟网络编辑器。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78" name="图片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695" y="2613978"/>
            <a:ext cx="3352800" cy="34156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35483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VMWARE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1525" y="1480820"/>
            <a:ext cx="207264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重新生成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MAC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地址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25" y="1849120"/>
            <a:ext cx="538924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编辑虚拟机设置，在虚拟机设置窗口点击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高级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按钮。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00" name="图片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0" y="2256473"/>
            <a:ext cx="2720340" cy="26409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 fontScale="90000"/>
          </a:bodyPr>
          <a:lstStyle/>
          <a:p>
            <a:br>
              <a:rPr lang="en-US" altLang="zh-CN" sz="4800" dirty="0"/>
            </a:br>
            <a:r>
              <a:rPr sz="4800">
                <a:sym typeface="+mn-ea"/>
              </a:rPr>
              <a:t>第</a:t>
            </a:r>
            <a:r>
              <a:rPr lang="zh-CN" sz="4800">
                <a:sym typeface="+mn-ea"/>
              </a:rPr>
              <a:t>十一</a:t>
            </a:r>
            <a:r>
              <a:rPr sz="4800">
                <a:sym typeface="+mn-ea"/>
              </a:rPr>
              <a:t>章 </a:t>
            </a:r>
            <a:br>
              <a:rPr sz="4800">
                <a:sym typeface="+mn-ea"/>
              </a:rPr>
            </a:br>
            <a:r>
              <a:rPr sz="4800" smtClean="0">
                <a:latin typeface="微软雅黑 (正文)"/>
                <a:sym typeface="+mn-ea"/>
              </a:rPr>
              <a:t>第11章扩展知识</a:t>
            </a:r>
            <a:br>
              <a:rPr lang="en-US" altLang="en-US" sz="4800" b="0" dirty="0">
                <a:solidFill>
                  <a:srgbClr val="000000"/>
                </a:solidFill>
                <a:latin typeface="微软雅黑 (正文)"/>
                <a:ea typeface="华文楷体" panose="02010600040101010101" charset="-122"/>
                <a:cs typeface="华文楷体" panose="02010600040101010101" charset="-122"/>
              </a:rPr>
            </a:br>
            <a:br>
              <a:rPr lang="zh-CN" altLang="en-US" sz="4800" b="0" dirty="0" smtClean="0">
                <a:solidFill>
                  <a:srgbClr val="000000"/>
                </a:solidFill>
                <a:latin typeface="微软雅黑 (正文)"/>
                <a:ea typeface="华文楷体" panose="02010600040101010101" charset="-122"/>
                <a:cs typeface="华文楷体" panose="02010600040101010101" charset="-122"/>
              </a:rPr>
            </a:br>
            <a:endParaRPr sz="4800">
              <a:sym typeface="+mn-ea"/>
            </a:endParaRPr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28773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17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r>
              <a:rPr lang="zh-CN" altLang="en-US" b="1" dirty="0" smtClean="0">
                <a:solidFill>
                  <a:schemeClr val="tx1"/>
                </a:solidFill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</a:rPr>
              <a:t>主审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44" y="799845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521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配置SecureCRT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1" name="矩形 100"/>
          <p:cNvSpPr/>
          <p:nvPr/>
        </p:nvSpPr>
        <p:spPr>
          <a:xfrm>
            <a:off x="771525" y="1381760"/>
            <a:ext cx="10520045" cy="1476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SecureCRT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是一款支持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SSH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SSH1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SSH2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）的终端仿真程序，同时支持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Telnet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rlogin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协议。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SecureCRT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是一款用于连接运行包括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Windows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UNIX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VMS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的远程系统的理想工具。通过使用内含的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VCP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命令行程序可以进行加密文件的传输。有流行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CRT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Telnet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客户机的所有特点，能从命令行中运行或从浏览器中运行。其它特点包括文本手稿、易于使用的工具条、用户的键位图编辑器、可定制的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ANSI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颜色等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.SecureCRT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SSH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协议支持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DES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3DES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RC4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密码和密码与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RSA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鉴别。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1525" y="2858135"/>
            <a:ext cx="386905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设置打开的连接显示在一个页面窗口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525" y="3221990"/>
            <a:ext cx="1052004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ecure CRT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的连接按钮，在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连接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窗口勾选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“在标签页中打开”，是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ecure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CRT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打开的多个连接显示在一个页面窗口，如下图所示。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8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73" y="3867150"/>
            <a:ext cx="3405505" cy="22009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521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配置SecureCRT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1525" y="1381760"/>
            <a:ext cx="230378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传输文件和下载文件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25" y="1750060"/>
            <a:ext cx="525145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cure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CRT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链接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entOS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是需要安装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rzsz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模块。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" y="2118360"/>
            <a:ext cx="1619250" cy="1619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71525" y="2352040"/>
            <a:ext cx="944562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设置上传路径和下载路径，打开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cureCrt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点击会话菜单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-&gt;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会话选项，弹出的会话选项窗口，选择终端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-&gt; X/Y/Zmodem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上传路径：使用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rz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命令进行上传文件操作时，弹出的对话框会默认定位到该目录下。下载路径：使用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sz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命令进行下载文件操作后，下载的文件会默认下载到该目录下。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98" name="图片 1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85" y="3618865"/>
            <a:ext cx="2659380" cy="26085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218305" y="3630295"/>
            <a:ext cx="220218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上传文件使用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rz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3998595"/>
            <a:ext cx="657225" cy="1619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18305" y="4218940"/>
            <a:ext cx="7279640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输入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rz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命令然后回车后，会出现文件选择对话框，可以选择需要上传文件，一次可以指定多个文件进行上传操作，上传到服务器的路径为当前执行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rz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命令的目录。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55770" y="5123180"/>
            <a:ext cx="247777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下载文件使用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sz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865" y="5473700"/>
            <a:ext cx="1371600" cy="1905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255770" y="5664200"/>
            <a:ext cx="724217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下载一个文件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sz filename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命令下载多个文件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sz filename1 filename2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下载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dir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目录下的所有文件，不包含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dir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下的文件夹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sz dir/*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521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配置SecureCRT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771208" y="1503997"/>
            <a:ext cx="390525" cy="257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矩形 101"/>
          <p:cNvSpPr/>
          <p:nvPr/>
        </p:nvSpPr>
        <p:spPr>
          <a:xfrm>
            <a:off x="1162050" y="1447800"/>
            <a:ext cx="70548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注意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1525" y="1882140"/>
            <a:ext cx="1052004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rz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命令上传文件时，如果上传的是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secureCRT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客户端上传的时候如果勾选了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‘以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SCII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方式上传文件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’选项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文件中的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class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文件就会丢失。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所以上传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文件时不能勾选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‘以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SCII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方式上传文件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’选项。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42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985" y="2869883"/>
            <a:ext cx="3634740" cy="25850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521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配置SecureCRT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1525" y="1381760"/>
            <a:ext cx="110045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显示中文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25" y="1750060"/>
            <a:ext cx="528637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ecure CRT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点击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选项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 -&gt;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会话选项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,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选择左侧树状列表里的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终端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-&gt;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外观，选择字符编码为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UTF-8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32" name="图片 3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0" y="2496503"/>
            <a:ext cx="3543300" cy="34639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3897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Chrome常用技巧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2" name="矩形 101"/>
          <p:cNvSpPr/>
          <p:nvPr/>
        </p:nvSpPr>
        <p:spPr>
          <a:xfrm>
            <a:off x="771525" y="1381760"/>
            <a:ext cx="1047623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Google Chrome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是由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Google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开发的免费网页浏览器。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Google Chrome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的特点是简洁、快速。此外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Google Chrome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基于更强大的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JavaScript V8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引擎，这是当前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Web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浏览器所无法实现的。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1525" y="2026920"/>
            <a:ext cx="254444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打开开发者工具控制台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525" y="2395220"/>
            <a:ext cx="908494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打开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hrome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浏览器按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F12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打开控制台，或按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Ctrl+Shift+J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组合键，切换到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Console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窗口。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1525" y="2832100"/>
            <a:ext cx="130619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基本输出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1525" y="3167380"/>
            <a:ext cx="403161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console.log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()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方法在控制台输出内容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535680"/>
            <a:ext cx="2562225" cy="1247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3535680"/>
            <a:ext cx="2600325" cy="17240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882130" y="2832100"/>
            <a:ext cx="463359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在浏览器的控制台打印测试信息如下图所示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2" name="图片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983" y="3268663"/>
            <a:ext cx="1845945" cy="25825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3897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Chrome常用技巧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1525" y="1381760"/>
            <a:ext cx="195135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Chrome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禁用缓存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25" y="1750060"/>
            <a:ext cx="1065720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打开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hrome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浏览器，按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F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12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 键或按“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Ctrl+Shift+J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”、“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Ctrl+Shift+I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”组合键打开控制台，然后切换到“N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etWrok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”选项，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选中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Disable Cache”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选项。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272" name="图片 112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80" y="2499678"/>
            <a:ext cx="5274310" cy="11537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5537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Python 3操作Redis 集群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2" name="矩形 101"/>
          <p:cNvSpPr/>
          <p:nvPr/>
        </p:nvSpPr>
        <p:spPr>
          <a:xfrm>
            <a:off x="771525" y="1381760"/>
            <a:ext cx="288925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Windows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下安装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Python3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1525" y="1807210"/>
            <a:ext cx="531177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本节讲解在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Windows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下安装并配置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开发环境。安装环境信息如下表所示。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815658" y="2452370"/>
          <a:ext cx="5267325" cy="530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3"/>
                <a:gridCol w="2633662"/>
              </a:tblGrid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操作系统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indows 10 64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位平台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ython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.6.4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71525" y="3334385"/>
            <a:ext cx="5311775" cy="175323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官网的下载所需要的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 3.6.4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版本的安装包，读者可根据自己使用的平台选择相应的版本进行下载。对于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Windows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用户来说，如果是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32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位系统，则选择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x86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版本；如果是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64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位系统，则选择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x86-64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版本。下载完成后，会得到一个以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.exe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为扩展名的文件，双击该文件进行安装，如图所示。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04" name="图片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530" y="3039428"/>
            <a:ext cx="5274310" cy="20478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5537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Python 3操作Redis 集群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1525" y="1381760"/>
            <a:ext cx="5537200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选择自定义安装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Python3.6.4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，如下图所示。安装路径可以自己决定，笔者的安装路径是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D:\installed_software\python3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25" y="2303780"/>
            <a:ext cx="553783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在安装过程中按照提示一步步操作就行，但安装路径尽量不要带有中文或空格，以避免在使用过程中出现一些莫名的错误。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05" name="图片 10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208" y="3325178"/>
            <a:ext cx="2878455" cy="17722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28065" y="5085080"/>
            <a:ext cx="2365375" cy="24511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选择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”Customer nstallation” 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自定义安装</a:t>
            </a:r>
            <a:endParaRPr lang="en-US" altLang="zh-CN" sz="1000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42" name="图片 24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0243" y="3225800"/>
            <a:ext cx="3007995" cy="18592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72735" y="5099050"/>
            <a:ext cx="1437005" cy="24511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安装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Python3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的可选项</a:t>
            </a:r>
            <a:endParaRPr lang="en-US" altLang="zh-CN" sz="1000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45" name="图片 24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8818" y="3325178"/>
            <a:ext cx="2990215" cy="18446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825230" y="5170170"/>
            <a:ext cx="1978025" cy="24511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设置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Python3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的自定义安装路径</a:t>
            </a:r>
            <a:endParaRPr lang="en-US" altLang="zh-CN" sz="1000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5537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Python 3操作Redis 集群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2" name="矩形 101"/>
          <p:cNvSpPr/>
          <p:nvPr/>
        </p:nvSpPr>
        <p:spPr>
          <a:xfrm>
            <a:off x="561340" y="1381760"/>
            <a:ext cx="563372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安装完成后，可以在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“开始”菜单中看到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 3.6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目录，如下图所示。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07" name="图片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68" y="1777683"/>
            <a:ext cx="1529715" cy="211645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14070" y="3943350"/>
            <a:ext cx="525145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打开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自带的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IDLE(Python 3.6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4-bit)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，就可以编写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程序了。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 Shell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界面如下图所示。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49" name="图片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435" y="4657090"/>
            <a:ext cx="3265170" cy="12230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36065" y="5893435"/>
            <a:ext cx="3344545" cy="3987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IDLE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是一个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Python Shell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shell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的意思是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外壳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，就是一个通过键入文本与程序交互的途径。</a:t>
            </a:r>
            <a:endParaRPr lang="en-US" altLang="zh-CN" sz="1000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8725" y="1381760"/>
            <a:ext cx="550037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还需要把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的安装目录添加到系统环境变量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Path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中，在桌面上右击“我的电脑”，弹出快捷菜单，选择“属性”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→“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高级系统设置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→“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高级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”，单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环境变量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”按钮，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下图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所示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51" name="图片 2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823" y="2580958"/>
            <a:ext cx="2694305" cy="25939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308725" y="5245100"/>
            <a:ext cx="328422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在系统变量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Path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中添加变量值：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970" y="5613400"/>
            <a:ext cx="4981575" cy="190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5537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Python 3操作Redis 集群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49923" y="1461452"/>
            <a:ext cx="390525" cy="257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矩形 102"/>
          <p:cNvSpPr/>
          <p:nvPr/>
        </p:nvSpPr>
        <p:spPr>
          <a:xfrm>
            <a:off x="1114425" y="1405890"/>
            <a:ext cx="64643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注意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25" y="1798320"/>
            <a:ext cx="1064895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d: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/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installed_software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/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是笔者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在本机上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安装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3.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6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.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4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的位置，读者需要根据自己机器上的实际情况进行修改。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Windows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系统变量的路径之间使用分号（；）相连。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添加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变量值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成功后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下图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所示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57" name="图片 2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3021330"/>
            <a:ext cx="2885440" cy="27838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27905" y="2997200"/>
            <a:ext cx="6591935" cy="1476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还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需要配置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环境变量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PYTHONPATH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，用来永久设置模块的搜索路径。使用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命令安装第三方模块时，第三方模块存放在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%/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/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Lib/site-packages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目录下，所以需要把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%/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/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Lib/site-packages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对应的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目录添加到系统环境变量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PYTHONPATH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27905" y="4382135"/>
            <a:ext cx="659193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在桌面上右击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“我的电脑”，弹出快捷菜单，选择“属性”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→“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高级系统设置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→“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高级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”，单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环境变量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”按钮。新建系统变量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PYTHONPATH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中添加变量值：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505" y="5304155"/>
            <a:ext cx="3590925" cy="190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462431" y="1634204"/>
          <a:ext cx="4173855" cy="511873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105"/>
                <a:gridCol w="2952858"/>
              </a:tblGrid>
              <a:tr h="37597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微软雅黑 (正文)"/>
                        </a:rPr>
                        <a:t>第1章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初始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endParaRPr lang="en-US" altLang="zh-CN" sz="2000" b="0" dirty="0" err="1" smtClean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第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2章</a:t>
                      </a:r>
                      <a:endParaRPr lang="en-US" altLang="en-US" sz="200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常用数据类型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第3章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常用命令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高级主题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第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5章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缓存的持久化</a:t>
                      </a:r>
                      <a:endParaRPr lang="zh-CN" altLang="en-US" sz="2000" b="0" kern="1200" dirty="0" smtClean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第6章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集群环境部署</a:t>
                      </a:r>
                      <a:endParaRPr lang="zh-CN" altLang="en-US" sz="2000" b="0" dirty="0" smtClean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开发与实战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57382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smtClean="0">
                          <a:latin typeface="微软雅黑 (正文)"/>
                        </a:rPr>
                        <a:t>Spring Boot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与</a:t>
                      </a: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整合应用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监控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第10章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的缓存设计与优化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375920">
                <a:tc>
                  <a:txBody>
                    <a:bodyPr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dirty="0" smtClean="0">
                          <a:latin typeface="微软雅黑 (正文)"/>
                          <a:sym typeface="+mn-ea"/>
                        </a:rPr>
                        <a:t>第11章</a:t>
                      </a:r>
                      <a:endParaRPr lang="zh-CN" altLang="en-US" sz="2000" b="0" dirty="0" smtClean="0">
                        <a:latin typeface="微软雅黑 (正文)"/>
                      </a:endParaRPr>
                    </a:p>
                  </a:txBody>
                  <a:tcPr marL="98738" marR="98738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b="0" dirty="0" smtClean="0">
                          <a:latin typeface="微软雅黑 (正文)"/>
                        </a:rPr>
                        <a:t>扩展知识</a:t>
                      </a:r>
                      <a:endParaRPr lang="zh-CN" altLang="en-US" sz="2000" b="0" dirty="0" smtClean="0">
                        <a:latin typeface="微软雅黑 (正文)"/>
                      </a:endParaRPr>
                    </a:p>
                  </a:txBody>
                  <a:tcPr marL="98738" marR="98738" marT="0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5537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Python 3操作Redis 集群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1525" y="1797050"/>
            <a:ext cx="1068324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d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:/install_software/python3/Lib/site-packages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笔者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的机器上安装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ython3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的第三方模块的配置路径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，读者需要根据自己机器上的实际情况进行修改。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9923" y="1461452"/>
            <a:ext cx="390525" cy="257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1114425" y="1405255"/>
            <a:ext cx="64643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注意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27" name="图片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" y="2478405"/>
            <a:ext cx="3276600" cy="31369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12640" y="2597785"/>
            <a:ext cx="684212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现在，我们检验一下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是否安装成功。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Win+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组合键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运行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cmd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命令，进入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命令提示符窗口，如下图所示。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08" name="图片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780" y="3581400"/>
            <a:ext cx="1529080" cy="812800"/>
          </a:xfrm>
          <a:prstGeom prst="rect">
            <a:avLst/>
          </a:prstGeom>
        </p:spPr>
      </p:pic>
      <p:pic>
        <p:nvPicPr>
          <p:cNvPr id="86" name="图片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535" y="3360103"/>
            <a:ext cx="1884680" cy="12541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612640" y="4732655"/>
            <a:ext cx="684212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在命令行输入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，开始启动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 IDLE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交互环境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），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需要几秒钟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时间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启动后，读者就可以看到它的界面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包含了一个交互式终端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也可以看到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所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安装的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版本号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，如下图所示。这时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的运行环境就安装好了。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5537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Python 3操作Redis 集群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14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381760"/>
            <a:ext cx="5274310" cy="481330"/>
          </a:xfrm>
          <a:prstGeom prst="rect">
            <a:avLst/>
          </a:prstGeom>
        </p:spPr>
      </p:pic>
      <p:sp>
        <p:nvSpPr>
          <p:cNvPr id="103" name="矩形 102"/>
          <p:cNvSpPr/>
          <p:nvPr/>
        </p:nvSpPr>
        <p:spPr>
          <a:xfrm>
            <a:off x="2763520" y="1863090"/>
            <a:ext cx="1290955" cy="24511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的运行环境</a:t>
            </a:r>
            <a:endParaRPr lang="en-US" altLang="zh-CN" sz="1000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1525" y="2216150"/>
            <a:ext cx="1053655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它的行首显示的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个大于号（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&gt;&gt;&gt;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）是命令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提示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符，当看到这个提示符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，就表示解释器正在等待输入命令。下面尝试在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命令提示符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后输入：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035" y="2621280"/>
            <a:ext cx="1847850" cy="171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71525" y="2861310"/>
            <a:ext cx="1053655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按回车键，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就会执行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所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输入的命令，并在窗口中显示运行结果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，如图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1-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14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所示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。也可以把命令行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看成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计算器来计算表达式的值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把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命令提示符后面输入的每一条命令看成一个程序，命令行每次只运行这个程序中的一行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，如图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1-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15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所示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还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可以在命令行中创建变量或导入模块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，如下图所示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29" name="图片 33" descr="E://installed_software/youdao/xpws2013@163.com/64e6f6deaf5b4635bf5a3332d4cb2416/ip_image-63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66558" y="4128453"/>
            <a:ext cx="1551305" cy="39179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129" name="图片 34" descr="E://installed_software/youdao/xpws2013@163.com/e62acb63a4bc4885829767611daa0851/_image-2880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218180" y="4128770"/>
            <a:ext cx="876300" cy="36449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pic>
        <p:nvPicPr>
          <p:cNvPr id="230" name="图片 35" descr="E://installed_software/youdao/xpws2013@163.com/c29387758ec94c5285dc36ab6cf81e32/_image-2447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094163" y="4128770"/>
            <a:ext cx="1034415" cy="54991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671445" y="4676775"/>
            <a:ext cx="1737360" cy="24511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创建变量，计算和导入模块</a:t>
            </a:r>
            <a:endParaRPr lang="en-US" altLang="zh-CN" sz="1000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1525" y="4929505"/>
            <a:ext cx="580072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import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命令把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数学函数库的功能都导入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程序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。上面的程序使用了变量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赋值运算符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=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），其含义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是对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9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开平方根，并把结果赋值给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最后把结果打印到屏幕上。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72885" y="3695700"/>
            <a:ext cx="510476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可以通过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help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命令获取某个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函数的使用方法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以及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模块的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功能描述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，如图所示。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4175" y="4060190"/>
            <a:ext cx="1133475" cy="190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5160" y="4499610"/>
            <a:ext cx="4260215" cy="162623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651115" y="6141720"/>
            <a:ext cx="2948305" cy="24511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help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命令获取某个函数的使用方法</a:t>
            </a:r>
            <a:endParaRPr lang="en-US" altLang="zh-CN" sz="1000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5537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Python 3操作Redis 集群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1525" y="1381760"/>
            <a:ext cx="1063053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如果想退出命令行模式，按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“Ctrl + C”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组合键。还可以把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代码写在在一个扩展名为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的文件里，这个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文件就叫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脚本文件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生成一个名为的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hello.py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包含以下内容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05" y="2040890"/>
            <a:ext cx="1828800" cy="1809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1525" y="2363470"/>
            <a:ext cx="785114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进入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hello.py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同一个文件夹，然后输入以下命令行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,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就可以运行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脚本了。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665" y="2461895"/>
            <a:ext cx="1409700" cy="171450"/>
          </a:xfrm>
          <a:prstGeom prst="rect">
            <a:avLst/>
          </a:prstGeom>
        </p:spPr>
      </p:pic>
      <p:pic>
        <p:nvPicPr>
          <p:cNvPr id="232" name="图片 2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08" y="2791143"/>
            <a:ext cx="4057015" cy="4565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5537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Python 3操作Redis 集群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3" name="矩形 102"/>
          <p:cNvSpPr/>
          <p:nvPr/>
        </p:nvSpPr>
        <p:spPr>
          <a:xfrm>
            <a:off x="771525" y="1381760"/>
            <a:ext cx="252031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Linux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下安装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Python3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1525" y="1750060"/>
            <a:ext cx="1060069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本节讲解在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Linux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下安装并配置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开发环境。本书使用的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Linux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平台是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CentOS7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，安装环境信息如下表所示。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967548" y="2395220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3"/>
                <a:gridCol w="2633662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操作系统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ntOS 7 64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位平台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ython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.6.4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71525" y="2995930"/>
            <a:ext cx="301879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1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，安装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前的库环境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40" y="3356610"/>
            <a:ext cx="5305425" cy="5238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71525" y="3937000"/>
            <a:ext cx="10600690" cy="1476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，下载，解压和安装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源码包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的官网下载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ython3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的压缩源码，本书使用的版本是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Python-3.6.4.tgz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首先切换到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用户，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用户是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Linux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系统的最高权限用户，因为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用户权限过大，系统一般情况下不允许使用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用户登录系统。但是以普通用户登录系统后，普通用户权力受限，做不了一些基本操作，比如安装应用程序，所以这里需要切换到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用户来执行一些对系统有重大影响的操作。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5537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Python 3操作Redis 集群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784" y="6304557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1525" y="1381760"/>
            <a:ext cx="432308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使用如下命令从普通用户切换到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用户。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1750060"/>
            <a:ext cx="1095375" cy="1714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1525" y="1911985"/>
            <a:ext cx="553783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输入回车后，系统提示输入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密码。验证通过后，切换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root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用户完成。使用以下命令建立安装路径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/software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80" y="2891790"/>
            <a:ext cx="1485900" cy="190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71525" y="3091815"/>
            <a:ext cx="519493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把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Python-3.6.4.tgz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上传到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entOS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/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software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文件夹下，解压文件。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980" y="3746500"/>
            <a:ext cx="2362200" cy="3333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71525" y="4052570"/>
            <a:ext cx="232346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进入解压后的文件夹。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4420870"/>
            <a:ext cx="1638300" cy="1714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71525" y="4592320"/>
            <a:ext cx="5070475" cy="1476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编译安装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thon3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的默认安装路径是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/usr/local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，如果要改成其他目录可以在编译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(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make)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前使用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onfigure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命令后面追加参数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“-prefix=/usr/local/python”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来完成修改，指定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的安装目录为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/usr/local/python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980" y="6040120"/>
            <a:ext cx="3076575" cy="2095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308725" y="631190"/>
            <a:ext cx="190817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编译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源码。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725" y="999490"/>
            <a:ext cx="771525" cy="18097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308725" y="1180465"/>
            <a:ext cx="119951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执行安装。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7805" y="1548765"/>
            <a:ext cx="1390650" cy="18097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308725" y="1729740"/>
            <a:ext cx="503237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至此已经在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Cent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OS7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系统中成功安装了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hon3,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还需要把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thon3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的配置信息添加到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inux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的环境变量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PATH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中，修改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/etc/profile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文件下的内容。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4625" y="2651760"/>
            <a:ext cx="1476375" cy="18097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308725" y="2832735"/>
            <a:ext cx="508000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添加以下内容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在文件末尾，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然后保存文件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退出到命令行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u="sng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4625" y="3477895"/>
            <a:ext cx="3324225" cy="17145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309360" y="3658870"/>
            <a:ext cx="301053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最后，激活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/etc/profile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4625" y="4027170"/>
            <a:ext cx="1924050" cy="180975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309360" y="4208145"/>
            <a:ext cx="482155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在命令行输入命令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thon3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就可以进入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Pyt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hon3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的命令模式了。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90" name="图片 9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4625" y="4853305"/>
            <a:ext cx="4000500" cy="58420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7686040" y="5491480"/>
            <a:ext cx="1946275" cy="24511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输入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python3</a:t>
            </a:r>
            <a:r>
              <a:rPr lang="en-US" altLang="zh-CN" sz="1000" dirty="0">
                <a:solidFill>
                  <a:srgbClr val="002060"/>
                </a:solidFill>
                <a:sym typeface="+mn-ea"/>
              </a:rPr>
              <a:t>命令进入命令模式</a:t>
            </a:r>
            <a:endParaRPr lang="en-US" altLang="zh-CN" sz="1000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32755" y="5789930"/>
            <a:ext cx="6584315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200" dirty="0">
                <a:solidFill>
                  <a:srgbClr val="002060"/>
                </a:solidFill>
                <a:sym typeface="+mn-ea"/>
              </a:rPr>
              <a:t>/usr/local</a:t>
            </a:r>
            <a:r>
              <a:rPr lang="en-US" altLang="zh-CN" sz="1200" dirty="0">
                <a:solidFill>
                  <a:srgbClr val="002060"/>
                </a:solidFill>
                <a:sym typeface="+mn-ea"/>
              </a:rPr>
              <a:t>下一般是安装软件的目录，笔者建议把</a:t>
            </a:r>
            <a:r>
              <a:rPr lang="en-US" altLang="zh-CN" sz="1200" dirty="0">
                <a:solidFill>
                  <a:srgbClr val="002060"/>
                </a:solidFill>
                <a:sym typeface="+mn-ea"/>
              </a:rPr>
              <a:t>Python </a:t>
            </a:r>
            <a:r>
              <a:rPr lang="en-US" altLang="zh-CN" sz="1200" dirty="0">
                <a:solidFill>
                  <a:srgbClr val="002060"/>
                </a:solidFill>
                <a:sym typeface="+mn-ea"/>
              </a:rPr>
              <a:t>3.</a:t>
            </a:r>
            <a:r>
              <a:rPr lang="en-US" altLang="zh-CN" sz="1200" dirty="0">
                <a:solidFill>
                  <a:srgbClr val="002060"/>
                </a:solidFill>
                <a:sym typeface="+mn-ea"/>
              </a:rPr>
              <a:t>6</a:t>
            </a:r>
            <a:r>
              <a:rPr lang="en-US" altLang="zh-CN" sz="1200" dirty="0">
                <a:solidFill>
                  <a:srgbClr val="002060"/>
                </a:solidFill>
                <a:sym typeface="+mn-ea"/>
              </a:rPr>
              <a:t>.</a:t>
            </a:r>
            <a:r>
              <a:rPr lang="en-US" altLang="zh-CN" sz="1200" dirty="0">
                <a:solidFill>
                  <a:srgbClr val="002060"/>
                </a:solidFill>
                <a:sym typeface="+mn-ea"/>
              </a:rPr>
              <a:t>4</a:t>
            </a:r>
            <a:r>
              <a:rPr lang="en-US" altLang="zh-CN" sz="1200" dirty="0">
                <a:solidFill>
                  <a:srgbClr val="002060"/>
                </a:solidFill>
                <a:sym typeface="+mn-ea"/>
              </a:rPr>
              <a:t>安装到</a:t>
            </a:r>
            <a:r>
              <a:rPr lang="en-US" altLang="zh-CN" sz="1200" dirty="0">
                <a:solidFill>
                  <a:srgbClr val="002060"/>
                </a:solidFill>
                <a:sym typeface="+mn-ea"/>
              </a:rPr>
              <a:t>/usr/local/python</a:t>
            </a:r>
            <a:r>
              <a:rPr lang="en-US" altLang="zh-CN" sz="1200" dirty="0">
                <a:solidFill>
                  <a:srgbClr val="002060"/>
                </a:solidFill>
                <a:sym typeface="+mn-ea"/>
              </a:rPr>
              <a:t>目录下</a:t>
            </a:r>
            <a:r>
              <a:rPr lang="en-US" altLang="zh-CN" sz="1200" dirty="0">
                <a:solidFill>
                  <a:srgbClr val="002060"/>
                </a:solidFill>
                <a:sym typeface="+mn-ea"/>
              </a:rPr>
              <a:t>。</a:t>
            </a:r>
            <a:r>
              <a:rPr lang="en-US" altLang="zh-CN" sz="1200" dirty="0">
                <a:solidFill>
                  <a:srgbClr val="002060"/>
                </a:solidFill>
                <a:sym typeface="+mn-ea"/>
              </a:rPr>
              <a:t>Linux</a:t>
            </a:r>
            <a:r>
              <a:rPr lang="en-US" altLang="zh-CN" sz="1200" dirty="0">
                <a:solidFill>
                  <a:srgbClr val="002060"/>
                </a:solidFill>
                <a:sym typeface="+mn-ea"/>
              </a:rPr>
              <a:t>系统变量的路径之间使用冒号（</a:t>
            </a:r>
            <a:r>
              <a:rPr lang="en-US" altLang="zh-CN" sz="1200" dirty="0">
                <a:solidFill>
                  <a:srgbClr val="002060"/>
                </a:solidFill>
                <a:sym typeface="+mn-ea"/>
              </a:rPr>
              <a:t>:</a:t>
            </a:r>
            <a:r>
              <a:rPr lang="en-US" altLang="zh-CN" sz="1200" dirty="0">
                <a:solidFill>
                  <a:srgbClr val="002060"/>
                </a:solidFill>
                <a:sym typeface="+mn-ea"/>
              </a:rPr>
              <a:t>）相连。</a:t>
            </a:r>
            <a:endParaRPr lang="en-US" altLang="zh-CN" sz="1200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5" name="图片 34"/>
          <p:cNvPicPr/>
          <p:nvPr/>
        </p:nvPicPr>
        <p:blipFill>
          <a:blip r:embed="rId13"/>
          <a:stretch>
            <a:fillRect/>
          </a:stretch>
        </p:blipFill>
        <p:spPr>
          <a:xfrm>
            <a:off x="5532438" y="5496877"/>
            <a:ext cx="390525" cy="257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矩形 35"/>
          <p:cNvSpPr/>
          <p:nvPr/>
        </p:nvSpPr>
        <p:spPr>
          <a:xfrm>
            <a:off x="5996940" y="5441315"/>
            <a:ext cx="64643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注意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5537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Python 3操作Redis 集群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3" name="矩形 102"/>
          <p:cNvSpPr/>
          <p:nvPr/>
        </p:nvSpPr>
        <p:spPr>
          <a:xfrm>
            <a:off x="771525" y="1381760"/>
            <a:ext cx="186055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模块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1525" y="1750060"/>
            <a:ext cx="4869815" cy="132207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标准模块中没有连接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的模块，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但已经有开源的连接单机的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模块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: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redis-py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连接集群的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模块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: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redis-py-cluster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。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安装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操作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Redis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单机模块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,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需要使用以下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pip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命令安装。</a:t>
            </a:r>
            <a:endParaRPr lang="en-US" altLang="zh-CN" sz="1600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10" y="2844800"/>
            <a:ext cx="1419225" cy="152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71525" y="3072130"/>
            <a:ext cx="4869815" cy="58356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安装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Python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操作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Redis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集群模块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,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需要使用以下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pip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命令安装。</a:t>
            </a:r>
            <a:endParaRPr lang="en-US" altLang="zh-CN" sz="1600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10" y="3440430"/>
            <a:ext cx="2324100" cy="1428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71525" y="3709670"/>
            <a:ext cx="3221355" cy="33718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安装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集群模块命令如下所示。</a:t>
            </a:r>
            <a:endParaRPr lang="en-US" altLang="zh-CN" sz="1600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233" name="图片 2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4091940"/>
            <a:ext cx="5053965" cy="111315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666750" y="5298440"/>
            <a:ext cx="4974590" cy="82994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请确认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edis Server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已经启动并运行了，具体内容请参考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1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.2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Red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is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环境安装。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	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新建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ython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脚本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RedisDemo.py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操作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edis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单机。</a:t>
            </a:r>
            <a:endParaRPr lang="en-US" altLang="zh-CN" sz="1600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92165" y="1254760"/>
            <a:ext cx="5942965" cy="33718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本案例文件名为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” Redis\Chapter11\RedisDemo.py”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，内容如下。</a:t>
            </a:r>
            <a:endParaRPr lang="en-US" altLang="zh-CN" sz="1600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725" y="1591945"/>
            <a:ext cx="3971925" cy="104775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6045835" y="2639695"/>
            <a:ext cx="5444490" cy="58356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程序会在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的数据库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0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中存储一个键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-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值对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,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运行程序得到如下结果</a:t>
            </a:r>
            <a:endParaRPr lang="en-US" altLang="zh-CN" sz="1600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440" y="2992755"/>
            <a:ext cx="876300" cy="161925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6045835" y="3158490"/>
            <a:ext cx="5789930" cy="82994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请确认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edis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集群已经启动并运行了，具体内容请参考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6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.3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Red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is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Cluster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集群。新建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P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ython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脚本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RedisCluster.py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操作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edis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集群。</a:t>
            </a:r>
            <a:endParaRPr lang="en-US" altLang="zh-CN" sz="1600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45835" y="3988435"/>
            <a:ext cx="5788660" cy="58356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本案例文件名为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” Redis\Chapter11\RedisCluster.py”</a:t>
            </a: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，内容如下。</a:t>
            </a:r>
            <a:endParaRPr lang="en-US" altLang="zh-CN" sz="1600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5537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Python 3操作Redis 集群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381760"/>
            <a:ext cx="4352925" cy="21050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1525" y="3613785"/>
            <a:ext cx="262636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运行程序得到如下结果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3982085"/>
            <a:ext cx="971550" cy="1619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71525" y="4144010"/>
            <a:ext cx="531939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edis-cli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连接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1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92.168.11.15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上的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集群节点。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4512310"/>
            <a:ext cx="4486275" cy="4953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71525" y="4994275"/>
            <a:ext cx="472503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查询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b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ook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获得到的结果和程序运行结果一致。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895761" y="2739021"/>
            <a:ext cx="6536871" cy="2390427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学 习 进 步 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744076" y="6241020"/>
            <a:ext cx="4366476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作者</a:t>
            </a:r>
            <a:r>
              <a:rPr lang="zh-CN" altLang="en-US" b="1" dirty="0" smtClean="0">
                <a:solidFill>
                  <a:schemeClr val="tx1"/>
                </a:solidFill>
              </a:rPr>
              <a:t>：张云河、王硕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5580" y="602297"/>
            <a:ext cx="53735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》</a:t>
            </a:r>
            <a:r>
              <a:rPr lang="zh-CN" altLang="en-US" sz="2200" b="1" dirty="0" smtClean="0">
                <a:solidFill>
                  <a:schemeClr val="accent2"/>
                </a:solidFill>
                <a:sym typeface="+mn-ea"/>
              </a:rPr>
              <a:t>最新版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400" y="522760"/>
            <a:ext cx="527050" cy="527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40" y="1211016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5445" y="1991995"/>
            <a:ext cx="481076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11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zh-CN" sz="3600" smtClean="0">
                <a:latin typeface="微软雅黑 (正文)"/>
                <a:sym typeface="+mn-ea"/>
              </a:rPr>
              <a:t>扩展</a:t>
            </a:r>
            <a:r>
              <a:rPr lang="zh-CN" sz="3600" smtClean="0">
                <a:latin typeface="微软雅黑 (正文)"/>
                <a:sym typeface="+mn-ea"/>
              </a:rPr>
              <a:t>知识</a:t>
            </a:r>
            <a:endParaRPr lang="zh-CN" sz="3600" smtClean="0">
              <a:latin typeface="微软雅黑 (正文)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>
                <a:solidFill>
                  <a:srgbClr val="002060"/>
                </a:solidFill>
              </a:rPr>
              <a:t>： ***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7228" y="13817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7228" y="211432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954530" y="1412875"/>
            <a:ext cx="21463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配置CentOS 7</a:t>
            </a:r>
            <a:endParaRPr lang="zh-CN" altLang="en-US" sz="2400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54530" y="2161540"/>
            <a:ext cx="2426335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Maven基础知识</a:t>
            </a:r>
            <a:endParaRPr lang="zh-CN" altLang="en-US" sz="2400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7228" y="28276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7228" y="356022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9" name="矩形 8"/>
          <p:cNvSpPr/>
          <p:nvPr/>
        </p:nvSpPr>
        <p:spPr>
          <a:xfrm>
            <a:off x="1954530" y="2870835"/>
            <a:ext cx="2533015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配置IntelliJ IDEA</a:t>
            </a:r>
            <a:endParaRPr lang="zh-CN" altLang="en-US" sz="2400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4530" y="3597910"/>
            <a:ext cx="165354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VMWARE</a:t>
            </a:r>
            <a:endParaRPr lang="zh-CN" altLang="en-US" sz="2400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7228" y="43014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7228" y="503405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3" name="矩形 12"/>
          <p:cNvSpPr/>
          <p:nvPr/>
        </p:nvSpPr>
        <p:spPr>
          <a:xfrm>
            <a:off x="1954530" y="4344670"/>
            <a:ext cx="2533015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配置SecureCRT</a:t>
            </a:r>
            <a:endParaRPr lang="zh-CN" altLang="en-US" sz="2400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54530" y="5071745"/>
            <a:ext cx="2533015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Chrome常用技巧</a:t>
            </a:r>
            <a:endParaRPr lang="zh-CN" altLang="en-US" sz="2400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7228" y="570398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6" name="矩形 15"/>
          <p:cNvSpPr/>
          <p:nvPr/>
        </p:nvSpPr>
        <p:spPr>
          <a:xfrm>
            <a:off x="1954530" y="5741670"/>
            <a:ext cx="3709670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Python 3操作Redis 集群</a:t>
            </a:r>
            <a:endParaRPr lang="zh-CN" altLang="en-US" sz="2400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2335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配置CentOS 7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7360" y="32448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缓存穿透</a:t>
            </a:r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71525" y="1451610"/>
            <a:ext cx="1059624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   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CentOS 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是一个基于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Red Hat Linux 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提供的可自由使用源代码的企业级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Linux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发行版本。每个版本的 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CentOS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都会获得十年的技术支持（通过安全更新方式）。这样建立一个安全、低维护、稳定、高预测性和高重复性的 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Linux 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环境。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CentOS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是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Community Enterprise Operating System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的缩写。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525" y="2443480"/>
            <a:ext cx="137604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关闭防火墙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1525" y="2834640"/>
            <a:ext cx="1059624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FTP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软件从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Windows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系统向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entOS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系统传送文件时，为了传输方便，可以关闭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entOS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上的防火墙。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1525" y="3217545"/>
            <a:ext cx="513143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1，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关闭防火墙彻底关闭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entOS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上的防火墙需要经过以下两步。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1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）关闭防火墙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1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4154805"/>
            <a:ext cx="4133850" cy="3524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71525" y="4522470"/>
            <a:ext cx="192595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） 关闭防火墙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2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4890770"/>
            <a:ext cx="2209800" cy="180975"/>
          </a:xfrm>
          <a:prstGeom prst="rect">
            <a:avLst/>
          </a:prstGeom>
        </p:spPr>
      </p:pic>
      <p:pic>
        <p:nvPicPr>
          <p:cNvPr id="37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" y="5113655"/>
            <a:ext cx="5274310" cy="103886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44640" y="3485515"/>
            <a:ext cx="322389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输入以下命令彻底关闭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elinux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345" y="3939540"/>
            <a:ext cx="1400175" cy="2000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644640" y="4136390"/>
            <a:ext cx="454787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修改防火墙配置文件后，最好重启下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inux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操作系统。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2335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配置CentOS 7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1525" y="1445895"/>
            <a:ext cx="203835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配置国内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yum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仓库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25" y="1836420"/>
            <a:ext cx="1062291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通常使用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yum install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命令来在线安装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inux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系统的软件，这种方式可以自动处理安装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Lin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ux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系统软件的依赖性关系，并且一次安装所有依赖的软件包。一般情况下，从国外的镜像仓库下载软件非常慢，很多情况下无法成功下载。因此国内的一些大公司和科研机构做镜像同步国外的软件，那么我们就可以使用国内的镜像仓库下载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inux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软件了，本书使用清华大学提供的镜像仓库进行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y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um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仓库设置。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1525" y="3035935"/>
            <a:ext cx="600011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在网上搜索清华大学镜像仓库，找到镜像列表里的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entos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40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95" y="3404870"/>
            <a:ext cx="3147060" cy="101473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87095" y="4935855"/>
            <a:ext cx="573341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点击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centos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后面的连接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“?”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，进入帮助说明页面。本书使用的实验环境是在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entos7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下安装和操作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Redis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，所以在帮助说明页面中选择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entos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版本为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entos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7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60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485" y="3883025"/>
            <a:ext cx="3896360" cy="2357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2335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配置CentOS 7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771525" y="1381760"/>
            <a:ext cx="9532620" cy="1476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1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，首先备份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CentOS-Base.repo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$ sudo cp /etc/yum.repos.d/CentOS-Base.repo /etc/yum.repos.d/CentOS-Base.repo.bak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2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，将清华大学镜像仓库信息写入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/etc/yum.repos.d/CentOS-Base.repo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v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i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命令编辑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CentOS-Base.repo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$ vi /etc/yum.repos.d/CentOS-Base.repo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1525" y="2858135"/>
            <a:ext cx="1016825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将帮助说明页面中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选择你的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entOS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版本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下面的内容进行复制，粘贴到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CentOS-Base.repo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文件中。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29" name="图片 3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38" y="3226435"/>
            <a:ext cx="3369945" cy="2026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58030" y="3382645"/>
            <a:ext cx="5088890" cy="175323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，清除缓存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$ yum clean all     #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清除系统所有的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yum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缓存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$ yum makecache     #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生成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yum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缓存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4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,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更新系统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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yum -y update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4494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Maven基础知识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1525" y="1430655"/>
            <a:ext cx="178879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基础知识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25" y="1807210"/>
            <a:ext cx="874141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是通过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po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m.xml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描述信息来管理项目的构建，报告和文档的项目管理工具软件。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1525" y="2175510"/>
            <a:ext cx="205549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的基本概念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1525" y="2543810"/>
            <a:ext cx="10802620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Maven(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翻译为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"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专家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"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"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内行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")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是跨平台的项目管理工具。主要服务于基于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Java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平台的项目构建，依赖管理。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2920365"/>
            <a:ext cx="10802620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1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项目构建　　项目构建过程包括【清理项目】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-&gt;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【编译项目】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-&gt;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【测试项目】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-&gt;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【生成测试报告】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-&gt;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【打包项目】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-&gt;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【部署项目】这几个步骤，这六个步骤就是一个项目的完整构建过程。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64" name="图片 64" descr="http://images.cnblogs.com/cnblogs_com/wangshuo1/868511/o_indexmavenjlkjjopiufoijpoij1111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2973" y="3888105"/>
            <a:ext cx="5086985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771525" y="4587240"/>
            <a:ext cx="1080262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2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依赖管理依赖指的是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包之间的相互依赖，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如搭建一个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Struts2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的开发框架时，光有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struts2-core-2.3.16.3.jar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这个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包是不行的，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struts2-core-2.3.16.3.jar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还依赖其它的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包，依赖管理指的就是使用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来管理项目中使用到的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包，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Maven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管理的方式就是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“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自动下载项目所需要的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包，统一管理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J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ar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包之间的依赖关系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”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。</a:t>
            </a:r>
            <a:endParaRPr lang="en-US" altLang="zh-CN" dirty="0">
              <a:solidFill>
                <a:srgbClr val="002060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THINKCELLSHAPEDONOTDELETE" val="tA6S0wzOvQ8a50SA42PUNRg"/>
</p:tagLst>
</file>

<file path=ppt/tags/tag2.xml><?xml version="1.0" encoding="utf-8"?>
<p:tagLst xmlns:p="http://schemas.openxmlformats.org/presentationml/2006/main">
  <p:tag name="THINKCELLSHAPEDONOTDELETE" val="tA6S0wzOvQ8a50SA42PUNRg"/>
</p:tagLst>
</file>

<file path=ppt/tags/tag3.xml><?xml version="1.0" encoding="utf-8"?>
<p:tagLst xmlns:p="http://schemas.openxmlformats.org/presentationml/2006/main">
  <p:tag name="KSO_WM_UNIT_TABLE_BEAUTIFY" val="smartTable{58a06314-7e72-4d48-85a8-7253ed818c17}"/>
</p:tagLst>
</file>

<file path=ppt/tags/tag4.xml><?xml version="1.0" encoding="utf-8"?>
<p:tagLst xmlns:p="http://schemas.openxmlformats.org/presentationml/2006/main">
  <p:tag name="KSO_WM_UNIT_TABLE_BEAUTIFY" val="smartTable{1cc743d8-5606-42ea-a949-6e9762243101}"/>
</p:tagLst>
</file>

<file path=ppt/tags/tag5.xml><?xml version="1.0" encoding="utf-8"?>
<p:tagLst xmlns:p="http://schemas.openxmlformats.org/presentationml/2006/main">
  <p:tag name="KSO_WM_UNIT_TABLE_BEAUTIFY" val="smartTable{a88a3a10-0fce-4ef6-b600-584eaab72ccf}"/>
</p:tagLst>
</file>

<file path=ppt/tags/tag6.xml><?xml version="1.0" encoding="utf-8"?>
<p:tagLst xmlns:p="http://schemas.openxmlformats.org/presentationml/2006/main">
  <p:tag name="KSO_WM_UNIT_TABLE_BEAUTIFY" val="smartTable{9182950d-27e9-44c3-922a-b9c16cd22759}"/>
</p:tagLst>
</file>

<file path=ppt/tags/tag7.xml><?xml version="1.0" encoding="utf-8"?>
<p:tagLst xmlns:p="http://schemas.openxmlformats.org/presentationml/2006/main">
  <p:tag name="THINKCELLSHAPEDONOTDELETE" val="t1Smkff3fSzGMOuItfjj3Fw"/>
</p:tagLst>
</file>

<file path=ppt/tags/tag8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9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10795</Words>
  <Application>WPS 演示</Application>
  <PresentationFormat>宽屏</PresentationFormat>
  <Paragraphs>587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Times New Roman</vt:lpstr>
      <vt:lpstr>微软雅黑 (正文)</vt:lpstr>
      <vt:lpstr>黑体</vt:lpstr>
      <vt:lpstr>华文楷体</vt:lpstr>
      <vt:lpstr>Arial Unicode MS</vt:lpstr>
      <vt:lpstr>Calibri</vt:lpstr>
      <vt:lpstr>Courier New</vt:lpstr>
      <vt:lpstr>方正楷体简体</vt:lpstr>
      <vt:lpstr>Cambria</vt:lpstr>
      <vt:lpstr>Wingdings</vt:lpstr>
      <vt:lpstr>主题5</vt:lpstr>
      <vt:lpstr>Redis 6 开发与实战</vt:lpstr>
      <vt:lpstr>PowerPoint 演示文稿</vt:lpstr>
      <vt:lpstr> 第十章  Redis的缓存设计与优化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 习 进 步 ！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北京兄弟</cp:lastModifiedBy>
  <cp:revision>213</cp:revision>
  <cp:lastPrinted>2021-11-30T03:01:00Z</cp:lastPrinted>
  <dcterms:created xsi:type="dcterms:W3CDTF">2021-11-30T03:01:00Z</dcterms:created>
  <dcterms:modified xsi:type="dcterms:W3CDTF">2022-03-21T14:31:56Z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