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8"/>
  </p:notesMasterIdLst>
  <p:sldIdLst>
    <p:sldId id="256" r:id="rId3"/>
    <p:sldId id="314" r:id="rId4"/>
    <p:sldId id="311" r:id="rId5"/>
    <p:sldId id="312" r:id="rId6"/>
    <p:sldId id="315" r:id="rId7"/>
    <p:sldId id="430" r:id="rId8"/>
    <p:sldId id="577" r:id="rId9"/>
    <p:sldId id="578" r:id="rId10"/>
    <p:sldId id="579" r:id="rId11"/>
    <p:sldId id="580" r:id="rId12"/>
    <p:sldId id="581" r:id="rId13"/>
    <p:sldId id="582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1" r:id="rId23"/>
    <p:sldId id="592" r:id="rId24"/>
    <p:sldId id="593" r:id="rId25"/>
    <p:sldId id="594" r:id="rId26"/>
    <p:sldId id="595" r:id="rId27"/>
    <p:sldId id="596" r:id="rId28"/>
    <p:sldId id="597" r:id="rId29"/>
    <p:sldId id="598" r:id="rId30"/>
    <p:sldId id="599" r:id="rId31"/>
    <p:sldId id="600" r:id="rId32"/>
    <p:sldId id="601" r:id="rId33"/>
    <p:sldId id="602" r:id="rId34"/>
    <p:sldId id="603" r:id="rId35"/>
    <p:sldId id="604" r:id="rId36"/>
    <p:sldId id="261" r:id="rId37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710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6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hyperlink" Target="http://127.0.0.1:8080/redis/setAndGet2?name=db&amp;value=redis" TargetMode="External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Times New Roman" panose="02020603050405020304" charset="0"/>
            </a:endParaRP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Times New Roman" panose="02020603050405020304" charset="0"/>
            </a:endParaRP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Times New Roman" panose="02020603050405020304" charset="0"/>
            </a:endParaRP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36" y="1020305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69925" y="1144270"/>
            <a:ext cx="1070546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本书主要以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ntellij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IDEA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进行实验，把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springbootDemo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.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zip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进行解压缩到本地硬盘，然后使用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tellij IDEA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导入工程，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File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-&gt; open -&gt;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选择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springbootDemo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在本地硬盘路径，如果是第一次配置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 Boot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的话可能需要等待一会儿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IDEA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下载相应的依赖包，默认创建好的项目结构如下图所示。本案例文件名为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Redis\Chapter0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8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\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springbootDemo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1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015" y="2764473"/>
            <a:ext cx="4413250" cy="22650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06415" y="2466340"/>
            <a:ext cx="5908675" cy="286131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springbootDemo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的项目结构很清晰，相比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Java EE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项目少了很多配置文件，默认生成的文件主要有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4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个。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1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SpringbootDemoApplication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.java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：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一个带有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main()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方法的类，用于启动应用程序。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2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SpringbootDemoApplicationTests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.java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一个空的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Junit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测试类，它加载了一个使用。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 Boot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字典配置功能的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应用程序上下文。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3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application.properties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一个空的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properties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文件，可以根据需要添加配置属性。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4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pom.xml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构建项目的说明文件。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25" y="1112520"/>
            <a:ext cx="10660380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传统基于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ava Web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应用需要配置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web.xml,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讲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w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eb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应用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打成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w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包放入应用服务器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(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Tomcat,Weblogic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)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中运行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。如果基于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ring Boot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开发为服务，将变得简单，只需要在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om.xml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中引入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spring-boot-starter-web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开发依赖模块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595" y="2034540"/>
            <a:ext cx="5419725" cy="704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77595" y="2860675"/>
            <a:ext cx="738822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pom.xml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文件中默认有两个模块：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1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spring-boot-starter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核心模块，包括自动配置支持、日志和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YAML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；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2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spring-boot-starter-test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测试模块，包括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JUnit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Hamcrest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Mockito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925" y="3903980"/>
            <a:ext cx="1020064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本案例使用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”SpringbootDemoApplication.java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SpringbootDemoApplication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 Boot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项目的入口类，它的关键源代码如下：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4549140"/>
            <a:ext cx="5410200" cy="11906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97320" y="4441507"/>
            <a:ext cx="5080000" cy="175323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其中，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@SpringBootApplication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注解是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SpringBoot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启动项目时需要加上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的。需要说明的是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SpringbootDemoApplication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是整个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pring Boot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应用启动的初始点，因此如果在应用启动格式需要进行某些资源初始化处理，那么最好都在该类完成。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69925" y="1025525"/>
            <a:ext cx="1083881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双击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SpringbootDemoApplication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，在代码区域鼠标右键运行“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Run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‘Spring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boo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tDemoApplic…’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 启动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pring Boot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应用，如下图所示。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5" name="图片 1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70685"/>
            <a:ext cx="5274310" cy="23317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47740" y="3933825"/>
            <a:ext cx="457581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我们可以看到后台日志在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IDEA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的控制台打印出如下内容。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03" name="图片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40" y="4578668"/>
            <a:ext cx="5274310" cy="14204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25" y="1067435"/>
            <a:ext cx="1073848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从上图的输出可以看出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Tomcat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服务器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默认开启了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8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080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端口，要访问这个应用提供的服务，可以在浏览器的地址栏中输入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http://localhost:8080/ ,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我们在项目中没有手动的去配置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Tomcat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服务器，是因为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 Boot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内置了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Tomcat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服务器。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9925" y="1989455"/>
            <a:ext cx="1073848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如果要把应用部署到服务器上，还需要对项目进行发布，通过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vn package”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命令对整个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pring Boot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项目进行项目编译，单元测试和打包，然后运行打包后的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文件。我们切换到项目所在的目录然后运行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vn package”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命令，如下图所示。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36" name="图片 1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418" y="2911158"/>
            <a:ext cx="4980305" cy="24898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69925" y="1103630"/>
            <a:ext cx="1084008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打包成功后，在工程的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arget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目录中会生成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springbootDemo-0.0.1-SNAPSHOT.jar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38" name="图片 1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471613"/>
            <a:ext cx="5274310" cy="18484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9925" y="3479800"/>
            <a:ext cx="1067117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在命令行窗口切换到项目的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arget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目录中，运行如下命令就可以启动应用，这样应用就发布成功了。启动的效果如下图所示。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25" name="图片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4284028"/>
            <a:ext cx="5274310" cy="1260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21205" y="5544820"/>
            <a:ext cx="285051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400" b="0">
                <a:ea typeface="宋体" panose="02010600030101010101" pitchFamily="2" charset="-122"/>
              </a:rPr>
              <a:t>通过命令行启动</a:t>
            </a:r>
            <a:r>
              <a:rPr lang="en-US" sz="1400" b="0">
                <a:latin typeface="Calibri" panose="020F0502020204030204" charset="0"/>
                <a:ea typeface="宋体" panose="02010600030101010101" pitchFamily="2" charset="-122"/>
              </a:rPr>
              <a:t>SpringBoot</a:t>
            </a:r>
            <a:r>
              <a:rPr lang="zh-CN" sz="1400" b="0">
                <a:ea typeface="宋体" panose="02010600030101010101" pitchFamily="2" charset="-122"/>
              </a:rPr>
              <a:t>应用</a:t>
            </a:r>
            <a:endParaRPr lang="zh-CN" altLang="en-US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25" y="1064260"/>
            <a:ext cx="302895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Spring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Boot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结合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实战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9925" y="1432560"/>
            <a:ext cx="999871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上一节讲了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Boot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基本框架的搭建，本节讲解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Boot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结合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的基础使用，内容如下。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9925" y="1800860"/>
            <a:ext cx="454215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首先，在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项目中引入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om.xml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依赖。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310" y="2169160"/>
            <a:ext cx="5400675" cy="7048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9925" y="2874010"/>
            <a:ext cx="7231380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Je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封装了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pring Boot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的连接工具。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	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其次，编写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edisTemplate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类对象，设置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redisConnectFactory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参数。本案例使用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RedisConfig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.java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”，内容如下。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0" y="3796030"/>
            <a:ext cx="543877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69925" y="1104265"/>
            <a:ext cx="864362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@Configuration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指明当前类是一个配置类，就是来代替当前的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配置文件。编写控制器类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RedisController.java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。本案例使用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RedisController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.java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”，内容如下。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1749425"/>
            <a:ext cx="5391150" cy="704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454275"/>
            <a:ext cx="5429250" cy="26289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391275" y="2345055"/>
            <a:ext cx="5247640" cy="216852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@Resource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注解默认按照名称进行装配，名称可以通过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name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属性进行指定，如果没有指定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name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属性，当注解写在字段上时，默认取字段名按照名称进行查找。在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RedisController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类中引入一个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b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ean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命名为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edisTemplate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25" y="1137920"/>
            <a:ext cx="1072769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再次，引入配置文件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application.properties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springbootDemo\src\main\resources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新建配置文件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application.properties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1783080"/>
            <a:ext cx="2619375" cy="19526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9925" y="3841750"/>
            <a:ext cx="1088390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最后，启动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SpringbootDemoApplication.java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。访问控制器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RedisController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对外提供的服务。在浏览器中访问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http://127.0.0.1:8080/redis/setAndGet?name=username&amp;value=xinping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，访问这个请求地址后把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usern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ame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作为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ey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xinpin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作为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v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alue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保存在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中，并把这个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ey-value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作为结果返回到前台页面，返回的结果是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JSON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格式的数据，如下所示。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5040630"/>
            <a:ext cx="2428875" cy="561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9925" y="5690870"/>
            <a:ext cx="513524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在浏览器中访问这个请求后的结果如下图所示。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48" name="图片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6059170"/>
            <a:ext cx="5274310" cy="6540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17615" y="5276850"/>
            <a:ext cx="5080000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从以上结果可以看出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u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sername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作为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ey,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x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inping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作为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v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alue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，已经以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ey-value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（键值存储）的形式存入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了。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RedisTemplate API详解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69925" y="1165860"/>
            <a:ext cx="10738485" cy="341503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5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种不同的数据结构类型，这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5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种数据结构类型分别为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String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（字符串）、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List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（列表）、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（集合）、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Hash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（散列）和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Zset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（有序集合）。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Spring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封装了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RedisTemplate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对象，来进行对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5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种数据结构操作，它支持所有的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原生的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API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1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redisTemplate.opsForValue();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操作字符串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2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redisTemplate.opsForHash();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操作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hash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3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redisTemplate.opsForList();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操作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list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	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4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redisTemplate.opsForSet();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操作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	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5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redisTemplate.opsForZSet();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操作有序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	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6723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RedisTemplate API详解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25" y="1078865"/>
            <a:ext cx="10681970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编写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edisService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类，通过注解的方式调用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edisTemplate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类对象，来操作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5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种基本数据类型，在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edisService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类上面使用了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@Service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注解用于标注业务层，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edisService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类自动注入到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容器中。本案例使用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edisService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.java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”，内容如下。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855" y="2028825"/>
            <a:ext cx="5419725" cy="2800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9925" y="4857115"/>
            <a:ext cx="874395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然后就可以在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edisService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类里添加具体操作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的业务逻辑了，对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5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种基本数据类型的添加和获取操作进行了封装，在本节将详细介绍。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	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推荐教材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51235" y="1114767"/>
            <a:ext cx="7017023" cy="315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FF"/>
                </a:solidFill>
              </a:rPr>
              <a:t>《</a:t>
            </a:r>
            <a:r>
              <a:rPr lang="en-US" altLang="zh-CN" sz="2800" dirty="0" err="1">
                <a:solidFill>
                  <a:srgbClr val="0000FF"/>
                </a:solidFill>
              </a:rPr>
              <a:t>Redis</a:t>
            </a:r>
            <a:r>
              <a:rPr lang="en-US" altLang="zh-CN" sz="2800" dirty="0">
                <a:solidFill>
                  <a:srgbClr val="0000FF"/>
                </a:solidFill>
              </a:rPr>
              <a:t> 6 </a:t>
            </a:r>
            <a:r>
              <a:rPr lang="zh-CN" altLang="en-US" sz="2800" dirty="0">
                <a:solidFill>
                  <a:srgbClr val="0000FF"/>
                </a:solidFill>
              </a:rPr>
              <a:t>开发与</a:t>
            </a:r>
            <a:r>
              <a:rPr lang="zh-CN" altLang="en-US" sz="2800" dirty="0" smtClean="0">
                <a:solidFill>
                  <a:srgbClr val="0000FF"/>
                </a:solidFill>
              </a:rPr>
              <a:t>实战 </a:t>
            </a:r>
            <a:r>
              <a:rPr lang="zh-CN" altLang="en-US" sz="2800" dirty="0" smtClean="0">
                <a:solidFill>
                  <a:srgbClr val="0000FF"/>
                </a:solidFill>
              </a:rPr>
              <a:t>》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作者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张云河</a:t>
            </a:r>
            <a:r>
              <a:rPr lang="zh-CN" altLang="en-US" sz="2400" dirty="0" smtClean="0">
                <a:sym typeface="+mn-ea"/>
              </a:rPr>
              <a:t>、王硕</a:t>
            </a:r>
            <a:endParaRPr lang="zh-CN" altLang="en-US" sz="2400" dirty="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出版：人民邮电出版社</a:t>
            </a:r>
            <a:endParaRPr lang="zh-CN" altLang="en-US" sz="2400" dirty="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配套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+mn-ea"/>
              </a:rPr>
              <a:t>PPT+</a:t>
            </a:r>
            <a:r>
              <a:rPr lang="zh-CN" altLang="en-US" sz="2400" dirty="0">
                <a:sym typeface="+mn-ea"/>
              </a:rPr>
              <a:t>实验指导</a:t>
            </a:r>
            <a:endParaRPr lang="zh-CN" altLang="en-US" sz="2400" dirty="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特点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覆盖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sz="2400" dirty="0" smtClean="0">
                <a:solidFill>
                  <a:srgbClr val="FF0000"/>
                </a:solidFill>
              </a:rPr>
              <a:t> 6</a:t>
            </a:r>
            <a:r>
              <a:rPr lang="zh-CN" altLang="en-US" sz="2400" dirty="0" smtClean="0">
                <a:solidFill>
                  <a:srgbClr val="FF0000"/>
                </a:solidFill>
              </a:rPr>
              <a:t>版本的绝大部分核心特性</a:t>
            </a:r>
            <a:r>
              <a:rPr lang="zh-CN" altLang="en-US" sz="2400" dirty="0" smtClean="0"/>
              <a:t>，面向初学者的行文分格，加上大量的辅助图片等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12" name="任意多边形: 形状 11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762491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RedisTemplate API详解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69925" y="1184910"/>
            <a:ext cx="28174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写入和读取缓存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925" y="1706880"/>
            <a:ext cx="543814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edisService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类里封装写入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eids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缓存的业务逻辑。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2075180"/>
            <a:ext cx="5419725" cy="1647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5" y="3723005"/>
            <a:ext cx="5410200" cy="4000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47485" y="1123315"/>
            <a:ext cx="519239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其中封装写入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缓存设置时效时间的业务逻辑的具体内容如下。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485" y="1768475"/>
            <a:ext cx="5448300" cy="21717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47485" y="3940175"/>
            <a:ext cx="527050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其中封装批量删除对应的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value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的业务逻辑的具体内容如下。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485" y="4512945"/>
            <a:ext cx="54292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RedisTemplate API详解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25" y="1083945"/>
            <a:ext cx="561848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其中封装删除对应的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value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的业务逻辑的具体内容如下。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452245"/>
            <a:ext cx="5410200" cy="8667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9925" y="2319020"/>
            <a:ext cx="710819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其中封装判断缓存中是否有对应的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value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的业务逻辑的具体内容如下。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687320"/>
            <a:ext cx="5438775" cy="5619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69925" y="3249295"/>
            <a:ext cx="510222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其中封装读取缓存的业务逻辑的具体内容如下。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3617595"/>
            <a:ext cx="5400675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RedisTemplate API详解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56235" y="1196340"/>
            <a:ext cx="354520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添加和获取哈希数据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6235" y="1718310"/>
            <a:ext cx="539432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edisService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类里封装添加哈希数据的业务逻辑。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2086610"/>
            <a:ext cx="5429250" cy="857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4340" y="3312160"/>
            <a:ext cx="537083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其中封装获取哈希数据的业务逻辑的具体内容如下。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3680460"/>
            <a:ext cx="5429250" cy="8572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56655" y="1196340"/>
            <a:ext cx="354520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添加和获取列表数据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56655" y="1718310"/>
            <a:ext cx="532638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edisService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类里封装添加列表数据的业务逻辑。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655" y="2162810"/>
            <a:ext cx="5429250" cy="7048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207125" y="3312160"/>
            <a:ext cx="552831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其中封装获取列表数据的业务逻辑的具体内容如下。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85" y="3680460"/>
            <a:ext cx="542925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RedisTemplate API详解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690" y="1083945"/>
            <a:ext cx="347789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800" dirty="0">
                <a:sym typeface="+mn-ea"/>
              </a:rPr>
              <a:t>添加和获取集合数据</a:t>
            </a:r>
            <a:endParaRPr lang="zh-CN" altLang="en-US" sz="28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690" y="1605915"/>
            <a:ext cx="532638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edisService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类里封装添加集合数据的业务逻辑。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90" y="1974215"/>
            <a:ext cx="5419725" cy="7048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0690" y="2979420"/>
            <a:ext cx="524700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其中封装获取集合数据的业务逻辑的具体内容如下。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" y="3347720"/>
            <a:ext cx="5400675" cy="6953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649085" y="1083945"/>
            <a:ext cx="410591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800" dirty="0">
                <a:sym typeface="+mn-ea"/>
              </a:rPr>
              <a:t>添加和获取有序集合数据</a:t>
            </a:r>
            <a:endParaRPr lang="zh-CN" altLang="en-US" sz="2800" dirty="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8585" y="1605915"/>
            <a:ext cx="518160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edisService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类里封装添加有序集合业务逻辑。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85" y="1974215"/>
            <a:ext cx="5410200" cy="6953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372860" y="3037840"/>
            <a:ext cx="581914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其中封装获取有序集合数据的业务逻辑的具体内容如下。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585" y="3406140"/>
            <a:ext cx="54292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RedisTemplate API详解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690" y="1083945"/>
            <a:ext cx="206629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800" dirty="0">
                <a:sym typeface="+mn-ea"/>
              </a:rPr>
              <a:t>优化控制器</a:t>
            </a:r>
            <a:endParaRPr lang="zh-CN" altLang="en-US" sz="2800" dirty="0"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40690" y="1605915"/>
            <a:ext cx="447357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封装好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RedisService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业务类后就可以对控制器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RedisController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进行优化了，如下所示。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515" y="2371725"/>
            <a:ext cx="3498215" cy="42849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7660" y="1172845"/>
            <a:ext cx="556133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然后启动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SpringbootDemoApplication.java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应用类，通过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ervice.get()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方法获得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缓存中的数据，访问</a:t>
            </a:r>
            <a:r>
              <a:rPr lang="en-US" altLang="zh-CN" dirty="0">
                <a:solidFill>
                  <a:srgbClr val="002060"/>
                </a:solidFill>
                <a:sym typeface="+mn-ea"/>
                <a:hlinkClick r:id="rId2"/>
              </a:rPr>
              <a:t>http://127.0.0.1:8080/redis/setAndGet2?name=db&amp;value=redis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，返回消息为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05" y="2371725"/>
            <a:ext cx="1762125" cy="552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31205" y="3022600"/>
            <a:ext cx="135826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如下图所示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293" name="图片 112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435" y="3489325"/>
            <a:ext cx="5097780" cy="6096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07660" y="4789170"/>
            <a:ext cx="5080000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本节使用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edisService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类使用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edisTemplate API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操作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5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种基本数据类型，对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5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种基本数据类型的操作进行了封装。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73710" y="1079500"/>
            <a:ext cx="11040110" cy="216852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传统Session的问题，在于Session是由Web容器管理的，即一个session只保存在一台机器上，适合于单体应用，随着架构的演练，不断的向微服务分布式集群演进，传统的Session在集群环境下就不能正常工作了。比如：现在有3台Web服务器，客户端访问服务器通过负载均衡Nginx负载到某一台服务器上，用户此次的数据就保存到这台服务器的Web容器中了，当用户下次请求如果被负载到其它机器上，那么就拿不到之前保存的数据了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3710" y="3427730"/>
            <a:ext cx="11039475" cy="175323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这时候就需要整个服务器集群共享同一个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。为了解决所有服务器共享一套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，那么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就不能单独保存在自己的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Web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容器中，而是保存在一个公共的会话仓库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(Session Repository)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中，所有服务器都访问同一个仓库，这样所有服务器的状态都一致了。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 Session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支持的仓库有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Reids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MongoDB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JDBC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，本章例子使用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作为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的仓库。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25" y="1134110"/>
            <a:ext cx="10671175" cy="299974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Spring Session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有以下优点。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1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 Session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是基于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servlet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规范实现的一套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管理框架。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 Session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主要解决了分布式场景下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的共享问题。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 Session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最核心的类是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SessionRepositoryFilter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过滤器，用于包装用户的请求和响应。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2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可在程序中直接替换掉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HttpSession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，而无需修改一行代码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3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可以很方便的与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 Security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集成，增加诸如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findSessionsByUserName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rememberMe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，限制同一个账号可以同时在线的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数（如设置成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1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，即可达到把前一次登录顶掉的效果）等等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25" y="1134110"/>
            <a:ext cx="2603500" cy="55308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配置Spring Boot项目</a:t>
            </a:r>
            <a:endParaRPr lang="en-US" altLang="zh-CN" sz="2000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69925" y="1619250"/>
            <a:ext cx="1014412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https://start.spring.io/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中创建一个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pring Boot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pringSessionDemo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DEA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导入项目。本案例文件名为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Redis\Chapter0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8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\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SpringSessionDemo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”，内容如下。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9925" y="2272030"/>
            <a:ext cx="586422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然后在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om.xml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文件里引入必要的依赖包。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2717165"/>
            <a:ext cx="5419725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925" y="1129030"/>
            <a:ext cx="656018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新建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pring Boot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的配置文件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application.properties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1609090"/>
            <a:ext cx="2857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25" y="1078230"/>
            <a:ext cx="2603500" cy="55308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创建配置类和控制器</a:t>
            </a:r>
            <a:endParaRPr lang="en-US" altLang="zh-CN" sz="2000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69925" y="1631315"/>
            <a:ext cx="1067181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新建配置类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RedisHttpSessionConfiguration.java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，本案例使用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RedisHttpSessionConfiguration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.java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”，内容如下。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55" y="2327275"/>
            <a:ext cx="5429250" cy="21812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70255" y="4559300"/>
            <a:ext cx="10648950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配置类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RedisSessionConfig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@Configuration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注解表明这是一个配置类。在这个类也添加注解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@EnableRedisHttpSession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，表示开启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管理。如果需要设置会话失效时间可以使用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@EnableRedisHttpSession(maxInactiveIntervalInSeconds =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60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)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表示在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6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0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秒后会话失效。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 fontScale="90000"/>
          </a:bodyPr>
          <a:lstStyle/>
          <a:p>
            <a:br>
              <a:rPr lang="en-US" altLang="zh-CN" sz="4800" dirty="0"/>
            </a:br>
            <a:r>
              <a:rPr sz="4800">
                <a:sym typeface="+mn-ea"/>
              </a:rPr>
              <a:t>第</a:t>
            </a:r>
            <a:r>
              <a:rPr lang="zh-CN" sz="4800">
                <a:sym typeface="+mn-ea"/>
              </a:rPr>
              <a:t>七</a:t>
            </a:r>
            <a:r>
              <a:rPr sz="4800">
                <a:sym typeface="+mn-ea"/>
              </a:rPr>
              <a:t>章 </a:t>
            </a:r>
            <a:br>
              <a:rPr sz="4800">
                <a:sym typeface="+mn-ea"/>
              </a:rPr>
            </a:br>
            <a:r>
              <a:rPr sz="4800" smtClean="0">
                <a:latin typeface="微软雅黑 (正文)"/>
                <a:sym typeface="+mn-ea"/>
              </a:rPr>
              <a:t>Spring Boot</a:t>
            </a:r>
            <a:br>
              <a:rPr sz="4800" smtClean="0">
                <a:latin typeface="微软雅黑 (正文)"/>
                <a:sym typeface="+mn-ea"/>
              </a:rPr>
            </a:br>
            <a:r>
              <a:rPr sz="4800" smtClean="0">
                <a:latin typeface="微软雅黑 (正文)"/>
                <a:sym typeface="+mn-ea"/>
              </a:rPr>
              <a:t>与Redis整合与应用</a:t>
            </a:r>
            <a:br>
              <a:rPr lang="zh-CN" altLang="en-US" sz="4800" b="0" dirty="0" smtClean="0">
                <a:solidFill>
                  <a:srgbClr val="000000"/>
                </a:solidFill>
                <a:latin typeface="微软雅黑 (正文)"/>
                <a:ea typeface="华文楷体" panose="02010600040101010101" charset="-122"/>
                <a:cs typeface="华文楷体" panose="02010600040101010101" charset="-122"/>
              </a:rPr>
            </a:br>
            <a:endParaRPr sz="4800">
              <a:sym typeface="+mn-ea"/>
            </a:endParaRPr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28773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17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r>
              <a:rPr lang="zh-CN" altLang="en-US" b="1" dirty="0" smtClean="0">
                <a:solidFill>
                  <a:schemeClr val="tx1"/>
                </a:solidFill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</a:rPr>
              <a:t>主审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44" y="799845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925" y="1103630"/>
            <a:ext cx="1104138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新建用户类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U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ser.java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，用户类只有两个属性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u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sername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assword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，保存登录的用户的用户名和密码。本案例使用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U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.java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”，内容如下。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" y="1748790"/>
            <a:ext cx="4473575" cy="43014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75350" y="1748790"/>
            <a:ext cx="5736590" cy="175323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新建控制器类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SessionController.java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，在这个类中定义了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个方法，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login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方法用于登录验证，当输入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u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sername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等于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”xinping”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assword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等于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”123”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，认为用户登录成功，在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中保存用户信息。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方法用于从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中获取用户信息。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本案例使用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SessionController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.java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”，内容如下。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05" y="3570605"/>
            <a:ext cx="5448300" cy="1800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58000" y="543941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接下一页</a:t>
            </a:r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895475"/>
            <a:ext cx="5429250" cy="3829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070" y="2305050"/>
            <a:ext cx="5400675" cy="3009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7085" y="125984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接</a:t>
            </a:r>
            <a:r>
              <a:rPr lang="zh-CN" altLang="en-US"/>
              <a:t>上一页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69925" y="1097915"/>
            <a:ext cx="2021205" cy="55308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编译和部署项目</a:t>
            </a:r>
            <a:endParaRPr lang="en-US" altLang="zh-CN" sz="2000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25" y="1651000"/>
            <a:ext cx="731012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启动项目，运行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SpringSessionDemoApplication.java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。进入到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SpringSessionDemo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项目所在目录。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" y="2296160"/>
            <a:ext cx="4029075" cy="2000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9925" y="2596515"/>
            <a:ext cx="789178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”mvn clean package”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SpringSessionDemo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项目打成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3005455"/>
            <a:ext cx="4610100" cy="2190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9925" y="3265170"/>
            <a:ext cx="826262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SpringSessionDemo\target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目录下获得编译好的压缩包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SpringSessionDemo-0.0.1-SNAPSHOT.jar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63" name="图片 2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" y="3933825"/>
            <a:ext cx="5274310" cy="16992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9925" y="1047750"/>
            <a:ext cx="1052576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使用以下命令分别以两个不同的端口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(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8081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8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082)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启动两个项目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,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用于模拟分布式应用中的两个服务。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1416050"/>
            <a:ext cx="4924425" cy="3714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8830" y="1863090"/>
            <a:ext cx="269303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启动项目，如下图所示。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64" name="图片 2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5" y="2231073"/>
            <a:ext cx="5234940" cy="27793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72590" y="5084445"/>
            <a:ext cx="300799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400" b="0">
                <a:ea typeface="宋体" panose="02010600030101010101" pitchFamily="2" charset="-122"/>
              </a:rPr>
              <a:t>以两个端口分别启动</a:t>
            </a:r>
            <a:r>
              <a:rPr lang="en-US" sz="1400" b="0">
                <a:latin typeface="Calibri" panose="020F0502020204030204" charset="0"/>
                <a:ea typeface="宋体" panose="02010600030101010101" pitchFamily="2" charset="-122"/>
              </a:rPr>
              <a:t>Spring Boot</a:t>
            </a:r>
            <a:r>
              <a:rPr lang="zh-CN" sz="1400" b="0">
                <a:ea typeface="宋体" panose="02010600030101010101" pitchFamily="2" charset="-122"/>
              </a:rPr>
              <a:t>项目</a:t>
            </a:r>
            <a:endParaRPr lang="zh-CN" altLang="en-US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Boot集成 Spring Session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69925" y="1077595"/>
            <a:ext cx="1040193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00FF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第一步：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访问地址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http://127.0.0.1:8081/session/login?username=xinping&amp;password=123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第一次访问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URL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地址端口为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808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1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SpringBoot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项目时模拟用户登录，在浏览器中访问这个请求后的结果如下图所示。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8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5085" y="1727835"/>
            <a:ext cx="5274310" cy="6261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47395" y="2414270"/>
            <a:ext cx="10325100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访问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可以看出有一个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ey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“spring:session:sessions:ddf10226-8ffe-4294-ab93-7a461535f8ed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”，这个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ey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包含了页面中显示的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essionId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值，说明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sess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已经成功保存到了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中，如下图所示。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28" name="图片 2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890" y="3115945"/>
            <a:ext cx="5274310" cy="6261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6760" y="3880485"/>
            <a:ext cx="10325100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00FF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第二步：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访问地址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http://127.0.0.1:8082/session/get?username=xinping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第二次访问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URL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地址端口为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808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SpringBoot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项目时模用于获取登录的用户信息，在浏览器中访问这个请求后的结果如下图所示。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56" name="图片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705" y="4612005"/>
            <a:ext cx="5274310" cy="5499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4550" y="5149850"/>
            <a:ext cx="1022794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可以看出成功获得了保存在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R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edis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中的用户名为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x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inping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的用户信息，并且两次请求的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essionId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是相同的，实现了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ession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的共享。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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SpringBoot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Redis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来实现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ession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的共享很方便，在配合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ginx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进行负载均衡，便能实现分布式的应用了。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895761" y="2739021"/>
            <a:ext cx="6536871" cy="2390427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学 习 进 步 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744076" y="6241020"/>
            <a:ext cx="4366476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作者</a:t>
            </a:r>
            <a:r>
              <a:rPr lang="zh-CN" altLang="en-US" b="1" dirty="0" smtClean="0">
                <a:solidFill>
                  <a:schemeClr val="tx1"/>
                </a:solidFill>
              </a:rPr>
              <a:t>：张云河、王硕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5580" y="602297"/>
            <a:ext cx="53735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》</a:t>
            </a:r>
            <a:r>
              <a:rPr lang="zh-CN" altLang="en-US" sz="2200" b="1" dirty="0" smtClean="0">
                <a:solidFill>
                  <a:schemeClr val="accent2"/>
                </a:solidFill>
                <a:sym typeface="+mn-ea"/>
              </a:rPr>
              <a:t>最新版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400" y="522760"/>
            <a:ext cx="527050" cy="527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40" y="1211016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4075" y="252740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第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章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的持久化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462431" y="1634204"/>
          <a:ext cx="4173963" cy="47425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105"/>
                <a:gridCol w="2952858"/>
              </a:tblGrid>
              <a:tr h="37597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微软雅黑 (正文)"/>
                        </a:rPr>
                        <a:t>第1章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初始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endParaRPr lang="en-US" altLang="zh-CN" sz="2000" b="0" dirty="0" err="1" smtClean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第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2章</a:t>
                      </a:r>
                      <a:endParaRPr lang="en-US" altLang="en-US" sz="200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常用数据类型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第3章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常用命令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高级主题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第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5章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缓存的持久化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第6章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集群环境部署</a:t>
                      </a:r>
                      <a:endParaRPr lang="zh-CN" altLang="en-US" sz="2000" b="0" dirty="0" smtClean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开发与实战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57382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smtClean="0">
                          <a:latin typeface="微软雅黑 (正文)"/>
                        </a:rPr>
                        <a:t>Spring Boot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与</a:t>
                      </a: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整合应用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监控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第10章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的缓存设计与优化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751395">
                <a:tc gridSpan="2"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 hMerge="1">
                  <a:tcPr marL="98738" marR="98738" marT="0" marB="0" anchor="ctr"/>
                </a:tc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5445" y="1991995"/>
            <a:ext cx="481076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8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en-US" altLang="zh-CN" sz="3600" dirty="0" smtClean="0">
                <a:latin typeface="微软雅黑 (正文)"/>
                <a:sym typeface="+mn-ea"/>
              </a:rPr>
              <a:t>Spring Boot</a:t>
            </a:r>
            <a:r>
              <a:rPr lang="zh-CN" altLang="en-US" sz="3600" dirty="0" smtClean="0">
                <a:latin typeface="微软雅黑 (正文)"/>
                <a:sym typeface="+mn-ea"/>
              </a:rPr>
              <a:t>与</a:t>
            </a:r>
            <a:r>
              <a:rPr lang="en-US" altLang="zh-CN" sz="3600" dirty="0" err="1" smtClean="0">
                <a:latin typeface="微软雅黑 (正文)"/>
                <a:sym typeface="+mn-ea"/>
              </a:rPr>
              <a:t>Redis</a:t>
            </a:r>
            <a:r>
              <a:rPr lang="zh-CN" altLang="en-US" sz="3600" dirty="0" smtClean="0">
                <a:latin typeface="微软雅黑 (正文)"/>
                <a:sym typeface="+mn-ea"/>
              </a:rPr>
              <a:t>整合应用</a:t>
            </a:r>
            <a:endParaRPr lang="zh-CN" altLang="en-US" sz="3600" dirty="0" smtClean="0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>
                <a:solidFill>
                  <a:srgbClr val="002060"/>
                </a:solidFill>
              </a:rPr>
              <a:t>： ***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556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2649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41048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696720" y="1564640"/>
            <a:ext cx="45275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Spring Boot 项目搭建与Redis结合与应用</a:t>
            </a:r>
            <a:endParaRPr lang="zh-CN" altLang="en-US" sz="2400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6720" y="2959735"/>
            <a:ext cx="402590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RedisTemplate API详解</a:t>
            </a:r>
            <a:endParaRPr lang="zh-CN" altLang="en-US" sz="2400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6720" y="4443095"/>
            <a:ext cx="40252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Spring Boot集成 Spring Session</a:t>
            </a:r>
            <a:endParaRPr lang="zh-CN" altLang="en-US" sz="2400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9925" y="1098550"/>
            <a:ext cx="5738495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Spring Boot 项目搭建与Redis结合与应用</a:t>
            </a:r>
            <a:endParaRPr lang="zh-CN" altLang="en-US" sz="2400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9925" y="1558925"/>
            <a:ext cx="196786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+mn-ea"/>
              </a:rPr>
              <a:t>Spring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 Boot 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简介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925" y="1927225"/>
            <a:ext cx="1076388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  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微服务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是一种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架构风格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，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是一种使用一套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微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小服务来开发单个应用的方式途径，每个服务运行在自己的进程中，通过轻量的通讯机制联系，经常是基于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HTTP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资源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API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，这些服务基于业务能力构建，能够通过自动化部署方式独立部署。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微服务，简单的说就是将一个大服务（项目）划分为多个子（服务）项目，如下图所示。</a:t>
            </a:r>
            <a:endParaRPr lang="zh-CN" altLang="en-US" sz="1600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3528060" y="3126105"/>
            <a:ext cx="37528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669925" y="4920615"/>
            <a:ext cx="1076388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从上图可以看出微服务的好处，每个微服务组件都是简单灵活的，能够独立部署。微服务应用不需要一个庞大的应用服务器来支撑。微服务之间是松耦合的，内部是高内聚的，每个微服务很容易按需扩展。微服务架构与语言工具无关，可以自由选择合适的语言和工具，高效的完成业务目标。</a:t>
            </a:r>
            <a:endParaRPr lang="en-US" altLang="zh-CN" sz="1600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4050" y="1858645"/>
            <a:ext cx="1088390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Boot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是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的一套快速配置脚手架，可以基于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 Boot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快速开发单个微服务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Spirng Boot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本身并不提供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框架的核心特性以及扩展功能，只是用于快速、敏捷地开发新一代基于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框架的应用程序，如下图所示。也就是说，它并不是用来替代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的解决方案，而是和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框架紧密结合用于提升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开发者体验的工具。</a:t>
            </a:r>
            <a:endParaRPr lang="en-US" altLang="zh-CN" sz="1600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9925" y="3641090"/>
            <a:ext cx="10883900" cy="156845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Boot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在开发过程中大量使用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“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约定优先配置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的思想来摆脱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框架中各类繁复纷杂的配置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。采用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 Boot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可以大大的简化开发模式，同时它集成了大量常用的第三方库配置（例如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MongoDB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Jpa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RabbitMQ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Quartz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等等），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 Boot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应用中这些第三方库几乎可以零配置的开箱即用，大部分的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 Boot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应用都只需要非常少量的配置代码，开发者能够更加专注于业务逻辑。</a:t>
            </a:r>
            <a:endParaRPr lang="en-US" altLang="zh-CN" sz="1600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88" name="图片 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235" y="2236470"/>
            <a:ext cx="2133600" cy="2385060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4027170" y="2236470"/>
            <a:ext cx="7220585" cy="230695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 Boo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t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不等于微服务，它只是一套开源框架，跟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SSM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pring+Struts2+MyBatis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）差不多，只是基于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 Boo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t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来开发微服务相当方便，所以这两个词一般都是成对出现的。当我们的服务越来越多时，就可以通过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Cloud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来统一管理这些服务了，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C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loud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才算是真正的微服务框架，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Boot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是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J2EE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一站式解决方案。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SpringBoot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可以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提供微服务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开发小型的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web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项目。</a:t>
            </a:r>
            <a:endParaRPr lang="en-US" altLang="zh-CN" sz="1600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9925" y="1200785"/>
            <a:ext cx="310959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+mn-ea"/>
              </a:rPr>
              <a:t>使用Spring Initalizr新建项目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25" y="1569085"/>
            <a:ext cx="862076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+mn-ea"/>
              </a:rPr>
              <a:t>本节介绍在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W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indows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下使用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S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pring Boot,  Spring Boot 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依赖的开发环境如表所示。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95338" y="1937385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3"/>
                <a:gridCol w="2633662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操作系统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indows 10 64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位平台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JDK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.8</a:t>
                      </a:r>
                      <a:endParaRPr lang="en-US" altLang="en-US" sz="18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aven</a:t>
                      </a:r>
                      <a:endParaRPr lang="en-US" altLang="en-US" sz="18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.6.0</a:t>
                      </a:r>
                      <a:endParaRPr lang="en-US" altLang="en-US" sz="18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69925" y="2905760"/>
            <a:ext cx="1076134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  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本案例文件名为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”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Redis\Chapter0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8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\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springbootDemo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”，新建一个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S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pring Boot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项目，可以使用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S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pring Initalizr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方式，这种方式很简单，通过在线网页设置项目的选项，自动生成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S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pring Boot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项目。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80" y="3830955"/>
            <a:ext cx="5527675" cy="175323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  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首先在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 http://start.spring.io/  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上创建一个简单的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SpringBoot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应用。类型为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Maven Project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、开发语言为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J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ava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和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Spring Boot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版本为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2.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2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.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0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M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6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，以及填写项目的基本信息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Gr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oup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和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Artifact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，如下图所示。最后点击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”Generate the Project”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按钮下载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springbootDemo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.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zip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压缩包。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3" name="图片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765" y="3633470"/>
            <a:ext cx="3589655" cy="29152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A6S0wzOvQ8a50SA42PUNRg"/>
</p:tagLst>
</file>

<file path=ppt/tags/tag2.xml><?xml version="1.0" encoding="utf-8"?>
<p:tagLst xmlns:p="http://schemas.openxmlformats.org/presentationml/2006/main">
  <p:tag name="THINKCELLSHAPEDONOTDELETE" val="tA6S0wzOvQ8a50SA42PUNRg"/>
</p:tagLst>
</file>

<file path=ppt/tags/tag3.xml><?xml version="1.0" encoding="utf-8"?>
<p:tagLst xmlns:p="http://schemas.openxmlformats.org/presentationml/2006/main">
  <p:tag name="KSO_WM_UNIT_TABLE_BEAUTIFY" val="smartTable{58a06314-7e72-4d48-85a8-7253ed818c17}"/>
</p:tagLst>
</file>

<file path=ppt/tags/tag4.xml><?xml version="1.0" encoding="utf-8"?>
<p:tagLst xmlns:p="http://schemas.openxmlformats.org/presentationml/2006/main">
  <p:tag name="KSO_WM_UNIT_TABLE_BEAUTIFY" val="smartTable{e65c5f68-e392-4a6d-9126-92561a6eb973}"/>
</p:tagLst>
</file>

<file path=ppt/tags/tag5.xml><?xml version="1.0" encoding="utf-8"?>
<p:tagLst xmlns:p="http://schemas.openxmlformats.org/presentationml/2006/main">
  <p:tag name="THINKCELLSHAPEDONOTDELETE" val="t1Smkff3fSzGMOuItfjj3Fw"/>
</p:tagLst>
</file>

<file path=ppt/tags/tag6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8780</Words>
  <Application>WPS 演示</Application>
  <PresentationFormat>宽屏</PresentationFormat>
  <Paragraphs>347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Times New Roman</vt:lpstr>
      <vt:lpstr>微软雅黑 (正文)</vt:lpstr>
      <vt:lpstr>黑体</vt:lpstr>
      <vt:lpstr>华文楷体</vt:lpstr>
      <vt:lpstr>Calibri</vt:lpstr>
      <vt:lpstr>Cambria</vt:lpstr>
      <vt:lpstr>Arial Unicode MS</vt:lpstr>
      <vt:lpstr>Wingdings</vt:lpstr>
      <vt:lpstr>Microsoft YaHei UI</vt:lpstr>
      <vt:lpstr>Consolas</vt:lpstr>
      <vt:lpstr>主题5</vt:lpstr>
      <vt:lpstr>Redis 6 开发与实战</vt:lpstr>
      <vt:lpstr>PowerPoint 演示文稿</vt:lpstr>
      <vt:lpstr> 第七章 Redis开发与实战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 习 进 步 ！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北京兄弟</cp:lastModifiedBy>
  <cp:revision>204</cp:revision>
  <cp:lastPrinted>2021-11-30T03:01:00Z</cp:lastPrinted>
  <dcterms:created xsi:type="dcterms:W3CDTF">2021-11-30T03:01:00Z</dcterms:created>
  <dcterms:modified xsi:type="dcterms:W3CDTF">2022-03-14T12:13:30Z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