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3"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73"/>
          </p14:sldIdLst>
        </p14:section>
        <p14:section name="什么是大数据" id="{B9B51309-D148-4332-87C2-07BE32FBCA3B}">
          <p14:sldIdLst>
            <p14:sldId id="290"/>
            <p14:sldId id="291"/>
            <p14:sldId id="292"/>
            <p14:sldId id="293"/>
          </p14:sldIdLst>
        </p14:section>
        <p14:section name="从批处理到流处理" id="{2C3E5074-895C-2C40-A412-A32AD66F93FA}">
          <p14:sldIdLst>
            <p14:sldId id="294"/>
            <p14:sldId id="295"/>
            <p14:sldId id="296"/>
          </p14:sldIdLst>
        </p14:section>
        <p14:section name="代表性大数据技术" id="{2F1EF5A4-CE58-FA42-9A87-C6185300E897}">
          <p14:sldIdLst>
            <p14:sldId id="297"/>
            <p14:sldId id="298"/>
            <p14:sldId id="299"/>
            <p14:sldId id="300"/>
          </p14:sldIdLst>
        </p14:section>
        <p14:section name="从Lambda到Kappa" id="{2C893915-0431-8041-895F-3CF9FDD3BAF9}">
          <p14:sldIdLst>
            <p14:sldId id="301"/>
            <p14:sldId id="302"/>
          </p14:sldIdLst>
        </p14:section>
        <p14:section name="流式处理基础概念" id="{BE7A3CB4-DE4B-7946-A2D5-87C39AC16212}">
          <p14:sldIdLst>
            <p14:sldId id="303"/>
            <p14:sldId id="304"/>
            <p14:sldId id="305"/>
            <p14:sldId id="306"/>
            <p14:sldId id="307"/>
            <p14:sldId id="308"/>
          </p14:sldIdLst>
        </p14:section>
        <p14:section name="编程语言的选择" id="{2CC34DB2-6590-42C0-AD4B-A04C6060184E}">
          <p14:sldIdLst>
            <p14:sldId id="3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鲁蔚征" initials="Lu" lastIdx="1" clrIdx="3">
    <p:extLst>
      <p:ext uri="{19B8F6BF-5375-455C-9EA6-DF929625EA0E}">
        <p15:presenceInfo xmlns:p15="http://schemas.microsoft.com/office/powerpoint/2012/main" userId="鲁蔚征"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81889" autoAdjust="0"/>
  </p:normalViewPr>
  <p:slideViewPr>
    <p:cSldViewPr snapToGrid="0">
      <p:cViewPr varScale="1">
        <p:scale>
          <a:sx n="90" d="100"/>
          <a:sy n="90" d="100"/>
        </p:scale>
        <p:origin x="1296" y="19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3CDF6-CC3F-41B1-8979-AF0AC3179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9CA17CF-163C-499D-A480-07F9EEC56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44022C-5079-4642-AC6E-7894F9978BBA}" type="datetime2">
              <a:rPr lang="zh-CN" altLang="en-US" smtClean="0">
                <a:latin typeface="Microsoft YaHei UI" panose="020B0503020204020204" pitchFamily="34" charset="-122"/>
                <a:ea typeface="Microsoft YaHei UI" panose="020B0503020204020204" pitchFamily="34" charset="-122"/>
              </a:rPr>
              <a:t>2020年11月23日 Monday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E4FD741-ECD4-468A-8F85-031E765AA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2963D4AA-8819-45EA-BDFB-441DA124C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E3BD5-D202-4020-A93E-A1AA1A84DE6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637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0747F27-0AFF-49DE-ABD2-AA502995B8AE}" type="datetime2">
              <a:rPr lang="zh-CN" altLang="en-US" smtClean="0"/>
              <a:pPr/>
              <a:t>2020年11月23日 Monday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237005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长方形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ndParaRPr>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长方形 9">
            <a:extLst>
              <a:ext uri="{FF2B5EF4-FFF2-40B4-BE49-F238E27FC236}">
                <a16:creationId xmlns:a16="http://schemas.microsoft.com/office/drawing/2014/main" id="{2A1E7EF3-16C1-8C4A-BC1F-86BA485BBBA4}"/>
              </a:ext>
            </a:extLst>
          </p:cNvPr>
          <p:cNvSpPr/>
          <p:nvPr userDrawn="1"/>
        </p:nvSpPr>
        <p:spPr>
          <a:xfrm>
            <a:off x="254949" y="161585"/>
            <a:ext cx="11682101" cy="108651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201" y="1825625"/>
            <a:ext cx="4167753" cy="4351338"/>
          </a:xfrm>
        </p:spPr>
        <p:txBody>
          <a:bodyPr lIns="0" tIns="0" rIns="0" bIns="0" rtlCol="0">
            <a:normAutofit/>
          </a:bodyPr>
          <a:lstStyle>
            <a:lvl1pPr marL="285750" indent="-285750">
              <a:lnSpc>
                <a:spcPct val="130000"/>
              </a:lnSpc>
              <a:spcBef>
                <a:spcPts val="500"/>
              </a:spcBef>
              <a:spcAft>
                <a:spcPts val="1000"/>
              </a:spcAft>
              <a:buFont typeface="Wingdings" pitchFamily="2" charset="2"/>
              <a:buChar char="l"/>
              <a:defRPr sz="16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lnSpc>
                <a:spcPct val="130000"/>
              </a:lnSpc>
              <a:spcBef>
                <a:spcPts val="500"/>
              </a:spcBef>
              <a:spcAft>
                <a:spcPts val="1000"/>
              </a:spcAft>
              <a:defRPr sz="1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2pPr>
            <a:lvl3pPr>
              <a:lnSpc>
                <a:spcPct val="130000"/>
              </a:lnSpc>
              <a:spcAft>
                <a:spcPts val="1000"/>
              </a:spcAft>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3pPr>
            <a:lvl4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4pPr>
            <a:lvl5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5pPr>
          </a:lstStyle>
          <a:p>
            <a:pPr lvl="0" rtl="0"/>
            <a:r>
              <a:rPr lang="zh-CN" altLang="en-US" dirty="0"/>
              <a:t>单击此处编辑母版文本样式</a:t>
            </a:r>
          </a:p>
          <a:p>
            <a:pPr lvl="1" rtl="0"/>
            <a:r>
              <a:rPr lang="zh-CN" altLang="en-US" dirty="0"/>
              <a:t>二级</a:t>
            </a:r>
          </a:p>
          <a:p>
            <a:pPr lvl="2" rtl="0"/>
            <a:r>
              <a:rPr lang="zh-CN" altLang="en-US" dirty="0"/>
              <a:t>三级</a:t>
            </a:r>
          </a:p>
          <a:p>
            <a:pPr lvl="3" rtl="0"/>
            <a:r>
              <a:rPr lang="zh-CN" altLang="en-US" dirty="0"/>
              <a:t>四级</a:t>
            </a:r>
          </a:p>
          <a:p>
            <a:pPr lvl="4" rtl="0"/>
            <a:r>
              <a:rPr lang="zh-CN" altLang="en-US" dirty="0"/>
              <a:t>五级</a:t>
            </a:r>
            <a:endParaRPr lang="en-US" dirty="0"/>
          </a:p>
        </p:txBody>
      </p:sp>
      <p:sp>
        <p:nvSpPr>
          <p:cNvPr id="2" name="标题 1"/>
          <p:cNvSpPr>
            <a:spLocks noGrp="1"/>
          </p:cNvSpPr>
          <p:nvPr>
            <p:ph type="title"/>
          </p:nvPr>
        </p:nvSpPr>
        <p:spPr>
          <a:xfrm>
            <a:off x="838200" y="306705"/>
            <a:ext cx="10749367" cy="796273"/>
          </a:xfrm>
        </p:spPr>
        <p:txBody>
          <a:bodyPr rtlCol="0" anchor="b">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31E3292-D461-4042-A5EB-629C7A8279A7}" type="datetime2">
              <a:rPr lang="zh-CN" altLang="en-US" smtClean="0"/>
              <a:pPr/>
              <a:t>2020年11月23日 Monday</a:t>
            </a:fld>
            <a:endParaRPr lang="zh-CN" altLang="en-US" dirty="0"/>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11306" y="1164325"/>
            <a:ext cx="9582736" cy="2389365"/>
          </a:xfrm>
        </p:spPr>
        <p:txBody>
          <a:bodyPr rtlCol="0">
            <a:normAutofit/>
          </a:bodyPr>
          <a:lstStyle/>
          <a:p>
            <a:pPr rtl="0"/>
            <a:r>
              <a:rPr lang="zh-CN" altLang="en-US" sz="4600" dirty="0">
                <a:solidFill>
                  <a:schemeClr val="bg1"/>
                </a:solidFill>
                <a:cs typeface="Arial" panose="020B0604020202020204" pitchFamily="34" charset="0"/>
              </a:rPr>
              <a:t>第一章</a:t>
            </a:r>
            <a:br>
              <a:rPr lang="en-US" altLang="zh-CN" sz="4600" dirty="0">
                <a:solidFill>
                  <a:schemeClr val="bg1"/>
                </a:solidFill>
                <a:cs typeface="Arial" panose="020B0604020202020204" pitchFamily="34" charset="0"/>
              </a:rPr>
            </a:br>
            <a:r>
              <a:rPr lang="zh-CN" altLang="en-US" sz="4600" dirty="0">
                <a:solidFill>
                  <a:schemeClr val="bg1"/>
                </a:solidFill>
                <a:cs typeface="Arial" panose="020B0604020202020204" pitchFamily="34" charset="0"/>
              </a:rPr>
              <a:t>大数据技术概述</a:t>
            </a:r>
            <a:endParaRPr lang="zh-cn" sz="4600" dirty="0">
              <a:solidFill>
                <a:schemeClr val="bg1"/>
              </a:solidFill>
              <a:cs typeface="Arial" panose="020B0604020202020204" pitchFamily="34" charset="0"/>
            </a:endParaRPr>
          </a:p>
        </p:txBody>
      </p:sp>
      <p:sp>
        <p:nvSpPr>
          <p:cNvPr id="3" name="副标题 2"/>
          <p:cNvSpPr>
            <a:spLocks noGrp="1"/>
          </p:cNvSpPr>
          <p:nvPr>
            <p:ph type="subTitle" idx="4294967295"/>
          </p:nvPr>
        </p:nvSpPr>
        <p:spPr>
          <a:xfrm>
            <a:off x="890328" y="3249194"/>
            <a:ext cx="9582736" cy="1133856"/>
          </a:xfrm>
        </p:spPr>
        <p:txBody>
          <a:bodyPr rtlCol="0">
            <a:normAutofit/>
          </a:bodyPr>
          <a:lstStyle/>
          <a:p>
            <a:pPr marL="0" indent="0" rtl="0">
              <a:buNone/>
            </a:pPr>
            <a:endParaRPr lang="zh-c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6B57DA-AB20-1B48-BB71-B86E3D0EA2BB}"/>
              </a:ext>
            </a:extLst>
          </p:cNvPr>
          <p:cNvSpPr>
            <a:spLocks noGrp="1"/>
          </p:cNvSpPr>
          <p:nvPr>
            <p:ph idx="1"/>
          </p:nvPr>
        </p:nvSpPr>
        <p:spPr>
          <a:xfrm>
            <a:off x="838201" y="1825625"/>
            <a:ext cx="6291262" cy="4351338"/>
          </a:xfrm>
        </p:spPr>
        <p:txBody>
          <a:bodyPr/>
          <a:lstStyle/>
          <a:p>
            <a:r>
              <a:rPr lang="en-US" altLang="zh-CN" dirty="0"/>
              <a:t>Spark</a:t>
            </a:r>
            <a:r>
              <a:rPr lang="zh-CN" altLang="en-US" dirty="0"/>
              <a:t>初衷：</a:t>
            </a:r>
            <a:r>
              <a:rPr lang="zh-CN" altLang="zh-CN" dirty="0"/>
              <a:t>改良</a:t>
            </a:r>
            <a:r>
              <a:rPr lang="en-US" altLang="zh-CN" dirty="0"/>
              <a:t>Hadoop MapReduce</a:t>
            </a:r>
            <a:r>
              <a:rPr lang="zh-CN" altLang="zh-CN" dirty="0"/>
              <a:t>的编程模型</a:t>
            </a:r>
            <a:r>
              <a:rPr lang="zh-CN" altLang="en-US" dirty="0"/>
              <a:t>，</a:t>
            </a:r>
            <a:r>
              <a:rPr lang="zh-CN" altLang="zh-CN" dirty="0"/>
              <a:t>提高运行速度</a:t>
            </a:r>
            <a:r>
              <a:rPr lang="zh-CN" altLang="en-US" dirty="0"/>
              <a:t>，优化机器学习性能。</a:t>
            </a:r>
            <a:endParaRPr lang="en-US" altLang="zh-CN" dirty="0"/>
          </a:p>
          <a:p>
            <a:r>
              <a:rPr kumimoji="1" lang="zh-CN" altLang="en-US" dirty="0"/>
              <a:t>易用性：比</a:t>
            </a:r>
            <a:r>
              <a:rPr kumimoji="1" lang="en-US" altLang="zh-CN" dirty="0"/>
              <a:t>MapReduce</a:t>
            </a:r>
            <a:r>
              <a:rPr kumimoji="1" lang="zh-CN" altLang="en-US" dirty="0"/>
              <a:t>更好用，提供了多种编程语言</a:t>
            </a:r>
            <a:r>
              <a:rPr kumimoji="1" lang="en-US" altLang="zh-CN" dirty="0"/>
              <a:t>API</a:t>
            </a:r>
            <a:r>
              <a:rPr kumimoji="1" lang="zh-CN" altLang="en-US" dirty="0"/>
              <a:t>，支持</a:t>
            </a:r>
            <a:r>
              <a:rPr kumimoji="1" lang="en-US" altLang="zh-CN" dirty="0"/>
              <a:t>SQL</a:t>
            </a:r>
            <a:r>
              <a:rPr kumimoji="1" lang="zh-CN" altLang="en-US" dirty="0"/>
              <a:t>、机器学习和图计算。</a:t>
            </a:r>
            <a:endParaRPr kumimoji="1" lang="en-US" altLang="zh-CN" dirty="0"/>
          </a:p>
          <a:p>
            <a:r>
              <a:rPr kumimoji="1" lang="zh-CN" altLang="en-US" dirty="0"/>
              <a:t>速度快：尽量将计算放在内存中。</a:t>
            </a:r>
            <a:endParaRPr kumimoji="1" lang="en-US" altLang="zh-CN" dirty="0"/>
          </a:p>
          <a:p>
            <a:r>
              <a:rPr kumimoji="1" lang="zh-CN" altLang="en-US" dirty="0"/>
              <a:t>完美融入进</a:t>
            </a:r>
            <a:r>
              <a:rPr kumimoji="1" lang="en-US" altLang="zh-CN" dirty="0"/>
              <a:t>Hadoop</a:t>
            </a:r>
            <a:r>
              <a:rPr kumimoji="1" lang="zh-CN" altLang="en-US" dirty="0"/>
              <a:t>生态圈。</a:t>
            </a:r>
            <a:endParaRPr kumimoji="1" lang="en-US" altLang="zh-CN" dirty="0"/>
          </a:p>
          <a:p>
            <a:r>
              <a:rPr kumimoji="1" lang="zh-CN" altLang="en-US" dirty="0"/>
              <a:t>流处理：</a:t>
            </a:r>
            <a:r>
              <a:rPr lang="en-US" altLang="zh-CN" dirty="0"/>
              <a:t>Spark Streaming</a:t>
            </a:r>
            <a:r>
              <a:rPr lang="zh-CN" altLang="en-US" dirty="0"/>
              <a:t>，</a:t>
            </a:r>
            <a:r>
              <a:rPr lang="en-US" altLang="zh-CN" dirty="0"/>
              <a:t>mini-batch</a:t>
            </a:r>
            <a:r>
              <a:rPr lang="zh-CN" altLang="en-US" dirty="0"/>
              <a:t>思想，</a:t>
            </a:r>
            <a:r>
              <a:rPr lang="zh-CN" altLang="zh-CN" dirty="0"/>
              <a:t>将输入数据流拆分成多个批次</a:t>
            </a:r>
            <a:r>
              <a:rPr lang="zh-CN" altLang="en-US" dirty="0"/>
              <a:t>。</a:t>
            </a:r>
            <a:endParaRPr lang="en-US" altLang="zh-CN" dirty="0"/>
          </a:p>
          <a:p>
            <a:r>
              <a:rPr kumimoji="1" lang="en-US" altLang="zh-CN" dirty="0"/>
              <a:t>Spark</a:t>
            </a:r>
            <a:r>
              <a:rPr kumimoji="1" lang="zh-CN" altLang="en-US" dirty="0"/>
              <a:t>是一个批流一体的</a:t>
            </a:r>
            <a:r>
              <a:rPr lang="zh-CN" altLang="zh-CN" dirty="0"/>
              <a:t>计算框架</a:t>
            </a:r>
            <a:r>
              <a:rPr lang="zh-CN" altLang="en-US" dirty="0"/>
              <a:t>。</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5B5DD2BD-02DD-7B47-8F03-9C74C96A43EA}"/>
              </a:ext>
            </a:extLst>
          </p:cNvPr>
          <p:cNvSpPr>
            <a:spLocks noGrp="1"/>
          </p:cNvSpPr>
          <p:nvPr>
            <p:ph type="title"/>
          </p:nvPr>
        </p:nvSpPr>
        <p:spPr/>
        <p:txBody>
          <a:bodyPr/>
          <a:lstStyle/>
          <a:p>
            <a:r>
              <a:rPr kumimoji="1" lang="en-US" altLang="zh-CN" dirty="0"/>
              <a:t>Spark</a:t>
            </a:r>
            <a:endParaRPr kumimoji="1" lang="zh-CN" altLang="en-US" dirty="0"/>
          </a:p>
        </p:txBody>
      </p:sp>
      <p:pic>
        <p:nvPicPr>
          <p:cNvPr id="4" name="图片 3">
            <a:extLst>
              <a:ext uri="{FF2B5EF4-FFF2-40B4-BE49-F238E27FC236}">
                <a16:creationId xmlns:a16="http://schemas.microsoft.com/office/drawing/2014/main" id="{188A0882-DB99-D344-8E02-6AFF2CA32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5" y="1687824"/>
            <a:ext cx="3749674" cy="2313470"/>
          </a:xfrm>
          <a:prstGeom prst="rect">
            <a:avLst/>
          </a:prstGeom>
        </p:spPr>
      </p:pic>
      <p:sp>
        <p:nvSpPr>
          <p:cNvPr id="5" name="文本框 4">
            <a:extLst>
              <a:ext uri="{FF2B5EF4-FFF2-40B4-BE49-F238E27FC236}">
                <a16:creationId xmlns:a16="http://schemas.microsoft.com/office/drawing/2014/main" id="{DFDCF280-D897-7546-8947-81BE816BACE2}"/>
              </a:ext>
            </a:extLst>
          </p:cNvPr>
          <p:cNvSpPr txBox="1"/>
          <p:nvPr/>
        </p:nvSpPr>
        <p:spPr>
          <a:xfrm>
            <a:off x="8471693" y="4058442"/>
            <a:ext cx="2014538" cy="369332"/>
          </a:xfrm>
          <a:prstGeom prst="rect">
            <a:avLst/>
          </a:prstGeom>
          <a:noFill/>
        </p:spPr>
        <p:txBody>
          <a:bodyPr wrap="square" rtlCol="0">
            <a:spAutoFit/>
          </a:bodyPr>
          <a:lstStyle/>
          <a:p>
            <a:r>
              <a:rPr lang="en-US" altLang="zh-CN" dirty="0"/>
              <a:t>Spark</a:t>
            </a:r>
            <a:r>
              <a:rPr lang="zh-CN" altLang="zh-CN" dirty="0"/>
              <a:t>生态圈 </a:t>
            </a:r>
            <a:endParaRPr kumimoji="1" lang="zh-CN" altLang="en-US" dirty="0"/>
          </a:p>
        </p:txBody>
      </p:sp>
      <p:pic>
        <p:nvPicPr>
          <p:cNvPr id="6" name="图片 5">
            <a:extLst>
              <a:ext uri="{FF2B5EF4-FFF2-40B4-BE49-F238E27FC236}">
                <a16:creationId xmlns:a16="http://schemas.microsoft.com/office/drawing/2014/main" id="{93A9D805-0901-E446-B8F3-E5BDA3A47B9D}"/>
              </a:ext>
            </a:extLst>
          </p:cNvPr>
          <p:cNvPicPr/>
          <p:nvPr/>
        </p:nvPicPr>
        <p:blipFill>
          <a:blip r:embed="rId3">
            <a:extLst>
              <a:ext uri="{28A0092B-C50C-407E-A947-70E740481C1C}">
                <a14:useLocalDpi xmlns:a14="http://schemas.microsoft.com/office/drawing/2010/main" val="0"/>
              </a:ext>
            </a:extLst>
          </a:blip>
          <a:stretch>
            <a:fillRect/>
          </a:stretch>
        </p:blipFill>
        <p:spPr>
          <a:xfrm>
            <a:off x="5836443" y="5007928"/>
            <a:ext cx="5270500" cy="1169035"/>
          </a:xfrm>
          <a:prstGeom prst="rect">
            <a:avLst/>
          </a:prstGeom>
        </p:spPr>
      </p:pic>
      <p:sp>
        <p:nvSpPr>
          <p:cNvPr id="7" name="文本框 6">
            <a:extLst>
              <a:ext uri="{FF2B5EF4-FFF2-40B4-BE49-F238E27FC236}">
                <a16:creationId xmlns:a16="http://schemas.microsoft.com/office/drawing/2014/main" id="{C4B1743B-44CF-AD4A-88F7-824803A772BE}"/>
              </a:ext>
            </a:extLst>
          </p:cNvPr>
          <p:cNvSpPr txBox="1"/>
          <p:nvPr/>
        </p:nvSpPr>
        <p:spPr>
          <a:xfrm>
            <a:off x="7432675" y="6176963"/>
            <a:ext cx="2882106" cy="369332"/>
          </a:xfrm>
          <a:prstGeom prst="rect">
            <a:avLst/>
          </a:prstGeom>
          <a:noFill/>
        </p:spPr>
        <p:txBody>
          <a:bodyPr wrap="square" rtlCol="0">
            <a:spAutoFit/>
          </a:bodyPr>
          <a:lstStyle/>
          <a:p>
            <a:r>
              <a:rPr kumimoji="1" lang="en-US" altLang="zh-CN" dirty="0"/>
              <a:t>Spark</a:t>
            </a:r>
            <a:r>
              <a:rPr kumimoji="1" lang="zh-CN" altLang="en-US" dirty="0"/>
              <a:t> </a:t>
            </a:r>
            <a:r>
              <a:rPr kumimoji="1" lang="en-US" altLang="zh-CN" dirty="0"/>
              <a:t>mini-batch</a:t>
            </a:r>
            <a:r>
              <a:rPr kumimoji="1" lang="zh-CN" altLang="en-US" dirty="0"/>
              <a:t>流处理</a:t>
            </a:r>
          </a:p>
        </p:txBody>
      </p:sp>
    </p:spTree>
    <p:extLst>
      <p:ext uri="{BB962C8B-B14F-4D97-AF65-F5344CB8AC3E}">
        <p14:creationId xmlns:p14="http://schemas.microsoft.com/office/powerpoint/2010/main" val="123297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8F145B-752F-DA45-A375-16614FB73AAF}"/>
              </a:ext>
            </a:extLst>
          </p:cNvPr>
          <p:cNvSpPr>
            <a:spLocks noGrp="1"/>
          </p:cNvSpPr>
          <p:nvPr>
            <p:ph idx="1"/>
          </p:nvPr>
        </p:nvSpPr>
        <p:spPr>
          <a:xfrm>
            <a:off x="838201" y="1825625"/>
            <a:ext cx="4862512" cy="4351338"/>
          </a:xfrm>
        </p:spPr>
        <p:txBody>
          <a:bodyPr/>
          <a:lstStyle/>
          <a:p>
            <a:r>
              <a:rPr kumimoji="1" lang="zh-CN" altLang="en-US" dirty="0"/>
              <a:t>消息队列：数据集成和系统解耦，某个应用系统</a:t>
            </a:r>
            <a:r>
              <a:rPr lang="zh-CN" altLang="zh-CN" dirty="0"/>
              <a:t>专注于一个目标</a:t>
            </a:r>
            <a:r>
              <a:rPr lang="zh-CN" altLang="en-US" dirty="0"/>
              <a:t>。</a:t>
            </a:r>
            <a:endParaRPr lang="en-US" altLang="zh-CN" dirty="0"/>
          </a:p>
          <a:p>
            <a:r>
              <a:rPr kumimoji="1" lang="zh-CN" altLang="en-US" dirty="0"/>
              <a:t>企业将各个子系统独立出来，子系统之间通过消息队列来发送数据。</a:t>
            </a:r>
          </a:p>
        </p:txBody>
      </p:sp>
      <p:sp>
        <p:nvSpPr>
          <p:cNvPr id="3" name="标题 2">
            <a:extLst>
              <a:ext uri="{FF2B5EF4-FFF2-40B4-BE49-F238E27FC236}">
                <a16:creationId xmlns:a16="http://schemas.microsoft.com/office/drawing/2014/main" id="{485554DA-386D-F043-A74D-8F27B8FF233B}"/>
              </a:ext>
            </a:extLst>
          </p:cNvPr>
          <p:cNvSpPr>
            <a:spLocks noGrp="1"/>
          </p:cNvSpPr>
          <p:nvPr>
            <p:ph type="title"/>
          </p:nvPr>
        </p:nvSpPr>
        <p:spPr/>
        <p:txBody>
          <a:bodyPr/>
          <a:lstStyle/>
          <a:p>
            <a:r>
              <a:rPr lang="en-US" altLang="zh-CN" dirty="0"/>
              <a:t>Kafka</a:t>
            </a:r>
            <a:r>
              <a:rPr lang="zh-CN" altLang="zh-CN" dirty="0"/>
              <a:t> </a:t>
            </a:r>
            <a:endParaRPr kumimoji="1" lang="zh-CN" altLang="en-US" dirty="0"/>
          </a:p>
        </p:txBody>
      </p:sp>
      <p:pic>
        <p:nvPicPr>
          <p:cNvPr id="4" name="图片 3">
            <a:extLst>
              <a:ext uri="{FF2B5EF4-FFF2-40B4-BE49-F238E27FC236}">
                <a16:creationId xmlns:a16="http://schemas.microsoft.com/office/drawing/2014/main" id="{C1A0C1BB-B455-4E4D-8EA3-27BD0E4818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932488" y="1825625"/>
            <a:ext cx="5270500" cy="3435985"/>
          </a:xfrm>
          <a:prstGeom prst="rect">
            <a:avLst/>
          </a:prstGeom>
        </p:spPr>
      </p:pic>
      <p:sp>
        <p:nvSpPr>
          <p:cNvPr id="5" name="文本框 4">
            <a:extLst>
              <a:ext uri="{FF2B5EF4-FFF2-40B4-BE49-F238E27FC236}">
                <a16:creationId xmlns:a16="http://schemas.microsoft.com/office/drawing/2014/main" id="{244FBC21-CA26-4D48-B574-E838F815FF94}"/>
              </a:ext>
            </a:extLst>
          </p:cNvPr>
          <p:cNvSpPr txBox="1"/>
          <p:nvPr/>
        </p:nvSpPr>
        <p:spPr>
          <a:xfrm>
            <a:off x="7048500" y="5076944"/>
            <a:ext cx="4386263" cy="369332"/>
          </a:xfrm>
          <a:prstGeom prst="rect">
            <a:avLst/>
          </a:prstGeom>
          <a:noFill/>
        </p:spPr>
        <p:txBody>
          <a:bodyPr wrap="square" rtlCol="0">
            <a:spAutoFit/>
          </a:bodyPr>
          <a:lstStyle/>
          <a:p>
            <a:r>
              <a:rPr lang="en-US" altLang="zh-CN" dirty="0"/>
              <a:t>Kafka</a:t>
            </a:r>
            <a:r>
              <a:rPr lang="zh-CN" altLang="zh-CN" dirty="0"/>
              <a:t>可以连接多个组件和系统 </a:t>
            </a:r>
            <a:endParaRPr kumimoji="1" lang="zh-CN" altLang="en-US" dirty="0"/>
          </a:p>
        </p:txBody>
      </p:sp>
    </p:spTree>
    <p:extLst>
      <p:ext uri="{BB962C8B-B14F-4D97-AF65-F5344CB8AC3E}">
        <p14:creationId xmlns:p14="http://schemas.microsoft.com/office/powerpoint/2010/main" val="110720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31D331-4011-CF4F-BEC0-5A398B7A3CE3}"/>
              </a:ext>
            </a:extLst>
          </p:cNvPr>
          <p:cNvSpPr>
            <a:spLocks noGrp="1"/>
          </p:cNvSpPr>
          <p:nvPr>
            <p:ph idx="1"/>
          </p:nvPr>
        </p:nvSpPr>
        <p:spPr/>
        <p:txBody>
          <a:bodyPr/>
          <a:lstStyle/>
          <a:p>
            <a:r>
              <a:rPr kumimoji="1" lang="zh-CN" altLang="en-US" dirty="0"/>
              <a:t>主要面向流处理</a:t>
            </a:r>
            <a:endParaRPr kumimoji="1" lang="en-US" altLang="zh-CN" dirty="0"/>
          </a:p>
          <a:p>
            <a:r>
              <a:rPr kumimoji="1" lang="zh-CN" altLang="en-US" dirty="0"/>
              <a:t>流处理框架经历了三代演进</a:t>
            </a:r>
            <a:endParaRPr kumimoji="1" lang="en-US" altLang="zh-CN" dirty="0"/>
          </a:p>
          <a:p>
            <a:pPr lvl="1"/>
            <a:r>
              <a:rPr kumimoji="1" lang="en-US" altLang="zh-CN" dirty="0"/>
              <a:t>Storm</a:t>
            </a:r>
          </a:p>
          <a:p>
            <a:pPr lvl="1"/>
            <a:r>
              <a:rPr kumimoji="1" lang="en-US" altLang="zh-CN" dirty="0"/>
              <a:t>Spark</a:t>
            </a:r>
            <a:r>
              <a:rPr kumimoji="1" lang="zh-CN" altLang="en-US" dirty="0"/>
              <a:t> </a:t>
            </a:r>
            <a:r>
              <a:rPr kumimoji="1" lang="en-US" altLang="zh-CN" dirty="0"/>
              <a:t>Streaming</a:t>
            </a:r>
          </a:p>
          <a:p>
            <a:pPr lvl="1"/>
            <a:r>
              <a:rPr kumimoji="1" lang="en-US" altLang="zh-CN" dirty="0" err="1"/>
              <a:t>Flink</a:t>
            </a:r>
            <a:endParaRPr kumimoji="1" lang="en-US" altLang="zh-CN" dirty="0"/>
          </a:p>
          <a:p>
            <a:r>
              <a:rPr kumimoji="1" lang="zh-CN" altLang="en-US" dirty="0"/>
              <a:t>事件投递保障：</a:t>
            </a:r>
            <a:r>
              <a:rPr kumimoji="1" lang="en-US" altLang="zh-CN" dirty="0"/>
              <a:t>Exactly-Once</a:t>
            </a:r>
            <a:r>
              <a:rPr kumimoji="1" lang="zh-CN" altLang="en-US" dirty="0"/>
              <a:t>：一条数据只影响一次最终结果</a:t>
            </a:r>
            <a:endParaRPr kumimoji="1" lang="en-US" altLang="zh-CN" dirty="0"/>
          </a:p>
          <a:p>
            <a:r>
              <a:rPr kumimoji="1" lang="zh-CN" altLang="en-US" dirty="0"/>
              <a:t>毫秒级的延迟</a:t>
            </a:r>
          </a:p>
        </p:txBody>
      </p:sp>
      <p:sp>
        <p:nvSpPr>
          <p:cNvPr id="3" name="标题 2">
            <a:extLst>
              <a:ext uri="{FF2B5EF4-FFF2-40B4-BE49-F238E27FC236}">
                <a16:creationId xmlns:a16="http://schemas.microsoft.com/office/drawing/2014/main" id="{CBAE5251-6B03-8545-99BF-E6C24F194DF4}"/>
              </a:ext>
            </a:extLst>
          </p:cNvPr>
          <p:cNvSpPr>
            <a:spLocks noGrp="1"/>
          </p:cNvSpPr>
          <p:nvPr>
            <p:ph type="title"/>
          </p:nvPr>
        </p:nvSpPr>
        <p:spPr/>
        <p:txBody>
          <a:bodyPr/>
          <a:lstStyle/>
          <a:p>
            <a:r>
              <a:rPr kumimoji="1" lang="en-US" altLang="zh-CN" dirty="0" err="1"/>
              <a:t>Flink</a:t>
            </a:r>
            <a:endParaRPr kumimoji="1" lang="zh-CN" altLang="en-US" dirty="0"/>
          </a:p>
        </p:txBody>
      </p:sp>
      <p:pic>
        <p:nvPicPr>
          <p:cNvPr id="4" name="图片 3">
            <a:extLst>
              <a:ext uri="{FF2B5EF4-FFF2-40B4-BE49-F238E27FC236}">
                <a16:creationId xmlns:a16="http://schemas.microsoft.com/office/drawing/2014/main" id="{67AC0147-9205-514C-A095-0B0E2247ADE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43513" y="2154079"/>
            <a:ext cx="6630987" cy="3694430"/>
          </a:xfrm>
          <a:prstGeom prst="rect">
            <a:avLst/>
          </a:prstGeom>
        </p:spPr>
      </p:pic>
    </p:spTree>
    <p:extLst>
      <p:ext uri="{BB962C8B-B14F-4D97-AF65-F5344CB8AC3E}">
        <p14:creationId xmlns:p14="http://schemas.microsoft.com/office/powerpoint/2010/main" val="21409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7B311E-E124-164B-A54B-D54B4BBC07DA}"/>
              </a:ext>
            </a:extLst>
          </p:cNvPr>
          <p:cNvSpPr>
            <a:spLocks noGrp="1"/>
          </p:cNvSpPr>
          <p:nvPr>
            <p:ph idx="1"/>
          </p:nvPr>
        </p:nvSpPr>
        <p:spPr>
          <a:xfrm>
            <a:off x="838201" y="1825625"/>
            <a:ext cx="4879970" cy="4351338"/>
          </a:xfrm>
        </p:spPr>
        <p:txBody>
          <a:bodyPr>
            <a:normAutofit/>
          </a:bodyPr>
          <a:lstStyle/>
          <a:p>
            <a:r>
              <a:rPr kumimoji="1" lang="en-US" altLang="zh-CN" dirty="0"/>
              <a:t>Lambda</a:t>
            </a:r>
            <a:r>
              <a:rPr kumimoji="1" lang="zh-CN" altLang="en-US" dirty="0"/>
              <a:t>架构：批处理层、流处理层、在线服务层</a:t>
            </a:r>
            <a:endParaRPr kumimoji="1" lang="en-US" altLang="zh-CN" dirty="0"/>
          </a:p>
          <a:p>
            <a:r>
              <a:rPr kumimoji="1" lang="zh-CN" altLang="en-US" dirty="0"/>
              <a:t>批处理层：等待一个批次数据，使用批处理框架计算，得到一个非实时的结果。比如，凌晨</a:t>
            </a:r>
            <a:r>
              <a:rPr kumimoji="1" lang="en-US" altLang="zh-CN" dirty="0"/>
              <a:t>0</a:t>
            </a:r>
            <a:r>
              <a:rPr kumimoji="1" lang="zh-CN" altLang="en-US" dirty="0"/>
              <a:t>点开始统计前一天所有商品的计算次数，计算需要几个小时。</a:t>
            </a:r>
            <a:endParaRPr kumimoji="1" lang="en-US" altLang="zh-CN" dirty="0"/>
          </a:p>
          <a:p>
            <a:r>
              <a:rPr kumimoji="1" lang="zh-CN" altLang="en-US" dirty="0"/>
              <a:t>流处理层：使用流处理框架生层结果。早期的流处理框架不成熟，结果近似准确。</a:t>
            </a:r>
            <a:endParaRPr kumimoji="1" lang="en-US" altLang="zh-CN" dirty="0"/>
          </a:p>
          <a:p>
            <a:r>
              <a:rPr kumimoji="1" lang="zh-CN" altLang="en-US" dirty="0"/>
              <a:t>在线服务层：</a:t>
            </a:r>
            <a:r>
              <a:rPr lang="zh-CN" altLang="zh-CN" dirty="0"/>
              <a:t>将来自批处理层准确但有延迟的预处理结果和流处理层实时但不够准确的预处理结果做融合</a:t>
            </a:r>
            <a:r>
              <a:rPr lang="zh-CN" altLang="en-US" dirty="0"/>
              <a:t>。</a:t>
            </a:r>
            <a:endParaRPr lang="en-US" altLang="zh-CN" dirty="0"/>
          </a:p>
          <a:p>
            <a:r>
              <a:rPr lang="zh-CN" altLang="en-US" dirty="0"/>
              <a:t>程序员需要维护批处理和流处理两套业务逻辑。</a:t>
            </a:r>
            <a:endParaRPr lang="en-US" altLang="zh-CN" dirty="0"/>
          </a:p>
          <a:p>
            <a:endParaRPr kumimoji="1" lang="zh-CN" altLang="en-US" dirty="0"/>
          </a:p>
        </p:txBody>
      </p:sp>
      <p:sp>
        <p:nvSpPr>
          <p:cNvPr id="3" name="标题 2">
            <a:extLst>
              <a:ext uri="{FF2B5EF4-FFF2-40B4-BE49-F238E27FC236}">
                <a16:creationId xmlns:a16="http://schemas.microsoft.com/office/drawing/2014/main" id="{45B85F23-78B6-C344-A559-D9FE3B5445FA}"/>
              </a:ext>
            </a:extLst>
          </p:cNvPr>
          <p:cNvSpPr>
            <a:spLocks noGrp="1"/>
          </p:cNvSpPr>
          <p:nvPr>
            <p:ph type="title"/>
          </p:nvPr>
        </p:nvSpPr>
        <p:spPr/>
        <p:txBody>
          <a:bodyPr/>
          <a:lstStyle/>
          <a:p>
            <a:r>
              <a:rPr kumimoji="1" lang="en-US" altLang="zh-CN" dirty="0"/>
              <a:t>Lambda</a:t>
            </a:r>
            <a:r>
              <a:rPr kumimoji="1" lang="zh-CN" altLang="en-US" dirty="0"/>
              <a:t>架构</a:t>
            </a:r>
          </a:p>
        </p:txBody>
      </p:sp>
      <p:pic>
        <p:nvPicPr>
          <p:cNvPr id="4" name="图片 3">
            <a:extLst>
              <a:ext uri="{FF2B5EF4-FFF2-40B4-BE49-F238E27FC236}">
                <a16:creationId xmlns:a16="http://schemas.microsoft.com/office/drawing/2014/main" id="{B47C3244-A628-6C4F-AA12-EAFA888BC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173" y="2129295"/>
            <a:ext cx="6011863" cy="3270309"/>
          </a:xfrm>
          <a:prstGeom prst="rect">
            <a:avLst/>
          </a:prstGeom>
        </p:spPr>
      </p:pic>
      <p:sp>
        <p:nvSpPr>
          <p:cNvPr id="5" name="文本框 4">
            <a:extLst>
              <a:ext uri="{FF2B5EF4-FFF2-40B4-BE49-F238E27FC236}">
                <a16:creationId xmlns:a16="http://schemas.microsoft.com/office/drawing/2014/main" id="{75FCB5DB-3E5A-1540-B033-8C82C7D69055}"/>
              </a:ext>
            </a:extLst>
          </p:cNvPr>
          <p:cNvSpPr txBox="1"/>
          <p:nvPr/>
        </p:nvSpPr>
        <p:spPr>
          <a:xfrm>
            <a:off x="7645115" y="5214938"/>
            <a:ext cx="2157977" cy="369332"/>
          </a:xfrm>
          <a:prstGeom prst="rect">
            <a:avLst/>
          </a:prstGeom>
          <a:noFill/>
        </p:spPr>
        <p:txBody>
          <a:bodyPr wrap="square" rtlCol="0">
            <a:spAutoFit/>
          </a:bodyPr>
          <a:lstStyle/>
          <a:p>
            <a:r>
              <a:rPr lang="en-US" altLang="zh-CN" dirty="0"/>
              <a:t>Lambda</a:t>
            </a:r>
            <a:r>
              <a:rPr lang="zh-CN" altLang="zh-CN" dirty="0"/>
              <a:t>架构</a:t>
            </a:r>
            <a:endParaRPr kumimoji="1" lang="zh-CN" altLang="en-US" dirty="0"/>
          </a:p>
        </p:txBody>
      </p:sp>
    </p:spTree>
    <p:extLst>
      <p:ext uri="{BB962C8B-B14F-4D97-AF65-F5344CB8AC3E}">
        <p14:creationId xmlns:p14="http://schemas.microsoft.com/office/powerpoint/2010/main" val="309426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F2FD3C-AE84-BF4B-9650-9057689CC8DD}"/>
              </a:ext>
            </a:extLst>
          </p:cNvPr>
          <p:cNvSpPr>
            <a:spLocks noGrp="1"/>
          </p:cNvSpPr>
          <p:nvPr>
            <p:ph idx="1"/>
          </p:nvPr>
        </p:nvSpPr>
        <p:spPr/>
        <p:txBody>
          <a:bodyPr/>
          <a:lstStyle/>
          <a:p>
            <a:r>
              <a:rPr lang="en-US" altLang="zh-CN" dirty="0"/>
              <a:t>Kafka</a:t>
            </a:r>
            <a:r>
              <a:rPr lang="zh-CN" altLang="en-US" dirty="0"/>
              <a:t>等消息队列</a:t>
            </a:r>
            <a:r>
              <a:rPr lang="zh-CN" altLang="zh-CN" dirty="0"/>
              <a:t>可以保存更长时间的历史数据，它不仅起到消息队列的作用，也可以存储数据，替代数据仓库。</a:t>
            </a:r>
          </a:p>
          <a:p>
            <a:r>
              <a:rPr lang="en-US" altLang="zh-CN" dirty="0" err="1"/>
              <a:t>Flink</a:t>
            </a:r>
            <a:r>
              <a:rPr lang="zh-CN" altLang="zh-CN" dirty="0"/>
              <a:t>流处理框架解决了事件乱序下计算结果的准确性问题。</a:t>
            </a:r>
            <a:endParaRPr kumimoji="1" lang="en-US" altLang="zh-CN" dirty="0"/>
          </a:p>
          <a:p>
            <a:r>
              <a:rPr lang="zh-CN" altLang="en-US" dirty="0"/>
              <a:t>程序员</a:t>
            </a:r>
            <a:r>
              <a:rPr kumimoji="1" lang="zh-CN" altLang="en-US" dirty="0"/>
              <a:t>只维护一套流处理层，维护成本低。</a:t>
            </a:r>
          </a:p>
        </p:txBody>
      </p:sp>
      <p:sp>
        <p:nvSpPr>
          <p:cNvPr id="3" name="标题 2">
            <a:extLst>
              <a:ext uri="{FF2B5EF4-FFF2-40B4-BE49-F238E27FC236}">
                <a16:creationId xmlns:a16="http://schemas.microsoft.com/office/drawing/2014/main" id="{C8677260-D2B8-8C40-AB75-D7A84DD6FC50}"/>
              </a:ext>
            </a:extLst>
          </p:cNvPr>
          <p:cNvSpPr>
            <a:spLocks noGrp="1"/>
          </p:cNvSpPr>
          <p:nvPr>
            <p:ph type="title"/>
          </p:nvPr>
        </p:nvSpPr>
        <p:spPr/>
        <p:txBody>
          <a:bodyPr/>
          <a:lstStyle/>
          <a:p>
            <a:r>
              <a:rPr kumimoji="1" lang="en-US" altLang="zh-CN" dirty="0"/>
              <a:t>Kappa</a:t>
            </a:r>
            <a:r>
              <a:rPr kumimoji="1" lang="zh-CN" altLang="en-US" dirty="0"/>
              <a:t>架构</a:t>
            </a:r>
          </a:p>
        </p:txBody>
      </p:sp>
      <p:pic>
        <p:nvPicPr>
          <p:cNvPr id="4" name="图片 3">
            <a:extLst>
              <a:ext uri="{FF2B5EF4-FFF2-40B4-BE49-F238E27FC236}">
                <a16:creationId xmlns:a16="http://schemas.microsoft.com/office/drawing/2014/main" id="{A5CC3B9E-B973-7D47-AAB6-0C825393E3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1996" y="3734714"/>
            <a:ext cx="6298204" cy="2310606"/>
          </a:xfrm>
          <a:prstGeom prst="rect">
            <a:avLst/>
          </a:prstGeom>
        </p:spPr>
      </p:pic>
      <p:sp>
        <p:nvSpPr>
          <p:cNvPr id="5" name="文本框 4">
            <a:extLst>
              <a:ext uri="{FF2B5EF4-FFF2-40B4-BE49-F238E27FC236}">
                <a16:creationId xmlns:a16="http://schemas.microsoft.com/office/drawing/2014/main" id="{D8FCC1E7-D9F1-5042-844A-C9E34F24E920}"/>
              </a:ext>
            </a:extLst>
          </p:cNvPr>
          <p:cNvSpPr txBox="1"/>
          <p:nvPr/>
        </p:nvSpPr>
        <p:spPr>
          <a:xfrm>
            <a:off x="7743260" y="5807631"/>
            <a:ext cx="2672327" cy="369332"/>
          </a:xfrm>
          <a:prstGeom prst="rect">
            <a:avLst/>
          </a:prstGeom>
          <a:noFill/>
        </p:spPr>
        <p:txBody>
          <a:bodyPr wrap="square" rtlCol="0">
            <a:spAutoFit/>
          </a:bodyPr>
          <a:lstStyle/>
          <a:p>
            <a:r>
              <a:rPr lang="en-US" altLang="zh-CN" dirty="0"/>
              <a:t>Kappa</a:t>
            </a:r>
            <a:r>
              <a:rPr lang="zh-CN" altLang="zh-CN" dirty="0"/>
              <a:t>架构</a:t>
            </a:r>
            <a:endParaRPr kumimoji="1" lang="zh-CN" altLang="en-US" dirty="0"/>
          </a:p>
        </p:txBody>
      </p:sp>
    </p:spTree>
    <p:extLst>
      <p:ext uri="{BB962C8B-B14F-4D97-AF65-F5344CB8AC3E}">
        <p14:creationId xmlns:p14="http://schemas.microsoft.com/office/powerpoint/2010/main" val="354438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0DD7AF-EFD4-7742-A2D0-B540A67FCF29}"/>
              </a:ext>
            </a:extLst>
          </p:cNvPr>
          <p:cNvSpPr>
            <a:spLocks noGrp="1"/>
          </p:cNvSpPr>
          <p:nvPr>
            <p:ph idx="1"/>
          </p:nvPr>
        </p:nvSpPr>
        <p:spPr>
          <a:xfrm>
            <a:off x="838201" y="1825625"/>
            <a:ext cx="6462712" cy="4351338"/>
          </a:xfrm>
        </p:spPr>
        <p:txBody>
          <a:bodyPr/>
          <a:lstStyle/>
          <a:p>
            <a:r>
              <a:rPr kumimoji="1" lang="zh-CN" altLang="en-US" sz="1800" dirty="0"/>
              <a:t>延迟：一个</a:t>
            </a:r>
            <a:r>
              <a:rPr lang="zh-CN" altLang="zh-CN" sz="1800" dirty="0"/>
              <a:t>事件被系统处理的总时间</a:t>
            </a:r>
            <a:r>
              <a:rPr lang="zh-CN" altLang="en-US" sz="1800" dirty="0"/>
              <a:t>。</a:t>
            </a:r>
            <a:endParaRPr lang="en-US" altLang="zh-CN" sz="1800" dirty="0"/>
          </a:p>
          <a:p>
            <a:r>
              <a:rPr lang="zh-CN" altLang="en-US" sz="1800" dirty="0"/>
              <a:t>案例：自助食堂，一位用餐者从进入食堂到离开食堂的总耗时。高峰时，总耗时会增加。</a:t>
            </a:r>
            <a:endParaRPr lang="en-US" altLang="zh-CN" sz="1800" dirty="0"/>
          </a:p>
          <a:p>
            <a:r>
              <a:rPr lang="zh-CN" altLang="en-US" sz="1800" dirty="0"/>
              <a:t>分位延迟更能反映系统的性能。</a:t>
            </a:r>
            <a:endParaRPr lang="en-US" altLang="zh-CN" sz="1800" dirty="0"/>
          </a:p>
          <a:p>
            <a:r>
              <a:rPr lang="zh-CN" altLang="en-US" sz="1800" dirty="0"/>
              <a:t>吞吐：系统最大能处理多少事件。与系统本身设计有关，也与数据源的数据量有关。</a:t>
            </a:r>
            <a:endParaRPr lang="en-US" altLang="zh-CN" sz="1800" dirty="0"/>
          </a:p>
          <a:p>
            <a:r>
              <a:rPr lang="zh-CN" altLang="en-US" sz="1800" dirty="0"/>
              <a:t>延迟与吞吐相互影响，一起反映了系统的性能。</a:t>
            </a:r>
            <a:endParaRPr lang="en-US" altLang="zh-CN" sz="1800" dirty="0"/>
          </a:p>
          <a:p>
            <a:r>
              <a:rPr lang="zh-CN" altLang="en-US" sz="1800" dirty="0"/>
              <a:t>优化方式：优化单节点内的计算速度，使用并行策略，分而治之地处理数据。</a:t>
            </a:r>
            <a:endParaRPr lang="en-US" altLang="zh-CN" sz="1800" dirty="0"/>
          </a:p>
          <a:p>
            <a:pPr lvl="1"/>
            <a:endParaRPr kumimoji="1" lang="zh-CN" altLang="en-US" dirty="0"/>
          </a:p>
        </p:txBody>
      </p:sp>
      <p:sp>
        <p:nvSpPr>
          <p:cNvPr id="3" name="标题 2">
            <a:extLst>
              <a:ext uri="{FF2B5EF4-FFF2-40B4-BE49-F238E27FC236}">
                <a16:creationId xmlns:a16="http://schemas.microsoft.com/office/drawing/2014/main" id="{8B34B768-DCD6-5F4E-BCA4-F56C14349CEF}"/>
              </a:ext>
            </a:extLst>
          </p:cNvPr>
          <p:cNvSpPr>
            <a:spLocks noGrp="1"/>
          </p:cNvSpPr>
          <p:nvPr>
            <p:ph type="title"/>
          </p:nvPr>
        </p:nvSpPr>
        <p:spPr/>
        <p:txBody>
          <a:bodyPr>
            <a:normAutofit/>
          </a:bodyPr>
          <a:lstStyle/>
          <a:p>
            <a:r>
              <a:rPr lang="zh-CN" altLang="zh-CN" b="1" dirty="0">
                <a:effectLst>
                  <a:glow>
                    <a:srgbClr val="000000"/>
                  </a:glow>
                  <a:outerShdw sx="0" sy="0">
                    <a:srgbClr val="000000"/>
                  </a:outerShdw>
                  <a:reflection stA="0" endPos="0" fadeDir="0" sx="0" sy="0"/>
                </a:effectLst>
              </a:rPr>
              <a:t>延迟和吞吐</a:t>
            </a:r>
            <a:endParaRPr kumimoji="1" lang="zh-CN" altLang="en-US" dirty="0"/>
          </a:p>
        </p:txBody>
      </p:sp>
      <p:pic>
        <p:nvPicPr>
          <p:cNvPr id="5" name="图片 4">
            <a:extLst>
              <a:ext uri="{FF2B5EF4-FFF2-40B4-BE49-F238E27FC236}">
                <a16:creationId xmlns:a16="http://schemas.microsoft.com/office/drawing/2014/main" id="{E70F4E3A-DFA5-B541-BE01-4F3441C7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148" y="2957512"/>
            <a:ext cx="4093713" cy="2714625"/>
          </a:xfrm>
          <a:prstGeom prst="rect">
            <a:avLst/>
          </a:prstGeom>
        </p:spPr>
      </p:pic>
      <p:sp>
        <p:nvSpPr>
          <p:cNvPr id="6" name="文本框 5">
            <a:extLst>
              <a:ext uri="{FF2B5EF4-FFF2-40B4-BE49-F238E27FC236}">
                <a16:creationId xmlns:a16="http://schemas.microsoft.com/office/drawing/2014/main" id="{FC5FFA06-BC40-244F-826F-286857171223}"/>
              </a:ext>
            </a:extLst>
          </p:cNvPr>
          <p:cNvSpPr txBox="1"/>
          <p:nvPr/>
        </p:nvSpPr>
        <p:spPr>
          <a:xfrm>
            <a:off x="8558213" y="5815013"/>
            <a:ext cx="2700337" cy="646331"/>
          </a:xfrm>
          <a:prstGeom prst="rect">
            <a:avLst/>
          </a:prstGeom>
          <a:noFill/>
        </p:spPr>
        <p:txBody>
          <a:bodyPr wrap="square" rtlCol="0">
            <a:spAutoFit/>
          </a:bodyPr>
          <a:lstStyle/>
          <a:p>
            <a:r>
              <a:rPr kumimoji="1" lang="zh-CN" altLang="en-US" dirty="0"/>
              <a:t>延迟和吞吐更直观的表现：用户是否排队。</a:t>
            </a:r>
          </a:p>
        </p:txBody>
      </p:sp>
    </p:spTree>
    <p:extLst>
      <p:ext uri="{BB962C8B-B14F-4D97-AF65-F5344CB8AC3E}">
        <p14:creationId xmlns:p14="http://schemas.microsoft.com/office/powerpoint/2010/main" val="203244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6AE0E1-9335-D24D-B559-0E08F8EDB3AE}"/>
              </a:ext>
            </a:extLst>
          </p:cNvPr>
          <p:cNvSpPr>
            <a:spLocks noGrp="1"/>
          </p:cNvSpPr>
          <p:nvPr>
            <p:ph idx="1"/>
          </p:nvPr>
        </p:nvSpPr>
        <p:spPr>
          <a:xfrm>
            <a:off x="838201" y="1825625"/>
            <a:ext cx="5719762" cy="4351338"/>
          </a:xfrm>
        </p:spPr>
        <p:txBody>
          <a:bodyPr/>
          <a:lstStyle/>
          <a:p>
            <a:r>
              <a:rPr lang="zh-CN" altLang="zh-CN" dirty="0"/>
              <a:t>滚动窗口（</a:t>
            </a:r>
            <a:r>
              <a:rPr lang="en-US" altLang="zh-CN" dirty="0"/>
              <a:t>Tumbling Window</a:t>
            </a:r>
            <a:r>
              <a:rPr lang="zh-CN" altLang="zh-CN" dirty="0"/>
              <a:t>）</a:t>
            </a:r>
            <a:r>
              <a:rPr lang="zh-CN" altLang="en-US" dirty="0"/>
              <a:t>：</a:t>
            </a:r>
            <a:r>
              <a:rPr lang="zh-CN" altLang="zh-CN" dirty="0"/>
              <a:t>定义一个固定的窗口长度</a:t>
            </a:r>
            <a:r>
              <a:rPr lang="zh-CN" altLang="en-US" dirty="0"/>
              <a:t>，</a:t>
            </a:r>
            <a:r>
              <a:rPr lang="zh-CN" altLang="zh-CN" dirty="0"/>
              <a:t>长度是一个时间间隔</a:t>
            </a:r>
            <a:r>
              <a:rPr lang="zh-CN" altLang="en-US" dirty="0"/>
              <a:t>。</a:t>
            </a:r>
            <a:endParaRPr lang="en-US" altLang="zh-CN" dirty="0"/>
          </a:p>
          <a:p>
            <a:r>
              <a:rPr lang="zh-CN" altLang="zh-CN" dirty="0"/>
              <a:t>滑动窗口（</a:t>
            </a:r>
            <a:r>
              <a:rPr lang="en-US" altLang="zh-CN" dirty="0"/>
              <a:t>Sliding Window</a:t>
            </a:r>
            <a:r>
              <a:rPr lang="zh-CN" altLang="zh-CN" dirty="0"/>
              <a:t>）</a:t>
            </a:r>
            <a:r>
              <a:rPr lang="zh-CN" altLang="en-US" dirty="0"/>
              <a:t>：定义</a:t>
            </a:r>
            <a:r>
              <a:rPr lang="zh-CN" altLang="zh-CN" dirty="0"/>
              <a:t>一个固定的窗口长度</a:t>
            </a:r>
            <a:r>
              <a:rPr lang="zh-CN" altLang="en-US" dirty="0"/>
              <a:t>和一个滑动长度。</a:t>
            </a:r>
            <a:endParaRPr lang="en-US" altLang="zh-CN" dirty="0"/>
          </a:p>
          <a:p>
            <a:r>
              <a:rPr lang="zh-CN" altLang="zh-CN" dirty="0"/>
              <a:t>会话窗口（</a:t>
            </a:r>
            <a:r>
              <a:rPr lang="en-US" altLang="zh-CN" dirty="0"/>
              <a:t>Session Window</a:t>
            </a:r>
            <a:r>
              <a:rPr lang="zh-CN" altLang="zh-CN" dirty="0"/>
              <a:t>） </a:t>
            </a:r>
            <a:r>
              <a:rPr lang="zh-CN" altLang="en-US" dirty="0"/>
              <a:t>：窗口长度不固定，根据</a:t>
            </a:r>
            <a:r>
              <a:rPr lang="zh-CN" altLang="zh-CN" dirty="0"/>
              <a:t>会话间隔（</a:t>
            </a:r>
            <a:r>
              <a:rPr lang="en-US" altLang="zh-CN" dirty="0"/>
              <a:t>Session Gap</a:t>
            </a:r>
            <a:r>
              <a:rPr lang="zh-CN" altLang="zh-CN" dirty="0"/>
              <a:t>） </a:t>
            </a:r>
            <a:r>
              <a:rPr lang="zh-CN" altLang="en-US" dirty="0"/>
              <a:t>确定窗口，</a:t>
            </a:r>
            <a:r>
              <a:rPr lang="zh-CN" altLang="zh-CN" dirty="0"/>
              <a:t>两个事件之间的间隔大于</a:t>
            </a:r>
            <a:r>
              <a:rPr lang="en-US" altLang="zh-CN" dirty="0"/>
              <a:t>Session Gap</a:t>
            </a:r>
            <a:r>
              <a:rPr lang="zh-CN" altLang="zh-CN" dirty="0"/>
              <a:t>，则两个事件被划分到不同的窗口中</a:t>
            </a:r>
            <a:r>
              <a:rPr lang="zh-CN" altLang="en-US" dirty="0"/>
              <a:t>。</a:t>
            </a:r>
            <a:endParaRPr kumimoji="1" lang="zh-CN" altLang="en-US" dirty="0"/>
          </a:p>
        </p:txBody>
      </p:sp>
      <p:sp>
        <p:nvSpPr>
          <p:cNvPr id="3" name="标题 2">
            <a:extLst>
              <a:ext uri="{FF2B5EF4-FFF2-40B4-BE49-F238E27FC236}">
                <a16:creationId xmlns:a16="http://schemas.microsoft.com/office/drawing/2014/main" id="{C803A7BC-3B8E-5248-B639-D3F0DFF36F6A}"/>
              </a:ext>
            </a:extLst>
          </p:cNvPr>
          <p:cNvSpPr>
            <a:spLocks noGrp="1"/>
          </p:cNvSpPr>
          <p:nvPr>
            <p:ph type="title"/>
          </p:nvPr>
        </p:nvSpPr>
        <p:spPr/>
        <p:txBody>
          <a:bodyPr/>
          <a:lstStyle/>
          <a:p>
            <a:r>
              <a:rPr kumimoji="1" lang="zh-CN" altLang="en-US" dirty="0"/>
              <a:t>窗口</a:t>
            </a:r>
          </a:p>
        </p:txBody>
      </p:sp>
      <p:pic>
        <p:nvPicPr>
          <p:cNvPr id="4" name="图片 3">
            <a:extLst>
              <a:ext uri="{FF2B5EF4-FFF2-40B4-BE49-F238E27FC236}">
                <a16:creationId xmlns:a16="http://schemas.microsoft.com/office/drawing/2014/main" id="{D9CCEB74-9FEC-A947-836F-63ED892F3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942" y="1371599"/>
            <a:ext cx="4139625" cy="5065395"/>
          </a:xfrm>
          <a:prstGeom prst="rect">
            <a:avLst/>
          </a:prstGeom>
        </p:spPr>
      </p:pic>
      <p:sp>
        <p:nvSpPr>
          <p:cNvPr id="5" name="文本框 4">
            <a:extLst>
              <a:ext uri="{FF2B5EF4-FFF2-40B4-BE49-F238E27FC236}">
                <a16:creationId xmlns:a16="http://schemas.microsoft.com/office/drawing/2014/main" id="{2EA8DE3D-6688-C149-99EF-EC21712799B2}"/>
              </a:ext>
            </a:extLst>
          </p:cNvPr>
          <p:cNvSpPr txBox="1"/>
          <p:nvPr/>
        </p:nvSpPr>
        <p:spPr>
          <a:xfrm>
            <a:off x="8758238" y="6176963"/>
            <a:ext cx="2257425" cy="369332"/>
          </a:xfrm>
          <a:prstGeom prst="rect">
            <a:avLst/>
          </a:prstGeom>
          <a:noFill/>
        </p:spPr>
        <p:txBody>
          <a:bodyPr wrap="square" rtlCol="0">
            <a:spAutoFit/>
          </a:bodyPr>
          <a:lstStyle/>
          <a:p>
            <a:r>
              <a:rPr kumimoji="1" lang="zh-CN" altLang="en-US" dirty="0"/>
              <a:t>三种时间窗口</a:t>
            </a:r>
          </a:p>
        </p:txBody>
      </p:sp>
    </p:spTree>
    <p:extLst>
      <p:ext uri="{BB962C8B-B14F-4D97-AF65-F5344CB8AC3E}">
        <p14:creationId xmlns:p14="http://schemas.microsoft.com/office/powerpoint/2010/main" val="428506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BA9471-CF34-514D-B015-6D9EA597152F}"/>
              </a:ext>
            </a:extLst>
          </p:cNvPr>
          <p:cNvSpPr>
            <a:spLocks noGrp="1"/>
          </p:cNvSpPr>
          <p:nvPr>
            <p:ph idx="1"/>
          </p:nvPr>
        </p:nvSpPr>
        <p:spPr>
          <a:xfrm>
            <a:off x="838202" y="1825625"/>
            <a:ext cx="5834062" cy="4351338"/>
          </a:xfrm>
        </p:spPr>
        <p:txBody>
          <a:bodyPr>
            <a:normAutofit/>
          </a:bodyPr>
          <a:lstStyle/>
          <a:p>
            <a:r>
              <a:rPr lang="en-US" altLang="zh-CN" sz="1800" dirty="0"/>
              <a:t>Event Time</a:t>
            </a:r>
            <a:r>
              <a:rPr lang="zh-CN" altLang="zh-CN" sz="1800" dirty="0"/>
              <a:t>：事件实际发生的时间</a:t>
            </a:r>
            <a:endParaRPr lang="en-US" altLang="zh-CN" sz="1800" dirty="0"/>
          </a:p>
          <a:p>
            <a:pPr lvl="1"/>
            <a:r>
              <a:rPr lang="zh-CN" altLang="zh-CN" sz="1600" dirty="0"/>
              <a:t>事件</a:t>
            </a:r>
            <a:r>
              <a:rPr lang="zh-CN" altLang="en-US" sz="1600" dirty="0"/>
              <a:t>发生时，</a:t>
            </a:r>
            <a:r>
              <a:rPr lang="en-US" altLang="zh-CN" sz="1600" dirty="0"/>
              <a:t>Event Time</a:t>
            </a:r>
            <a:r>
              <a:rPr lang="zh-CN" altLang="zh-CN" sz="1600" dirty="0"/>
              <a:t>就已经确定 </a:t>
            </a:r>
            <a:endParaRPr lang="en-US" altLang="zh-CN" sz="1600" dirty="0"/>
          </a:p>
          <a:p>
            <a:r>
              <a:rPr lang="en-US" altLang="zh-CN" sz="1800" dirty="0"/>
              <a:t>Processing Time</a:t>
            </a:r>
            <a:r>
              <a:rPr lang="zh-CN" altLang="zh-CN" sz="1800" dirty="0"/>
              <a:t>：事件被流处理框架处理的时间</a:t>
            </a:r>
            <a:endParaRPr lang="en-US" altLang="zh-CN" sz="1800" dirty="0"/>
          </a:p>
          <a:p>
            <a:pPr lvl="1"/>
            <a:r>
              <a:rPr lang="zh-CN" altLang="zh-CN" sz="1600" dirty="0"/>
              <a:t>不同节点、系统内不同模块、同一数据不同次处理都会产生不同的</a:t>
            </a:r>
            <a:r>
              <a:rPr lang="en-US" altLang="zh-CN" sz="1600" dirty="0"/>
              <a:t>Processing Time</a:t>
            </a:r>
          </a:p>
          <a:p>
            <a:r>
              <a:rPr kumimoji="1" lang="zh-CN" altLang="en-US" sz="1800" dirty="0"/>
              <a:t>案例：手机游戏，用户需要与服务器实时交互，游戏根据实时数据计分。信号丢失，部分数据上传有延迟，使用事件的</a:t>
            </a:r>
            <a:r>
              <a:rPr kumimoji="1" lang="en-US" altLang="zh-CN" sz="1800" dirty="0"/>
              <a:t>Event</a:t>
            </a:r>
            <a:r>
              <a:rPr kumimoji="1" lang="zh-CN" altLang="en-US" sz="1800" dirty="0"/>
              <a:t> </a:t>
            </a:r>
            <a:r>
              <a:rPr kumimoji="1" lang="en-US" altLang="zh-CN" sz="1800" dirty="0"/>
              <a:t>Time</a:t>
            </a:r>
            <a:r>
              <a:rPr kumimoji="1" lang="zh-CN" altLang="en-US" sz="1800" dirty="0"/>
              <a:t>更准确。</a:t>
            </a:r>
          </a:p>
        </p:txBody>
      </p:sp>
      <p:sp>
        <p:nvSpPr>
          <p:cNvPr id="3" name="标题 2">
            <a:extLst>
              <a:ext uri="{FF2B5EF4-FFF2-40B4-BE49-F238E27FC236}">
                <a16:creationId xmlns:a16="http://schemas.microsoft.com/office/drawing/2014/main" id="{916EA13C-42C3-9248-8EC4-467CA577DB0A}"/>
              </a:ext>
            </a:extLst>
          </p:cNvPr>
          <p:cNvSpPr>
            <a:spLocks noGrp="1"/>
          </p:cNvSpPr>
          <p:nvPr>
            <p:ph type="title"/>
          </p:nvPr>
        </p:nvSpPr>
        <p:spPr/>
        <p:txBody>
          <a:bodyPr/>
          <a:lstStyle/>
          <a:p>
            <a:r>
              <a:rPr kumimoji="1" lang="zh-CN" altLang="en-US" dirty="0"/>
              <a:t>时间</a:t>
            </a:r>
          </a:p>
        </p:txBody>
      </p:sp>
      <p:pic>
        <p:nvPicPr>
          <p:cNvPr id="5" name="图片 4">
            <a:extLst>
              <a:ext uri="{FF2B5EF4-FFF2-40B4-BE49-F238E27FC236}">
                <a16:creationId xmlns:a16="http://schemas.microsoft.com/office/drawing/2014/main" id="{DF2661E4-B511-0340-9C4B-29A9687C1E8A}"/>
              </a:ext>
            </a:extLst>
          </p:cNvPr>
          <p:cNvPicPr/>
          <p:nvPr/>
        </p:nvPicPr>
        <p:blipFill>
          <a:blip r:embed="rId2">
            <a:extLst>
              <a:ext uri="{28A0092B-C50C-407E-A947-70E740481C1C}">
                <a14:useLocalDpi xmlns:a14="http://schemas.microsoft.com/office/drawing/2010/main" val="0"/>
              </a:ext>
            </a:extLst>
          </a:blip>
          <a:stretch>
            <a:fillRect/>
          </a:stretch>
        </p:blipFill>
        <p:spPr>
          <a:xfrm>
            <a:off x="6672264" y="2786063"/>
            <a:ext cx="5143500" cy="3390900"/>
          </a:xfrm>
          <a:prstGeom prst="rect">
            <a:avLst/>
          </a:prstGeom>
        </p:spPr>
      </p:pic>
    </p:spTree>
    <p:extLst>
      <p:ext uri="{BB962C8B-B14F-4D97-AF65-F5344CB8AC3E}">
        <p14:creationId xmlns:p14="http://schemas.microsoft.com/office/powerpoint/2010/main" val="114852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ECC43A-D2A9-434A-9592-1B3331E2124E}"/>
              </a:ext>
            </a:extLst>
          </p:cNvPr>
          <p:cNvSpPr>
            <a:spLocks noGrp="1"/>
          </p:cNvSpPr>
          <p:nvPr>
            <p:ph idx="1"/>
          </p:nvPr>
        </p:nvSpPr>
        <p:spPr>
          <a:xfrm>
            <a:off x="838201" y="1825625"/>
            <a:ext cx="9663112" cy="4351338"/>
          </a:xfrm>
        </p:spPr>
        <p:txBody>
          <a:bodyPr/>
          <a:lstStyle/>
          <a:p>
            <a:r>
              <a:rPr kumimoji="1" lang="en-US" altLang="zh-CN" sz="1800" dirty="0"/>
              <a:t>Watermark</a:t>
            </a:r>
            <a:r>
              <a:rPr kumimoji="1" lang="zh-CN" altLang="en-US" sz="1800" dirty="0"/>
              <a:t>是插入到数据流的元素。</a:t>
            </a:r>
            <a:endParaRPr kumimoji="1" lang="en-US" altLang="zh-CN" sz="1800" dirty="0"/>
          </a:p>
          <a:p>
            <a:r>
              <a:rPr lang="en-US" altLang="zh-CN" sz="1800" dirty="0"/>
              <a:t>Watermark</a:t>
            </a:r>
            <a:r>
              <a:rPr lang="zh-CN" altLang="en-US" sz="1800" dirty="0"/>
              <a:t>元素到达，假设</a:t>
            </a:r>
            <a:r>
              <a:rPr lang="zh-CN" altLang="zh-CN" sz="1800" dirty="0"/>
              <a:t>不会有比这个时间点更晚的上报数据。 </a:t>
            </a:r>
            <a:endParaRPr lang="en-US" altLang="zh-CN" sz="1800" dirty="0"/>
          </a:p>
          <a:p>
            <a:r>
              <a:rPr kumimoji="1" lang="zh-CN" altLang="en-US" sz="1800" dirty="0"/>
              <a:t>可以设置不同的</a:t>
            </a:r>
            <a:r>
              <a:rPr kumimoji="1" lang="en-US" altLang="zh-CN" sz="1800" dirty="0"/>
              <a:t>Watermark</a:t>
            </a:r>
            <a:r>
              <a:rPr kumimoji="1" lang="zh-CN" altLang="en-US" sz="1800" dirty="0"/>
              <a:t>策略，是一种折中方案：</a:t>
            </a:r>
            <a:endParaRPr kumimoji="1" lang="en-US" altLang="zh-CN" sz="1800" dirty="0"/>
          </a:p>
          <a:p>
            <a:pPr lvl="1"/>
            <a:r>
              <a:rPr kumimoji="1" lang="en-US" altLang="zh-CN" sz="1600" dirty="0"/>
              <a:t>Watermark</a:t>
            </a:r>
            <a:r>
              <a:rPr kumimoji="1" lang="zh-CN" altLang="en-US" sz="1600" dirty="0"/>
              <a:t>等待时间短，</a:t>
            </a:r>
            <a:r>
              <a:rPr lang="zh-CN" altLang="zh-CN" sz="1600" dirty="0"/>
              <a:t>保证低延迟</a:t>
            </a:r>
            <a:r>
              <a:rPr lang="zh-CN" altLang="en-US" sz="1600" dirty="0"/>
              <a:t>，数据准确性下降。</a:t>
            </a:r>
            <a:endParaRPr lang="en-US" altLang="zh-CN" sz="1600" dirty="0"/>
          </a:p>
          <a:p>
            <a:pPr lvl="1"/>
            <a:r>
              <a:rPr lang="en-US" altLang="zh-CN" sz="1600" dirty="0"/>
              <a:t>Watermark</a:t>
            </a:r>
            <a:r>
              <a:rPr lang="zh-CN" altLang="en-US" sz="1600" dirty="0"/>
              <a:t>等待时间长，数据更准确，延迟高，维护难度大。</a:t>
            </a:r>
            <a:endParaRPr kumimoji="1" lang="en-US" altLang="zh-CN" sz="1600" dirty="0"/>
          </a:p>
          <a:p>
            <a:endParaRPr kumimoji="1" lang="zh-CN" altLang="en-US" dirty="0"/>
          </a:p>
        </p:txBody>
      </p:sp>
      <p:sp>
        <p:nvSpPr>
          <p:cNvPr id="3" name="标题 2">
            <a:extLst>
              <a:ext uri="{FF2B5EF4-FFF2-40B4-BE49-F238E27FC236}">
                <a16:creationId xmlns:a16="http://schemas.microsoft.com/office/drawing/2014/main" id="{7D8DBB62-8518-2147-8490-7715544A1934}"/>
              </a:ext>
            </a:extLst>
          </p:cNvPr>
          <p:cNvSpPr>
            <a:spLocks noGrp="1"/>
          </p:cNvSpPr>
          <p:nvPr>
            <p:ph type="title"/>
          </p:nvPr>
        </p:nvSpPr>
        <p:spPr/>
        <p:txBody>
          <a:bodyPr/>
          <a:lstStyle/>
          <a:p>
            <a:r>
              <a:rPr kumimoji="1" lang="en-US" altLang="zh-CN" dirty="0"/>
              <a:t>Watermark</a:t>
            </a:r>
            <a:endParaRPr kumimoji="1" lang="zh-CN" altLang="en-US" dirty="0"/>
          </a:p>
        </p:txBody>
      </p:sp>
    </p:spTree>
    <p:extLst>
      <p:ext uri="{BB962C8B-B14F-4D97-AF65-F5344CB8AC3E}">
        <p14:creationId xmlns:p14="http://schemas.microsoft.com/office/powerpoint/2010/main" val="418427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203F2E-79CB-854A-924C-E00DD1127163}"/>
              </a:ext>
            </a:extLst>
          </p:cNvPr>
          <p:cNvSpPr>
            <a:spLocks noGrp="1"/>
          </p:cNvSpPr>
          <p:nvPr>
            <p:ph idx="1"/>
          </p:nvPr>
        </p:nvSpPr>
        <p:spPr>
          <a:xfrm>
            <a:off x="838201" y="1825625"/>
            <a:ext cx="5270500" cy="4351338"/>
          </a:xfrm>
        </p:spPr>
        <p:txBody>
          <a:bodyPr>
            <a:normAutofit/>
          </a:bodyPr>
          <a:lstStyle/>
          <a:p>
            <a:r>
              <a:rPr kumimoji="1" lang="zh-CN" altLang="en-US" sz="1800" dirty="0"/>
              <a:t>无状态：流处理中，不需要额外信息，给定一个输入数据，直接得到输出。</a:t>
            </a:r>
            <a:endParaRPr kumimoji="1" lang="en-US" altLang="zh-CN" sz="1800" dirty="0"/>
          </a:p>
          <a:p>
            <a:pPr lvl="1"/>
            <a:r>
              <a:rPr kumimoji="1" lang="zh-CN" altLang="en-US" sz="1600" dirty="0"/>
              <a:t>将英文单词转化为小写。</a:t>
            </a:r>
            <a:endParaRPr kumimoji="1" lang="en-US" altLang="zh-CN" sz="1600" dirty="0"/>
          </a:p>
          <a:p>
            <a:r>
              <a:rPr kumimoji="1" lang="zh-CN" altLang="en-US" sz="1800" dirty="0"/>
              <a:t>有状态：根据历史信息，处理新流入数据。</a:t>
            </a:r>
            <a:endParaRPr kumimoji="1" lang="en-US" altLang="zh-CN" sz="1800" dirty="0"/>
          </a:p>
          <a:p>
            <a:pPr lvl="1"/>
            <a:r>
              <a:rPr kumimoji="1" lang="zh-CN" altLang="en-US" sz="1600" dirty="0"/>
              <a:t>统计一分钟内单词出现次数，需要保存已经进入系统的历史。</a:t>
            </a:r>
            <a:endParaRPr kumimoji="1" lang="en-US" altLang="zh-CN" sz="1600" dirty="0"/>
          </a:p>
          <a:p>
            <a:r>
              <a:rPr kumimoji="1" lang="zh-CN" altLang="en-US" sz="1800" dirty="0"/>
              <a:t>使用检查点（</a:t>
            </a:r>
            <a:r>
              <a:rPr kumimoji="1" lang="en-US" altLang="zh-CN" sz="1800" dirty="0"/>
              <a:t>Checkpoint</a:t>
            </a:r>
            <a:r>
              <a:rPr kumimoji="1" lang="zh-CN" altLang="en-US" sz="1800" dirty="0"/>
              <a:t>）技术，将状态数据保存下来，用于故障后的恢复。</a:t>
            </a:r>
          </a:p>
        </p:txBody>
      </p:sp>
      <p:sp>
        <p:nvSpPr>
          <p:cNvPr id="3" name="标题 2">
            <a:extLst>
              <a:ext uri="{FF2B5EF4-FFF2-40B4-BE49-F238E27FC236}">
                <a16:creationId xmlns:a16="http://schemas.microsoft.com/office/drawing/2014/main" id="{1FE2A641-FADC-5245-B757-228ADEC8C347}"/>
              </a:ext>
            </a:extLst>
          </p:cNvPr>
          <p:cNvSpPr>
            <a:spLocks noGrp="1"/>
          </p:cNvSpPr>
          <p:nvPr>
            <p:ph type="title"/>
          </p:nvPr>
        </p:nvSpPr>
        <p:spPr/>
        <p:txBody>
          <a:bodyPr/>
          <a:lstStyle/>
          <a:p>
            <a:r>
              <a:rPr kumimoji="1" lang="zh-CN" altLang="en-US" dirty="0"/>
              <a:t>状态与检查点</a:t>
            </a:r>
          </a:p>
        </p:txBody>
      </p:sp>
      <p:pic>
        <p:nvPicPr>
          <p:cNvPr id="4" name="图片 3">
            <a:extLst>
              <a:ext uri="{FF2B5EF4-FFF2-40B4-BE49-F238E27FC236}">
                <a16:creationId xmlns:a16="http://schemas.microsoft.com/office/drawing/2014/main" id="{869EE03C-EC10-C849-9F79-90FF6C428B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83299" y="2775426"/>
            <a:ext cx="5270500" cy="2451735"/>
          </a:xfrm>
          <a:prstGeom prst="rect">
            <a:avLst/>
          </a:prstGeom>
        </p:spPr>
      </p:pic>
      <p:sp>
        <p:nvSpPr>
          <p:cNvPr id="5" name="文本框 4">
            <a:extLst>
              <a:ext uri="{FF2B5EF4-FFF2-40B4-BE49-F238E27FC236}">
                <a16:creationId xmlns:a16="http://schemas.microsoft.com/office/drawing/2014/main" id="{7D165CAA-E9C8-704D-B28A-61CDA1B41392}"/>
              </a:ext>
            </a:extLst>
          </p:cNvPr>
          <p:cNvSpPr txBox="1"/>
          <p:nvPr/>
        </p:nvSpPr>
        <p:spPr>
          <a:xfrm>
            <a:off x="7629525" y="5443538"/>
            <a:ext cx="3200400" cy="369332"/>
          </a:xfrm>
          <a:prstGeom prst="rect">
            <a:avLst/>
          </a:prstGeom>
          <a:noFill/>
        </p:spPr>
        <p:txBody>
          <a:bodyPr wrap="square" rtlCol="0">
            <a:spAutoFit/>
          </a:bodyPr>
          <a:lstStyle/>
          <a:p>
            <a:r>
              <a:rPr lang="zh-CN" altLang="zh-CN" dirty="0"/>
              <a:t>有状态计算和无状态计算 </a:t>
            </a:r>
            <a:endParaRPr kumimoji="1" lang="zh-CN" altLang="en-US" dirty="0"/>
          </a:p>
        </p:txBody>
      </p:sp>
    </p:spTree>
    <p:extLst>
      <p:ext uri="{BB962C8B-B14F-4D97-AF65-F5344CB8AC3E}">
        <p14:creationId xmlns:p14="http://schemas.microsoft.com/office/powerpoint/2010/main" val="10051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C3113A-9744-174D-9DEB-5169CAEC9757}"/>
              </a:ext>
            </a:extLst>
          </p:cNvPr>
          <p:cNvSpPr>
            <a:spLocks noGrp="1"/>
          </p:cNvSpPr>
          <p:nvPr>
            <p:ph idx="1"/>
          </p:nvPr>
        </p:nvSpPr>
        <p:spPr/>
        <p:txBody>
          <a:bodyPr>
            <a:normAutofit/>
          </a:bodyPr>
          <a:lstStyle/>
          <a:p>
            <a:r>
              <a:rPr kumimoji="1" lang="zh-CN" altLang="en-US" sz="2000" dirty="0"/>
              <a:t>大数据的</a:t>
            </a:r>
            <a:r>
              <a:rPr kumimoji="1" lang="en-US" altLang="zh-CN" sz="2000" dirty="0"/>
              <a:t>5</a:t>
            </a:r>
            <a:r>
              <a:rPr kumimoji="1" lang="zh-CN" altLang="en-US" sz="2000" dirty="0"/>
              <a:t>个</a:t>
            </a:r>
            <a:r>
              <a:rPr kumimoji="1" lang="en-US" altLang="zh-CN" sz="2000" dirty="0"/>
              <a:t>V</a:t>
            </a:r>
          </a:p>
          <a:p>
            <a:pPr lvl="1"/>
            <a:r>
              <a:rPr kumimoji="1" lang="en-US" altLang="zh-CN" sz="1800" dirty="0"/>
              <a:t>Volume</a:t>
            </a:r>
            <a:r>
              <a:rPr kumimoji="1" lang="zh-CN" altLang="en-US" sz="1800" dirty="0"/>
              <a:t>：数据量大</a:t>
            </a:r>
            <a:endParaRPr kumimoji="1" lang="en-US" altLang="zh-CN" sz="1800" dirty="0"/>
          </a:p>
          <a:p>
            <a:pPr lvl="1"/>
            <a:r>
              <a:rPr kumimoji="1" lang="en-US" altLang="zh-CN" sz="1800" dirty="0"/>
              <a:t>Velocity</a:t>
            </a:r>
            <a:r>
              <a:rPr kumimoji="1" lang="zh-CN" altLang="en-US" sz="1800" dirty="0"/>
              <a:t>：</a:t>
            </a:r>
            <a:r>
              <a:rPr lang="zh-CN" altLang="zh-CN" sz="1800" dirty="0"/>
              <a:t>数据产生速度快</a:t>
            </a:r>
            <a:endParaRPr kumimoji="1" lang="en-US" altLang="zh-CN" sz="1800" dirty="0"/>
          </a:p>
          <a:p>
            <a:pPr lvl="1"/>
            <a:r>
              <a:rPr lang="en-US" altLang="zh-CN" sz="1800" dirty="0"/>
              <a:t>Variety</a:t>
            </a:r>
            <a:r>
              <a:rPr lang="zh-CN" altLang="en-US" sz="1800" dirty="0"/>
              <a:t>：</a:t>
            </a:r>
            <a:r>
              <a:rPr lang="zh-CN" altLang="zh-CN" sz="1800" dirty="0"/>
              <a:t>数据类型繁多</a:t>
            </a:r>
            <a:endParaRPr lang="en-US" altLang="zh-CN" sz="1800" dirty="0"/>
          </a:p>
          <a:p>
            <a:pPr lvl="1"/>
            <a:r>
              <a:rPr lang="en-US" altLang="zh-CN" sz="1800" dirty="0"/>
              <a:t>Veracity</a:t>
            </a:r>
            <a:r>
              <a:rPr lang="zh-CN" altLang="en-US" sz="1800" dirty="0"/>
              <a:t>：</a:t>
            </a:r>
            <a:r>
              <a:rPr lang="zh-CN" altLang="zh-CN" sz="1800" dirty="0"/>
              <a:t>数据真实性</a:t>
            </a:r>
            <a:endParaRPr lang="en-US" altLang="zh-CN" sz="1800" dirty="0"/>
          </a:p>
          <a:p>
            <a:pPr lvl="1"/>
            <a:r>
              <a:rPr kumimoji="1" lang="en-US" altLang="zh-CN" sz="1800" dirty="0"/>
              <a:t>Value</a:t>
            </a:r>
            <a:r>
              <a:rPr kumimoji="1" lang="zh-CN" altLang="en-US" sz="1800" dirty="0"/>
              <a:t>：数据价值</a:t>
            </a:r>
          </a:p>
        </p:txBody>
      </p:sp>
      <p:sp>
        <p:nvSpPr>
          <p:cNvPr id="3" name="标题 2">
            <a:extLst>
              <a:ext uri="{FF2B5EF4-FFF2-40B4-BE49-F238E27FC236}">
                <a16:creationId xmlns:a16="http://schemas.microsoft.com/office/drawing/2014/main" id="{E6295D98-3FC5-8244-B5A8-7CD115D06B18}"/>
              </a:ext>
            </a:extLst>
          </p:cNvPr>
          <p:cNvSpPr>
            <a:spLocks noGrp="1"/>
          </p:cNvSpPr>
          <p:nvPr>
            <p:ph type="title"/>
          </p:nvPr>
        </p:nvSpPr>
        <p:spPr/>
        <p:txBody>
          <a:bodyPr/>
          <a:lstStyle/>
          <a:p>
            <a:r>
              <a:rPr kumimoji="1" lang="zh-CN" altLang="en-US" dirty="0"/>
              <a:t>大数据</a:t>
            </a:r>
          </a:p>
        </p:txBody>
      </p:sp>
      <p:pic>
        <p:nvPicPr>
          <p:cNvPr id="4" name="图片 3">
            <a:extLst>
              <a:ext uri="{FF2B5EF4-FFF2-40B4-BE49-F238E27FC236}">
                <a16:creationId xmlns:a16="http://schemas.microsoft.com/office/drawing/2014/main" id="{EA5A92E1-6D9D-9A40-8838-A71C93674711}"/>
              </a:ext>
            </a:extLst>
          </p:cNvPr>
          <p:cNvPicPr>
            <a:picLocks noChangeAspect="1"/>
          </p:cNvPicPr>
          <p:nvPr/>
        </p:nvPicPr>
        <p:blipFill rotWithShape="1">
          <a:blip r:embed="rId2"/>
          <a:srcRect l="10986" t="2830" r="10986" b="1089"/>
          <a:stretch/>
        </p:blipFill>
        <p:spPr bwMode="auto">
          <a:xfrm>
            <a:off x="5872163" y="1776728"/>
            <a:ext cx="5013368" cy="47745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574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EB0C1E-D380-404F-B6F1-0D9EB3CEBA4C}"/>
              </a:ext>
            </a:extLst>
          </p:cNvPr>
          <p:cNvSpPr>
            <a:spLocks noGrp="1"/>
          </p:cNvSpPr>
          <p:nvPr>
            <p:ph idx="1"/>
          </p:nvPr>
        </p:nvSpPr>
        <p:spPr>
          <a:xfrm>
            <a:off x="838201" y="1825625"/>
            <a:ext cx="7519987" cy="4351338"/>
          </a:xfrm>
        </p:spPr>
        <p:txBody>
          <a:bodyPr>
            <a:normAutofit fontScale="92500" lnSpcReduction="10000"/>
          </a:bodyPr>
          <a:lstStyle/>
          <a:p>
            <a:r>
              <a:rPr kumimoji="1" lang="zh-CN" altLang="en-US" sz="2000" dirty="0"/>
              <a:t>如果发生故障，数据是否被成功处理？</a:t>
            </a:r>
            <a:endParaRPr kumimoji="1" lang="en-US" altLang="zh-CN" sz="2000" dirty="0"/>
          </a:p>
          <a:p>
            <a:r>
              <a:rPr lang="en-US" altLang="zh-CN" sz="2000" dirty="0"/>
              <a:t>At-Most-Once</a:t>
            </a:r>
            <a:r>
              <a:rPr lang="zh-CN" altLang="en-US" sz="2000" dirty="0"/>
              <a:t>：</a:t>
            </a:r>
            <a:r>
              <a:rPr lang="zh-CN" altLang="zh-CN" sz="2000" dirty="0"/>
              <a:t>每个事件最多被处理一次</a:t>
            </a:r>
            <a:r>
              <a:rPr lang="zh-CN" altLang="en-US" sz="2000" dirty="0"/>
              <a:t>。</a:t>
            </a:r>
            <a:endParaRPr lang="en-US" altLang="zh-CN" sz="2000" dirty="0"/>
          </a:p>
          <a:p>
            <a:pPr lvl="1"/>
            <a:r>
              <a:rPr kumimoji="1" lang="zh-CN" altLang="en-US" sz="1800" dirty="0"/>
              <a:t>有些数据被丢弃，最不安全。</a:t>
            </a:r>
            <a:endParaRPr kumimoji="1" lang="en-US" altLang="zh-CN" sz="1800" dirty="0"/>
          </a:p>
          <a:p>
            <a:r>
              <a:rPr lang="en-US" altLang="zh-CN" sz="2000" dirty="0"/>
              <a:t>At-Least-Once</a:t>
            </a:r>
            <a:r>
              <a:rPr lang="zh-CN" altLang="en-US" sz="2000" dirty="0"/>
              <a:t>：每个事件至少被处理一次，</a:t>
            </a:r>
            <a:r>
              <a:rPr lang="zh-CN" altLang="zh-CN" sz="2000" dirty="0"/>
              <a:t>有些事件可能被处理多次</a:t>
            </a:r>
            <a:r>
              <a:rPr lang="zh-CN" altLang="en-US" sz="2000" dirty="0"/>
              <a:t>。</a:t>
            </a:r>
            <a:endParaRPr lang="en-US" altLang="zh-CN" sz="2000" dirty="0"/>
          </a:p>
          <a:p>
            <a:pPr lvl="1"/>
            <a:r>
              <a:rPr kumimoji="1" lang="zh-CN" altLang="en-US" sz="1800" dirty="0"/>
              <a:t>部分数据被处理多次，可能不准确。</a:t>
            </a:r>
            <a:endParaRPr kumimoji="1" lang="en-US" altLang="zh-CN" sz="1800" dirty="0"/>
          </a:p>
          <a:p>
            <a:r>
              <a:rPr lang="en-US" altLang="zh-CN" sz="2000" dirty="0"/>
              <a:t>Exactly-Once</a:t>
            </a:r>
            <a:r>
              <a:rPr lang="zh-CN" altLang="en-US" sz="2000" dirty="0"/>
              <a:t>：</a:t>
            </a:r>
            <a:r>
              <a:rPr lang="zh-CN" altLang="zh-CN" sz="2000" dirty="0"/>
              <a:t>每个事件只被处理一次</a:t>
            </a:r>
            <a:r>
              <a:rPr lang="zh-CN" altLang="en-US" sz="2000" dirty="0"/>
              <a:t>。</a:t>
            </a:r>
            <a:endParaRPr lang="en-US" altLang="zh-CN" sz="2000" dirty="0"/>
          </a:p>
          <a:p>
            <a:pPr lvl="1"/>
            <a:r>
              <a:rPr kumimoji="1" lang="zh-CN" altLang="en-US" sz="1800" dirty="0"/>
              <a:t>事件不丢不重。</a:t>
            </a:r>
            <a:endParaRPr kumimoji="1" lang="en-US" altLang="zh-CN" sz="1800" dirty="0"/>
          </a:p>
          <a:p>
            <a:pPr lvl="1"/>
            <a:r>
              <a:rPr kumimoji="1" lang="zh-CN" altLang="en-US" sz="1800" dirty="0"/>
              <a:t>实现难度最大。</a:t>
            </a:r>
          </a:p>
        </p:txBody>
      </p:sp>
      <p:sp>
        <p:nvSpPr>
          <p:cNvPr id="3" name="标题 2">
            <a:extLst>
              <a:ext uri="{FF2B5EF4-FFF2-40B4-BE49-F238E27FC236}">
                <a16:creationId xmlns:a16="http://schemas.microsoft.com/office/drawing/2014/main" id="{60B0E3CC-F266-5C4B-AA0A-3A1ABB5A25BD}"/>
              </a:ext>
            </a:extLst>
          </p:cNvPr>
          <p:cNvSpPr>
            <a:spLocks noGrp="1"/>
          </p:cNvSpPr>
          <p:nvPr>
            <p:ph type="title"/>
          </p:nvPr>
        </p:nvSpPr>
        <p:spPr/>
        <p:txBody>
          <a:bodyPr/>
          <a:lstStyle/>
          <a:p>
            <a:r>
              <a:rPr kumimoji="1" lang="zh-CN" altLang="en-US" dirty="0"/>
              <a:t>数据一致性保障</a:t>
            </a:r>
          </a:p>
        </p:txBody>
      </p:sp>
    </p:spTree>
    <p:extLst>
      <p:ext uri="{BB962C8B-B14F-4D97-AF65-F5344CB8AC3E}">
        <p14:creationId xmlns:p14="http://schemas.microsoft.com/office/powerpoint/2010/main" val="356664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6A4CA4-5070-9B41-A011-52021A1BFA84}"/>
              </a:ext>
            </a:extLst>
          </p:cNvPr>
          <p:cNvSpPr>
            <a:spLocks noGrp="1"/>
          </p:cNvSpPr>
          <p:nvPr>
            <p:ph idx="1"/>
          </p:nvPr>
        </p:nvSpPr>
        <p:spPr>
          <a:xfrm>
            <a:off x="838201" y="1825625"/>
            <a:ext cx="8191499" cy="4351338"/>
          </a:xfrm>
        </p:spPr>
        <p:txBody>
          <a:bodyPr>
            <a:normAutofit/>
          </a:bodyPr>
          <a:lstStyle/>
          <a:p>
            <a:r>
              <a:rPr kumimoji="1" lang="en-US" altLang="zh-CN" sz="2000" dirty="0"/>
              <a:t>Java</a:t>
            </a:r>
          </a:p>
          <a:p>
            <a:pPr lvl="1"/>
            <a:r>
              <a:rPr kumimoji="1" lang="zh-CN" altLang="en-US" sz="1800" dirty="0"/>
              <a:t>企业级编程语言</a:t>
            </a:r>
            <a:endParaRPr kumimoji="1" lang="en-US" altLang="zh-CN" sz="1800" dirty="0"/>
          </a:p>
          <a:p>
            <a:pPr lvl="1"/>
            <a:r>
              <a:rPr kumimoji="1" lang="zh-CN" altLang="en-US" sz="1800" dirty="0"/>
              <a:t>有很多开源包</a:t>
            </a:r>
            <a:endParaRPr kumimoji="1" lang="en-US" altLang="zh-CN" sz="1800" dirty="0"/>
          </a:p>
          <a:p>
            <a:pPr lvl="1"/>
            <a:r>
              <a:rPr kumimoji="1" lang="zh-CN" altLang="en-US" sz="1800" dirty="0"/>
              <a:t>大数据必备</a:t>
            </a:r>
            <a:endParaRPr kumimoji="1" lang="en-US" altLang="zh-CN" sz="1800" dirty="0"/>
          </a:p>
          <a:p>
            <a:r>
              <a:rPr kumimoji="1" lang="en-US" altLang="zh-CN" sz="2000" dirty="0"/>
              <a:t>Scala</a:t>
            </a:r>
          </a:p>
          <a:p>
            <a:pPr lvl="1"/>
            <a:r>
              <a:rPr kumimoji="1" lang="zh-CN" altLang="en-US" sz="1800" dirty="0"/>
              <a:t>函数式编程</a:t>
            </a:r>
            <a:endParaRPr kumimoji="1" lang="en-US" altLang="zh-CN" sz="1800" dirty="0"/>
          </a:p>
          <a:p>
            <a:pPr lvl="1"/>
            <a:r>
              <a:rPr kumimoji="1" lang="zh-CN" altLang="en-US" sz="1800" dirty="0"/>
              <a:t>有一定学习门槛</a:t>
            </a:r>
            <a:endParaRPr kumimoji="1" lang="en-US" altLang="zh-CN" sz="1800" dirty="0"/>
          </a:p>
          <a:p>
            <a:r>
              <a:rPr lang="en-US" altLang="zh-CN" sz="2000" dirty="0" err="1"/>
              <a:t>Flink</a:t>
            </a:r>
            <a:r>
              <a:rPr lang="zh-CN" altLang="zh-CN" sz="2000" dirty="0"/>
              <a:t>目前绝大多数代码和功能均由</a:t>
            </a:r>
            <a:r>
              <a:rPr lang="en-US" altLang="zh-CN" sz="2000" dirty="0"/>
              <a:t>Java</a:t>
            </a:r>
            <a:r>
              <a:rPr lang="zh-CN" altLang="zh-CN" sz="2000" dirty="0"/>
              <a:t>实现 </a:t>
            </a:r>
            <a:endParaRPr kumimoji="1" lang="zh-CN" altLang="en-US" sz="2000" dirty="0"/>
          </a:p>
        </p:txBody>
      </p:sp>
      <p:sp>
        <p:nvSpPr>
          <p:cNvPr id="3" name="标题 2">
            <a:extLst>
              <a:ext uri="{FF2B5EF4-FFF2-40B4-BE49-F238E27FC236}">
                <a16:creationId xmlns:a16="http://schemas.microsoft.com/office/drawing/2014/main" id="{291AE77E-57D4-A746-BD02-CB95ADF2B5CB}"/>
              </a:ext>
            </a:extLst>
          </p:cNvPr>
          <p:cNvSpPr>
            <a:spLocks noGrp="1"/>
          </p:cNvSpPr>
          <p:nvPr>
            <p:ph type="title"/>
          </p:nvPr>
        </p:nvSpPr>
        <p:spPr/>
        <p:txBody>
          <a:bodyPr/>
          <a:lstStyle/>
          <a:p>
            <a:r>
              <a:rPr kumimoji="1" lang="zh-CN" altLang="en-US" dirty="0"/>
              <a:t>编程语言的选择</a:t>
            </a:r>
          </a:p>
        </p:txBody>
      </p:sp>
      <p:sp>
        <p:nvSpPr>
          <p:cNvPr id="4" name="内容占位符 1">
            <a:extLst>
              <a:ext uri="{FF2B5EF4-FFF2-40B4-BE49-F238E27FC236}">
                <a16:creationId xmlns:a16="http://schemas.microsoft.com/office/drawing/2014/main" id="{AF4D5545-1B39-CC46-B81E-BFD2359814B2}"/>
              </a:ext>
            </a:extLst>
          </p:cNvPr>
          <p:cNvSpPr txBox="1">
            <a:spLocks/>
          </p:cNvSpPr>
          <p:nvPr/>
        </p:nvSpPr>
        <p:spPr>
          <a:xfrm>
            <a:off x="6362701" y="1825625"/>
            <a:ext cx="5467349" cy="4351338"/>
          </a:xfrm>
          <a:prstGeom prst="rect">
            <a:avLst/>
          </a:prstGeom>
        </p:spPr>
        <p:txBody>
          <a:bodyPr vert="horz" lIns="0" tIns="0" rIns="0" bIns="0" rtlCol="0">
            <a:normAutofit/>
          </a:bodyPr>
          <a:lstStyle>
            <a:lvl1pPr marL="285750" indent="-285750" algn="l" defTabSz="914400" rtl="0" eaLnBrk="1" latinLnBrk="0" hangingPunct="1">
              <a:lnSpc>
                <a:spcPct val="130000"/>
              </a:lnSpc>
              <a:spcBef>
                <a:spcPts val="500"/>
              </a:spcBef>
              <a:spcAft>
                <a:spcPts val="1000"/>
              </a:spcAft>
              <a:buFont typeface="Wingdings" pitchFamily="2" charset="2"/>
              <a:buChar char="l"/>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dirty="0"/>
              <a:t>Python</a:t>
            </a:r>
          </a:p>
          <a:p>
            <a:pPr lvl="1"/>
            <a:r>
              <a:rPr kumimoji="1" lang="zh-CN" altLang="en-US" sz="1800" dirty="0"/>
              <a:t>简单易用</a:t>
            </a:r>
            <a:endParaRPr kumimoji="1" lang="en-US" altLang="zh-CN" sz="1800" dirty="0"/>
          </a:p>
          <a:p>
            <a:pPr lvl="1"/>
            <a:r>
              <a:rPr kumimoji="1" lang="en-US" altLang="zh-CN" sz="1800" dirty="0" err="1"/>
              <a:t>PyFlink</a:t>
            </a:r>
            <a:endParaRPr kumimoji="1" lang="en-US" altLang="zh-CN" sz="1800" dirty="0"/>
          </a:p>
          <a:p>
            <a:r>
              <a:rPr kumimoji="1" lang="en-US" altLang="zh-CN" sz="2000" dirty="0"/>
              <a:t>SQL</a:t>
            </a:r>
          </a:p>
          <a:p>
            <a:pPr lvl="1"/>
            <a:r>
              <a:rPr kumimoji="1" lang="zh-CN" altLang="en-US" sz="1800" dirty="0"/>
              <a:t>上手门槛很低</a:t>
            </a:r>
          </a:p>
        </p:txBody>
      </p:sp>
    </p:spTree>
    <p:extLst>
      <p:ext uri="{BB962C8B-B14F-4D97-AF65-F5344CB8AC3E}">
        <p14:creationId xmlns:p14="http://schemas.microsoft.com/office/powerpoint/2010/main" val="408981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F10913-C784-E341-BF04-E6D2BF468085}"/>
              </a:ext>
            </a:extLst>
          </p:cNvPr>
          <p:cNvSpPr>
            <a:spLocks noGrp="1"/>
          </p:cNvSpPr>
          <p:nvPr>
            <p:ph idx="1"/>
          </p:nvPr>
        </p:nvSpPr>
        <p:spPr>
          <a:xfrm>
            <a:off x="838200" y="1825625"/>
            <a:ext cx="5257799" cy="4351338"/>
          </a:xfrm>
        </p:spPr>
        <p:txBody>
          <a:bodyPr/>
          <a:lstStyle/>
          <a:p>
            <a:r>
              <a:rPr kumimoji="1" lang="zh-CN" altLang="en-US" dirty="0"/>
              <a:t>单台计算机无法处理所有数据，使用多台计算机组成集群，进行分布式计算。</a:t>
            </a:r>
            <a:endParaRPr kumimoji="1" lang="en-US" altLang="zh-CN" dirty="0"/>
          </a:p>
          <a:p>
            <a:r>
              <a:rPr kumimoji="1" lang="zh-CN" altLang="en-US" dirty="0"/>
              <a:t>分而治之：</a:t>
            </a:r>
            <a:endParaRPr kumimoji="1" lang="en-US" altLang="zh-CN" dirty="0"/>
          </a:p>
          <a:p>
            <a:pPr lvl="1"/>
            <a:r>
              <a:rPr lang="zh-CN" altLang="zh-CN" dirty="0"/>
              <a:t>将原始问题分解为多个子问题</a:t>
            </a:r>
            <a:endParaRPr lang="en-US" altLang="zh-CN" dirty="0"/>
          </a:p>
          <a:p>
            <a:pPr lvl="1"/>
            <a:r>
              <a:rPr lang="zh-CN" altLang="zh-CN" dirty="0"/>
              <a:t>多个子问题分别在多台计算机上求解</a:t>
            </a:r>
            <a:endParaRPr lang="en-US" altLang="zh-CN" dirty="0"/>
          </a:p>
          <a:p>
            <a:pPr lvl="1"/>
            <a:r>
              <a:rPr kumimoji="1" lang="zh-CN" altLang="en-US" dirty="0"/>
              <a:t>将子结果汇总</a:t>
            </a:r>
            <a:endParaRPr kumimoji="1" lang="en-US" altLang="zh-CN" dirty="0"/>
          </a:p>
          <a:p>
            <a:r>
              <a:rPr kumimoji="1" lang="zh-CN" altLang="en-US" dirty="0"/>
              <a:t>比较经典的模式和框架：</a:t>
            </a:r>
            <a:endParaRPr kumimoji="1" lang="en-US" altLang="zh-CN" dirty="0"/>
          </a:p>
          <a:p>
            <a:pPr lvl="1"/>
            <a:r>
              <a:rPr kumimoji="1" lang="en-US" altLang="zh-CN" dirty="0"/>
              <a:t>MPI</a:t>
            </a:r>
          </a:p>
          <a:p>
            <a:pPr lvl="1"/>
            <a:r>
              <a:rPr kumimoji="1" lang="en-US" altLang="zh-CN" dirty="0"/>
              <a:t>MapReduce</a:t>
            </a:r>
            <a:endParaRPr kumimoji="1" lang="zh-CN" altLang="en-US" dirty="0"/>
          </a:p>
        </p:txBody>
      </p:sp>
      <p:sp>
        <p:nvSpPr>
          <p:cNvPr id="3" name="标题 2">
            <a:extLst>
              <a:ext uri="{FF2B5EF4-FFF2-40B4-BE49-F238E27FC236}">
                <a16:creationId xmlns:a16="http://schemas.microsoft.com/office/drawing/2014/main" id="{41B51051-8877-EE4E-BCD0-31A3E2A62175}"/>
              </a:ext>
            </a:extLst>
          </p:cNvPr>
          <p:cNvSpPr>
            <a:spLocks noGrp="1"/>
          </p:cNvSpPr>
          <p:nvPr>
            <p:ph type="title"/>
          </p:nvPr>
        </p:nvSpPr>
        <p:spPr/>
        <p:txBody>
          <a:bodyPr/>
          <a:lstStyle/>
          <a:p>
            <a:r>
              <a:rPr kumimoji="1" lang="zh-CN" altLang="en-US" dirty="0"/>
              <a:t>大数据分而治之</a:t>
            </a:r>
          </a:p>
        </p:txBody>
      </p:sp>
      <p:pic>
        <p:nvPicPr>
          <p:cNvPr id="4" name="图片 3">
            <a:extLst>
              <a:ext uri="{FF2B5EF4-FFF2-40B4-BE49-F238E27FC236}">
                <a16:creationId xmlns:a16="http://schemas.microsoft.com/office/drawing/2014/main" id="{B063F8CC-676F-0C44-9065-7F6906F0B5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0" y="1917224"/>
            <a:ext cx="5270500" cy="4168140"/>
          </a:xfrm>
          <a:prstGeom prst="rect">
            <a:avLst/>
          </a:prstGeom>
        </p:spPr>
      </p:pic>
    </p:spTree>
    <p:extLst>
      <p:ext uri="{BB962C8B-B14F-4D97-AF65-F5344CB8AC3E}">
        <p14:creationId xmlns:p14="http://schemas.microsoft.com/office/powerpoint/2010/main" val="25270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59FC16-42EB-C847-95E5-2EF294111608}"/>
              </a:ext>
            </a:extLst>
          </p:cNvPr>
          <p:cNvSpPr>
            <a:spLocks noGrp="1"/>
          </p:cNvSpPr>
          <p:nvPr>
            <p:ph idx="1"/>
          </p:nvPr>
        </p:nvSpPr>
        <p:spPr>
          <a:xfrm>
            <a:off x="838201" y="1825625"/>
            <a:ext cx="6905624" cy="4351338"/>
          </a:xfrm>
        </p:spPr>
        <p:txBody>
          <a:bodyPr/>
          <a:lstStyle/>
          <a:p>
            <a:r>
              <a:rPr kumimoji="1" lang="en-US" altLang="zh-CN" dirty="0"/>
              <a:t>MPI</a:t>
            </a:r>
            <a:r>
              <a:rPr kumimoji="1" lang="zh-CN" altLang="en-US" dirty="0"/>
              <a:t>：</a:t>
            </a:r>
            <a:r>
              <a:rPr lang="en-US" altLang="zh-CN" dirty="0"/>
              <a:t>Message Passing Interface</a:t>
            </a:r>
            <a:r>
              <a:rPr lang="zh-CN" altLang="zh-CN" dirty="0"/>
              <a:t>消息传递接口</a:t>
            </a:r>
            <a:endParaRPr lang="en-US" altLang="zh-CN" dirty="0"/>
          </a:p>
          <a:p>
            <a:r>
              <a:rPr lang="zh-CN" altLang="en-US" dirty="0"/>
              <a:t>使用分治法将问题分解成子问题，在不同节点上分而治之地求解。</a:t>
            </a:r>
            <a:endParaRPr lang="en-US" altLang="zh-CN" dirty="0"/>
          </a:p>
          <a:p>
            <a:r>
              <a:rPr lang="en-US" altLang="zh-CN" dirty="0"/>
              <a:t>MPI</a:t>
            </a:r>
            <a:r>
              <a:rPr lang="zh-CN" altLang="en-US" dirty="0"/>
              <a:t>提供数据发送和数据接收操作：</a:t>
            </a:r>
            <a:endParaRPr lang="en-US" altLang="zh-CN" dirty="0"/>
          </a:p>
          <a:p>
            <a:pPr lvl="1"/>
            <a:r>
              <a:rPr lang="zh-CN" altLang="zh-CN" dirty="0"/>
              <a:t>将本进程中某些数据发送给其他进程</a:t>
            </a:r>
            <a:endParaRPr lang="en-US" altLang="zh-CN" dirty="0"/>
          </a:p>
          <a:p>
            <a:pPr lvl="1"/>
            <a:r>
              <a:rPr lang="zh-CN" altLang="zh-CN" dirty="0"/>
              <a:t>接收其他进程的数据</a:t>
            </a:r>
            <a:endParaRPr lang="en-US" altLang="zh-CN" dirty="0"/>
          </a:p>
          <a:p>
            <a:r>
              <a:rPr lang="zh-CN" altLang="zh-CN" dirty="0"/>
              <a:t>自行设计分治算法，将复杂问题分解为子问题</a:t>
            </a:r>
            <a:endParaRPr lang="en-US" altLang="zh-CN" dirty="0"/>
          </a:p>
          <a:p>
            <a:r>
              <a:rPr kumimoji="1" lang="zh-CN" altLang="en-US" dirty="0"/>
              <a:t>优势：</a:t>
            </a:r>
            <a:r>
              <a:rPr lang="zh-CN" altLang="zh-CN" dirty="0"/>
              <a:t>以很细的粒度控制数据的通信</a:t>
            </a:r>
            <a:endParaRPr lang="en-US" altLang="zh-CN" dirty="0"/>
          </a:p>
          <a:p>
            <a:r>
              <a:rPr kumimoji="1" lang="zh-CN" altLang="en-US" dirty="0"/>
              <a:t>劣势：难度大，开发调试时间成本高</a:t>
            </a:r>
          </a:p>
        </p:txBody>
      </p:sp>
      <p:sp>
        <p:nvSpPr>
          <p:cNvPr id="3" name="标题 2">
            <a:extLst>
              <a:ext uri="{FF2B5EF4-FFF2-40B4-BE49-F238E27FC236}">
                <a16:creationId xmlns:a16="http://schemas.microsoft.com/office/drawing/2014/main" id="{C4B41947-FBC8-F242-985C-4011E76697C8}"/>
              </a:ext>
            </a:extLst>
          </p:cNvPr>
          <p:cNvSpPr>
            <a:spLocks noGrp="1"/>
          </p:cNvSpPr>
          <p:nvPr>
            <p:ph type="title"/>
          </p:nvPr>
        </p:nvSpPr>
        <p:spPr/>
        <p:txBody>
          <a:bodyPr/>
          <a:lstStyle/>
          <a:p>
            <a:r>
              <a:rPr kumimoji="1" lang="en-US" altLang="zh-CN" dirty="0"/>
              <a:t>MPI</a:t>
            </a:r>
            <a:endParaRPr kumimoji="1" lang="zh-CN" altLang="en-US" dirty="0"/>
          </a:p>
        </p:txBody>
      </p:sp>
      <p:pic>
        <p:nvPicPr>
          <p:cNvPr id="4" name="图片 3">
            <a:extLst>
              <a:ext uri="{FF2B5EF4-FFF2-40B4-BE49-F238E27FC236}">
                <a16:creationId xmlns:a16="http://schemas.microsoft.com/office/drawing/2014/main" id="{AC6C540F-D992-8547-BE7E-20F4D0161D5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5999" y="2786063"/>
            <a:ext cx="5705476" cy="3390900"/>
          </a:xfrm>
          <a:prstGeom prst="rect">
            <a:avLst/>
          </a:prstGeom>
        </p:spPr>
      </p:pic>
    </p:spTree>
    <p:extLst>
      <p:ext uri="{BB962C8B-B14F-4D97-AF65-F5344CB8AC3E}">
        <p14:creationId xmlns:p14="http://schemas.microsoft.com/office/powerpoint/2010/main" val="33332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D3EF20-E94F-334E-A19B-ED7DA51AF4C2}"/>
              </a:ext>
            </a:extLst>
          </p:cNvPr>
          <p:cNvSpPr>
            <a:spLocks noGrp="1"/>
          </p:cNvSpPr>
          <p:nvPr>
            <p:ph idx="1"/>
          </p:nvPr>
        </p:nvSpPr>
        <p:spPr>
          <a:xfrm>
            <a:off x="838201" y="1825625"/>
            <a:ext cx="8591549" cy="4351338"/>
          </a:xfrm>
        </p:spPr>
        <p:txBody>
          <a:bodyPr/>
          <a:lstStyle/>
          <a:p>
            <a:r>
              <a:rPr kumimoji="1" lang="zh-CN" altLang="en-US" dirty="0"/>
              <a:t>程序员只需要定义两个操作：</a:t>
            </a:r>
            <a:r>
              <a:rPr kumimoji="1" lang="en-US" altLang="zh-CN" dirty="0"/>
              <a:t>Map</a:t>
            </a:r>
            <a:r>
              <a:rPr kumimoji="1" lang="zh-CN" altLang="en-US" dirty="0"/>
              <a:t>和</a:t>
            </a:r>
            <a:r>
              <a:rPr kumimoji="1" lang="en-US" altLang="zh-CN" dirty="0"/>
              <a:t>Reduce</a:t>
            </a:r>
          </a:p>
          <a:p>
            <a:r>
              <a:rPr lang="zh-CN" altLang="en-US" dirty="0"/>
              <a:t>案例：三明治制作</a:t>
            </a:r>
            <a:endParaRPr lang="en-US" altLang="zh-CN" dirty="0"/>
          </a:p>
          <a:p>
            <a:r>
              <a:rPr lang="en-US" altLang="zh-CN" dirty="0"/>
              <a:t>Map</a:t>
            </a:r>
            <a:r>
              <a:rPr lang="zh-CN" altLang="zh-CN" dirty="0"/>
              <a:t>阶段将原材料在不同的节点上分别进行处理 </a:t>
            </a:r>
            <a:endParaRPr lang="en-US" altLang="zh-CN" dirty="0"/>
          </a:p>
          <a:p>
            <a:r>
              <a:rPr lang="en-US" altLang="zh-CN" dirty="0"/>
              <a:t>Shuffle/Group</a:t>
            </a:r>
            <a:r>
              <a:rPr lang="zh-CN" altLang="zh-CN" dirty="0"/>
              <a:t>阶段将不同的中间食材进行组合 </a:t>
            </a:r>
            <a:endParaRPr lang="en-US" altLang="zh-CN" dirty="0"/>
          </a:p>
          <a:p>
            <a:r>
              <a:rPr lang="en-US" altLang="zh-CN" dirty="0"/>
              <a:t>Reduce</a:t>
            </a:r>
            <a:r>
              <a:rPr lang="zh-CN" altLang="zh-CN" dirty="0"/>
              <a:t>阶段最终将一组中间食材组合成三明治成品 </a:t>
            </a:r>
            <a:endParaRPr kumimoji="1" lang="en-US" altLang="zh-CN" dirty="0"/>
          </a:p>
          <a:p>
            <a:r>
              <a:rPr kumimoji="1" lang="zh-CN" altLang="en-US" dirty="0"/>
              <a:t>学习门槛比</a:t>
            </a:r>
            <a:r>
              <a:rPr kumimoji="1" lang="en-US" altLang="zh-CN" dirty="0"/>
              <a:t>MPI</a:t>
            </a:r>
            <a:r>
              <a:rPr kumimoji="1" lang="zh-CN" altLang="en-US" dirty="0"/>
              <a:t>低</a:t>
            </a:r>
          </a:p>
        </p:txBody>
      </p:sp>
      <p:sp>
        <p:nvSpPr>
          <p:cNvPr id="3" name="标题 2">
            <a:extLst>
              <a:ext uri="{FF2B5EF4-FFF2-40B4-BE49-F238E27FC236}">
                <a16:creationId xmlns:a16="http://schemas.microsoft.com/office/drawing/2014/main" id="{B77B473B-9819-0E48-AC30-097999E4A690}"/>
              </a:ext>
            </a:extLst>
          </p:cNvPr>
          <p:cNvSpPr>
            <a:spLocks noGrp="1"/>
          </p:cNvSpPr>
          <p:nvPr>
            <p:ph type="title"/>
          </p:nvPr>
        </p:nvSpPr>
        <p:spPr/>
        <p:txBody>
          <a:bodyPr/>
          <a:lstStyle/>
          <a:p>
            <a:r>
              <a:rPr kumimoji="1" lang="en-US" altLang="zh-CN" dirty="0"/>
              <a:t>MapReduce</a:t>
            </a:r>
            <a:endParaRPr kumimoji="1" lang="zh-CN" altLang="en-US" dirty="0"/>
          </a:p>
        </p:txBody>
      </p:sp>
      <p:pic>
        <p:nvPicPr>
          <p:cNvPr id="4" name="图片 3">
            <a:extLst>
              <a:ext uri="{FF2B5EF4-FFF2-40B4-BE49-F238E27FC236}">
                <a16:creationId xmlns:a16="http://schemas.microsoft.com/office/drawing/2014/main" id="{34AA4FF1-A92F-8B49-A34C-7557861E1E88}"/>
              </a:ext>
            </a:extLst>
          </p:cNvPr>
          <p:cNvPicPr/>
          <p:nvPr/>
        </p:nvPicPr>
        <p:blipFill>
          <a:blip r:embed="rId2">
            <a:extLst>
              <a:ext uri="{28A0092B-C50C-407E-A947-70E740481C1C}">
                <a14:useLocalDpi xmlns:a14="http://schemas.microsoft.com/office/drawing/2010/main" val="0"/>
              </a:ext>
            </a:extLst>
          </a:blip>
          <a:stretch>
            <a:fillRect/>
          </a:stretch>
        </p:blipFill>
        <p:spPr>
          <a:xfrm>
            <a:off x="6083299" y="2409824"/>
            <a:ext cx="5270500" cy="3952875"/>
          </a:xfrm>
          <a:prstGeom prst="rect">
            <a:avLst/>
          </a:prstGeom>
        </p:spPr>
      </p:pic>
    </p:spTree>
    <p:extLst>
      <p:ext uri="{BB962C8B-B14F-4D97-AF65-F5344CB8AC3E}">
        <p14:creationId xmlns:p14="http://schemas.microsoft.com/office/powerpoint/2010/main" val="350739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162F38-F4A6-5B4B-BEB3-31BB6A22D07D}"/>
              </a:ext>
            </a:extLst>
          </p:cNvPr>
          <p:cNvSpPr>
            <a:spLocks noGrp="1"/>
          </p:cNvSpPr>
          <p:nvPr>
            <p:ph idx="1"/>
          </p:nvPr>
        </p:nvSpPr>
        <p:spPr>
          <a:xfrm>
            <a:off x="838201" y="1825625"/>
            <a:ext cx="9020174" cy="4351338"/>
          </a:xfrm>
        </p:spPr>
        <p:txBody>
          <a:bodyPr/>
          <a:lstStyle/>
          <a:p>
            <a:r>
              <a:rPr lang="zh-CN" altLang="zh-CN" dirty="0"/>
              <a:t>单条数据被称为事件（</a:t>
            </a:r>
            <a:r>
              <a:rPr lang="en-US" altLang="zh-CN" dirty="0"/>
              <a:t>Event</a:t>
            </a:r>
            <a:r>
              <a:rPr lang="zh-CN" altLang="zh-CN" dirty="0"/>
              <a:t>）</a:t>
            </a:r>
            <a:r>
              <a:rPr lang="zh-CN" altLang="en-US" dirty="0"/>
              <a:t>或者被称为一条数据或一个元素。</a:t>
            </a:r>
            <a:endParaRPr lang="en-US" altLang="zh-CN" dirty="0"/>
          </a:p>
          <a:p>
            <a:r>
              <a:rPr lang="zh-CN" altLang="zh-CN" dirty="0"/>
              <a:t>事件按照时序排列会形成一个数据流</a:t>
            </a:r>
            <a:r>
              <a:rPr lang="zh-CN" altLang="en-US" dirty="0"/>
              <a:t>（</a:t>
            </a:r>
            <a:r>
              <a:rPr lang="en-US" altLang="zh-CN" dirty="0"/>
              <a:t>Data</a:t>
            </a:r>
            <a:r>
              <a:rPr lang="zh-CN" altLang="en-US" dirty="0"/>
              <a:t> </a:t>
            </a:r>
            <a:r>
              <a:rPr lang="en-US" altLang="zh-CN" dirty="0"/>
              <a:t>Stream</a:t>
            </a:r>
            <a:r>
              <a:rPr lang="zh-CN" altLang="en-US" dirty="0"/>
              <a:t>）。</a:t>
            </a:r>
            <a:endParaRPr lang="en-US" altLang="zh-CN" dirty="0"/>
          </a:p>
          <a:p>
            <a:r>
              <a:rPr lang="zh-CN" altLang="en-US" dirty="0"/>
              <a:t>数据流一般是无界（</a:t>
            </a:r>
            <a:r>
              <a:rPr lang="en-US" altLang="zh-CN" dirty="0"/>
              <a:t>Unbounded</a:t>
            </a:r>
            <a:r>
              <a:rPr lang="zh-CN" altLang="en-US" dirty="0"/>
              <a:t>）的，</a:t>
            </a:r>
            <a:r>
              <a:rPr lang="zh-CN" altLang="zh-CN" dirty="0"/>
              <a:t>某段有界数据流（</a:t>
            </a:r>
            <a:r>
              <a:rPr lang="en-US" altLang="zh-CN" dirty="0"/>
              <a:t>Bounded Data Stream</a:t>
            </a:r>
            <a:r>
              <a:rPr lang="zh-CN" altLang="zh-CN" dirty="0"/>
              <a:t>）可以组成一个数据集</a:t>
            </a:r>
            <a:r>
              <a:rPr lang="zh-CN" altLang="en-US" dirty="0"/>
              <a:t>。</a:t>
            </a:r>
            <a:endParaRPr lang="en-US" altLang="zh-CN" dirty="0"/>
          </a:p>
          <a:p>
            <a:endParaRPr kumimoji="1" lang="zh-CN" altLang="en-US" dirty="0"/>
          </a:p>
        </p:txBody>
      </p:sp>
      <p:sp>
        <p:nvSpPr>
          <p:cNvPr id="3" name="标题 2">
            <a:extLst>
              <a:ext uri="{FF2B5EF4-FFF2-40B4-BE49-F238E27FC236}">
                <a16:creationId xmlns:a16="http://schemas.microsoft.com/office/drawing/2014/main" id="{9407F1DB-BC52-A34A-92D7-EF1B5002A730}"/>
              </a:ext>
            </a:extLst>
          </p:cNvPr>
          <p:cNvSpPr>
            <a:spLocks noGrp="1"/>
          </p:cNvSpPr>
          <p:nvPr>
            <p:ph type="title"/>
          </p:nvPr>
        </p:nvSpPr>
        <p:spPr/>
        <p:txBody>
          <a:bodyPr/>
          <a:lstStyle/>
          <a:p>
            <a:r>
              <a:rPr lang="zh-CN" altLang="zh-CN" dirty="0"/>
              <a:t>数据与数据流 </a:t>
            </a:r>
            <a:endParaRPr kumimoji="1" lang="zh-CN" altLang="en-US" dirty="0"/>
          </a:p>
        </p:txBody>
      </p:sp>
      <p:pic>
        <p:nvPicPr>
          <p:cNvPr id="4" name="图片 3">
            <a:extLst>
              <a:ext uri="{FF2B5EF4-FFF2-40B4-BE49-F238E27FC236}">
                <a16:creationId xmlns:a16="http://schemas.microsoft.com/office/drawing/2014/main" id="{2D30F4D5-F654-8D45-96D6-142715980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262" y="4071620"/>
            <a:ext cx="7122305" cy="2105343"/>
          </a:xfrm>
          <a:prstGeom prst="rect">
            <a:avLst/>
          </a:prstGeom>
        </p:spPr>
      </p:pic>
    </p:spTree>
    <p:extLst>
      <p:ext uri="{BB962C8B-B14F-4D97-AF65-F5344CB8AC3E}">
        <p14:creationId xmlns:p14="http://schemas.microsoft.com/office/powerpoint/2010/main" val="351579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C82860-8832-AF43-B5A8-BB1AF92CC658}"/>
              </a:ext>
            </a:extLst>
          </p:cNvPr>
          <p:cNvSpPr>
            <a:spLocks noGrp="1"/>
          </p:cNvSpPr>
          <p:nvPr>
            <p:ph idx="1"/>
          </p:nvPr>
        </p:nvSpPr>
        <p:spPr>
          <a:xfrm>
            <a:off x="838201" y="1825625"/>
            <a:ext cx="8905874" cy="4351338"/>
          </a:xfrm>
        </p:spPr>
        <p:txBody>
          <a:bodyPr>
            <a:normAutofit/>
          </a:bodyPr>
          <a:lstStyle/>
          <a:p>
            <a:r>
              <a:rPr lang="zh-CN" altLang="zh-CN" sz="1800" dirty="0"/>
              <a:t>批处理（</a:t>
            </a:r>
            <a:r>
              <a:rPr lang="en-US" altLang="zh-CN" sz="1800" dirty="0"/>
              <a:t>Batch Processing</a:t>
            </a:r>
            <a:r>
              <a:rPr lang="zh-CN" altLang="zh-CN" sz="1800" dirty="0"/>
              <a:t>）</a:t>
            </a:r>
            <a:r>
              <a:rPr lang="zh-CN" altLang="en-US" sz="1800" dirty="0"/>
              <a:t>：对一批数据进行处理</a:t>
            </a:r>
            <a:endParaRPr lang="en-US" altLang="zh-CN" sz="1800" dirty="0"/>
          </a:p>
          <a:p>
            <a:pPr lvl="1"/>
            <a:r>
              <a:rPr lang="zh-CN" altLang="en-US" sz="1600" dirty="0"/>
              <a:t>案例：微信运动统计步数，银行信用卡账单统计</a:t>
            </a:r>
            <a:r>
              <a:rPr lang="en-US" altLang="zh-CN" sz="1600" dirty="0"/>
              <a:t>…</a:t>
            </a:r>
            <a:r>
              <a:rPr lang="zh-CN" altLang="zh-CN" sz="1600" dirty="0"/>
              <a:t> </a:t>
            </a:r>
            <a:endParaRPr lang="en-US" altLang="zh-CN" sz="1600" dirty="0"/>
          </a:p>
          <a:p>
            <a:pPr lvl="1"/>
            <a:r>
              <a:rPr kumimoji="1" lang="zh-CN" altLang="en-US" sz="1600" dirty="0"/>
              <a:t>数据总量大，计算非常耗时</a:t>
            </a:r>
            <a:endParaRPr kumimoji="1" lang="en-US" altLang="zh-CN" sz="1600" dirty="0"/>
          </a:p>
          <a:p>
            <a:r>
              <a:rPr kumimoji="1" lang="zh-CN" altLang="en-US" sz="1800" dirty="0"/>
              <a:t>流处理</a:t>
            </a:r>
            <a:endParaRPr kumimoji="1" lang="en-US" altLang="zh-CN" sz="1800" dirty="0"/>
          </a:p>
          <a:p>
            <a:pPr lvl="1"/>
            <a:r>
              <a:rPr lang="zh-CN" altLang="en-US" sz="1600" dirty="0"/>
              <a:t>数据本质上是流，</a:t>
            </a:r>
            <a:r>
              <a:rPr kumimoji="1" lang="zh-CN" altLang="en-US" sz="1600" dirty="0"/>
              <a:t>流处理</a:t>
            </a:r>
            <a:r>
              <a:rPr lang="zh-CN" altLang="zh-CN" sz="1600" dirty="0"/>
              <a:t>（</a:t>
            </a:r>
            <a:r>
              <a:rPr lang="en-US" altLang="zh-CN" sz="1600" dirty="0"/>
              <a:t>Stream Processing</a:t>
            </a:r>
            <a:r>
              <a:rPr lang="zh-CN" altLang="zh-CN" sz="1600" dirty="0"/>
              <a:t>）对数据流进行处理 </a:t>
            </a:r>
            <a:endParaRPr lang="en-US" altLang="zh-CN" sz="1600" dirty="0"/>
          </a:p>
          <a:p>
            <a:pPr lvl="1"/>
            <a:r>
              <a:rPr kumimoji="1" lang="zh-CN" altLang="en-US" sz="1600" dirty="0"/>
              <a:t>案例：查看电商实时销售业绩、股票交易</a:t>
            </a:r>
            <a:r>
              <a:rPr kumimoji="1" lang="en-US" altLang="zh-CN" sz="1600" dirty="0"/>
              <a:t>…</a:t>
            </a:r>
            <a:endParaRPr kumimoji="1" lang="zh-CN" altLang="en-US" sz="1600" dirty="0"/>
          </a:p>
        </p:txBody>
      </p:sp>
      <p:sp>
        <p:nvSpPr>
          <p:cNvPr id="3" name="标题 2">
            <a:extLst>
              <a:ext uri="{FF2B5EF4-FFF2-40B4-BE49-F238E27FC236}">
                <a16:creationId xmlns:a16="http://schemas.microsoft.com/office/drawing/2014/main" id="{989F9D52-9E59-814F-BEC0-908ACA154F3D}"/>
              </a:ext>
            </a:extLst>
          </p:cNvPr>
          <p:cNvSpPr>
            <a:spLocks noGrp="1"/>
          </p:cNvSpPr>
          <p:nvPr>
            <p:ph type="title"/>
          </p:nvPr>
        </p:nvSpPr>
        <p:spPr/>
        <p:txBody>
          <a:bodyPr/>
          <a:lstStyle/>
          <a:p>
            <a:r>
              <a:rPr kumimoji="1" lang="zh-CN" altLang="en-US" dirty="0"/>
              <a:t>批处理与流处理</a:t>
            </a:r>
          </a:p>
        </p:txBody>
      </p:sp>
    </p:spTree>
    <p:extLst>
      <p:ext uri="{BB962C8B-B14F-4D97-AF65-F5344CB8AC3E}">
        <p14:creationId xmlns:p14="http://schemas.microsoft.com/office/powerpoint/2010/main" val="384166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9B3DB5-E59E-284B-8563-47598129DD24}"/>
              </a:ext>
            </a:extLst>
          </p:cNvPr>
          <p:cNvSpPr>
            <a:spLocks noGrp="1"/>
          </p:cNvSpPr>
          <p:nvPr>
            <p:ph idx="1"/>
          </p:nvPr>
        </p:nvSpPr>
        <p:spPr>
          <a:xfrm>
            <a:off x="838201" y="1825624"/>
            <a:ext cx="5519104" cy="4575175"/>
          </a:xfrm>
        </p:spPr>
        <p:txBody>
          <a:bodyPr>
            <a:normAutofit lnSpcReduction="10000"/>
          </a:bodyPr>
          <a:lstStyle/>
          <a:p>
            <a:r>
              <a:rPr kumimoji="1" lang="zh-CN" altLang="en-US" dirty="0"/>
              <a:t>流处理一般使用生产者</a:t>
            </a:r>
            <a:r>
              <a:rPr kumimoji="1" lang="en-US" altLang="zh-CN" dirty="0"/>
              <a:t>-</a:t>
            </a:r>
            <a:r>
              <a:rPr kumimoji="1" lang="zh-CN" altLang="en-US" dirty="0"/>
              <a:t>消费者模型</a:t>
            </a:r>
            <a:endParaRPr kumimoji="1" lang="en-US" altLang="zh-CN" dirty="0"/>
          </a:p>
          <a:p>
            <a:r>
              <a:rPr kumimoji="1" lang="zh-CN" altLang="en-US" dirty="0"/>
              <a:t>股票交易案例：辅助人工决策</a:t>
            </a:r>
            <a:endParaRPr kumimoji="1" lang="en-US" altLang="zh-CN" dirty="0"/>
          </a:p>
          <a:p>
            <a:pPr lvl="1"/>
            <a:r>
              <a:rPr kumimoji="1" lang="zh-CN" altLang="en-US" dirty="0"/>
              <a:t>实现消费者侧代码，以</a:t>
            </a:r>
            <a:r>
              <a:rPr kumimoji="1" lang="en-US" altLang="zh-CN" dirty="0"/>
              <a:t>10</a:t>
            </a:r>
            <a:r>
              <a:rPr kumimoji="1" lang="zh-CN" altLang="en-US" dirty="0"/>
              <a:t>秒为一个时间窗口，统计窗口内的交易情况</a:t>
            </a:r>
            <a:endParaRPr kumimoji="1" lang="en-US" altLang="zh-CN" dirty="0"/>
          </a:p>
          <a:p>
            <a:pPr lvl="1"/>
            <a:r>
              <a:rPr kumimoji="1" lang="zh-CN" altLang="en-US" dirty="0"/>
              <a:t>可扩展性：</a:t>
            </a:r>
            <a:r>
              <a:rPr lang="zh-CN" altLang="zh-CN" dirty="0"/>
              <a:t>随着数据不断增多，能否保证我们的程序能够快速扩展到更多的节点上</a:t>
            </a:r>
            <a:r>
              <a:rPr lang="zh-CN" altLang="en-US" dirty="0"/>
              <a:t>。</a:t>
            </a:r>
            <a:endParaRPr lang="en-US" altLang="zh-CN" dirty="0"/>
          </a:p>
          <a:p>
            <a:pPr lvl="1"/>
            <a:r>
              <a:rPr kumimoji="1" lang="zh-CN" altLang="en-US" dirty="0"/>
              <a:t>数据倾斜：数据没有均匀分布到分布式系统各个节点上。</a:t>
            </a:r>
            <a:endParaRPr kumimoji="1" lang="en-US" altLang="zh-CN" dirty="0"/>
          </a:p>
          <a:p>
            <a:pPr lvl="1"/>
            <a:r>
              <a:rPr kumimoji="1" lang="zh-CN" altLang="en-US" dirty="0"/>
              <a:t>容错性：</a:t>
            </a:r>
            <a:r>
              <a:rPr lang="zh-CN" altLang="zh-CN" dirty="0"/>
              <a:t>系统崩溃重启后，之前的那些计算如何恢复</a:t>
            </a:r>
            <a:r>
              <a:rPr lang="zh-CN" altLang="en-US" dirty="0"/>
              <a:t>。</a:t>
            </a:r>
            <a:endParaRPr lang="en-US" altLang="zh-CN" dirty="0"/>
          </a:p>
          <a:p>
            <a:pPr lvl="1"/>
            <a:r>
              <a:rPr lang="zh-CN" altLang="zh-CN" dirty="0"/>
              <a:t>时序错乱</a:t>
            </a:r>
            <a:r>
              <a:rPr lang="zh-CN" altLang="en-US" dirty="0"/>
              <a:t>：数据到达的时间和实际发生的时间是不一致的，有一定的延迟，需要设计等待策略。</a:t>
            </a:r>
            <a:endParaRPr lang="en-US" altLang="zh-CN" dirty="0"/>
          </a:p>
          <a:p>
            <a:r>
              <a:rPr kumimoji="1" lang="en-US" altLang="zh-CN" dirty="0" err="1"/>
              <a:t>Flink</a:t>
            </a:r>
            <a:r>
              <a:rPr kumimoji="1" lang="zh-CN" altLang="en-US" dirty="0"/>
              <a:t>：为流处理而生。</a:t>
            </a:r>
            <a:endParaRPr kumimoji="1" lang="en-US" altLang="zh-CN" dirty="0"/>
          </a:p>
          <a:p>
            <a:pPr lvl="1"/>
            <a:endParaRPr kumimoji="1" lang="zh-CN" altLang="en-US" dirty="0"/>
          </a:p>
        </p:txBody>
      </p:sp>
      <p:sp>
        <p:nvSpPr>
          <p:cNvPr id="3" name="标题 2">
            <a:extLst>
              <a:ext uri="{FF2B5EF4-FFF2-40B4-BE49-F238E27FC236}">
                <a16:creationId xmlns:a16="http://schemas.microsoft.com/office/drawing/2014/main" id="{8A9E2312-DDAF-B642-8F3B-B2CE3A219B18}"/>
              </a:ext>
            </a:extLst>
          </p:cNvPr>
          <p:cNvSpPr>
            <a:spLocks noGrp="1"/>
          </p:cNvSpPr>
          <p:nvPr>
            <p:ph type="title"/>
          </p:nvPr>
        </p:nvSpPr>
        <p:spPr/>
        <p:txBody>
          <a:bodyPr/>
          <a:lstStyle/>
          <a:p>
            <a:r>
              <a:rPr kumimoji="1" lang="zh-CN" altLang="en-US" dirty="0"/>
              <a:t>流处理框架必要性</a:t>
            </a:r>
          </a:p>
        </p:txBody>
      </p:sp>
      <p:pic>
        <p:nvPicPr>
          <p:cNvPr id="4" name="图片 3">
            <a:extLst>
              <a:ext uri="{FF2B5EF4-FFF2-40B4-BE49-F238E27FC236}">
                <a16:creationId xmlns:a16="http://schemas.microsoft.com/office/drawing/2014/main" id="{01EC6CCB-5871-4D4E-B60B-4C6C97EBCAB7}"/>
              </a:ext>
            </a:extLst>
          </p:cNvPr>
          <p:cNvPicPr/>
          <p:nvPr/>
        </p:nvPicPr>
        <p:blipFill>
          <a:blip r:embed="rId2"/>
          <a:stretch>
            <a:fillRect/>
          </a:stretch>
        </p:blipFill>
        <p:spPr>
          <a:xfrm>
            <a:off x="6547572" y="3157539"/>
            <a:ext cx="5282478" cy="2703512"/>
          </a:xfrm>
          <a:prstGeom prst="rect">
            <a:avLst/>
          </a:prstGeom>
        </p:spPr>
      </p:pic>
      <p:sp>
        <p:nvSpPr>
          <p:cNvPr id="5" name="文本框 4">
            <a:extLst>
              <a:ext uri="{FF2B5EF4-FFF2-40B4-BE49-F238E27FC236}">
                <a16:creationId xmlns:a16="http://schemas.microsoft.com/office/drawing/2014/main" id="{A5BE6361-E7D7-444D-9E1F-6BF01D275C73}"/>
              </a:ext>
            </a:extLst>
          </p:cNvPr>
          <p:cNvSpPr txBox="1"/>
          <p:nvPr/>
        </p:nvSpPr>
        <p:spPr>
          <a:xfrm>
            <a:off x="7710256" y="5861050"/>
            <a:ext cx="2714625" cy="369332"/>
          </a:xfrm>
          <a:prstGeom prst="rect">
            <a:avLst/>
          </a:prstGeom>
          <a:noFill/>
        </p:spPr>
        <p:txBody>
          <a:bodyPr wrap="square" rtlCol="0">
            <a:spAutoFit/>
          </a:bodyPr>
          <a:lstStyle/>
          <a:p>
            <a:r>
              <a:rPr lang="zh-CN" altLang="zh-CN" dirty="0"/>
              <a:t>生产者</a:t>
            </a:r>
            <a:r>
              <a:rPr lang="en-US" altLang="zh-CN" dirty="0"/>
              <a:t>-</a:t>
            </a:r>
            <a:r>
              <a:rPr lang="zh-CN" altLang="zh-CN" dirty="0"/>
              <a:t>消费者模型 </a:t>
            </a:r>
            <a:endParaRPr kumimoji="1" lang="zh-CN" altLang="en-US" dirty="0"/>
          </a:p>
        </p:txBody>
      </p:sp>
    </p:spTree>
    <p:extLst>
      <p:ext uri="{BB962C8B-B14F-4D97-AF65-F5344CB8AC3E}">
        <p14:creationId xmlns:p14="http://schemas.microsoft.com/office/powerpoint/2010/main" val="18916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8495BA-016B-5643-BD67-CC593C28F868}"/>
              </a:ext>
            </a:extLst>
          </p:cNvPr>
          <p:cNvSpPr>
            <a:spLocks noGrp="1"/>
          </p:cNvSpPr>
          <p:nvPr>
            <p:ph idx="1"/>
          </p:nvPr>
        </p:nvSpPr>
        <p:spPr>
          <a:xfrm>
            <a:off x="838201" y="1825625"/>
            <a:ext cx="5042044" cy="4725670"/>
          </a:xfrm>
        </p:spPr>
        <p:txBody>
          <a:bodyPr>
            <a:normAutofit lnSpcReduction="10000"/>
          </a:bodyPr>
          <a:lstStyle/>
          <a:p>
            <a:r>
              <a:rPr kumimoji="1" lang="en-US" altLang="zh-CN" dirty="0"/>
              <a:t>MapReduce</a:t>
            </a:r>
            <a:r>
              <a:rPr kumimoji="1" lang="zh-CN" altLang="en-US" dirty="0"/>
              <a:t>编程模型的一种实现，逐渐形成了一整套生态圈。</a:t>
            </a:r>
            <a:endParaRPr kumimoji="1" lang="en-US" altLang="zh-CN" dirty="0"/>
          </a:p>
          <a:p>
            <a:r>
              <a:rPr kumimoji="1" lang="zh-CN" altLang="en-US" dirty="0"/>
              <a:t>主要组件：</a:t>
            </a:r>
            <a:endParaRPr kumimoji="1" lang="en-US" altLang="zh-CN" dirty="0"/>
          </a:p>
          <a:p>
            <a:pPr lvl="1"/>
            <a:r>
              <a:rPr lang="en-US" altLang="zh-CN" dirty="0"/>
              <a:t>Hadoop MapReduce</a:t>
            </a:r>
            <a:r>
              <a:rPr lang="zh-CN" altLang="en-US" dirty="0"/>
              <a:t>：数据处理模型，面向批处理。</a:t>
            </a:r>
            <a:endParaRPr lang="en-US" altLang="zh-CN" dirty="0"/>
          </a:p>
          <a:p>
            <a:pPr lvl="1"/>
            <a:r>
              <a:rPr lang="en-US" altLang="zh-CN" dirty="0"/>
              <a:t>HDFS</a:t>
            </a:r>
            <a:r>
              <a:rPr lang="zh-CN" altLang="zh-CN" dirty="0"/>
              <a:t>： </a:t>
            </a:r>
            <a:r>
              <a:rPr lang="zh-CN" altLang="en-US" dirty="0"/>
              <a:t>分布式文件系统，提供存储支持。</a:t>
            </a:r>
            <a:endParaRPr lang="en-US" altLang="zh-CN" dirty="0"/>
          </a:p>
          <a:p>
            <a:pPr lvl="1"/>
            <a:r>
              <a:rPr lang="en-US" altLang="zh-CN" dirty="0"/>
              <a:t>YARN</a:t>
            </a:r>
            <a:r>
              <a:rPr lang="zh-CN" altLang="en-US" dirty="0"/>
              <a:t>：资源调度器，分配计算资源。</a:t>
            </a:r>
            <a:endParaRPr lang="en-US" altLang="zh-CN" dirty="0"/>
          </a:p>
          <a:p>
            <a:r>
              <a:rPr kumimoji="1" lang="zh-CN" altLang="en-US" dirty="0"/>
              <a:t>其他著名组件：</a:t>
            </a:r>
            <a:endParaRPr kumimoji="1" lang="en-US" altLang="zh-CN" dirty="0"/>
          </a:p>
          <a:p>
            <a:pPr lvl="1"/>
            <a:r>
              <a:rPr lang="en-US" altLang="zh-CN" dirty="0"/>
              <a:t>Hive</a:t>
            </a:r>
            <a:r>
              <a:rPr lang="zh-CN" altLang="en-US" dirty="0"/>
              <a:t>：</a:t>
            </a:r>
            <a:r>
              <a:rPr lang="en-US" altLang="zh-CN" dirty="0"/>
              <a:t>SQL-on-Hadoop</a:t>
            </a:r>
          </a:p>
          <a:p>
            <a:pPr lvl="1"/>
            <a:r>
              <a:rPr kumimoji="1" lang="en-US" altLang="zh-CN" dirty="0" err="1"/>
              <a:t>Hbase</a:t>
            </a:r>
            <a:r>
              <a:rPr kumimoji="1" lang="zh-CN" altLang="en-US" dirty="0"/>
              <a:t>：基于</a:t>
            </a:r>
            <a:r>
              <a:rPr kumimoji="1" lang="en-US" altLang="zh-CN" dirty="0"/>
              <a:t>HDFS</a:t>
            </a:r>
            <a:r>
              <a:rPr kumimoji="1" lang="zh-CN" altLang="en-US" dirty="0"/>
              <a:t>的分布式数据库，毫秒级实时查询</a:t>
            </a:r>
            <a:endParaRPr kumimoji="1" lang="en-US" altLang="zh-CN" dirty="0"/>
          </a:p>
          <a:p>
            <a:pPr lvl="1"/>
            <a:r>
              <a:rPr kumimoji="1" lang="en-US" altLang="zh-CN" dirty="0"/>
              <a:t>Kafka</a:t>
            </a:r>
            <a:r>
              <a:rPr kumimoji="1" lang="zh-CN" altLang="en-US" dirty="0"/>
              <a:t>：消息队列</a:t>
            </a:r>
            <a:endParaRPr kumimoji="1" lang="en-US" altLang="zh-CN" dirty="0"/>
          </a:p>
          <a:p>
            <a:pPr lvl="1"/>
            <a:r>
              <a:rPr lang="en-US" altLang="zh-CN" dirty="0" err="1"/>
              <a:t>ZooKeeper</a:t>
            </a:r>
            <a:r>
              <a:rPr lang="zh-CN" altLang="en-US" dirty="0"/>
              <a:t>：</a:t>
            </a:r>
            <a:r>
              <a:rPr lang="zh-CN" altLang="zh-CN" dirty="0"/>
              <a:t>分布式环境的协调</a:t>
            </a:r>
            <a:endParaRPr kumimoji="1" lang="zh-CN" altLang="en-US" dirty="0"/>
          </a:p>
        </p:txBody>
      </p:sp>
      <p:sp>
        <p:nvSpPr>
          <p:cNvPr id="3" name="标题 2">
            <a:extLst>
              <a:ext uri="{FF2B5EF4-FFF2-40B4-BE49-F238E27FC236}">
                <a16:creationId xmlns:a16="http://schemas.microsoft.com/office/drawing/2014/main" id="{88ED8F07-F544-E544-BC06-95C5E622CBE6}"/>
              </a:ext>
            </a:extLst>
          </p:cNvPr>
          <p:cNvSpPr>
            <a:spLocks noGrp="1"/>
          </p:cNvSpPr>
          <p:nvPr>
            <p:ph type="title"/>
          </p:nvPr>
        </p:nvSpPr>
        <p:spPr/>
        <p:txBody>
          <a:bodyPr/>
          <a:lstStyle/>
          <a:p>
            <a:r>
              <a:rPr kumimoji="1" lang="en-US" altLang="zh-CN" dirty="0"/>
              <a:t>Hadoop</a:t>
            </a:r>
            <a:endParaRPr kumimoji="1" lang="zh-CN" altLang="en-US" dirty="0"/>
          </a:p>
        </p:txBody>
      </p:sp>
      <p:pic>
        <p:nvPicPr>
          <p:cNvPr id="4" name="图片 3">
            <a:extLst>
              <a:ext uri="{FF2B5EF4-FFF2-40B4-BE49-F238E27FC236}">
                <a16:creationId xmlns:a16="http://schemas.microsoft.com/office/drawing/2014/main" id="{26D812B0-8EFD-E44F-B5B8-7425B1C17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80245" y="2986088"/>
            <a:ext cx="5707322" cy="2968307"/>
          </a:xfrm>
          <a:prstGeom prst="rect">
            <a:avLst/>
          </a:prstGeom>
          <a:ln>
            <a:noFill/>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573411FF-8BDA-8F4B-BB3A-615805FF1CD5}"/>
              </a:ext>
            </a:extLst>
          </p:cNvPr>
          <p:cNvSpPr txBox="1"/>
          <p:nvPr/>
        </p:nvSpPr>
        <p:spPr>
          <a:xfrm>
            <a:off x="8086725" y="6176963"/>
            <a:ext cx="1928813" cy="374332"/>
          </a:xfrm>
          <a:prstGeom prst="rect">
            <a:avLst/>
          </a:prstGeom>
          <a:noFill/>
        </p:spPr>
        <p:txBody>
          <a:bodyPr wrap="square" rtlCol="0">
            <a:spAutoFit/>
          </a:bodyPr>
          <a:lstStyle/>
          <a:p>
            <a:r>
              <a:rPr lang="en-US" altLang="zh-CN" dirty="0"/>
              <a:t>Hadoop</a:t>
            </a:r>
            <a:r>
              <a:rPr lang="zh-CN" altLang="zh-CN" dirty="0"/>
              <a:t>生态圈</a:t>
            </a:r>
            <a:endParaRPr kumimoji="1" lang="zh-CN" altLang="en-US" dirty="0"/>
          </a:p>
        </p:txBody>
      </p:sp>
    </p:spTree>
    <p:extLst>
      <p:ext uri="{BB962C8B-B14F-4D97-AF65-F5344CB8AC3E}">
        <p14:creationId xmlns:p14="http://schemas.microsoft.com/office/powerpoint/2010/main" val="2281402530"/>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86_TF16391504" id="{42763C58-D974-4751-A3AE-468BA3C9D01C}" vid="{F6D5F0C1-16C0-4482-B2A1-CE2232936A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欢迎文档</Template>
  <TotalTime>11560</TotalTime>
  <Words>1534</Words>
  <Application>Microsoft Macintosh PowerPoint</Application>
  <PresentationFormat>宽屏</PresentationFormat>
  <Paragraphs>155</Paragraphs>
  <Slides>21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Microsoft YaHei UI</vt:lpstr>
      <vt:lpstr>Arial</vt:lpstr>
      <vt:lpstr>Wingdings</vt:lpstr>
      <vt:lpstr>欢迎文档</vt:lpstr>
      <vt:lpstr>第一章 大数据技术概述</vt:lpstr>
      <vt:lpstr>大数据</vt:lpstr>
      <vt:lpstr>大数据分而治之</vt:lpstr>
      <vt:lpstr>MPI</vt:lpstr>
      <vt:lpstr>MapReduce</vt:lpstr>
      <vt:lpstr>数据与数据流 </vt:lpstr>
      <vt:lpstr>批处理与流处理</vt:lpstr>
      <vt:lpstr>流处理框架必要性</vt:lpstr>
      <vt:lpstr>Hadoop</vt:lpstr>
      <vt:lpstr>Spark</vt:lpstr>
      <vt:lpstr>Kafka </vt:lpstr>
      <vt:lpstr>Flink</vt:lpstr>
      <vt:lpstr>Lambda架构</vt:lpstr>
      <vt:lpstr>Kappa架构</vt:lpstr>
      <vt:lpstr>延迟和吞吐</vt:lpstr>
      <vt:lpstr>窗口</vt:lpstr>
      <vt:lpstr>时间</vt:lpstr>
      <vt:lpstr>Watermark</vt:lpstr>
      <vt:lpstr>状态与检查点</vt:lpstr>
      <vt:lpstr>数据一致性保障</vt:lpstr>
      <vt:lpstr>编程语言的选择</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Flink的设计与运行原理</dc:title>
  <dc:subject/>
  <dc:creator>鲁蔚征</dc:creator>
  <cp:keywords/>
  <dc:description/>
  <cp:lastModifiedBy>鲁蔚征</cp:lastModifiedBy>
  <cp:revision>156</cp:revision>
  <dcterms:created xsi:type="dcterms:W3CDTF">2020-06-29T22:49:21Z</dcterms:created>
  <dcterms:modified xsi:type="dcterms:W3CDTF">2020-11-23T02:27:07Z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