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3" r:id="rId2"/>
    <p:sldId id="290" r:id="rId3"/>
    <p:sldId id="278" r:id="rId4"/>
    <p:sldId id="279" r:id="rId5"/>
    <p:sldId id="291" r:id="rId6"/>
    <p:sldId id="280" r:id="rId7"/>
    <p:sldId id="281" r:id="rId8"/>
    <p:sldId id="284" r:id="rId9"/>
    <p:sldId id="292" r:id="rId10"/>
    <p:sldId id="293" r:id="rId11"/>
    <p:sldId id="294" r:id="rId12"/>
    <p:sldId id="295" r:id="rId13"/>
    <p:sldId id="285" r:id="rId14"/>
    <p:sldId id="286" r:id="rId15"/>
    <p:sldId id="287" r:id="rId16"/>
    <p:sldId id="288" r:id="rId17"/>
    <p:sldId id="296" r:id="rId18"/>
    <p:sldId id="297" r:id="rId19"/>
    <p:sldId id="298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端到端Exactly-Once" id="{B9B51309-D148-4332-87C2-07BE32FBCA3B}">
          <p14:sldIdLst>
            <p14:sldId id="290"/>
            <p14:sldId id="278"/>
            <p14:sldId id="279"/>
          </p14:sldIdLst>
        </p14:section>
        <p14:section name="自定义Source和Sink" id="{2C3E5074-895C-2C40-A412-A32AD66F93FA}">
          <p14:sldIdLst>
            <p14:sldId id="291"/>
            <p14:sldId id="280"/>
            <p14:sldId id="281"/>
            <p14:sldId id="284"/>
            <p14:sldId id="292"/>
            <p14:sldId id="293"/>
            <p14:sldId id="294"/>
            <p14:sldId id="295"/>
          </p14:sldIdLst>
        </p14:section>
        <p14:section name="常用流式连接器" id="{2CC34DB2-6590-42C0-AD4B-A04C6060184E}">
          <p14:sldIdLst>
            <p14:sldId id="285"/>
            <p14:sldId id="286"/>
            <p14:sldId id="287"/>
            <p14:sldId id="288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1832" autoAdjust="0"/>
  </p:normalViewPr>
  <p:slideViewPr>
    <p:cSldViewPr snapToGrid="0">
      <p:cViewPr varScale="1">
        <p:scale>
          <a:sx n="90" d="100"/>
          <a:sy n="90" d="100"/>
        </p:scale>
        <p:origin x="1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2020年11月21日 Saturday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2020年11月21日 Saturday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0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2020年11月21日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第七章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Flink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连接器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6E729F-FB64-3244-9FD6-350AB656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接口类</a:t>
            </a:r>
            <a:r>
              <a:rPr lang="en-US" altLang="zh-CN" dirty="0" err="1"/>
              <a:t>SinkFunction</a:t>
            </a:r>
            <a:endParaRPr lang="en-US" altLang="zh-CN" dirty="0"/>
          </a:p>
          <a:p>
            <a:r>
              <a:rPr lang="en-US" altLang="zh-CN" dirty="0"/>
              <a:t>Rich</a:t>
            </a:r>
            <a:r>
              <a:rPr lang="zh-CN" altLang="en-US" dirty="0"/>
              <a:t>函数类</a:t>
            </a:r>
            <a:r>
              <a:rPr lang="en-US" altLang="zh-CN" dirty="0" err="1"/>
              <a:t>RichSinkFunction</a:t>
            </a:r>
            <a:endParaRPr lang="en-US" altLang="zh-CN" dirty="0"/>
          </a:p>
          <a:p>
            <a:r>
              <a:rPr kumimoji="1" lang="zh-CN" altLang="en-US" dirty="0"/>
              <a:t>实现</a:t>
            </a:r>
            <a:r>
              <a:rPr kumimoji="1" lang="en-US" altLang="zh-CN" dirty="0"/>
              <a:t>invoke()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如果想达到端到端</a:t>
            </a:r>
            <a:r>
              <a:rPr kumimoji="1" lang="en-US" altLang="zh-CN" dirty="0"/>
              <a:t>Exactly-Once</a:t>
            </a:r>
            <a:r>
              <a:rPr kumimoji="1" lang="zh-CN" altLang="en-US" dirty="0"/>
              <a:t>，需要实现幂等写和事务写</a:t>
            </a:r>
            <a:endParaRPr kumimoji="1" lang="en-US" altLang="zh-CN" dirty="0"/>
          </a:p>
          <a:p>
            <a:r>
              <a:rPr kumimoji="1" lang="zh-CN" altLang="en-US" dirty="0"/>
              <a:t>幂等写：使用一些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存储，并设计好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，采用更新插入（</a:t>
            </a:r>
            <a:r>
              <a:rPr kumimoji="1" lang="en-US" altLang="zh-CN" dirty="0" err="1"/>
              <a:t>Upsert</a:t>
            </a:r>
            <a:r>
              <a:rPr kumimoji="1" lang="zh-CN" altLang="en-US" dirty="0"/>
              <a:t>）方式，将旧数据覆盖</a:t>
            </a:r>
            <a:endParaRPr kumimoji="1" lang="en-US" altLang="zh-CN" dirty="0"/>
          </a:p>
          <a:p>
            <a:r>
              <a:rPr kumimoji="1" lang="zh-CN" altLang="en-US" dirty="0"/>
              <a:t>事务写：</a:t>
            </a:r>
            <a:r>
              <a:rPr lang="en-US" altLang="zh-CN" dirty="0"/>
              <a:t>Write-Ahead-Log</a:t>
            </a:r>
            <a:r>
              <a:rPr lang="zh-CN" altLang="en-US" dirty="0"/>
              <a:t>、</a:t>
            </a:r>
            <a:r>
              <a:rPr lang="en-US" altLang="zh-CN" dirty="0"/>
              <a:t>Two-Phase-Commit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FF17E5-6638-5444-9FDC-FF52B260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Sink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25E9F3-5299-9F49-9781-34281EB5479B}"/>
              </a:ext>
            </a:extLst>
          </p:cNvPr>
          <p:cNvSpPr/>
          <p:nvPr/>
        </p:nvSpPr>
        <p:spPr>
          <a:xfrm>
            <a:off x="5005954" y="1842886"/>
            <a:ext cx="68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每条数据到达</a:t>
            </a:r>
            <a:r>
              <a:rPr lang="en-US" altLang="zh-CN" sz="1600" dirty="0">
                <a:solidFill>
                  <a:srgbClr val="8E908C"/>
                </a:solidFill>
              </a:rPr>
              <a:t>Sink</a:t>
            </a:r>
            <a:r>
              <a:rPr lang="zh-CN" altLang="en-US" sz="1600" dirty="0">
                <a:solidFill>
                  <a:srgbClr val="8E908C"/>
                </a:solidFill>
              </a:rPr>
              <a:t>后都会调用</a:t>
            </a:r>
            <a:r>
              <a:rPr lang="en-US" altLang="zh-CN" sz="1600" dirty="0">
                <a:solidFill>
                  <a:srgbClr val="8E908C"/>
                </a:solidFill>
              </a:rPr>
              <a:t>invoke</a:t>
            </a:r>
            <a:r>
              <a:rPr lang="zh-CN" altLang="en-US" sz="1600" dirty="0">
                <a:solidFill>
                  <a:srgbClr val="8E908C"/>
                </a:solidFill>
              </a:rPr>
              <a:t>方法，发送到下游外部系统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8E908C"/>
                </a:solidFill>
              </a:rPr>
              <a:t>// value</a:t>
            </a:r>
            <a:r>
              <a:rPr lang="zh-CN" altLang="en-US" sz="1600" dirty="0">
                <a:solidFill>
                  <a:srgbClr val="8E908C"/>
                </a:solidFill>
              </a:rPr>
              <a:t>为待输出数据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invoke</a:t>
            </a:r>
            <a:r>
              <a:rPr lang="en-US" altLang="zh-CN" sz="1600" dirty="0">
                <a:solidFill>
                  <a:srgbClr val="F5871F"/>
                </a:solidFill>
              </a:rPr>
              <a:t>(IN value, Context context)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3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86C9CD-3757-DF44-BE4E-3EBF35ED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7"/>
            <a:ext cx="4167753" cy="5056347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在数据写入到下游系统之前，先把数据以日志（</a:t>
            </a:r>
            <a:r>
              <a:rPr lang="en-US" altLang="zh-CN" dirty="0"/>
              <a:t>Log</a:t>
            </a:r>
            <a:r>
              <a:rPr lang="zh-CN" altLang="zh-CN" dirty="0"/>
              <a:t>）的形式缓存下来 ，等收到明确的确认提交信息后，再将</a:t>
            </a:r>
            <a:r>
              <a:rPr lang="en-US" altLang="zh-CN" dirty="0"/>
              <a:t>Log</a:t>
            </a:r>
            <a:r>
              <a:rPr lang="zh-CN" altLang="zh-CN" dirty="0"/>
              <a:t>中的数据提交到下游系统 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0</a:t>
            </a:r>
            <a:r>
              <a:rPr kumimoji="1" lang="zh-CN" altLang="en-US" dirty="0"/>
              <a:t>、两次</a:t>
            </a:r>
            <a:r>
              <a:rPr kumimoji="1" lang="en-US" altLang="zh-CN" dirty="0"/>
              <a:t>Checkpoint</a:t>
            </a:r>
            <a:r>
              <a:rPr kumimoji="1" lang="zh-CN" altLang="en-US" dirty="0"/>
              <a:t>之间的待输出数据组成一个批次，待输出批次缓存在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、接收到新的</a:t>
            </a:r>
            <a:r>
              <a:rPr lang="en-US" altLang="zh-CN" dirty="0"/>
              <a:t>Checkpoint Barrier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、开启一个新待输出批次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向</a:t>
            </a:r>
            <a:r>
              <a:rPr kumimoji="1" lang="en-US" altLang="zh-CN" dirty="0" err="1"/>
              <a:t>CheckpointCommitter</a:t>
            </a:r>
            <a:r>
              <a:rPr kumimoji="1" lang="zh-CN" altLang="en-US" dirty="0"/>
              <a:t>查询某批次是否已经提交。</a:t>
            </a:r>
            <a:r>
              <a:rPr kumimoji="1" lang="en-US" altLang="zh-CN" dirty="0" err="1"/>
              <a:t>CheckpointCommitter</a:t>
            </a:r>
            <a:r>
              <a:rPr kumimoji="1" lang="zh-CN" altLang="en-US" dirty="0"/>
              <a:t>是一个与外部系统紧密相连的插件，里面</a:t>
            </a:r>
            <a:r>
              <a:rPr lang="zh-CN" altLang="zh-CN" dirty="0"/>
              <a:t>存储了各批次数据是否已经写入到外部系统 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得知某批次数据还未提交，则使用</a:t>
            </a:r>
            <a:r>
              <a:rPr kumimoji="1" lang="en-US" altLang="zh-CN" dirty="0" err="1"/>
              <a:t>sendValues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方法，发送待输出的数据到外部系统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、提交成功后，</a:t>
            </a:r>
            <a:r>
              <a:rPr lang="en-US" altLang="zh-CN" dirty="0"/>
              <a:t>Sink</a:t>
            </a:r>
            <a:r>
              <a:rPr lang="zh-CN" altLang="zh-CN" dirty="0"/>
              <a:t>会删除</a:t>
            </a:r>
            <a:r>
              <a:rPr lang="en-US" altLang="zh-CN" dirty="0"/>
              <a:t>Operator State</a:t>
            </a:r>
            <a:r>
              <a:rPr lang="zh-CN" altLang="zh-CN" dirty="0"/>
              <a:t>中</a:t>
            </a:r>
            <a:r>
              <a:rPr lang="zh-CN" altLang="en-US" dirty="0"/>
              <a:t>存储的这些数据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AF8EE4-47ED-1E43-B8B4-6116A67F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Write-Ahead-Log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0A21F-3A2D-BB44-95B2-D240241271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89" y="2126297"/>
            <a:ext cx="6178058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7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36A2C6-1F20-0943-8BAB-0113B75D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3937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待输出</a:t>
            </a:r>
            <a:r>
              <a:rPr lang="zh-CN" altLang="zh-CN" dirty="0"/>
              <a:t>数据直接写入外部</a:t>
            </a:r>
            <a:r>
              <a:rPr lang="zh-CN" altLang="en-US" dirty="0"/>
              <a:t>系统，与外部系统一起协作提供事物写功能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Sink</a:t>
            </a:r>
            <a:r>
              <a:rPr lang="zh-CN" altLang="zh-CN" dirty="0"/>
              <a:t>直接将待发送数据写到外部系统的第</a:t>
            </a:r>
            <a:r>
              <a:rPr lang="en-US" altLang="zh-CN" dirty="0"/>
              <a:t>k</a:t>
            </a:r>
            <a:r>
              <a:rPr lang="zh-CN" altLang="zh-CN" dirty="0"/>
              <a:t>次事务（</a:t>
            </a:r>
            <a:r>
              <a:rPr lang="en-US" altLang="zh-CN" dirty="0"/>
              <a:t>Transaction</a:t>
            </a:r>
            <a:r>
              <a:rPr lang="zh-CN" altLang="zh-CN" dirty="0"/>
              <a:t>）中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kumimoji="1" lang="zh-CN" altLang="en-US" dirty="0"/>
              <a:t>接收到新的</a:t>
            </a:r>
            <a:r>
              <a:rPr lang="en-US" altLang="zh-CN" dirty="0"/>
              <a:t>Checkpoint Barrier</a:t>
            </a:r>
            <a:r>
              <a:rPr lang="zh-CN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-US" altLang="zh-CN" dirty="0" err="1"/>
              <a:t>preCommit</a:t>
            </a:r>
            <a:r>
              <a:rPr lang="en-US" altLang="zh-CN" dirty="0"/>
              <a:t>()</a:t>
            </a:r>
            <a:r>
              <a:rPr lang="zh-CN" altLang="zh-CN" dirty="0"/>
              <a:t>将第</a:t>
            </a:r>
            <a:r>
              <a:rPr lang="en-US" altLang="zh-CN" dirty="0"/>
              <a:t>k</a:t>
            </a:r>
            <a:r>
              <a:rPr lang="zh-CN" altLang="zh-CN" dirty="0"/>
              <a:t>次</a:t>
            </a:r>
            <a:r>
              <a:rPr lang="en-US" altLang="zh-CN" dirty="0"/>
              <a:t>Transaction</a:t>
            </a:r>
            <a:r>
              <a:rPr lang="zh-CN" altLang="zh-CN" dirty="0"/>
              <a:t>的数据预提交到外部系统中</a:t>
            </a:r>
            <a:r>
              <a:rPr lang="zh-CN" altLang="en-US" dirty="0"/>
              <a:t>，数据写到外部系统，但是并未确认，外部系统也不可见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en-US" altLang="zh-CN" dirty="0" err="1"/>
              <a:t>beginTransaction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r>
              <a:rPr lang="zh-CN" altLang="en-US" dirty="0"/>
              <a:t>，</a:t>
            </a:r>
            <a:r>
              <a:rPr lang="zh-CN" altLang="zh-CN" dirty="0"/>
              <a:t>开启下一次</a:t>
            </a:r>
            <a:r>
              <a:rPr lang="en-US" altLang="zh-CN" dirty="0"/>
              <a:t>Transaction</a:t>
            </a:r>
            <a:r>
              <a:rPr lang="zh-CN" altLang="zh-CN" dirty="0"/>
              <a:t>（</a:t>
            </a:r>
            <a:r>
              <a:rPr lang="en-US" altLang="zh-CN" dirty="0"/>
              <a:t>Transaction k+1</a:t>
            </a:r>
            <a:r>
              <a:rPr lang="zh-CN" altLang="zh-CN" dirty="0"/>
              <a:t>）</a:t>
            </a:r>
            <a:r>
              <a:rPr lang="zh-CN" altLang="en-US" dirty="0"/>
              <a:t>，在这</a:t>
            </a:r>
            <a:r>
              <a:rPr lang="zh-CN" altLang="zh-CN" dirty="0"/>
              <a:t>之后</a:t>
            </a:r>
            <a:r>
              <a:rPr lang="zh-CN" altLang="en-US" dirty="0"/>
              <a:t>的</a:t>
            </a:r>
            <a:r>
              <a:rPr lang="zh-CN" altLang="zh-CN" dirty="0"/>
              <a:t>上游算子流入的待输入数据都将流入新的</a:t>
            </a:r>
            <a:r>
              <a:rPr lang="en-US" altLang="zh-CN" dirty="0"/>
              <a:t>Transaction</a:t>
            </a:r>
            <a:r>
              <a:rPr lang="zh-CN" altLang="en-US" dirty="0"/>
              <a:t>（</a:t>
            </a:r>
            <a:r>
              <a:rPr lang="en-US" altLang="zh-CN" dirty="0"/>
              <a:t>k+1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步和第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步完成后，执行</a:t>
            </a:r>
            <a:r>
              <a:rPr kumimoji="1" lang="en-US" altLang="zh-CN" dirty="0"/>
              <a:t>commit()</a:t>
            </a:r>
            <a:r>
              <a:rPr kumimoji="1" lang="zh-CN" altLang="en-US" dirty="0"/>
              <a:t>方法，确认提交</a:t>
            </a:r>
            <a:r>
              <a:rPr kumimoji="1" lang="en-US" altLang="zh-CN" dirty="0"/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，该批次数据在外部可见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A216A0-124F-F743-879B-7F465CF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Two-Phase-Commit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CC810-8605-7340-8957-5C4E9BC185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2937"/>
            <a:ext cx="5725161" cy="31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内置</a:t>
            </a:r>
            <a:r>
              <a:rPr lang="en-US" altLang="zh-CN" dirty="0"/>
              <a:t>I/O</a:t>
            </a:r>
            <a:r>
              <a:rPr lang="zh-CN" altLang="zh-CN" dirty="0"/>
              <a:t>（</a:t>
            </a:r>
            <a:r>
              <a:rPr lang="en-US" altLang="zh-CN" dirty="0" err="1"/>
              <a:t>Input/Output</a:t>
            </a:r>
            <a:r>
              <a:rPr lang="zh-CN" altLang="zh-CN" dirty="0"/>
              <a:t>）接口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en-US" altLang="zh-CN" dirty="0"/>
              <a:t>-connector</a:t>
            </a:r>
            <a:r>
              <a:rPr lang="zh-CN" altLang="zh-CN" dirty="0"/>
              <a:t>项目所涉及的</a:t>
            </a:r>
            <a:r>
              <a:rPr lang="en-US" altLang="zh-CN" dirty="0"/>
              <a:t>Connector</a:t>
            </a:r>
          </a:p>
          <a:p>
            <a:r>
              <a:rPr lang="en-US" altLang="zh-CN" dirty="0"/>
              <a:t>Apache Bahir</a:t>
            </a:r>
            <a:r>
              <a:rPr lang="zh-CN" altLang="zh-CN" dirty="0"/>
              <a:t>所提供的</a:t>
            </a:r>
            <a:r>
              <a:rPr lang="en-US" altLang="zh-CN" dirty="0"/>
              <a:t>Connector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kumimoji="1" lang="zh-CN" altLang="en-US" dirty="0"/>
              <a:t>系统类型：</a:t>
            </a:r>
            <a:endParaRPr kumimoji="1" lang="en-US" altLang="zh-CN" dirty="0"/>
          </a:p>
          <a:p>
            <a:pPr lvl="1"/>
            <a:r>
              <a:rPr lang="zh-CN" altLang="zh-CN" dirty="0"/>
              <a:t>消息队列、数据库、文件系统</a:t>
            </a:r>
            <a:endParaRPr lang="en-US" altLang="zh-CN" dirty="0"/>
          </a:p>
          <a:p>
            <a:r>
              <a:rPr kumimoji="1" lang="zh-CN" altLang="en-US" dirty="0"/>
              <a:t>具体技术：</a:t>
            </a:r>
            <a:endParaRPr kumimoji="1" lang="en-US" altLang="zh-CN" dirty="0"/>
          </a:p>
          <a:p>
            <a:pPr lvl="1"/>
            <a:r>
              <a:rPr lang="en-US" altLang="zh-CN" dirty="0"/>
              <a:t>Kafka</a:t>
            </a:r>
            <a:r>
              <a:rPr lang="zh-CN" altLang="zh-CN" dirty="0"/>
              <a:t>、</a:t>
            </a:r>
            <a:r>
              <a:rPr lang="en-US" altLang="zh-CN" dirty="0"/>
              <a:t>Elasticsearch</a:t>
            </a:r>
            <a:r>
              <a:rPr lang="zh-CN" altLang="zh-CN" dirty="0"/>
              <a:t>、</a:t>
            </a:r>
            <a:r>
              <a:rPr lang="en-US" altLang="zh-CN" dirty="0"/>
              <a:t>HBase</a:t>
            </a:r>
            <a:r>
              <a:rPr lang="zh-CN" altLang="zh-CN" dirty="0"/>
              <a:t>、</a:t>
            </a:r>
            <a:r>
              <a:rPr lang="en-US" altLang="zh-CN" dirty="0"/>
              <a:t>Cassandra</a:t>
            </a:r>
            <a:r>
              <a:rPr lang="zh-CN" altLang="zh-CN" dirty="0"/>
              <a:t>、</a:t>
            </a:r>
            <a:r>
              <a:rPr lang="en-US" altLang="zh-CN" dirty="0"/>
              <a:t>JDBC</a:t>
            </a:r>
            <a:r>
              <a:rPr lang="zh-CN" altLang="zh-CN" dirty="0"/>
              <a:t>、</a:t>
            </a:r>
            <a:r>
              <a:rPr lang="en-US" altLang="zh-CN" dirty="0"/>
              <a:t>Kinesis</a:t>
            </a:r>
            <a:r>
              <a:rPr lang="zh-CN" altLang="zh-CN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常用流式连接器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D8546-BBE9-8241-B743-D937B289BD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67" y="2075021"/>
            <a:ext cx="5270500" cy="38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基于</a:t>
            </a:r>
            <a:r>
              <a:rPr lang="en-US" altLang="zh-CN" dirty="0"/>
              <a:t>Socket</a:t>
            </a:r>
            <a:r>
              <a:rPr lang="zh-CN" altLang="zh-CN" dirty="0"/>
              <a:t>的</a:t>
            </a:r>
            <a:r>
              <a:rPr lang="en-US" altLang="zh-CN" dirty="0"/>
              <a:t>Source</a:t>
            </a:r>
            <a:r>
              <a:rPr lang="zh-CN" altLang="zh-CN" dirty="0"/>
              <a:t>和</a:t>
            </a:r>
            <a:r>
              <a:rPr lang="en-US" altLang="zh-CN" dirty="0"/>
              <a:t>Sink</a:t>
            </a:r>
          </a:p>
          <a:p>
            <a:pPr lvl="1"/>
            <a:r>
              <a:rPr lang="zh-CN" altLang="en-US" dirty="0"/>
              <a:t>无法实现数据重发，适合用来调试</a:t>
            </a:r>
            <a:endParaRPr lang="zh-CN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zh-CN" dirty="0"/>
              <a:t>基于内存集合的</a:t>
            </a:r>
            <a:r>
              <a:rPr lang="en-US" altLang="zh-CN" dirty="0"/>
              <a:t>Source</a:t>
            </a:r>
          </a:p>
          <a:p>
            <a:pPr lvl="0"/>
            <a:r>
              <a:rPr lang="zh-CN" altLang="zh-CN" dirty="0"/>
              <a:t>打印到标准输出的</a:t>
            </a:r>
            <a:r>
              <a:rPr lang="en-US" altLang="zh-CN" dirty="0"/>
              <a:t>Sink</a:t>
            </a:r>
          </a:p>
          <a:p>
            <a:pPr lvl="1"/>
            <a:r>
              <a:rPr lang="en-US" altLang="zh-CN" dirty="0"/>
              <a:t>print()</a:t>
            </a:r>
            <a:r>
              <a:rPr lang="zh-CN" altLang="en-US" dirty="0"/>
              <a:t>打印到</a:t>
            </a:r>
            <a:r>
              <a:rPr lang="en-US" altLang="zh-CN" dirty="0"/>
              <a:t>STDOUT</a:t>
            </a:r>
          </a:p>
          <a:p>
            <a:pPr lvl="1"/>
            <a:r>
              <a:rPr lang="en-US" altLang="zh-CN" dirty="0" err="1"/>
              <a:t>printToErr</a:t>
            </a:r>
            <a:r>
              <a:rPr lang="en-US" altLang="zh-CN" dirty="0"/>
              <a:t>()</a:t>
            </a:r>
            <a:r>
              <a:rPr lang="zh-CN" altLang="en-US" dirty="0"/>
              <a:t>打印到</a:t>
            </a:r>
            <a:r>
              <a:rPr lang="en-US" altLang="zh-CN" dirty="0"/>
              <a:t>STDERR</a:t>
            </a:r>
          </a:p>
          <a:p>
            <a:pPr lvl="1"/>
            <a:r>
              <a:rPr lang="zh-CN" altLang="en-US" dirty="0"/>
              <a:t>数据类型要实现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zh-CN" altLang="zh-CN" dirty="0"/>
          </a:p>
          <a:p>
            <a:pPr lvl="1"/>
            <a:r>
              <a:rPr lang="zh-CN" altLang="en-US" dirty="0"/>
              <a:t>实际是在</a:t>
            </a:r>
            <a:r>
              <a:rPr lang="en-US" altLang="zh-CN" dirty="0" err="1"/>
              <a:t>TaskManager</a:t>
            </a:r>
            <a:r>
              <a:rPr lang="zh-CN" altLang="en-US" dirty="0"/>
              <a:t>上执行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内置</a:t>
            </a:r>
            <a:r>
              <a:rPr lang="en-US" altLang="zh-CN" dirty="0"/>
              <a:t>I/O</a:t>
            </a:r>
            <a:r>
              <a:rPr lang="zh-CN" altLang="zh-CN" dirty="0"/>
              <a:t>接口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70D3F8-8311-B74E-A5DB-2BCBE1F2B3DA}"/>
              </a:ext>
            </a:extLst>
          </p:cNvPr>
          <p:cNvSpPr/>
          <p:nvPr/>
        </p:nvSpPr>
        <p:spPr>
          <a:xfrm>
            <a:off x="4471988" y="1825625"/>
            <a:ext cx="8043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读取</a:t>
            </a:r>
            <a:r>
              <a:rPr lang="en-US" altLang="zh-CN" sz="1600" dirty="0">
                <a:solidFill>
                  <a:srgbClr val="8E908C"/>
                </a:solidFill>
              </a:rPr>
              <a:t>Socket</a:t>
            </a:r>
            <a:r>
              <a:rPr lang="zh-CN" altLang="en-US" sz="1600" dirty="0">
                <a:solidFill>
                  <a:srgbClr val="8E908C"/>
                </a:solidFill>
              </a:rPr>
              <a:t>中的数据，数据流元素之间用</a:t>
            </a:r>
            <a:r>
              <a:rPr lang="en-US" altLang="zh-CN" sz="1600" dirty="0">
                <a:solidFill>
                  <a:srgbClr val="8E908C"/>
                </a:solidFill>
              </a:rPr>
              <a:t>\n</a:t>
            </a:r>
            <a:r>
              <a:rPr lang="zh-CN" altLang="en-US" sz="1600" dirty="0">
                <a:solidFill>
                  <a:srgbClr val="8E908C"/>
                </a:solidFill>
              </a:rPr>
              <a:t>来切分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 err="1"/>
              <a:t>env.socketTextStream</a:t>
            </a:r>
            <a:r>
              <a:rPr lang="en-US" altLang="zh-CN" sz="1600" dirty="0"/>
              <a:t>(hostname, port, </a:t>
            </a:r>
            <a:r>
              <a:rPr lang="en-US" altLang="zh-CN" sz="1600" dirty="0">
                <a:solidFill>
                  <a:srgbClr val="718C00"/>
                </a:solidFill>
              </a:rPr>
              <a:t>"\n"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向</a:t>
            </a:r>
            <a:r>
              <a:rPr lang="en-US" altLang="zh-CN" sz="1600" dirty="0">
                <a:solidFill>
                  <a:srgbClr val="8E908C"/>
                </a:solidFill>
              </a:rPr>
              <a:t>Socket</a:t>
            </a:r>
            <a:r>
              <a:rPr lang="zh-CN" altLang="en-US" sz="1600" dirty="0">
                <a:solidFill>
                  <a:srgbClr val="8E908C"/>
                </a:solidFill>
              </a:rPr>
              <a:t>中写数据，数据以</a:t>
            </a:r>
            <a:r>
              <a:rPr lang="en-US" altLang="zh-CN" sz="1600" dirty="0" err="1">
                <a:solidFill>
                  <a:srgbClr val="8E908C"/>
                </a:solidFill>
              </a:rPr>
              <a:t>SimpleStringSchema</a:t>
            </a:r>
            <a:r>
              <a:rPr lang="zh-CN" altLang="en-US" sz="1600" dirty="0">
                <a:solidFill>
                  <a:srgbClr val="8E908C"/>
                </a:solidFill>
              </a:rPr>
              <a:t>序列化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 err="1"/>
              <a:t>stream.writeToSocket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outputHost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outputPort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SimpleStringSchema</a:t>
            </a:r>
            <a:r>
              <a:rPr lang="en-US" altLang="zh-CN" sz="1600" dirty="0"/>
              <a:t>());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D5CD3E-E622-6F48-A13C-95E7591D7871}"/>
              </a:ext>
            </a:extLst>
          </p:cNvPr>
          <p:cNvSpPr/>
          <p:nvPr/>
        </p:nvSpPr>
        <p:spPr>
          <a:xfrm>
            <a:off x="4471987" y="4593729"/>
            <a:ext cx="7115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DataStream&lt;Integer&gt; </a:t>
            </a:r>
            <a:r>
              <a:rPr lang="en-US" altLang="zh-CN" sz="1600" dirty="0" err="1"/>
              <a:t>sourceDataStream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env.fromElements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5871F"/>
                </a:solidFill>
              </a:rPr>
              <a:t>1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F5871F"/>
                </a:solidFill>
              </a:rPr>
              <a:t>2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F5871F"/>
                </a:solidFill>
              </a:rPr>
              <a:t>3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EFAD0A1-1F7C-D845-BE4D-2403DE14A3BA}"/>
              </a:ext>
            </a:extLst>
          </p:cNvPr>
          <p:cNvCxnSpPr/>
          <p:nvPr/>
        </p:nvCxnSpPr>
        <p:spPr>
          <a:xfrm>
            <a:off x="4729162" y="4371975"/>
            <a:ext cx="60579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497244-B7C6-114A-A1A0-22FC3F40DABA}"/>
              </a:ext>
            </a:extLst>
          </p:cNvPr>
          <p:cNvSpPr txBox="1"/>
          <p:nvPr/>
        </p:nvSpPr>
        <p:spPr>
          <a:xfrm>
            <a:off x="5839055" y="50197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从内存集合读取数据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243DEE-DDF5-4B46-B962-03175B6023A1}"/>
              </a:ext>
            </a:extLst>
          </p:cNvPr>
          <p:cNvSpPr txBox="1"/>
          <p:nvPr/>
        </p:nvSpPr>
        <p:spPr>
          <a:xfrm>
            <a:off x="5824968" y="30069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中读取数据</a:t>
            </a:r>
          </a:p>
        </p:txBody>
      </p:sp>
    </p:spTree>
    <p:extLst>
      <p:ext uri="{BB962C8B-B14F-4D97-AF65-F5344CB8AC3E}">
        <p14:creationId xmlns:p14="http://schemas.microsoft.com/office/powerpoint/2010/main" val="149096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65236" cy="4351338"/>
          </a:xfrm>
        </p:spPr>
        <p:txBody>
          <a:bodyPr/>
          <a:lstStyle/>
          <a:p>
            <a:r>
              <a:rPr lang="zh-CN" altLang="en-US" dirty="0"/>
              <a:t>通过文件系统描述符来确定使用什么文件系统：</a:t>
            </a:r>
            <a:r>
              <a:rPr lang="en-US" altLang="zh-CN" dirty="0" err="1"/>
              <a:t>hdfs</a:t>
            </a:r>
            <a:r>
              <a:rPr lang="en-US" altLang="zh-CN" dirty="0"/>
              <a:t>://</a:t>
            </a:r>
            <a:r>
              <a:rPr lang="zh-CN" altLang="en-US" dirty="0"/>
              <a:t>、</a:t>
            </a:r>
            <a:r>
              <a:rPr lang="en-US" altLang="zh-CN" dirty="0"/>
              <a:t>s3://</a:t>
            </a:r>
          </a:p>
          <a:p>
            <a:r>
              <a:rPr lang="zh-CN" altLang="en-US" dirty="0"/>
              <a:t>周期性检测功能：每隔一定时间周期性地检查</a:t>
            </a:r>
            <a:r>
              <a:rPr lang="en-US" altLang="zh-CN" dirty="0" err="1"/>
              <a:t>filePath</a:t>
            </a:r>
            <a:r>
              <a:rPr lang="zh-CN" altLang="en-US" dirty="0"/>
              <a:t>路径下的内容是否有更新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基于文件系统的</a:t>
            </a:r>
            <a:r>
              <a:rPr kumimoji="1" lang="en-US" altLang="zh-CN" dirty="0"/>
              <a:t>Source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3BF312-0617-4948-AE2E-7A8F0803B20B}"/>
              </a:ext>
            </a:extLst>
          </p:cNvPr>
          <p:cNvSpPr/>
          <p:nvPr/>
        </p:nvSpPr>
        <p:spPr>
          <a:xfrm>
            <a:off x="2638827" y="3143386"/>
            <a:ext cx="89487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StreamExecutionEnvironment</a:t>
            </a:r>
            <a:r>
              <a:rPr lang="en-US" altLang="zh-CN" sz="1600" dirty="0"/>
              <a:t> env = </a:t>
            </a:r>
            <a:r>
              <a:rPr lang="en-US" altLang="zh-CN" sz="1600" dirty="0" err="1"/>
              <a:t>StreamExecutionEnvironment.getExecutionEnvironment</a:t>
            </a:r>
            <a:r>
              <a:rPr lang="en-US" altLang="zh-CN" sz="1600" dirty="0"/>
              <a:t>(); </a:t>
            </a:r>
          </a:p>
          <a:p>
            <a:r>
              <a:rPr lang="en-US" altLang="zh-CN" sz="1600" dirty="0"/>
              <a:t>String </a:t>
            </a:r>
            <a:r>
              <a:rPr lang="en-US" altLang="zh-CN" sz="1600" dirty="0" err="1"/>
              <a:t>textPath</a:t>
            </a:r>
            <a:r>
              <a:rPr lang="en-US" altLang="zh-CN" sz="1600" dirty="0"/>
              <a:t> = ...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以</a:t>
            </a:r>
            <a:r>
              <a:rPr lang="en-US" altLang="zh-CN" sz="1600" dirty="0">
                <a:solidFill>
                  <a:srgbClr val="8E908C"/>
                </a:solidFill>
              </a:rPr>
              <a:t>UTF-8</a:t>
            </a:r>
            <a:r>
              <a:rPr lang="zh-CN" altLang="en-US" sz="1600" dirty="0">
                <a:solidFill>
                  <a:srgbClr val="8E908C"/>
                </a:solidFill>
              </a:rPr>
              <a:t>编码格式读取文件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DataStream&lt;String&gt; text = </a:t>
            </a:r>
            <a:r>
              <a:rPr lang="en-US" altLang="zh-CN" sz="1600" dirty="0" err="1"/>
              <a:t>env.readTextFile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textPath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F0C95-AEB9-524E-8B48-AF8B42857105}"/>
              </a:ext>
            </a:extLst>
          </p:cNvPr>
          <p:cNvSpPr/>
          <p:nvPr/>
        </p:nvSpPr>
        <p:spPr>
          <a:xfrm>
            <a:off x="2638827" y="4626528"/>
            <a:ext cx="106870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文件路径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String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 = ...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文件为纯文本格式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 err="1"/>
              <a:t>TextInputFormat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textInputFormat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TextInputFormat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org.apache.flink.core.fs.Path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));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每隔</a:t>
            </a:r>
            <a:r>
              <a:rPr lang="en-US" altLang="zh-CN" sz="1600" dirty="0">
                <a:solidFill>
                  <a:srgbClr val="8E908C"/>
                </a:solidFill>
              </a:rPr>
              <a:t>100</a:t>
            </a:r>
            <a:r>
              <a:rPr lang="zh-CN" altLang="en-US" sz="1600" dirty="0">
                <a:solidFill>
                  <a:srgbClr val="8E908C"/>
                </a:solidFill>
              </a:rPr>
              <a:t>毫秒检测一遍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DataStream&lt;String&gt; 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env.readFile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textInputFormat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, 	</a:t>
            </a:r>
            <a:r>
              <a:rPr lang="en-US" altLang="zh-CN" sz="1600" dirty="0" err="1"/>
              <a:t>FileProcessingMode.PROCESS_CONTINUOUSLY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F5871F"/>
                </a:solidFill>
              </a:rPr>
              <a:t>100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3949800-BE6A-7241-9218-364148DD0BD3}"/>
              </a:ext>
            </a:extLst>
          </p:cNvPr>
          <p:cNvCxnSpPr/>
          <p:nvPr/>
        </p:nvCxnSpPr>
        <p:spPr>
          <a:xfrm>
            <a:off x="2788563" y="4443271"/>
            <a:ext cx="5486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68DBA8-2B1C-914A-BCE0-E118516A7040}"/>
              </a:ext>
            </a:extLst>
          </p:cNvPr>
          <p:cNvSpPr txBox="1"/>
          <p:nvPr/>
        </p:nvSpPr>
        <p:spPr>
          <a:xfrm>
            <a:off x="8925787" y="4035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简单接口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810C42-E52B-F848-846F-8C31DF376C5C}"/>
              </a:ext>
            </a:extLst>
          </p:cNvPr>
          <p:cNvSpPr txBox="1"/>
          <p:nvPr/>
        </p:nvSpPr>
        <p:spPr>
          <a:xfrm>
            <a:off x="8999175" y="636021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复杂接口</a:t>
            </a:r>
          </a:p>
        </p:txBody>
      </p:sp>
    </p:spTree>
    <p:extLst>
      <p:ext uri="{BB962C8B-B14F-4D97-AF65-F5344CB8AC3E}">
        <p14:creationId xmlns:p14="http://schemas.microsoft.com/office/powerpoint/2010/main" val="97423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24287" cy="4351338"/>
          </a:xfrm>
        </p:spPr>
        <p:txBody>
          <a:bodyPr/>
          <a:lstStyle/>
          <a:p>
            <a:r>
              <a:rPr lang="en-US" altLang="zh-CN" dirty="0" err="1"/>
              <a:t>writeAsText</a:t>
            </a:r>
            <a:r>
              <a:rPr lang="en-US" altLang="zh-CN" dirty="0"/>
              <a:t>()</a:t>
            </a:r>
            <a:r>
              <a:rPr lang="zh-CN" altLang="en-US" dirty="0"/>
              <a:t>方法：无法进行</a:t>
            </a:r>
            <a:r>
              <a:rPr lang="en-US" altLang="zh-CN" dirty="0"/>
              <a:t>Checkpoint</a:t>
            </a:r>
            <a:r>
              <a:rPr lang="zh-CN" altLang="en-US" dirty="0"/>
              <a:t>，逐渐被废弃</a:t>
            </a:r>
            <a:endParaRPr lang="en-US" altLang="zh-CN" dirty="0"/>
          </a:p>
          <a:p>
            <a:r>
              <a:rPr lang="en-US" altLang="zh-CN" dirty="0" err="1"/>
              <a:t>StreamingFileSink</a:t>
            </a:r>
            <a:endParaRPr lang="en-US" altLang="zh-CN" dirty="0"/>
          </a:p>
          <a:p>
            <a:pPr lvl="1"/>
            <a:r>
              <a:rPr kumimoji="1" lang="zh-CN" altLang="en-US" dirty="0"/>
              <a:t>行式存储和列式存储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桶：输出路径的子文件夹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可以按时间分桶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基于文件系统的</a:t>
            </a:r>
            <a:r>
              <a:rPr kumimoji="1" lang="en-US" altLang="zh-CN" dirty="0"/>
              <a:t>Sink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DFFF8B-4296-9649-B085-B8594A3B0034}"/>
              </a:ext>
            </a:extLst>
          </p:cNvPr>
          <p:cNvSpPr/>
          <p:nvPr/>
        </p:nvSpPr>
        <p:spPr>
          <a:xfrm>
            <a:off x="4662488" y="1825625"/>
            <a:ext cx="84296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DataStream&lt;Address&gt; stream = </a:t>
            </a:r>
            <a:r>
              <a:rPr lang="en-US" altLang="zh-CN" sz="1600" dirty="0" err="1"/>
              <a:t>env.addSource</a:t>
            </a:r>
            <a:r>
              <a:rPr lang="en-US" altLang="zh-CN" sz="1600" dirty="0"/>
              <a:t>(...)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使用</a:t>
            </a:r>
            <a:r>
              <a:rPr lang="en-US" altLang="zh-CN" sz="1600" dirty="0" err="1">
                <a:solidFill>
                  <a:srgbClr val="8E908C"/>
                </a:solidFill>
              </a:rPr>
              <a:t>StreamingFileSink</a:t>
            </a:r>
            <a:r>
              <a:rPr lang="zh-CN" altLang="en-US" sz="1600" dirty="0">
                <a:solidFill>
                  <a:srgbClr val="8E908C"/>
                </a:solidFill>
              </a:rPr>
              <a:t>将</a:t>
            </a:r>
            <a:r>
              <a:rPr lang="en-US" altLang="zh-CN" sz="1600" dirty="0">
                <a:solidFill>
                  <a:srgbClr val="8E908C"/>
                </a:solidFill>
              </a:rPr>
              <a:t>DataStream</a:t>
            </a:r>
            <a:r>
              <a:rPr lang="zh-CN" altLang="en-US" sz="1600" dirty="0">
                <a:solidFill>
                  <a:srgbClr val="8E908C"/>
                </a:solidFill>
              </a:rPr>
              <a:t>输出为一个文本文件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 err="1"/>
              <a:t>StreamingFileSink</a:t>
            </a:r>
            <a:r>
              <a:rPr lang="en-US" altLang="zh-CN" sz="1600" dirty="0"/>
              <a:t>&lt;String&gt; </a:t>
            </a:r>
            <a:r>
              <a:rPr lang="en-US" altLang="zh-CN" sz="1600" dirty="0" err="1"/>
              <a:t>fileSink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StreamingFileSink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forRowFormat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Path(</a:t>
            </a:r>
            <a:r>
              <a:rPr lang="en-US" altLang="zh-CN" sz="1600" dirty="0">
                <a:solidFill>
                  <a:srgbClr val="718C00"/>
                </a:solidFill>
              </a:rPr>
              <a:t>"/file/base/path"</a:t>
            </a:r>
            <a:r>
              <a:rPr lang="en-US" altLang="zh-CN" sz="1600" dirty="0"/>
              <a:t>),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		</a:t>
            </a:r>
            <a:r>
              <a:rPr lang="zh-CN" altLang="en-US" sz="1600" dirty="0">
                <a:solidFill>
                  <a:srgbClr val="8959A8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SimpleStringEncoder</a:t>
            </a:r>
            <a:r>
              <a:rPr lang="en-US" altLang="zh-CN" sz="1600" dirty="0"/>
              <a:t>&lt;String&gt;(</a:t>
            </a:r>
            <a:r>
              <a:rPr lang="en-US" altLang="zh-CN" sz="1600" dirty="0">
                <a:solidFill>
                  <a:srgbClr val="718C00"/>
                </a:solidFill>
              </a:rPr>
              <a:t>"UTF-8"</a:t>
            </a:r>
            <a:r>
              <a:rPr lang="en-US" altLang="zh-CN" sz="1600" dirty="0"/>
              <a:t>)) </a:t>
            </a:r>
          </a:p>
          <a:p>
            <a:pPr lvl="1"/>
            <a:r>
              <a:rPr lang="en-US" altLang="zh-CN" sz="1600" dirty="0"/>
              <a:t>.build(); 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stream.addSink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fileSink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127D0B-83B7-D540-813B-7C71D4EE86B7}"/>
              </a:ext>
            </a:extLst>
          </p:cNvPr>
          <p:cNvSpPr/>
          <p:nvPr/>
        </p:nvSpPr>
        <p:spPr>
          <a:xfrm>
            <a:off x="4649915" y="4335363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[base-path]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70C0"/>
                </a:solidFill>
              </a:rPr>
              <a:t>[bucket-path]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7030A0"/>
                </a:solidFill>
              </a:rPr>
              <a:t>part-</a:t>
            </a:r>
            <a:r>
              <a:rPr lang="en-US" altLang="zh-CN" dirty="0"/>
              <a:t>[task-id]-[id]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95B4A4-B481-804F-A325-AC0869F3878E}"/>
              </a:ext>
            </a:extLst>
          </p:cNvPr>
          <p:cNvSpPr/>
          <p:nvPr/>
        </p:nvSpPr>
        <p:spPr>
          <a:xfrm>
            <a:off x="4662487" y="5152331"/>
            <a:ext cx="8910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/file/base/path </a:t>
            </a:r>
          </a:p>
          <a:p>
            <a:r>
              <a:rPr lang="en-US" altLang="zh-CN" dirty="0"/>
              <a:t>└── 2020-02-25--15 </a:t>
            </a:r>
          </a:p>
          <a:p>
            <a:pPr lvl="1"/>
            <a:r>
              <a:rPr lang="en-US" altLang="zh-CN" dirty="0"/>
              <a:t>├── part-0-0.inprogress.92c7be6f-8cfc-4ca3-905b-91b0e20ba9a9 </a:t>
            </a:r>
          </a:p>
          <a:p>
            <a:pPr lvl="1"/>
            <a:r>
              <a:rPr lang="en-US" altLang="zh-CN" dirty="0"/>
              <a:t>├── part-1-0.inprogress.18f9fa71-1525-4776-a7bc-fe02ee1f2dda</a:t>
            </a:r>
            <a:endParaRPr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58395D-3635-CF47-8351-BAEBD5D8694A}"/>
              </a:ext>
            </a:extLst>
          </p:cNvPr>
          <p:cNvCxnSpPr/>
          <p:nvPr/>
        </p:nvCxnSpPr>
        <p:spPr>
          <a:xfrm>
            <a:off x="4662487" y="4128946"/>
            <a:ext cx="5486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FCB0EFC-E8D9-7F49-8C4B-955EDAD5FA48}"/>
              </a:ext>
            </a:extLst>
          </p:cNvPr>
          <p:cNvSpPr txBox="1"/>
          <p:nvPr/>
        </p:nvSpPr>
        <p:spPr>
          <a:xfrm>
            <a:off x="8486775" y="351839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StreamingFileSink</a:t>
            </a:r>
            <a:r>
              <a:rPr kumimoji="1" lang="zh-CN" altLang="en-US" dirty="0"/>
              <a:t>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186DC7-BF47-8E41-BD3C-D18DC08D6C84}"/>
              </a:ext>
            </a:extLst>
          </p:cNvPr>
          <p:cNvSpPr txBox="1"/>
          <p:nvPr/>
        </p:nvSpPr>
        <p:spPr>
          <a:xfrm>
            <a:off x="8490813" y="47829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桶的文件夹结构</a:t>
            </a:r>
          </a:p>
        </p:txBody>
      </p:sp>
    </p:spTree>
    <p:extLst>
      <p:ext uri="{BB962C8B-B14F-4D97-AF65-F5344CB8AC3E}">
        <p14:creationId xmlns:p14="http://schemas.microsoft.com/office/powerpoint/2010/main" val="410461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091737" cy="4351338"/>
          </a:xfrm>
        </p:spPr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：被广泛使用的消息队列， 非常具有代表性</a:t>
            </a:r>
            <a:endParaRPr lang="en-US" altLang="zh-CN" dirty="0"/>
          </a:p>
          <a:p>
            <a:r>
              <a:rPr lang="zh-CN" altLang="en-US" dirty="0"/>
              <a:t>可以作为</a:t>
            </a:r>
            <a:r>
              <a:rPr lang="en-US" altLang="zh-CN" dirty="0" err="1"/>
              <a:t>Flink</a:t>
            </a:r>
            <a:r>
              <a:rPr lang="zh-CN" altLang="en-US" dirty="0"/>
              <a:t>的上游，此时要构建</a:t>
            </a:r>
            <a:r>
              <a:rPr lang="en-US" altLang="zh-CN" dirty="0" err="1"/>
              <a:t>Flink</a:t>
            </a:r>
            <a:r>
              <a:rPr lang="zh-CN" altLang="en-US" dirty="0"/>
              <a:t>的</a:t>
            </a:r>
            <a:r>
              <a:rPr lang="en-US" altLang="zh-CN" dirty="0"/>
              <a:t>Source</a:t>
            </a:r>
            <a:r>
              <a:rPr lang="zh-CN" altLang="en-US" dirty="0"/>
              <a:t>；也可以作为</a:t>
            </a:r>
            <a:r>
              <a:rPr lang="en-US" altLang="zh-CN" dirty="0" err="1"/>
              <a:t>Flink</a:t>
            </a:r>
            <a:r>
              <a:rPr lang="zh-CN" altLang="en-US" dirty="0"/>
              <a:t>的下游，此时要构建</a:t>
            </a:r>
            <a:r>
              <a:rPr lang="en-US" altLang="zh-CN" dirty="0" err="1"/>
              <a:t>Flink</a:t>
            </a:r>
            <a:r>
              <a:rPr lang="zh-CN" altLang="en-US" dirty="0"/>
              <a:t>的</a:t>
            </a:r>
            <a:r>
              <a:rPr lang="en-US" altLang="zh-CN" dirty="0"/>
              <a:t>Sink</a:t>
            </a:r>
          </a:p>
          <a:p>
            <a:r>
              <a:rPr lang="zh-CN" altLang="en-US" dirty="0"/>
              <a:t>不在</a:t>
            </a:r>
            <a:r>
              <a:rPr lang="en-US" altLang="zh-CN" dirty="0" err="1"/>
              <a:t>Flink</a:t>
            </a:r>
            <a:r>
              <a:rPr lang="zh-CN" altLang="en-US" dirty="0"/>
              <a:t>核心程序中，使用时需要额外在</a:t>
            </a:r>
            <a:r>
              <a:rPr lang="en-US" altLang="zh-CN" dirty="0"/>
              <a:t>Maven</a:t>
            </a:r>
            <a:r>
              <a:rPr lang="zh-CN" altLang="en-US" dirty="0"/>
              <a:t>中添加依赖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CD50D6-AC95-5043-85A4-A8D2003CE3A5}"/>
              </a:ext>
            </a:extLst>
          </p:cNvPr>
          <p:cNvSpPr/>
          <p:nvPr/>
        </p:nvSpPr>
        <p:spPr>
          <a:xfrm>
            <a:off x="1262062" y="36004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&lt;dependency&gt; 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org.apache.flink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 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&gt;flink-connector-kafka_2.11&lt;/</a:t>
            </a:r>
            <a:r>
              <a:rPr lang="en-US" altLang="zh-CN" dirty="0" err="1"/>
              <a:t>artifactId</a:t>
            </a:r>
            <a:r>
              <a:rPr lang="en-US" altLang="zh-CN" dirty="0"/>
              <a:t>&gt; &lt;version&gt;1.10.0&lt;/version&gt; </a:t>
            </a:r>
          </a:p>
          <a:p>
            <a:r>
              <a:rPr lang="en-US" altLang="zh-CN" dirty="0"/>
              <a:t>&lt;/dependency&gt;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63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224FFF-E66D-9F46-9EEA-6FE6806B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677274" cy="4351338"/>
          </a:xfrm>
        </p:spPr>
        <p:txBody>
          <a:bodyPr/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中的数据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创建</a:t>
            </a:r>
            <a:r>
              <a:rPr lang="en-US" altLang="zh-CN" dirty="0" err="1"/>
              <a:t>FlinkKafkaConsumer</a:t>
            </a:r>
            <a:r>
              <a:rPr lang="zh-CN" altLang="en-US" dirty="0"/>
              <a:t>需要三个参数：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、</a:t>
            </a:r>
            <a:r>
              <a:rPr lang="zh-CN" altLang="en-US" dirty="0"/>
              <a:t>反序列化方式和</a:t>
            </a:r>
            <a:r>
              <a:rPr lang="en-US" altLang="zh-CN" dirty="0"/>
              <a:t>Kafka</a:t>
            </a:r>
            <a:r>
              <a:rPr lang="zh-CN" altLang="en-US" dirty="0"/>
              <a:t>相关参数</a:t>
            </a:r>
            <a:endParaRPr lang="en-US" altLang="zh-CN" dirty="0"/>
          </a:p>
          <a:p>
            <a:pPr lvl="1"/>
            <a:r>
              <a:rPr lang="en-US" altLang="zh-CN" dirty="0"/>
              <a:t>Kafka</a:t>
            </a:r>
            <a:r>
              <a:rPr lang="zh-CN" altLang="en-US" dirty="0"/>
              <a:t>中传输的是二进制的数据，需要提供一个反序列化方式，将数据转化为具体的</a:t>
            </a:r>
            <a:r>
              <a:rPr lang="en-US" altLang="zh-CN" dirty="0"/>
              <a:t>Java</a:t>
            </a:r>
            <a:r>
              <a:rPr lang="zh-CN" altLang="en-US" dirty="0"/>
              <a:t>或</a:t>
            </a:r>
            <a:r>
              <a:rPr lang="en-US" altLang="zh-CN" dirty="0"/>
              <a:t>Scala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kumimoji="1" lang="zh-CN" altLang="en-US" dirty="0"/>
              <a:t>开启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Checkpoint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Checkpoint</a:t>
            </a:r>
            <a:r>
              <a:rPr kumimoji="1" lang="zh-CN" altLang="en-US" dirty="0"/>
              <a:t>会记录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，以进行故障恢复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7CB5EC-470B-8841-8FA0-378D0DD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B33337-EF82-BC42-85D3-202E357E0DF2}"/>
              </a:ext>
            </a:extLst>
          </p:cNvPr>
          <p:cNvSpPr/>
          <p:nvPr/>
        </p:nvSpPr>
        <p:spPr>
          <a:xfrm>
            <a:off x="838200" y="2246262"/>
            <a:ext cx="127468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Kafka</a:t>
            </a:r>
            <a:r>
              <a:rPr lang="zh-CN" altLang="en-US" sz="1600" dirty="0">
                <a:solidFill>
                  <a:srgbClr val="8E908C"/>
                </a:solidFill>
              </a:rPr>
              <a:t>参数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Properties properties =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Properties(); </a:t>
            </a:r>
          </a:p>
          <a:p>
            <a:r>
              <a:rPr lang="en-US" altLang="zh-CN" sz="1600" dirty="0" err="1"/>
              <a:t>properties.setProperty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bootstrap.servers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18C00"/>
                </a:solidFill>
              </a:rPr>
              <a:t>"localhost:9092"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 err="1"/>
              <a:t>properties.setProperty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group.id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flink</a:t>
            </a:r>
            <a:r>
              <a:rPr lang="en-US" altLang="zh-CN" sz="1600" dirty="0">
                <a:solidFill>
                  <a:srgbClr val="718C00"/>
                </a:solidFill>
              </a:rPr>
              <a:t>-group"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String </a:t>
            </a:r>
            <a:r>
              <a:rPr lang="en-US" altLang="zh-CN" sz="1600" dirty="0" err="1"/>
              <a:t>inputTopic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718C00"/>
                </a:solidFill>
              </a:rPr>
              <a:t>"Shakespeare"</a:t>
            </a:r>
            <a:r>
              <a:rPr lang="en-US" altLang="zh-CN" sz="1600" dirty="0"/>
              <a:t>;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Source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FlinkKafkaConsumer</a:t>
            </a:r>
            <a:r>
              <a:rPr lang="en-US" altLang="zh-CN" sz="1600" dirty="0"/>
              <a:t>&lt;String&gt; consumer =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FlinkKafkaConsumer</a:t>
            </a:r>
            <a:r>
              <a:rPr lang="en-US" altLang="zh-CN" sz="1600" dirty="0"/>
              <a:t>&lt;String&gt;(</a:t>
            </a:r>
            <a:r>
              <a:rPr lang="en-US" altLang="zh-CN" sz="1600" dirty="0" err="1"/>
              <a:t>inputTopic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SimpleStringSchema</a:t>
            </a:r>
            <a:r>
              <a:rPr lang="en-US" altLang="zh-CN" sz="1600" dirty="0"/>
              <a:t>(), properties); </a:t>
            </a:r>
          </a:p>
          <a:p>
            <a:r>
              <a:rPr lang="en-US" altLang="zh-CN" sz="1600" dirty="0"/>
              <a:t>DataStream&lt;String&gt; stream = </a:t>
            </a:r>
            <a:r>
              <a:rPr lang="en-US" altLang="zh-CN" sz="1600" dirty="0" err="1"/>
              <a:t>env.addSource</a:t>
            </a:r>
            <a:r>
              <a:rPr lang="en-US" altLang="zh-CN" sz="1600" dirty="0"/>
              <a:t>(consumer);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6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95F2E8-F50E-1C4A-B097-62D13565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9305924" cy="503237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是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输出数据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FlinkKafkaProducer</a:t>
            </a:r>
            <a:r>
              <a:rPr lang="zh-CN" altLang="en-US" dirty="0"/>
              <a:t>需要四个参数：</a:t>
            </a:r>
            <a:r>
              <a:rPr lang="en-US" altLang="zh-CN" dirty="0"/>
              <a:t> Topic</a:t>
            </a:r>
            <a:r>
              <a:rPr lang="zh-CN" altLang="en-US" dirty="0"/>
              <a:t>、序列化方式、</a:t>
            </a:r>
            <a:r>
              <a:rPr lang="en-US" altLang="zh-CN" dirty="0"/>
              <a:t>Kafka</a:t>
            </a:r>
            <a:r>
              <a:rPr lang="zh-CN" altLang="en-US" dirty="0"/>
              <a:t>相关参数以及投递保障</a:t>
            </a:r>
            <a:endParaRPr lang="en-US" altLang="zh-CN" dirty="0"/>
          </a:p>
          <a:p>
            <a:pPr lvl="1"/>
            <a:r>
              <a:rPr kumimoji="1" lang="zh-CN" altLang="en-US" dirty="0"/>
              <a:t>序列化方式将</a:t>
            </a:r>
            <a:r>
              <a:rPr kumimoji="1" lang="en-US" altLang="zh-CN" dirty="0"/>
              <a:t>Java/Scala</a:t>
            </a:r>
            <a:r>
              <a:rPr kumimoji="1" lang="zh-CN" altLang="en-US" dirty="0"/>
              <a:t>对象转化为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中的二进制数据</a:t>
            </a:r>
            <a:endParaRPr kumimoji="1" lang="en-US" altLang="zh-CN" dirty="0"/>
          </a:p>
          <a:p>
            <a:r>
              <a:rPr kumimoji="1" lang="zh-CN" altLang="en-US" dirty="0"/>
              <a:t>三种投递保障：</a:t>
            </a:r>
            <a:endParaRPr kumimoji="1" lang="en-US" altLang="zh-CN" dirty="0"/>
          </a:p>
          <a:p>
            <a:pPr lvl="1"/>
            <a:r>
              <a:rPr lang="en-US" altLang="zh-CN" dirty="0"/>
              <a:t>NONE</a:t>
            </a:r>
            <a:r>
              <a:rPr lang="zh-CN" altLang="en-US" dirty="0"/>
              <a:t>：不提供任何保障，数据可能会丢失也可能会重复。</a:t>
            </a:r>
            <a:endParaRPr lang="en-US" altLang="zh-CN" dirty="0"/>
          </a:p>
          <a:p>
            <a:pPr lvl="1"/>
            <a:r>
              <a:rPr lang="en-US" altLang="zh-CN" dirty="0"/>
              <a:t>AT_LEAST_ONCE</a:t>
            </a:r>
            <a:r>
              <a:rPr lang="zh-CN" altLang="en-US" dirty="0"/>
              <a:t>：保证不丢数据，但是有可能会有重复。</a:t>
            </a:r>
            <a:endParaRPr lang="en-US" altLang="zh-CN" dirty="0"/>
          </a:p>
          <a:p>
            <a:pPr lvl="1"/>
            <a:r>
              <a:rPr lang="en-US" altLang="zh-CN" dirty="0"/>
              <a:t>EXACTLY_ONCE</a:t>
            </a:r>
            <a:r>
              <a:rPr lang="zh-CN" altLang="en-US" dirty="0"/>
              <a:t>：基于</a:t>
            </a:r>
            <a:r>
              <a:rPr lang="en-US" altLang="zh-CN" dirty="0"/>
              <a:t>Kafka</a:t>
            </a:r>
            <a:r>
              <a:rPr lang="zh-CN" altLang="en-US" dirty="0"/>
              <a:t>提供的事务写功能，一条数据最终只写入</a:t>
            </a:r>
            <a:r>
              <a:rPr lang="en-US" altLang="zh-CN" dirty="0"/>
              <a:t>Kafka</a:t>
            </a:r>
            <a:r>
              <a:rPr lang="zh-CN" altLang="en-US" dirty="0"/>
              <a:t>一次。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6B7ECA-5254-F34C-8023-4EA356AF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Flink</a:t>
            </a:r>
            <a:r>
              <a:rPr lang="en-US" altLang="zh-CN" dirty="0"/>
              <a:t> Kafka Sink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E2DBC5-CCF9-424B-AE9D-15B226797610}"/>
              </a:ext>
            </a:extLst>
          </p:cNvPr>
          <p:cNvSpPr/>
          <p:nvPr/>
        </p:nvSpPr>
        <p:spPr>
          <a:xfrm>
            <a:off x="1136198" y="1983609"/>
            <a:ext cx="117282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DataStream&lt;Tuple2&lt;String, Integer&gt;&gt;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 = ... </a:t>
            </a:r>
          </a:p>
          <a:p>
            <a:r>
              <a:rPr lang="en-US" altLang="zh-CN" sz="1600" dirty="0" err="1"/>
              <a:t>FlinkKafkaProducer</a:t>
            </a:r>
            <a:r>
              <a:rPr lang="en-US" altLang="zh-CN" sz="1600" dirty="0"/>
              <a:t>&lt;Tuple2&lt;String, Integer&gt;&gt; producer =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FlinkKafkaProducer</a:t>
            </a:r>
            <a:r>
              <a:rPr lang="en-US" altLang="zh-CN" sz="1600" dirty="0"/>
              <a:t>&lt;Tuple2&lt;String, Integer&gt;&gt; ( </a:t>
            </a:r>
          </a:p>
          <a:p>
            <a:pPr lvl="1"/>
            <a:r>
              <a:rPr lang="en-US" altLang="zh-CN" sz="1600" dirty="0" err="1"/>
              <a:t>outputTopic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KafkaWordCountSerializationSchema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outputTopic</a:t>
            </a:r>
            <a:r>
              <a:rPr lang="en-US" altLang="zh-CN" sz="1600" dirty="0"/>
              <a:t>), </a:t>
            </a:r>
          </a:p>
          <a:p>
            <a:pPr lvl="1"/>
            <a:r>
              <a:rPr lang="en-US" altLang="zh-CN" sz="1600" dirty="0"/>
              <a:t>properties, </a:t>
            </a:r>
          </a:p>
          <a:p>
            <a:pPr lvl="1"/>
            <a:r>
              <a:rPr lang="en-US" altLang="zh-CN" sz="1600" dirty="0" err="1"/>
              <a:t>FlinkKafkaProducer.Semantic.EXACTLY_ONCE</a:t>
            </a:r>
            <a:r>
              <a:rPr lang="en-US" altLang="zh-CN" sz="1600" dirty="0"/>
              <a:t>); 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wordCount.addSink</a:t>
            </a:r>
            <a:r>
              <a:rPr lang="en-US" altLang="zh-CN" sz="1600" dirty="0"/>
              <a:t>(producer);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3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端到端</a:t>
            </a:r>
            <a:r>
              <a:rPr lang="en-US" altLang="zh-CN" sz="3400" dirty="0">
                <a:cs typeface="Arial" panose="020B0604020202020204" pitchFamily="34" charset="0"/>
              </a:rPr>
              <a:t>Exactly-Once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2" y="1673403"/>
            <a:ext cx="5344786" cy="5541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Exactly-Once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：某条数据投递到某个流处理系统后，该系统对这条数据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只处理一次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有数据重发（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Replay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）问题：作业重启后，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必须从某个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Offset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位置重新发送数据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数据重发会导致一条输入数据可能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多次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影响下游系统，有可能产生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At-Least-Once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的效果，没有达到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Exactly-Once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的效果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为了达到端到端的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Exactly-Once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，必须：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有重发功能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Sink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支持幂等写或事务写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7CFC2-041B-5741-85D4-A213834CC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1894327"/>
            <a:ext cx="5772555" cy="42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27978-856F-5748-8AA1-77845716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48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幂等写（</a:t>
            </a:r>
            <a:r>
              <a:rPr lang="en-US" altLang="zh-CN" dirty="0"/>
              <a:t>Idempotent Write</a:t>
            </a:r>
            <a:r>
              <a:rPr lang="zh-CN" altLang="en-US" dirty="0"/>
              <a:t>）：任意多次向一个系统写入数据，只对目标系统产生一次结果影响：</a:t>
            </a:r>
            <a:endParaRPr lang="en-US" altLang="zh-CN" dirty="0"/>
          </a:p>
          <a:p>
            <a:pPr lvl="1"/>
            <a:r>
              <a:rPr lang="zh-CN" altLang="en-US" sz="1600" dirty="0"/>
              <a:t>重复向一个</a:t>
            </a:r>
            <a:r>
              <a:rPr lang="en-US" altLang="zh-CN" sz="1600" dirty="0"/>
              <a:t>HashMap</a:t>
            </a:r>
            <a:r>
              <a:rPr lang="zh-CN" altLang="en-US" sz="1600" dirty="0"/>
              <a:t>里插入同一个</a:t>
            </a:r>
            <a:r>
              <a:rPr lang="en-US" altLang="zh-CN" sz="1600" dirty="0"/>
              <a:t>Key-Value</a:t>
            </a:r>
            <a:r>
              <a:rPr lang="zh-CN" altLang="en-US" sz="1600" dirty="0"/>
              <a:t>对，第一次插入时这个</a:t>
            </a:r>
            <a:r>
              <a:rPr lang="en-US" altLang="zh-CN" sz="1600" dirty="0"/>
              <a:t>HashMap</a:t>
            </a:r>
            <a:r>
              <a:rPr lang="zh-CN" altLang="en-US" sz="1600" dirty="0"/>
              <a:t>发生变化，后续的插入操作不会改变</a:t>
            </a:r>
            <a:r>
              <a:rPr lang="en-US" altLang="zh-CN" sz="1600" dirty="0"/>
              <a:t>HashMap</a:t>
            </a:r>
            <a:r>
              <a:rPr lang="zh-CN" altLang="en-US" sz="1600" dirty="0"/>
              <a:t>的结果。</a:t>
            </a:r>
            <a:endParaRPr lang="en-US" altLang="zh-CN" sz="1600" dirty="0"/>
          </a:p>
          <a:p>
            <a:r>
              <a:rPr kumimoji="1" lang="en-US" altLang="zh-CN" dirty="0"/>
              <a:t>Key-Value</a:t>
            </a:r>
            <a:r>
              <a:rPr kumimoji="1" lang="zh-CN" altLang="en-US" dirty="0"/>
              <a:t>必须是</a:t>
            </a:r>
            <a:r>
              <a:rPr lang="zh-CN" altLang="en-US" dirty="0"/>
              <a:t>可确定性（</a:t>
            </a:r>
            <a:r>
              <a:rPr lang="en-US" altLang="zh-CN" dirty="0"/>
              <a:t>Deterministic</a:t>
            </a:r>
            <a:r>
              <a:rPr lang="zh-CN" altLang="en-US" dirty="0"/>
              <a:t>）计算的：</a:t>
            </a:r>
            <a:endParaRPr lang="en-US" altLang="zh-CN" dirty="0"/>
          </a:p>
          <a:p>
            <a:pPr lvl="1"/>
            <a:r>
              <a:rPr kumimoji="1" lang="en-US" altLang="zh-CN" sz="1600" dirty="0"/>
              <a:t>Key</a:t>
            </a:r>
            <a:r>
              <a:rPr kumimoji="1" lang="zh-CN" altLang="en-US" sz="1600" dirty="0"/>
              <a:t>为</a:t>
            </a:r>
            <a:r>
              <a:rPr kumimoji="1" lang="en-US" altLang="zh-CN" sz="1600" dirty="0"/>
              <a:t>name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</a:t>
            </a:r>
            <a:r>
              <a:rPr lang="en-US" altLang="zh-CN" sz="1600" dirty="0" err="1"/>
              <a:t>curTimestamp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curTimestamp</a:t>
            </a:r>
            <a:r>
              <a:rPr lang="zh-CN" altLang="en-US" sz="1600" dirty="0"/>
              <a:t>一直变化，</a:t>
            </a:r>
            <a:r>
              <a:rPr lang="en-US" altLang="zh-CN" sz="1600" dirty="0"/>
              <a:t>Key</a:t>
            </a:r>
            <a:r>
              <a:rPr lang="zh-CN" altLang="en-US" sz="1600" dirty="0"/>
              <a:t>非可确定性</a:t>
            </a:r>
            <a:endParaRPr lang="en-US" altLang="zh-CN" sz="1600" dirty="0"/>
          </a:p>
          <a:p>
            <a:pPr lvl="1"/>
            <a:r>
              <a:rPr kumimoji="1" lang="en-US" altLang="zh-CN" sz="1600" dirty="0"/>
              <a:t>Key</a:t>
            </a:r>
            <a:r>
              <a:rPr kumimoji="1" lang="zh-CN" altLang="en-US" sz="1600" dirty="0"/>
              <a:t>为</a:t>
            </a:r>
            <a:r>
              <a:rPr lang="en-US" altLang="zh-CN" sz="1600" dirty="0"/>
              <a:t>name + </a:t>
            </a:r>
            <a:r>
              <a:rPr lang="en-US" altLang="zh-CN" sz="1600" dirty="0" err="1"/>
              <a:t>eventTimestamp</a:t>
            </a:r>
            <a:r>
              <a:rPr lang="zh-CN" altLang="en-US" sz="1600" dirty="0"/>
              <a:t>，</a:t>
            </a:r>
            <a:r>
              <a:rPr lang="en-US" altLang="zh-CN" sz="1600" dirty="0"/>
              <a:t>Event</a:t>
            </a:r>
            <a:r>
              <a:rPr lang="zh-CN" altLang="en-US" sz="1600" dirty="0"/>
              <a:t> </a:t>
            </a:r>
            <a:r>
              <a:rPr lang="en-US" altLang="zh-CN" sz="1600" dirty="0"/>
              <a:t>Time</a:t>
            </a:r>
            <a:r>
              <a:rPr lang="zh-CN" altLang="en-US" sz="1600" dirty="0"/>
              <a:t>确定，</a:t>
            </a:r>
            <a:r>
              <a:rPr lang="en-US" altLang="zh-CN" sz="1600" dirty="0"/>
              <a:t>Key</a:t>
            </a:r>
            <a:r>
              <a:rPr lang="zh-CN" altLang="en-US" sz="1600" dirty="0"/>
              <a:t>可确定性</a:t>
            </a:r>
            <a:endParaRPr kumimoji="1" lang="en-US" altLang="zh-CN" sz="1600" dirty="0"/>
          </a:p>
          <a:p>
            <a:r>
              <a:rPr kumimoji="1" lang="zh-CN" altLang="en-US" dirty="0"/>
              <a:t>有短暂的数据闪回现象：</a:t>
            </a:r>
            <a:r>
              <a:rPr lang="zh-CN" altLang="en-US" dirty="0"/>
              <a:t>只有当后续所有数据都重发一遍后，所有应该被覆盖的</a:t>
            </a:r>
            <a:r>
              <a:rPr lang="en-US" altLang="zh-CN" dirty="0"/>
              <a:t>Key</a:t>
            </a:r>
            <a:r>
              <a:rPr lang="zh-CN" altLang="en-US" dirty="0"/>
              <a:t>都被最新数据覆盖后，整个系统才达到数据的一致状态。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553C1-4021-9649-9AD8-7408955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幂等写</a:t>
            </a:r>
          </a:p>
        </p:txBody>
      </p:sp>
    </p:spTree>
    <p:extLst>
      <p:ext uri="{BB962C8B-B14F-4D97-AF65-F5344CB8AC3E}">
        <p14:creationId xmlns:p14="http://schemas.microsoft.com/office/powerpoint/2010/main" val="84788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48162" cy="48466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事务写（</a:t>
            </a:r>
            <a:r>
              <a:rPr lang="en-US" altLang="zh-CN" dirty="0"/>
              <a:t>Transaction Write</a:t>
            </a:r>
            <a:r>
              <a:rPr lang="zh-CN" altLang="en-US" dirty="0"/>
              <a:t>）：</a:t>
            </a:r>
            <a:r>
              <a:rPr lang="en-US" altLang="zh-CN" dirty="0" err="1"/>
              <a:t>Flink</a:t>
            </a:r>
            <a:r>
              <a:rPr lang="zh-CN" altLang="en-US" dirty="0"/>
              <a:t>先将待输出的数据保存下来暂时不向外部系统提交，等待</a:t>
            </a:r>
            <a:r>
              <a:rPr lang="en-US" altLang="zh-CN" dirty="0"/>
              <a:t>Checkpoint</a:t>
            </a:r>
            <a:r>
              <a:rPr lang="zh-CN" altLang="en-US" dirty="0"/>
              <a:t>结束的时刻，</a:t>
            </a:r>
            <a:r>
              <a:rPr lang="en-US" altLang="zh-CN" dirty="0" err="1"/>
              <a:t>Flink</a:t>
            </a:r>
            <a:r>
              <a:rPr lang="zh-CN" altLang="en-US" dirty="0"/>
              <a:t>上下游所有算子的数据都是一致时，将之前保存的数据全部提交（</a:t>
            </a:r>
            <a:r>
              <a:rPr lang="en-US" altLang="zh-CN" dirty="0"/>
              <a:t>Commit</a:t>
            </a:r>
            <a:r>
              <a:rPr lang="zh-CN" altLang="en-US" dirty="0"/>
              <a:t>）到外部系统：</a:t>
            </a:r>
            <a:endParaRPr lang="en-US" altLang="zh-CN" dirty="0"/>
          </a:p>
          <a:p>
            <a:pPr lvl="1"/>
            <a:r>
              <a:rPr lang="zh-CN" altLang="en-US" dirty="0"/>
              <a:t>预写日志（</a:t>
            </a:r>
            <a:r>
              <a:rPr lang="en-US" altLang="zh-CN" dirty="0"/>
              <a:t>Write-Ahead-Log</a:t>
            </a:r>
            <a:r>
              <a:rPr lang="zh-CN" altLang="en-US" dirty="0"/>
              <a:t>，</a:t>
            </a:r>
            <a:r>
              <a:rPr lang="en-US" altLang="zh-CN" dirty="0"/>
              <a:t>WAL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两阶段提交（</a:t>
            </a:r>
            <a:r>
              <a:rPr lang="en-US" altLang="zh-CN" dirty="0"/>
              <a:t>Two-Phase-Commit</a:t>
            </a:r>
            <a:r>
              <a:rPr lang="zh-CN" altLang="en-US" dirty="0"/>
              <a:t>，</a:t>
            </a:r>
            <a:r>
              <a:rPr lang="en-US" altLang="zh-CN" dirty="0"/>
              <a:t>2PC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Write-Ahead-Log</a:t>
            </a:r>
            <a:r>
              <a:rPr lang="zh-CN" altLang="en-US" dirty="0"/>
              <a:t>方式使用</a:t>
            </a:r>
            <a:r>
              <a:rPr lang="en-US" altLang="zh-CN" dirty="0"/>
              <a:t>Operator State</a:t>
            </a:r>
            <a:r>
              <a:rPr lang="zh-CN" altLang="en-US" dirty="0"/>
              <a:t>缓存待输出的数据</a:t>
            </a:r>
            <a:endParaRPr lang="en-US" altLang="zh-CN" dirty="0"/>
          </a:p>
          <a:p>
            <a:r>
              <a:rPr lang="en-US" altLang="zh-CN" dirty="0"/>
              <a:t>Two-Phase-Commit</a:t>
            </a:r>
            <a:r>
              <a:rPr lang="zh-CN" altLang="en-US" dirty="0"/>
              <a:t>方式需要外部系统自身就支持事务（比如</a:t>
            </a:r>
            <a:r>
              <a:rPr lang="en-US" altLang="zh-CN" dirty="0"/>
              <a:t>Kafka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端到端的</a:t>
            </a:r>
            <a:r>
              <a:rPr kumimoji="1" lang="en-US" altLang="zh-CN" dirty="0"/>
              <a:t>Exactly-Once</a:t>
            </a:r>
            <a:r>
              <a:rPr kumimoji="1" lang="zh-CN" altLang="en-US" dirty="0"/>
              <a:t>，牺牲了低延迟，数据分批次地提交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事物写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E548E3-3DDC-F34F-8A76-6DD12B352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54238"/>
            <a:ext cx="6438900" cy="42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2C6979-45D9-E445-9CA5-FDBBB754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1063287" cy="4351338"/>
          </a:xfrm>
        </p:spPr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在</a:t>
            </a:r>
            <a:r>
              <a:rPr kumimoji="1" lang="en-US" altLang="zh-CN" dirty="0"/>
              <a:t>1.11</a:t>
            </a:r>
            <a:r>
              <a:rPr kumimoji="1" lang="zh-CN" altLang="en-US" dirty="0"/>
              <a:t>对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进行了重构，改动较大，之前的称为老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接口，之后的称为新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r>
              <a:rPr kumimoji="1" lang="zh-CN" altLang="en-US" dirty="0"/>
              <a:t>老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接口实现</a:t>
            </a:r>
            <a:r>
              <a:rPr kumimoji="1" lang="en-US" altLang="zh-CN" dirty="0" err="1"/>
              <a:t>SourceFunction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接口类</a:t>
            </a:r>
            <a:r>
              <a:rPr kumimoji="1" lang="en-US" altLang="zh-CN" dirty="0" err="1"/>
              <a:t>SourceFunction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Rich</a:t>
            </a:r>
            <a:r>
              <a:rPr kumimoji="1" lang="zh-CN" altLang="en-US" dirty="0"/>
              <a:t>函数类</a:t>
            </a:r>
            <a:r>
              <a:rPr kumimoji="1" lang="en-US" altLang="zh-CN" dirty="0" err="1"/>
              <a:t>RichSourceFunction</a:t>
            </a:r>
            <a:endParaRPr kumimoji="1" lang="en-US" altLang="zh-CN" dirty="0"/>
          </a:p>
          <a:p>
            <a:r>
              <a:rPr kumimoji="1" lang="zh-CN" altLang="en-US" dirty="0"/>
              <a:t>必须实现两个方法：</a:t>
            </a:r>
            <a:r>
              <a:rPr kumimoji="1" lang="en-US" altLang="zh-CN" dirty="0"/>
              <a:t>run()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cancel()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lvl="1"/>
            <a:r>
              <a:rPr lang="en-US" altLang="zh-CN" dirty="0"/>
              <a:t>run()</a:t>
            </a:r>
            <a:r>
              <a:rPr lang="zh-CN" altLang="en-US" dirty="0"/>
              <a:t>方法：</a:t>
            </a:r>
            <a:r>
              <a:rPr lang="en-US" altLang="zh-CN" dirty="0"/>
              <a:t>Source</a:t>
            </a:r>
            <a:r>
              <a:rPr lang="zh-CN" altLang="en-US" dirty="0"/>
              <a:t>启动后开始运行，在方法中使用循环，循环内不断向下游发送数据</a:t>
            </a:r>
            <a:endParaRPr lang="en-US" altLang="zh-CN" dirty="0"/>
          </a:p>
          <a:p>
            <a:pPr lvl="1"/>
            <a:r>
              <a:rPr lang="en-US" altLang="zh-CN" dirty="0"/>
              <a:t>cancel()</a:t>
            </a:r>
            <a:r>
              <a:rPr lang="zh-CN" altLang="en-US" dirty="0"/>
              <a:t>方法：停止向下游继续发送数据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5BADC6-2AFA-1943-BF68-DA9AF825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老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63335-6B5C-1449-834D-AF7692C39CB1}"/>
              </a:ext>
            </a:extLst>
          </p:cNvPr>
          <p:cNvSpPr/>
          <p:nvPr/>
        </p:nvSpPr>
        <p:spPr>
          <a:xfrm>
            <a:off x="5491567" y="23958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Source</a:t>
            </a:r>
            <a:r>
              <a:rPr lang="zh-CN" altLang="en-US" sz="1600" dirty="0">
                <a:solidFill>
                  <a:srgbClr val="8E908C"/>
                </a:solidFill>
              </a:rPr>
              <a:t>启动后调用</a:t>
            </a:r>
            <a:r>
              <a:rPr lang="en-US" altLang="zh-CN" sz="1600" dirty="0">
                <a:solidFill>
                  <a:srgbClr val="8E908C"/>
                </a:solidFill>
              </a:rPr>
              <a:t>run</a:t>
            </a:r>
            <a:r>
              <a:rPr lang="zh-CN" altLang="en-US" sz="1600" dirty="0">
                <a:solidFill>
                  <a:srgbClr val="8E908C"/>
                </a:solidFill>
              </a:rPr>
              <a:t>方法，生成数据向下游发送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run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SourceContext</a:t>
            </a:r>
            <a:r>
              <a:rPr lang="en-US" altLang="zh-CN" sz="1600" dirty="0">
                <a:solidFill>
                  <a:srgbClr val="F5871F"/>
                </a:solidFill>
              </a:rPr>
              <a:t>&lt;T&gt; </a:t>
            </a:r>
            <a:r>
              <a:rPr lang="en-US" altLang="zh-CN" sz="1600" dirty="0" err="1">
                <a:solidFill>
                  <a:srgbClr val="F5871F"/>
                </a:solidFill>
              </a:rPr>
              <a:t>ctx</a:t>
            </a:r>
            <a:r>
              <a:rPr lang="en-US" altLang="zh-CN" sz="1600" dirty="0">
                <a:solidFill>
                  <a:srgbClr val="F5871F"/>
                </a:solidFill>
              </a:rPr>
              <a:t>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throws</a:t>
            </a:r>
            <a:r>
              <a:rPr lang="en-US" altLang="zh-CN" sz="1600" dirty="0">
                <a:solidFill>
                  <a:srgbClr val="4271AE"/>
                </a:solidFill>
              </a:rPr>
              <a:t> Exception</a:t>
            </a:r>
            <a:r>
              <a:rPr lang="en-US" altLang="zh-CN" sz="1600" dirty="0"/>
              <a:t>;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停止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cancel</a:t>
            </a:r>
            <a:r>
              <a:rPr lang="en-US" altLang="zh-CN" sz="1600" dirty="0">
                <a:solidFill>
                  <a:srgbClr val="F5871F"/>
                </a:solidFill>
              </a:rPr>
              <a:t>()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40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771772-4597-754A-97C0-171A198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7667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使用标志位</a:t>
            </a:r>
            <a:r>
              <a:rPr kumimoji="1" lang="en-US" altLang="zh-CN" dirty="0" err="1"/>
              <a:t>isRunning</a:t>
            </a:r>
            <a:r>
              <a:rPr kumimoji="1" lang="zh-CN" altLang="en-US" dirty="0"/>
              <a:t>标记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是否在运行</a:t>
            </a:r>
            <a:endParaRPr kumimoji="1" lang="en-US" altLang="zh-CN" dirty="0"/>
          </a:p>
          <a:p>
            <a:r>
              <a:rPr kumimoji="1" lang="en-US" altLang="zh-CN" dirty="0"/>
              <a:t>run()</a:t>
            </a:r>
            <a:r>
              <a:rPr kumimoji="1" lang="zh-CN" altLang="en-US" dirty="0"/>
              <a:t>方法内一直循环，使用</a:t>
            </a:r>
            <a:r>
              <a:rPr lang="en-US" altLang="zh-CN" dirty="0" err="1"/>
              <a:t>SourceContext.collect</a:t>
            </a:r>
            <a:r>
              <a:rPr lang="en-US" altLang="zh-CN" dirty="0"/>
              <a:t>()</a:t>
            </a:r>
            <a:r>
              <a:rPr lang="zh-CN" altLang="en-US" dirty="0"/>
              <a:t>方法收集数据，发送到下游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Source</a:t>
            </a:r>
            <a:r>
              <a:rPr lang="zh-CN" altLang="en-US" dirty="0"/>
              <a:t>时，要修改标志位</a:t>
            </a:r>
            <a:r>
              <a:rPr kumimoji="1" lang="en-US" altLang="zh-CN" dirty="0" err="1"/>
              <a:t>isRunning</a:t>
            </a:r>
            <a:endParaRPr kumimoji="1" lang="en-US" altLang="zh-CN" dirty="0"/>
          </a:p>
          <a:p>
            <a:r>
              <a:rPr kumimoji="1" lang="zh-CN" altLang="en-US" dirty="0"/>
              <a:t>主逻辑中调用：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9F3C3-B8F0-F741-8689-EBC1AD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老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16F8D2-A74C-F647-8521-E445C216E44D}"/>
              </a:ext>
            </a:extLst>
          </p:cNvPr>
          <p:cNvSpPr/>
          <p:nvPr/>
        </p:nvSpPr>
        <p:spPr>
          <a:xfrm>
            <a:off x="5614986" y="1369804"/>
            <a:ext cx="67627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static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class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SimpleSource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implements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SourceFunction</a:t>
            </a:r>
            <a:r>
              <a:rPr lang="en-US" altLang="zh-CN" sz="1600" dirty="0"/>
              <a:t>&lt;</a:t>
            </a:r>
            <a:r>
              <a:rPr lang="en-US" altLang="zh-CN" sz="1600" dirty="0">
                <a:solidFill>
                  <a:srgbClr val="8E908C"/>
                </a:solidFill>
              </a:rPr>
              <a:t>Tuple2</a:t>
            </a:r>
            <a:r>
              <a:rPr lang="en-US" altLang="zh-CN" sz="1600" dirty="0"/>
              <a:t>&lt;</a:t>
            </a:r>
            <a:r>
              <a:rPr lang="en-US" altLang="zh-CN" sz="1600" dirty="0">
                <a:solidFill>
                  <a:srgbClr val="8E908C"/>
                </a:solidFill>
              </a:rPr>
              <a:t>String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8E908C"/>
                </a:solidFill>
              </a:rPr>
              <a:t>Integer</a:t>
            </a:r>
            <a:r>
              <a:rPr lang="en-US" altLang="zh-CN" sz="1600" dirty="0"/>
              <a:t>&gt;&gt; {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int</a:t>
            </a:r>
            <a:r>
              <a:rPr lang="en-US" altLang="zh-CN" sz="1600" dirty="0"/>
              <a:t> offset = </a:t>
            </a:r>
            <a:r>
              <a:rPr lang="en-US" altLang="zh-CN" sz="1600" dirty="0">
                <a:solidFill>
                  <a:srgbClr val="F5871F"/>
                </a:solidFill>
              </a:rPr>
              <a:t>0</a:t>
            </a:r>
            <a:r>
              <a:rPr lang="en-US" altLang="zh-CN" sz="1600" dirty="0"/>
              <a:t>;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959A8"/>
                </a:solidFill>
              </a:rPr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isRunning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8959A8"/>
                </a:solidFill>
              </a:rPr>
              <a:t>true</a:t>
            </a:r>
            <a:r>
              <a:rPr lang="en-US" altLang="zh-CN" sz="1600" dirty="0"/>
              <a:t>; 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@Override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run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SourceContext</a:t>
            </a:r>
            <a:r>
              <a:rPr lang="en-US" altLang="zh-CN" sz="1600" dirty="0">
                <a:solidFill>
                  <a:srgbClr val="F5871F"/>
                </a:solidFill>
              </a:rPr>
              <a:t>&lt;Tuple2&lt;String, Integer&gt;&gt; </a:t>
            </a:r>
            <a:r>
              <a:rPr lang="en-US" altLang="zh-CN" sz="1600" dirty="0" err="1">
                <a:solidFill>
                  <a:srgbClr val="F5871F"/>
                </a:solidFill>
              </a:rPr>
              <a:t>ctx</a:t>
            </a:r>
            <a:r>
              <a:rPr lang="en-US" altLang="zh-CN" sz="1600" dirty="0">
                <a:solidFill>
                  <a:srgbClr val="F5871F"/>
                </a:solidFill>
              </a:rPr>
              <a:t>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throws</a:t>
            </a:r>
            <a:r>
              <a:rPr lang="en-US" altLang="zh-CN" sz="1600" dirty="0">
                <a:solidFill>
                  <a:srgbClr val="4271AE"/>
                </a:solidFill>
              </a:rPr>
              <a:t> Exception </a:t>
            </a:r>
            <a:r>
              <a:rPr lang="en-US" altLang="zh-CN" sz="1600" dirty="0"/>
              <a:t>{ </a:t>
            </a:r>
          </a:p>
          <a:p>
            <a:pPr lvl="2"/>
            <a:r>
              <a:rPr lang="en-US" altLang="zh-CN" sz="1600" dirty="0">
                <a:solidFill>
                  <a:srgbClr val="8959A8"/>
                </a:solidFill>
              </a:rPr>
              <a:t>while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isRunning</a:t>
            </a:r>
            <a:r>
              <a:rPr lang="en-US" altLang="zh-CN" sz="1600" dirty="0"/>
              <a:t>) { </a:t>
            </a:r>
          </a:p>
          <a:p>
            <a:pPr lvl="3"/>
            <a:r>
              <a:rPr lang="en-US" altLang="zh-CN" sz="1600" dirty="0" err="1"/>
              <a:t>Thread.sleep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5871F"/>
                </a:solidFill>
              </a:rPr>
              <a:t>500</a:t>
            </a:r>
            <a:r>
              <a:rPr lang="en-US" altLang="zh-CN" sz="1600" dirty="0"/>
              <a:t>); </a:t>
            </a:r>
          </a:p>
          <a:p>
            <a:pPr lvl="3"/>
            <a:r>
              <a:rPr lang="en-US" altLang="zh-CN" sz="1600" dirty="0" err="1"/>
              <a:t>ctx.collect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Tuple2&lt;&gt;(</a:t>
            </a:r>
            <a:r>
              <a:rPr lang="en-US" altLang="zh-CN" sz="1600" dirty="0">
                <a:solidFill>
                  <a:srgbClr val="718C00"/>
                </a:solidFill>
              </a:rPr>
              <a:t>""</a:t>
            </a:r>
            <a:r>
              <a:rPr lang="en-US" altLang="zh-CN" sz="1600" dirty="0"/>
              <a:t> + offset, offset)); offset++; </a:t>
            </a:r>
          </a:p>
          <a:p>
            <a:pPr lvl="3"/>
            <a:r>
              <a:rPr lang="en-US" altLang="zh-CN" sz="1600" dirty="0">
                <a:solidFill>
                  <a:srgbClr val="8959A8"/>
                </a:solidFill>
              </a:rPr>
              <a:t>if</a:t>
            </a:r>
            <a:r>
              <a:rPr lang="en-US" altLang="zh-CN" sz="1600" dirty="0"/>
              <a:t> (offset == </a:t>
            </a:r>
            <a:r>
              <a:rPr lang="en-US" altLang="zh-CN" sz="1600" dirty="0">
                <a:solidFill>
                  <a:srgbClr val="F5871F"/>
                </a:solidFill>
              </a:rPr>
              <a:t>1000</a:t>
            </a:r>
            <a:r>
              <a:rPr lang="en-US" altLang="zh-CN" sz="1600" dirty="0"/>
              <a:t>) { </a:t>
            </a:r>
          </a:p>
          <a:p>
            <a:pPr lvl="4"/>
            <a:r>
              <a:rPr lang="en-US" altLang="zh-CN" sz="1600" dirty="0" err="1"/>
              <a:t>isRunning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8959A8"/>
                </a:solidFill>
              </a:rPr>
              <a:t>false</a:t>
            </a:r>
            <a:r>
              <a:rPr lang="en-US" altLang="zh-CN" sz="1600" dirty="0"/>
              <a:t>; </a:t>
            </a:r>
          </a:p>
          <a:p>
            <a:pPr lvl="3"/>
            <a:r>
              <a:rPr lang="en-US" altLang="zh-CN" sz="1600" dirty="0"/>
              <a:t>} </a:t>
            </a:r>
          </a:p>
          <a:p>
            <a:pPr lvl="2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} 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@Override </a:t>
            </a:r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cancel</a:t>
            </a:r>
            <a:r>
              <a:rPr lang="en-US" altLang="zh-CN" sz="1600" dirty="0">
                <a:solidFill>
                  <a:srgbClr val="F5871F"/>
                </a:solidFill>
              </a:rPr>
              <a:t>()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lvl="2"/>
            <a:r>
              <a:rPr lang="en-US" altLang="zh-CN" sz="1600" dirty="0" err="1"/>
              <a:t>isRunning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8959A8"/>
                </a:solidFill>
              </a:rPr>
              <a:t>false</a:t>
            </a:r>
            <a:r>
              <a:rPr lang="en-US" altLang="zh-CN" sz="1600" dirty="0"/>
              <a:t>; </a:t>
            </a:r>
          </a:p>
          <a:p>
            <a:pPr lvl="1"/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A8F97-8495-624F-B894-737A42DA4031}"/>
              </a:ext>
            </a:extLst>
          </p:cNvPr>
          <p:cNvSpPr txBox="1"/>
          <p:nvPr/>
        </p:nvSpPr>
        <p:spPr>
          <a:xfrm>
            <a:off x="6798670" y="64886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：将数字发送到下游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79CD0-B442-5B43-86CC-6B98A2493FFC}"/>
              </a:ext>
            </a:extLst>
          </p:cNvPr>
          <p:cNvSpPr/>
          <p:nvPr/>
        </p:nvSpPr>
        <p:spPr>
          <a:xfrm>
            <a:off x="250033" y="5193179"/>
            <a:ext cx="5053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DataStream&lt;Tuple2&lt;String, Integer&gt;&gt; </a:t>
            </a:r>
            <a:r>
              <a:rPr lang="en-US" altLang="zh-CN" sz="1600" dirty="0" err="1"/>
              <a:t>countStream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env.addSource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SimpleSource</a:t>
            </a:r>
            <a:r>
              <a:rPr lang="en-US" altLang="zh-CN" sz="1600" dirty="0"/>
              <a:t>());</a:t>
            </a:r>
            <a:endParaRPr lang="zh-CN" altLang="en-US" sz="16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C6AB256-6A0B-C141-A706-3FEA80076239}"/>
              </a:ext>
            </a:extLst>
          </p:cNvPr>
          <p:cNvCxnSpPr/>
          <p:nvPr/>
        </p:nvCxnSpPr>
        <p:spPr>
          <a:xfrm>
            <a:off x="5472113" y="1825625"/>
            <a:ext cx="0" cy="43513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376611" cy="472567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前页的例子没有进行任何</a:t>
            </a:r>
            <a:r>
              <a:rPr kumimoji="1" lang="en-US" altLang="zh-CN" dirty="0"/>
              <a:t>Checkpoint</a:t>
            </a:r>
            <a:r>
              <a:rPr kumimoji="1" lang="zh-CN" altLang="en-US" dirty="0"/>
              <a:t>，重启后从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重新开始，为了整个作业重启后可恢复，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需要支持重发，将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作为状态记录下来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记录</a:t>
            </a:r>
            <a:r>
              <a:rPr kumimoji="1" lang="en-US" altLang="zh-CN" dirty="0"/>
              <a:t>Offset,</a:t>
            </a:r>
            <a:r>
              <a:rPr kumimoji="1" lang="zh-CN" altLang="en-US" dirty="0"/>
              <a:t>需要继承</a:t>
            </a:r>
            <a:r>
              <a:rPr lang="en-US" altLang="zh-CN" dirty="0" err="1"/>
              <a:t>CheckpointedFunction</a:t>
            </a:r>
            <a:r>
              <a:rPr lang="zh-CN" altLang="en-US" dirty="0"/>
              <a:t>接口类，实现</a:t>
            </a:r>
            <a:r>
              <a:rPr lang="en-US" altLang="zh-CN" dirty="0" err="1"/>
              <a:t>snapshotState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initializeState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kumimoji="1" lang="zh-CN" altLang="en-US" dirty="0"/>
              <a:t>整个作业第一次启动时，调用</a:t>
            </a:r>
            <a:r>
              <a:rPr lang="en-US" altLang="zh-CN" dirty="0" err="1"/>
              <a:t>initializeState</a:t>
            </a:r>
            <a:r>
              <a:rPr lang="en-US" altLang="zh-CN" dirty="0"/>
              <a:t>()</a:t>
            </a:r>
            <a:r>
              <a:rPr lang="zh-CN" altLang="en-US" dirty="0"/>
              <a:t>方法，</a:t>
            </a:r>
            <a:r>
              <a:rPr lang="en-US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，之后每隔一段时间调用</a:t>
            </a:r>
            <a:r>
              <a:rPr lang="en-US" altLang="zh-CN" dirty="0" err="1"/>
              <a:t>snapshotState</a:t>
            </a:r>
            <a:r>
              <a:rPr lang="en-US" altLang="zh-CN" dirty="0"/>
              <a:t>()</a:t>
            </a:r>
            <a:r>
              <a:rPr lang="zh-CN" altLang="en-US" dirty="0"/>
              <a:t>将状态数据进行</a:t>
            </a:r>
            <a:r>
              <a:rPr lang="en-US" altLang="zh-CN" dirty="0"/>
              <a:t>Checkpoint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可恢复的</a:t>
            </a:r>
            <a:r>
              <a:rPr kumimoji="1"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10FA71-E4B7-F34D-B2D2-052A46CF7847}"/>
              </a:ext>
            </a:extLst>
          </p:cNvPr>
          <p:cNvSpPr/>
          <p:nvPr/>
        </p:nvSpPr>
        <p:spPr>
          <a:xfrm>
            <a:off x="4434288" y="1595021"/>
            <a:ext cx="82244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@Override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snapshotState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FunctionSnapshotContext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snapshotContext</a:t>
            </a:r>
            <a:r>
              <a:rPr lang="en-US" altLang="zh-CN" sz="1400" dirty="0">
                <a:solidFill>
                  <a:srgbClr val="F5871F"/>
                </a:solidFill>
              </a:rPr>
              <a:t>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清除上次状态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offsetState.clear</a:t>
            </a:r>
            <a:r>
              <a:rPr lang="en-US" altLang="zh-CN" sz="1400" dirty="0"/>
              <a:t>();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将最新的</a:t>
            </a:r>
            <a:r>
              <a:rPr lang="en-US" altLang="zh-CN" sz="1400" dirty="0">
                <a:solidFill>
                  <a:srgbClr val="8E908C"/>
                </a:solidFill>
              </a:rPr>
              <a:t>offset</a:t>
            </a:r>
            <a:r>
              <a:rPr lang="zh-CN" altLang="en-US" sz="1400" dirty="0">
                <a:solidFill>
                  <a:srgbClr val="8E908C"/>
                </a:solidFill>
              </a:rPr>
              <a:t>添加到状态中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offsetState.add</a:t>
            </a:r>
            <a:r>
              <a:rPr lang="en-US" altLang="zh-CN" sz="1400" dirty="0"/>
              <a:t>(offset); </a:t>
            </a:r>
          </a:p>
          <a:p>
            <a:r>
              <a:rPr lang="en-US" altLang="zh-CN" sz="1400" dirty="0"/>
              <a:t>} </a:t>
            </a:r>
          </a:p>
          <a:p>
            <a:endParaRPr lang="en-US" altLang="zh-CN" sz="1400" dirty="0"/>
          </a:p>
          <a:p>
            <a:r>
              <a:rPr lang="en-US" altLang="zh-CN" sz="1400" dirty="0"/>
              <a:t>@Override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initializeState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FunctionInitializationContext</a:t>
            </a:r>
            <a:r>
              <a:rPr lang="en-US" altLang="zh-CN" sz="1400" dirty="0">
                <a:solidFill>
                  <a:srgbClr val="F5871F"/>
                </a:solidFill>
              </a:rPr>
              <a:t> </a:t>
            </a:r>
            <a:r>
              <a:rPr lang="en-US" altLang="zh-CN" sz="1400" dirty="0" err="1">
                <a:solidFill>
                  <a:srgbClr val="F5871F"/>
                </a:solidFill>
              </a:rPr>
              <a:t>initializationContext</a:t>
            </a:r>
            <a:r>
              <a:rPr lang="en-US" altLang="zh-CN" sz="1400" dirty="0">
                <a:solidFill>
                  <a:srgbClr val="F5871F"/>
                </a:solidFill>
              </a:rPr>
              <a:t>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初始化</a:t>
            </a:r>
            <a:r>
              <a:rPr lang="en-US" altLang="zh-CN" sz="1400" dirty="0" err="1">
                <a:solidFill>
                  <a:srgbClr val="8E908C"/>
                </a:solidFill>
              </a:rPr>
              <a:t>offsetState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 err="1"/>
              <a:t>ListStateDescriptor</a:t>
            </a:r>
            <a:r>
              <a:rPr lang="en-US" altLang="zh-CN" sz="1400" dirty="0"/>
              <a:t>&lt;Integer&gt; desc = 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ListStateDescriptor</a:t>
            </a:r>
            <a:r>
              <a:rPr lang="en-US" altLang="zh-CN" sz="1400" dirty="0"/>
              <a:t>&lt;Integer&gt;(</a:t>
            </a:r>
            <a:r>
              <a:rPr lang="en-US" altLang="zh-CN" sz="1400" dirty="0">
                <a:solidFill>
                  <a:srgbClr val="718C00"/>
                </a:solidFill>
              </a:rPr>
              <a:t>"offset"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Types.INT</a:t>
            </a:r>
            <a:r>
              <a:rPr lang="en-US" altLang="zh-CN" sz="1400" dirty="0"/>
              <a:t>); </a:t>
            </a:r>
          </a:p>
          <a:p>
            <a:pPr lvl="1"/>
            <a:r>
              <a:rPr lang="en-US" altLang="zh-CN" sz="1400" dirty="0" err="1"/>
              <a:t>offsetState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initializationContext.getOperatorStateStore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getListState</a:t>
            </a:r>
            <a:r>
              <a:rPr lang="en-US" altLang="zh-CN" sz="1400" dirty="0"/>
              <a:t>(desc); </a:t>
            </a:r>
          </a:p>
          <a:p>
            <a:pPr lvl="1"/>
            <a:r>
              <a:rPr lang="en-US" altLang="zh-CN" sz="1400" dirty="0" err="1"/>
              <a:t>Iterable</a:t>
            </a:r>
            <a:r>
              <a:rPr lang="en-US" altLang="zh-CN" sz="1400" dirty="0"/>
              <a:t>&lt;Integer&gt; </a:t>
            </a:r>
            <a:r>
              <a:rPr lang="en-US" altLang="zh-CN" sz="1400" dirty="0" err="1"/>
              <a:t>iter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offsetState.get</a:t>
            </a:r>
            <a:r>
              <a:rPr lang="en-US" altLang="zh-CN" sz="1400" dirty="0"/>
              <a:t>(); </a:t>
            </a:r>
          </a:p>
          <a:p>
            <a:endParaRPr lang="en-US" altLang="zh-CN" sz="1400" dirty="0">
              <a:solidFill>
                <a:srgbClr val="8959A8"/>
              </a:solidFill>
            </a:endParaRP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iter</a:t>
            </a:r>
            <a:r>
              <a:rPr lang="en-US" altLang="zh-CN" sz="1400" dirty="0"/>
              <a:t> == </a:t>
            </a:r>
            <a:r>
              <a:rPr lang="en-US" altLang="zh-CN" sz="1400" dirty="0">
                <a:solidFill>
                  <a:srgbClr val="8959A8"/>
                </a:solidFill>
              </a:rPr>
              <a:t>null</a:t>
            </a:r>
            <a:r>
              <a:rPr lang="en-US" altLang="zh-CN" sz="1400" dirty="0"/>
              <a:t> || !</a:t>
            </a:r>
            <a:r>
              <a:rPr lang="en-US" altLang="zh-CN" sz="1400" dirty="0" err="1"/>
              <a:t>iter.iterator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hasNext</a:t>
            </a:r>
            <a:r>
              <a:rPr lang="en-US" altLang="zh-CN" sz="1400" dirty="0"/>
              <a:t>()) {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第一次初始化，从</a:t>
            </a:r>
            <a:r>
              <a:rPr lang="en-US" altLang="zh-CN" sz="1400" dirty="0">
                <a:solidFill>
                  <a:srgbClr val="8E908C"/>
                </a:solidFill>
              </a:rPr>
              <a:t>0</a:t>
            </a:r>
            <a:r>
              <a:rPr lang="zh-CN" altLang="en-US" sz="1400" dirty="0">
                <a:solidFill>
                  <a:srgbClr val="8E908C"/>
                </a:solidFill>
              </a:rPr>
              <a:t>开始计数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2"/>
            <a:r>
              <a:rPr lang="en-US" altLang="zh-CN" sz="1400" dirty="0"/>
              <a:t>offset =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; </a:t>
            </a:r>
          </a:p>
          <a:p>
            <a:pPr lvl="1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else</a:t>
            </a:r>
            <a:r>
              <a:rPr lang="en-US" altLang="zh-CN" sz="1400" dirty="0"/>
              <a:t> {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从状态中恢复</a:t>
            </a:r>
            <a:r>
              <a:rPr lang="en-US" altLang="zh-CN" sz="1400" dirty="0">
                <a:solidFill>
                  <a:srgbClr val="8E908C"/>
                </a:solidFill>
              </a:rPr>
              <a:t>offset</a:t>
            </a:r>
            <a:r>
              <a:rPr lang="en-US" altLang="zh-CN" sz="1400" dirty="0"/>
              <a:t> </a:t>
            </a:r>
          </a:p>
          <a:p>
            <a:pPr lvl="2"/>
            <a:r>
              <a:rPr lang="en-US" altLang="zh-CN" sz="1400" dirty="0"/>
              <a:t>offset = </a:t>
            </a:r>
            <a:r>
              <a:rPr lang="en-US" altLang="zh-CN" sz="1400" dirty="0" err="1"/>
              <a:t>iter.iterator</a:t>
            </a:r>
            <a:r>
              <a:rPr lang="en-US" altLang="zh-CN" sz="1400" dirty="0"/>
              <a:t>().next();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7A64D8-B007-2448-AC74-2D63727865F0}"/>
              </a:ext>
            </a:extLst>
          </p:cNvPr>
          <p:cNvSpPr/>
          <p:nvPr/>
        </p:nvSpPr>
        <p:spPr>
          <a:xfrm>
            <a:off x="4448576" y="1209399"/>
            <a:ext cx="318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private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ListState</a:t>
            </a:r>
            <a:r>
              <a:rPr lang="en-US" altLang="zh-CN" sz="1400" dirty="0"/>
              <a:t>&lt;Integer&gt; </a:t>
            </a:r>
            <a:r>
              <a:rPr lang="en-US" altLang="zh-CN" sz="1400" dirty="0" err="1"/>
              <a:t>offsetState</a:t>
            </a:r>
            <a:r>
              <a:rPr lang="en-US" altLang="zh-CN" sz="1400" dirty="0"/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3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776659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发送数据时也设置数据对应的时间戳，并生成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lang="en-US" altLang="zh-CN" dirty="0" err="1"/>
              <a:t>collectWithTimestamp</a:t>
            </a:r>
            <a:r>
              <a:rPr lang="en-US" altLang="zh-CN" dirty="0"/>
              <a:t>()</a:t>
            </a:r>
            <a:r>
              <a:rPr lang="zh-CN" altLang="en-US" dirty="0"/>
              <a:t>方法，发送数据的同时也设置时间戳</a:t>
            </a:r>
            <a:endParaRPr lang="en-US" altLang="zh-CN" dirty="0"/>
          </a:p>
          <a:p>
            <a:pPr lvl="1"/>
            <a:r>
              <a:rPr lang="en-US" altLang="zh-CN" dirty="0" err="1"/>
              <a:t>emitWatermark</a:t>
            </a:r>
            <a:r>
              <a:rPr lang="en-US" altLang="zh-CN" dirty="0"/>
              <a:t>()</a:t>
            </a:r>
            <a:r>
              <a:rPr lang="zh-CN" altLang="en-US" dirty="0"/>
              <a:t>方法，生成</a:t>
            </a:r>
            <a:r>
              <a:rPr lang="en-US" altLang="zh-CN" dirty="0"/>
              <a:t>Watermark</a:t>
            </a:r>
          </a:p>
          <a:p>
            <a:r>
              <a:rPr lang="zh-CN" altLang="en-US" dirty="0"/>
              <a:t>越早设置时间戳和</a:t>
            </a:r>
            <a:r>
              <a:rPr lang="en-US" altLang="zh-CN" dirty="0"/>
              <a:t>Watermark</a:t>
            </a:r>
            <a:r>
              <a:rPr lang="zh-CN" altLang="en-US" dirty="0"/>
              <a:t>，越能保证整个作业在时间序列上的准确性和健壮性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时间戳和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657DA2-E36F-7B41-B286-04CAE22EE96F}"/>
              </a:ext>
            </a:extLst>
          </p:cNvPr>
          <p:cNvSpPr/>
          <p:nvPr/>
        </p:nvSpPr>
        <p:spPr>
          <a:xfrm>
            <a:off x="4614861" y="2447022"/>
            <a:ext cx="90439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@Override </a:t>
            </a:r>
            <a:r>
              <a:rPr lang="en-US" altLang="zh-CN" sz="1400" dirty="0">
                <a:solidFill>
                  <a:srgbClr val="8959A8"/>
                </a:solidFill>
              </a:rPr>
              <a:t>public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void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E908C"/>
                </a:solidFill>
              </a:rPr>
              <a:t>run</a:t>
            </a:r>
            <a:r>
              <a:rPr lang="en-US" altLang="zh-CN" sz="1400" dirty="0">
                <a:solidFill>
                  <a:srgbClr val="F5871F"/>
                </a:solidFill>
              </a:rPr>
              <a:t>(</a:t>
            </a:r>
            <a:r>
              <a:rPr lang="en-US" altLang="zh-CN" sz="1400" dirty="0" err="1">
                <a:solidFill>
                  <a:srgbClr val="F5871F"/>
                </a:solidFill>
              </a:rPr>
              <a:t>SourceContext</a:t>
            </a:r>
            <a:r>
              <a:rPr lang="en-US" altLang="zh-CN" sz="1400" dirty="0">
                <a:solidFill>
                  <a:srgbClr val="F5871F"/>
                </a:solidFill>
              </a:rPr>
              <a:t>&lt;Tuple2&lt;String, Integer&gt;&gt; </a:t>
            </a:r>
            <a:r>
              <a:rPr lang="en-US" altLang="zh-CN" sz="1400" dirty="0" err="1">
                <a:solidFill>
                  <a:srgbClr val="F5871F"/>
                </a:solidFill>
              </a:rPr>
              <a:t>ctx</a:t>
            </a:r>
            <a:r>
              <a:rPr lang="en-US" altLang="zh-CN" sz="1400" dirty="0">
                <a:solidFill>
                  <a:srgbClr val="F5871F"/>
                </a:solidFill>
              </a:rPr>
              <a:t>)</a:t>
            </a:r>
            <a:r>
              <a:rPr lang="en-US" altLang="zh-CN" sz="1400" dirty="0">
                <a:solidFill>
                  <a:srgbClr val="4271AE"/>
                </a:solidFill>
              </a:rPr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throws</a:t>
            </a:r>
            <a:r>
              <a:rPr lang="en-US" altLang="zh-CN" sz="1400" dirty="0">
                <a:solidFill>
                  <a:srgbClr val="4271AE"/>
                </a:solidFill>
              </a:rPr>
              <a:t> Exception </a:t>
            </a:r>
            <a:r>
              <a:rPr lang="en-US" altLang="zh-CN" sz="1400" dirty="0"/>
              <a:t>{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while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isRunning</a:t>
            </a:r>
            <a:r>
              <a:rPr lang="en-US" altLang="zh-CN" sz="1400" dirty="0"/>
              <a:t>) { </a:t>
            </a:r>
          </a:p>
          <a:p>
            <a:pPr lvl="1"/>
            <a:r>
              <a:rPr lang="en-US" altLang="zh-CN" sz="1400" dirty="0"/>
              <a:t>	</a:t>
            </a:r>
            <a:r>
              <a:rPr lang="en-US" altLang="zh-CN" sz="1400" dirty="0" err="1"/>
              <a:t>Thread.sleep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5871F"/>
                </a:solidFill>
              </a:rPr>
              <a:t>100</a:t>
            </a:r>
            <a:r>
              <a:rPr lang="en-US" altLang="zh-CN" sz="1400" dirty="0"/>
              <a:t>);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将系统当前时间作为该条数据的时间戳 发送出去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ctx.collectWithTimestamp</a:t>
            </a:r>
            <a:r>
              <a:rPr lang="en-US" altLang="zh-CN" sz="1400" dirty="0"/>
              <a:t>(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	new</a:t>
            </a:r>
            <a:r>
              <a:rPr lang="en-US" altLang="zh-CN" sz="1400" dirty="0"/>
              <a:t> Tuple2&lt;&gt;(</a:t>
            </a:r>
            <a:r>
              <a:rPr lang="en-US" altLang="zh-CN" sz="1400" dirty="0">
                <a:solidFill>
                  <a:srgbClr val="718C00"/>
                </a:solidFill>
              </a:rPr>
              <a:t>""</a:t>
            </a:r>
            <a:r>
              <a:rPr lang="en-US" altLang="zh-CN" sz="1400" dirty="0"/>
              <a:t> + offset, offset), </a:t>
            </a:r>
            <a:r>
              <a:rPr lang="en-US" altLang="zh-CN" sz="1400" dirty="0" err="1"/>
              <a:t>System.currentTimeMillis</a:t>
            </a:r>
            <a:r>
              <a:rPr lang="en-US" altLang="zh-CN" sz="1400" dirty="0"/>
              <a:t>()); </a:t>
            </a:r>
          </a:p>
          <a:p>
            <a:pPr lvl="2"/>
            <a:r>
              <a:rPr lang="en-US" altLang="zh-CN" sz="1400" dirty="0"/>
              <a:t>offset++; </a:t>
            </a:r>
          </a:p>
          <a:p>
            <a:pPr lvl="2"/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每隔一段时间，发送一个</a:t>
            </a:r>
            <a:r>
              <a:rPr lang="en-US" altLang="zh-CN" sz="1400" dirty="0">
                <a:solidFill>
                  <a:srgbClr val="8E908C"/>
                </a:solidFill>
              </a:rPr>
              <a:t>Watermark</a:t>
            </a:r>
            <a:r>
              <a:rPr lang="en-US" altLang="zh-CN" sz="1400" dirty="0"/>
              <a:t>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(offset % </a:t>
            </a:r>
            <a:r>
              <a:rPr lang="en-US" altLang="zh-CN" sz="1400" dirty="0">
                <a:solidFill>
                  <a:srgbClr val="F5871F"/>
                </a:solidFill>
              </a:rPr>
              <a:t>100</a:t>
            </a:r>
            <a:r>
              <a:rPr lang="en-US" altLang="zh-CN" sz="1400" dirty="0"/>
              <a:t> == </a:t>
            </a:r>
            <a:r>
              <a:rPr lang="en-US" altLang="zh-CN" sz="1400" dirty="0">
                <a:solidFill>
                  <a:srgbClr val="F5871F"/>
                </a:solidFill>
              </a:rPr>
              <a:t>0</a:t>
            </a:r>
            <a:r>
              <a:rPr lang="en-US" altLang="zh-CN" sz="1400" dirty="0"/>
              <a:t>) { </a:t>
            </a:r>
          </a:p>
          <a:p>
            <a:pPr lvl="3"/>
            <a:r>
              <a:rPr lang="en-US" altLang="zh-CN" sz="1400" dirty="0" err="1"/>
              <a:t>ctx.emitWatermark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8959A8"/>
                </a:solidFill>
              </a:rPr>
              <a:t>new</a:t>
            </a:r>
            <a:r>
              <a:rPr lang="en-US" altLang="zh-CN" sz="1400" dirty="0"/>
              <a:t> Watermark(</a:t>
            </a:r>
            <a:r>
              <a:rPr lang="en-US" altLang="zh-CN" sz="1400" dirty="0" err="1"/>
              <a:t>System.currentTimeMillis</a:t>
            </a:r>
            <a:r>
              <a:rPr lang="en-US" altLang="zh-CN" sz="1400" dirty="0"/>
              <a:t>()));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2"/>
            <a:r>
              <a:rPr lang="en-US" altLang="zh-CN" sz="1400" dirty="0">
                <a:solidFill>
                  <a:srgbClr val="8959A8"/>
                </a:solidFill>
              </a:rPr>
              <a:t>if</a:t>
            </a:r>
            <a:r>
              <a:rPr lang="en-US" altLang="zh-CN" sz="1400" dirty="0"/>
              <a:t> (offset == </a:t>
            </a:r>
            <a:r>
              <a:rPr lang="en-US" altLang="zh-CN" sz="1400" dirty="0">
                <a:solidFill>
                  <a:srgbClr val="F5871F"/>
                </a:solidFill>
              </a:rPr>
              <a:t>1000</a:t>
            </a:r>
            <a:r>
              <a:rPr lang="en-US" altLang="zh-CN" sz="1400" dirty="0"/>
              <a:t>) { </a:t>
            </a:r>
          </a:p>
          <a:p>
            <a:pPr lvl="3"/>
            <a:r>
              <a:rPr lang="en-US" altLang="zh-CN" sz="1400" dirty="0" err="1"/>
              <a:t>isRunning</a:t>
            </a:r>
            <a:r>
              <a:rPr lang="en-US" altLang="zh-CN" sz="1400" dirty="0"/>
              <a:t> = </a:t>
            </a:r>
            <a:r>
              <a:rPr lang="en-US" altLang="zh-CN" sz="1400" dirty="0">
                <a:solidFill>
                  <a:srgbClr val="8959A8"/>
                </a:solidFill>
              </a:rPr>
              <a:t>false</a:t>
            </a:r>
            <a:r>
              <a:rPr lang="en-US" altLang="zh-CN" sz="1400" dirty="0"/>
              <a:t>; </a:t>
            </a:r>
          </a:p>
          <a:p>
            <a:pPr lvl="2"/>
            <a:r>
              <a:rPr lang="en-US" altLang="zh-CN" sz="1400" dirty="0"/>
              <a:t>} </a:t>
            </a:r>
          </a:p>
          <a:p>
            <a:pPr lvl="1"/>
            <a:r>
              <a:rPr lang="en-US" altLang="zh-CN" sz="1400" dirty="0"/>
              <a:t>}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667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5C0AA4-1099-E74C-BD64-71B85B48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23658" cy="4351338"/>
          </a:xfrm>
        </p:spPr>
        <p:txBody>
          <a:bodyPr/>
          <a:lstStyle/>
          <a:p>
            <a:r>
              <a:rPr kumimoji="1" lang="zh-CN" altLang="en-US" dirty="0"/>
              <a:t>老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接口只适合流处理，不适合批处理，新的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接口统一了流批处理，提供了更大规模并行处理能力</a:t>
            </a:r>
            <a:endParaRPr kumimoji="1" lang="en-US" altLang="zh-CN" dirty="0"/>
          </a:p>
          <a:p>
            <a:r>
              <a:rPr kumimoji="1" lang="zh-CN" altLang="en-US" dirty="0"/>
              <a:t>三个组件：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分片（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）：将</a:t>
            </a:r>
            <a:r>
              <a:rPr lang="zh-CN" altLang="en-US" dirty="0"/>
              <a:t>数据源切分后的一小部分。</a:t>
            </a:r>
            <a:endParaRPr lang="en-US" altLang="zh-CN" dirty="0"/>
          </a:p>
          <a:p>
            <a:pPr lvl="1"/>
            <a:r>
              <a:rPr lang="zh-CN" altLang="en-US" dirty="0"/>
              <a:t>读取器（</a:t>
            </a:r>
            <a:r>
              <a:rPr lang="en-US" altLang="zh-CN" dirty="0" err="1"/>
              <a:t>SourceReader</a:t>
            </a:r>
            <a:r>
              <a:rPr lang="zh-CN" altLang="en-US" dirty="0"/>
              <a:t>）：在</a:t>
            </a:r>
            <a:r>
              <a:rPr lang="en-US" altLang="zh-CN" dirty="0" err="1"/>
              <a:t>TaskManager</a:t>
            </a:r>
            <a:r>
              <a:rPr lang="zh-CN" altLang="en-US" dirty="0"/>
              <a:t>上，负责</a:t>
            </a:r>
            <a:r>
              <a:rPr lang="en-US" altLang="zh-CN" dirty="0"/>
              <a:t>Split</a:t>
            </a:r>
            <a:r>
              <a:rPr lang="zh-CN" altLang="en-US" dirty="0"/>
              <a:t>的读取和处理，可分布式地并行运行。例如，单个</a:t>
            </a:r>
            <a:r>
              <a:rPr lang="en-US" altLang="zh-CN" dirty="0" err="1"/>
              <a:t>SourceReader</a:t>
            </a:r>
            <a:r>
              <a:rPr lang="zh-CN" altLang="en-US" dirty="0"/>
              <a:t>可以读取文件夹里的单个文件，多个</a:t>
            </a:r>
            <a:r>
              <a:rPr lang="en-US" altLang="zh-CN" dirty="0" err="1"/>
              <a:t>SourceReader</a:t>
            </a:r>
            <a:r>
              <a:rPr lang="zh-CN" altLang="en-US" dirty="0"/>
              <a:t>实例共同完成读取整个文件夹的任务。</a:t>
            </a:r>
            <a:endParaRPr lang="en-US" altLang="zh-CN" dirty="0"/>
          </a:p>
          <a:p>
            <a:pPr lvl="1"/>
            <a:r>
              <a:rPr lang="zh-CN" altLang="en-US" dirty="0"/>
              <a:t>分片枚举器（</a:t>
            </a:r>
            <a:r>
              <a:rPr lang="en-US" altLang="zh-CN" dirty="0" err="1"/>
              <a:t>SplitEnumerator</a:t>
            </a:r>
            <a:r>
              <a:rPr lang="zh-CN" altLang="en-US" dirty="0"/>
              <a:t>）：在</a:t>
            </a:r>
            <a:r>
              <a:rPr lang="en-US" altLang="zh-CN" dirty="0" err="1"/>
              <a:t>JobManager</a:t>
            </a:r>
            <a:r>
              <a:rPr lang="zh-CN" altLang="en-US" dirty="0"/>
              <a:t>上，负责发现和分配</a:t>
            </a:r>
            <a:r>
              <a:rPr lang="en-US" altLang="zh-CN" dirty="0"/>
              <a:t>Split</a:t>
            </a:r>
            <a:r>
              <a:rPr lang="zh-CN" altLang="en-US" dirty="0"/>
              <a:t>，按照负载均衡策略将多个</a:t>
            </a:r>
            <a:r>
              <a:rPr lang="en-US" altLang="zh-CN" dirty="0"/>
              <a:t>Split</a:t>
            </a:r>
            <a:r>
              <a:rPr lang="zh-CN" altLang="en-US" dirty="0"/>
              <a:t>分配个多个</a:t>
            </a:r>
            <a:r>
              <a:rPr lang="en-US" altLang="zh-CN" dirty="0" err="1"/>
              <a:t>SourceReader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2A9609-1268-EA45-B3A9-C19F0AF0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</a:t>
            </a:r>
            <a:r>
              <a:rPr kumimoji="1" lang="en-US" altLang="zh-CN"/>
              <a:t>Source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74F40-B0BF-6647-9436-5F9C9D1A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59" y="3201352"/>
            <a:ext cx="5523658" cy="33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10578</TotalTime>
  <Words>2435</Words>
  <Application>Microsoft Macintosh PowerPoint</Application>
  <PresentationFormat>宽屏</PresentationFormat>
  <Paragraphs>257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Microsoft YaHei UI</vt:lpstr>
      <vt:lpstr>Arial</vt:lpstr>
      <vt:lpstr>Wingdings</vt:lpstr>
      <vt:lpstr>欢迎文档</vt:lpstr>
      <vt:lpstr>第七章 Flink连接器</vt:lpstr>
      <vt:lpstr>端到端Exactly-Once</vt:lpstr>
      <vt:lpstr>幂等写</vt:lpstr>
      <vt:lpstr>事物写</vt:lpstr>
      <vt:lpstr>老Source接口</vt:lpstr>
      <vt:lpstr>老Source接口</vt:lpstr>
      <vt:lpstr>可恢复的Source</vt:lpstr>
      <vt:lpstr>时间戳和Watermark</vt:lpstr>
      <vt:lpstr>新Source</vt:lpstr>
      <vt:lpstr>自定义Sink</vt:lpstr>
      <vt:lpstr>Write-Ahead-Log</vt:lpstr>
      <vt:lpstr>Two-Phase-Commit</vt:lpstr>
      <vt:lpstr>常用流式连接器</vt:lpstr>
      <vt:lpstr>内置I/O接口</vt:lpstr>
      <vt:lpstr>基于文件系统的Source</vt:lpstr>
      <vt:lpstr>基于文件系统的Sink</vt:lpstr>
      <vt:lpstr>Flink Kafka Connector</vt:lpstr>
      <vt:lpstr>Flink Kafka Source</vt:lpstr>
      <vt:lpstr>Flink Kafka Sink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102</cp:revision>
  <dcterms:created xsi:type="dcterms:W3CDTF">2020-06-29T22:49:21Z</dcterms:created>
  <dcterms:modified xsi:type="dcterms:W3CDTF">2020-11-21T01:51:05Z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