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73" r:id="rId2"/>
    <p:sldId id="270" r:id="rId3"/>
    <p:sldId id="268" r:id="rId4"/>
    <p:sldId id="278" r:id="rId5"/>
    <p:sldId id="279" r:id="rId6"/>
    <p:sldId id="280" r:id="rId7"/>
    <p:sldId id="281" r:id="rId8"/>
    <p:sldId id="290" r:id="rId9"/>
    <p:sldId id="284" r:id="rId10"/>
    <p:sldId id="285" r:id="rId11"/>
    <p:sldId id="286" r:id="rId12"/>
    <p:sldId id="287" r:id="rId13"/>
    <p:sldId id="288" r:id="rId14"/>
    <p:sldId id="291" r:id="rId1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</p14:sldIdLst>
        </p14:section>
        <p14:section name="数据流图" id="{B9B51309-D148-4332-87C2-07BE32FBCA3B}">
          <p14:sldIdLst>
            <p14:sldId id="270"/>
            <p14:sldId id="268"/>
            <p14:sldId id="278"/>
            <p14:sldId id="279"/>
          </p14:sldIdLst>
        </p14:section>
        <p14:section name="Flink架构和核心组件" id="{2C3E5074-895C-2C40-A412-A32AD66F93FA}">
          <p14:sldIdLst>
            <p14:sldId id="280"/>
            <p14:sldId id="281"/>
            <p14:sldId id="290"/>
            <p14:sldId id="284"/>
          </p14:sldIdLst>
        </p14:section>
        <p14:section name="任务执行与资源划分" id="{2CC34DB2-6590-42C0-AD4B-A04C6060184E}">
          <p14:sldIdLst>
            <p14:sldId id="285"/>
            <p14:sldId id="286"/>
            <p14:sldId id="287"/>
            <p14:sldId id="288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鲁蔚征" initials="Lu" lastIdx="1" clrIdx="3">
    <p:extLst>
      <p:ext uri="{19B8F6BF-5375-455C-9EA6-DF929625EA0E}">
        <p15:presenceInfo xmlns:p15="http://schemas.microsoft.com/office/powerpoint/2012/main" userId="鲁蔚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7" autoAdjust="0"/>
    <p:restoredTop sz="81889" autoAdjust="0"/>
  </p:normalViewPr>
  <p:slideViewPr>
    <p:cSldViewPr snapToGrid="0">
      <p:cViewPr varScale="1">
        <p:scale>
          <a:sx n="90" d="100"/>
          <a:sy n="90" d="100"/>
        </p:scale>
        <p:origin x="14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2020年11月22日 Sunday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2020年11月22日 Sunday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CN" dirty="0" err="1"/>
              <a:t>addSource</a:t>
            </a:r>
            <a:r>
              <a:rPr lang="zh-CN" altLang="en-US" dirty="0"/>
              <a:t>为</a:t>
            </a:r>
            <a:r>
              <a:rPr lang="en-US" altLang="zh-CN" dirty="0"/>
              <a:t>Source</a:t>
            </a:r>
          </a:p>
          <a:p>
            <a:pPr rtl="0"/>
            <a:r>
              <a:rPr lang="en-US" altLang="zh-CN" dirty="0" err="1"/>
              <a:t>flatMap</a:t>
            </a:r>
            <a:r>
              <a:rPr lang="zh-CN" altLang="en-US" dirty="0"/>
              <a:t>函数转换为</a:t>
            </a:r>
            <a:r>
              <a:rPr lang="en-US" altLang="zh-CN" dirty="0" err="1"/>
              <a:t>FlatMap</a:t>
            </a:r>
            <a:r>
              <a:rPr lang="zh-CN" altLang="en-US" dirty="0"/>
              <a:t>算子</a:t>
            </a:r>
            <a:endParaRPr lang="en-US" altLang="zh-CN" dirty="0"/>
          </a:p>
          <a:p>
            <a:pPr rtl="0"/>
            <a:r>
              <a:rPr lang="en-US" altLang="zh-CN" dirty="0" err="1"/>
              <a:t>keyBy</a:t>
            </a:r>
            <a:r>
              <a:rPr lang="zh-CN" altLang="en-US" dirty="0"/>
              <a:t>、</a:t>
            </a:r>
            <a:r>
              <a:rPr lang="en-US" altLang="zh-CN" dirty="0" err="1"/>
              <a:t>timeWindow</a:t>
            </a:r>
            <a:r>
              <a:rPr lang="zh-CN" altLang="en-US" dirty="0"/>
              <a:t>和</a:t>
            </a:r>
            <a:r>
              <a:rPr lang="en-US" altLang="zh-CN" dirty="0"/>
              <a:t>sum</a:t>
            </a:r>
            <a:r>
              <a:rPr lang="zh-CN" altLang="en-US" dirty="0"/>
              <a:t>共同组成为窗口上的聚合：</a:t>
            </a:r>
            <a:r>
              <a:rPr lang="en-US" altLang="zh-CN" dirty="0" err="1"/>
              <a:t>WindowAggregation</a:t>
            </a:r>
            <a:endParaRPr lang="en-US" altLang="zh-CN" dirty="0"/>
          </a:p>
          <a:p>
            <a:pPr rtl="0"/>
            <a:r>
              <a:rPr lang="zh-CN" altLang="en-US" dirty="0"/>
              <a:t>最终输出到</a:t>
            </a:r>
            <a:r>
              <a:rPr lang="en-US" altLang="zh-CN" dirty="0"/>
              <a:t>Sink</a:t>
            </a:r>
            <a:r>
              <a:rPr lang="zh-CN" altLang="en-US" dirty="0"/>
              <a:t>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9">
            <a:extLst>
              <a:ext uri="{FF2B5EF4-FFF2-40B4-BE49-F238E27FC236}">
                <a16:creationId xmlns:a16="http://schemas.microsoft.com/office/drawing/2014/main" id="{2A1E7EF3-16C1-8C4A-BC1F-86BA485BBBA4}"/>
              </a:ext>
            </a:extLst>
          </p:cNvPr>
          <p:cNvSpPr/>
          <p:nvPr userDrawn="1"/>
        </p:nvSpPr>
        <p:spPr>
          <a:xfrm>
            <a:off x="254949" y="161585"/>
            <a:ext cx="11682101" cy="108651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285750" indent="-28575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l"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二级</a:t>
            </a:r>
          </a:p>
          <a:p>
            <a:pPr lvl="2" rtl="0"/>
            <a:r>
              <a:rPr lang="zh-CN" altLang="en-US" dirty="0"/>
              <a:t>三级</a:t>
            </a:r>
          </a:p>
          <a:p>
            <a:pPr lvl="3" rtl="0"/>
            <a:r>
              <a:rPr lang="zh-CN" altLang="en-US" dirty="0"/>
              <a:t>四级</a:t>
            </a:r>
          </a:p>
          <a:p>
            <a:pPr lvl="4" rtl="0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6705"/>
            <a:ext cx="10749367" cy="796273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2020年11月22日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第三章</a:t>
            </a:r>
            <a:br>
              <a:rPr lang="en-US" altLang="zh-CN" sz="4600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altLang="zh-CN" sz="4600" dirty="0" err="1">
                <a:solidFill>
                  <a:schemeClr val="bg1"/>
                </a:solidFill>
                <a:cs typeface="Arial" panose="020B0604020202020204" pitchFamily="34" charset="0"/>
              </a:rPr>
              <a:t>Flink</a:t>
            </a: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的设计与运行原理</a:t>
            </a:r>
            <a:endParaRPr lang="zh-cn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90328" y="3249194"/>
            <a:ext cx="9582736" cy="113385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430FFB-8B9A-0D42-AD47-D0070B7BA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StreamGraph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根据用户代码生成的图</a:t>
            </a:r>
            <a:endParaRPr kumimoji="1" lang="en-US" altLang="zh-CN" dirty="0"/>
          </a:p>
          <a:p>
            <a:r>
              <a:rPr kumimoji="1" lang="en-US" altLang="zh-CN" dirty="0" err="1"/>
              <a:t>JobGraph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StreamGraph</a:t>
            </a:r>
            <a:r>
              <a:rPr kumimoji="1" lang="zh-CN" altLang="en-US" dirty="0"/>
              <a:t>优化之后生成</a:t>
            </a:r>
            <a:r>
              <a:rPr kumimoji="1" lang="en-US" altLang="zh-CN" dirty="0" err="1"/>
              <a:t>JobGraph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算子链</a:t>
            </a:r>
            <a:endParaRPr kumimoji="1" lang="en-US" altLang="zh-CN" dirty="0"/>
          </a:p>
          <a:p>
            <a:r>
              <a:rPr kumimoji="1" lang="en-US" altLang="zh-CN" dirty="0" err="1"/>
              <a:t>ExecutionGraph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JobGraph</a:t>
            </a:r>
            <a:r>
              <a:rPr kumimoji="1" lang="zh-CN" altLang="en-US" dirty="0"/>
              <a:t>的分布式并行版本</a:t>
            </a:r>
            <a:endParaRPr kumimoji="1" lang="en-US" altLang="zh-CN" dirty="0"/>
          </a:p>
          <a:p>
            <a:r>
              <a:rPr kumimoji="1" lang="zh-CN" altLang="en-US" dirty="0"/>
              <a:t>物理执行图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部署到</a:t>
            </a:r>
            <a:r>
              <a:rPr kumimoji="1" lang="en-US" altLang="zh-CN" dirty="0" err="1"/>
              <a:t>TaskManager</a:t>
            </a:r>
            <a:r>
              <a:rPr kumimoji="1" lang="zh-CN" altLang="en-US" dirty="0"/>
              <a:t>上的具体计算任务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2F2EF7-4570-824C-8265-9DC83107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再谈逻辑视图到物理执行图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C2AB42-B1B9-1847-9641-818C0DD36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49534"/>
            <a:ext cx="5401994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8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94F4614-A527-3B41-BA88-B537D9113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算子链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将相近的算子子任务链接在一起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链接后形成任务（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Task</a:t>
            </a:r>
            <a:r>
              <a:rPr kumimoji="1" lang="zh-CN" altLang="en-US" dirty="0"/>
              <a:t>以线程的形式被</a:t>
            </a:r>
            <a:r>
              <a:rPr kumimoji="1" lang="en-US" altLang="zh-CN" dirty="0" err="1"/>
              <a:t>TaskManager</a:t>
            </a:r>
            <a:r>
              <a:rPr kumimoji="1" lang="zh-CN" altLang="en-US" dirty="0"/>
              <a:t>调度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可以降低算子子任务之间的传输开销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46F80BC-867D-6541-A279-BF951C90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zh-CN" dirty="0"/>
              <a:t>任务、算子子任务与算子链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2D2646-F646-8943-885B-0B5C84B9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954" y="2029178"/>
            <a:ext cx="6503615" cy="32743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5E08CC3-1651-4041-B945-F7A7B83EA330}"/>
              </a:ext>
            </a:extLst>
          </p:cNvPr>
          <p:cNvSpPr txBox="1"/>
          <p:nvPr/>
        </p:nvSpPr>
        <p:spPr>
          <a:xfrm>
            <a:off x="5457825" y="5303519"/>
            <a:ext cx="532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上图中，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FlatMap</a:t>
            </a:r>
            <a:r>
              <a:rPr kumimoji="1" lang="zh-CN" altLang="en-US" dirty="0"/>
              <a:t>链接到了一起，其他算子发生了跨分区数据交换，无法链接到一起。</a:t>
            </a:r>
          </a:p>
        </p:txBody>
      </p:sp>
    </p:spTree>
    <p:extLst>
      <p:ext uri="{BB962C8B-B14F-4D97-AF65-F5344CB8AC3E}">
        <p14:creationId xmlns:p14="http://schemas.microsoft.com/office/powerpoint/2010/main" val="149096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F45BAA-FE39-2B46-B769-CBBA1FA8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Slot</a:t>
            </a:r>
          </a:p>
          <a:p>
            <a:pPr lvl="1"/>
            <a:r>
              <a:rPr kumimoji="1" lang="en-US" altLang="zh-CN" dirty="0" err="1"/>
              <a:t>TaskManager</a:t>
            </a:r>
            <a:r>
              <a:rPr kumimoji="1" lang="zh-CN" altLang="en-US" dirty="0"/>
              <a:t>下有多个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Slot</a:t>
            </a:r>
          </a:p>
          <a:p>
            <a:pPr lvl="1"/>
            <a:r>
              <a:rPr kumimoji="1" lang="zh-CN" altLang="en-US" dirty="0"/>
              <a:t>每个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中运行着某些</a:t>
            </a:r>
            <a:r>
              <a:rPr kumimoji="1" lang="en-US" altLang="zh-CN" dirty="0"/>
              <a:t>Task</a:t>
            </a:r>
          </a:p>
          <a:p>
            <a:pPr lvl="1"/>
            <a:r>
              <a:rPr kumimoji="1" lang="en-US" altLang="zh-CN" dirty="0"/>
              <a:t>Slot</a:t>
            </a:r>
            <a:r>
              <a:rPr kumimoji="1" lang="zh-CN" altLang="en-US" dirty="0"/>
              <a:t>之间的内存相互隔离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Slot</a:t>
            </a:r>
            <a:r>
              <a:rPr kumimoji="1" lang="zh-CN" altLang="en-US" dirty="0"/>
              <a:t>内部共享</a:t>
            </a:r>
            <a:r>
              <a:rPr kumimoji="1" lang="en-US" altLang="zh-CN" dirty="0"/>
              <a:t>TCP</a:t>
            </a:r>
            <a:r>
              <a:rPr kumimoji="1" lang="zh-CN" altLang="en-US" dirty="0"/>
              <a:t>连接、心跳等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允许用户设置</a:t>
            </a:r>
            <a:r>
              <a:rPr kumimoji="1" lang="en-US" altLang="zh-CN" dirty="0" err="1"/>
              <a:t>TaskManager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的数目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建议将</a:t>
            </a:r>
            <a:r>
              <a:rPr kumimoji="1" lang="en-US" altLang="zh-CN" dirty="0" err="1"/>
              <a:t>TaskManager</a:t>
            </a:r>
            <a:r>
              <a:rPr kumimoji="1" lang="zh-CN" altLang="en-US" dirty="0"/>
              <a:t>下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数设置为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核心数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20199C0-E873-7D45-9ACB-4B252593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zh-CN" dirty="0"/>
              <a:t>任务槽位与计算资源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9F7DB4-E38D-BF41-BF60-7E7C660A8C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85" y="1957344"/>
            <a:ext cx="7457049" cy="20439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5B6172C-051B-1143-9992-D2772FA6896C}"/>
              </a:ext>
            </a:extLst>
          </p:cNvPr>
          <p:cNvSpPr txBox="1"/>
          <p:nvPr/>
        </p:nvSpPr>
        <p:spPr>
          <a:xfrm>
            <a:off x="6980963" y="4133013"/>
            <a:ext cx="301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Slot</a:t>
            </a:r>
            <a:r>
              <a:rPr lang="zh-CN" altLang="zh-CN" dirty="0"/>
              <a:t>与</a:t>
            </a:r>
            <a:r>
              <a:rPr lang="en-US" altLang="zh-CN" dirty="0" err="1"/>
              <a:t>TaskManager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232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08F9D5-6C04-7042-B5BC-186841FA4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多个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共享一个</a:t>
            </a:r>
            <a:r>
              <a:rPr kumimoji="1" lang="en-US" altLang="zh-CN" dirty="0"/>
              <a:t>Slot</a:t>
            </a:r>
          </a:p>
          <a:p>
            <a:r>
              <a:rPr kumimoji="1" lang="zh-CN" altLang="en-US" dirty="0"/>
              <a:t>数据交换成本更低</a:t>
            </a:r>
            <a:endParaRPr kumimoji="1" lang="en-US" altLang="zh-CN" dirty="0"/>
          </a:p>
          <a:p>
            <a:r>
              <a:rPr kumimoji="1" lang="zh-CN" altLang="en-US" dirty="0"/>
              <a:t>右图中，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FlatMap</a:t>
            </a:r>
            <a:r>
              <a:rPr kumimoji="1" lang="zh-CN" altLang="en-US" dirty="0"/>
              <a:t>计算量不大，</a:t>
            </a:r>
            <a:r>
              <a:rPr kumimoji="1" lang="en-US" altLang="zh-CN" dirty="0" err="1"/>
              <a:t>WindowAggregation</a:t>
            </a:r>
            <a:r>
              <a:rPr kumimoji="1" lang="zh-CN" altLang="en-US" dirty="0"/>
              <a:t>计算量较大，资源互补</a:t>
            </a:r>
            <a:endParaRPr kumimoji="1" lang="en-US" altLang="zh-CN" dirty="0"/>
          </a:p>
          <a:p>
            <a:r>
              <a:rPr kumimoji="1" lang="zh-CN" altLang="en-US" dirty="0"/>
              <a:t>增加并行度后，在同样的计算资源基础上，可以部署更多算子实例，处理的数据量更大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AB94E11-6DBB-1A49-B8BB-AE954694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槽位共享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3E5C3E-A709-7748-B454-ED6E3A7EB6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971" y="1248568"/>
            <a:ext cx="6181596" cy="2522538"/>
          </a:xfrm>
          <a:prstGeom prst="rect">
            <a:avLst/>
          </a:prstGeom>
        </p:spPr>
      </p:pic>
      <p:sp>
        <p:nvSpPr>
          <p:cNvPr id="6" name="下箭头 5">
            <a:extLst>
              <a:ext uri="{FF2B5EF4-FFF2-40B4-BE49-F238E27FC236}">
                <a16:creationId xmlns:a16="http://schemas.microsoft.com/office/drawing/2014/main" id="{481686E5-9F8F-864B-8BEC-15DAEB2BAF43}"/>
              </a:ext>
            </a:extLst>
          </p:cNvPr>
          <p:cNvSpPr/>
          <p:nvPr/>
        </p:nvSpPr>
        <p:spPr>
          <a:xfrm>
            <a:off x="8615973" y="3886200"/>
            <a:ext cx="125635" cy="34686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E48FB4-61BB-5347-870E-3D927710BB70}"/>
              </a:ext>
            </a:extLst>
          </p:cNvPr>
          <p:cNvSpPr txBox="1"/>
          <p:nvPr/>
        </p:nvSpPr>
        <p:spPr>
          <a:xfrm>
            <a:off x="8848578" y="3886200"/>
            <a:ext cx="184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将并行度由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改为</a:t>
            </a:r>
            <a:r>
              <a:rPr kumimoji="1" lang="en-US" altLang="zh-CN" sz="1600" dirty="0"/>
              <a:t>6</a:t>
            </a:r>
            <a:endParaRPr kumimoji="1" lang="zh-CN" altLang="en-US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F8EDB4A-A38A-B44A-802E-34952D1DA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54" y="4224754"/>
            <a:ext cx="7186046" cy="25568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258478-0B70-AD4B-8C4E-130074201B25}"/>
              </a:ext>
            </a:extLst>
          </p:cNvPr>
          <p:cNvSpPr txBox="1"/>
          <p:nvPr/>
        </p:nvSpPr>
        <p:spPr>
          <a:xfrm>
            <a:off x="5863395" y="3786494"/>
            <a:ext cx="264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槽位共享</a:t>
            </a:r>
            <a:r>
              <a:rPr lang="zh-CN" altLang="en-US" dirty="0"/>
              <a:t>后，多个</a:t>
            </a:r>
            <a:r>
              <a:rPr lang="en-US" altLang="zh-CN" dirty="0"/>
              <a:t>Task</a:t>
            </a:r>
            <a:r>
              <a:rPr lang="zh-CN" altLang="en-US" dirty="0"/>
              <a:t>共享一个</a:t>
            </a:r>
            <a:r>
              <a:rPr lang="en-US" altLang="zh-CN" dirty="0"/>
              <a:t>Slot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07289-A509-FA4D-B3A5-F01AE4660C21}"/>
              </a:ext>
            </a:extLst>
          </p:cNvPr>
          <p:cNvSpPr txBox="1"/>
          <p:nvPr/>
        </p:nvSpPr>
        <p:spPr>
          <a:xfrm>
            <a:off x="2560355" y="5832953"/>
            <a:ext cx="264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可以增大并行度，有限的资源上处理更多数据</a:t>
            </a:r>
          </a:p>
        </p:txBody>
      </p:sp>
    </p:spTree>
    <p:extLst>
      <p:ext uri="{BB962C8B-B14F-4D97-AF65-F5344CB8AC3E}">
        <p14:creationId xmlns:p14="http://schemas.microsoft.com/office/powerpoint/2010/main" val="4104610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4B9539-CBC8-884A-BD6E-E118F7D2A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920037" cy="4351338"/>
          </a:xfrm>
        </p:spPr>
        <p:txBody>
          <a:bodyPr/>
          <a:lstStyle/>
          <a:p>
            <a:r>
              <a:rPr kumimoji="1" lang="zh-CN" altLang="en-US" sz="2000" dirty="0"/>
              <a:t>并行度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逻辑视图并行切分为多个算子子任务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每个算子子任务处理输入数据的一部分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输入数据量增大时，可适当增大并行度</a:t>
            </a:r>
            <a:endParaRPr kumimoji="1" lang="en-US" altLang="zh-CN" sz="1800" dirty="0"/>
          </a:p>
          <a:p>
            <a:r>
              <a:rPr kumimoji="1" lang="zh-CN" altLang="en-US" sz="2000" dirty="0"/>
              <a:t>槽位数目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针对</a:t>
            </a:r>
            <a:r>
              <a:rPr kumimoji="1" lang="en-US" altLang="zh-CN" sz="1800" dirty="0" err="1"/>
              <a:t>TaskManager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设置资源切分粒度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0DDE97A-3950-4641-8415-0BBBC279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并行度与槽位数目</a:t>
            </a:r>
          </a:p>
        </p:txBody>
      </p:sp>
    </p:spTree>
    <p:extLst>
      <p:ext uri="{BB962C8B-B14F-4D97-AF65-F5344CB8AC3E}">
        <p14:creationId xmlns:p14="http://schemas.microsoft.com/office/powerpoint/2010/main" val="411955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相关概念</a:t>
            </a:r>
          </a:p>
        </p:txBody>
      </p:sp>
      <p:sp>
        <p:nvSpPr>
          <p:cNvPr id="54" name="内容占位符 3"/>
          <p:cNvSpPr txBox="1">
            <a:spLocks/>
          </p:cNvSpPr>
          <p:nvPr/>
        </p:nvSpPr>
        <p:spPr>
          <a:xfrm>
            <a:off x="598812" y="1730553"/>
            <a:ext cx="5497188" cy="3642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方法（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Method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）：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Java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或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Scala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语言中的方法，有输入参数和返回值。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函数（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Function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）：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Flink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提供给开发者的接口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flatMap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keyBy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等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算子（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Operator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）：在执行层面，算子对数据进行操作，一般一到多个函数对应一个算子。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Source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Transformation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Sink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EF44FA-B637-8440-A5D2-E49AF92ED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14221"/>
            <a:ext cx="5931667" cy="297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 dirty="0">
                <a:cs typeface="Arial" panose="020B0604020202020204" pitchFamily="34" charset="0"/>
              </a:rPr>
              <a:t>数据流图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901774-4C47-A54B-A671-C16FC2889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820" y="3101162"/>
            <a:ext cx="4617684" cy="3110523"/>
          </a:xfrm>
        </p:spPr>
      </p:pic>
      <p:sp>
        <p:nvSpPr>
          <p:cNvPr id="11" name="内容占位符 7"/>
          <p:cNvSpPr txBox="1">
            <a:spLocks/>
          </p:cNvSpPr>
          <p:nvPr/>
        </p:nvSpPr>
        <p:spPr>
          <a:xfrm>
            <a:off x="649944" y="5762871"/>
            <a:ext cx="10393975" cy="889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4100"/>
              </a:spcBef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 descr="徽标的特写&#10;&#10;生成的置信度非常高的说明">
            <a:extLst>
              <a:ext uri="{FF2B5EF4-FFF2-40B4-BE49-F238E27FC236}">
                <a16:creationId xmlns:a16="http://schemas.microsoft.com/office/drawing/2014/main" id="{41A2C312-C486-4398-890E-85024FB97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53" y="3870577"/>
            <a:ext cx="352381" cy="3047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4FF609A-5DF9-D846-ADB8-2C263B8A3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4" y="3429000"/>
            <a:ext cx="5177120" cy="2598229"/>
          </a:xfrm>
          <a:prstGeom prst="rect">
            <a:avLst/>
          </a:prstGeom>
        </p:spPr>
      </p:pic>
      <p:sp>
        <p:nvSpPr>
          <p:cNvPr id="17" name="右箭头 16">
            <a:extLst>
              <a:ext uri="{FF2B5EF4-FFF2-40B4-BE49-F238E27FC236}">
                <a16:creationId xmlns:a16="http://schemas.microsoft.com/office/drawing/2014/main" id="{788CFFA2-7CC1-B346-8E45-C05BF608F77E}"/>
              </a:ext>
            </a:extLst>
          </p:cNvPr>
          <p:cNvSpPr/>
          <p:nvPr/>
        </p:nvSpPr>
        <p:spPr>
          <a:xfrm>
            <a:off x="6096000" y="4583289"/>
            <a:ext cx="462844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内容占位符 6">
            <a:extLst>
              <a:ext uri="{FF2B5EF4-FFF2-40B4-BE49-F238E27FC236}">
                <a16:creationId xmlns:a16="http://schemas.microsoft.com/office/drawing/2014/main" id="{E1B2057D-1905-414E-B69A-7E65A40531F2}"/>
              </a:ext>
            </a:extLst>
          </p:cNvPr>
          <p:cNvSpPr txBox="1">
            <a:spLocks/>
          </p:cNvSpPr>
          <p:nvPr/>
        </p:nvSpPr>
        <p:spPr>
          <a:xfrm>
            <a:off x="667873" y="1731495"/>
            <a:ext cx="8218951" cy="197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cs typeface="Arial" panose="020B0604020202020204" pitchFamily="34" charset="0"/>
              </a:rPr>
              <a:t>从代码到逻辑视图</a:t>
            </a:r>
            <a:endParaRPr lang="en-US" altLang="zh-CN" dirty="0">
              <a:cs typeface="Arial" panose="020B0604020202020204" pitchFamily="34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cs typeface="Arial" panose="020B0604020202020204" pitchFamily="34" charset="0"/>
              </a:rPr>
              <a:t>逻辑视图中圆圈表示算子，箭头表示数据流</a:t>
            </a:r>
            <a:endParaRPr lang="en-US" altLang="zh-CN" dirty="0">
              <a:cs typeface="Arial" panose="020B0604020202020204" pitchFamily="34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cs typeface="Arial" panose="020B0604020202020204" pitchFamily="34" charset="0"/>
              </a:rPr>
              <a:t>可以在</a:t>
            </a:r>
            <a:r>
              <a:rPr lang="en-US" altLang="zh-CN" dirty="0" err="1">
                <a:cs typeface="Arial" panose="020B0604020202020204" pitchFamily="34" charset="0"/>
              </a:rPr>
              <a:t>Flink</a:t>
            </a:r>
            <a:r>
              <a:rPr lang="zh-CN" altLang="en-US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cs typeface="Arial" panose="020B0604020202020204" pitchFamily="34" charset="0"/>
              </a:rPr>
              <a:t>Web</a:t>
            </a:r>
            <a:r>
              <a:rPr lang="zh-CN" altLang="en-US" dirty="0">
                <a:cs typeface="Arial" panose="020B0604020202020204" pitchFamily="34" charset="0"/>
              </a:rPr>
              <a:t> </a:t>
            </a:r>
            <a:r>
              <a:rPr lang="en-US" altLang="zh-CN" dirty="0">
                <a:cs typeface="Arial" panose="020B0604020202020204" pitchFamily="34" charset="0"/>
              </a:rPr>
              <a:t>UI</a:t>
            </a:r>
            <a:r>
              <a:rPr lang="zh-CN" altLang="en-US" dirty="0">
                <a:cs typeface="Arial" panose="020B0604020202020204" pitchFamily="34" charset="0"/>
              </a:rPr>
              <a:t>中查看一个作业的逻辑视图</a:t>
            </a:r>
            <a:endParaRPr lang="en-US" altLang="zh-CN" dirty="0">
              <a:cs typeface="Arial" panose="020B0604020202020204" pitchFamily="34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cs typeface="Arial" panose="020B0604020202020204" pitchFamily="34" charset="0"/>
              </a:rPr>
              <a:t>大数据框架的算子对计算做了抽象，方便用户进行并行计算、横向扩展和故障恢复</a:t>
            </a:r>
            <a:endParaRPr lang="zh-cn" dirty="0"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7B9187-DC9D-064E-84BC-E846F20063FC}"/>
              </a:ext>
            </a:extLst>
          </p:cNvPr>
          <p:cNvSpPr txBox="1"/>
          <p:nvPr/>
        </p:nvSpPr>
        <p:spPr>
          <a:xfrm>
            <a:off x="8472487" y="6215317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逻辑视图</a:t>
            </a:r>
          </a:p>
        </p:txBody>
      </p:sp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827978-856F-5748-8AA1-77845716B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20064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分布式环境下并行化物理执行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数据流被切分到多个分区（</a:t>
            </a:r>
            <a:r>
              <a:rPr kumimoji="1" lang="en-US" altLang="zh-CN" dirty="0"/>
              <a:t>Partition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算子被切分为算子子任务（</a:t>
            </a:r>
            <a:r>
              <a:rPr kumimoji="1" lang="en-US" altLang="zh-CN" dirty="0"/>
              <a:t>Operator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Subtask</a:t>
            </a:r>
            <a:r>
              <a:rPr kumimoji="1" lang="zh-CN" altLang="en-US" dirty="0"/>
              <a:t>），又被称为算子实例</a:t>
            </a:r>
            <a:endParaRPr kumimoji="1" lang="en-US" altLang="zh-CN" dirty="0"/>
          </a:p>
          <a:p>
            <a:pPr marL="971550" lvl="1" indent="-285750"/>
            <a:r>
              <a:rPr kumimoji="1" lang="zh-CN" altLang="en-US" dirty="0"/>
              <a:t>物理执行的基本单元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并行度（</a:t>
            </a:r>
            <a:r>
              <a:rPr lang="en-US" altLang="zh-CN" dirty="0"/>
              <a:t>Parallelism</a:t>
            </a:r>
            <a:r>
              <a:rPr lang="zh-CN" altLang="zh-CN" dirty="0"/>
              <a:t>）</a:t>
            </a:r>
            <a:r>
              <a:rPr lang="zh-CN" altLang="en-US" dirty="0"/>
              <a:t>：衡量并行切分的多少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5A553C1-4021-9649-9AD8-74089559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物理执行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AC40A7-5FC6-6F4A-A78B-208704B67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224" y="2888448"/>
            <a:ext cx="6493776" cy="32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8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1834308-5924-F442-9862-18A51AA6A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数据在不同算子子任务之间数据交换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常见四种数据交换策略：</a:t>
            </a:r>
            <a:endParaRPr kumimoji="1" lang="en-US" altLang="zh-CN" dirty="0"/>
          </a:p>
          <a:p>
            <a:pPr lvl="1" indent="-285750"/>
            <a:r>
              <a:rPr kumimoji="1" lang="zh-CN" altLang="en-US" dirty="0"/>
              <a:t>前向传播（</a:t>
            </a:r>
            <a:r>
              <a:rPr kumimoji="1" lang="en-US" altLang="zh-CN" dirty="0"/>
              <a:t>Forward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 indent="-285750"/>
            <a:r>
              <a:rPr kumimoji="1" lang="zh-CN" altLang="en-US" dirty="0"/>
              <a:t>按</a:t>
            </a:r>
            <a:r>
              <a:rPr kumimoji="1" lang="en-US" altLang="zh-CN" dirty="0"/>
              <a:t>Key</a:t>
            </a:r>
            <a:r>
              <a:rPr kumimoji="1" lang="zh-CN" altLang="en-US" dirty="0"/>
              <a:t>分组（</a:t>
            </a:r>
            <a:r>
              <a:rPr kumimoji="1" lang="en-US" altLang="zh-CN" dirty="0"/>
              <a:t>Keyed-Based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 indent="-285750"/>
            <a:r>
              <a:rPr kumimoji="1" lang="zh-CN" altLang="en-US" dirty="0"/>
              <a:t>广播（</a:t>
            </a:r>
            <a:r>
              <a:rPr kumimoji="1" lang="en-US" altLang="zh-CN" dirty="0"/>
              <a:t>Broadcast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 indent="-285750"/>
            <a:r>
              <a:rPr kumimoji="1" lang="zh-CN" altLang="en-US" dirty="0"/>
              <a:t>随机（</a:t>
            </a:r>
            <a:r>
              <a:rPr kumimoji="1" lang="en-US" altLang="zh-CN" dirty="0"/>
              <a:t>Random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EC6A0A-80A2-B746-BABC-80E03EF0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数据交换策略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43A702-E8D0-AF40-B222-5699944DD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316" y="2181088"/>
            <a:ext cx="5420403" cy="37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3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771772-4597-754A-97C0-171A198B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70230" cy="4351338"/>
          </a:xfrm>
        </p:spPr>
        <p:txBody>
          <a:bodyPr/>
          <a:lstStyle/>
          <a:p>
            <a:r>
              <a:rPr kumimoji="1" lang="en-US" altLang="zh-CN" dirty="0"/>
              <a:t>Master</a:t>
            </a:r>
          </a:p>
          <a:p>
            <a:pPr lvl="1"/>
            <a:r>
              <a:rPr kumimoji="1" lang="zh-CN" altLang="en-US" dirty="0"/>
              <a:t>协调管理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Dispatcher</a:t>
            </a:r>
          </a:p>
          <a:p>
            <a:pPr lvl="1"/>
            <a:r>
              <a:rPr kumimoji="1" lang="en-US" altLang="zh-CN" dirty="0" err="1"/>
              <a:t>ResourceManager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JobManager</a:t>
            </a:r>
            <a:endParaRPr kumimoji="1" lang="en-US" altLang="zh-CN" dirty="0"/>
          </a:p>
          <a:p>
            <a:r>
              <a:rPr kumimoji="1" lang="en-US" altLang="zh-CN" dirty="0" err="1"/>
              <a:t>TaskManager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拥有</a:t>
            </a:r>
            <a:r>
              <a:rPr kumimoji="1" lang="en-US" altLang="zh-CN" dirty="0"/>
              <a:t>CPU</a:t>
            </a:r>
            <a:r>
              <a:rPr kumimoji="1" lang="zh-CN" altLang="en-US" dirty="0"/>
              <a:t>、内存等计算资源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Flink</a:t>
            </a:r>
            <a:r>
              <a:rPr kumimoji="1" lang="zh-CN" altLang="en-US" dirty="0"/>
              <a:t>作业被分发到多个</a:t>
            </a:r>
            <a:r>
              <a:rPr kumimoji="1" lang="en-US" altLang="zh-CN" dirty="0" err="1"/>
              <a:t>TaskManager</a:t>
            </a:r>
            <a:r>
              <a:rPr kumimoji="1" lang="zh-CN" altLang="en-US" dirty="0"/>
              <a:t>上并行执行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E9F3C3-B8F0-F741-8689-EBC1AD86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主从架构</a:t>
            </a:r>
          </a:p>
        </p:txBody>
      </p:sp>
    </p:spTree>
    <p:extLst>
      <p:ext uri="{BB962C8B-B14F-4D97-AF65-F5344CB8AC3E}">
        <p14:creationId xmlns:p14="http://schemas.microsoft.com/office/powerpoint/2010/main" val="183483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1EF2613-0D66-9645-B341-A49AA0F54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799" cy="4351338"/>
          </a:xfrm>
        </p:spPr>
        <p:txBody>
          <a:bodyPr/>
          <a:lstStyle/>
          <a:p>
            <a:r>
              <a:rPr kumimoji="1" lang="zh-CN" altLang="en-US" dirty="0"/>
              <a:t>启动一个</a:t>
            </a:r>
            <a:r>
              <a:rPr kumimoji="1" lang="en-US" altLang="zh-CN" dirty="0" err="1"/>
              <a:t>Flink</a:t>
            </a:r>
            <a:r>
              <a:rPr kumimoji="1" lang="zh-CN" altLang="en-US" dirty="0"/>
              <a:t>集群，</a:t>
            </a:r>
            <a:r>
              <a:rPr kumimoji="1" lang="en-US" altLang="zh-CN" dirty="0" err="1"/>
              <a:t>TaskManager</a:t>
            </a:r>
            <a:r>
              <a:rPr kumimoji="1" lang="zh-CN" altLang="en-US" dirty="0"/>
              <a:t>进程启动后会将自己注册给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ResourceManager</a:t>
            </a:r>
            <a:endParaRPr kumimoji="1" lang="en-US" altLang="zh-CN" dirty="0"/>
          </a:p>
          <a:p>
            <a:r>
              <a:rPr kumimoji="1" lang="en-US" altLang="zh-CN" dirty="0"/>
              <a:t>Client</a:t>
            </a:r>
            <a:r>
              <a:rPr kumimoji="1" lang="zh-CN" altLang="en-US" dirty="0"/>
              <a:t>提交作业（</a:t>
            </a:r>
            <a:r>
              <a:rPr kumimoji="1" lang="en-US" altLang="zh-CN" dirty="0"/>
              <a:t>Application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Master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Dispatcher</a:t>
            </a:r>
            <a:r>
              <a:rPr kumimoji="1" lang="zh-CN" altLang="en-US" dirty="0"/>
              <a:t>接收作业，启动</a:t>
            </a:r>
            <a:r>
              <a:rPr kumimoji="1" lang="en-US" altLang="zh-CN" dirty="0" err="1"/>
              <a:t>JobManager</a:t>
            </a:r>
            <a:endParaRPr kumimoji="1" lang="en-US" altLang="zh-CN" dirty="0"/>
          </a:p>
          <a:p>
            <a:r>
              <a:rPr kumimoji="1" lang="en-US" altLang="zh-CN" dirty="0" err="1"/>
              <a:t>JobManager</a:t>
            </a:r>
            <a:r>
              <a:rPr kumimoji="1" lang="zh-CN" altLang="en-US" dirty="0"/>
              <a:t>向</a:t>
            </a:r>
            <a:r>
              <a:rPr kumimoji="1" lang="en-US" altLang="zh-CN" dirty="0" err="1"/>
              <a:t>ResourceManager</a:t>
            </a:r>
            <a:r>
              <a:rPr kumimoji="1" lang="zh-CN" altLang="en-US" dirty="0"/>
              <a:t>申请资源，</a:t>
            </a:r>
            <a:r>
              <a:rPr kumimoji="1" lang="en-US" altLang="zh-CN" dirty="0" err="1"/>
              <a:t>ResourceManager</a:t>
            </a:r>
            <a:r>
              <a:rPr kumimoji="1" lang="zh-CN" altLang="en-US" dirty="0"/>
              <a:t>会将闲置资源分配给</a:t>
            </a:r>
            <a:r>
              <a:rPr kumimoji="1" lang="en-US" altLang="zh-CN" dirty="0" err="1"/>
              <a:t>JobManager</a:t>
            </a:r>
            <a:endParaRPr kumimoji="1" lang="en-US" altLang="zh-CN" dirty="0"/>
          </a:p>
          <a:p>
            <a:r>
              <a:rPr kumimoji="1" lang="zh-CN" altLang="en-US" dirty="0"/>
              <a:t>作业转化为物理执行图，计算任务分发部署到多个</a:t>
            </a:r>
            <a:r>
              <a:rPr kumimoji="1" lang="en-US" altLang="zh-CN" dirty="0" err="1"/>
              <a:t>TaskManager</a:t>
            </a:r>
            <a:r>
              <a:rPr kumimoji="1" lang="zh-CN" altLang="en-US" dirty="0"/>
              <a:t>上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82934B-EBD3-6947-8767-FE202AE4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作业提交过程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35F4CE-8514-5149-990B-589CACA9C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5715"/>
            <a:ext cx="6004559" cy="317548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805F936-12C5-AA48-B136-091A166A9B2A}"/>
              </a:ext>
            </a:extLst>
          </p:cNvPr>
          <p:cNvSpPr txBox="1"/>
          <p:nvPr/>
        </p:nvSpPr>
        <p:spPr>
          <a:xfrm>
            <a:off x="8315326" y="5809417"/>
            <a:ext cx="430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作业提交流程</a:t>
            </a:r>
          </a:p>
        </p:txBody>
      </p:sp>
    </p:spTree>
    <p:extLst>
      <p:ext uri="{BB962C8B-B14F-4D97-AF65-F5344CB8AC3E}">
        <p14:creationId xmlns:p14="http://schemas.microsoft.com/office/powerpoint/2010/main" val="16433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A5393F5-5672-F243-A664-E86A8DDD9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799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Client</a:t>
            </a:r>
          </a:p>
          <a:p>
            <a:pPr lvl="1"/>
            <a:r>
              <a:rPr kumimoji="1" lang="en-US" altLang="zh-CN" dirty="0" err="1"/>
              <a:t>Flink</a:t>
            </a:r>
            <a:r>
              <a:rPr kumimoji="1" lang="zh-CN" altLang="en-US" dirty="0"/>
              <a:t>主目录下的 </a:t>
            </a:r>
            <a:r>
              <a:rPr kumimoji="1" lang="en-US" altLang="zh-CN" dirty="0"/>
              <a:t>bin</a:t>
            </a:r>
            <a:r>
              <a:rPr kumimoji="1" lang="zh-CN" altLang="en-US" dirty="0"/>
              <a:t> 目录中的命令行工具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将用户作业转换为 </a:t>
            </a:r>
            <a:r>
              <a:rPr kumimoji="1" lang="en-US" altLang="zh-CN" dirty="0" err="1"/>
              <a:t>JobGraph</a:t>
            </a:r>
            <a:endParaRPr kumimoji="1" lang="en-US" altLang="zh-CN" dirty="0"/>
          </a:p>
          <a:p>
            <a:r>
              <a:rPr kumimoji="1" lang="en-US" altLang="zh-CN" dirty="0"/>
              <a:t>Dispatcher</a:t>
            </a:r>
          </a:p>
          <a:p>
            <a:pPr lvl="1"/>
            <a:r>
              <a:rPr kumimoji="1" lang="zh-CN" altLang="en-US" dirty="0"/>
              <a:t>接收多个作业，为每个作业分配一个</a:t>
            </a:r>
            <a:r>
              <a:rPr kumimoji="1" lang="en-US" altLang="zh-CN" dirty="0" err="1"/>
              <a:t>JobManager</a:t>
            </a:r>
            <a:endParaRPr kumimoji="1" lang="en-US" altLang="zh-CN" dirty="0"/>
          </a:p>
          <a:p>
            <a:r>
              <a:rPr kumimoji="1" lang="en-US" altLang="zh-CN" dirty="0" err="1"/>
              <a:t>JobManager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单个作业的协调者，每个作业有一个</a:t>
            </a:r>
            <a:r>
              <a:rPr kumimoji="1" lang="en-US" altLang="zh-CN" dirty="0" err="1"/>
              <a:t>JobManager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</a:t>
            </a:r>
            <a:r>
              <a:rPr kumimoji="1" lang="en-US" altLang="zh-CN" dirty="0" err="1"/>
              <a:t>JobGraph</a:t>
            </a:r>
            <a:r>
              <a:rPr kumimoji="1" lang="zh-CN" altLang="en-US" dirty="0"/>
              <a:t>转化为物理执行图</a:t>
            </a:r>
            <a:r>
              <a:rPr kumimoji="1" lang="en-US" altLang="zh-CN" dirty="0" err="1"/>
              <a:t>ExecutionGraph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向</a:t>
            </a:r>
            <a:r>
              <a:rPr kumimoji="1" lang="en-US" altLang="zh-CN" dirty="0" err="1"/>
              <a:t>ResourceManager</a:t>
            </a:r>
            <a:r>
              <a:rPr kumimoji="1" lang="zh-CN" altLang="en-US" dirty="0"/>
              <a:t>申请资源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管理</a:t>
            </a:r>
            <a:r>
              <a:rPr kumimoji="1" lang="en-US" altLang="zh-CN" dirty="0" err="1"/>
              <a:t>TaskManager</a:t>
            </a:r>
            <a:r>
              <a:rPr kumimoji="1" lang="zh-CN" altLang="en-US" dirty="0"/>
              <a:t>，将具体计算任务分发部署到多个</a:t>
            </a:r>
            <a:r>
              <a:rPr kumimoji="1" lang="en-US" altLang="zh-CN" dirty="0" err="1"/>
              <a:t>TaskManager</a:t>
            </a:r>
            <a:r>
              <a:rPr kumimoji="1" lang="zh-CN" altLang="en-US" dirty="0"/>
              <a:t>上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032AEEE-6181-8B40-89A2-6D0568B6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Flink</a:t>
            </a:r>
            <a:r>
              <a:rPr kumimoji="1" lang="zh-CN" altLang="en-US" dirty="0"/>
              <a:t>核心组件介绍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15C97839-D39F-6C4F-95B0-9A5ED4C5A404}"/>
              </a:ext>
            </a:extLst>
          </p:cNvPr>
          <p:cNvSpPr txBox="1">
            <a:spLocks/>
          </p:cNvSpPr>
          <p:nvPr/>
        </p:nvSpPr>
        <p:spPr>
          <a:xfrm>
            <a:off x="6212883" y="1825625"/>
            <a:ext cx="5257799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5750" indent="-2857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Wingdings" pitchFamily="2" charset="2"/>
              <a:buChar char="l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/>
              <a:t>ResourceManager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统一处理资源分配上的问题</a:t>
            </a:r>
          </a:p>
          <a:p>
            <a:pPr lvl="1"/>
            <a:r>
              <a:rPr kumimoji="1" lang="zh-CN" altLang="en-US" dirty="0"/>
              <a:t>获取计算资源、分配给具体计算作业</a:t>
            </a:r>
          </a:p>
          <a:p>
            <a:r>
              <a:rPr kumimoji="1" lang="en-US" altLang="zh-CN" dirty="0" err="1"/>
              <a:t>TaskManager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负责具体计算任务的执行</a:t>
            </a:r>
          </a:p>
          <a:p>
            <a:pPr lvl="1"/>
            <a:r>
              <a:rPr kumimoji="1" lang="zh-CN" altLang="en-US" dirty="0"/>
              <a:t>提供一定量的任务槽位（</a:t>
            </a:r>
            <a:r>
              <a:rPr kumimoji="1" lang="en-US" altLang="zh-CN" dirty="0"/>
              <a:t>Task Slot</a:t>
            </a:r>
            <a:r>
              <a:rPr kumimoji="1" lang="zh-CN" altLang="en-US" dirty="0"/>
              <a:t>，简称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），</a:t>
            </a:r>
            <a:r>
              <a:rPr kumimoji="1" lang="en-US" altLang="zh-CN" dirty="0" err="1"/>
              <a:t>Flink</a:t>
            </a:r>
            <a:r>
              <a:rPr kumimoji="1" lang="zh-CN" altLang="en-US" dirty="0"/>
              <a:t>作业运行在这些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上</a:t>
            </a:r>
          </a:p>
          <a:p>
            <a:pPr lvl="1"/>
            <a:r>
              <a:rPr kumimoji="1" lang="en-US" altLang="zh-CN" dirty="0"/>
              <a:t>Slot</a:t>
            </a:r>
            <a:r>
              <a:rPr kumimoji="1" lang="zh-CN" altLang="en-US" dirty="0"/>
              <a:t>会注册到</a:t>
            </a:r>
            <a:r>
              <a:rPr kumimoji="1" lang="en-US" altLang="zh-CN" dirty="0" err="1"/>
              <a:t>ResourceManager</a:t>
            </a:r>
            <a:r>
              <a:rPr kumimoji="1" lang="zh-CN" altLang="en-US" dirty="0"/>
              <a:t>上，</a:t>
            </a:r>
            <a:r>
              <a:rPr kumimoji="1" lang="en-US" altLang="zh-CN" dirty="0" err="1"/>
              <a:t>ResourceManager</a:t>
            </a:r>
            <a:r>
              <a:rPr kumimoji="1" lang="zh-CN" altLang="en-US" dirty="0"/>
              <a:t>分配这些</a:t>
            </a:r>
            <a:r>
              <a:rPr kumimoji="1" lang="en-US" altLang="zh-CN" dirty="0"/>
              <a:t>Slot</a:t>
            </a:r>
            <a:r>
              <a:rPr kumimoji="1" lang="zh-CN" altLang="en-US" dirty="0"/>
              <a:t>给具体的作业</a:t>
            </a:r>
          </a:p>
        </p:txBody>
      </p:sp>
    </p:spTree>
    <p:extLst>
      <p:ext uri="{BB962C8B-B14F-4D97-AF65-F5344CB8AC3E}">
        <p14:creationId xmlns:p14="http://schemas.microsoft.com/office/powerpoint/2010/main" val="312734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44764D-E070-024D-B5EA-B531A31A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212101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部署层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Local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Cluster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Cloud</a:t>
            </a:r>
          </a:p>
          <a:p>
            <a:r>
              <a:rPr kumimoji="1" lang="zh-CN" altLang="en-US" dirty="0"/>
              <a:t>运行时层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分布式运行时</a:t>
            </a:r>
            <a:endParaRPr kumimoji="1" lang="en-US" altLang="zh-CN" dirty="0"/>
          </a:p>
          <a:p>
            <a:r>
              <a:rPr kumimoji="1" lang="en-US" altLang="zh-CN" dirty="0"/>
              <a:t>API</a:t>
            </a:r>
            <a:r>
              <a:rPr kumimoji="1" lang="zh-CN" altLang="en-US" dirty="0"/>
              <a:t>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流处理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DataStream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</a:p>
          <a:p>
            <a:pPr lvl="1"/>
            <a:r>
              <a:rPr kumimoji="1" lang="zh-CN" altLang="en-US" dirty="0"/>
              <a:t>批处理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DataSet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</a:p>
          <a:p>
            <a:r>
              <a:rPr kumimoji="1" lang="zh-CN" altLang="en-US" dirty="0"/>
              <a:t>上层工具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基于</a:t>
            </a:r>
            <a:r>
              <a:rPr kumimoji="1" lang="en-US" altLang="zh-CN" dirty="0"/>
              <a:t>DataStream/</a:t>
            </a:r>
            <a:r>
              <a:rPr kumimoji="1" lang="en-US" altLang="zh-CN" dirty="0" err="1"/>
              <a:t>DataSet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的上层工具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A7C14-FBC6-7043-B4EC-168FABB6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Flink</a:t>
            </a:r>
            <a:r>
              <a:rPr kumimoji="1" lang="zh-CN" altLang="en-US" dirty="0"/>
              <a:t>组件栈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DB8427-3DB9-7449-B5AB-92EF27E274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19112" y="2264898"/>
            <a:ext cx="6752493" cy="391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73087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欢迎文档</Template>
  <TotalTime>10222</TotalTime>
  <Words>846</Words>
  <Application>Microsoft Macintosh PowerPoint</Application>
  <PresentationFormat>宽屏</PresentationFormat>
  <Paragraphs>119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Microsoft YaHei UI</vt:lpstr>
      <vt:lpstr>Arial</vt:lpstr>
      <vt:lpstr>Wingdings</vt:lpstr>
      <vt:lpstr>欢迎文档</vt:lpstr>
      <vt:lpstr>第三章 Flink的设计与运行原理</vt:lpstr>
      <vt:lpstr>相关概念</vt:lpstr>
      <vt:lpstr>数据流图</vt:lpstr>
      <vt:lpstr>物理执行</vt:lpstr>
      <vt:lpstr>数据交换策略</vt:lpstr>
      <vt:lpstr>主从架构</vt:lpstr>
      <vt:lpstr>作业提交过程</vt:lpstr>
      <vt:lpstr>Flink核心组件介绍</vt:lpstr>
      <vt:lpstr>Flink组件栈</vt:lpstr>
      <vt:lpstr>再谈逻辑视图到物理执行图</vt:lpstr>
      <vt:lpstr>任务、算子子任务与算子链</vt:lpstr>
      <vt:lpstr>任务槽位与计算资源</vt:lpstr>
      <vt:lpstr>槽位共享</vt:lpstr>
      <vt:lpstr>并行度与槽位数目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Flink的设计与运行原理</dc:title>
  <dc:subject/>
  <dc:creator>鲁蔚征</dc:creator>
  <cp:keywords/>
  <dc:description/>
  <cp:lastModifiedBy>鲁蔚征</cp:lastModifiedBy>
  <cp:revision>56</cp:revision>
  <dcterms:created xsi:type="dcterms:W3CDTF">2020-06-29T22:49:21Z</dcterms:created>
  <dcterms:modified xsi:type="dcterms:W3CDTF">2020-11-22T08:59:05Z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