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73" r:id="rId2"/>
    <p:sldId id="270" r:id="rId3"/>
    <p:sldId id="290" r:id="rId4"/>
    <p:sldId id="27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Flink集群部署模式" id="{B9B51309-D148-4332-87C2-07BE32FBCA3B}">
          <p14:sldIdLst>
            <p14:sldId id="270"/>
            <p14:sldId id="290"/>
            <p14:sldId id="278"/>
            <p14:sldId id="291"/>
            <p14:sldId id="292"/>
            <p14:sldId id="293"/>
            <p14:sldId id="294"/>
          </p14:sldIdLst>
        </p14:section>
        <p14:section name="配置文件" id="{2C3E5074-895C-2C40-A412-A32AD66F93FA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命令行工具" id="{2CC34DB2-6590-42C0-AD4B-A04C6060184E}">
          <p14:sldIdLst>
            <p14:sldId id="306"/>
            <p14:sldId id="307"/>
            <p14:sldId id="308"/>
            <p14:sldId id="309"/>
          </p14:sldIdLst>
        </p14:section>
        <p14:section name="与Hadoop集成" id="{00596328-0497-3147-A83E-DEB05CF0827D}">
          <p14:sldIdLst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鲁蔚征" initials="Lu" lastIdx="1" clrIdx="3">
    <p:extLst>
      <p:ext uri="{19B8F6BF-5375-455C-9EA6-DF929625EA0E}">
        <p15:presenceInfo xmlns:p15="http://schemas.microsoft.com/office/powerpoint/2012/main" userId="鲁蔚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81895" autoAdjust="0"/>
  </p:normalViewPr>
  <p:slideViewPr>
    <p:cSldViewPr snapToGrid="0">
      <p:cViewPr varScale="1">
        <p:scale>
          <a:sx n="90" d="100"/>
          <a:sy n="90" d="100"/>
        </p:scale>
        <p:origin x="14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2020年11月21日 Saturday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2020年11月21日 Saturday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9">
            <a:extLst>
              <a:ext uri="{FF2B5EF4-FFF2-40B4-BE49-F238E27FC236}">
                <a16:creationId xmlns:a16="http://schemas.microsoft.com/office/drawing/2014/main" id="{2A1E7EF3-16C1-8C4A-BC1F-86BA485BBBA4}"/>
              </a:ext>
            </a:extLst>
          </p:cNvPr>
          <p:cNvSpPr/>
          <p:nvPr userDrawn="1"/>
        </p:nvSpPr>
        <p:spPr>
          <a:xfrm>
            <a:off x="254949" y="161585"/>
            <a:ext cx="11682101" cy="108651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l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705"/>
            <a:ext cx="10749367" cy="796273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2020年11月21日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第九章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Flink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的部署和配置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90328" y="3249194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D30832-3794-D244-8807-BF7C6406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848599" cy="4351338"/>
          </a:xfrm>
        </p:spPr>
        <p:txBody>
          <a:bodyPr/>
          <a:lstStyle/>
          <a:p>
            <a:r>
              <a:rPr kumimoji="1" lang="zh-CN" altLang="en-US" dirty="0"/>
              <a:t>安装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，设置</a:t>
            </a:r>
            <a:r>
              <a:rPr kumimoji="1" lang="en-US" altLang="zh-CN" dirty="0"/>
              <a:t>$JAVA_HOME</a:t>
            </a:r>
          </a:p>
          <a:p>
            <a:r>
              <a:rPr kumimoji="1" lang="zh-CN" altLang="en-US" dirty="0"/>
              <a:t>类加载：将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.class</a:t>
            </a:r>
            <a:r>
              <a:rPr kumimoji="1" lang="zh-CN" altLang="en-US" dirty="0"/>
              <a:t>文件加载到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虚拟机</a:t>
            </a:r>
            <a:endParaRPr kumimoji="1" lang="en-US" altLang="zh-CN" dirty="0"/>
          </a:p>
          <a:p>
            <a:r>
              <a:rPr kumimoji="1" lang="zh-CN" altLang="en-US" dirty="0"/>
              <a:t>一个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作业主要加载两种类：</a:t>
            </a:r>
            <a:endParaRPr kumimoji="1" lang="en-US" altLang="zh-CN" dirty="0"/>
          </a:p>
          <a:p>
            <a:pPr lvl="1"/>
            <a:r>
              <a:rPr lang="en-US" altLang="zh-CN" dirty="0"/>
              <a:t>Java </a:t>
            </a:r>
            <a:r>
              <a:rPr lang="en-US" altLang="zh-CN" dirty="0" err="1"/>
              <a:t>Classpath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zh-CN" dirty="0"/>
              <a:t>核心类库和</a:t>
            </a:r>
            <a:r>
              <a:rPr lang="en-US" altLang="zh-CN" dirty="0" err="1"/>
              <a:t>Flink</a:t>
            </a:r>
            <a:r>
              <a:rPr lang="zh-CN" altLang="zh-CN" dirty="0"/>
              <a:t>主目录下</a:t>
            </a:r>
            <a:r>
              <a:rPr lang="en-US" altLang="zh-CN" dirty="0"/>
              <a:t>lib</a:t>
            </a:r>
            <a:r>
              <a:rPr lang="zh-CN" altLang="zh-CN" dirty="0"/>
              <a:t>文件夹中的类</a:t>
            </a:r>
            <a:endParaRPr lang="en-US" altLang="zh-CN" dirty="0"/>
          </a:p>
          <a:p>
            <a:pPr lvl="1"/>
            <a:r>
              <a:rPr lang="zh-CN" altLang="zh-CN" dirty="0"/>
              <a:t>用户类（</a:t>
            </a:r>
            <a:r>
              <a:rPr lang="en-US" altLang="zh-CN" dirty="0"/>
              <a:t>User Code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用户编写的应用作业中的类</a:t>
            </a:r>
            <a:endParaRPr lang="en-US" altLang="zh-CN" dirty="0"/>
          </a:p>
          <a:p>
            <a:r>
              <a:rPr kumimoji="1" lang="zh-CN" altLang="en-US" dirty="0"/>
              <a:t>类加载策略：</a:t>
            </a:r>
            <a:endParaRPr kumimoji="1" lang="en-US" altLang="zh-CN" dirty="0"/>
          </a:p>
          <a:p>
            <a:pPr lvl="1"/>
            <a:r>
              <a:rPr lang="zh-CN" altLang="zh-CN" dirty="0"/>
              <a:t>子类优先（</a:t>
            </a:r>
            <a:r>
              <a:rPr lang="en-US" altLang="zh-CN" dirty="0"/>
              <a:t>Child-first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优先加载用户编写的应用作业中的类 </a:t>
            </a:r>
            <a:r>
              <a:rPr lang="zh-CN" altLang="en-US" dirty="0"/>
              <a:t>，</a:t>
            </a:r>
            <a:r>
              <a:rPr lang="en-US" altLang="zh-CN" dirty="0" err="1"/>
              <a:t>Flink</a:t>
            </a:r>
            <a:r>
              <a:rPr lang="zh-CN" altLang="en-US" dirty="0"/>
              <a:t>默认使用</a:t>
            </a:r>
            <a:r>
              <a:rPr lang="en-US" altLang="zh-CN" dirty="0"/>
              <a:t>Child-first</a:t>
            </a:r>
          </a:p>
          <a:p>
            <a:pPr lvl="1"/>
            <a:r>
              <a:rPr lang="zh-CN" altLang="zh-CN" dirty="0"/>
              <a:t>父类优先（</a:t>
            </a:r>
            <a:r>
              <a:rPr lang="en-US" altLang="zh-CN" dirty="0"/>
              <a:t>Parent-first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优先加载</a:t>
            </a:r>
            <a:r>
              <a:rPr lang="en-US" altLang="zh-CN" dirty="0"/>
              <a:t>Java </a:t>
            </a:r>
            <a:r>
              <a:rPr lang="en-US" altLang="zh-CN" dirty="0" err="1"/>
              <a:t>Classpath</a:t>
            </a:r>
            <a:r>
              <a:rPr lang="zh-CN" altLang="zh-CN" dirty="0"/>
              <a:t>中的类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7A01DC-E7A7-254D-B7FB-1A21EFB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和类加载</a:t>
            </a:r>
          </a:p>
        </p:txBody>
      </p:sp>
    </p:spTree>
    <p:extLst>
      <p:ext uri="{BB962C8B-B14F-4D97-AF65-F5344CB8AC3E}">
        <p14:creationId xmlns:p14="http://schemas.microsoft.com/office/powerpoint/2010/main" val="252651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2BBA88-26A2-4644-9105-7D101DC8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077324" cy="4351338"/>
          </a:xfrm>
        </p:spPr>
        <p:txBody>
          <a:bodyPr/>
          <a:lstStyle/>
          <a:p>
            <a:r>
              <a:rPr lang="zh-CN" altLang="zh-CN" dirty="0"/>
              <a:t>并行度</a:t>
            </a:r>
            <a:r>
              <a:rPr lang="zh-CN" altLang="en-US" dirty="0"/>
              <a:t>（</a:t>
            </a:r>
            <a:r>
              <a:rPr lang="en-US" altLang="zh-CN" dirty="0"/>
              <a:t>parallelism</a:t>
            </a:r>
            <a:r>
              <a:rPr lang="zh-CN" altLang="zh-CN" dirty="0"/>
              <a:t> </a:t>
            </a:r>
            <a:r>
              <a:rPr lang="zh-CN" altLang="en-US" dirty="0"/>
              <a:t>）：</a:t>
            </a:r>
            <a:r>
              <a:rPr lang="zh-CN" altLang="zh-CN" dirty="0"/>
              <a:t>每个算子都会被切分为</a:t>
            </a:r>
            <a:r>
              <a:rPr lang="en-US" altLang="zh-CN" dirty="0"/>
              <a:t>parallelism</a:t>
            </a:r>
            <a:r>
              <a:rPr lang="zh-CN" altLang="zh-CN" dirty="0"/>
              <a:t>个子任务</a:t>
            </a:r>
            <a:r>
              <a:rPr lang="zh-CN" altLang="en-US" dirty="0"/>
              <a:t>，分布到多个</a:t>
            </a:r>
            <a:r>
              <a:rPr lang="en-US" altLang="zh-CN" dirty="0"/>
              <a:t>Slot</a:t>
            </a:r>
            <a:r>
              <a:rPr lang="zh-CN" altLang="en-US" dirty="0"/>
              <a:t>上。根据计算规模大小，调整并行度。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zh-CN" altLang="zh-CN" dirty="0"/>
              <a:t>作业开启了算子链和槽位共享，一个</a:t>
            </a:r>
            <a:r>
              <a:rPr lang="en-US" altLang="zh-CN" dirty="0"/>
              <a:t>Slot</a:t>
            </a:r>
            <a:r>
              <a:rPr lang="zh-CN" altLang="zh-CN" dirty="0"/>
              <a:t>上运行着一个作业所有算子组成的流水线（</a:t>
            </a:r>
            <a:r>
              <a:rPr lang="en-US" altLang="zh-CN" dirty="0"/>
              <a:t>Pipeline</a:t>
            </a:r>
            <a:r>
              <a:rPr lang="zh-CN" altLang="zh-CN" dirty="0"/>
              <a:t>）</a:t>
            </a:r>
            <a:r>
              <a:rPr lang="zh-CN" altLang="en-US" dirty="0"/>
              <a:t>，</a:t>
            </a:r>
            <a:r>
              <a:rPr lang="zh-CN" altLang="zh-CN" dirty="0"/>
              <a:t>这个作业需要</a:t>
            </a:r>
            <a:r>
              <a:rPr lang="en-US" altLang="zh-CN" dirty="0"/>
              <a:t>parallelism</a:t>
            </a:r>
            <a:r>
              <a:rPr lang="zh-CN" altLang="zh-CN" dirty="0"/>
              <a:t>个</a:t>
            </a:r>
            <a:r>
              <a:rPr lang="en-US" altLang="zh-CN" dirty="0"/>
              <a:t>Slot</a:t>
            </a:r>
            <a:r>
              <a:rPr lang="zh-CN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CN" altLang="en-US" dirty="0"/>
              <a:t>槽位划分：将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划分成多少个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 </a:t>
            </a:r>
            <a:r>
              <a:rPr lang="en-US" altLang="zh-CN" dirty="0" err="1"/>
              <a:t>taskmanager.numberOfTaskSlots</a:t>
            </a:r>
            <a:r>
              <a:rPr lang="zh-CN" altLang="zh-CN" dirty="0"/>
              <a:t> </a:t>
            </a:r>
            <a:r>
              <a:rPr lang="zh-CN" altLang="en-US" dirty="0"/>
              <a:t>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默认值为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lang="en-US" altLang="zh-CN" dirty="0"/>
              <a:t>Standalone</a:t>
            </a:r>
            <a:r>
              <a:rPr lang="zh-CN" altLang="zh-CN" dirty="0"/>
              <a:t>集群官方建议将参数值配置为与</a:t>
            </a:r>
            <a:r>
              <a:rPr lang="en-US" altLang="zh-CN" dirty="0"/>
              <a:t>CPU</a:t>
            </a:r>
            <a:r>
              <a:rPr lang="zh-CN" altLang="zh-CN" dirty="0"/>
              <a:t>核心数相等或成比例 </a:t>
            </a:r>
            <a:endParaRPr lang="en-US" altLang="zh-CN" dirty="0"/>
          </a:p>
          <a:p>
            <a:pPr lvl="1"/>
            <a:r>
              <a:rPr lang="zh-CN" altLang="zh-CN" dirty="0"/>
              <a:t>配置</a:t>
            </a:r>
            <a:r>
              <a:rPr lang="en-US" altLang="zh-CN" dirty="0" err="1"/>
              <a:t>taskmanager.numberOfTaskSlots</a:t>
            </a:r>
            <a:r>
              <a:rPr lang="zh-CN" altLang="en-US" dirty="0"/>
              <a:t>没有绝对的准则：</a:t>
            </a:r>
            <a:endParaRPr lang="en-US" altLang="zh-CN" dirty="0"/>
          </a:p>
          <a:p>
            <a:pPr lvl="2"/>
            <a:r>
              <a:rPr lang="zh-CN" altLang="zh-CN" dirty="0"/>
              <a:t>每个</a:t>
            </a:r>
            <a:r>
              <a:rPr lang="en-US" altLang="zh-CN" dirty="0" err="1"/>
              <a:t>TaskManager</a:t>
            </a:r>
            <a:r>
              <a:rPr lang="zh-CN" altLang="zh-CN" dirty="0"/>
              <a:t>下有一个</a:t>
            </a:r>
            <a:r>
              <a:rPr lang="en-US" altLang="zh-CN" dirty="0"/>
              <a:t>Slot</a:t>
            </a:r>
            <a:r>
              <a:rPr lang="zh-CN" altLang="en-US" dirty="0"/>
              <a:t>，</a:t>
            </a:r>
            <a:r>
              <a:rPr lang="zh-CN" altLang="zh-CN" dirty="0"/>
              <a:t>该</a:t>
            </a:r>
            <a:r>
              <a:rPr lang="en-US" altLang="zh-CN" dirty="0"/>
              <a:t>Slot</a:t>
            </a:r>
            <a:r>
              <a:rPr lang="zh-CN" altLang="zh-CN" dirty="0"/>
              <a:t>会独立运行在一个</a:t>
            </a:r>
            <a:r>
              <a:rPr lang="en-US" altLang="zh-CN" dirty="0"/>
              <a:t>JVM</a:t>
            </a:r>
            <a:r>
              <a:rPr lang="zh-CN" altLang="zh-CN" dirty="0"/>
              <a:t>进程中</a:t>
            </a:r>
            <a:r>
              <a:rPr lang="zh-CN" altLang="en-US" dirty="0"/>
              <a:t>。隔离性好。</a:t>
            </a:r>
            <a:endParaRPr lang="en-US" altLang="zh-CN" dirty="0"/>
          </a:p>
          <a:p>
            <a:pPr lvl="2"/>
            <a:r>
              <a:rPr lang="zh-CN" altLang="zh-CN" dirty="0"/>
              <a:t>每个</a:t>
            </a:r>
            <a:r>
              <a:rPr lang="en-US" altLang="zh-CN" dirty="0" err="1"/>
              <a:t>TaskManager</a:t>
            </a:r>
            <a:r>
              <a:rPr lang="zh-CN" altLang="zh-CN" dirty="0"/>
              <a:t>下有多个</a:t>
            </a:r>
            <a:r>
              <a:rPr lang="en-US" altLang="zh-CN" dirty="0"/>
              <a:t>Slot</a:t>
            </a:r>
            <a:r>
              <a:rPr lang="zh-CN" altLang="zh-CN" dirty="0"/>
              <a:t>，那么多个</a:t>
            </a:r>
            <a:r>
              <a:rPr lang="en-US" altLang="zh-CN" dirty="0"/>
              <a:t>Slot</a:t>
            </a:r>
            <a:r>
              <a:rPr lang="zh-CN" altLang="zh-CN" dirty="0"/>
              <a:t>同时运行在一个</a:t>
            </a:r>
            <a:r>
              <a:rPr lang="en-US" altLang="zh-CN" dirty="0"/>
              <a:t>JVM</a:t>
            </a:r>
            <a:r>
              <a:rPr lang="zh-CN" altLang="zh-CN" dirty="0"/>
              <a:t>进程中</a:t>
            </a:r>
            <a:r>
              <a:rPr lang="zh-CN" altLang="en-US" dirty="0"/>
              <a:t>。</a:t>
            </a:r>
            <a:r>
              <a:rPr lang="zh-CN" altLang="zh-CN" dirty="0"/>
              <a:t>多个</a:t>
            </a:r>
            <a:r>
              <a:rPr lang="en-US" altLang="zh-CN" dirty="0"/>
              <a:t>Slot</a:t>
            </a:r>
            <a:r>
              <a:rPr lang="zh-CN" altLang="zh-CN" dirty="0"/>
              <a:t>可以共享</a:t>
            </a:r>
            <a:r>
              <a:rPr lang="zh-CN" altLang="en-US" dirty="0"/>
              <a:t>资源，隔离性差。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0B6E97-85E8-7141-B191-D8D11F49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并行度和槽位划分</a:t>
            </a:r>
          </a:p>
        </p:txBody>
      </p:sp>
    </p:spTree>
    <p:extLst>
      <p:ext uri="{BB962C8B-B14F-4D97-AF65-F5344CB8AC3E}">
        <p14:creationId xmlns:p14="http://schemas.microsoft.com/office/powerpoint/2010/main" val="414928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8B0E9C-E219-D343-B5E6-1624C4908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49366" cy="4351338"/>
          </a:xfrm>
        </p:spPr>
        <p:txBody>
          <a:bodyPr/>
          <a:lstStyle/>
          <a:p>
            <a:r>
              <a:rPr kumimoji="1" lang="zh-CN" altLang="en-US" dirty="0"/>
              <a:t>堆区（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）</a:t>
            </a:r>
            <a:r>
              <a:rPr kumimoji="1" lang="en-US" altLang="zh-CN" dirty="0"/>
              <a:t>:JVM</a:t>
            </a:r>
            <a:r>
              <a:rPr kumimoji="1" lang="zh-CN" altLang="en-US" dirty="0"/>
              <a:t>虚拟化之后的内存，存储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对象实例，使用</a:t>
            </a:r>
            <a:r>
              <a:rPr kumimoji="1" lang="en-US" altLang="zh-CN" dirty="0"/>
              <a:t>Java</a:t>
            </a:r>
            <a:r>
              <a:rPr lang="zh-CN" altLang="zh-CN" dirty="0"/>
              <a:t>垃圾回收（</a:t>
            </a:r>
            <a:r>
              <a:rPr lang="en-US" altLang="zh-CN" dirty="0"/>
              <a:t>Garbage Collection</a:t>
            </a:r>
            <a:r>
              <a:rPr lang="zh-CN" altLang="zh-CN" dirty="0"/>
              <a:t>，</a:t>
            </a:r>
            <a:r>
              <a:rPr lang="en-US" altLang="zh-CN" dirty="0"/>
              <a:t>GC</a:t>
            </a:r>
            <a:r>
              <a:rPr lang="zh-CN" altLang="zh-CN" dirty="0"/>
              <a:t>）机制来清理内存中的不再使用的对象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CN" altLang="en-US" dirty="0"/>
              <a:t>某个时间点，必须进行一次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影响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应用的性能。</a:t>
            </a:r>
            <a:endParaRPr kumimoji="1" lang="en-US" altLang="zh-CN" dirty="0"/>
          </a:p>
          <a:p>
            <a:r>
              <a:rPr kumimoji="1" lang="zh-CN" altLang="en-US" dirty="0"/>
              <a:t>悖论：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越大，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时间越长。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太小，会出现</a:t>
            </a:r>
            <a:r>
              <a:rPr lang="en-US" altLang="zh-CN" dirty="0" err="1"/>
              <a:t>OutOfMemoryError</a:t>
            </a:r>
            <a:r>
              <a:rPr lang="zh-CN" altLang="en-US" dirty="0"/>
              <a:t>异常。</a:t>
            </a:r>
            <a:endParaRPr kumimoji="1" lang="en-US" altLang="zh-CN" dirty="0"/>
          </a:p>
          <a:p>
            <a:r>
              <a:rPr kumimoji="1" lang="zh-CN" altLang="en-US" dirty="0"/>
              <a:t>堆外（</a:t>
            </a:r>
            <a:r>
              <a:rPr kumimoji="1" lang="en-US" altLang="zh-CN" dirty="0"/>
              <a:t>Off-Heap</a:t>
            </a:r>
            <a:r>
              <a:rPr kumimoji="1" lang="zh-CN" altLang="en-US" dirty="0"/>
              <a:t>）：直接由操作系统管理的内存，适合读写操作频繁的场景。使用、监控和调试更复杂。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影响性能时，可以考虑</a:t>
            </a:r>
            <a:r>
              <a:rPr kumimoji="1" lang="en-US" altLang="zh-CN" dirty="0"/>
              <a:t>Off-Heap</a:t>
            </a:r>
            <a:r>
              <a:rPr kumimoji="1"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E0DA06-78C6-244E-AB98-4BD7F0B1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71365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55A35-0384-1C4B-9AC8-B205A9D18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911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进程：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TaskManager</a:t>
            </a:r>
            <a:r>
              <a:rPr kumimoji="1" lang="en-US" altLang="zh-CN" dirty="0"/>
              <a:t>…</a:t>
            </a:r>
          </a:p>
          <a:p>
            <a:r>
              <a:rPr lang="en-US" altLang="zh-CN" dirty="0" err="1"/>
              <a:t>Flink</a:t>
            </a:r>
            <a:r>
              <a:rPr lang="zh-CN" altLang="zh-CN" dirty="0"/>
              <a:t>占用的内存</a:t>
            </a:r>
            <a:r>
              <a:rPr lang="zh-CN" altLang="en-US" dirty="0"/>
              <a:t>（</a:t>
            </a:r>
            <a:r>
              <a:rPr lang="en-US" altLang="zh-CN" dirty="0"/>
              <a:t>Total </a:t>
            </a:r>
            <a:r>
              <a:rPr lang="en-US" altLang="zh-CN" dirty="0" err="1"/>
              <a:t>Flink</a:t>
            </a:r>
            <a:r>
              <a:rPr lang="en-US" altLang="zh-CN" dirty="0"/>
              <a:t> Memory</a:t>
            </a:r>
            <a:r>
              <a:rPr lang="zh-CN" altLang="en-US" dirty="0"/>
              <a:t>）：</a:t>
            </a:r>
            <a:r>
              <a:rPr lang="en-US" altLang="zh-CN" dirty="0" err="1"/>
              <a:t>Flink</a:t>
            </a:r>
            <a:r>
              <a:rPr lang="zh-CN" altLang="en-US" dirty="0"/>
              <a:t>可以使用的内存</a:t>
            </a:r>
            <a:endParaRPr lang="en-US" altLang="zh-CN" dirty="0"/>
          </a:p>
          <a:p>
            <a:pPr lvl="1"/>
            <a:r>
              <a:rPr lang="en-US" altLang="zh-CN" dirty="0"/>
              <a:t>JVM Heap</a:t>
            </a:r>
          </a:p>
          <a:p>
            <a:pPr lvl="1"/>
            <a:r>
              <a:rPr lang="en-US" altLang="zh-CN" dirty="0"/>
              <a:t>Off-heap Memory</a:t>
            </a:r>
          </a:p>
          <a:p>
            <a:pPr lvl="2"/>
            <a:r>
              <a:rPr lang="en-US" altLang="zh-CN" dirty="0" err="1"/>
              <a:t>Flink</a:t>
            </a:r>
            <a:r>
              <a:rPr lang="en-US" altLang="zh-CN" dirty="0"/>
              <a:t> Managed Memory</a:t>
            </a:r>
            <a:r>
              <a:rPr lang="zh-CN" altLang="en-US" dirty="0"/>
              <a:t>：</a:t>
            </a:r>
            <a:r>
              <a:rPr lang="en-US" altLang="zh-CN" dirty="0" err="1"/>
              <a:t>TaskManager</a:t>
            </a:r>
            <a:r>
              <a:rPr lang="zh-CN" altLang="zh-CN" dirty="0"/>
              <a:t>个别场景使用 </a:t>
            </a:r>
            <a:endParaRPr lang="en-US" altLang="zh-CN" dirty="0"/>
          </a:p>
          <a:p>
            <a:pPr lvl="2"/>
            <a:r>
              <a:rPr lang="en-US" altLang="zh-CN" dirty="0"/>
              <a:t>Direct Memory</a:t>
            </a:r>
            <a:r>
              <a:rPr lang="zh-CN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网络通信缓存使用的内存 </a:t>
            </a:r>
            <a:endParaRPr lang="en-US" altLang="zh-CN" dirty="0"/>
          </a:p>
          <a:p>
            <a:r>
              <a:rPr lang="en-US" altLang="zh-CN" dirty="0"/>
              <a:t>JVM</a:t>
            </a:r>
            <a:r>
              <a:rPr lang="zh-CN" altLang="zh-CN" dirty="0"/>
              <a:t>相关内存（</a:t>
            </a:r>
            <a:r>
              <a:rPr lang="en-US" altLang="zh-CN" dirty="0"/>
              <a:t>JVM Specific Memory</a:t>
            </a:r>
            <a:r>
              <a:rPr lang="zh-CN" altLang="zh-CN" dirty="0"/>
              <a:t>） 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zh-CN" dirty="0"/>
              <a:t>程序都需要的一块内存区域</a:t>
            </a:r>
            <a:endParaRPr lang="en-US" altLang="zh-CN" dirty="0"/>
          </a:p>
          <a:p>
            <a:r>
              <a:rPr lang="en-US" altLang="zh-CN" dirty="0" err="1"/>
              <a:t>Flink</a:t>
            </a:r>
            <a:r>
              <a:rPr lang="zh-CN" altLang="zh-CN" dirty="0"/>
              <a:t>将内存管理部分做了封装，用户在绝大多数情况下不用关注数据到底是如何写入内存的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5DB881-1BBB-E94A-B5EE-DAB99930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内存模型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D1403A-4C84-6343-9AD2-5BCC21FC9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9" t="3232" r="20809" b="4651"/>
          <a:stretch/>
        </p:blipFill>
        <p:spPr bwMode="auto">
          <a:xfrm>
            <a:off x="8257310" y="2103671"/>
            <a:ext cx="3330257" cy="4073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629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ACFDC1-EAE8-EB40-9141-23219CFF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20412" cy="4351338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Master</a:t>
            </a:r>
            <a:r>
              <a:rPr kumimoji="1" lang="zh-CN" altLang="en-US" sz="1800" dirty="0"/>
              <a:t>占用内存不大</a:t>
            </a:r>
            <a:endParaRPr kumimoji="1" lang="en-US" altLang="zh-CN" sz="1800" dirty="0"/>
          </a:p>
          <a:p>
            <a:r>
              <a:rPr lang="zh-CN" altLang="zh-CN" sz="1800" dirty="0"/>
              <a:t>最简单的配置方法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zh-CN" sz="1600" dirty="0"/>
              <a:t>设置</a:t>
            </a:r>
            <a:r>
              <a:rPr lang="en-US" altLang="zh-CN" sz="1600" dirty="0"/>
              <a:t>Total Process Memory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jobmanager.memory</a:t>
            </a:r>
            <a:r>
              <a:rPr lang="en-US" altLang="zh-CN" sz="1600" dirty="0"/>
              <a:t>.</a:t>
            </a:r>
            <a:br>
              <a:rPr lang="en-US" altLang="zh-CN" sz="1600" dirty="0"/>
            </a:br>
            <a:r>
              <a:rPr lang="en-US" altLang="zh-CN" sz="1600" dirty="0" err="1"/>
              <a:t>process.size</a:t>
            </a:r>
            <a:r>
              <a:rPr lang="zh-CN" altLang="zh-CN" sz="1600" dirty="0"/>
              <a:t> </a:t>
            </a:r>
            <a:r>
              <a:rPr lang="zh-CN" altLang="en-US" sz="1600" dirty="0"/>
              <a:t>）</a:t>
            </a:r>
            <a:r>
              <a:rPr lang="zh-CN" altLang="zh-CN" sz="1600" dirty="0"/>
              <a:t> </a:t>
            </a:r>
            <a:r>
              <a:rPr lang="zh-CN" altLang="en-US" sz="1600" dirty="0"/>
              <a:t>，根据默认分配比例，将内存分配给各个模块。</a:t>
            </a:r>
            <a:endParaRPr lang="en-US" altLang="zh-CN" sz="1600" dirty="0"/>
          </a:p>
          <a:p>
            <a:pPr lvl="1"/>
            <a:r>
              <a:rPr kumimoji="1" lang="zh-CN" altLang="en-US" sz="1600" dirty="0"/>
              <a:t>设置</a:t>
            </a:r>
            <a:r>
              <a:rPr lang="en-US" altLang="zh-CN" sz="1600" dirty="0"/>
              <a:t>Total </a:t>
            </a:r>
            <a:r>
              <a:rPr lang="en-US" altLang="zh-CN" sz="1600" dirty="0" err="1"/>
              <a:t>Flink</a:t>
            </a:r>
            <a:r>
              <a:rPr lang="en-US" altLang="zh-CN" sz="1600" dirty="0"/>
              <a:t> Memory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jobmanager.memory.flink.size</a:t>
            </a:r>
            <a:r>
              <a:rPr lang="zh-CN" altLang="zh-CN" sz="1600" dirty="0"/>
              <a:t> </a:t>
            </a:r>
            <a:r>
              <a:rPr lang="zh-CN" altLang="en-US" sz="1600" dirty="0"/>
              <a:t>），</a:t>
            </a:r>
            <a:r>
              <a:rPr lang="zh-CN" altLang="zh-CN" sz="1600" dirty="0"/>
              <a:t>如果</a:t>
            </a:r>
            <a:r>
              <a:rPr lang="en-US" altLang="zh-CN" sz="1600" dirty="0"/>
              <a:t>Master</a:t>
            </a:r>
            <a:r>
              <a:rPr lang="zh-CN" altLang="zh-CN" sz="1600" dirty="0"/>
              <a:t>进程需要管理多个作业</a:t>
            </a:r>
            <a:r>
              <a:rPr lang="zh-CN" altLang="en-US" sz="1600" dirty="0"/>
              <a:t>，需要增大这个配置。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82EAD13-A6CA-B646-BABD-64E261B6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zh-CN" dirty="0"/>
              <a:t>的内存配置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0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3F927A-AEFF-BF44-8F1E-6879A086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4054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TaskManager</a:t>
            </a:r>
            <a:r>
              <a:rPr lang="zh-CN" altLang="zh-CN" dirty="0"/>
              <a:t>涉及数据处理</a:t>
            </a:r>
            <a:r>
              <a:rPr lang="zh-CN" altLang="en-US" dirty="0"/>
              <a:t>，</a:t>
            </a:r>
            <a:r>
              <a:rPr lang="zh-CN" altLang="zh-CN" dirty="0"/>
              <a:t>对内存的需求很高</a:t>
            </a:r>
            <a:endParaRPr lang="en-US" altLang="zh-CN" dirty="0"/>
          </a:p>
          <a:p>
            <a:r>
              <a:rPr lang="zh-CN" altLang="en-US" dirty="0"/>
              <a:t>根据是否为</a:t>
            </a:r>
            <a:r>
              <a:rPr lang="en-US" altLang="zh-CN" dirty="0" err="1"/>
              <a:t>Flink</a:t>
            </a:r>
            <a:r>
              <a:rPr lang="zh-CN" altLang="en-US" dirty="0"/>
              <a:t>框架所用，分为</a:t>
            </a:r>
            <a:r>
              <a:rPr lang="en-US" altLang="zh-CN" dirty="0" err="1"/>
              <a:t>Flink</a:t>
            </a:r>
            <a:r>
              <a:rPr lang="zh-CN" altLang="en-US" dirty="0"/>
              <a:t>框架和非</a:t>
            </a:r>
            <a:r>
              <a:rPr lang="en-US" altLang="zh-CN" dirty="0" err="1"/>
              <a:t>Flink</a:t>
            </a:r>
            <a:r>
              <a:rPr lang="zh-CN" altLang="en-US" dirty="0"/>
              <a:t>框架，</a:t>
            </a:r>
            <a:endParaRPr lang="en-US" altLang="zh-CN" dirty="0"/>
          </a:p>
          <a:p>
            <a:pPr lvl="1"/>
            <a:r>
              <a:rPr lang="zh-CN" altLang="en-US" dirty="0"/>
              <a:t>框架使用的内存，用户任务无法使用（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  <a:r>
              <a:rPr lang="zh-CN" altLang="en-US" dirty="0"/>
              <a:t>，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Off-heap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用户任务使用的内存（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Off-heap</a:t>
            </a:r>
            <a:r>
              <a:rPr lang="zh-CN" altLang="en-US" dirty="0"/>
              <a:t>、</a:t>
            </a:r>
            <a:r>
              <a:rPr lang="en-US" altLang="zh-CN" dirty="0" err="1"/>
              <a:t>Flink</a:t>
            </a:r>
            <a:r>
              <a:rPr lang="zh-CN" altLang="en-US" dirty="0"/>
              <a:t> </a:t>
            </a:r>
            <a:r>
              <a:rPr lang="en-US" altLang="zh-CN" dirty="0"/>
              <a:t>Managed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/>
              <a:t>Network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根据堆区非堆区，分为</a:t>
            </a:r>
            <a:r>
              <a:rPr lang="en-US" altLang="zh-CN" dirty="0"/>
              <a:t>Heap</a:t>
            </a:r>
            <a:r>
              <a:rPr lang="zh-CN" altLang="en-US" dirty="0"/>
              <a:t>和</a:t>
            </a:r>
            <a:r>
              <a:rPr lang="en-US" altLang="zh-CN" dirty="0"/>
              <a:t>Off-heap</a:t>
            </a:r>
          </a:p>
          <a:p>
            <a:pPr lvl="1"/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  <a:r>
              <a:rPr lang="zh-CN" altLang="en-US" dirty="0"/>
              <a:t>：用户程序内存</a:t>
            </a:r>
            <a:endParaRPr lang="en-US" altLang="zh-CN" dirty="0"/>
          </a:p>
          <a:p>
            <a:pPr lvl="1"/>
            <a:r>
              <a:rPr lang="en-US" altLang="zh-CN" dirty="0" err="1"/>
              <a:t>Flink</a:t>
            </a:r>
            <a:r>
              <a:rPr lang="en-US" altLang="zh-CN" dirty="0"/>
              <a:t> Managed Memory</a:t>
            </a:r>
            <a:r>
              <a:rPr lang="zh-CN" altLang="en-US" dirty="0"/>
              <a:t>：</a:t>
            </a:r>
            <a:r>
              <a:rPr lang="zh-CN" altLang="zh-CN" dirty="0"/>
              <a:t>流处理下</a:t>
            </a:r>
            <a:r>
              <a:rPr lang="en-US" altLang="zh-CN" dirty="0" err="1"/>
              <a:t>RocksDB</a:t>
            </a:r>
            <a:r>
              <a:rPr lang="zh-CN" altLang="zh-CN" dirty="0"/>
              <a:t>的</a:t>
            </a:r>
            <a:r>
              <a:rPr lang="en-US" altLang="zh-CN" dirty="0"/>
              <a:t>State Backend</a:t>
            </a:r>
            <a:r>
              <a:rPr lang="zh-CN" altLang="zh-CN" dirty="0"/>
              <a:t>，批处理下排序、中间数据缓存等</a:t>
            </a:r>
            <a:endParaRPr lang="en-US" altLang="zh-CN" dirty="0"/>
          </a:p>
          <a:p>
            <a:pPr lvl="1"/>
            <a:r>
              <a:rPr lang="en-US" altLang="zh-CN" dirty="0"/>
              <a:t>Network</a:t>
            </a:r>
            <a:r>
              <a:rPr lang="zh-CN" altLang="en-US" dirty="0"/>
              <a:t>：</a:t>
            </a:r>
            <a:r>
              <a:rPr lang="en-US" altLang="zh-CN" dirty="0" err="1"/>
              <a:t>Netty</a:t>
            </a:r>
            <a:r>
              <a:rPr lang="zh-CN" altLang="en-US" dirty="0"/>
              <a:t>缓存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C50A55-EE69-F949-8362-9DE142B4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TaskManager</a:t>
            </a:r>
            <a:r>
              <a:rPr lang="zh-CN" altLang="zh-CN" dirty="0"/>
              <a:t>的内存配置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3F9858-65CA-CF49-917B-610E9CC1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37" y="2622294"/>
            <a:ext cx="5627095" cy="36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5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EDE1CC-C407-1840-8BB8-7E33A1DD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663112" cy="4351338"/>
          </a:xfrm>
        </p:spPr>
        <p:txBody>
          <a:bodyPr/>
          <a:lstStyle/>
          <a:p>
            <a:r>
              <a:rPr kumimoji="1" lang="zh-CN" altLang="en-US" dirty="0"/>
              <a:t>粗粒度的配置方法：</a:t>
            </a:r>
            <a:endParaRPr kumimoji="1" lang="en-US" altLang="zh-CN" dirty="0"/>
          </a:p>
          <a:p>
            <a:pPr lvl="1"/>
            <a:r>
              <a:rPr lang="zh-CN" altLang="zh-CN" dirty="0"/>
              <a:t>配置</a:t>
            </a:r>
            <a:r>
              <a:rPr lang="en-US" altLang="zh-CN" dirty="0"/>
              <a:t>Total Process Memory</a:t>
            </a:r>
            <a:r>
              <a:rPr lang="zh-CN" altLang="zh-CN" dirty="0"/>
              <a:t>或</a:t>
            </a:r>
            <a:r>
              <a:rPr lang="en-US" altLang="zh-CN" dirty="0"/>
              <a:t>Total </a:t>
            </a:r>
            <a:r>
              <a:rPr lang="en-US" altLang="zh-CN" dirty="0" err="1"/>
              <a:t>Flink</a:t>
            </a:r>
            <a:r>
              <a:rPr lang="en-US" altLang="zh-CN" dirty="0"/>
              <a:t> Memory</a:t>
            </a:r>
            <a:r>
              <a:rPr lang="zh-CN" altLang="zh-CN" dirty="0"/>
              <a:t>两者中的任意一个</a:t>
            </a:r>
            <a:r>
              <a:rPr lang="zh-CN" altLang="en-US" dirty="0"/>
              <a:t>。各个子模块根据默认比例获得相应的内存。</a:t>
            </a:r>
            <a:endParaRPr lang="en-US" altLang="zh-CN" dirty="0"/>
          </a:p>
          <a:p>
            <a:pPr lvl="1"/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：整个进程的内存，适合容器化部署方式。（</a:t>
            </a:r>
            <a:r>
              <a:rPr lang="en-US" altLang="zh-CN" dirty="0" err="1"/>
              <a:t>taskmanager.memory.process.size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 err="1"/>
              <a:t>Flink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：</a:t>
            </a:r>
            <a:r>
              <a:rPr lang="en-US" altLang="zh-CN" dirty="0" err="1"/>
              <a:t>Flink</a:t>
            </a:r>
            <a:r>
              <a:rPr lang="zh-CN" altLang="en-US" dirty="0"/>
              <a:t>可用内存，适合</a:t>
            </a:r>
            <a:r>
              <a:rPr lang="en-US" altLang="zh-CN" dirty="0"/>
              <a:t>Standalone</a:t>
            </a:r>
            <a:r>
              <a:rPr lang="zh-CN" altLang="en-US" dirty="0"/>
              <a:t>集群方式。（</a:t>
            </a:r>
            <a:r>
              <a:rPr lang="en-US" altLang="zh-CN" dirty="0" err="1"/>
              <a:t>taskmanager.memory.flink.size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细粒度的配置方法</a:t>
            </a:r>
            <a:endParaRPr lang="en-US" altLang="zh-CN" dirty="0"/>
          </a:p>
          <a:p>
            <a:pPr lvl="1"/>
            <a:r>
              <a:rPr lang="zh-CN" altLang="zh-CN" dirty="0"/>
              <a:t>同时配置</a:t>
            </a:r>
            <a:r>
              <a:rPr lang="en-US" altLang="zh-CN" dirty="0"/>
              <a:t>Task Heap</a:t>
            </a:r>
            <a:r>
              <a:rPr lang="zh-CN" altLang="zh-CN" dirty="0"/>
              <a:t>和</a:t>
            </a:r>
            <a:r>
              <a:rPr lang="en-US" altLang="zh-CN" dirty="0" err="1"/>
              <a:t>Flink</a:t>
            </a:r>
            <a:r>
              <a:rPr lang="en-US" altLang="zh-CN" dirty="0"/>
              <a:t> Managed Memory</a:t>
            </a:r>
            <a:r>
              <a:rPr lang="zh-CN" altLang="zh-CN" dirty="0"/>
              <a:t>两个内存</a:t>
            </a:r>
            <a:r>
              <a:rPr lang="zh-CN" altLang="en-US" dirty="0"/>
              <a:t>。这两个内存服务于具体的计算任务。（</a:t>
            </a:r>
            <a:r>
              <a:rPr lang="en-US" altLang="zh-CN" dirty="0" err="1"/>
              <a:t>taskmanager.memory.task.heap.size</a:t>
            </a:r>
            <a:r>
              <a:rPr lang="zh-CN" altLang="zh-CN" dirty="0"/>
              <a:t>和</a:t>
            </a:r>
            <a:r>
              <a:rPr lang="en-US" altLang="zh-CN" dirty="0" err="1"/>
              <a:t>taskmanager.memory.managed.size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zh-CN" altLang="en-US" dirty="0"/>
              <a:t>以上</a:t>
            </a:r>
            <a:r>
              <a:rPr lang="en-US" altLang="zh-CN" dirty="0"/>
              <a:t>3</a:t>
            </a:r>
            <a:r>
              <a:rPr lang="zh-CN" altLang="zh-CN" dirty="0"/>
              <a:t>个参数不要同时配置</a:t>
            </a:r>
            <a:r>
              <a:rPr lang="zh-CN" altLang="en-US" dirty="0"/>
              <a:t>，</a:t>
            </a:r>
            <a:r>
              <a:rPr lang="zh-CN" altLang="zh-CN" dirty="0"/>
              <a:t>否则会引起冲突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49FED2-D97E-A04B-A9E1-EE53E299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TaskManager</a:t>
            </a:r>
            <a:r>
              <a:rPr lang="zh-CN" altLang="zh-CN" dirty="0"/>
              <a:t>的内存配置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34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4010BC-897F-4943-8394-D26B386B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034462" cy="4351338"/>
          </a:xfrm>
        </p:spPr>
        <p:txBody>
          <a:bodyPr>
            <a:normAutofit/>
          </a:bodyPr>
          <a:lstStyle/>
          <a:p>
            <a:r>
              <a:rPr kumimoji="1" lang="en-US" altLang="zh-CN" sz="1800" dirty="0" err="1"/>
              <a:t>Flink</a:t>
            </a:r>
            <a:r>
              <a:rPr kumimoji="1" lang="zh-CN" altLang="en-US" sz="1800" dirty="0"/>
              <a:t>会将一部分数据写到本地磁盘，</a:t>
            </a:r>
            <a:r>
              <a:rPr lang="zh-CN" altLang="zh-CN" sz="1800" dirty="0"/>
              <a:t>比如：日志信息、</a:t>
            </a:r>
            <a:r>
              <a:rPr lang="en-US" altLang="zh-CN" sz="1800" dirty="0" err="1"/>
              <a:t>RocksDB</a:t>
            </a:r>
            <a:r>
              <a:rPr lang="zh-CN" altLang="zh-CN" sz="1800" dirty="0"/>
              <a:t>数据等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1800" dirty="0" err="1"/>
              <a:t>io.tmp.dirs</a:t>
            </a:r>
            <a:r>
              <a:rPr lang="zh-CN" altLang="en-US" sz="1800" dirty="0"/>
              <a:t> 配置了本地磁盘读写位置，默认会使用</a:t>
            </a:r>
            <a:r>
              <a:rPr lang="en-US" altLang="zh-CN" sz="1800" dirty="0"/>
              <a:t>JVM</a:t>
            </a:r>
            <a:r>
              <a:rPr lang="zh-CN" altLang="zh-CN" sz="1800" dirty="0"/>
              <a:t>的参数</a:t>
            </a:r>
            <a:r>
              <a:rPr lang="en-US" altLang="zh-CN" sz="1800" dirty="0" err="1"/>
              <a:t>java.io.tmpdir</a:t>
            </a:r>
            <a:r>
              <a:rPr lang="zh-CN" altLang="zh-CN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Linux</a:t>
            </a:r>
            <a:r>
              <a:rPr lang="zh-CN" altLang="en-US" sz="1800" dirty="0"/>
              <a:t>下一般为 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tmp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CB8A98-D953-904C-A176-666CD2A7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</a:t>
            </a:r>
          </a:p>
        </p:txBody>
      </p:sp>
    </p:spTree>
    <p:extLst>
      <p:ext uri="{BB962C8B-B14F-4D97-AF65-F5344CB8AC3E}">
        <p14:creationId xmlns:p14="http://schemas.microsoft.com/office/powerpoint/2010/main" val="32942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28D174C-3E16-1B43-A8D7-5F3F033C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277224" cy="4351338"/>
          </a:xfrm>
        </p:spPr>
        <p:txBody>
          <a:bodyPr/>
          <a:lstStyle/>
          <a:p>
            <a:r>
              <a:rPr lang="en-US" altLang="zh-CN" dirty="0" err="1"/>
              <a:t>Flink</a:t>
            </a:r>
            <a:r>
              <a:rPr lang="zh-CN" altLang="zh-CN" dirty="0"/>
              <a:t>使用算子链将尽可能多的上、下游算子链接到一起</a:t>
            </a:r>
            <a:r>
              <a:rPr lang="zh-CN" altLang="en-US" dirty="0"/>
              <a:t>。</a:t>
            </a:r>
            <a:r>
              <a:rPr lang="zh-CN" altLang="zh-CN" dirty="0"/>
              <a:t>上、下游算子会被捆绑到一起， </a:t>
            </a:r>
            <a:r>
              <a:rPr lang="zh-CN" altLang="en-US" dirty="0"/>
              <a:t>作为一个线程执行。可以提高资源利用率。</a:t>
            </a:r>
            <a:endParaRPr lang="en-US" altLang="zh-CN" dirty="0"/>
          </a:p>
          <a:p>
            <a:r>
              <a:rPr lang="zh-CN" altLang="en-US" dirty="0"/>
              <a:t>如果两个算子不做算子链，算子间数据通信存在序列化和反序列化，通信成本高。</a:t>
            </a:r>
            <a:endParaRPr lang="en-US" altLang="zh-CN" dirty="0"/>
          </a:p>
          <a:p>
            <a:r>
              <a:rPr lang="zh-CN" altLang="en-US" dirty="0"/>
              <a:t>数据不发生交换，才可以进行算子链。</a:t>
            </a:r>
            <a:endParaRPr lang="en-US" altLang="zh-CN" dirty="0"/>
          </a:p>
          <a:p>
            <a:r>
              <a:rPr lang="zh-CN" altLang="en-US" dirty="0"/>
              <a:t>两个算子负载都很高，不应该进行算子链。</a:t>
            </a:r>
            <a:endParaRPr lang="en-US" altLang="zh-CN" dirty="0"/>
          </a:p>
          <a:p>
            <a:r>
              <a:rPr lang="zh-CN" altLang="en-US" dirty="0"/>
              <a:t>默认开启算子链。</a:t>
            </a:r>
            <a:r>
              <a:rPr lang="en-US" altLang="zh-CN" dirty="0" err="1"/>
              <a:t>env.disableOperatorChaining</a:t>
            </a:r>
            <a:r>
              <a:rPr lang="en-US" altLang="zh-CN" dirty="0"/>
              <a:t>()</a:t>
            </a:r>
            <a:r>
              <a:rPr lang="zh-CN" altLang="en-US" dirty="0"/>
              <a:t>：关闭算子链。</a:t>
            </a:r>
            <a:endParaRPr lang="en-US" altLang="zh-CN" dirty="0"/>
          </a:p>
          <a:p>
            <a:r>
              <a:rPr lang="en-US" altLang="zh-CN" dirty="0" err="1"/>
              <a:t>startNewChain</a:t>
            </a:r>
            <a:r>
              <a:rPr lang="en-US" altLang="zh-CN" dirty="0"/>
              <a:t>()</a:t>
            </a:r>
            <a:r>
              <a:rPr lang="zh-CN" altLang="en-US" dirty="0"/>
              <a:t>：对特定算子开启新的算子链。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DD0009-178D-9E47-8E61-7B5AFEDE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算子链和槽位共享</a:t>
            </a:r>
          </a:p>
        </p:txBody>
      </p:sp>
    </p:spTree>
    <p:extLst>
      <p:ext uri="{BB962C8B-B14F-4D97-AF65-F5344CB8AC3E}">
        <p14:creationId xmlns:p14="http://schemas.microsoft.com/office/powerpoint/2010/main" val="100625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B29CEC-5741-2549-9CE1-F5860EBC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648699" cy="4351338"/>
          </a:xfrm>
        </p:spPr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默认开启了槽位共享：从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到</a:t>
            </a:r>
            <a:r>
              <a:rPr kumimoji="1" lang="en-US" altLang="zh-CN" dirty="0"/>
              <a:t>Sink</a:t>
            </a:r>
            <a:r>
              <a:rPr kumimoji="1" lang="zh-CN" altLang="en-US" dirty="0"/>
              <a:t>的所有算子子任务组成的</a:t>
            </a:r>
            <a:r>
              <a:rPr kumimoji="1" lang="en-US" altLang="zh-CN" dirty="0" err="1"/>
              <a:t>Pipline</a:t>
            </a:r>
            <a:r>
              <a:rPr kumimoji="1" lang="zh-CN" altLang="en-US" dirty="0"/>
              <a:t>可以共享一个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也可以手动设置</a:t>
            </a:r>
            <a:r>
              <a:rPr lang="zh-CN" altLang="zh-CN" dirty="0"/>
              <a:t>槽位共享组（</a:t>
            </a:r>
            <a:r>
              <a:rPr lang="en-US" altLang="zh-CN" dirty="0"/>
              <a:t>Slot Sharing Group</a:t>
            </a:r>
            <a:r>
              <a:rPr lang="zh-CN" altLang="zh-CN" dirty="0"/>
              <a:t>） 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3C17B7-B72F-9E41-9FD5-A19CDB22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槽位共享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AF852D-6130-E944-97A5-4B0A1394D7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6750" y="3429000"/>
            <a:ext cx="4876800" cy="245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3CF8CC-0C86-B147-9E88-4C5B912991D5}"/>
              </a:ext>
            </a:extLst>
          </p:cNvPr>
          <p:cNvSpPr txBox="1"/>
          <p:nvPr/>
        </p:nvSpPr>
        <p:spPr>
          <a:xfrm>
            <a:off x="1440655" y="5847447"/>
            <a:ext cx="335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整个作业并行度为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，从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到</a:t>
            </a:r>
            <a:r>
              <a:rPr kumimoji="1" lang="en-US" altLang="zh-CN" dirty="0"/>
              <a:t>Sink</a:t>
            </a:r>
            <a:r>
              <a:rPr kumimoji="1" lang="zh-CN" altLang="en-US" dirty="0"/>
              <a:t>所有算子共享一个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091E71-A84A-224B-9CAB-9F59472E5E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6999" y="3148697"/>
            <a:ext cx="4876800" cy="2705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F904A3-1C6B-D249-87B9-2249BAC3ACFB}"/>
              </a:ext>
            </a:extLst>
          </p:cNvPr>
          <p:cNvSpPr txBox="1"/>
          <p:nvPr/>
        </p:nvSpPr>
        <p:spPr>
          <a:xfrm>
            <a:off x="6401467" y="6012205"/>
            <a:ext cx="518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给</a:t>
            </a:r>
            <a:r>
              <a:rPr lang="en-US" altLang="zh-CN" dirty="0"/>
              <a:t>Window </a:t>
            </a:r>
            <a:r>
              <a:rPr lang="en-US" altLang="zh-CN" dirty="0" err="1"/>
              <a:t>Aggreagtion</a:t>
            </a:r>
            <a:r>
              <a:rPr lang="zh-CN" altLang="zh-CN" dirty="0"/>
              <a:t>设置</a:t>
            </a:r>
            <a:r>
              <a:rPr lang="en-US" altLang="zh-CN" dirty="0"/>
              <a:t>Slot Sharing Group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zh-CN" dirty="0"/>
              <a:t>该算子及之后的算子被划分到另外的</a:t>
            </a:r>
            <a:r>
              <a:rPr lang="en-US" altLang="zh-CN" dirty="0"/>
              <a:t>Slot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355DCC-A06B-A041-A16B-14F0713012FC}"/>
              </a:ext>
            </a:extLst>
          </p:cNvPr>
          <p:cNvSpPr/>
          <p:nvPr/>
        </p:nvSpPr>
        <p:spPr>
          <a:xfrm>
            <a:off x="6438900" y="28101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/>
              <a:t>stream.timeWindow</a:t>
            </a:r>
            <a:r>
              <a:rPr lang="en-US" altLang="zh-CN" sz="1600" dirty="0"/>
              <a:t>(...).sum(...).</a:t>
            </a:r>
            <a:r>
              <a:rPr lang="en-US" altLang="zh-CN" sz="1600" dirty="0" err="1"/>
              <a:t>slotSharingGroup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“A”</a:t>
            </a:r>
            <a:r>
              <a:rPr lang="en-US" altLang="zh-CN" sz="1600" dirty="0"/>
              <a:t>);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59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部署模式</a:t>
            </a: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98811" y="1730553"/>
            <a:ext cx="9545313" cy="3642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Standalone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集群：集群内只部署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Flink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Hadoop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YARN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集群：兼容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Hadoop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生态，可以部署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Hadoop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Hive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Spark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Flink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Kubernetes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集群：兼容各类容器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7A08E8-0A06-BB4B-A65C-9706C4CE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520237" cy="4351338"/>
          </a:xfrm>
        </p:spPr>
        <p:txBody>
          <a:bodyPr/>
          <a:lstStyle/>
          <a:p>
            <a:r>
              <a:rPr kumimoji="1" lang="zh-CN" altLang="en-US" dirty="0"/>
              <a:t>生产环境中，一般使用命令行管理作业，名为 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 ，放在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主目录下的</a:t>
            </a:r>
            <a:r>
              <a:rPr kumimoji="1" lang="en-US" altLang="zh-CN" dirty="0"/>
              <a:t>bin</a:t>
            </a:r>
            <a:r>
              <a:rPr kumimoji="1" lang="zh-CN" altLang="en-US" dirty="0"/>
              <a:t>目录下。</a:t>
            </a:r>
            <a:endParaRPr kumimoji="1" lang="en-US" altLang="zh-CN" dirty="0"/>
          </a:p>
          <a:p>
            <a:r>
              <a:rPr kumimoji="1" lang="zh-CN" altLang="en-US" dirty="0"/>
              <a:t>功能：提交、取消、罗列当前作业，获取作业信息，设置</a:t>
            </a:r>
            <a:r>
              <a:rPr kumimoji="1" lang="en-US" altLang="zh-CN" dirty="0" err="1"/>
              <a:t>Savepoint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会从</a:t>
            </a:r>
            <a:r>
              <a:rPr lang="en-US" altLang="zh-CN" dirty="0"/>
              <a:t>conf/</a:t>
            </a:r>
            <a:r>
              <a:rPr lang="en-US" altLang="zh-CN" dirty="0" err="1"/>
              <a:t>flink-conf.yaml</a:t>
            </a:r>
            <a:r>
              <a:rPr lang="zh-CN" altLang="en-US" dirty="0"/>
              <a:t>里读取配置信息。</a:t>
            </a:r>
            <a:endParaRPr lang="en-US" altLang="zh-CN" dirty="0"/>
          </a:p>
          <a:p>
            <a:r>
              <a:rPr kumimoji="1" lang="zh-CN" altLang="en-US" dirty="0"/>
              <a:t>使用方式：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ACTION</a:t>
            </a:r>
            <a:r>
              <a:rPr lang="zh-CN" altLang="en-US" dirty="0"/>
              <a:t>包括</a:t>
            </a:r>
            <a:r>
              <a:rPr lang="en-US" altLang="zh-CN" dirty="0"/>
              <a:t>run</a:t>
            </a:r>
            <a:r>
              <a:rPr lang="zh-CN" altLang="en-US" dirty="0"/>
              <a:t>（提交作业）、</a:t>
            </a:r>
            <a:r>
              <a:rPr lang="en-US" altLang="zh-CN" dirty="0"/>
              <a:t>stop</a:t>
            </a:r>
            <a:r>
              <a:rPr lang="zh-CN" altLang="en-US" dirty="0"/>
              <a:t>（取消作业）等。</a:t>
            </a:r>
            <a:r>
              <a:rPr lang="en-US" altLang="zh-CN" dirty="0"/>
              <a:t>OPTIONS</a:t>
            </a:r>
            <a:r>
              <a:rPr lang="zh-CN" altLang="en-US" dirty="0"/>
              <a:t>为一些预置的选项，</a:t>
            </a:r>
            <a:r>
              <a:rPr lang="en-US" altLang="zh-CN" dirty="0"/>
              <a:t>ARGUMENTS</a:t>
            </a:r>
            <a:r>
              <a:rPr lang="zh-CN" altLang="en-US" dirty="0"/>
              <a:t>是用户传入的参数。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6D437F-FF42-D94B-AEF9-1303A37E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命令行工具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EAAAC3-6F54-A946-9EB5-346F396E6F7A}"/>
              </a:ext>
            </a:extLst>
          </p:cNvPr>
          <p:cNvSpPr/>
          <p:nvPr/>
        </p:nvSpPr>
        <p:spPr>
          <a:xfrm>
            <a:off x="1833562" y="3816628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&lt;ACTION&gt; [OPTIONS] [ARGUMENTS]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66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91A900-450E-A74E-932B-C20C059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33876" cy="4351338"/>
          </a:xfrm>
        </p:spPr>
        <p:txBody>
          <a:bodyPr/>
          <a:lstStyle/>
          <a:p>
            <a:r>
              <a:rPr kumimoji="1" lang="zh-CN" altLang="en-US" dirty="0"/>
              <a:t>模板：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需要使用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对用户代码打包，得到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WordCount</a:t>
            </a:r>
            <a:r>
              <a:rPr kumimoji="1" lang="zh-CN" altLang="en-US" dirty="0"/>
              <a:t>的例子：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-c</a:t>
            </a:r>
            <a:r>
              <a:rPr kumimoji="1" lang="zh-CN" altLang="en-US" dirty="0"/>
              <a:t>参数，设置程序入口类：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zh-CN" altLang="en-US" dirty="0"/>
              <a:t>在命令行中用</a:t>
            </a:r>
            <a:r>
              <a:rPr lang="en-US" altLang="zh-CN" dirty="0"/>
              <a:t>-p</a:t>
            </a:r>
            <a:r>
              <a:rPr lang="zh-CN" altLang="en-US" dirty="0"/>
              <a:t>选项设置这个作业的并行度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E0B33D-1984-6E4E-8909-7559E3CE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提交作业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03D1A9-29C2-F64B-8B34-B87AFB3CE29B}"/>
              </a:ext>
            </a:extLst>
          </p:cNvPr>
          <p:cNvSpPr/>
          <p:nvPr/>
        </p:nvSpPr>
        <p:spPr>
          <a:xfrm>
            <a:off x="1242978" y="2297113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run [OPTIONS] &lt;</a:t>
            </a:r>
            <a:r>
              <a:rPr lang="en-US" altLang="zh-CN" dirty="0" err="1"/>
              <a:t>xxx.jar</a:t>
            </a:r>
            <a:r>
              <a:rPr lang="en-US" altLang="zh-CN" dirty="0"/>
              <a:t>&gt; [ARGUMENTS]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8CB78-B318-B340-B22A-DC9595498350}"/>
              </a:ext>
            </a:extLst>
          </p:cNvPr>
          <p:cNvSpPr/>
          <p:nvPr/>
        </p:nvSpPr>
        <p:spPr>
          <a:xfrm>
            <a:off x="1230281" y="3816628"/>
            <a:ext cx="5489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run ./examples/streaming/</a:t>
            </a:r>
            <a:r>
              <a:rPr lang="en-US" altLang="zh-CN" dirty="0" err="1"/>
              <a:t>WordCount.jar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9D7795-D435-B247-A7F0-31C6E7B3E458}"/>
              </a:ext>
            </a:extLst>
          </p:cNvPr>
          <p:cNvSpPr/>
          <p:nvPr/>
        </p:nvSpPr>
        <p:spPr>
          <a:xfrm>
            <a:off x="1230281" y="4690357"/>
            <a:ext cx="1121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run ./examples/streaming/</a:t>
            </a:r>
            <a:r>
              <a:rPr lang="en-US" altLang="zh-CN" dirty="0" err="1"/>
              <a:t>WordCount.jar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-c </a:t>
            </a:r>
            <a:r>
              <a:rPr lang="en-US" altLang="zh-CN" dirty="0" err="1"/>
              <a:t>org.apache.flink.streaming.examples.wordcount.WordCount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E95B93-F2E3-0F49-A0CE-A511D8B19E50}"/>
              </a:ext>
            </a:extLst>
          </p:cNvPr>
          <p:cNvSpPr/>
          <p:nvPr/>
        </p:nvSpPr>
        <p:spPr>
          <a:xfrm>
            <a:off x="1242978" y="5884492"/>
            <a:ext cx="5951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run -p 2 ./examples/streaming/</a:t>
            </a:r>
            <a:r>
              <a:rPr lang="en-US" altLang="zh-CN" dirty="0" err="1"/>
              <a:t>WordCount.jar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13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3F9FBA-DF81-4648-91DB-418D586F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34212" cy="4351338"/>
          </a:xfrm>
        </p:spPr>
        <p:txBody>
          <a:bodyPr/>
          <a:lstStyle/>
          <a:p>
            <a:r>
              <a:rPr kumimoji="1" lang="zh-CN" altLang="en-US" dirty="0"/>
              <a:t>传入参数，参数</a:t>
            </a:r>
            <a:r>
              <a:rPr lang="zh-CN" altLang="en-US" dirty="0"/>
              <a:t>会写入</a:t>
            </a:r>
            <a:r>
              <a:rPr lang="en-US" altLang="zh-CN" dirty="0"/>
              <a:t>main</a:t>
            </a:r>
            <a:r>
              <a:rPr lang="zh-CN" altLang="en-US" dirty="0"/>
              <a:t>方法的参数</a:t>
            </a:r>
            <a:r>
              <a:rPr lang="en-US" altLang="zh-CN" dirty="0"/>
              <a:t>String[]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-m</a:t>
            </a:r>
            <a:r>
              <a:rPr lang="zh-CN" altLang="en-US" dirty="0"/>
              <a:t>选项来设置向具体哪个</a:t>
            </a:r>
            <a:r>
              <a:rPr lang="en-US" altLang="zh-CN" dirty="0"/>
              <a:t>Master</a:t>
            </a:r>
            <a:r>
              <a:rPr lang="zh-CN" altLang="en-US" dirty="0"/>
              <a:t>提交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22306-69C6-BF43-BEB0-00C4CB01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提交作业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CB6ABF-F649-E148-919B-FC03769F7582}"/>
              </a:ext>
            </a:extLst>
          </p:cNvPr>
          <p:cNvSpPr/>
          <p:nvPr/>
        </p:nvSpPr>
        <p:spPr>
          <a:xfrm>
            <a:off x="1090047" y="2414409"/>
            <a:ext cx="8711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run ./examples/streaming/</a:t>
            </a:r>
            <a:r>
              <a:rPr lang="en-US" altLang="zh-CN" dirty="0" err="1"/>
              <a:t>WordCount.jar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-c </a:t>
            </a:r>
            <a:r>
              <a:rPr lang="en-US" altLang="zh-CN" dirty="0" err="1"/>
              <a:t>org.apache.flink.streaming.examples.wordcount.WordCount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--input </a:t>
            </a:r>
            <a:r>
              <a:rPr lang="en-US" altLang="zh-CN" dirty="0">
                <a:solidFill>
                  <a:srgbClr val="718C00"/>
                </a:solidFill>
              </a:rPr>
              <a:t>'/</a:t>
            </a:r>
            <a:r>
              <a:rPr lang="en-US" altLang="zh-CN" dirty="0" err="1">
                <a:solidFill>
                  <a:srgbClr val="718C00"/>
                </a:solidFill>
              </a:rPr>
              <a:t>tmp</a:t>
            </a:r>
            <a:r>
              <a:rPr lang="en-US" altLang="zh-CN" dirty="0">
                <a:solidFill>
                  <a:srgbClr val="718C00"/>
                </a:solidFill>
              </a:rPr>
              <a:t>/</a:t>
            </a:r>
            <a:r>
              <a:rPr lang="en-US" altLang="zh-CN" dirty="0" err="1">
                <a:solidFill>
                  <a:srgbClr val="718C00"/>
                </a:solidFill>
              </a:rPr>
              <a:t>a.log</a:t>
            </a:r>
            <a:r>
              <a:rPr lang="en-US" altLang="zh-CN" dirty="0">
                <a:solidFill>
                  <a:srgbClr val="718C00"/>
                </a:solidFill>
              </a:rPr>
              <a:t>’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--output </a:t>
            </a:r>
            <a:r>
              <a:rPr lang="en-US" altLang="zh-CN" dirty="0">
                <a:solidFill>
                  <a:srgbClr val="718C00"/>
                </a:solidFill>
              </a:rPr>
              <a:t>'/</a:t>
            </a:r>
            <a:r>
              <a:rPr lang="en-US" altLang="zh-CN" dirty="0" err="1">
                <a:solidFill>
                  <a:srgbClr val="718C00"/>
                </a:solidFill>
              </a:rPr>
              <a:t>tmp</a:t>
            </a:r>
            <a:r>
              <a:rPr lang="en-US" altLang="zh-CN" dirty="0">
                <a:solidFill>
                  <a:srgbClr val="718C00"/>
                </a:solidFill>
              </a:rPr>
              <a:t>/</a:t>
            </a:r>
            <a:r>
              <a:rPr lang="en-US" altLang="zh-CN" dirty="0" err="1">
                <a:solidFill>
                  <a:srgbClr val="718C00"/>
                </a:solidFill>
              </a:rPr>
              <a:t>b.log</a:t>
            </a:r>
            <a:r>
              <a:rPr lang="en-US" altLang="zh-CN" dirty="0">
                <a:solidFill>
                  <a:srgbClr val="718C00"/>
                </a:solidFill>
              </a:rPr>
              <a:t>'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C4362B-12F3-E848-9763-0C77A43CDC24}"/>
              </a:ext>
            </a:extLst>
          </p:cNvPr>
          <p:cNvSpPr/>
          <p:nvPr/>
        </p:nvSpPr>
        <p:spPr>
          <a:xfrm>
            <a:off x="1090047" y="4423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run -m myJMHost:8081 	\ ./examples/streaming/</a:t>
            </a:r>
            <a:r>
              <a:rPr lang="en-US" altLang="zh-CN" dirty="0" err="1"/>
              <a:t>WordCount.jar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7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9649EE-AE9C-7C4C-8288-54BACD51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905874" cy="4351338"/>
          </a:xfrm>
        </p:spPr>
        <p:txBody>
          <a:bodyPr/>
          <a:lstStyle/>
          <a:p>
            <a:r>
              <a:rPr kumimoji="1" lang="zh-CN" altLang="en-US" dirty="0"/>
              <a:t>罗列当前作业：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触发一个作业执行</a:t>
            </a:r>
            <a:r>
              <a:rPr kumimoji="1" lang="en-US" altLang="zh-CN" dirty="0" err="1"/>
              <a:t>Savepoint</a:t>
            </a:r>
            <a:r>
              <a:rPr kumimoji="1" lang="zh-CN" altLang="en-US" dirty="0"/>
              <a:t>，</a:t>
            </a:r>
            <a:r>
              <a:rPr lang="en-US" altLang="zh-CN" dirty="0" err="1"/>
              <a:t>savepointDirectory</a:t>
            </a:r>
            <a:r>
              <a:rPr lang="zh-CN" altLang="en-US" dirty="0"/>
              <a:t>为目录：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zh-CN" altLang="en-US" dirty="0"/>
              <a:t>关停一个</a:t>
            </a:r>
            <a:r>
              <a:rPr lang="en-US" altLang="zh-CN" dirty="0" err="1"/>
              <a:t>Flink</a:t>
            </a:r>
            <a:r>
              <a:rPr lang="zh-CN" altLang="en-US" dirty="0"/>
              <a:t>作业：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从一个</a:t>
            </a:r>
            <a:r>
              <a:rPr lang="en-US" altLang="zh-CN" dirty="0" err="1"/>
              <a:t>Savepoint</a:t>
            </a:r>
            <a:r>
              <a:rPr lang="zh-CN" altLang="en-US" dirty="0"/>
              <a:t>恢复一个应用作业：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C8F7D1-0297-7444-8329-20CF7D7E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管理作业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5B4CE5-6E44-7342-B50A-76F8A91CC235}"/>
              </a:ext>
            </a:extLst>
          </p:cNvPr>
          <p:cNvSpPr/>
          <p:nvPr/>
        </p:nvSpPr>
        <p:spPr>
          <a:xfrm>
            <a:off x="1288296" y="230135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148E73-73AE-AE4A-8D7D-0662BA5442BF}"/>
              </a:ext>
            </a:extLst>
          </p:cNvPr>
          <p:cNvSpPr/>
          <p:nvPr/>
        </p:nvSpPr>
        <p:spPr>
          <a:xfrm>
            <a:off x="1288296" y="3393338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</a:t>
            </a:r>
            <a:r>
              <a:rPr lang="en-US" altLang="zh-CN" dirty="0" err="1"/>
              <a:t>savepoint</a:t>
            </a:r>
            <a:r>
              <a:rPr lang="en-US" altLang="zh-CN" dirty="0"/>
              <a:t> &lt;</a:t>
            </a:r>
            <a:r>
              <a:rPr lang="en-US" altLang="zh-CN" dirty="0" err="1"/>
              <a:t>jobId</a:t>
            </a:r>
            <a:r>
              <a:rPr lang="en-US" altLang="zh-CN" dirty="0"/>
              <a:t>&gt; [</a:t>
            </a:r>
            <a:r>
              <a:rPr lang="en-US" altLang="zh-CN" dirty="0" err="1"/>
              <a:t>savepointDirectory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9E8B37-14AE-764D-BBB2-16E02F70CE18}"/>
              </a:ext>
            </a:extLst>
          </p:cNvPr>
          <p:cNvSpPr/>
          <p:nvPr/>
        </p:nvSpPr>
        <p:spPr>
          <a:xfrm>
            <a:off x="1288296" y="430065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cancel &lt;</a:t>
            </a:r>
            <a:r>
              <a:rPr lang="en-US" altLang="zh-CN" dirty="0" err="1"/>
              <a:t>jobID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19C4C7-7DD7-B142-A4A5-65F9B32DDDCB}"/>
              </a:ext>
            </a:extLst>
          </p:cNvPr>
          <p:cNvSpPr/>
          <p:nvPr/>
        </p:nvSpPr>
        <p:spPr>
          <a:xfrm>
            <a:off x="1288296" y="5392630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flink</a:t>
            </a:r>
            <a:r>
              <a:rPr lang="en-US" altLang="zh-CN" dirty="0"/>
              <a:t> run -s &lt;</a:t>
            </a:r>
            <a:r>
              <a:rPr lang="en-US" altLang="zh-CN" dirty="0" err="1"/>
              <a:t>savepointPath</a:t>
            </a:r>
            <a:r>
              <a:rPr lang="en-US" altLang="zh-CN" dirty="0"/>
              <a:t>&gt; [OPTIONS] &lt;</a:t>
            </a:r>
            <a:r>
              <a:rPr lang="en-US" altLang="zh-CN" dirty="0" err="1"/>
              <a:t>xxx.jar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BB9AC7-C809-D14B-8E2A-D8ECE780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948862" cy="4351338"/>
          </a:xfrm>
        </p:spPr>
        <p:txBody>
          <a:bodyPr/>
          <a:lstStyle/>
          <a:p>
            <a:r>
              <a:rPr lang="zh-CN" altLang="en-US" dirty="0"/>
              <a:t>确认已经在机器上安装好</a:t>
            </a:r>
            <a:r>
              <a:rPr lang="en-US" altLang="zh-CN" dirty="0"/>
              <a:t>Hadoop</a:t>
            </a:r>
            <a:r>
              <a:rPr lang="zh-CN" altLang="en-US" dirty="0"/>
              <a:t>，配置好环境变量</a:t>
            </a:r>
            <a:r>
              <a:rPr lang="en-US" altLang="zh-CN" dirty="0"/>
              <a:t>HADOOP_CONF_DIR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依赖包</a:t>
            </a:r>
            <a:r>
              <a:rPr lang="zh-CN" altLang="en-US" dirty="0"/>
              <a:t>添加到</a:t>
            </a:r>
            <a:r>
              <a:rPr lang="en-US" altLang="zh-CN" dirty="0" err="1"/>
              <a:t>Flink</a:t>
            </a:r>
            <a:r>
              <a:rPr lang="zh-CN" altLang="en-US" dirty="0"/>
              <a:t>中，两种方法：</a:t>
            </a:r>
            <a:endParaRPr lang="en-US" altLang="zh-CN" dirty="0"/>
          </a:p>
          <a:p>
            <a:pPr lvl="1"/>
            <a:r>
              <a:rPr lang="zh-CN" altLang="en-US" dirty="0"/>
              <a:t>在环境变量中添加</a:t>
            </a:r>
            <a:r>
              <a:rPr lang="en-US" altLang="zh-CN" dirty="0"/>
              <a:t>Hadoop </a:t>
            </a:r>
            <a:r>
              <a:rPr lang="en-US" altLang="zh-CN" dirty="0" err="1"/>
              <a:t>Classpath</a:t>
            </a:r>
            <a:r>
              <a:rPr lang="zh-CN" altLang="en-US" dirty="0"/>
              <a:t>，</a:t>
            </a:r>
            <a:r>
              <a:rPr lang="en-US" altLang="zh-CN" dirty="0" err="1"/>
              <a:t>Flink</a:t>
            </a:r>
            <a:r>
              <a:rPr lang="zh-CN" altLang="en-US" dirty="0"/>
              <a:t>从</a:t>
            </a:r>
            <a:r>
              <a:rPr lang="en-US" altLang="zh-CN" dirty="0"/>
              <a:t>Hadoop </a:t>
            </a:r>
            <a:r>
              <a:rPr lang="en-US" altLang="zh-CN" dirty="0" err="1"/>
              <a:t>Classpath</a:t>
            </a:r>
            <a:r>
              <a:rPr lang="zh-CN" altLang="en-US" dirty="0"/>
              <a:t>中读取所需依赖包。</a:t>
            </a:r>
            <a:endParaRPr lang="en-US" altLang="zh-CN" dirty="0"/>
          </a:p>
          <a:p>
            <a:pPr lvl="1"/>
            <a:r>
              <a:rPr lang="zh-CN" altLang="en-US" dirty="0"/>
              <a:t>将所需的</a:t>
            </a:r>
            <a:r>
              <a:rPr lang="en-US" altLang="zh-CN" dirty="0"/>
              <a:t>Hadoop JAR</a:t>
            </a:r>
            <a:r>
              <a:rPr lang="zh-CN" altLang="en-US" dirty="0"/>
              <a:t>包添加到</a:t>
            </a:r>
            <a:r>
              <a:rPr lang="en-US" altLang="zh-CN" dirty="0" err="1"/>
              <a:t>Flink</a:t>
            </a:r>
            <a:r>
              <a:rPr lang="zh-CN" altLang="en-US" dirty="0"/>
              <a:t>主目录下的</a:t>
            </a:r>
            <a:r>
              <a:rPr lang="en-US" altLang="zh-CN" dirty="0"/>
              <a:t>lib</a:t>
            </a:r>
            <a:r>
              <a:rPr lang="zh-CN" altLang="en-US" dirty="0"/>
              <a:t>目录中。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01D464-489D-9A4F-A651-FAB73DA8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集成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F7C18F-E0E6-4B42-8DB3-8A1FCCDC0D7B}"/>
              </a:ext>
            </a:extLst>
          </p:cNvPr>
          <p:cNvSpPr/>
          <p:nvPr/>
        </p:nvSpPr>
        <p:spPr>
          <a:xfrm>
            <a:off x="1404937" y="2315647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HADOOP_CONF_DIR=/path/to/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05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AAEF5C-6055-E74F-B538-198D9A6A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663112" cy="4351338"/>
          </a:xfrm>
        </p:spPr>
        <p:txBody>
          <a:bodyPr/>
          <a:lstStyle/>
          <a:p>
            <a:r>
              <a:rPr lang="en-US" altLang="zh-CN" dirty="0"/>
              <a:t>HADOOP_CLASSPATH</a:t>
            </a:r>
            <a:r>
              <a:rPr lang="zh-CN" altLang="en-US" dirty="0"/>
              <a:t>存储</a:t>
            </a:r>
            <a:r>
              <a:rPr lang="en-US" altLang="zh-CN" dirty="0"/>
              <a:t>Hadoop</a:t>
            </a:r>
            <a:r>
              <a:rPr lang="zh-CN" altLang="en-US" dirty="0"/>
              <a:t>相关类的路径</a:t>
            </a:r>
            <a:endParaRPr lang="en-US" altLang="zh-CN" dirty="0"/>
          </a:p>
          <a:p>
            <a:r>
              <a:rPr lang="en-US" altLang="zh-CN" dirty="0" err="1"/>
              <a:t>hadoop</a:t>
            </a:r>
            <a:r>
              <a:rPr lang="zh-CN" altLang="en-US" dirty="0"/>
              <a:t>是</a:t>
            </a:r>
            <a:r>
              <a:rPr lang="en-US" altLang="zh-CN" dirty="0"/>
              <a:t>Hadoop</a:t>
            </a:r>
            <a:r>
              <a:rPr lang="zh-CN" altLang="en-US" dirty="0"/>
              <a:t>提供的命令，</a:t>
            </a:r>
            <a:r>
              <a:rPr lang="en-US" altLang="zh-CN" dirty="0" err="1"/>
              <a:t>hadoop</a:t>
            </a:r>
            <a:r>
              <a:rPr lang="zh-CN" altLang="en-US" dirty="0"/>
              <a:t> </a:t>
            </a:r>
            <a:r>
              <a:rPr lang="en-US" altLang="zh-CN" dirty="0" err="1"/>
              <a:t>classpath</a:t>
            </a:r>
            <a:r>
              <a:rPr lang="zh-CN" altLang="en-US" dirty="0"/>
              <a:t>返回</a:t>
            </a:r>
            <a:r>
              <a:rPr lang="en-US" altLang="zh-CN" dirty="0"/>
              <a:t>Hadoop</a:t>
            </a:r>
            <a:r>
              <a:rPr lang="zh-CN" altLang="en-US" dirty="0"/>
              <a:t>所有相关的</a:t>
            </a:r>
            <a:r>
              <a:rPr lang="en-US" altLang="zh-CN" dirty="0"/>
              <a:t>JAR</a:t>
            </a:r>
            <a:r>
              <a:rPr lang="zh-CN" altLang="en-US" dirty="0"/>
              <a:t>包和依赖</a:t>
            </a:r>
            <a:endParaRPr lang="en-US" altLang="zh-CN" dirty="0"/>
          </a:p>
          <a:p>
            <a:r>
              <a:rPr lang="zh-CN" altLang="en-US" dirty="0"/>
              <a:t>下面的命令会添加环境变量：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Flink</a:t>
            </a:r>
            <a:r>
              <a:rPr lang="zh-CN" altLang="en-US" dirty="0"/>
              <a:t>启动时会从</a:t>
            </a:r>
            <a:r>
              <a:rPr lang="en-US" altLang="zh-CN" dirty="0"/>
              <a:t>$HADOOP_CLASSPATH</a:t>
            </a:r>
            <a:r>
              <a:rPr lang="zh-CN" altLang="en-US" dirty="0"/>
              <a:t>中寻找所需依赖包。直接使用已经安装的</a:t>
            </a:r>
            <a:r>
              <a:rPr lang="en-US" altLang="zh-CN" dirty="0"/>
              <a:t>Hadoop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Flink</a:t>
            </a:r>
            <a:r>
              <a:rPr lang="zh-CN" altLang="en-US" dirty="0"/>
              <a:t>所需要的依赖和已经安装的</a:t>
            </a:r>
            <a:r>
              <a:rPr lang="en-US" altLang="zh-CN" dirty="0"/>
              <a:t>Hadoop</a:t>
            </a:r>
            <a:r>
              <a:rPr lang="zh-CN" altLang="en-US" dirty="0"/>
              <a:t>提供的依赖有可能发生冲突。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2335F1-74F8-A54E-8853-D7AB22C9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添加</a:t>
            </a:r>
            <a:r>
              <a:rPr lang="en-US" altLang="zh-CN" b="1" dirty="0"/>
              <a:t>Hadoop </a:t>
            </a:r>
            <a:r>
              <a:rPr lang="en-US" altLang="zh-CN" b="1" dirty="0" err="1"/>
              <a:t>Classpath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65522C-5FB1-2C41-8E74-53EBAD974E29}"/>
              </a:ext>
            </a:extLst>
          </p:cNvPr>
          <p:cNvSpPr/>
          <p:nvPr/>
        </p:nvSpPr>
        <p:spPr>
          <a:xfrm>
            <a:off x="969120" y="3244334"/>
            <a:ext cx="545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5871F"/>
                </a:solidFill>
              </a:rPr>
              <a:t>export</a:t>
            </a:r>
            <a:r>
              <a:rPr lang="en-US" altLang="zh-CN" dirty="0"/>
              <a:t> HADOOP_CLASSPATH=`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classpath</a:t>
            </a:r>
            <a:r>
              <a:rPr lang="en-US" altLang="zh-CN" dirty="0"/>
              <a:t>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0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269ACB-BD6D-DD41-8F0E-CEE41044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791699" cy="4351338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Flink</a:t>
            </a:r>
            <a:r>
              <a:rPr lang="zh-CN" altLang="en-US" sz="1800" dirty="0"/>
              <a:t>主目录下有一个</a:t>
            </a:r>
            <a:r>
              <a:rPr lang="en-US" altLang="zh-CN" sz="1800" dirty="0"/>
              <a:t>lib</a:t>
            </a:r>
            <a:r>
              <a:rPr lang="zh-CN" altLang="en-US" sz="1800" dirty="0"/>
              <a:t>目录，专门存放各类第三方的依赖包。</a:t>
            </a:r>
            <a:endParaRPr lang="en-US" altLang="zh-CN" sz="1800" dirty="0"/>
          </a:p>
          <a:p>
            <a:r>
              <a:rPr kumimoji="1" lang="zh-CN" altLang="en-US" sz="1800" dirty="0"/>
              <a:t>可以将</a:t>
            </a:r>
            <a:r>
              <a:rPr kumimoji="1" lang="en-US" altLang="zh-CN" sz="1800" dirty="0"/>
              <a:t>Hadoop</a:t>
            </a:r>
            <a:r>
              <a:rPr kumimoji="1" lang="zh-CN" altLang="en-US" sz="1800" dirty="0"/>
              <a:t>依赖</a:t>
            </a:r>
            <a:r>
              <a:rPr lang="zh-CN" altLang="en-US" sz="1800" dirty="0"/>
              <a:t>包添加到这个目录下：</a:t>
            </a:r>
            <a:endParaRPr lang="en-US" altLang="zh-CN" sz="1800" dirty="0"/>
          </a:p>
          <a:p>
            <a:pPr lvl="1"/>
            <a:r>
              <a:rPr lang="zh-CN" altLang="zh-CN" sz="1600" dirty="0"/>
              <a:t>从</a:t>
            </a:r>
            <a:r>
              <a:rPr lang="en-US" altLang="zh-CN" sz="1600" dirty="0" err="1"/>
              <a:t>Flink</a:t>
            </a:r>
            <a:r>
              <a:rPr lang="zh-CN" altLang="zh-CN" sz="1600" dirty="0"/>
              <a:t>官网下载预打包的</a:t>
            </a:r>
            <a:r>
              <a:rPr lang="en-US" altLang="zh-CN" sz="1600" dirty="0"/>
              <a:t>Hadoop</a:t>
            </a:r>
            <a:r>
              <a:rPr lang="zh-CN" altLang="zh-CN" sz="1600" dirty="0"/>
              <a:t>依赖包</a:t>
            </a:r>
            <a:r>
              <a:rPr lang="zh-CN" altLang="en-US" sz="1600" dirty="0"/>
              <a:t>：一些通用的</a:t>
            </a:r>
            <a:r>
              <a:rPr lang="en-US" altLang="zh-CN" sz="1600" dirty="0"/>
              <a:t>Hadoop</a:t>
            </a:r>
            <a:r>
              <a:rPr lang="zh-CN" altLang="en-US" sz="1600" dirty="0"/>
              <a:t>版本</a:t>
            </a:r>
            <a:endParaRPr lang="en-US" altLang="zh-CN" sz="1600" dirty="0"/>
          </a:p>
          <a:p>
            <a:pPr lvl="1"/>
            <a:r>
              <a:rPr lang="zh-CN" altLang="zh-CN" sz="1600" dirty="0"/>
              <a:t>从源码编译</a:t>
            </a:r>
            <a:r>
              <a:rPr lang="zh-CN" altLang="en-US" sz="1600" dirty="0"/>
              <a:t>：一些定制的</a:t>
            </a:r>
            <a:r>
              <a:rPr lang="en-US" altLang="zh-CN" sz="1600" dirty="0"/>
              <a:t>Hadoop</a:t>
            </a:r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935C4A-3A32-0648-AB9E-2F884652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将</a:t>
            </a:r>
            <a:r>
              <a:rPr lang="en-US" altLang="zh-CN" b="1" dirty="0"/>
              <a:t>Hadoop</a:t>
            </a:r>
            <a:r>
              <a:rPr lang="zh-CN" altLang="en-US" b="1" dirty="0"/>
              <a:t>添加到</a:t>
            </a:r>
            <a:r>
              <a:rPr lang="en-US" altLang="zh-CN" b="1" dirty="0"/>
              <a:t>lib</a:t>
            </a:r>
            <a:r>
              <a:rPr lang="zh-CN" altLang="en-US" b="1" dirty="0"/>
              <a:t>文件夹下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28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F7A7C8-D618-6C49-A9AF-B7A9A8EE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48412" cy="4351338"/>
          </a:xfrm>
        </p:spPr>
        <p:txBody>
          <a:bodyPr/>
          <a:lstStyle/>
          <a:p>
            <a:r>
              <a:rPr kumimoji="1" lang="zh-CN" altLang="en-US" dirty="0"/>
              <a:t>至少一个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，至少一个</a:t>
            </a:r>
            <a:r>
              <a:rPr kumimoji="1" lang="en-US" altLang="zh-CN" dirty="0"/>
              <a:t>Worker</a:t>
            </a:r>
          </a:p>
          <a:p>
            <a:r>
              <a:rPr kumimoji="1" lang="en-US" altLang="zh-CN" dirty="0"/>
              <a:t>Master</a:t>
            </a:r>
            <a:r>
              <a:rPr kumimoji="1" lang="zh-CN" altLang="en-US" dirty="0"/>
              <a:t>：</a:t>
            </a:r>
            <a:r>
              <a:rPr lang="en-US" altLang="zh-CN" dirty="0"/>
              <a:t> Dispatcher</a:t>
            </a:r>
            <a:r>
              <a:rPr lang="zh-CN" altLang="zh-CN" dirty="0"/>
              <a:t>、</a:t>
            </a:r>
            <a:r>
              <a:rPr lang="en-US" altLang="zh-CN" dirty="0" err="1"/>
              <a:t>ResourceManager</a:t>
            </a:r>
            <a:r>
              <a:rPr lang="zh-CN" altLang="zh-CN" dirty="0"/>
              <a:t>和</a:t>
            </a:r>
            <a:r>
              <a:rPr lang="en-US" altLang="zh-CN" dirty="0" err="1"/>
              <a:t>JobManager</a:t>
            </a:r>
            <a:endParaRPr lang="en-US" altLang="zh-CN" dirty="0"/>
          </a:p>
          <a:p>
            <a:r>
              <a:rPr lang="en-US" altLang="zh-CN" dirty="0"/>
              <a:t>Worker</a:t>
            </a:r>
            <a:r>
              <a:rPr lang="zh-CN" altLang="en-US" dirty="0"/>
              <a:t>：</a:t>
            </a:r>
            <a:r>
              <a:rPr lang="en-US" altLang="zh-CN" dirty="0" err="1"/>
              <a:t>TaskManager</a:t>
            </a:r>
            <a:endParaRPr lang="en-US" altLang="zh-CN" dirty="0"/>
          </a:p>
          <a:p>
            <a:r>
              <a:rPr lang="zh-CN" altLang="en-US" dirty="0"/>
              <a:t>安装好</a:t>
            </a:r>
            <a:r>
              <a:rPr lang="en-US" altLang="zh-CN" dirty="0"/>
              <a:t>Java</a:t>
            </a:r>
            <a:r>
              <a:rPr lang="zh-CN" altLang="en-US" dirty="0"/>
              <a:t>、配置好</a:t>
            </a:r>
            <a:r>
              <a:rPr lang="en-US" altLang="zh-CN" dirty="0"/>
              <a:t>SSH</a:t>
            </a:r>
            <a:r>
              <a:rPr lang="zh-CN" altLang="en-US" dirty="0"/>
              <a:t>免密码访问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Flink</a:t>
            </a:r>
            <a:r>
              <a:rPr lang="zh-CN" altLang="en-US" dirty="0"/>
              <a:t>主目录的</a:t>
            </a:r>
            <a:r>
              <a:rPr lang="en-US" altLang="zh-CN" dirty="0"/>
              <a:t>conf/</a:t>
            </a:r>
            <a:r>
              <a:rPr lang="en-US" altLang="zh-CN" dirty="0" err="1"/>
              <a:t>flink-conf.yaml</a:t>
            </a:r>
            <a:r>
              <a:rPr lang="zh-CN" altLang="en-US" dirty="0"/>
              <a:t>和</a:t>
            </a:r>
            <a:r>
              <a:rPr lang="en-US" altLang="zh-CN" dirty="0"/>
              <a:t>conf/slaves</a:t>
            </a:r>
            <a:r>
              <a:rPr lang="zh-CN" altLang="en-US" dirty="0"/>
              <a:t>两个文件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Flink</a:t>
            </a:r>
            <a:r>
              <a:rPr lang="zh-CN" altLang="en-US" dirty="0"/>
              <a:t>主目录部署到每个节点的相同路径，或者部署到所有节点都可访问的共享目录</a:t>
            </a:r>
            <a:endParaRPr lang="en-US" altLang="zh-CN" dirty="0"/>
          </a:p>
          <a:p>
            <a:r>
              <a:rPr lang="zh-CN" altLang="en-US" dirty="0"/>
              <a:t>启动这个集群：</a:t>
            </a:r>
            <a:r>
              <a:rPr lang="en-US" altLang="zh-CN" dirty="0"/>
              <a:t>bin/start-</a:t>
            </a:r>
            <a:r>
              <a:rPr lang="en-US" altLang="zh-CN" dirty="0" err="1"/>
              <a:t>cluster.sh</a:t>
            </a:r>
            <a:r>
              <a:rPr lang="zh-CN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5028A1-B8E4-CA46-8EFD-352294FA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Standalone</a:t>
            </a:r>
            <a:r>
              <a:rPr kumimoji="1" lang="zh-CN" altLang="en-US" dirty="0"/>
              <a:t>集群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EB5093-89A8-D744-AEAA-6C354807A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8" y="3309238"/>
            <a:ext cx="4276724" cy="29902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E85CDB-C53E-234E-9524-4F12049EA305}"/>
              </a:ext>
            </a:extLst>
          </p:cNvPr>
          <p:cNvSpPr txBox="1"/>
          <p:nvPr/>
        </p:nvSpPr>
        <p:spPr>
          <a:xfrm>
            <a:off x="8031956" y="6366629"/>
            <a:ext cx="321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Standalone</a:t>
            </a:r>
            <a:r>
              <a:rPr kumimoji="1" lang="zh-CN" altLang="en-US" dirty="0"/>
              <a:t>集群拓扑样例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5C3D3D-56A2-9549-B34A-09075B57CA78}"/>
              </a:ext>
            </a:extLst>
          </p:cNvPr>
          <p:cNvSpPr/>
          <p:nvPr/>
        </p:nvSpPr>
        <p:spPr>
          <a:xfrm>
            <a:off x="838200" y="6144599"/>
            <a:ext cx="853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$ ./bin/</a:t>
            </a:r>
            <a:r>
              <a:rPr lang="en-US" altLang="zh-CN" sz="1600" dirty="0" err="1"/>
              <a:t>flink</a:t>
            </a:r>
            <a:r>
              <a:rPr lang="en-US" altLang="zh-CN" sz="1600" dirty="0"/>
              <a:t> run -m 192.168.0.1:8081 ./examples/batch/</a:t>
            </a:r>
            <a:r>
              <a:rPr lang="en-US" altLang="zh-CN" sz="1600" dirty="0" err="1"/>
              <a:t>WordCount.jar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CFCBBD-E506-614E-BBEC-8C9F6852D703}"/>
              </a:ext>
            </a:extLst>
          </p:cNvPr>
          <p:cNvSpPr txBox="1"/>
          <p:nvPr/>
        </p:nvSpPr>
        <p:spPr>
          <a:xfrm>
            <a:off x="797720" y="5707125"/>
            <a:ext cx="321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提交作业：</a:t>
            </a:r>
          </a:p>
        </p:txBody>
      </p:sp>
    </p:spTree>
    <p:extLst>
      <p:ext uri="{BB962C8B-B14F-4D97-AF65-F5344CB8AC3E}">
        <p14:creationId xmlns:p14="http://schemas.microsoft.com/office/powerpoint/2010/main" val="19584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827978-856F-5748-8AA1-77845716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8887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使用针对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，设置</a:t>
            </a:r>
            <a:r>
              <a:rPr lang="en-US" altLang="zh-CN" dirty="0"/>
              <a:t>HADOOP_CONF_DIR</a:t>
            </a:r>
            <a:r>
              <a:rPr lang="zh-CN" altLang="en-US" dirty="0"/>
              <a:t>和</a:t>
            </a:r>
            <a:r>
              <a:rPr lang="en-US" altLang="zh-CN" dirty="0"/>
              <a:t>YARN_CONF_DIR</a:t>
            </a:r>
            <a:r>
              <a:rPr lang="zh-CN" altLang="zh-CN" dirty="0"/>
              <a:t> </a:t>
            </a:r>
            <a:r>
              <a:rPr lang="zh-CN" altLang="en-US" dirty="0"/>
              <a:t>等与</a:t>
            </a:r>
            <a:r>
              <a:rPr lang="en-US" altLang="zh-CN" dirty="0"/>
              <a:t>Hadoop</a:t>
            </a:r>
            <a:r>
              <a:rPr lang="zh-CN" altLang="en-US" dirty="0"/>
              <a:t>相关的配置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启动好</a:t>
            </a:r>
            <a:r>
              <a:rPr lang="en-US" altLang="zh-CN" dirty="0"/>
              <a:t>YARN</a:t>
            </a:r>
            <a:r>
              <a:rPr lang="zh-CN" altLang="en-US" dirty="0"/>
              <a:t>集群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三种作业提交方式：</a:t>
            </a:r>
            <a:endParaRPr lang="en-US" altLang="zh-CN" dirty="0"/>
          </a:p>
          <a:p>
            <a:pPr lvl="1"/>
            <a:r>
              <a:rPr lang="en-US" altLang="zh-CN" dirty="0"/>
              <a:t>Per-Job</a:t>
            </a:r>
            <a:r>
              <a:rPr lang="zh-CN" altLang="en-US" dirty="0"/>
              <a:t>：</a:t>
            </a:r>
            <a:r>
              <a:rPr kumimoji="1" lang="zh-CN" altLang="en-US" dirty="0"/>
              <a:t>每次向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提交一个作业，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为这个作业单独分配资源，基于这些资源启动一个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集群，作业运行结束，相应的资源会被释放。</a:t>
            </a:r>
            <a:endParaRPr lang="en-US" altLang="zh-CN" dirty="0"/>
          </a:p>
          <a:p>
            <a:pPr lvl="1"/>
            <a:r>
              <a:rPr lang="en-US" altLang="zh-CN" dirty="0"/>
              <a:t>Session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/>
              <a:t>YARN</a:t>
            </a:r>
            <a:r>
              <a:rPr lang="zh-CN" altLang="zh-CN" dirty="0"/>
              <a:t>上启动一个长期运行的</a:t>
            </a:r>
            <a:r>
              <a:rPr lang="en-US" altLang="zh-CN" dirty="0" err="1"/>
              <a:t>Flink</a:t>
            </a:r>
            <a:r>
              <a:rPr lang="zh-CN" altLang="zh-CN" dirty="0"/>
              <a:t>集群，用户可以向这个集群提交多个作业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Application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/>
              <a:t>Per-Job</a:t>
            </a:r>
            <a:r>
              <a:rPr lang="zh-CN" altLang="zh-CN" dirty="0"/>
              <a:t>模式上做了一些优化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553C1-4021-9649-9AD8-74089559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YARN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8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15EB79-A5FA-9248-98CA-D56AC197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576762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将作业提交给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ResourceManager</a:t>
            </a:r>
            <a:endParaRPr kumimoji="1" lang="en-US" altLang="zh-CN" dirty="0"/>
          </a:p>
          <a:p>
            <a:r>
              <a:rPr lang="en-US" altLang="zh-CN" dirty="0"/>
              <a:t>YARN</a:t>
            </a:r>
            <a:r>
              <a:rPr lang="zh-CN" altLang="zh-CN" dirty="0"/>
              <a:t>为这个作业生成一个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zh-CN" dirty="0"/>
              <a:t>以运行</a:t>
            </a:r>
            <a:r>
              <a:rPr lang="en-US" altLang="zh-CN" dirty="0"/>
              <a:t>Fink Master</a:t>
            </a:r>
            <a:r>
              <a:rPr lang="zh-CN" altLang="en-US" dirty="0"/>
              <a:t>，里面运行这</a:t>
            </a:r>
            <a:r>
              <a:rPr lang="zh-CN" altLang="zh-CN" dirty="0"/>
              <a:t>运行着</a:t>
            </a:r>
            <a:r>
              <a:rPr lang="en-US" altLang="zh-CN" dirty="0" err="1"/>
              <a:t>JobManager</a:t>
            </a:r>
            <a:r>
              <a:rPr lang="zh-CN" altLang="zh-CN" dirty="0"/>
              <a:t>和</a:t>
            </a:r>
            <a:r>
              <a:rPr lang="en-US" altLang="zh-CN" dirty="0" err="1"/>
              <a:t>Flink</a:t>
            </a:r>
            <a:r>
              <a:rPr lang="en-US" altLang="zh-CN" dirty="0"/>
              <a:t>-YARN </a:t>
            </a:r>
            <a:r>
              <a:rPr lang="en-US" altLang="zh-CN" dirty="0" err="1"/>
              <a:t>ResourceManager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JobManager</a:t>
            </a:r>
            <a:r>
              <a:rPr lang="zh-CN" altLang="zh-CN" dirty="0"/>
              <a:t>会根据本次作业所需资源向</a:t>
            </a:r>
            <a:r>
              <a:rPr lang="en-US" altLang="zh-CN" dirty="0" err="1"/>
              <a:t>Flink</a:t>
            </a:r>
            <a:r>
              <a:rPr lang="en-US" altLang="zh-CN" dirty="0"/>
              <a:t>-YARN </a:t>
            </a:r>
            <a:r>
              <a:rPr lang="en-US" altLang="zh-CN" dirty="0" err="1"/>
              <a:t>ResourceManager</a:t>
            </a:r>
            <a:r>
              <a:rPr lang="zh-CN" altLang="zh-CN" dirty="0"/>
              <a:t>申请</a:t>
            </a:r>
            <a:r>
              <a:rPr lang="en-US" altLang="zh-CN" dirty="0"/>
              <a:t>Slot</a:t>
            </a:r>
            <a:r>
              <a:rPr lang="zh-CN" altLang="zh-CN" dirty="0"/>
              <a:t>资源 </a:t>
            </a:r>
            <a:endParaRPr lang="en-US" altLang="zh-CN" dirty="0"/>
          </a:p>
          <a:p>
            <a:r>
              <a:rPr lang="en-US" altLang="zh-CN" dirty="0" err="1"/>
              <a:t>Flink</a:t>
            </a:r>
            <a:r>
              <a:rPr lang="en-US" altLang="zh-CN" dirty="0"/>
              <a:t>-YARN </a:t>
            </a:r>
            <a:r>
              <a:rPr lang="en-US" altLang="zh-CN" dirty="0" err="1"/>
              <a:t>ResourceManager</a:t>
            </a:r>
            <a:r>
              <a:rPr lang="zh-CN" altLang="zh-CN" dirty="0"/>
              <a:t>会向</a:t>
            </a:r>
            <a:r>
              <a:rPr lang="en-US" altLang="zh-CN" dirty="0"/>
              <a:t>YARN</a:t>
            </a:r>
            <a:r>
              <a:rPr lang="zh-CN" altLang="zh-CN" dirty="0"/>
              <a:t>申请所需的</a:t>
            </a:r>
            <a:r>
              <a:rPr lang="zh-CN" altLang="en-US" dirty="0"/>
              <a:t>资源</a:t>
            </a:r>
            <a:r>
              <a:rPr lang="zh-CN" altLang="zh-CN" dirty="0"/>
              <a:t>作为</a:t>
            </a:r>
            <a:r>
              <a:rPr lang="en-US" altLang="zh-CN" dirty="0" err="1"/>
              <a:t>TaskManager</a:t>
            </a:r>
            <a:endParaRPr lang="en-US" altLang="zh-CN" dirty="0"/>
          </a:p>
          <a:p>
            <a:r>
              <a:rPr lang="en-US" altLang="zh-CN" dirty="0" err="1"/>
              <a:t>TaskManager</a:t>
            </a:r>
            <a:r>
              <a:rPr lang="zh-CN" altLang="zh-CN" dirty="0"/>
              <a:t>将这些</a:t>
            </a:r>
            <a:r>
              <a:rPr lang="en-US" altLang="zh-CN" dirty="0"/>
              <a:t>Slot</a:t>
            </a:r>
            <a:r>
              <a:rPr lang="zh-CN" altLang="zh-CN" dirty="0"/>
              <a:t>注册到</a:t>
            </a:r>
            <a:r>
              <a:rPr lang="en-US" altLang="zh-CN" dirty="0" err="1"/>
              <a:t>Flink</a:t>
            </a:r>
            <a:r>
              <a:rPr lang="en-US" altLang="zh-CN" dirty="0"/>
              <a:t>-</a:t>
            </a:r>
            <a:br>
              <a:rPr lang="en-US" altLang="zh-CN" dirty="0"/>
            </a:br>
            <a:r>
              <a:rPr lang="en-US" altLang="zh-CN" dirty="0"/>
              <a:t>YARN </a:t>
            </a:r>
            <a:r>
              <a:rPr lang="en-US" altLang="zh-CN" dirty="0" err="1"/>
              <a:t>ResourceManager</a:t>
            </a:r>
            <a:endParaRPr lang="en-US" altLang="zh-CN" dirty="0"/>
          </a:p>
          <a:p>
            <a:r>
              <a:rPr lang="en-US" altLang="zh-CN" dirty="0" err="1"/>
              <a:t>JobManager</a:t>
            </a:r>
            <a:r>
              <a:rPr lang="zh-CN" altLang="zh-CN" dirty="0"/>
              <a:t>将作业的计算任务部署到各</a:t>
            </a:r>
            <a:r>
              <a:rPr lang="en-US" altLang="zh-CN" dirty="0" err="1"/>
              <a:t>TaskManager</a:t>
            </a:r>
            <a:r>
              <a:rPr lang="zh-CN" altLang="zh-CN" dirty="0"/>
              <a:t>上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D82C414-4995-324B-B3AF-0A06B24B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YARN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Per-Job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CC3396-F840-0844-9807-A832BEAFC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7" b="4764"/>
          <a:stretch/>
        </p:blipFill>
        <p:spPr bwMode="auto">
          <a:xfrm>
            <a:off x="5414964" y="2717269"/>
            <a:ext cx="6464166" cy="3459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6397F1-A9AD-6946-9634-BDC69C04105C}"/>
              </a:ext>
            </a:extLst>
          </p:cNvPr>
          <p:cNvSpPr txBox="1"/>
          <p:nvPr/>
        </p:nvSpPr>
        <p:spPr>
          <a:xfrm>
            <a:off x="7815263" y="636662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Per-Job</a:t>
            </a:r>
            <a:r>
              <a:rPr kumimoji="1"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37298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44C920-EEEA-8042-BB4D-AA3115BA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48249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Client</a:t>
            </a:r>
            <a:r>
              <a:rPr lang="zh-CN" altLang="en-US" dirty="0"/>
              <a:t>上，使</a:t>
            </a:r>
            <a:r>
              <a:rPr lang="zh-CN" altLang="zh-CN" dirty="0"/>
              <a:t>用</a:t>
            </a:r>
            <a:r>
              <a:rPr lang="en-US" altLang="zh-CN" dirty="0"/>
              <a:t>bin/yarn-</a:t>
            </a:r>
            <a:r>
              <a:rPr lang="en-US" altLang="zh-CN" dirty="0" err="1"/>
              <a:t>session.sh</a:t>
            </a:r>
            <a:r>
              <a:rPr lang="zh-CN" altLang="zh-CN" dirty="0"/>
              <a:t>启动一个</a:t>
            </a:r>
            <a:r>
              <a:rPr lang="en-US" altLang="zh-CN" dirty="0"/>
              <a:t>YARN Session</a:t>
            </a:r>
            <a:r>
              <a:rPr lang="zh-CN" altLang="en-US" dirty="0"/>
              <a:t>，</a:t>
            </a:r>
            <a:r>
              <a:rPr lang="en-US" altLang="zh-CN" dirty="0" err="1"/>
              <a:t>Flink</a:t>
            </a:r>
            <a:r>
              <a:rPr lang="zh-CN" altLang="zh-CN" dirty="0"/>
              <a:t>向</a:t>
            </a:r>
            <a:r>
              <a:rPr lang="en-US" altLang="zh-CN" dirty="0"/>
              <a:t>YARN </a:t>
            </a:r>
            <a:r>
              <a:rPr lang="en-US" altLang="zh-CN" dirty="0" err="1"/>
              <a:t>ResourceManager</a:t>
            </a:r>
            <a:r>
              <a:rPr lang="zh-CN" altLang="zh-CN" dirty="0"/>
              <a:t>申请一个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</a:p>
          <a:p>
            <a:r>
              <a:rPr kumimoji="1" lang="zh-CN" altLang="en-US" dirty="0"/>
              <a:t>用户提交一个作业，作业被发送给</a:t>
            </a:r>
            <a:r>
              <a:rPr kumimoji="1" lang="en-US" altLang="zh-CN" dirty="0"/>
              <a:t>Dispatcher</a:t>
            </a:r>
          </a:p>
          <a:p>
            <a:r>
              <a:rPr kumimoji="1" lang="en-US" altLang="zh-CN" dirty="0"/>
              <a:t>Dispatcher</a:t>
            </a:r>
            <a:r>
              <a:rPr kumimoji="1" lang="zh-CN" altLang="en-US" dirty="0"/>
              <a:t>会启动针对该作业的</a:t>
            </a:r>
            <a:r>
              <a:rPr kumimoji="1" lang="en-US" altLang="zh-CN" dirty="0" err="1"/>
              <a:t>JobManager</a:t>
            </a:r>
            <a:endParaRPr kumimoji="1" lang="en-US" altLang="zh-CN" dirty="0"/>
          </a:p>
          <a:p>
            <a:r>
              <a:rPr kumimoji="1" lang="en-US" altLang="zh-CN" dirty="0" err="1"/>
              <a:t>JobManager</a:t>
            </a:r>
            <a:r>
              <a:rPr kumimoji="1" lang="zh-CN" altLang="en-US" dirty="0"/>
              <a:t>向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-YARN</a:t>
            </a:r>
            <a:r>
              <a:rPr kumimoji="1" lang="zh-CN" altLang="en-US" dirty="0"/>
              <a:t> </a:t>
            </a:r>
            <a:r>
              <a:rPr lang="en-US" altLang="zh-CN" dirty="0" err="1"/>
              <a:t>ResourceManager</a:t>
            </a:r>
            <a:r>
              <a:rPr lang="zh-CN" altLang="en-US" dirty="0"/>
              <a:t>上申请所需资源，启动</a:t>
            </a:r>
            <a:r>
              <a:rPr lang="en-US" altLang="zh-CN" dirty="0" err="1"/>
              <a:t>TaskManager</a:t>
            </a:r>
            <a:endParaRPr lang="en-US" altLang="zh-CN" dirty="0"/>
          </a:p>
          <a:p>
            <a:r>
              <a:rPr lang="en-US" altLang="zh-CN" dirty="0" err="1"/>
              <a:t>TaskManager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 err="1"/>
              <a:t>JobManager</a:t>
            </a:r>
            <a:r>
              <a:rPr lang="zh-CN" altLang="zh-CN" dirty="0"/>
              <a:t>将计算任务部署到各</a:t>
            </a:r>
            <a:r>
              <a:rPr lang="en-US" altLang="zh-CN" dirty="0" err="1"/>
              <a:t>TaskManager</a:t>
            </a:r>
            <a:r>
              <a:rPr lang="zh-CN" altLang="zh-CN" dirty="0"/>
              <a:t>上</a:t>
            </a:r>
            <a:endParaRPr lang="en-US" altLang="zh-CN" dirty="0"/>
          </a:p>
          <a:p>
            <a:r>
              <a:rPr lang="zh-CN" altLang="zh-CN" dirty="0"/>
              <a:t>如果用户提交下一个作业，那么</a:t>
            </a:r>
            <a:r>
              <a:rPr lang="en-US" altLang="zh-CN" dirty="0"/>
              <a:t>Dispatcher</a:t>
            </a:r>
            <a:r>
              <a:rPr lang="zh-CN" altLang="zh-CN" dirty="0"/>
              <a:t>启动新的</a:t>
            </a:r>
            <a:r>
              <a:rPr lang="en-US" altLang="zh-CN" dirty="0" err="1"/>
              <a:t>JobManager</a:t>
            </a:r>
            <a:r>
              <a:rPr lang="zh-CN" altLang="en-US" dirty="0"/>
              <a:t>，</a:t>
            </a:r>
            <a:r>
              <a:rPr lang="zh-CN" altLang="zh-CN" dirty="0"/>
              <a:t>新的</a:t>
            </a:r>
            <a:r>
              <a:rPr lang="en-US" altLang="zh-CN" dirty="0" err="1"/>
              <a:t>JobManager</a:t>
            </a:r>
            <a:r>
              <a:rPr lang="zh-CN" altLang="zh-CN" dirty="0"/>
              <a:t>负责新作业的资源申请和任务调度 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FEFAC1-421A-D149-BA10-BAF28C23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YARN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4C18F-055D-E04C-BCD8-58525D5EC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" b="2807"/>
          <a:stretch/>
        </p:blipFill>
        <p:spPr bwMode="auto">
          <a:xfrm>
            <a:off x="5886450" y="2901361"/>
            <a:ext cx="5800565" cy="3286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EBAFE1-1884-9345-ADB4-C5C9AF39A7BF}"/>
              </a:ext>
            </a:extLst>
          </p:cNvPr>
          <p:cNvSpPr txBox="1"/>
          <p:nvPr/>
        </p:nvSpPr>
        <p:spPr>
          <a:xfrm>
            <a:off x="7815263" y="636662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2916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A90E34-C35A-1545-BCE0-C9B9B4E9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905874" cy="4351338"/>
          </a:xfrm>
        </p:spPr>
        <p:txBody>
          <a:bodyPr/>
          <a:lstStyle/>
          <a:p>
            <a:r>
              <a:rPr lang="en-US" altLang="zh-CN" dirty="0"/>
              <a:t>Per-Job</a:t>
            </a:r>
            <a:r>
              <a:rPr lang="zh-CN" altLang="zh-CN" dirty="0"/>
              <a:t>和</a:t>
            </a:r>
            <a:r>
              <a:rPr lang="en-US" altLang="zh-CN" dirty="0"/>
              <a:t>Session</a:t>
            </a:r>
            <a:r>
              <a:rPr lang="zh-CN" altLang="zh-CN" dirty="0"/>
              <a:t>模式作业提交的过程依赖</a:t>
            </a:r>
            <a:r>
              <a:rPr lang="en-US" altLang="zh-CN" dirty="0"/>
              <a:t>Client</a:t>
            </a:r>
            <a:r>
              <a:rPr lang="zh-CN" altLang="zh-CN" dirty="0"/>
              <a:t>，</a:t>
            </a:r>
            <a:r>
              <a:rPr lang="en-US" altLang="zh-CN" dirty="0"/>
              <a:t>main()</a:t>
            </a:r>
            <a:r>
              <a:rPr lang="zh-CN" altLang="zh-CN" dirty="0"/>
              <a:t>方法</a:t>
            </a:r>
            <a:r>
              <a:rPr lang="zh-CN" altLang="en-US" dirty="0"/>
              <a:t>在</a:t>
            </a:r>
            <a:r>
              <a:rPr lang="en-US" altLang="zh-CN" dirty="0"/>
              <a:t>Client</a:t>
            </a:r>
            <a:r>
              <a:rPr lang="zh-CN" altLang="en-US" dirty="0"/>
              <a:t>上执行，</a:t>
            </a:r>
            <a:r>
              <a:rPr lang="en-US" altLang="zh-CN" dirty="0"/>
              <a:t>main()</a:t>
            </a:r>
            <a:r>
              <a:rPr lang="zh-CN" altLang="en-US" dirty="0"/>
              <a:t>方法</a:t>
            </a:r>
            <a:r>
              <a:rPr lang="zh-CN" altLang="zh-CN" dirty="0"/>
              <a:t>会将作业的各个依赖下载到本地，生成</a:t>
            </a:r>
            <a:r>
              <a:rPr lang="en-US" altLang="zh-CN" dirty="0" err="1"/>
              <a:t>JobGraph</a:t>
            </a:r>
            <a:r>
              <a:rPr lang="zh-CN" altLang="zh-CN" dirty="0"/>
              <a:t>，并将依赖以及</a:t>
            </a:r>
            <a:r>
              <a:rPr lang="en-US" altLang="zh-CN" dirty="0" err="1"/>
              <a:t>JobGraph</a:t>
            </a:r>
            <a:r>
              <a:rPr lang="zh-CN" altLang="zh-CN" dirty="0"/>
              <a:t>发送到</a:t>
            </a:r>
            <a:r>
              <a:rPr lang="en-US" altLang="zh-CN" dirty="0" err="1"/>
              <a:t>Flink</a:t>
            </a:r>
            <a:r>
              <a:rPr lang="zh-CN" altLang="zh-CN" dirty="0"/>
              <a:t>集群 </a:t>
            </a:r>
            <a:r>
              <a:rPr lang="en-US" altLang="zh-CN" dirty="0"/>
              <a:t>,</a:t>
            </a:r>
            <a:r>
              <a:rPr lang="zh-CN" altLang="en-US" dirty="0"/>
              <a:t>负载很重。</a:t>
            </a:r>
            <a:endParaRPr lang="en-US" altLang="zh-CN" dirty="0"/>
          </a:p>
          <a:p>
            <a:r>
              <a:rPr lang="en-US" altLang="zh-CN" dirty="0"/>
              <a:t>Application</a:t>
            </a:r>
            <a:r>
              <a:rPr lang="zh-CN" altLang="zh-CN" dirty="0"/>
              <a:t>模式允许</a:t>
            </a:r>
            <a:r>
              <a:rPr lang="en-US" altLang="zh-CN" dirty="0"/>
              <a:t>main()</a:t>
            </a:r>
            <a:r>
              <a:rPr lang="zh-CN" altLang="zh-CN" dirty="0"/>
              <a:t>方法在</a:t>
            </a:r>
            <a:r>
              <a:rPr lang="en-US" altLang="zh-CN" dirty="0" err="1"/>
              <a:t>JobManager</a:t>
            </a:r>
            <a:r>
              <a:rPr lang="zh-CN" altLang="zh-CN" dirty="0"/>
              <a:t>上执行，这样可以分担</a:t>
            </a:r>
            <a:r>
              <a:rPr lang="en-US" altLang="zh-CN" dirty="0"/>
              <a:t>Client</a:t>
            </a:r>
            <a:r>
              <a:rPr lang="zh-CN" altLang="zh-CN" dirty="0"/>
              <a:t>的压力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ACF5A3-A22D-6642-A6E2-890B20E5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YARN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42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6D3F70-7A5C-C14C-B5FF-EA458663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两种方式：</a:t>
            </a:r>
            <a:r>
              <a:rPr kumimoji="1" lang="en-US" altLang="zh-CN" dirty="0"/>
              <a:t>Kubernetes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Kubernets</a:t>
            </a:r>
            <a:r>
              <a:rPr kumimoji="1" lang="zh-CN" altLang="en-US" dirty="0"/>
              <a:t>原生</a:t>
            </a:r>
            <a:endParaRPr kumimoji="1"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原生</a:t>
            </a:r>
            <a:r>
              <a:rPr lang="en-US" altLang="zh-CN" dirty="0"/>
              <a:t>Session</a:t>
            </a:r>
            <a:r>
              <a:rPr lang="zh-CN" altLang="en-US" dirty="0"/>
              <a:t>模式：</a:t>
            </a:r>
            <a:endParaRPr lang="en-US" altLang="zh-CN" dirty="0"/>
          </a:p>
          <a:p>
            <a:pPr lvl="1"/>
            <a:r>
              <a:rPr lang="zh-CN" altLang="en-US" dirty="0"/>
              <a:t>使</a:t>
            </a:r>
            <a:r>
              <a:rPr lang="zh-CN" altLang="zh-CN" dirty="0"/>
              <a:t>用</a:t>
            </a:r>
            <a:r>
              <a:rPr lang="en-US" altLang="zh-CN" dirty="0"/>
              <a:t>bin/</a:t>
            </a:r>
            <a:r>
              <a:rPr lang="en-US" altLang="zh-CN" dirty="0" err="1"/>
              <a:t>kubernetes-session.sh</a:t>
            </a:r>
            <a:r>
              <a:rPr lang="zh-CN" altLang="zh-CN" dirty="0"/>
              <a:t>启动一个</a:t>
            </a:r>
            <a:r>
              <a:rPr lang="en-US" altLang="zh-CN" dirty="0"/>
              <a:t>Kubernetes Session</a:t>
            </a:r>
          </a:p>
          <a:p>
            <a:pPr lvl="1"/>
            <a:r>
              <a:rPr lang="en-US" altLang="zh-CN" dirty="0"/>
              <a:t>Kubernetes</a:t>
            </a:r>
            <a:r>
              <a:rPr lang="zh-CN" altLang="zh-CN" dirty="0"/>
              <a:t>相关组件将进行初始化</a:t>
            </a:r>
            <a:r>
              <a:rPr lang="zh-CN" altLang="en-US" dirty="0"/>
              <a:t>，生成</a:t>
            </a:r>
            <a:r>
              <a:rPr lang="en-US" altLang="zh-CN" dirty="0" err="1"/>
              <a:t>Flink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（</a:t>
            </a:r>
            <a:r>
              <a:rPr lang="en-US" altLang="zh-CN" dirty="0"/>
              <a:t>Dispatcher</a:t>
            </a:r>
            <a:r>
              <a:rPr lang="zh-CN" altLang="en-US" dirty="0"/>
              <a:t>、</a:t>
            </a:r>
            <a:r>
              <a:rPr lang="en-US" altLang="zh-CN" dirty="0" err="1"/>
              <a:t>Flink</a:t>
            </a:r>
            <a:r>
              <a:rPr lang="en-US" altLang="zh-CN" dirty="0"/>
              <a:t>-Kubernetes</a:t>
            </a:r>
            <a:r>
              <a:rPr lang="zh-CN" altLang="en-US" dirty="0"/>
              <a:t> </a:t>
            </a:r>
            <a:r>
              <a:rPr lang="en-US" altLang="zh-CN" dirty="0" err="1"/>
              <a:t>ResourceManager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用户提交作业，申请资源，将作业运行到</a:t>
            </a:r>
            <a:r>
              <a:rPr lang="en-US" altLang="zh-CN" dirty="0" err="1"/>
              <a:t>TaskManager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原生</a:t>
            </a:r>
            <a:r>
              <a:rPr lang="en-US" altLang="zh-CN" dirty="0"/>
              <a:t>Application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A3A65A-5AB1-6B4E-9237-6C940931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Kubernetes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2218DB-ED48-5D4E-88C4-0F4DAA937212}"/>
              </a:ext>
            </a:extLst>
          </p:cNvPr>
          <p:cNvPicPr/>
          <p:nvPr/>
        </p:nvPicPr>
        <p:blipFill rotWithShape="1">
          <a:blip r:embed="rId2"/>
          <a:srcRect t="2198"/>
          <a:stretch/>
        </p:blipFill>
        <p:spPr bwMode="auto">
          <a:xfrm>
            <a:off x="5186362" y="1825625"/>
            <a:ext cx="6015038" cy="403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22CACB-146C-554F-B869-A36A21A84673}"/>
              </a:ext>
            </a:extLst>
          </p:cNvPr>
          <p:cNvSpPr txBox="1"/>
          <p:nvPr/>
        </p:nvSpPr>
        <p:spPr>
          <a:xfrm>
            <a:off x="7015163" y="5992297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Kubernetes</a:t>
            </a:r>
            <a:r>
              <a:rPr kumimoji="1" lang="zh-CN" altLang="en-US" dirty="0"/>
              <a:t>原生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267276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6A3473-FCED-F440-A1A0-08EC7751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49366" cy="4351338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使用</a:t>
            </a:r>
            <a:r>
              <a:rPr kumimoji="1" lang="en-US" altLang="zh-CN" sz="1800" dirty="0"/>
              <a:t>Key-Value</a:t>
            </a:r>
            <a:r>
              <a:rPr kumimoji="1" lang="zh-CN" altLang="en-US" sz="1800" dirty="0"/>
              <a:t>来设置参数，很多进程会读取这个文件</a:t>
            </a:r>
            <a:endParaRPr kumimoji="1" lang="en-US" altLang="zh-CN" sz="1800" dirty="0"/>
          </a:p>
          <a:p>
            <a:r>
              <a:rPr kumimoji="1" lang="zh-CN" altLang="en-US" sz="1800" dirty="0"/>
              <a:t>从</a:t>
            </a:r>
            <a:r>
              <a:rPr kumimoji="1" lang="en-US" altLang="zh-CN" sz="1800" dirty="0" err="1"/>
              <a:t>Flink</a:t>
            </a:r>
            <a:r>
              <a:rPr kumimoji="1" lang="zh-CN" altLang="en-US" sz="1800" dirty="0"/>
              <a:t>官网下载的</a:t>
            </a:r>
            <a:r>
              <a:rPr kumimoji="1" lang="en-US" altLang="zh-CN" sz="1800" dirty="0" err="1"/>
              <a:t>Flink</a:t>
            </a:r>
            <a:r>
              <a:rPr kumimoji="1" lang="zh-CN" altLang="en-US" sz="1800" dirty="0"/>
              <a:t>主目录里的</a:t>
            </a:r>
            <a:r>
              <a:rPr kumimoji="1" lang="en-US" altLang="zh-CN" sz="1800" dirty="0" err="1"/>
              <a:t>flink-conf.yaml</a:t>
            </a:r>
            <a:r>
              <a:rPr kumimoji="1" lang="zh-CN" altLang="en-US" sz="1800" dirty="0"/>
              <a:t>有一些默认设置，针对单机环境，在自己环境中使用，需要修改这个文件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F10719-0595-FA4B-9872-6D7B68BA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conf/</a:t>
            </a:r>
            <a:r>
              <a:rPr lang="en-US" altLang="zh-CN" dirty="0" err="1"/>
              <a:t>flink-conf.yaml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76493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11387</TotalTime>
  <Words>2349</Words>
  <Application>Microsoft Macintosh PowerPoint</Application>
  <PresentationFormat>宽屏</PresentationFormat>
  <Paragraphs>194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Microsoft YaHei UI</vt:lpstr>
      <vt:lpstr>Arial</vt:lpstr>
      <vt:lpstr>Wingdings</vt:lpstr>
      <vt:lpstr>欢迎文档</vt:lpstr>
      <vt:lpstr>第九章 Flink的部署和配置</vt:lpstr>
      <vt:lpstr>部署模式</vt:lpstr>
      <vt:lpstr>Standalone集群</vt:lpstr>
      <vt:lpstr>Hadoop YARN</vt:lpstr>
      <vt:lpstr>YARN Per-Job</vt:lpstr>
      <vt:lpstr>YARN Session</vt:lpstr>
      <vt:lpstr>YARN Application</vt:lpstr>
      <vt:lpstr>Kubernetes</vt:lpstr>
      <vt:lpstr>conf/flink-conf.yaml </vt:lpstr>
      <vt:lpstr>Java和类加载</vt:lpstr>
      <vt:lpstr>并行度和槽位划分</vt:lpstr>
      <vt:lpstr>Java内存</vt:lpstr>
      <vt:lpstr>Flink内存模型</vt:lpstr>
      <vt:lpstr>Master的内存配置 </vt:lpstr>
      <vt:lpstr>TaskManager的内存配置 </vt:lpstr>
      <vt:lpstr>TaskManager的内存配置 </vt:lpstr>
      <vt:lpstr>磁盘</vt:lpstr>
      <vt:lpstr>算子链和槽位共享</vt:lpstr>
      <vt:lpstr>槽位共享</vt:lpstr>
      <vt:lpstr>命令行工具</vt:lpstr>
      <vt:lpstr>提交作业</vt:lpstr>
      <vt:lpstr>提交作业</vt:lpstr>
      <vt:lpstr>管理作业</vt:lpstr>
      <vt:lpstr>与Hadoop集成</vt:lpstr>
      <vt:lpstr>添加Hadoop Classpath</vt:lpstr>
      <vt:lpstr>将Hadoop添加到lib文件夹下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Flink的设计与运行原理</dc:title>
  <dc:subject/>
  <dc:creator>鲁蔚征</dc:creator>
  <cp:keywords/>
  <dc:description/>
  <cp:lastModifiedBy>鲁蔚征</cp:lastModifiedBy>
  <cp:revision>136</cp:revision>
  <dcterms:created xsi:type="dcterms:W3CDTF">2020-06-29T22:49:21Z</dcterms:created>
  <dcterms:modified xsi:type="dcterms:W3CDTF">2020-11-20T23:12:19Z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