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3" r:id="rId2"/>
    <p:sldId id="290" r:id="rId3"/>
    <p:sldId id="293" r:id="rId4"/>
    <p:sldId id="291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继承和多态" id="{B9B51309-D148-4332-87C2-07BE32FBCA3B}">
          <p14:sldIdLst>
            <p14:sldId id="290"/>
            <p14:sldId id="293"/>
            <p14:sldId id="291"/>
          </p14:sldIdLst>
        </p14:section>
        <p14:section name="泛型" id="{2C3E5074-895C-2C40-A412-A32AD66F93FA}">
          <p14:sldIdLst>
            <p14:sldId id="292"/>
            <p14:sldId id="294"/>
            <p14:sldId id="295"/>
            <p14:sldId id="296"/>
            <p14:sldId id="297"/>
          </p14:sldIdLst>
        </p14:section>
        <p14:section name="函数式编程" id="{2F1EF5A4-CE58-FA42-9A87-C6185300E897}">
          <p14:sldIdLst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鲁蔚征" initials="Lu" lastIdx="1" clrIdx="3">
    <p:extLst>
      <p:ext uri="{19B8F6BF-5375-455C-9EA6-DF929625EA0E}">
        <p15:presenceInfo xmlns:p15="http://schemas.microsoft.com/office/powerpoint/2012/main" userId="鲁蔚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 autoAdjust="0"/>
    <p:restoredTop sz="81889" autoAdjust="0"/>
  </p:normalViewPr>
  <p:slideViewPr>
    <p:cSldViewPr snapToGrid="0">
      <p:cViewPr varScale="1">
        <p:scale>
          <a:sx n="90" d="100"/>
          <a:sy n="90" d="100"/>
        </p:scale>
        <p:origin x="12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2020年11月23日 Monday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2020年11月23日 Monday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9">
            <a:extLst>
              <a:ext uri="{FF2B5EF4-FFF2-40B4-BE49-F238E27FC236}">
                <a16:creationId xmlns:a16="http://schemas.microsoft.com/office/drawing/2014/main" id="{2A1E7EF3-16C1-8C4A-BC1F-86BA485BBBA4}"/>
              </a:ext>
            </a:extLst>
          </p:cNvPr>
          <p:cNvSpPr/>
          <p:nvPr userDrawn="1"/>
        </p:nvSpPr>
        <p:spPr>
          <a:xfrm>
            <a:off x="254949" y="161585"/>
            <a:ext cx="11682101" cy="108651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285750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l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二级</a:t>
            </a:r>
          </a:p>
          <a:p>
            <a:pPr lvl="2" rtl="0"/>
            <a:r>
              <a:rPr lang="zh-CN" altLang="en-US" dirty="0"/>
              <a:t>三级</a:t>
            </a:r>
          </a:p>
          <a:p>
            <a:pPr lvl="3" rtl="0"/>
            <a:r>
              <a:rPr lang="zh-CN" altLang="en-US" dirty="0"/>
              <a:t>四级</a:t>
            </a:r>
          </a:p>
          <a:p>
            <a:pPr lvl="4" rtl="0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6705"/>
            <a:ext cx="10749367" cy="796273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2020年11月23日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第二章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大数据必备编程知识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90328" y="3249194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7F59DE-E705-5D49-A1B8-C228969A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06124" cy="4351338"/>
          </a:xfrm>
        </p:spPr>
        <p:txBody>
          <a:bodyPr/>
          <a:lstStyle/>
          <a:p>
            <a:r>
              <a:rPr lang="zh-CN" altLang="zh-CN" dirty="0"/>
              <a:t>适合</a:t>
            </a:r>
            <a:r>
              <a:rPr lang="zh-CN" altLang="en-US" dirty="0"/>
              <a:t>进行</a:t>
            </a:r>
            <a:r>
              <a:rPr lang="zh-CN" altLang="zh-CN" dirty="0"/>
              <a:t>并行计算</a:t>
            </a:r>
            <a:r>
              <a:rPr lang="zh-CN" altLang="en-US" dirty="0"/>
              <a:t>的一种编程范式</a:t>
            </a:r>
            <a:endParaRPr lang="en-US" altLang="zh-CN" dirty="0"/>
          </a:p>
          <a:p>
            <a:r>
              <a:rPr kumimoji="1" lang="zh-CN" altLang="en-US" dirty="0"/>
              <a:t>非函数式编程：</a:t>
            </a:r>
            <a:r>
              <a:rPr lang="zh-CN" altLang="zh-CN" dirty="0"/>
              <a:t>创建中间变量，分步执行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r>
              <a:rPr lang="zh-CN" altLang="zh-CN" dirty="0"/>
              <a:t> </a:t>
            </a:r>
            <a:r>
              <a:rPr lang="zh-CN" altLang="en-US" dirty="0"/>
              <a:t>：与数学表达式更相似</a:t>
            </a:r>
            <a:endParaRPr lang="en-US" altLang="zh-CN" dirty="0"/>
          </a:p>
          <a:p>
            <a:pPr lvl="1"/>
            <a:r>
              <a:rPr lang="zh-CN" altLang="zh-CN" dirty="0"/>
              <a:t>实现单个函数，将零到多个输入转换成零到多个输出</a:t>
            </a:r>
            <a:r>
              <a:rPr lang="zh-CN" altLang="en-US" dirty="0"/>
              <a:t>。比如，</a:t>
            </a:r>
            <a:r>
              <a:rPr lang="en-US" altLang="zh-CN" dirty="0"/>
              <a:t>add()</a:t>
            </a:r>
            <a:r>
              <a:rPr lang="zh-CN" altLang="zh-CN" dirty="0"/>
              <a:t> </a:t>
            </a:r>
            <a:r>
              <a:rPr lang="zh-CN" altLang="en-US" dirty="0"/>
              <a:t>将两个输入转化为一个输出。</a:t>
            </a:r>
            <a:endParaRPr lang="en-US" altLang="zh-CN" dirty="0"/>
          </a:p>
          <a:p>
            <a:pPr lvl="1"/>
            <a:r>
              <a:rPr lang="zh-CN" altLang="zh-CN" dirty="0"/>
              <a:t>将多个函数连接起来，实现所需业务逻辑</a:t>
            </a:r>
            <a:r>
              <a:rPr lang="zh-CN" altLang="en-US" dirty="0"/>
              <a:t>。</a:t>
            </a:r>
            <a:r>
              <a:rPr lang="zh-CN" altLang="zh-CN" dirty="0"/>
              <a:t>比如，将</a:t>
            </a:r>
            <a:r>
              <a:rPr lang="en-US" altLang="zh-CN" dirty="0"/>
              <a:t>add()</a:t>
            </a:r>
            <a:r>
              <a:rPr lang="zh-CN" altLang="zh-CN" dirty="0"/>
              <a:t>、</a:t>
            </a:r>
            <a:r>
              <a:rPr lang="en-US" altLang="zh-CN" dirty="0"/>
              <a:t>multiply()</a:t>
            </a:r>
            <a:r>
              <a:rPr lang="zh-CN" altLang="zh-CN" dirty="0"/>
              <a:t>连接到一起。 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DDFF20E-3C79-644B-948F-5F375B58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函数式编程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9B918C7-E1C0-4F47-AEC6-6B1FAD4CCB13}"/>
                  </a:ext>
                </a:extLst>
              </p:cNvPr>
              <p:cNvSpPr txBox="1"/>
              <p:nvPr/>
            </p:nvSpPr>
            <p:spPr>
              <a:xfrm>
                <a:off x="6363925" y="4329914"/>
                <a:ext cx="14156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9B918C7-E1C0-4F47-AEC6-6B1FAD4CC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925" y="4329914"/>
                <a:ext cx="1415638" cy="276999"/>
              </a:xfrm>
              <a:prstGeom prst="rect">
                <a:avLst/>
              </a:prstGeom>
              <a:blipFill>
                <a:blip r:embed="rId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679631E-518D-5B45-89C1-8AB0375BF3DB}"/>
              </a:ext>
            </a:extLst>
          </p:cNvPr>
          <p:cNvSpPr/>
          <p:nvPr/>
        </p:nvSpPr>
        <p:spPr>
          <a:xfrm>
            <a:off x="2865801" y="6002325"/>
            <a:ext cx="6096000" cy="4597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addResult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= x + y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result =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addResult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* z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FF7E0DB-BC7F-EE49-A55D-9F67D95319CF}"/>
              </a:ext>
            </a:extLst>
          </p:cNvPr>
          <p:cNvCxnSpPr>
            <a:cxnSpLocks/>
          </p:cNvCxnSpPr>
          <p:nvPr/>
        </p:nvCxnSpPr>
        <p:spPr>
          <a:xfrm flipH="1">
            <a:off x="5160499" y="4968236"/>
            <a:ext cx="1614488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A7FD934-D671-F645-A4A5-4FD0C63B31FC}"/>
              </a:ext>
            </a:extLst>
          </p:cNvPr>
          <p:cNvSpPr txBox="1"/>
          <p:nvPr/>
        </p:nvSpPr>
        <p:spPr>
          <a:xfrm>
            <a:off x="3718289" y="527167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非函数式编程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EA10B3-AA7B-6C43-AF93-C81934A8B8C2}"/>
              </a:ext>
            </a:extLst>
          </p:cNvPr>
          <p:cNvSpPr/>
          <p:nvPr/>
        </p:nvSpPr>
        <p:spPr>
          <a:xfrm>
            <a:off x="6695993" y="6098504"/>
            <a:ext cx="4835298" cy="267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result = add(x, y).multiply(z)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F7401F-4D60-E041-AC61-B8BD34D3D48C}"/>
              </a:ext>
            </a:extLst>
          </p:cNvPr>
          <p:cNvSpPr txBox="1"/>
          <p:nvPr/>
        </p:nvSpPr>
        <p:spPr>
          <a:xfrm>
            <a:off x="8914176" y="5267666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函数式编程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F3B2BD4-586C-464F-BB3C-D6EC1B0568AB}"/>
              </a:ext>
            </a:extLst>
          </p:cNvPr>
          <p:cNvCxnSpPr>
            <a:cxnSpLocks/>
          </p:cNvCxnSpPr>
          <p:nvPr/>
        </p:nvCxnSpPr>
        <p:spPr>
          <a:xfrm>
            <a:off x="7159238" y="4968236"/>
            <a:ext cx="1584315" cy="7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4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9CAE06-F4D7-2D4F-92B9-2C693B8A5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834437" cy="4351338"/>
          </a:xfrm>
        </p:spPr>
        <p:txBody>
          <a:bodyPr/>
          <a:lstStyle/>
          <a:p>
            <a:r>
              <a:rPr lang="en-US" altLang="zh-CN" dirty="0"/>
              <a:t>Lambda</a:t>
            </a:r>
            <a:r>
              <a:rPr lang="zh-CN" altLang="zh-CN" dirty="0"/>
              <a:t>表达式</a:t>
            </a:r>
            <a:r>
              <a:rPr lang="zh-CN" altLang="en-US" dirty="0"/>
              <a:t>被一些编程语言用来实现函数式编程。</a:t>
            </a:r>
            <a:endParaRPr lang="en-US" altLang="zh-CN" dirty="0"/>
          </a:p>
          <a:p>
            <a:r>
              <a:rPr lang="zh-CN" altLang="zh-CN" dirty="0"/>
              <a:t>一个箭头符号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zh-CN" dirty="0"/>
              <a:t> </a:t>
            </a:r>
            <a:r>
              <a:rPr lang="zh-CN" altLang="en-US" dirty="0"/>
              <a:t>，</a:t>
            </a:r>
            <a:r>
              <a:rPr lang="zh-CN" altLang="zh-CN" dirty="0"/>
              <a:t>两边连接着输入参数和函数体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7417A6-2600-2C4C-AE03-7E6CE091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zh-CN" dirty="0"/>
              <a:t>表达式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051286-1457-034B-BAF5-AD71ED885B15}"/>
              </a:ext>
            </a:extLst>
          </p:cNvPr>
          <p:cNvSpPr/>
          <p:nvPr/>
        </p:nvSpPr>
        <p:spPr>
          <a:xfrm>
            <a:off x="6096000" y="2391704"/>
            <a:ext cx="6096000" cy="6521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(parameters) -&gt; {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body 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C4257-4C02-5F4D-A608-8B58E3AE57C1}"/>
              </a:ext>
            </a:extLst>
          </p:cNvPr>
          <p:cNvSpPr txBox="1"/>
          <p:nvPr/>
        </p:nvSpPr>
        <p:spPr>
          <a:xfrm>
            <a:off x="7335542" y="3059668"/>
            <a:ext cx="46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Java</a:t>
            </a:r>
            <a:r>
              <a:rPr lang="zh-CN" altLang="zh-CN" dirty="0"/>
              <a:t>的</a:t>
            </a:r>
            <a:r>
              <a:rPr lang="en-US" altLang="zh-CN" dirty="0"/>
              <a:t>Lambda</a:t>
            </a:r>
            <a:r>
              <a:rPr lang="zh-CN" altLang="zh-CN" dirty="0"/>
              <a:t>表达式的语法规则 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C70BDA-06BD-A741-AA7B-48756B241CE1}"/>
              </a:ext>
            </a:extLst>
          </p:cNvPr>
          <p:cNvSpPr/>
          <p:nvPr/>
        </p:nvSpPr>
        <p:spPr>
          <a:xfrm>
            <a:off x="416720" y="3814195"/>
            <a:ext cx="8727280" cy="2175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// 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接收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int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类型参数，返回它们的和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(int x, int y) -&gt; x + y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// 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接收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String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类型参数，将其输出到控制台，不返回任何值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(String s) -&gt; { 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System.out.print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(s); }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// 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参数为圆半径，返回圆面积，返回值为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double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类型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(double r) -&gt; {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double pi = 3.1415;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return r * r * pi;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CF85F9-CF11-1146-B173-5E3DE44F41A3}"/>
              </a:ext>
            </a:extLst>
          </p:cNvPr>
          <p:cNvSpPr txBox="1"/>
          <p:nvPr/>
        </p:nvSpPr>
        <p:spPr>
          <a:xfrm>
            <a:off x="1772942" y="5939664"/>
            <a:ext cx="46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几个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zh-CN" dirty="0"/>
              <a:t>表达式</a:t>
            </a:r>
            <a:r>
              <a:rPr lang="zh-CN" altLang="en-US" dirty="0"/>
              <a:t>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42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3975A8-AD62-B149-9464-2228CCC0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输入参数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接收零到多个输入参数</a:t>
            </a:r>
            <a:endParaRPr lang="en-US" altLang="zh-CN" dirty="0"/>
          </a:p>
          <a:p>
            <a:pPr lvl="1"/>
            <a:r>
              <a:rPr lang="zh-CN" altLang="zh-CN" dirty="0"/>
              <a:t>程序员可以提供输入类型，也可以不提供类型，让代码根据上下文去推断</a:t>
            </a:r>
          </a:p>
          <a:p>
            <a:pPr lvl="1"/>
            <a:r>
              <a:rPr lang="zh-CN" altLang="zh-CN" dirty="0"/>
              <a:t>参数可以放在圆括号</a:t>
            </a:r>
            <a:r>
              <a:rPr lang="en-US" altLang="zh-CN" dirty="0"/>
              <a:t>()</a:t>
            </a:r>
            <a:r>
              <a:rPr lang="zh-CN" altLang="zh-CN" dirty="0"/>
              <a:t>中，多个参数通过英文逗号</a:t>
            </a:r>
            <a:r>
              <a:rPr lang="en-US" altLang="zh-CN" dirty="0"/>
              <a:t>,</a:t>
            </a:r>
            <a:r>
              <a:rPr lang="zh-CN" altLang="zh-CN" dirty="0"/>
              <a:t>隔开</a:t>
            </a:r>
            <a:endParaRPr lang="en-US" altLang="zh-CN" dirty="0"/>
          </a:p>
          <a:p>
            <a:r>
              <a:rPr lang="zh-CN" altLang="zh-CN" dirty="0"/>
              <a:t>函数体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可以有一到多行语句</a:t>
            </a:r>
            <a:endParaRPr lang="en-US" altLang="zh-CN" dirty="0"/>
          </a:p>
          <a:p>
            <a:pPr lvl="1"/>
            <a:r>
              <a:rPr lang="zh-CN" altLang="zh-CN" dirty="0"/>
              <a:t>函数体有多行内容，必须使用花括号</a:t>
            </a:r>
            <a:r>
              <a:rPr lang="en-US" altLang="zh-CN" dirty="0"/>
              <a:t>{}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zh-CN" altLang="zh-CN" dirty="0"/>
              <a:t>输出的类型与所需要的类型相匹配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E19DDF-FF69-6447-B5EE-454CFF13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</a:t>
            </a:r>
            <a:r>
              <a:rPr kumimoji="1" lang="zh-CN" altLang="en-US" dirty="0"/>
              <a:t>表达式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04134F-D0A9-DA41-A037-CEFE4BEB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73" y="4154488"/>
            <a:ext cx="6362326" cy="74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6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10A4A4-CD7A-1844-A64C-BFDB6651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134224" cy="4351338"/>
          </a:xfrm>
        </p:spPr>
        <p:txBody>
          <a:bodyPr/>
          <a:lstStyle/>
          <a:p>
            <a:r>
              <a:rPr lang="en-US" altLang="zh-CN" dirty="0"/>
              <a:t>Lambda</a:t>
            </a:r>
            <a:r>
              <a:rPr lang="zh-CN" altLang="zh-CN" dirty="0"/>
              <a:t>表达式</a:t>
            </a:r>
            <a:r>
              <a:rPr lang="zh-CN" altLang="en-US" dirty="0"/>
              <a:t>本质</a:t>
            </a:r>
            <a:r>
              <a:rPr lang="zh-CN" altLang="zh-CN" dirty="0"/>
              <a:t>是一种接口</a:t>
            </a:r>
            <a:r>
              <a:rPr lang="zh-CN" altLang="en-US" dirty="0"/>
              <a:t>，它要</a:t>
            </a:r>
            <a:r>
              <a:rPr lang="zh-CN" altLang="zh-CN" dirty="0"/>
              <a:t>实现一个函数式接口（</a:t>
            </a:r>
            <a:r>
              <a:rPr lang="en-US" altLang="zh-CN" dirty="0"/>
              <a:t>Functional Interface</a:t>
            </a:r>
            <a:r>
              <a:rPr lang="zh-CN" altLang="zh-CN" dirty="0"/>
              <a:t>） </a:t>
            </a:r>
            <a:r>
              <a:rPr lang="zh-CN" altLang="en-US" dirty="0"/>
              <a:t>中的虚方法</a:t>
            </a:r>
            <a:endParaRPr lang="en-US" altLang="zh-CN" dirty="0"/>
          </a:p>
          <a:p>
            <a:r>
              <a:rPr lang="zh-CN" altLang="zh-CN" dirty="0"/>
              <a:t>函数式接口是一种接口，并且它只有一个虚</a:t>
            </a:r>
            <a:r>
              <a:rPr lang="zh-CN" altLang="en-US" dirty="0"/>
              <a:t>方法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@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FunctionalInterface</a:t>
            </a:r>
            <a:r>
              <a:rPr lang="zh-CN" altLang="zh-CN" dirty="0"/>
              <a:t> </a:t>
            </a:r>
            <a:r>
              <a:rPr lang="zh-CN" altLang="en-US" dirty="0"/>
              <a:t>注解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F09FBD-F252-FC44-934A-94D552C4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函数式接口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DD1612-1CA2-4B48-8530-75FC1D062609}"/>
              </a:ext>
            </a:extLst>
          </p:cNvPr>
          <p:cNvSpPr/>
          <p:nvPr/>
        </p:nvSpPr>
        <p:spPr>
          <a:xfrm>
            <a:off x="5905502" y="2632294"/>
            <a:ext cx="6096000" cy="8444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@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FunctionalInterface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interface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AddInterface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&lt;T&gt; 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T add(T a, T b);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zh-CN" altLang="zh-CN" sz="16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en-US" sz="16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DB3011-2501-BA44-A593-983D8B18F932}"/>
              </a:ext>
            </a:extLst>
          </p:cNvPr>
          <p:cNvSpPr/>
          <p:nvPr/>
        </p:nvSpPr>
        <p:spPr>
          <a:xfrm>
            <a:off x="0" y="4252998"/>
            <a:ext cx="9205913" cy="1229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public static class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MyAdd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implements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AddInterface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&lt;Double&gt; 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@Override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Double add(Double a, Double b) 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    return a + b;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3BBEF8-7855-BD44-BF6D-AC7B3F682678}"/>
              </a:ext>
            </a:extLst>
          </p:cNvPr>
          <p:cNvSpPr txBox="1"/>
          <p:nvPr/>
        </p:nvSpPr>
        <p:spPr>
          <a:xfrm>
            <a:off x="1905002" y="5133322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如果没有</a:t>
            </a:r>
            <a:r>
              <a:rPr kumimoji="1" lang="en-US" altLang="zh-CN" dirty="0"/>
              <a:t>Lambda</a:t>
            </a:r>
            <a:r>
              <a:rPr kumimoji="1" lang="zh-CN" altLang="en-US" dirty="0"/>
              <a:t>表达式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BD0676-5C03-C445-93DB-0EFE72E2551A}"/>
              </a:ext>
            </a:extLst>
          </p:cNvPr>
          <p:cNvSpPr/>
          <p:nvPr/>
        </p:nvSpPr>
        <p:spPr>
          <a:xfrm>
            <a:off x="7379473" y="5312904"/>
            <a:ext cx="4257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(Integer a, Integer b) -&gt; a + b;</a:t>
            </a:r>
            <a:r>
              <a:rPr lang="zh-CN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en-US" sz="16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AE10C7-F4B6-6441-9067-F53F01B5520E}"/>
              </a:ext>
            </a:extLst>
          </p:cNvPr>
          <p:cNvSpPr txBox="1"/>
          <p:nvPr/>
        </p:nvSpPr>
        <p:spPr>
          <a:xfrm>
            <a:off x="8191500" y="5745079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Lambda</a:t>
            </a:r>
            <a:r>
              <a:rPr kumimoji="1" lang="zh-CN" altLang="en-US" dirty="0"/>
              <a:t>表达式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0B057BB-29B8-E44C-B95E-C89B46CEE544}"/>
              </a:ext>
            </a:extLst>
          </p:cNvPr>
          <p:cNvCxnSpPr>
            <a:cxnSpLocks/>
          </p:cNvCxnSpPr>
          <p:nvPr/>
        </p:nvCxnSpPr>
        <p:spPr>
          <a:xfrm flipH="1">
            <a:off x="5056752" y="3429000"/>
            <a:ext cx="1529786" cy="62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B692ACA-3B1F-304F-9238-112A06E5A18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98158" y="3366442"/>
            <a:ext cx="1110264" cy="194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E0CA40-45DB-4A43-B8FF-5E26608B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之后推出的，</a:t>
            </a:r>
            <a:r>
              <a:rPr lang="zh-CN" altLang="zh-CN" dirty="0"/>
              <a:t>专注于对集合（</a:t>
            </a:r>
            <a:r>
              <a:rPr lang="en-US" altLang="zh-CN" dirty="0"/>
              <a:t>Collection</a:t>
            </a:r>
            <a:r>
              <a:rPr lang="zh-CN" altLang="zh-CN" dirty="0"/>
              <a:t>）对象的操作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右侧案例：</a:t>
            </a:r>
            <a:r>
              <a:rPr lang="zh-CN" altLang="zh-CN" dirty="0"/>
              <a:t>数据先经过</a:t>
            </a:r>
            <a:r>
              <a:rPr lang="en-US" altLang="zh-CN" dirty="0"/>
              <a:t>stream()</a:t>
            </a:r>
            <a:r>
              <a:rPr lang="zh-CN" altLang="zh-CN" dirty="0"/>
              <a:t>方法被转换为一个</a:t>
            </a:r>
            <a:r>
              <a:rPr lang="en-US" altLang="zh-CN" dirty="0"/>
              <a:t>Stream</a:t>
            </a:r>
            <a:r>
              <a:rPr lang="zh-CN" altLang="zh-CN" dirty="0"/>
              <a:t>类型，后经过</a:t>
            </a:r>
            <a:r>
              <a:rPr lang="en-US" altLang="zh-CN" dirty="0"/>
              <a:t>filter()</a:t>
            </a:r>
            <a:r>
              <a:rPr lang="zh-CN" altLang="zh-CN" dirty="0"/>
              <a:t>、</a:t>
            </a:r>
            <a:r>
              <a:rPr lang="en-US" altLang="zh-CN" dirty="0"/>
              <a:t>map()</a:t>
            </a:r>
            <a:r>
              <a:rPr lang="zh-CN" altLang="zh-CN" dirty="0"/>
              <a:t>、</a:t>
            </a:r>
            <a:r>
              <a:rPr lang="en-US" altLang="zh-CN" dirty="0"/>
              <a:t>collect()</a:t>
            </a:r>
            <a:r>
              <a:rPr lang="zh-CN" altLang="zh-CN" dirty="0"/>
              <a:t>等处理逻辑，生成我们所需的输出。各个操作之间使用英文点号</a:t>
            </a:r>
            <a:r>
              <a:rPr lang="en-US" altLang="zh-CN" dirty="0"/>
              <a:t>.</a:t>
            </a:r>
            <a:r>
              <a:rPr lang="zh-CN" altLang="zh-CN" dirty="0"/>
              <a:t>来连接，这种方式被称作链式调用（</a:t>
            </a:r>
            <a:r>
              <a:rPr lang="en-US" altLang="zh-CN" dirty="0"/>
              <a:t>Method Chaining</a:t>
            </a:r>
            <a:r>
              <a:rPr lang="zh-CN" altLang="zh-CN" dirty="0"/>
              <a:t>）。 </a:t>
            </a:r>
            <a:endParaRPr lang="en-US" altLang="zh-CN" dirty="0"/>
          </a:p>
          <a:p>
            <a:r>
              <a:rPr kumimoji="1" lang="zh-CN" altLang="en-US" dirty="0"/>
              <a:t>链式调用：</a:t>
            </a:r>
            <a:r>
              <a:rPr lang="zh-CN" altLang="zh-CN" dirty="0"/>
              <a:t>将多个函数连接起来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Flink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是面向数据集或数据流的操作。这些操作分布在大数据集群的多个节点上，并行地分布式执行。 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D0F247-EF83-5440-98C7-6EBDC06D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DC254-0A39-5841-A740-F17A86D15384}"/>
              </a:ext>
            </a:extLst>
          </p:cNvPr>
          <p:cNvSpPr/>
          <p:nvPr/>
        </p:nvSpPr>
        <p:spPr>
          <a:xfrm>
            <a:off x="5005954" y="1810310"/>
            <a:ext cx="7924799" cy="2190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List&lt;String&gt; strings =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Arrays.asList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"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abc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", "", "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bc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", "12345",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"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efg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", "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abcd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","", "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jkl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");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List&lt;Integer&gt; lengths = strings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.stream()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.filter(string -&gt; !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string.isEmpty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())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.map(s -&gt;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s.length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())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.collect(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Collectors.toList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());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lengths.forEach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((s) -&gt;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System.out.println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(s));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A80C8F-5D90-3349-B7E1-CD9077F2C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3" y="4942609"/>
            <a:ext cx="6610348" cy="6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9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C3113A-9744-174D-9DEB-5169CAEC9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案例：动物类（</a:t>
            </a:r>
            <a:r>
              <a:rPr kumimoji="1" lang="en-US" altLang="zh-CN" dirty="0"/>
              <a:t>Animal</a:t>
            </a:r>
            <a:r>
              <a:rPr kumimoji="1" lang="zh-CN" altLang="en-US" dirty="0"/>
              <a:t>）和鱼类（</a:t>
            </a:r>
            <a:r>
              <a:rPr kumimoji="1" lang="en-US" altLang="zh-CN" dirty="0"/>
              <a:t>Fish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lang="zh-CN" altLang="zh-CN" dirty="0"/>
              <a:t>继承关系保证所有动物</a:t>
            </a:r>
            <a:r>
              <a:rPr lang="zh-CN" altLang="en-US" dirty="0"/>
              <a:t>子类</a:t>
            </a:r>
            <a:r>
              <a:rPr lang="zh-CN" altLang="zh-CN" dirty="0"/>
              <a:t>都具有动物</a:t>
            </a:r>
            <a:r>
              <a:rPr lang="zh-CN" altLang="en-US" dirty="0"/>
              <a:t>类</a:t>
            </a:r>
            <a:r>
              <a:rPr lang="zh-CN" altLang="zh-CN" dirty="0"/>
              <a:t>的属性</a:t>
            </a:r>
            <a:r>
              <a:rPr lang="zh-CN" altLang="en-US" dirty="0"/>
              <a:t>和方法</a:t>
            </a:r>
            <a:endParaRPr lang="en-US" altLang="zh-CN" dirty="0"/>
          </a:p>
          <a:p>
            <a:r>
              <a:rPr lang="zh-CN" altLang="zh-CN" dirty="0"/>
              <a:t>子类</a:t>
            </a:r>
            <a:r>
              <a:rPr lang="zh-CN" altLang="en-US" dirty="0"/>
              <a:t>有自己的属性和方法。</a:t>
            </a:r>
            <a:endParaRPr kumimoji="1" lang="en-US" altLang="zh-CN" dirty="0"/>
          </a:p>
          <a:p>
            <a:r>
              <a:rPr kumimoji="1" lang="zh-CN" altLang="en-US" dirty="0"/>
              <a:t>除了动物，还有很多其他事物也会移动，使用接口（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）来抽象“移动”。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6295D98-3FC5-8244-B5A8-7CD115D0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CEAC93-A49D-5541-8B21-C401E3F46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54" y="1825625"/>
            <a:ext cx="6653531" cy="45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F6BFFD-6A20-2F47-85C7-AF87C3F1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的继承：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继承类 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实现接口 </a:t>
            </a:r>
            <a:r>
              <a:rPr lang="en-US" altLang="zh-CN" dirty="0"/>
              <a:t>implements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B2762E-0553-BC4D-9BB6-DC439808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91CC0C-92F6-624D-873C-9E084F1578D5}"/>
              </a:ext>
            </a:extLst>
          </p:cNvPr>
          <p:cNvSpPr/>
          <p:nvPr/>
        </p:nvSpPr>
        <p:spPr>
          <a:xfrm>
            <a:off x="5148262" y="1825625"/>
            <a:ext cx="6096000" cy="12291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public class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ClassA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implements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Move {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@Override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void move(){ 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...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B5861F-3FFF-C64A-85B0-98D776554735}"/>
              </a:ext>
            </a:extLst>
          </p:cNvPr>
          <p:cNvSpPr txBox="1"/>
          <p:nvPr/>
        </p:nvSpPr>
        <p:spPr>
          <a:xfrm>
            <a:off x="6610351" y="26634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实现接口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085376-6ADE-BC41-8B98-7107964A0224}"/>
              </a:ext>
            </a:extLst>
          </p:cNvPr>
          <p:cNvSpPr/>
          <p:nvPr/>
        </p:nvSpPr>
        <p:spPr>
          <a:xfrm>
            <a:off x="2718823" y="3666944"/>
            <a:ext cx="8934450" cy="282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public class Dog </a:t>
            </a:r>
            <a:r>
              <a:rPr lang="en-US" altLang="zh-CN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extends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Animal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{ 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private String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dogData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;  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Dog(String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myName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, String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myDescription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, String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myDogData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) { 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this.name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myName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; 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this.description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myDescription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this.dogData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myDogData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	</a:t>
            </a: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	…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zh-CN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en-US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9CC8A8-1A2A-D546-9BFB-DC13A772F87B}"/>
              </a:ext>
            </a:extLst>
          </p:cNvPr>
          <p:cNvSpPr txBox="1"/>
          <p:nvPr/>
        </p:nvSpPr>
        <p:spPr>
          <a:xfrm>
            <a:off x="5943600" y="5886450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继承类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02B2B27-0D7F-754A-8BE4-B8C62A68CAF4}"/>
              </a:ext>
            </a:extLst>
          </p:cNvPr>
          <p:cNvCxnSpPr>
            <a:cxnSpLocks/>
          </p:cNvCxnSpPr>
          <p:nvPr/>
        </p:nvCxnSpPr>
        <p:spPr>
          <a:xfrm flipH="1" flipV="1">
            <a:off x="10244139" y="2143126"/>
            <a:ext cx="328611" cy="57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DC4AF12-8370-884E-ADA3-4633ABFF3AA9}"/>
              </a:ext>
            </a:extLst>
          </p:cNvPr>
          <p:cNvSpPr txBox="1"/>
          <p:nvPr/>
        </p:nvSpPr>
        <p:spPr>
          <a:xfrm>
            <a:off x="10106431" y="2714625"/>
            <a:ext cx="14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interface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3EF20B1-5493-DB47-8CAB-D4431B93E71E}"/>
              </a:ext>
            </a:extLst>
          </p:cNvPr>
          <p:cNvCxnSpPr>
            <a:cxnSpLocks/>
          </p:cNvCxnSpPr>
          <p:nvPr/>
        </p:nvCxnSpPr>
        <p:spPr>
          <a:xfrm flipH="1">
            <a:off x="7186048" y="3382264"/>
            <a:ext cx="71494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5128F6B-638F-374D-90FE-EA623F31E346}"/>
              </a:ext>
            </a:extLst>
          </p:cNvPr>
          <p:cNvSpPr txBox="1"/>
          <p:nvPr/>
        </p:nvSpPr>
        <p:spPr>
          <a:xfrm>
            <a:off x="7898813" y="3154822"/>
            <a:ext cx="14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85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75C374-AF39-3644-A68A-E36CDF01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120187" cy="4351338"/>
          </a:xfrm>
        </p:spPr>
        <p:txBody>
          <a:bodyPr/>
          <a:lstStyle/>
          <a:p>
            <a:r>
              <a:rPr lang="zh-CN" altLang="en-US" dirty="0"/>
              <a:t>重写：子类和父类都定义同名方法，</a:t>
            </a:r>
            <a:r>
              <a:rPr lang="zh-CN" altLang="zh-CN" dirty="0"/>
              <a:t>子类的方法会覆盖父类中已有的方法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kumimoji="1" lang="zh-CN" altLang="en-US" dirty="0"/>
              <a:t>重载：</a:t>
            </a:r>
            <a:r>
              <a:rPr lang="zh-CN" altLang="zh-CN" dirty="0"/>
              <a:t>多个同名方法，这些方法名字相同、参数不同、返回类型不同。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3CDE05-6BA5-0247-AD1F-EF6D23C7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重写与重载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39D0B9-C466-6246-A18D-3CCAD5492778}"/>
              </a:ext>
            </a:extLst>
          </p:cNvPr>
          <p:cNvSpPr/>
          <p:nvPr/>
        </p:nvSpPr>
        <p:spPr>
          <a:xfrm>
            <a:off x="5605462" y="2850595"/>
            <a:ext cx="6096000" cy="12291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public class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ClassA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implements Move 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@Override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void move(){ 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...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FE1EBB-F45D-A249-A30E-F42872F5118E}"/>
              </a:ext>
            </a:extLst>
          </p:cNvPr>
          <p:cNvSpPr txBox="1"/>
          <p:nvPr/>
        </p:nvSpPr>
        <p:spPr>
          <a:xfrm>
            <a:off x="6800850" y="3895112"/>
            <a:ext cx="441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@Override</a:t>
            </a:r>
            <a:r>
              <a:rPr lang="zh-CN" altLang="zh-CN" sz="1600" dirty="0"/>
              <a:t> </a:t>
            </a:r>
            <a:r>
              <a:rPr lang="zh-CN" altLang="en-US" sz="1600" dirty="0"/>
              <a:t>：在子类中重写父类中的同名方法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89A850-E6C5-AF4F-B848-D15809ABC854}"/>
              </a:ext>
            </a:extLst>
          </p:cNvPr>
          <p:cNvSpPr/>
          <p:nvPr/>
        </p:nvSpPr>
        <p:spPr>
          <a:xfrm>
            <a:off x="704850" y="2960304"/>
            <a:ext cx="6096000" cy="37144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public class Overloading {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// 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无参数，返回值</a:t>
            </a:r>
            <a:r>
              <a:rPr lang="zh-CN" altLang="zh-CN" sz="14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为</a:t>
            </a:r>
            <a:r>
              <a:rPr lang="en-US" altLang="zh-CN" sz="14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int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类型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int test(){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System.out.println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("test");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return 1;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// 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有一个参数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void test(int a){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System.out.println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("test " + a);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// 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有两个参数和一个返回值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String test(int a, String s){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System.out.println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("test " + a  + " " + s);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return a + " " + s;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0CD974-D732-9548-A6A6-399CF4E7BE29}"/>
              </a:ext>
            </a:extLst>
          </p:cNvPr>
          <p:cNvSpPr txBox="1"/>
          <p:nvPr/>
        </p:nvSpPr>
        <p:spPr>
          <a:xfrm>
            <a:off x="1909762" y="6243569"/>
            <a:ext cx="441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同名方法重载：一个类中多个方法都名为</a:t>
            </a:r>
            <a:r>
              <a:rPr kumimoji="1" lang="en-US" altLang="zh-CN" sz="1600" dirty="0"/>
              <a:t>test</a:t>
            </a:r>
            <a:r>
              <a:rPr kumimoji="1" lang="zh-CN" altLang="en-US" sz="1600" dirty="0"/>
              <a:t>，但是参数类型和返回值类型不同。</a:t>
            </a:r>
          </a:p>
        </p:txBody>
      </p:sp>
    </p:spTree>
    <p:extLst>
      <p:ext uri="{BB962C8B-B14F-4D97-AF65-F5344CB8AC3E}">
        <p14:creationId xmlns:p14="http://schemas.microsoft.com/office/powerpoint/2010/main" val="425588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AA55C3-039E-2E41-8A83-B08DDCED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62687" cy="4351338"/>
          </a:xfrm>
        </p:spPr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List</a:t>
            </a:r>
            <a:r>
              <a:rPr lang="zh-CN" altLang="en-US" dirty="0"/>
              <a:t>和</a:t>
            </a:r>
            <a:r>
              <a:rPr lang="en-US" altLang="zh-CN" dirty="0" err="1"/>
              <a:t>ArrayList</a:t>
            </a:r>
            <a:endParaRPr lang="en-US" altLang="zh-CN" dirty="0"/>
          </a:p>
          <a:p>
            <a:r>
              <a:rPr lang="en-US" altLang="zh-CN" dirty="0" err="1"/>
              <a:t>ArrayList</a:t>
            </a:r>
            <a:r>
              <a:rPr lang="zh-CN" altLang="zh-CN" dirty="0"/>
              <a:t>是一个泛型类，</a:t>
            </a:r>
            <a:r>
              <a:rPr lang="en-US" altLang="zh-CN" dirty="0"/>
              <a:t>List</a:t>
            </a:r>
            <a:r>
              <a:rPr lang="zh-CN" altLang="zh-CN" dirty="0"/>
              <a:t>是一个泛型接口</a:t>
            </a:r>
            <a:endParaRPr lang="en-US" altLang="zh-CN" dirty="0"/>
          </a:p>
          <a:p>
            <a:r>
              <a:rPr lang="en-US" altLang="zh-CN" dirty="0" err="1"/>
              <a:t>ArrayList</a:t>
            </a:r>
            <a:r>
              <a:rPr kumimoji="1" lang="zh-CN" altLang="en-US" dirty="0"/>
              <a:t>泛型是一种集合</a:t>
            </a:r>
            <a:r>
              <a:rPr lang="zh-CN" altLang="zh-CN" dirty="0"/>
              <a:t>容器</a:t>
            </a:r>
            <a:r>
              <a:rPr lang="zh-CN" altLang="en-US" dirty="0"/>
              <a:t>，</a:t>
            </a:r>
            <a:r>
              <a:rPr lang="zh-CN" altLang="zh-CN" dirty="0"/>
              <a:t>可以向这个集合容器中添加</a:t>
            </a:r>
            <a:r>
              <a:rPr lang="en-US" altLang="zh-CN" dirty="0"/>
              <a:t>String</a:t>
            </a:r>
            <a:r>
              <a:rPr lang="zh-CN" altLang="zh-CN" dirty="0"/>
              <a:t>、</a:t>
            </a:r>
            <a:r>
              <a:rPr lang="en-US" altLang="zh-CN" dirty="0"/>
              <a:t>Double</a:t>
            </a:r>
            <a:r>
              <a:rPr lang="zh-CN" altLang="zh-CN" dirty="0"/>
              <a:t>以及其他各类数据类型</a:t>
            </a:r>
            <a:r>
              <a:rPr lang="zh-CN" altLang="en-US" dirty="0"/>
              <a:t>。</a:t>
            </a:r>
            <a:r>
              <a:rPr lang="zh-CN" altLang="zh-CN" dirty="0"/>
              <a:t>没必要创建</a:t>
            </a:r>
            <a:r>
              <a:rPr lang="en-US" altLang="zh-CN" dirty="0" err="1"/>
              <a:t>StringArrayList</a:t>
            </a:r>
            <a:r>
              <a:rPr lang="zh-CN" altLang="zh-CN" dirty="0"/>
              <a:t>、</a:t>
            </a:r>
            <a:r>
              <a:rPr lang="en-US" altLang="zh-CN" dirty="0" err="1"/>
              <a:t>DoubleArrayList</a:t>
            </a:r>
            <a:r>
              <a:rPr lang="zh-CN" altLang="zh-CN" dirty="0"/>
              <a:t>等类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42B77-AA92-E14F-AB6A-85E00A6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E63E3-3A01-C54A-9EFA-8C056DE508AF}"/>
              </a:ext>
            </a:extLst>
          </p:cNvPr>
          <p:cNvSpPr/>
          <p:nvPr/>
        </p:nvSpPr>
        <p:spPr>
          <a:xfrm>
            <a:off x="2890835" y="4629944"/>
            <a:ext cx="8039505" cy="459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ist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&lt;String&gt;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strList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ArrayList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&lt;String&gt;();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List&lt;Double&gt;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doubleList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= new LinkedList&lt;Double&gt;();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5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6CDA70-A286-304C-92BA-63FDB238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1800" dirty="0"/>
              <a:t>类名后面加上</a:t>
            </a:r>
            <a:r>
              <a:rPr lang="en-US" altLang="zh-CN" sz="1800" dirty="0"/>
              <a:t>&lt;T&gt;</a:t>
            </a:r>
            <a:r>
              <a:rPr lang="zh-CN" altLang="zh-CN" sz="1800" dirty="0"/>
              <a:t> </a:t>
            </a:r>
            <a:endParaRPr lang="en-US" altLang="zh-CN" sz="1800" dirty="0"/>
          </a:p>
          <a:p>
            <a:r>
              <a:rPr lang="zh-CN" altLang="zh-CN" sz="1800" dirty="0"/>
              <a:t>类内部的一些属性和方法都可以使用泛型</a:t>
            </a:r>
            <a:r>
              <a:rPr lang="en-US" altLang="zh-CN" sz="1800" dirty="0"/>
              <a:t>T</a:t>
            </a:r>
          </a:p>
          <a:p>
            <a:r>
              <a:rPr lang="zh-CN" altLang="en-US" sz="1800" dirty="0"/>
              <a:t>泛型</a:t>
            </a:r>
            <a:r>
              <a:rPr lang="zh-CN" altLang="zh-CN" sz="1800" dirty="0"/>
              <a:t>规范</a:t>
            </a:r>
            <a:r>
              <a:rPr lang="zh-CN" altLang="en-US" sz="1800" dirty="0"/>
              <a:t>：</a:t>
            </a:r>
            <a:endParaRPr lang="zh-CN" altLang="zh-CN" sz="1800" dirty="0"/>
          </a:p>
          <a:p>
            <a:pPr lvl="1"/>
            <a:r>
              <a:rPr lang="en-US" altLang="zh-CN" sz="1600" dirty="0"/>
              <a:t>T </a:t>
            </a:r>
            <a:r>
              <a:rPr lang="zh-CN" altLang="zh-CN" sz="1600" dirty="0"/>
              <a:t>代表一般的任何类。</a:t>
            </a:r>
          </a:p>
          <a:p>
            <a:pPr lvl="1"/>
            <a:r>
              <a:rPr lang="en-US" altLang="zh-CN" sz="1600" dirty="0"/>
              <a:t>E </a:t>
            </a:r>
            <a:r>
              <a:rPr lang="zh-CN" altLang="zh-CN" sz="1600" dirty="0"/>
              <a:t>代表元素（</a:t>
            </a:r>
            <a:r>
              <a:rPr lang="en-US" altLang="zh-CN" sz="1600" dirty="0"/>
              <a:t>Element</a:t>
            </a:r>
            <a:r>
              <a:rPr lang="zh-CN" altLang="zh-CN" sz="1600" dirty="0"/>
              <a:t>）或异常（</a:t>
            </a:r>
            <a:r>
              <a:rPr lang="en-US" altLang="zh-CN" sz="1600" dirty="0"/>
              <a:t>Exception</a:t>
            </a:r>
            <a:r>
              <a:rPr lang="zh-CN" altLang="zh-CN" sz="1600" dirty="0"/>
              <a:t>）。</a:t>
            </a:r>
          </a:p>
          <a:p>
            <a:pPr lvl="1"/>
            <a:r>
              <a:rPr lang="en-US" altLang="zh-CN" sz="1600" dirty="0"/>
              <a:t>	K </a:t>
            </a:r>
            <a:r>
              <a:rPr lang="zh-CN" altLang="zh-CN" sz="1600" dirty="0"/>
              <a:t>或</a:t>
            </a:r>
            <a:r>
              <a:rPr lang="en-US" altLang="zh-CN" sz="1600" dirty="0"/>
              <a:t>KEY</a:t>
            </a:r>
            <a:r>
              <a:rPr lang="zh-CN" altLang="zh-CN" sz="1600" dirty="0"/>
              <a:t>代表键（</a:t>
            </a:r>
            <a:r>
              <a:rPr lang="en-US" altLang="zh-CN" sz="1600" dirty="0"/>
              <a:t>Key</a:t>
            </a:r>
            <a:r>
              <a:rPr lang="zh-CN" altLang="zh-CN" sz="1600" dirty="0"/>
              <a:t>）。</a:t>
            </a:r>
          </a:p>
          <a:p>
            <a:pPr lvl="1"/>
            <a:r>
              <a:rPr lang="en-US" altLang="zh-CN" sz="1600" dirty="0"/>
              <a:t>	V </a:t>
            </a:r>
            <a:r>
              <a:rPr lang="zh-CN" altLang="zh-CN" sz="1600" dirty="0"/>
              <a:t>代表值（</a:t>
            </a:r>
            <a:r>
              <a:rPr lang="en-US" altLang="zh-CN" sz="1600" dirty="0"/>
              <a:t>Value</a:t>
            </a:r>
            <a:r>
              <a:rPr lang="zh-CN" altLang="zh-CN" sz="1600" dirty="0"/>
              <a:t>），通常与</a:t>
            </a:r>
            <a:r>
              <a:rPr lang="en-US" altLang="zh-CN" sz="1600" dirty="0"/>
              <a:t>K</a:t>
            </a:r>
            <a:r>
              <a:rPr lang="zh-CN" altLang="zh-CN" sz="1600" dirty="0"/>
              <a:t>一起配合使用。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279151-C327-8D4E-A462-A769EE19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泛型类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54C160-6053-9A4F-B3F9-0212F4E6A014}"/>
              </a:ext>
            </a:extLst>
          </p:cNvPr>
          <p:cNvSpPr/>
          <p:nvPr/>
        </p:nvSpPr>
        <p:spPr>
          <a:xfrm>
            <a:off x="5005954" y="1684195"/>
            <a:ext cx="7900989" cy="4492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public class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MyArrayList</a:t>
            </a:r>
            <a:r>
              <a:rPr lang="en-US" altLang="zh-CN" sz="160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&lt;T&gt; 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private int size;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</a:t>
            </a:r>
            <a:r>
              <a:rPr lang="en-US" altLang="zh-CN" sz="160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[] elements;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MyArrayList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(int capacity) 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this.size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= capacity;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this.elements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= (</a:t>
            </a:r>
            <a:r>
              <a:rPr lang="en-US" altLang="zh-CN" sz="160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[]) new Object[capacity];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void set(</a:t>
            </a:r>
            <a:r>
              <a:rPr lang="en-US" altLang="zh-CN" sz="160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element, int position) 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elements[position] = element;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@Override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String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toString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() 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String result = "";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for (int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= 0;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&lt; size;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++) 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    result += elements[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].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toString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();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}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return result;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6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 </a:t>
            </a:r>
            <a:r>
              <a:rPr lang="en-US" altLang="zh-CN" sz="16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zh-CN" altLang="zh-CN" sz="1600" dirty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106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328B51-6667-B04D-93A2-06C54F14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与泛型类类似，使用</a:t>
            </a:r>
            <a:r>
              <a:rPr kumimoji="1" lang="en-US" altLang="zh-CN" dirty="0"/>
              <a:t>&lt;&gt;</a:t>
            </a:r>
            <a:r>
              <a:rPr kumimoji="1" lang="zh-CN" altLang="en-US" dirty="0"/>
              <a:t>符号</a:t>
            </a:r>
            <a:endParaRPr kumimoji="1" lang="en-US" altLang="zh-CN" dirty="0"/>
          </a:p>
          <a:p>
            <a:r>
              <a:rPr kumimoji="1" lang="zh-CN" altLang="en-US" dirty="0"/>
              <a:t>可以继承并实现这个接口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9AA48F-D863-2E46-8CF5-B9D2652D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泛型接口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8A9627-4928-1B44-ABBE-5AC610A7C8B4}"/>
              </a:ext>
            </a:extLst>
          </p:cNvPr>
          <p:cNvSpPr/>
          <p:nvPr/>
        </p:nvSpPr>
        <p:spPr>
          <a:xfrm>
            <a:off x="3524250" y="1825625"/>
            <a:ext cx="8667750" cy="8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indent="255905" algn="just">
              <a:lnSpc>
                <a:spcPts val="10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public interface List&lt;E&gt; {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...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List&lt;E&gt;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subList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(int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fromIndex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, int </a:t>
            </a:r>
            <a:r>
              <a:rPr lang="en-US" altLang="zh-CN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toIndex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0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zh-CN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en-US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26E037-8D7B-DF47-9A95-41555D8B977A}"/>
              </a:ext>
            </a:extLst>
          </p:cNvPr>
          <p:cNvSpPr/>
          <p:nvPr/>
        </p:nvSpPr>
        <p:spPr>
          <a:xfrm>
            <a:off x="329179" y="3550047"/>
            <a:ext cx="9353550" cy="149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public class </a:t>
            </a:r>
            <a:r>
              <a:rPr lang="en-US" altLang="zh-CN" sz="1600" b="1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ArrayList</a:t>
            </a:r>
            <a:r>
              <a:rPr lang="en-US" altLang="zh-CN" sz="160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&lt;E&gt; 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implements List&lt;E&gt; 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...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List&lt;E&gt;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subList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(int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fromIndex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, int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toIndex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) 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...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// </a:t>
            </a:r>
            <a:r>
              <a:rPr lang="zh-CN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返回一个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List&lt;E&gt;</a:t>
            </a:r>
            <a:r>
              <a:rPr lang="zh-CN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类型值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zh-CN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en-US" sz="16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B95FCA-2DFF-3F46-AC0B-302FAA79C873}"/>
              </a:ext>
            </a:extLst>
          </p:cNvPr>
          <p:cNvCxnSpPr/>
          <p:nvPr/>
        </p:nvCxnSpPr>
        <p:spPr>
          <a:xfrm flipH="1">
            <a:off x="3871913" y="2670087"/>
            <a:ext cx="942975" cy="75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2C06CF4-CEC0-D941-BF36-7AA614FF20FF}"/>
              </a:ext>
            </a:extLst>
          </p:cNvPr>
          <p:cNvSpPr txBox="1"/>
          <p:nvPr/>
        </p:nvSpPr>
        <p:spPr>
          <a:xfrm>
            <a:off x="1576954" y="283967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要实现的子类是泛型的 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1C26F4-0A9F-7242-91E3-6D3F0797013E}"/>
              </a:ext>
            </a:extLst>
          </p:cNvPr>
          <p:cNvSpPr/>
          <p:nvPr/>
        </p:nvSpPr>
        <p:spPr>
          <a:xfrm>
            <a:off x="3871913" y="4997250"/>
            <a:ext cx="839572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public class </a:t>
            </a:r>
            <a:r>
              <a:rPr lang="en-US" altLang="zh-CN" sz="1600" b="1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DoubleList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implements List&lt;Double&gt; 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...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public List&lt;Double&gt;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subList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(int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fromIndex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, int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toIndex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) {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...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// </a:t>
            </a:r>
            <a:r>
              <a:rPr lang="zh-CN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返回一个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List&lt;Double&gt;</a:t>
            </a:r>
            <a:r>
              <a:rPr lang="zh-CN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类型值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2672E24-122C-4348-9B34-0F264F6FB7B0}"/>
              </a:ext>
            </a:extLst>
          </p:cNvPr>
          <p:cNvCxnSpPr/>
          <p:nvPr/>
        </p:nvCxnSpPr>
        <p:spPr>
          <a:xfrm>
            <a:off x="8715375" y="2670087"/>
            <a:ext cx="185738" cy="201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3835272-AA29-4746-AFF5-F26541AFB2C0}"/>
              </a:ext>
            </a:extLst>
          </p:cNvPr>
          <p:cNvSpPr txBox="1"/>
          <p:nvPr/>
        </p:nvSpPr>
        <p:spPr>
          <a:xfrm>
            <a:off x="8951523" y="3021885"/>
            <a:ext cx="527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要实现的子类不是泛型的，</a:t>
            </a:r>
            <a:endParaRPr lang="en-US" altLang="zh-CN" dirty="0"/>
          </a:p>
          <a:p>
            <a:r>
              <a:rPr lang="zh-CN" altLang="zh-CN" dirty="0"/>
              <a:t>而是有确定类型的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88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D0C551-F438-0546-A900-39FB8D32E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105649" cy="4351338"/>
          </a:xfrm>
        </p:spPr>
        <p:txBody>
          <a:bodyPr/>
          <a:lstStyle/>
          <a:p>
            <a:r>
              <a:rPr lang="zh-CN" altLang="zh-CN" dirty="0"/>
              <a:t>泛型方法可以存在于泛型类中，也可以存在于普通的类中。</a:t>
            </a:r>
          </a:p>
          <a:p>
            <a:r>
              <a:rPr lang="zh-CN" altLang="zh-CN" dirty="0"/>
              <a:t>泛型方法的类型</a:t>
            </a:r>
            <a:r>
              <a:rPr lang="en-US" altLang="zh-CN" dirty="0"/>
              <a:t>E</a:t>
            </a:r>
            <a:r>
              <a:rPr lang="zh-CN" altLang="zh-CN" dirty="0"/>
              <a:t>和泛型类中的类型</a:t>
            </a:r>
            <a:r>
              <a:rPr lang="en-US" altLang="zh-CN" dirty="0"/>
              <a:t>T</a:t>
            </a:r>
            <a:r>
              <a:rPr lang="zh-CN" altLang="zh-CN" dirty="0"/>
              <a:t>可以不一样。泛型方法是泛型类的一个成员，泛型方法既可以继续使用类的类型T，也可以自己定义新的类型E。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9F08CE-6007-BF42-A021-909029CB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泛型方法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72BFF3-D0C0-3547-B569-8D38378F98BF}"/>
              </a:ext>
            </a:extLst>
          </p:cNvPr>
          <p:cNvSpPr/>
          <p:nvPr/>
        </p:nvSpPr>
        <p:spPr>
          <a:xfrm>
            <a:off x="2791391" y="3618948"/>
            <a:ext cx="9753600" cy="190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public class 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MyArrayList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&lt;T&gt; {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...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// public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关键字后的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&lt;E&gt;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表明该方法</a:t>
            </a:r>
            <a:r>
              <a:rPr lang="zh-CN" altLang="zh-CN" sz="1400" kern="100" dirty="0"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是一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个泛型方法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// 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泛型方法中的类型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E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和泛型类中的类型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可以不一样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</a:t>
            </a:r>
            <a:r>
              <a:rPr lang="en-US" altLang="zh-CN" sz="140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public &lt;E&gt; E </a:t>
            </a:r>
            <a:r>
              <a:rPr lang="en-US" altLang="zh-CN" sz="1400" b="1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processElement</a:t>
            </a:r>
            <a:r>
              <a:rPr lang="en-US" altLang="zh-CN" sz="140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(E element)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...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    return E;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5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zh-CN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en-US" sz="14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0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97C614-183C-6744-AD03-3226FA8E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泛型信息只存在于代码编译阶段，当程序运行到JVM上时，与泛型相关的信息会被擦除。 </a:t>
            </a:r>
            <a:endParaRPr lang="en-US" altLang="zh-CN" dirty="0"/>
          </a:p>
          <a:p>
            <a:r>
              <a:rPr lang="zh-CN" altLang="zh-CN" dirty="0"/>
              <a:t>对于绝大多数应用系统开发者来说影响不太大</a:t>
            </a:r>
            <a:r>
              <a:rPr lang="zh-CN" altLang="en-US" dirty="0"/>
              <a:t>，</a:t>
            </a:r>
            <a:r>
              <a:rPr lang="zh-CN" altLang="zh-CN" dirty="0"/>
              <a:t>对于框架开发者来说，必须要注意</a:t>
            </a:r>
            <a:r>
              <a:rPr lang="zh-CN" altLang="en-US" dirty="0"/>
              <a:t>。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6C067B-4F07-6947-9F60-B0FD58D7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类型擦除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73346E-39ED-9242-B0C4-8EEAB9296E51}"/>
              </a:ext>
            </a:extLst>
          </p:cNvPr>
          <p:cNvSpPr/>
          <p:nvPr/>
        </p:nvSpPr>
        <p:spPr>
          <a:xfrm>
            <a:off x="4633911" y="3169614"/>
            <a:ext cx="9282113" cy="218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Class&lt;?&gt;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strListClass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= new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ArrayList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&lt;String&gt;().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getClass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();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Class&lt;?&gt;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intListClass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 = new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ArrayList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&lt;Integer&gt;().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getClass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();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endParaRPr lang="en-US" altLang="zh-CN" sz="1600" kern="100" dirty="0">
              <a:solidFill>
                <a:srgbClr val="000000"/>
              </a:solidFill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// </a:t>
            </a:r>
            <a:r>
              <a:rPr lang="zh-CN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输出：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class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java.util.ArrayList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System.out.println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strListClass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endParaRPr lang="en-US" altLang="zh-CN" sz="1600" kern="100" dirty="0">
              <a:solidFill>
                <a:srgbClr val="000000"/>
              </a:solidFill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// </a:t>
            </a:r>
            <a:r>
              <a:rPr lang="zh-CN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输出：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class 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java.util.ArrayList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System.out.println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intListClass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endParaRPr lang="en-US" altLang="zh-CN" sz="1600" kern="100" dirty="0">
              <a:solidFill>
                <a:srgbClr val="000000"/>
              </a:solidFill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// </a:t>
            </a:r>
            <a:r>
              <a:rPr lang="zh-CN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输出：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true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  <a:p>
            <a:pPr marL="127000" marR="127000" indent="255905" algn="just">
              <a:lnSpc>
                <a:spcPts val="11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System.out.println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strListClass.equals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intListClass</a:t>
            </a:r>
            <a:r>
              <a:rPr lang="en-US" altLang="zh-CN" sz="1600" kern="100" dirty="0">
                <a:solidFill>
                  <a:srgbClr val="000000"/>
                </a:solidFill>
                <a:latin typeface="Courier New" panose="02070309020205020404" pitchFamily="49" charset="0"/>
                <a:ea typeface="方正宋一简体"/>
                <a:cs typeface="Times New Roman" panose="02020603050405020304" pitchFamily="18" charset="0"/>
              </a:rPr>
              <a:t>));</a:t>
            </a:r>
            <a:endParaRPr lang="zh-CN" altLang="zh-CN" sz="1600" kern="100" dirty="0">
              <a:latin typeface="Courier New" panose="02070309020205020404" pitchFamily="49" charset="0"/>
              <a:ea typeface="方正宋一简体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C2F6DF-F77D-F347-825E-850D8337AB60}"/>
              </a:ext>
            </a:extLst>
          </p:cNvPr>
          <p:cNvSpPr txBox="1"/>
          <p:nvPr/>
        </p:nvSpPr>
        <p:spPr>
          <a:xfrm>
            <a:off x="5567363" y="5580267"/>
            <a:ext cx="707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泛型擦除：</a:t>
            </a:r>
            <a:r>
              <a:rPr lang="zh-CN" altLang="zh-CN" dirty="0"/>
              <a:t>无法区别</a:t>
            </a:r>
            <a:r>
              <a:rPr lang="en-US" altLang="zh-CN" dirty="0" err="1"/>
              <a:t>strListClass</a:t>
            </a:r>
            <a:r>
              <a:rPr lang="zh-CN" altLang="zh-CN" dirty="0"/>
              <a:t>和</a:t>
            </a:r>
            <a:r>
              <a:rPr lang="en-US" altLang="zh-CN" dirty="0" err="1"/>
              <a:t>intListClass</a:t>
            </a:r>
            <a:r>
              <a:rPr lang="zh-CN" altLang="zh-CN" dirty="0"/>
              <a:t>这两个类型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562710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11667</TotalTime>
  <Words>1757</Words>
  <Application>Microsoft Macintosh PowerPoint</Application>
  <PresentationFormat>宽屏</PresentationFormat>
  <Paragraphs>225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Microsoft YaHei UI</vt:lpstr>
      <vt:lpstr>Arial</vt:lpstr>
      <vt:lpstr>Cambria Math</vt:lpstr>
      <vt:lpstr>Courier New</vt:lpstr>
      <vt:lpstr>Wingdings</vt:lpstr>
      <vt:lpstr>欢迎文档</vt:lpstr>
      <vt:lpstr>第二章 大数据必备编程知识</vt:lpstr>
      <vt:lpstr>继承</vt:lpstr>
      <vt:lpstr>继承</vt:lpstr>
      <vt:lpstr>重写与重载</vt:lpstr>
      <vt:lpstr>泛型</vt:lpstr>
      <vt:lpstr>Java泛型类</vt:lpstr>
      <vt:lpstr>Java泛型接口</vt:lpstr>
      <vt:lpstr>Java泛型方法</vt:lpstr>
      <vt:lpstr>类型擦除</vt:lpstr>
      <vt:lpstr>函数式编程</vt:lpstr>
      <vt:lpstr>Lambda表达式 </vt:lpstr>
      <vt:lpstr>Java Lambda表达式</vt:lpstr>
      <vt:lpstr>函数式接口</vt:lpstr>
      <vt:lpstr>Java Stream API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Flink的设计与运行原理</dc:title>
  <dc:subject/>
  <dc:creator>鲁蔚征</dc:creator>
  <cp:keywords/>
  <dc:description/>
  <cp:lastModifiedBy>鲁蔚征</cp:lastModifiedBy>
  <cp:revision>213</cp:revision>
  <dcterms:created xsi:type="dcterms:W3CDTF">2020-06-29T22:49:21Z</dcterms:created>
  <dcterms:modified xsi:type="dcterms:W3CDTF">2020-11-23T03:02:00Z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