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73" r:id="rId2"/>
    <p:sldId id="270" r:id="rId3"/>
    <p:sldId id="278" r:id="rId4"/>
    <p:sldId id="27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0" r:id="rId15"/>
    <p:sldId id="281" r:id="rId16"/>
    <p:sldId id="320" r:id="rId17"/>
    <p:sldId id="284" r:id="rId18"/>
    <p:sldId id="300" r:id="rId19"/>
    <p:sldId id="301" r:id="rId20"/>
    <p:sldId id="302" r:id="rId21"/>
    <p:sldId id="285" r:id="rId22"/>
    <p:sldId id="286" r:id="rId23"/>
    <p:sldId id="287" r:id="rId24"/>
    <p:sldId id="303" r:id="rId25"/>
    <p:sldId id="304" r:id="rId26"/>
    <p:sldId id="288" r:id="rId27"/>
    <p:sldId id="28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19" r:id="rId4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Flink的时间语义" id="{B9B51309-D148-4332-87C2-07BE32FBCA3B}">
          <p14:sldIdLst>
            <p14:sldId id="270"/>
            <p14:sldId id="278"/>
            <p14:sldId id="27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Function系列函数" id="{2C3E5074-895C-2C40-A412-A32AD66F93FA}">
          <p14:sldIdLst>
            <p14:sldId id="280"/>
            <p14:sldId id="281"/>
            <p14:sldId id="320"/>
            <p14:sldId id="284"/>
            <p14:sldId id="300"/>
            <p14:sldId id="301"/>
            <p14:sldId id="302"/>
          </p14:sldIdLst>
        </p14:section>
        <p14:section name="窗口算子的使用" id="{2CC34DB2-6590-42C0-AD4B-A04C6060184E}">
          <p14:sldIdLst>
            <p14:sldId id="285"/>
            <p14:sldId id="286"/>
            <p14:sldId id="287"/>
            <p14:sldId id="303"/>
            <p14:sldId id="304"/>
            <p14:sldId id="288"/>
            <p14:sldId id="289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双流关联" id="{4F1FAC84-8A0C-A047-9759-25D693A9C2FC}">
          <p14:sldIdLst>
            <p14:sldId id="314"/>
            <p14:sldId id="313"/>
            <p14:sldId id="315"/>
            <p14:sldId id="316"/>
          </p14:sldIdLst>
        </p14:section>
        <p14:section name="处理迟到数据" id="{818CA750-EDD8-EB4E-859D-22A1AD674DC2}">
          <p14:sldIdLst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81832" autoAdjust="0"/>
  </p:normalViewPr>
  <p:slideViewPr>
    <p:cSldViewPr snapToGrid="0">
      <p:cViewPr varScale="1">
        <p:scale>
          <a:sx n="90" d="100"/>
          <a:sy n="90" d="100"/>
        </p:scale>
        <p:origin x="1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2020年11月21日 Saturday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2020年11月21日 Saturday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4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5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0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1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7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7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7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49" y="270182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955" y="319087"/>
            <a:ext cx="10515600" cy="9075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9442648" cy="4866073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4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zh-CN" altLang="en-US" noProof="0" dirty="0"/>
              <a:t>单击此处编辑母版文本样式</a:t>
            </a:r>
            <a:endParaRPr lang="en-US" altLang="zh-CN" noProof="0" dirty="0"/>
          </a:p>
          <a:p>
            <a:pPr marL="685800" lvl="1" indent="-228600" rtl="0">
              <a:lnSpc>
                <a:spcPct val="150000"/>
              </a:lnSpc>
              <a:spcAft>
                <a:spcPts val="1200"/>
              </a:spcAft>
            </a:pPr>
            <a:r>
              <a:rPr lang="zh-CN" altLang="en-US" noProof="0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2020年11月21日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第五章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时间和窗口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96075" cy="4351338"/>
          </a:xfrm>
        </p:spPr>
        <p:txBody>
          <a:bodyPr/>
          <a:lstStyle/>
          <a:p>
            <a:r>
              <a:rPr kumimoji="1" lang="zh-CN" altLang="en-US" dirty="0"/>
              <a:t>周期可以设置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默认每</a:t>
            </a:r>
            <a:r>
              <a:rPr kumimoji="1" lang="en-US" altLang="zh-CN" dirty="0"/>
              <a:t>200</a:t>
            </a:r>
            <a:r>
              <a:rPr kumimoji="1" lang="zh-CN" altLang="en-US" dirty="0"/>
              <a:t>毫秒生成一次</a:t>
            </a:r>
            <a:endParaRPr kumimoji="1" lang="en-US" altLang="zh-CN" dirty="0"/>
          </a:p>
          <a:p>
            <a:pPr lvl="1"/>
            <a:r>
              <a:rPr lang="en-US" altLang="zh-CN" dirty="0" err="1"/>
              <a:t>env.getConfig.setAutoWatermarkInterval</a:t>
            </a:r>
            <a:r>
              <a:rPr lang="en-US" altLang="zh-CN" dirty="0"/>
              <a:t>(5000L)</a:t>
            </a:r>
          </a:p>
          <a:p>
            <a:r>
              <a:rPr kumimoji="1" lang="zh-CN" altLang="en-US" dirty="0"/>
              <a:t>实现</a:t>
            </a:r>
            <a:r>
              <a:rPr kumimoji="1" lang="en-US" altLang="zh-CN" dirty="0" err="1"/>
              <a:t>WatermarkGenerator</a:t>
            </a:r>
            <a:endParaRPr kumimoji="1" lang="en-US" altLang="zh-CN" dirty="0"/>
          </a:p>
          <a:p>
            <a:pPr lvl="1"/>
            <a:r>
              <a:rPr lang="en-US" altLang="zh-CN" dirty="0" err="1"/>
              <a:t>onEvent</a:t>
            </a:r>
            <a:r>
              <a:rPr lang="en-US" altLang="zh-CN" dirty="0"/>
              <a:t>()</a:t>
            </a:r>
            <a:r>
              <a:rPr lang="zh-CN" altLang="en-US" dirty="0"/>
              <a:t>：数据流中每个元素到达后调用该方法</a:t>
            </a:r>
            <a:endParaRPr lang="en-US" altLang="zh-CN" dirty="0"/>
          </a:p>
          <a:p>
            <a:pPr lvl="1"/>
            <a:r>
              <a:rPr lang="en-US" altLang="zh-CN" dirty="0" err="1"/>
              <a:t>onPeriodicEmit</a:t>
            </a:r>
            <a:r>
              <a:rPr lang="en-US" altLang="zh-CN" dirty="0"/>
              <a:t>()</a:t>
            </a:r>
            <a:r>
              <a:rPr lang="zh-CN" altLang="en-US" dirty="0"/>
              <a:t>：定期发射</a:t>
            </a:r>
            <a:r>
              <a:rPr lang="en-US" altLang="zh-CN" dirty="0"/>
              <a:t>Watermark</a:t>
            </a:r>
          </a:p>
          <a:p>
            <a:r>
              <a:rPr kumimoji="1" lang="en-US" altLang="zh-CN" dirty="0" err="1"/>
              <a:t>MyPeriodicGenerator</a:t>
            </a:r>
            <a:endParaRPr kumimoji="1" lang="en-US" altLang="zh-CN" dirty="0"/>
          </a:p>
          <a:p>
            <a:pPr lvl="1"/>
            <a:r>
              <a:rPr lang="en-US" altLang="zh-CN" dirty="0" err="1"/>
              <a:t>currentMaxTimestamp</a:t>
            </a:r>
            <a:r>
              <a:rPr lang="zh-CN" altLang="en-US" dirty="0"/>
              <a:t> 记录已抽取的时间戳最大值</a:t>
            </a:r>
            <a:endParaRPr lang="en-US" altLang="zh-CN" dirty="0"/>
          </a:p>
          <a:p>
            <a:pPr lvl="1"/>
            <a:r>
              <a:rPr lang="zh-CN" altLang="en-US" dirty="0"/>
              <a:t>时间戳最大值减</a:t>
            </a:r>
            <a:r>
              <a:rPr lang="en-US" altLang="zh-CN" dirty="0"/>
              <a:t>1</a:t>
            </a:r>
            <a:r>
              <a:rPr lang="zh-CN" altLang="en-US" dirty="0"/>
              <a:t>分钟作为</a:t>
            </a:r>
            <a:r>
              <a:rPr lang="en-US" altLang="zh-CN" dirty="0"/>
              <a:t>Watermark</a:t>
            </a:r>
            <a:r>
              <a:rPr lang="zh-CN" altLang="en-US" dirty="0"/>
              <a:t>发送出去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周期性地生成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A2877D-87E7-A54E-837E-9AB5EB79DCCC}"/>
              </a:ext>
            </a:extLst>
          </p:cNvPr>
          <p:cNvSpPr/>
          <p:nvPr/>
        </p:nvSpPr>
        <p:spPr>
          <a:xfrm>
            <a:off x="5648730" y="1379577"/>
            <a:ext cx="64480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定期生成</a:t>
            </a:r>
            <a:r>
              <a:rPr lang="en-US" altLang="zh-CN" sz="1400" dirty="0">
                <a:solidFill>
                  <a:srgbClr val="8E908C"/>
                </a:solidFill>
              </a:rPr>
              <a:t>Watermark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数据流元素 </a:t>
            </a:r>
            <a:r>
              <a:rPr lang="en-US" altLang="zh-CN" sz="1400" dirty="0">
                <a:solidFill>
                  <a:srgbClr val="8E908C"/>
                </a:solidFill>
              </a:rPr>
              <a:t>Tuple2&lt;String, Long&gt; </a:t>
            </a:r>
            <a:r>
              <a:rPr lang="zh-CN" altLang="en-US" sz="1400" dirty="0">
                <a:solidFill>
                  <a:srgbClr val="8E908C"/>
                </a:solidFill>
              </a:rPr>
              <a:t>共两个字段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第一个字段为数据本身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第二个字段是时间戳</a:t>
            </a:r>
            <a:r>
              <a:rPr lang="zh-CN" altLang="en-US" sz="1400" dirty="0"/>
              <a:t> </a:t>
            </a:r>
            <a:endParaRPr lang="en-US" altLang="zh-CN" sz="1400" dirty="0">
              <a:solidFill>
                <a:srgbClr val="8959A8"/>
              </a:solidFill>
            </a:endParaRP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MyPeriodicGenerator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WatermarkGenerator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Tuple2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Long</a:t>
            </a:r>
            <a:r>
              <a:rPr lang="en-US" altLang="zh-CN" sz="1400" dirty="0"/>
              <a:t>&gt;&gt;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private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final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maxOutOfOrderness</a:t>
            </a:r>
            <a:r>
              <a:rPr lang="en-US" altLang="zh-CN" sz="1400" dirty="0"/>
              <a:t> = </a:t>
            </a:r>
            <a:r>
              <a:rPr lang="en-US" altLang="zh-CN" sz="1400" dirty="0">
                <a:solidFill>
                  <a:srgbClr val="F5871F"/>
                </a:solidFill>
              </a:rPr>
              <a:t>60</a:t>
            </a:r>
            <a:r>
              <a:rPr lang="en-US" altLang="zh-CN" sz="1400" dirty="0"/>
              <a:t> * </a:t>
            </a:r>
            <a:r>
              <a:rPr lang="en-US" altLang="zh-CN" sz="1400" dirty="0">
                <a:solidFill>
                  <a:srgbClr val="F5871F"/>
                </a:solidFill>
              </a:rPr>
              <a:t>1000</a:t>
            </a:r>
            <a:r>
              <a:rPr lang="en-US" altLang="zh-CN" sz="1400" dirty="0"/>
              <a:t>; </a:t>
            </a:r>
            <a:r>
              <a:rPr lang="en-US" altLang="zh-CN" sz="1400" dirty="0">
                <a:solidFill>
                  <a:srgbClr val="8E908C"/>
                </a:solidFill>
              </a:rPr>
              <a:t>// 1</a:t>
            </a:r>
            <a:r>
              <a:rPr lang="zh-CN" altLang="en-US" sz="1400" dirty="0">
                <a:solidFill>
                  <a:srgbClr val="8E908C"/>
                </a:solidFill>
              </a:rPr>
              <a:t>分钟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private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currentMaxTimestamp</a:t>
            </a:r>
            <a:r>
              <a:rPr lang="en-US" altLang="zh-CN" sz="1400" dirty="0"/>
              <a:t>;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已抽取的</a:t>
            </a:r>
            <a:r>
              <a:rPr lang="en-US" altLang="zh-CN" sz="1400" dirty="0">
                <a:solidFill>
                  <a:srgbClr val="8E908C"/>
                </a:solidFill>
              </a:rPr>
              <a:t>Timestamp</a:t>
            </a:r>
            <a:r>
              <a:rPr lang="zh-CN" altLang="en-US" sz="1400" dirty="0">
                <a:solidFill>
                  <a:srgbClr val="8E908C"/>
                </a:solidFill>
              </a:rPr>
              <a:t>最大值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onEvent</a:t>
            </a:r>
            <a:r>
              <a:rPr lang="en-US" altLang="zh-CN" sz="1400" dirty="0">
                <a:solidFill>
                  <a:srgbClr val="F5871F"/>
                </a:solidFill>
              </a:rPr>
              <a:t>(Tuple2&lt;String, Long&gt; event, 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eventTimestamp</a:t>
            </a:r>
            <a:r>
              <a:rPr lang="en-US" altLang="zh-CN" sz="1400" dirty="0">
                <a:solidFill>
                  <a:srgbClr val="F5871F"/>
                </a:solidFill>
              </a:rPr>
              <a:t>, </a:t>
            </a:r>
            <a:r>
              <a:rPr lang="en-US" altLang="zh-CN" sz="1400" dirty="0" err="1">
                <a:solidFill>
                  <a:srgbClr val="F5871F"/>
                </a:solidFill>
              </a:rPr>
              <a:t>WatermarkOutput</a:t>
            </a:r>
            <a:r>
              <a:rPr lang="en-US" altLang="zh-CN" sz="1400" dirty="0">
                <a:solidFill>
                  <a:srgbClr val="F5871F"/>
                </a:solidFill>
              </a:rPr>
              <a:t> output)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更新</a:t>
            </a:r>
            <a:r>
              <a:rPr lang="en-US" altLang="zh-CN" sz="1400" dirty="0" err="1">
                <a:solidFill>
                  <a:srgbClr val="8E908C"/>
                </a:solidFill>
              </a:rPr>
              <a:t>currentMaxTimestamp</a:t>
            </a:r>
            <a:r>
              <a:rPr lang="zh-CN" altLang="en-US" sz="1400" dirty="0">
                <a:solidFill>
                  <a:srgbClr val="8E908C"/>
                </a:solidFill>
              </a:rPr>
              <a:t>为当前遇到的最大值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currentMaxTimestamp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Math.max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currentMaxTimestamp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eventTimestamp</a:t>
            </a:r>
            <a:r>
              <a:rPr lang="en-US" altLang="zh-CN" sz="1400" dirty="0"/>
              <a:t>); </a:t>
            </a:r>
          </a:p>
          <a:p>
            <a:pPr lvl="1"/>
            <a:r>
              <a:rPr lang="en-US" altLang="zh-CN" sz="1400" dirty="0"/>
              <a:t>} 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onPeriodicEmit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WatermarkOutput</a:t>
            </a:r>
            <a:r>
              <a:rPr lang="en-US" altLang="zh-CN" sz="1400" dirty="0">
                <a:solidFill>
                  <a:srgbClr val="F5871F"/>
                </a:solidFill>
              </a:rPr>
              <a:t> output)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Watermark</a:t>
            </a:r>
            <a:r>
              <a:rPr lang="zh-CN" altLang="en-US" sz="1400" dirty="0">
                <a:solidFill>
                  <a:srgbClr val="8E908C"/>
                </a:solidFill>
              </a:rPr>
              <a:t>比</a:t>
            </a:r>
            <a:r>
              <a:rPr lang="en-US" altLang="zh-CN" sz="1400" dirty="0" err="1">
                <a:solidFill>
                  <a:srgbClr val="8E908C"/>
                </a:solidFill>
              </a:rPr>
              <a:t>currentMaxTimestamp</a:t>
            </a:r>
            <a:r>
              <a:rPr lang="zh-CN" altLang="en-US" sz="1400" dirty="0">
                <a:solidFill>
                  <a:srgbClr val="8E908C"/>
                </a:solidFill>
              </a:rPr>
              <a:t>最大值慢</a:t>
            </a:r>
            <a:r>
              <a:rPr lang="en-US" altLang="zh-CN" sz="1400" dirty="0">
                <a:solidFill>
                  <a:srgbClr val="8E908C"/>
                </a:solidFill>
              </a:rPr>
              <a:t>1</a:t>
            </a:r>
            <a:r>
              <a:rPr lang="zh-CN" altLang="en-US" sz="1400" dirty="0">
                <a:solidFill>
                  <a:srgbClr val="8E908C"/>
                </a:solidFill>
              </a:rPr>
              <a:t>分钟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output.emitWatermark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Watermark(</a:t>
            </a:r>
            <a:r>
              <a:rPr lang="en-US" altLang="zh-CN" sz="1400" dirty="0" err="1"/>
              <a:t>currentMaxTimestamp</a:t>
            </a:r>
            <a:r>
              <a:rPr lang="en-US" altLang="zh-CN" sz="1400" dirty="0"/>
              <a:t> - </a:t>
            </a:r>
            <a:r>
              <a:rPr lang="en-US" altLang="zh-CN" sz="1400" dirty="0" err="1"/>
              <a:t>maxOutOfOrderness</a:t>
            </a:r>
            <a:r>
              <a:rPr lang="en-US" altLang="zh-CN" sz="1400" dirty="0"/>
              <a:t>));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182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0673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 err="1"/>
              <a:t>forGenerator</a:t>
            </a:r>
            <a:r>
              <a:rPr lang="en-US" altLang="zh-CN" dirty="0"/>
              <a:t>()</a:t>
            </a:r>
            <a:r>
              <a:rPr lang="zh-CN" altLang="en-US" dirty="0"/>
              <a:t>方法调用</a:t>
            </a:r>
            <a:r>
              <a:rPr lang="en-US" altLang="zh-CN" dirty="0" err="1"/>
              <a:t>MyPeriodicGenerator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基于时间戳最大值的场景比较普遍，</a:t>
            </a:r>
            <a:r>
              <a:rPr lang="en-US" altLang="zh-CN" dirty="0" err="1"/>
              <a:t>Flink</a:t>
            </a:r>
            <a:r>
              <a:rPr lang="zh-CN" altLang="en-US" dirty="0"/>
              <a:t>做了进一步封装</a:t>
            </a:r>
            <a:endParaRPr lang="en-US" altLang="zh-CN" dirty="0"/>
          </a:p>
          <a:p>
            <a:pPr lvl="1"/>
            <a:r>
              <a:rPr lang="en-US" altLang="zh-CN" dirty="0" err="1"/>
              <a:t>BoundedOutOfOrdernessWatermarks</a:t>
            </a:r>
            <a:endParaRPr lang="en-US" altLang="zh-CN" dirty="0"/>
          </a:p>
          <a:p>
            <a:pPr lvl="1"/>
            <a:r>
              <a:rPr lang="en-US" altLang="zh-CN" dirty="0" err="1"/>
              <a:t>forBoundedOutOfOrderness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AscendingTimestampsWatermarks</a:t>
            </a:r>
            <a:endParaRPr lang="en-US" altLang="zh-CN" dirty="0"/>
          </a:p>
          <a:p>
            <a:pPr lvl="1"/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时间戳单调递增</a:t>
            </a:r>
            <a:endParaRPr lang="en-US" altLang="zh-CN" dirty="0"/>
          </a:p>
          <a:p>
            <a:pPr lvl="1"/>
            <a:r>
              <a:rPr lang="en-US" altLang="zh-CN" dirty="0" err="1"/>
              <a:t>forMonotonousTimestamps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周期性地生成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1C095E-903B-3C46-8E7C-6A13BA6A8EED}"/>
              </a:ext>
            </a:extLst>
          </p:cNvPr>
          <p:cNvSpPr/>
          <p:nvPr/>
        </p:nvSpPr>
        <p:spPr>
          <a:xfrm>
            <a:off x="5981702" y="2044005"/>
            <a:ext cx="71675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第二个字段是时间戳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DataStream&lt;Tuple2&lt;String, Long&gt;&gt; watermark = </a:t>
            </a:r>
            <a:r>
              <a:rPr lang="en-US" altLang="zh-CN" sz="1400" dirty="0" err="1"/>
              <a:t>input.assignTimestampsAndWatermarks</a:t>
            </a:r>
            <a:r>
              <a:rPr lang="en-US" altLang="zh-CN" sz="1400" dirty="0"/>
              <a:t>( </a:t>
            </a:r>
          </a:p>
          <a:p>
            <a:pPr lvl="1"/>
            <a:r>
              <a:rPr lang="en-US" altLang="zh-CN" sz="1400" dirty="0" err="1"/>
              <a:t>WatermarkStrategy</a:t>
            </a:r>
            <a:r>
              <a:rPr lang="en-US" altLang="zh-CN" sz="1400" dirty="0"/>
              <a:t> </a:t>
            </a:r>
          </a:p>
          <a:p>
            <a:pPr lvl="2"/>
            <a:r>
              <a:rPr lang="en-US" altLang="zh-CN" sz="1400" b="1" dirty="0"/>
              <a:t>.</a:t>
            </a:r>
            <a:r>
              <a:rPr lang="en-US" altLang="zh-CN" sz="1400" b="1" dirty="0" err="1"/>
              <a:t>forGenerator</a:t>
            </a:r>
            <a:r>
              <a:rPr lang="en-US" altLang="zh-CN" sz="1400" b="1" dirty="0"/>
              <a:t>((context -&gt; </a:t>
            </a:r>
            <a:r>
              <a:rPr lang="en-US" altLang="zh-CN" sz="1400" b="1" dirty="0">
                <a:solidFill>
                  <a:srgbClr val="8959A8"/>
                </a:solidFill>
              </a:rPr>
              <a:t>new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MyPeriodicGenerator</a:t>
            </a:r>
            <a:r>
              <a:rPr lang="en-US" altLang="zh-CN" sz="1400" b="1" dirty="0"/>
              <a:t>())) </a:t>
            </a:r>
          </a:p>
          <a:p>
            <a:pPr lvl="2"/>
            <a:r>
              <a:rPr lang="en-US" altLang="zh-CN" sz="1400" dirty="0"/>
              <a:t>.</a:t>
            </a:r>
            <a:r>
              <a:rPr lang="en-US" altLang="zh-CN" sz="1400" dirty="0" err="1"/>
              <a:t>withTimestampAssigner</a:t>
            </a:r>
            <a:r>
              <a:rPr lang="en-US" altLang="zh-CN" sz="1400" dirty="0"/>
              <a:t>((event, </a:t>
            </a:r>
            <a:r>
              <a:rPr lang="en-US" altLang="zh-CN" sz="1400" dirty="0" err="1"/>
              <a:t>recordTimestamp</a:t>
            </a:r>
            <a:r>
              <a:rPr lang="en-US" altLang="zh-CN" sz="1400" dirty="0"/>
              <a:t>) -&gt; event.f1));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021AF9-CCDA-6E4B-B26B-909F7F7A2E72}"/>
              </a:ext>
            </a:extLst>
          </p:cNvPr>
          <p:cNvSpPr/>
          <p:nvPr/>
        </p:nvSpPr>
        <p:spPr>
          <a:xfrm>
            <a:off x="4471991" y="4586407"/>
            <a:ext cx="86772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第二个字段是时间戳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DataStream&lt;Tuple2&lt;String, Long&gt;&gt; input = env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addSource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MySource</a:t>
            </a:r>
            <a:r>
              <a:rPr lang="en-US" altLang="zh-CN" sz="1400" dirty="0"/>
              <a:t>())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assignTimestampsAndWatermarks</a:t>
            </a:r>
            <a:r>
              <a:rPr lang="en-US" altLang="zh-CN" sz="1400" dirty="0"/>
              <a:t>( </a:t>
            </a:r>
          </a:p>
          <a:p>
            <a:pPr lvl="2"/>
            <a:r>
              <a:rPr lang="en-US" altLang="zh-CN" sz="1400" dirty="0" err="1"/>
              <a:t>WatermarkStrategy</a:t>
            </a:r>
            <a:r>
              <a:rPr lang="en-US" altLang="zh-CN" sz="1400" dirty="0"/>
              <a:t> </a:t>
            </a:r>
          </a:p>
          <a:p>
            <a:pPr lvl="2"/>
            <a:r>
              <a:rPr lang="en-US" altLang="zh-CN" sz="1400" b="1" dirty="0"/>
              <a:t>.&lt;Tuple2&lt;String, Long&gt;&gt;</a:t>
            </a:r>
            <a:r>
              <a:rPr lang="en-US" altLang="zh-CN" sz="1400" b="1" dirty="0" err="1"/>
              <a:t>forBoundedOutOfOrderness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Duration.ofSeconds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5871F"/>
                </a:solidFill>
              </a:rPr>
              <a:t>5</a:t>
            </a:r>
            <a:r>
              <a:rPr lang="en-US" altLang="zh-CN" sz="1400" b="1" dirty="0"/>
              <a:t>)) </a:t>
            </a:r>
          </a:p>
          <a:p>
            <a:pPr lvl="2"/>
            <a:r>
              <a:rPr lang="en-US" altLang="zh-CN" sz="1400" dirty="0"/>
              <a:t>.</a:t>
            </a:r>
            <a:r>
              <a:rPr lang="en-US" altLang="zh-CN" sz="1400" dirty="0" err="1"/>
              <a:t>withTimestampAssigner</a:t>
            </a:r>
            <a:r>
              <a:rPr lang="en-US" altLang="zh-CN" sz="1400" dirty="0"/>
              <a:t>((event, timestamp) -&gt; event.f1) );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41701-1987-4349-9DCC-670F6C98C316}"/>
              </a:ext>
            </a:extLst>
          </p:cNvPr>
          <p:cNvSpPr txBox="1"/>
          <p:nvPr/>
        </p:nvSpPr>
        <p:spPr>
          <a:xfrm>
            <a:off x="6643688" y="3541696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使用自己实现的</a:t>
            </a:r>
            <a:r>
              <a:rPr kumimoji="1" lang="en-US" altLang="zh-CN" dirty="0" err="1"/>
              <a:t>MyPeriodicGenerator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AEFA2E-B404-CD4B-808F-58125B68B942}"/>
              </a:ext>
            </a:extLst>
          </p:cNvPr>
          <p:cNvSpPr txBox="1"/>
          <p:nvPr/>
        </p:nvSpPr>
        <p:spPr>
          <a:xfrm>
            <a:off x="5613897" y="6196727"/>
            <a:ext cx="62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封装的</a:t>
            </a:r>
            <a:r>
              <a:rPr kumimoji="1" lang="en-US" altLang="zh-CN" dirty="0" err="1"/>
              <a:t>forBoundedOutOfOrderness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653366" cy="4351338"/>
          </a:xfrm>
        </p:spPr>
        <p:txBody>
          <a:bodyPr/>
          <a:lstStyle/>
          <a:p>
            <a:r>
              <a:rPr kumimoji="1" lang="zh-CN" altLang="en-US" dirty="0"/>
              <a:t>数据流元素有特殊标记，标记哪些元素为</a:t>
            </a:r>
            <a:r>
              <a:rPr kumimoji="1" lang="en-US" altLang="zh-CN" dirty="0"/>
              <a:t>Watermark</a:t>
            </a:r>
          </a:p>
          <a:p>
            <a:r>
              <a:rPr kumimoji="1" lang="zh-CN" altLang="en-US" dirty="0"/>
              <a:t>根据元素是否有特殊标记，判断是否生成</a:t>
            </a:r>
            <a:r>
              <a:rPr kumimoji="1" lang="en-US" altLang="zh-CN" dirty="0"/>
              <a:t>Watermark</a:t>
            </a:r>
          </a:p>
          <a:p>
            <a:r>
              <a:rPr lang="zh-CN" altLang="en-US" dirty="0"/>
              <a:t>每个元素都生成一个</a:t>
            </a:r>
            <a:r>
              <a:rPr lang="en-US" altLang="zh-CN" dirty="0"/>
              <a:t>Watermark</a:t>
            </a:r>
            <a:r>
              <a:rPr lang="zh-CN" altLang="en-US" dirty="0"/>
              <a:t>，增大下游计算的延迟，拖累整个</a:t>
            </a:r>
            <a:r>
              <a:rPr lang="en-US" altLang="zh-CN" dirty="0" err="1"/>
              <a:t>Flink</a:t>
            </a:r>
            <a:r>
              <a:rPr lang="zh-CN" altLang="en-US" dirty="0"/>
              <a:t>作业的性能。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逐个式地生成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FA000D-C215-A54B-B43B-05F2F80C9004}"/>
              </a:ext>
            </a:extLst>
          </p:cNvPr>
          <p:cNvSpPr/>
          <p:nvPr/>
        </p:nvSpPr>
        <p:spPr>
          <a:xfrm>
            <a:off x="5491567" y="155376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逐个检查数据流中的元素，根据元素中的特殊字段，判断是否要生成</a:t>
            </a:r>
            <a:r>
              <a:rPr lang="en-US" altLang="zh-CN" sz="1400" dirty="0">
                <a:solidFill>
                  <a:srgbClr val="8E908C"/>
                </a:solidFill>
              </a:rPr>
              <a:t>Watermark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数据流元素 </a:t>
            </a:r>
            <a:r>
              <a:rPr lang="en-US" altLang="zh-CN" sz="1400" dirty="0">
                <a:solidFill>
                  <a:srgbClr val="8E908C"/>
                </a:solidFill>
              </a:rPr>
              <a:t>Tuple3&lt;String, Long, Boolean&gt; </a:t>
            </a:r>
            <a:r>
              <a:rPr lang="zh-CN" altLang="en-US" sz="1400" dirty="0">
                <a:solidFill>
                  <a:srgbClr val="8E908C"/>
                </a:solidFill>
              </a:rPr>
              <a:t>共三个字段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第一个字段为数据本身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第二个字段是时间戳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第三个字段判断是否为</a:t>
            </a:r>
            <a:r>
              <a:rPr lang="en-US" altLang="zh-CN" sz="1400" dirty="0">
                <a:solidFill>
                  <a:srgbClr val="8E908C"/>
                </a:solidFill>
              </a:rPr>
              <a:t>Watermark</a:t>
            </a:r>
            <a:r>
              <a:rPr lang="zh-CN" altLang="en-US" sz="1400" dirty="0">
                <a:solidFill>
                  <a:srgbClr val="8E908C"/>
                </a:solidFill>
              </a:rPr>
              <a:t>的标记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MyPunctuatedGenerator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WatermarkGenerator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Tuple3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Long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Boolean</a:t>
            </a:r>
            <a:r>
              <a:rPr lang="en-US" altLang="zh-CN" sz="1400" dirty="0"/>
              <a:t>&gt;&gt;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onEvent</a:t>
            </a:r>
            <a:r>
              <a:rPr lang="en-US" altLang="zh-CN" sz="1400" dirty="0">
                <a:solidFill>
                  <a:srgbClr val="F5871F"/>
                </a:solidFill>
              </a:rPr>
              <a:t>(Tuple3&lt;String, Long, Boolean&gt; event, 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eventTimestamp</a:t>
            </a:r>
            <a:r>
              <a:rPr lang="en-US" altLang="zh-CN" sz="1400" dirty="0">
                <a:solidFill>
                  <a:srgbClr val="F5871F"/>
                </a:solidFill>
              </a:rPr>
              <a:t>, </a:t>
            </a:r>
            <a:r>
              <a:rPr lang="en-US" altLang="zh-CN" sz="1400" dirty="0" err="1">
                <a:solidFill>
                  <a:srgbClr val="F5871F"/>
                </a:solidFill>
              </a:rPr>
              <a:t>WatermarkOutput</a:t>
            </a:r>
            <a:r>
              <a:rPr lang="en-US" altLang="zh-CN" sz="1400" dirty="0">
                <a:solidFill>
                  <a:srgbClr val="F5871F"/>
                </a:solidFill>
              </a:rPr>
              <a:t> output)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(event.f2) { </a:t>
            </a:r>
          </a:p>
          <a:p>
            <a:pPr lvl="3"/>
            <a:r>
              <a:rPr lang="en-US" altLang="zh-CN" sz="1400" b="1" dirty="0" err="1"/>
              <a:t>output.emitWatermark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8959A8"/>
                </a:solidFill>
              </a:rPr>
              <a:t>new</a:t>
            </a:r>
            <a:r>
              <a:rPr lang="en-US" altLang="zh-CN" sz="1400" b="1" dirty="0"/>
              <a:t> Watermark(event.f1));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onPeriodicEmit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WatermarkOutput</a:t>
            </a:r>
            <a:r>
              <a:rPr lang="en-US" altLang="zh-CN" sz="1400" dirty="0">
                <a:solidFill>
                  <a:srgbClr val="F5871F"/>
                </a:solidFill>
              </a:rPr>
              <a:t> output)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这里不需要做任何事情，因为我们在 </a:t>
            </a:r>
            <a:r>
              <a:rPr lang="en-US" altLang="zh-CN" sz="1400" dirty="0" err="1">
                <a:solidFill>
                  <a:srgbClr val="8E908C"/>
                </a:solidFill>
              </a:rPr>
              <a:t>onEvent</a:t>
            </a:r>
            <a:r>
              <a:rPr lang="en-US" altLang="zh-CN" sz="1400" dirty="0">
                <a:solidFill>
                  <a:srgbClr val="8E908C"/>
                </a:solidFill>
              </a:rPr>
              <a:t>() </a:t>
            </a:r>
            <a:r>
              <a:rPr lang="zh-CN" altLang="en-US" sz="1400" dirty="0">
                <a:solidFill>
                  <a:srgbClr val="8E908C"/>
                </a:solidFill>
              </a:rPr>
              <a:t>方法中生成了</a:t>
            </a:r>
            <a:r>
              <a:rPr lang="en-US" altLang="zh-CN" sz="1400" dirty="0">
                <a:solidFill>
                  <a:srgbClr val="8E908C"/>
                </a:solidFill>
              </a:rPr>
              <a:t>Watermark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769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91461" cy="4351338"/>
          </a:xfrm>
        </p:spPr>
        <p:txBody>
          <a:bodyPr/>
          <a:lstStyle/>
          <a:p>
            <a:r>
              <a:rPr kumimoji="1" lang="en-US" altLang="zh-CN" dirty="0"/>
              <a:t>Watermark</a:t>
            </a:r>
            <a:r>
              <a:rPr kumimoji="1" lang="zh-CN" altLang="en-US" dirty="0"/>
              <a:t>策略：在延迟和准确性之间平衡</a:t>
            </a:r>
            <a:endParaRPr kumimoji="1" lang="en-US" altLang="zh-CN" dirty="0"/>
          </a:p>
          <a:p>
            <a:r>
              <a:rPr kumimoji="1" lang="en-US" altLang="zh-CN" dirty="0"/>
              <a:t>Watermark</a:t>
            </a:r>
            <a:r>
              <a:rPr kumimoji="1" lang="zh-CN" altLang="en-US" dirty="0"/>
              <a:t>策略没有标准答案</a:t>
            </a:r>
            <a:endParaRPr kumimoji="1" lang="en-US" altLang="zh-CN" dirty="0"/>
          </a:p>
          <a:p>
            <a:r>
              <a:rPr kumimoji="1" lang="zh-CN" altLang="en-US" dirty="0"/>
              <a:t>我们无法预知流处理有多少迟到数据</a:t>
            </a:r>
            <a:endParaRPr kumimoji="1" lang="en-US" altLang="zh-CN" dirty="0"/>
          </a:p>
          <a:p>
            <a:r>
              <a:rPr kumimoji="1" lang="en-US" altLang="zh-CN" dirty="0"/>
              <a:t>Watermark</a:t>
            </a:r>
            <a:r>
              <a:rPr kumimoji="1" lang="zh-CN" altLang="en-US" dirty="0"/>
              <a:t>与事件时间戳贴合较紧，一些数据会被当成迟到数据，影响计算结果的准确性</a:t>
            </a:r>
            <a:endParaRPr kumimoji="1" lang="en-US" altLang="zh-CN" dirty="0"/>
          </a:p>
          <a:p>
            <a:r>
              <a:rPr kumimoji="1" lang="en-US" altLang="zh-CN" dirty="0" err="1"/>
              <a:t>Watarmark</a:t>
            </a:r>
            <a:r>
              <a:rPr kumimoji="1" lang="zh-CN" altLang="en-US" dirty="0"/>
              <a:t>设置得较松，更多数据会先缓存起来以等待计算，整个应用的延迟增加；增大了内存的压力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延迟与准确性</a:t>
            </a:r>
          </a:p>
        </p:txBody>
      </p:sp>
    </p:spTree>
    <p:extLst>
      <p:ext uri="{BB962C8B-B14F-4D97-AF65-F5344CB8AC3E}">
        <p14:creationId xmlns:p14="http://schemas.microsoft.com/office/powerpoint/2010/main" val="396119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771772-4597-754A-97C0-171A198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48762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体系中最底层的</a:t>
            </a:r>
            <a:r>
              <a:rPr kumimoji="1" lang="en-US" altLang="zh-CN" sz="1800" dirty="0"/>
              <a:t>API</a:t>
            </a:r>
          </a:p>
          <a:p>
            <a:r>
              <a:rPr kumimoji="1" lang="zh-CN" altLang="en-US" sz="1800" dirty="0"/>
              <a:t>提供了对数据流更细粒度的操作权限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访问和更新状态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获取时间戳、使用定时器（</a:t>
            </a:r>
            <a:r>
              <a:rPr kumimoji="1" lang="en-US" altLang="zh-CN" sz="1600" dirty="0"/>
              <a:t>Timer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800" dirty="0"/>
              <a:t>主要包括：</a:t>
            </a:r>
            <a:endParaRPr kumimoji="1" lang="en-US" altLang="zh-CN" sz="1800" dirty="0"/>
          </a:p>
          <a:p>
            <a:pPr lvl="1"/>
            <a:r>
              <a:rPr lang="en-US" altLang="zh-CN" sz="1600" dirty="0" err="1"/>
              <a:t>KeyedProcessFunction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ProcessFunction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CoProcessFunction</a:t>
            </a:r>
            <a:r>
              <a:rPr lang="zh-CN" altLang="en-US" sz="1600" dirty="0"/>
              <a:t>等</a:t>
            </a:r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9F3C3-B8F0-F741-8689-EBC1AD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ProcessFunction</a:t>
            </a:r>
            <a:r>
              <a:rPr kumimoji="1" lang="zh-CN" altLang="en-US" dirty="0"/>
              <a:t>系列函数</a:t>
            </a:r>
          </a:p>
        </p:txBody>
      </p:sp>
    </p:spTree>
    <p:extLst>
      <p:ext uri="{BB962C8B-B14F-4D97-AF65-F5344CB8AC3E}">
        <p14:creationId xmlns:p14="http://schemas.microsoft.com/office/powerpoint/2010/main" val="183483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/>
          <a:lstStyle/>
          <a:p>
            <a:r>
              <a:rPr kumimoji="1" lang="en-US" altLang="zh-CN" dirty="0"/>
              <a:t>Timer</a:t>
            </a:r>
            <a:r>
              <a:rPr kumimoji="1" lang="zh-CN" altLang="en-US" dirty="0"/>
              <a:t>就像一个闹钟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先在</a:t>
            </a:r>
            <a:r>
              <a:rPr kumimoji="1" lang="en-US" altLang="zh-CN" dirty="0"/>
              <a:t>Timer</a:t>
            </a:r>
            <a:r>
              <a:rPr kumimoji="1" lang="zh-CN" altLang="en-US" dirty="0"/>
              <a:t>中注册一个未来的时间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当这个时间到达，“闹钟”响起，程序执行回调函数，回调函数执行一定的业务逻辑</a:t>
            </a:r>
            <a:endParaRPr kumimoji="1" lang="en-US" altLang="zh-CN" dirty="0"/>
          </a:p>
          <a:p>
            <a:r>
              <a:rPr kumimoji="1" lang="en-US" altLang="zh-CN" dirty="0" err="1"/>
              <a:t>ProcessFunction</a:t>
            </a:r>
            <a:r>
              <a:rPr kumimoji="1" lang="zh-CN" altLang="en-US" dirty="0"/>
              <a:t>两大重要接口：</a:t>
            </a:r>
            <a:endParaRPr kumimoji="1" lang="en-US" altLang="zh-CN" dirty="0"/>
          </a:p>
          <a:p>
            <a:pPr lvl="1"/>
            <a:r>
              <a:rPr lang="en-US" altLang="zh-CN" dirty="0" err="1"/>
              <a:t>processElement</a:t>
            </a:r>
            <a:r>
              <a:rPr lang="en-US" altLang="zh-CN" dirty="0"/>
              <a:t>()</a:t>
            </a:r>
            <a:r>
              <a:rPr lang="zh-CN" altLang="en-US" dirty="0"/>
              <a:t>方法处理数据流中的一条元素，并通过</a:t>
            </a:r>
            <a:r>
              <a:rPr lang="en-US" altLang="zh-CN" dirty="0"/>
              <a:t>Collector&lt;O&gt;</a:t>
            </a:r>
            <a:r>
              <a:rPr lang="zh-CN" altLang="en-US" dirty="0"/>
              <a:t>输出出来。</a:t>
            </a:r>
            <a:endParaRPr kumimoji="1" lang="en-US" altLang="zh-CN" dirty="0"/>
          </a:p>
          <a:p>
            <a:pPr lvl="1"/>
            <a:r>
              <a:rPr lang="en-US" altLang="zh-CN" dirty="0"/>
              <a:t>Context</a:t>
            </a:r>
            <a:r>
              <a:rPr lang="zh-CN" altLang="en-US" dirty="0"/>
              <a:t>是</a:t>
            </a:r>
            <a:r>
              <a:rPr lang="en-US" altLang="zh-CN" dirty="0" err="1"/>
              <a:t>processElement</a:t>
            </a:r>
            <a:r>
              <a:rPr lang="en-US" altLang="zh-CN" dirty="0"/>
              <a:t>()</a:t>
            </a:r>
            <a:r>
              <a:rPr lang="zh-CN" altLang="en-US" dirty="0"/>
              <a:t>方法的特色，可以获取时间戳、访问</a:t>
            </a:r>
            <a:r>
              <a:rPr lang="en-US" altLang="zh-CN" dirty="0" err="1"/>
              <a:t>TimerService</a:t>
            </a:r>
            <a:r>
              <a:rPr lang="zh-CN" altLang="en-US" dirty="0"/>
              <a:t>，设置</a:t>
            </a:r>
            <a:r>
              <a:rPr lang="en-US" altLang="zh-CN" dirty="0"/>
              <a:t>Timer</a:t>
            </a:r>
          </a:p>
          <a:p>
            <a:pPr lvl="1"/>
            <a:r>
              <a:rPr lang="en-US" altLang="zh-CN" dirty="0" err="1"/>
              <a:t>onTimer</a:t>
            </a:r>
            <a:r>
              <a:rPr lang="en-US" altLang="zh-CN" dirty="0"/>
              <a:t>()</a:t>
            </a:r>
            <a:r>
              <a:rPr lang="zh-CN" altLang="en-US" dirty="0"/>
              <a:t>是回调函数，当到了“闹钟”时间，</a:t>
            </a:r>
            <a:r>
              <a:rPr lang="en-US" altLang="zh-CN" dirty="0" err="1"/>
              <a:t>Flink</a:t>
            </a:r>
            <a:r>
              <a:rPr lang="zh-CN" altLang="en-US" dirty="0"/>
              <a:t>会调用</a:t>
            </a:r>
            <a:r>
              <a:rPr lang="en-US" altLang="zh-CN" dirty="0" err="1"/>
              <a:t>onTimer</a:t>
            </a:r>
            <a:r>
              <a:rPr lang="en-US" altLang="zh-CN" dirty="0"/>
              <a:t>()</a:t>
            </a:r>
            <a:r>
              <a:rPr lang="zh-CN" altLang="en-US" dirty="0"/>
              <a:t>方法，执行一些业务逻辑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Timer</a:t>
            </a:r>
            <a:r>
              <a:rPr kumimoji="1" lang="zh-CN" altLang="en-US" dirty="0"/>
              <a:t>的使用方法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A9572-D7B6-EE4F-A38A-934FA8EC3106}"/>
              </a:ext>
            </a:extLst>
          </p:cNvPr>
          <p:cNvSpPr/>
          <p:nvPr/>
        </p:nvSpPr>
        <p:spPr>
          <a:xfrm>
            <a:off x="5934075" y="3305860"/>
            <a:ext cx="8624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处理数据流中的一条元素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abstract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processElement</a:t>
            </a:r>
            <a:r>
              <a:rPr lang="en-US" altLang="zh-CN" sz="1400" dirty="0">
                <a:solidFill>
                  <a:srgbClr val="F5871F"/>
                </a:solidFill>
              </a:rPr>
              <a:t>(I value, Context </a:t>
            </a:r>
            <a:r>
              <a:rPr lang="en-US" altLang="zh-CN" sz="1400" dirty="0" err="1">
                <a:solidFill>
                  <a:srgbClr val="F5871F"/>
                </a:solidFill>
              </a:rPr>
              <a:t>ctx</a:t>
            </a:r>
            <a:r>
              <a:rPr lang="en-US" altLang="zh-CN" sz="1400" dirty="0">
                <a:solidFill>
                  <a:srgbClr val="F5871F"/>
                </a:solidFill>
              </a:rPr>
              <a:t>, Collector&lt;O&gt; out)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25DCE5-C65C-9D49-9F8A-EC5FA320354A}"/>
              </a:ext>
            </a:extLst>
          </p:cNvPr>
          <p:cNvSpPr/>
          <p:nvPr/>
        </p:nvSpPr>
        <p:spPr>
          <a:xfrm>
            <a:off x="5934075" y="49861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时间到达后的回调函数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onTimer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long</a:t>
            </a:r>
            <a:r>
              <a:rPr lang="en-US" altLang="zh-CN" sz="1400" dirty="0">
                <a:solidFill>
                  <a:srgbClr val="F5871F"/>
                </a:solidFill>
              </a:rPr>
              <a:t> timestamp, </a:t>
            </a:r>
            <a:r>
              <a:rPr lang="en-US" altLang="zh-CN" sz="1400" dirty="0" err="1">
                <a:solidFill>
                  <a:srgbClr val="F5871F"/>
                </a:solidFill>
              </a:rPr>
              <a:t>OnTimerContext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ctx</a:t>
            </a:r>
            <a:r>
              <a:rPr lang="en-US" altLang="zh-CN" sz="1400" dirty="0">
                <a:solidFill>
                  <a:srgbClr val="F5871F"/>
                </a:solidFill>
              </a:rPr>
              <a:t>, Collector&lt;O&gt; out)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33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91B05B-FA27-7443-9D0F-472787E4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Timer</a:t>
            </a:r>
            <a:r>
              <a:rPr kumimoji="1" lang="zh-CN" altLang="en-US" dirty="0"/>
              <a:t>的使用方法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312F663-5565-7147-8CFA-E228D196253D}"/>
              </a:ext>
            </a:extLst>
          </p:cNvPr>
          <p:cNvSpPr txBox="1">
            <a:spLocks/>
          </p:cNvSpPr>
          <p:nvPr/>
        </p:nvSpPr>
        <p:spPr>
          <a:xfrm>
            <a:off x="460955" y="1721745"/>
            <a:ext cx="5054020" cy="4866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2300"/>
              </a:lnSpc>
              <a:buFont typeface="+mj-lt"/>
              <a:buAutoNum type="arabicPeriod"/>
            </a:pPr>
            <a:r>
              <a:rPr kumimoji="1" lang="zh-CN" altLang="en-US" sz="2000"/>
              <a:t>在</a:t>
            </a:r>
            <a:r>
              <a:rPr kumimoji="1" lang="en-US" altLang="zh-CN" sz="2000"/>
              <a:t>processElement()</a:t>
            </a:r>
            <a:r>
              <a:rPr kumimoji="1" lang="zh-CN" altLang="en-US" sz="2000"/>
              <a:t>方法中通过</a:t>
            </a:r>
            <a:r>
              <a:rPr kumimoji="1" lang="en-US" altLang="zh-CN" sz="2000"/>
              <a:t>Context</a:t>
            </a:r>
            <a:r>
              <a:rPr kumimoji="1" lang="zh-CN" altLang="en-US" sz="2000"/>
              <a:t>注册一个未来的时间戳 </a:t>
            </a:r>
            <a:r>
              <a:rPr kumimoji="1" lang="en-US" altLang="zh-CN" sz="200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pPr marL="457200" indent="-457200">
              <a:lnSpc>
                <a:spcPts val="2300"/>
              </a:lnSpc>
              <a:buFont typeface="+mj-lt"/>
              <a:buAutoNum type="arabicPeriod"/>
            </a:pPr>
            <a:r>
              <a:rPr kumimoji="1" lang="zh-CN" altLang="en-US" sz="2000"/>
              <a:t>在</a:t>
            </a:r>
            <a:r>
              <a:rPr kumimoji="1" lang="en-US" altLang="zh-CN" sz="2000"/>
              <a:t>onTimer()</a:t>
            </a:r>
            <a:r>
              <a:rPr kumimoji="1" lang="zh-CN" altLang="en-US" sz="2000"/>
              <a:t>方法中实现一些逻辑，到达 </a:t>
            </a:r>
            <a:r>
              <a:rPr kumimoji="1" lang="en-US" altLang="zh-CN" sz="200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kumimoji="1" lang="zh-CN" altLang="en-US" sz="2000"/>
              <a:t> 时刻，</a:t>
            </a:r>
            <a:r>
              <a:rPr kumimoji="1" lang="en-US" altLang="zh-CN" sz="2000"/>
              <a:t>onTimer()</a:t>
            </a:r>
            <a:r>
              <a:rPr kumimoji="1" lang="zh-CN" altLang="en-US" sz="2000"/>
              <a:t>方法被自动调用。</a:t>
            </a:r>
            <a:endParaRPr kumimoji="1" lang="en-US" altLang="zh-CN" sz="2000"/>
          </a:p>
          <a:p>
            <a:pPr marL="457200" indent="-457200">
              <a:lnSpc>
                <a:spcPts val="2300"/>
              </a:lnSpc>
              <a:buFont typeface="+mj-lt"/>
              <a:buAutoNum type="arabicPeriod"/>
            </a:pPr>
            <a:endParaRPr kumimoji="1" lang="en-US" altLang="zh-CN" sz="2000"/>
          </a:p>
          <a:p>
            <a:pPr>
              <a:lnSpc>
                <a:spcPts val="2300"/>
              </a:lnSpc>
            </a:pPr>
            <a:r>
              <a:rPr kumimoji="1" lang="zh-CN" altLang="en-US" sz="2000"/>
              <a:t>只能在</a:t>
            </a:r>
            <a:r>
              <a:rPr kumimoji="1" lang="en-US" altLang="zh-CN" sz="2000"/>
              <a:t>KeyedStream</a:t>
            </a:r>
            <a:r>
              <a:rPr kumimoji="1" lang="zh-CN" altLang="en-US" sz="2000"/>
              <a:t>上注册</a:t>
            </a:r>
            <a:r>
              <a:rPr kumimoji="1" lang="en-US" altLang="zh-CN" sz="2000"/>
              <a:t>Timer</a:t>
            </a:r>
          </a:p>
          <a:p>
            <a:pPr>
              <a:lnSpc>
                <a:spcPts val="2300"/>
              </a:lnSpc>
            </a:pPr>
            <a:r>
              <a:rPr kumimoji="1" lang="zh-CN" altLang="en-US" sz="2000"/>
              <a:t>每个</a:t>
            </a:r>
            <a:r>
              <a:rPr kumimoji="1" lang="en-US" altLang="zh-CN" sz="2000"/>
              <a:t>Key</a:t>
            </a:r>
            <a:r>
              <a:rPr kumimoji="1" lang="zh-CN" altLang="en-US" sz="2000"/>
              <a:t>下可以注册多个不同时间戳作为</a:t>
            </a:r>
            <a:r>
              <a:rPr kumimoji="1" lang="en-US" altLang="zh-CN" sz="2000"/>
              <a:t>Timer</a:t>
            </a:r>
          </a:p>
          <a:p>
            <a:pPr>
              <a:lnSpc>
                <a:spcPts val="2300"/>
              </a:lnSpc>
            </a:pPr>
            <a:r>
              <a:rPr kumimoji="1" lang="zh-CN" altLang="en-US" sz="2000"/>
              <a:t>每个</a:t>
            </a:r>
            <a:r>
              <a:rPr kumimoji="1" lang="en-US" altLang="zh-CN" sz="2000"/>
              <a:t>Key</a:t>
            </a:r>
            <a:r>
              <a:rPr kumimoji="1" lang="zh-CN" altLang="en-US" sz="2000"/>
              <a:t>下某个时间戳下只能注册一个</a:t>
            </a:r>
            <a:r>
              <a:rPr kumimoji="1" lang="en-US" altLang="zh-CN" sz="2000"/>
              <a:t>Timer</a:t>
            </a:r>
            <a:endParaRPr kumimoji="1"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E21C0A8-6A01-5046-AAC8-83EDD9F8E232}"/>
              </a:ext>
            </a:extLst>
          </p:cNvPr>
          <p:cNvSpPr txBox="1">
            <a:spLocks/>
          </p:cNvSpPr>
          <p:nvPr/>
        </p:nvSpPr>
        <p:spPr>
          <a:xfrm>
            <a:off x="5618742" y="1721745"/>
            <a:ext cx="6368471" cy="486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kumimoji="1" lang="zh-CN" altLang="en-US" sz="2000" dirty="0"/>
              <a:t>未来的时间戳 </a:t>
            </a:r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kumimoji="1" lang="zh-CN" altLang="en-US" sz="2000" dirty="0"/>
              <a:t> 可以是</a:t>
            </a:r>
            <a:r>
              <a:rPr kumimoji="1" lang="en-US" altLang="zh-CN" sz="2000" dirty="0"/>
              <a:t>Processing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  <a:r>
              <a:rPr kumimoji="1" lang="zh-CN" altLang="en-US" sz="2000" dirty="0"/>
              <a:t>也可以是</a:t>
            </a:r>
            <a:r>
              <a:rPr kumimoji="1" lang="en-US" altLang="zh-CN" sz="2000" dirty="0"/>
              <a:t>Event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</a:p>
          <a:p>
            <a:pPr>
              <a:lnSpc>
                <a:spcPts val="2200"/>
              </a:lnSpc>
            </a:pPr>
            <a:r>
              <a:rPr kumimoji="1" lang="zh-CN" altLang="en-US" sz="2000" dirty="0"/>
              <a:t>从</a:t>
            </a:r>
            <a:r>
              <a:rPr kumimoji="1" lang="en-US" altLang="zh-CN" sz="2000" dirty="0"/>
              <a:t>Context</a:t>
            </a:r>
            <a:r>
              <a:rPr kumimoji="1" lang="zh-CN" altLang="en-US" sz="2000" dirty="0"/>
              <a:t>中，我们可以获取一个</a:t>
            </a:r>
            <a:r>
              <a:rPr kumimoji="1" lang="en-US" altLang="zh-CN" sz="2000" dirty="0" err="1"/>
              <a:t>TimerService</a:t>
            </a:r>
            <a:r>
              <a:rPr kumimoji="1" lang="zh-CN" altLang="en-US" sz="2000" dirty="0"/>
              <a:t>，这是一个访问时间戳和</a:t>
            </a:r>
            <a:r>
              <a:rPr kumimoji="1" lang="en-US" altLang="zh-CN" sz="2000" dirty="0"/>
              <a:t>Timer</a:t>
            </a:r>
            <a:r>
              <a:rPr kumimoji="1" lang="zh-CN" altLang="en-US" sz="2000" dirty="0"/>
              <a:t>的接口</a:t>
            </a:r>
            <a:endParaRPr kumimoji="1" lang="en-US" altLang="zh-CN" sz="2000" dirty="0"/>
          </a:p>
          <a:p>
            <a:pPr>
              <a:lnSpc>
                <a:spcPts val="2200"/>
              </a:lnSpc>
            </a:pPr>
            <a:r>
              <a:rPr kumimoji="1" lang="en-US" altLang="zh-CN" sz="2000" dirty="0" err="1"/>
              <a:t>Context.timerService.registerProcessingTimeTimer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 注册一个</a:t>
            </a:r>
            <a:r>
              <a:rPr kumimoji="1" lang="en-US" altLang="zh-CN" sz="2000" dirty="0"/>
              <a:t>Processing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Timer</a:t>
            </a:r>
          </a:p>
          <a:p>
            <a:pPr>
              <a:lnSpc>
                <a:spcPts val="2200"/>
              </a:lnSpc>
            </a:pPr>
            <a:r>
              <a:rPr kumimoji="1" lang="en-US" altLang="zh-CN" sz="2000" dirty="0" err="1"/>
              <a:t>Context.timerService.deleteProcessingTimeTimer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 删除之前注册的</a:t>
            </a:r>
            <a:r>
              <a:rPr kumimoji="1" lang="en-US" altLang="zh-CN" sz="2000" dirty="0"/>
              <a:t>Timer</a:t>
            </a:r>
          </a:p>
          <a:p>
            <a:pPr>
              <a:lnSpc>
                <a:spcPts val="2200"/>
              </a:lnSpc>
            </a:pPr>
            <a:r>
              <a:rPr kumimoji="1" lang="en-US" altLang="zh-CN" sz="2000" dirty="0" err="1"/>
              <a:t>Context.timerService.currentProcessingTime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 获取当前时间戳</a:t>
            </a:r>
            <a:endParaRPr kumimoji="1" lang="en-US" altLang="zh-CN" sz="2000" dirty="0"/>
          </a:p>
          <a:p>
            <a:pPr>
              <a:lnSpc>
                <a:spcPts val="2200"/>
              </a:lnSpc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698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91762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某支股票未来某段</a:t>
            </a:r>
            <a:r>
              <a:rPr kumimoji="1" lang="en-US" altLang="zh-CN" sz="1800" dirty="0"/>
              <a:t>interval</a:t>
            </a:r>
            <a:r>
              <a:rPr kumimoji="1" lang="zh-CN" altLang="en-US" sz="1800" dirty="0"/>
              <a:t>时间间隔是否一致连续上涨</a:t>
            </a:r>
            <a:endParaRPr kumimoji="1" lang="en-US" altLang="zh-CN" sz="1800" dirty="0"/>
          </a:p>
          <a:p>
            <a:r>
              <a:rPr kumimoji="1" lang="zh-CN" altLang="en-US" sz="1800" dirty="0"/>
              <a:t>如果未来</a:t>
            </a:r>
            <a:r>
              <a:rPr kumimoji="1" lang="en-US" altLang="zh-CN" sz="1800" dirty="0"/>
              <a:t>interval</a:t>
            </a:r>
            <a:r>
              <a:rPr kumimoji="1" lang="zh-CN" altLang="en-US" sz="1800" dirty="0"/>
              <a:t>间隔内一直上涨，发送一个提示</a:t>
            </a:r>
            <a:endParaRPr kumimoji="1" lang="en-US" altLang="zh-CN" sz="1800" dirty="0"/>
          </a:p>
          <a:p>
            <a:r>
              <a:rPr kumimoji="1" lang="zh-CN" altLang="en-US" sz="1800" dirty="0"/>
              <a:t>解决思路：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如果新数据比上次数据价格更高且没有注册</a:t>
            </a:r>
            <a:r>
              <a:rPr kumimoji="1" lang="en-US" altLang="zh-CN" sz="1600" dirty="0"/>
              <a:t>Timer</a:t>
            </a:r>
            <a:r>
              <a:rPr kumimoji="1" lang="zh-CN" altLang="en-US" sz="1600" dirty="0"/>
              <a:t>，注册一个未来</a:t>
            </a:r>
            <a:r>
              <a:rPr kumimoji="1" lang="en-US" altLang="zh-CN" sz="1600" dirty="0"/>
              <a:t>interval</a:t>
            </a:r>
            <a:r>
              <a:rPr kumimoji="1" lang="zh-CN" altLang="en-US" sz="1600" dirty="0"/>
              <a:t>之后的</a:t>
            </a:r>
            <a:r>
              <a:rPr kumimoji="1" lang="en-US" altLang="zh-CN" sz="1600" dirty="0"/>
              <a:t>Timer</a:t>
            </a:r>
          </a:p>
          <a:p>
            <a:pPr lvl="1"/>
            <a:r>
              <a:rPr kumimoji="1" lang="zh-CN" altLang="en-US" sz="1600" dirty="0"/>
              <a:t>在</a:t>
            </a:r>
            <a:r>
              <a:rPr kumimoji="1" lang="en-US" altLang="zh-CN" sz="1600" dirty="0"/>
              <a:t>interval</a:t>
            </a:r>
            <a:r>
              <a:rPr kumimoji="1" lang="zh-CN" altLang="en-US" sz="1600" dirty="0"/>
              <a:t>期间内，如果价格回落，则把刚才的</a:t>
            </a:r>
            <a:r>
              <a:rPr kumimoji="1" lang="en-US" altLang="zh-CN" sz="1600" dirty="0"/>
              <a:t>Timer</a:t>
            </a:r>
            <a:r>
              <a:rPr kumimoji="1" lang="zh-CN" altLang="en-US" sz="1600" dirty="0"/>
              <a:t>删掉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在</a:t>
            </a:r>
            <a:r>
              <a:rPr kumimoji="1" lang="en-US" altLang="zh-CN" sz="1600" dirty="0"/>
              <a:t>interval</a:t>
            </a:r>
            <a:r>
              <a:rPr kumimoji="1" lang="zh-CN" altLang="en-US" sz="1600" dirty="0"/>
              <a:t>期间内，如果价格一直上升，触发</a:t>
            </a:r>
            <a:r>
              <a:rPr kumimoji="1" lang="en-US" altLang="zh-CN" sz="1600" dirty="0" err="1"/>
              <a:t>onTimer</a:t>
            </a:r>
            <a:r>
              <a:rPr kumimoji="1" lang="en-US" altLang="zh-CN" sz="1600" dirty="0"/>
              <a:t>()</a:t>
            </a:r>
          </a:p>
          <a:p>
            <a:pPr lvl="1"/>
            <a:r>
              <a:rPr kumimoji="1" lang="en-US" altLang="zh-CN" sz="1600" dirty="0" err="1"/>
              <a:t>onTimer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发送提示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Timer</a:t>
            </a:r>
            <a:r>
              <a:rPr kumimoji="1" lang="zh-CN" altLang="en-US" dirty="0"/>
              <a:t>案例：股票交易场景</a:t>
            </a:r>
          </a:p>
        </p:txBody>
      </p:sp>
    </p:spTree>
    <p:extLst>
      <p:ext uri="{BB962C8B-B14F-4D97-AF65-F5344CB8AC3E}">
        <p14:creationId xmlns:p14="http://schemas.microsoft.com/office/powerpoint/2010/main" val="329667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20112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将一部分数据发送到另一个流中</a:t>
            </a:r>
            <a:endParaRPr kumimoji="1" lang="en-US" altLang="zh-CN" dirty="0"/>
          </a:p>
          <a:p>
            <a:r>
              <a:rPr kumimoji="1" lang="zh-CN" altLang="en-US" dirty="0"/>
              <a:t>两个流数据类型可以不一样</a:t>
            </a: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lang="en-US" altLang="zh-CN" dirty="0" err="1"/>
              <a:t>OutputTag</a:t>
            </a:r>
            <a:r>
              <a:rPr lang="en-US" altLang="zh-CN" dirty="0"/>
              <a:t>&lt;T&gt;</a:t>
            </a:r>
            <a:r>
              <a:rPr lang="zh-CN" altLang="en-US" dirty="0"/>
              <a:t>标记另外一个数据流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将交易量大于</a:t>
            </a:r>
            <a:r>
              <a:rPr kumimoji="1" lang="en-US" altLang="zh-CN" dirty="0"/>
              <a:t>100</a:t>
            </a:r>
            <a:r>
              <a:rPr kumimoji="1" lang="zh-CN" altLang="en-US" dirty="0"/>
              <a:t>的数据流侧输出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侧输出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A94C6-245E-D548-A10E-B2EBF5F916A6}"/>
              </a:ext>
            </a:extLst>
          </p:cNvPr>
          <p:cNvSpPr/>
          <p:nvPr/>
        </p:nvSpPr>
        <p:spPr>
          <a:xfrm>
            <a:off x="338138" y="3362183"/>
            <a:ext cx="5257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OutputTag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highVolumeOutput</a:t>
            </a:r>
            <a:r>
              <a:rPr lang="en-US" altLang="zh-CN" sz="1400" dirty="0"/>
              <a:t> = </a:t>
            </a:r>
          </a:p>
          <a:p>
            <a:r>
              <a:rPr lang="zh-CN" altLang="en-US" sz="1400" dirty="0">
                <a:solidFill>
                  <a:srgbClr val="8959A8"/>
                </a:solidFill>
              </a:rPr>
              <a:t>    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OutputTag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&gt;(</a:t>
            </a:r>
            <a:r>
              <a:rPr lang="en-US" altLang="zh-CN" sz="1400" dirty="0">
                <a:solidFill>
                  <a:srgbClr val="718C00"/>
                </a:solidFill>
              </a:rPr>
              <a:t>"high-volume-trade"</a:t>
            </a:r>
            <a:r>
              <a:rPr lang="en-US" altLang="zh-CN" sz="1400" dirty="0"/>
              <a:t>){}; 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FAF32-D936-ED47-B323-D31CE757E695}"/>
              </a:ext>
            </a:extLst>
          </p:cNvPr>
          <p:cNvSpPr/>
          <p:nvPr/>
        </p:nvSpPr>
        <p:spPr>
          <a:xfrm>
            <a:off x="5236370" y="130283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SideOutputFunction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KeyedProcessFunction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 err="1">
                <a:solidFill>
                  <a:srgbClr val="8E908C"/>
                </a:solidFill>
              </a:rPr>
              <a:t>StockPrice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&gt; { </a:t>
            </a:r>
          </a:p>
          <a:p>
            <a:endParaRPr lang="en-US" altLang="zh-CN" sz="1400" dirty="0"/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processElement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StockPrice</a:t>
            </a:r>
            <a:r>
              <a:rPr lang="en-US" altLang="zh-CN" sz="1400" dirty="0">
                <a:solidFill>
                  <a:srgbClr val="F5871F"/>
                </a:solidFill>
              </a:rPr>
              <a:t> stock, Context context, Collector&lt;String&gt; out)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stock.volume</a:t>
            </a:r>
            <a:r>
              <a:rPr lang="en-US" altLang="zh-CN" sz="1400" dirty="0"/>
              <a:t> &gt; </a:t>
            </a:r>
            <a:r>
              <a:rPr lang="en-US" altLang="zh-CN" sz="1400" dirty="0">
                <a:solidFill>
                  <a:srgbClr val="F5871F"/>
                </a:solidFill>
              </a:rPr>
              <a:t>100</a:t>
            </a:r>
            <a:r>
              <a:rPr lang="en-US" altLang="zh-CN" sz="1400" dirty="0"/>
              <a:t>) { </a:t>
            </a:r>
          </a:p>
          <a:p>
            <a:pPr lvl="2"/>
            <a:r>
              <a:rPr lang="zh-CN" altLang="en-US" sz="1400" dirty="0"/>
              <a:t>    </a:t>
            </a:r>
            <a:r>
              <a:rPr lang="en-US" altLang="zh-CN" sz="1400" b="1" dirty="0" err="1"/>
              <a:t>context.output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highVolumeOutput</a:t>
            </a:r>
            <a:r>
              <a:rPr lang="en-US" altLang="zh-CN" sz="1400" b="1" dirty="0"/>
              <a:t>, stock);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else</a:t>
            </a:r>
            <a:r>
              <a:rPr lang="en-US" altLang="zh-CN" sz="1400" dirty="0"/>
              <a:t> { </a:t>
            </a:r>
          </a:p>
          <a:p>
            <a:pPr lvl="2"/>
            <a:r>
              <a:rPr lang="zh-CN" altLang="en-US" sz="1400" dirty="0"/>
              <a:t>    </a:t>
            </a:r>
            <a:r>
              <a:rPr lang="en-US" altLang="zh-CN" sz="1400" dirty="0" err="1"/>
              <a:t>out.collect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"normal tick data"</a:t>
            </a:r>
            <a:r>
              <a:rPr lang="en-US" altLang="zh-CN" sz="1400" dirty="0"/>
              <a:t>);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456AE-3E3F-6248-9037-C504921372D0}"/>
              </a:ext>
            </a:extLst>
          </p:cNvPr>
          <p:cNvSpPr/>
          <p:nvPr/>
        </p:nvSpPr>
        <p:spPr>
          <a:xfrm>
            <a:off x="5236370" y="4611231"/>
            <a:ext cx="6236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inputStream</a:t>
            </a:r>
            <a:r>
              <a:rPr lang="en-US" altLang="zh-CN" sz="1400" dirty="0"/>
              <a:t> = ... 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SingleOutputStreamOperator</a:t>
            </a:r>
            <a:r>
              <a:rPr lang="en-US" altLang="zh-CN" sz="1400" dirty="0"/>
              <a:t>&lt;String&gt; </a:t>
            </a:r>
            <a:r>
              <a:rPr lang="en-US" altLang="zh-CN" sz="1400" dirty="0" err="1"/>
              <a:t>mainStream</a:t>
            </a:r>
            <a:r>
              <a:rPr lang="en-US" altLang="zh-CN" sz="1400" dirty="0"/>
              <a:t> = </a:t>
            </a:r>
          </a:p>
          <a:p>
            <a:pPr lvl="1"/>
            <a:r>
              <a:rPr lang="en-US" altLang="zh-CN" sz="1400" dirty="0" err="1"/>
              <a:t>inputStream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(stock -&gt; </a:t>
            </a:r>
            <a:r>
              <a:rPr lang="en-US" altLang="zh-CN" sz="1400" dirty="0" err="1"/>
              <a:t>stock.symbol</a:t>
            </a:r>
            <a:r>
              <a:rPr lang="en-US" altLang="zh-CN" sz="1400" dirty="0"/>
              <a:t>)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调用</a:t>
            </a:r>
            <a:r>
              <a:rPr lang="en-US" altLang="zh-CN" sz="1400" dirty="0">
                <a:solidFill>
                  <a:srgbClr val="8E908C"/>
                </a:solidFill>
              </a:rPr>
              <a:t>process</a:t>
            </a:r>
            <a:r>
              <a:rPr lang="zh-CN" altLang="en-US" sz="1400" dirty="0">
                <a:solidFill>
                  <a:srgbClr val="8E908C"/>
                </a:solidFill>
              </a:rPr>
              <a:t>函数，包含侧输出逻辑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.process(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SideOutputFunction</a:t>
            </a:r>
            <a:r>
              <a:rPr lang="en-US" altLang="zh-CN" sz="1400" dirty="0"/>
              <a:t>()); 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sideOutputStream</a:t>
            </a:r>
            <a:r>
              <a:rPr lang="en-US" altLang="zh-CN" sz="1400" dirty="0"/>
              <a:t> = </a:t>
            </a:r>
            <a:r>
              <a:rPr lang="en-US" altLang="zh-CN" sz="1400" b="1" dirty="0" err="1"/>
              <a:t>mainStream.getSideOutput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highVolumeOutput</a:t>
            </a:r>
            <a:r>
              <a:rPr lang="en-US" altLang="zh-CN" sz="1400" b="1" dirty="0"/>
              <a:t>);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7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20112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CoProcessFunction</a:t>
            </a:r>
            <a:r>
              <a:rPr lang="zh-CN" altLang="en-US" dirty="0"/>
              <a:t> 或 </a:t>
            </a:r>
            <a:r>
              <a:rPr lang="en-US" altLang="zh-CN" dirty="0" err="1"/>
              <a:t>KeyedCoProcessFunction</a:t>
            </a:r>
            <a:endParaRPr lang="en-US" altLang="zh-CN" dirty="0"/>
          </a:p>
          <a:p>
            <a:r>
              <a:rPr lang="en-US" altLang="zh-CN" dirty="0"/>
              <a:t>processElement1()</a:t>
            </a:r>
            <a:r>
              <a:rPr lang="zh-CN" altLang="en-US" dirty="0"/>
              <a:t>方法：对第一个数据流的每个元素处理</a:t>
            </a:r>
            <a:endParaRPr lang="en-US" altLang="zh-CN" dirty="0"/>
          </a:p>
          <a:p>
            <a:r>
              <a:rPr lang="en-US" altLang="zh-CN" dirty="0"/>
              <a:t>processElement2()</a:t>
            </a:r>
            <a:r>
              <a:rPr lang="zh-CN" altLang="en-US" dirty="0"/>
              <a:t>方法：对第二个数据流的每个元素处理</a:t>
            </a:r>
            <a:endParaRPr lang="en-US" altLang="zh-CN" dirty="0"/>
          </a:p>
          <a:p>
            <a:r>
              <a:rPr kumimoji="1" lang="zh-CN" altLang="en-US" dirty="0"/>
              <a:t>第一个流、第二个流可以共享状态</a:t>
            </a:r>
            <a:endParaRPr kumimoji="1" lang="en-US" altLang="zh-CN" dirty="0"/>
          </a:p>
          <a:p>
            <a:r>
              <a:rPr kumimoji="1" lang="zh-CN" altLang="en-US" dirty="0"/>
              <a:t>第一个流、第二个流、输出流三者的数据类型可以不一样</a:t>
            </a:r>
            <a:endParaRPr kumimoji="1" lang="en-US" altLang="zh-CN" dirty="0"/>
          </a:p>
          <a:p>
            <a:r>
              <a:rPr kumimoji="1" lang="zh-CN" altLang="en-US" dirty="0"/>
              <a:t>案例：实现两个数据流上的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创建状态，两个流都可以访问状态，例如状态变量</a:t>
            </a:r>
            <a:r>
              <a:rPr kumimoji="1" lang="en-US" altLang="zh-CN" dirty="0"/>
              <a:t>a</a:t>
            </a:r>
          </a:p>
          <a:p>
            <a:pPr lvl="1"/>
            <a:r>
              <a:rPr lang="en-US" altLang="zh-CN" dirty="0"/>
              <a:t>processElement1()</a:t>
            </a:r>
            <a:r>
              <a:rPr lang="zh-CN" altLang="en-US" dirty="0"/>
              <a:t>方法处理第一个数据流，更新状态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processElement2()</a:t>
            </a:r>
            <a:r>
              <a:rPr lang="zh-CN" altLang="en-US" dirty="0"/>
              <a:t>方法处理第二个数据流，根据状态</a:t>
            </a:r>
            <a:r>
              <a:rPr lang="en-US" altLang="zh-CN" dirty="0"/>
              <a:t>a</a:t>
            </a:r>
            <a:r>
              <a:rPr lang="zh-CN" altLang="en-US" dirty="0"/>
              <a:t>中的数据，生成相应的输出。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两个流上使用</a:t>
            </a:r>
            <a:r>
              <a:rPr kumimoji="1" lang="en-US" altLang="zh-CN" dirty="0" err="1"/>
              <a:t>ProcessFunction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3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三种时间语义</a:t>
            </a: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2" y="1730553"/>
            <a:ext cx="5497188" cy="4820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事件到达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的时间可能是乱序的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事件发生的时间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无需担心乱序到达问题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Watermark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假设不会有更晚的数据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需要用缓存存储中间数据，增大了延迟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Processing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当前节点的系统时钟时间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计算结果有不确定性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不需要设置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Watermark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延迟较低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Ingestion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Time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事件到达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的时间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不需要设置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Watermark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延迟较低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07B794-E042-8048-9D53-FF8B30B2F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39" y="2346466"/>
            <a:ext cx="6217820" cy="30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60056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股票流包含价格、交易量、时间戳等</a:t>
            </a:r>
            <a:endParaRPr kumimoji="1" lang="en-US" altLang="zh-CN" dirty="0"/>
          </a:p>
          <a:p>
            <a:r>
              <a:rPr kumimoji="1" lang="zh-CN" altLang="en-US" dirty="0"/>
              <a:t>媒体评价流包含了对各支股票的正负评价</a:t>
            </a:r>
            <a:endParaRPr kumimoji="1" lang="en-US" altLang="zh-CN" dirty="0"/>
          </a:p>
          <a:p>
            <a:r>
              <a:rPr kumimoji="1" lang="zh-CN" altLang="en-US" dirty="0"/>
              <a:t>两支数据流一起流入</a:t>
            </a:r>
            <a:r>
              <a:rPr lang="en-US" altLang="zh-CN" dirty="0" err="1"/>
              <a:t>KeyedCoProcessFunction</a:t>
            </a:r>
            <a:endParaRPr lang="en-US" altLang="zh-CN" dirty="0"/>
          </a:p>
          <a:p>
            <a:r>
              <a:rPr kumimoji="1" lang="zh-CN" altLang="en-US" dirty="0"/>
              <a:t>主逻辑中先</a:t>
            </a:r>
            <a:r>
              <a:rPr lang="zh-CN" altLang="en-US" dirty="0"/>
              <a:t>将两个数据流</a:t>
            </a:r>
            <a:r>
              <a:rPr lang="en-US" altLang="zh-CN" dirty="0"/>
              <a:t>connect()</a:t>
            </a:r>
            <a:r>
              <a:rPr lang="zh-CN" altLang="en-US" dirty="0"/>
              <a:t>，然后按照股票代号进行</a:t>
            </a:r>
            <a:r>
              <a:rPr lang="en-US" altLang="zh-CN" dirty="0" err="1"/>
              <a:t>keyBy</a:t>
            </a:r>
            <a:r>
              <a:rPr lang="en-US" altLang="zh-CN" dirty="0"/>
              <a:t>()</a:t>
            </a:r>
            <a:r>
              <a:rPr lang="zh-CN" altLang="en-US" dirty="0"/>
              <a:t>，进而使用</a:t>
            </a:r>
            <a:r>
              <a:rPr lang="en-US" altLang="zh-CN" dirty="0"/>
              <a:t>process()</a:t>
            </a:r>
            <a:r>
              <a:rPr lang="zh-CN" altLang="en-US" dirty="0"/>
              <a:t>：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案例：股票价格流与媒体评价流做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69BD8-66B5-9544-8E75-0C49CD8F4766}"/>
              </a:ext>
            </a:extLst>
          </p:cNvPr>
          <p:cNvSpPr/>
          <p:nvPr/>
        </p:nvSpPr>
        <p:spPr>
          <a:xfrm>
            <a:off x="5098257" y="1225689"/>
            <a:ext cx="70937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/**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 </a:t>
            </a:r>
            <a:r>
              <a:rPr lang="en-US" altLang="zh-CN" sz="1200" dirty="0">
                <a:solidFill>
                  <a:srgbClr val="8E908C"/>
                </a:solidFill>
              </a:rPr>
              <a:t>* </a:t>
            </a:r>
            <a:r>
              <a:rPr lang="zh-CN" altLang="en-US" sz="1200" dirty="0">
                <a:solidFill>
                  <a:srgbClr val="8E908C"/>
                </a:solidFill>
              </a:rPr>
              <a:t>四个泛型：</a:t>
            </a:r>
            <a:r>
              <a:rPr lang="en-US" altLang="zh-CN" sz="1200" dirty="0">
                <a:solidFill>
                  <a:srgbClr val="8E908C"/>
                </a:solidFill>
              </a:rPr>
              <a:t>Key</a:t>
            </a:r>
            <a:r>
              <a:rPr lang="zh-CN" altLang="en-US" sz="1200" dirty="0">
                <a:solidFill>
                  <a:srgbClr val="8E908C"/>
                </a:solidFill>
              </a:rPr>
              <a:t>，第一个流类型，第二个流类型，输出。 </a:t>
            </a:r>
            <a:endParaRPr lang="en-US" altLang="zh-CN" sz="1200" dirty="0">
              <a:solidFill>
                <a:srgbClr val="8E908C"/>
              </a:solidFill>
            </a:endParaRPr>
          </a:p>
          <a:p>
            <a:r>
              <a:rPr lang="zh-CN" altLang="en-US" sz="1200" dirty="0">
                <a:solidFill>
                  <a:srgbClr val="8E908C"/>
                </a:solidFill>
              </a:rPr>
              <a:t>  *</a:t>
            </a:r>
            <a:r>
              <a:rPr lang="en-US" altLang="zh-CN" sz="1200" dirty="0">
                <a:solidFill>
                  <a:srgbClr val="8E908C"/>
                </a:solidFill>
              </a:rPr>
              <a:t>/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public static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JoinStockMediaProcessFunction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959A8"/>
                </a:solidFill>
              </a:rPr>
              <a:t>extends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KeyedCoProcessFunction</a:t>
            </a:r>
            <a:r>
              <a:rPr lang="en-US" altLang="zh-CN" sz="1200" dirty="0">
                <a:solidFill>
                  <a:srgbClr val="8E908C"/>
                </a:solidFill>
              </a:rPr>
              <a:t>&lt;String</a:t>
            </a:r>
            <a:r>
              <a:rPr lang="en-US" altLang="zh-CN" sz="1200" dirty="0"/>
              <a:t>, </a:t>
            </a:r>
            <a:r>
              <a:rPr lang="en-US" altLang="zh-CN" sz="1200" dirty="0" err="1">
                <a:solidFill>
                  <a:srgbClr val="8E908C"/>
                </a:solidFill>
              </a:rPr>
              <a:t>StockPrice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Media</a:t>
            </a:r>
            <a:r>
              <a:rPr lang="en-US" altLang="zh-CN" sz="1200" dirty="0"/>
              <a:t>, </a:t>
            </a:r>
            <a:r>
              <a:rPr lang="en-US" altLang="zh-CN" sz="1200" dirty="0" err="1">
                <a:solidFill>
                  <a:srgbClr val="8E908C"/>
                </a:solidFill>
              </a:rPr>
              <a:t>StockPrice</a:t>
            </a:r>
            <a:r>
              <a:rPr lang="en-US" altLang="zh-CN" sz="1200" dirty="0">
                <a:solidFill>
                  <a:srgbClr val="8E908C"/>
                </a:solidFill>
              </a:rPr>
              <a:t>&gt;</a:t>
            </a:r>
            <a:r>
              <a:rPr lang="en-US" altLang="zh-CN" sz="1200" dirty="0"/>
              <a:t> { </a:t>
            </a: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en-US" altLang="zh-CN" sz="1200" dirty="0" err="1">
                <a:solidFill>
                  <a:srgbClr val="8E908C"/>
                </a:solidFill>
              </a:rPr>
              <a:t>mediaState</a:t>
            </a:r>
            <a:r>
              <a:rPr lang="en-US" altLang="zh-CN" sz="1200" dirty="0"/>
              <a:t> </a:t>
            </a:r>
          </a:p>
          <a:p>
            <a:pPr lvl="1"/>
            <a:r>
              <a:rPr lang="en-US" altLang="zh-CN" sz="1200" dirty="0">
                <a:solidFill>
                  <a:srgbClr val="8959A8"/>
                </a:solidFill>
              </a:rPr>
              <a:t>private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ValueState</a:t>
            </a:r>
            <a:r>
              <a:rPr lang="en-US" altLang="zh-CN" sz="1200" dirty="0"/>
              <a:t>&lt;String&gt; </a:t>
            </a:r>
            <a:r>
              <a:rPr lang="en-US" altLang="zh-CN" sz="1200" dirty="0" err="1"/>
              <a:t>mediaState</a:t>
            </a:r>
            <a:r>
              <a:rPr lang="en-US" altLang="zh-CN" sz="1200" dirty="0"/>
              <a:t>; </a:t>
            </a:r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void open(Configuration parameters)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/>
              <a:t> Exception { </a:t>
            </a:r>
          </a:p>
          <a:p>
            <a:pPr lvl="2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从</a:t>
            </a:r>
            <a:r>
              <a:rPr lang="en-US" altLang="zh-CN" sz="1200" dirty="0" err="1">
                <a:solidFill>
                  <a:srgbClr val="8E908C"/>
                </a:solidFill>
              </a:rPr>
              <a:t>RuntimeContext</a:t>
            </a:r>
            <a:r>
              <a:rPr lang="zh-CN" altLang="en-US" sz="1200" dirty="0">
                <a:solidFill>
                  <a:srgbClr val="8E908C"/>
                </a:solidFill>
              </a:rPr>
              <a:t>中获取状态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mediaState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getRuntimeContext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getState</a:t>
            </a:r>
            <a:r>
              <a:rPr lang="en-US" altLang="zh-CN" sz="1200" dirty="0"/>
              <a:t>( </a:t>
            </a:r>
            <a:r>
              <a:rPr lang="en-US" altLang="zh-CN" sz="1200" dirty="0">
                <a:solidFill>
                  <a:srgbClr val="8959A8"/>
                </a:solidFill>
              </a:rPr>
              <a:t>new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ValueStateDescriptor</a:t>
            </a:r>
            <a:r>
              <a:rPr lang="en-US" altLang="zh-CN" sz="1200" dirty="0"/>
              <a:t>&lt;String&gt;(</a:t>
            </a:r>
            <a:r>
              <a:rPr lang="en-US" altLang="zh-CN" sz="1200" dirty="0">
                <a:solidFill>
                  <a:srgbClr val="718C00"/>
                </a:solidFill>
              </a:rPr>
              <a:t>"</a:t>
            </a:r>
            <a:r>
              <a:rPr lang="en-US" altLang="zh-CN" sz="1200" dirty="0" err="1">
                <a:solidFill>
                  <a:srgbClr val="718C00"/>
                </a:solidFill>
              </a:rPr>
              <a:t>mediaStatusState</a:t>
            </a:r>
            <a:r>
              <a:rPr lang="en-US" altLang="zh-CN" sz="1200" dirty="0">
                <a:solidFill>
                  <a:srgbClr val="718C00"/>
                </a:solidFill>
              </a:rPr>
              <a:t>"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Types.STRING</a:t>
            </a:r>
            <a:r>
              <a:rPr lang="en-US" altLang="zh-CN" sz="1200" dirty="0"/>
              <a:t>));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void processElement1(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 stock, Context context, Collector&lt;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&gt; collector)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/>
              <a:t> Exception { </a:t>
            </a:r>
          </a:p>
          <a:p>
            <a:pPr lvl="2"/>
            <a:r>
              <a:rPr lang="en-US" altLang="zh-CN" sz="1200" dirty="0"/>
              <a:t>String </a:t>
            </a:r>
            <a:r>
              <a:rPr lang="en-US" altLang="zh-CN" sz="1200" dirty="0" err="1"/>
              <a:t>mediaStatus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mediaState.value</a:t>
            </a:r>
            <a:r>
              <a:rPr lang="en-US" altLang="zh-CN" sz="1200" dirty="0"/>
              <a:t>();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if</a:t>
            </a:r>
            <a:r>
              <a:rPr lang="en-US" altLang="zh-CN" sz="1200" dirty="0"/>
              <a:t> (</a:t>
            </a:r>
            <a:r>
              <a:rPr lang="en-US" altLang="zh-CN" sz="1200" dirty="0">
                <a:solidFill>
                  <a:srgbClr val="F5871F"/>
                </a:solidFill>
              </a:rPr>
              <a:t>null</a:t>
            </a:r>
            <a:r>
              <a:rPr lang="en-US" altLang="zh-CN" sz="1200" dirty="0"/>
              <a:t> != </a:t>
            </a:r>
            <a:r>
              <a:rPr lang="en-US" altLang="zh-CN" sz="1200" dirty="0" err="1"/>
              <a:t>mediaStatus</a:t>
            </a:r>
            <a:r>
              <a:rPr lang="en-US" altLang="zh-CN" sz="1200" dirty="0"/>
              <a:t>) { </a:t>
            </a:r>
          </a:p>
          <a:p>
            <a:pPr lvl="3"/>
            <a:r>
              <a:rPr lang="en-US" altLang="zh-CN" sz="1200" dirty="0" err="1"/>
              <a:t>stock.mediaStatus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mediaStatus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collector.collect</a:t>
            </a:r>
            <a:r>
              <a:rPr lang="en-US" altLang="zh-CN" sz="1200" dirty="0"/>
              <a:t>(stock); </a:t>
            </a:r>
          </a:p>
          <a:p>
            <a:pPr lvl="2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void processElement2(Media media, Context context, Collector&lt;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&gt; collector) </a:t>
            </a:r>
            <a:r>
              <a:rPr lang="en-US" altLang="zh-CN" sz="1200" dirty="0">
                <a:solidFill>
                  <a:srgbClr val="8959A8"/>
                </a:solidFill>
              </a:rPr>
              <a:t>throws</a:t>
            </a:r>
            <a:r>
              <a:rPr lang="en-US" altLang="zh-CN" sz="1200" dirty="0"/>
              <a:t> Exception { </a:t>
            </a:r>
          </a:p>
          <a:p>
            <a:pPr lvl="2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第二个流更新</a:t>
            </a:r>
            <a:r>
              <a:rPr lang="en-US" altLang="zh-CN" sz="1200" dirty="0" err="1">
                <a:solidFill>
                  <a:srgbClr val="8E908C"/>
                </a:solidFill>
              </a:rPr>
              <a:t>mediaState</a:t>
            </a:r>
            <a:r>
              <a:rPr lang="en-US" altLang="zh-CN" sz="1200" dirty="0"/>
              <a:t> </a:t>
            </a:r>
          </a:p>
          <a:p>
            <a:pPr lvl="2"/>
            <a:r>
              <a:rPr lang="en-US" altLang="zh-CN" sz="1200" dirty="0" err="1"/>
              <a:t>mediaState.update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media.status</a:t>
            </a:r>
            <a:r>
              <a:rPr lang="en-US" altLang="zh-CN" sz="1200" dirty="0"/>
              <a:t>); </a:t>
            </a:r>
          </a:p>
          <a:p>
            <a:pPr lvl="1"/>
            <a:r>
              <a:rPr lang="en-US" altLang="zh-CN" sz="1200" dirty="0"/>
              <a:t>}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D5D976-84DE-8C45-937C-E0D063A7020C}"/>
              </a:ext>
            </a:extLst>
          </p:cNvPr>
          <p:cNvSpPr/>
          <p:nvPr/>
        </p:nvSpPr>
        <p:spPr>
          <a:xfrm>
            <a:off x="731044" y="4795043"/>
            <a:ext cx="46958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读入股票数据流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DataStream&lt;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stockStream</a:t>
            </a:r>
            <a:r>
              <a:rPr lang="en-US" altLang="zh-CN" sz="1200" dirty="0"/>
              <a:t> = ... </a:t>
            </a:r>
          </a:p>
          <a:p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读入媒体评价数据流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DataStream&lt;Media&gt; </a:t>
            </a:r>
            <a:r>
              <a:rPr lang="en-US" altLang="zh-CN" sz="1200" dirty="0" err="1"/>
              <a:t>mediaStream</a:t>
            </a:r>
            <a:r>
              <a:rPr lang="en-US" altLang="zh-CN" sz="1200" dirty="0"/>
              <a:t> = ... </a:t>
            </a:r>
          </a:p>
          <a:p>
            <a:endParaRPr lang="en-US" altLang="zh-CN" sz="1200" dirty="0"/>
          </a:p>
          <a:p>
            <a:r>
              <a:rPr lang="en-US" altLang="zh-CN" sz="1200" dirty="0"/>
              <a:t>DataStream&lt;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joinStream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stockStream.connect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mediaStream</a:t>
            </a:r>
            <a:r>
              <a:rPr lang="en-US" altLang="zh-CN" sz="1200" dirty="0"/>
              <a:t>) </a:t>
            </a:r>
          </a:p>
          <a:p>
            <a:pPr lvl="1"/>
            <a:r>
              <a:rPr lang="en-US" altLang="zh-CN" sz="1200" dirty="0"/>
              <a:t>.</a:t>
            </a:r>
            <a:r>
              <a:rPr lang="en-US" altLang="zh-CN" sz="1200" dirty="0" err="1"/>
              <a:t>keyBy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718C00"/>
                </a:solidFill>
              </a:rPr>
              <a:t>"symbol"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718C00"/>
                </a:solidFill>
              </a:rPr>
              <a:t>"symbol"</a:t>
            </a:r>
            <a:r>
              <a:rPr lang="en-US" altLang="zh-CN" sz="1200" dirty="0"/>
              <a:t>) </a:t>
            </a:r>
          </a:p>
          <a:p>
            <a:pPr lvl="1"/>
            <a:r>
              <a:rPr lang="en-US" altLang="zh-CN" sz="1200" dirty="0">
                <a:solidFill>
                  <a:srgbClr val="8E908C"/>
                </a:solidFill>
              </a:rPr>
              <a:t>// </a:t>
            </a:r>
            <a:r>
              <a:rPr lang="zh-CN" altLang="en-US" sz="1200" dirty="0">
                <a:solidFill>
                  <a:srgbClr val="8E908C"/>
                </a:solidFill>
              </a:rPr>
              <a:t>调用</a:t>
            </a:r>
            <a:r>
              <a:rPr lang="en-US" altLang="zh-CN" sz="1200" dirty="0">
                <a:solidFill>
                  <a:srgbClr val="8E908C"/>
                </a:solidFill>
              </a:rPr>
              <a:t>process</a:t>
            </a:r>
            <a:r>
              <a:rPr lang="zh-CN" altLang="en-US" sz="1200" dirty="0">
                <a:solidFill>
                  <a:srgbClr val="8E908C"/>
                </a:solidFill>
              </a:rPr>
              <a:t>函数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1"/>
            <a:r>
              <a:rPr lang="en-US" altLang="zh-CN" sz="1200" dirty="0"/>
              <a:t>.process(</a:t>
            </a:r>
            <a:r>
              <a:rPr lang="en-US" altLang="zh-CN" sz="1200" dirty="0">
                <a:solidFill>
                  <a:srgbClr val="8959A8"/>
                </a:solidFill>
              </a:rPr>
              <a:t>new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JoinStockMediaProcessFunction</a:t>
            </a:r>
            <a:r>
              <a:rPr lang="en-US" altLang="zh-CN" sz="1200" dirty="0"/>
              <a:t>());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2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990973" cy="435133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根据是否</a:t>
            </a:r>
            <a:r>
              <a:rPr kumimoji="1" lang="en-US" altLang="zh-CN" dirty="0" err="1"/>
              <a:t>keyBy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Keyed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Non-Keyed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</a:p>
          <a:p>
            <a:pPr lvl="1"/>
            <a:r>
              <a:rPr kumimoji="1" lang="en-US" altLang="zh-CN" dirty="0" err="1"/>
              <a:t>keyBy</a:t>
            </a:r>
            <a:r>
              <a:rPr kumimoji="1" lang="en-US" altLang="zh-CN" dirty="0"/>
              <a:t>()</a:t>
            </a:r>
          </a:p>
          <a:p>
            <a:pPr lvl="1"/>
            <a:r>
              <a:rPr kumimoji="1" lang="en-US" altLang="zh-CN" dirty="0" err="1"/>
              <a:t>windowAll</a:t>
            </a:r>
            <a:r>
              <a:rPr kumimoji="1" lang="en-US" altLang="zh-CN" dirty="0"/>
              <a:t>()</a:t>
            </a:r>
            <a:r>
              <a:rPr kumimoji="1" lang="zh-CN" altLang="en-US" dirty="0"/>
              <a:t> 下游算子并行度为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窗口程序两个必须操作</a:t>
            </a:r>
            <a:endParaRPr kumimoji="1" lang="en-US" altLang="zh-CN" dirty="0"/>
          </a:p>
          <a:p>
            <a:pPr lvl="1"/>
            <a:r>
              <a:rPr lang="zh-CN" altLang="en-US" dirty="0"/>
              <a:t>使用窗口分配器（</a:t>
            </a:r>
            <a:r>
              <a:rPr lang="en-US" altLang="zh-CN" dirty="0" err="1"/>
              <a:t>WindowAssigner</a:t>
            </a:r>
            <a:r>
              <a:rPr lang="zh-CN" altLang="en-US" dirty="0"/>
              <a:t>）将数据流中的元素分配到对应的窗口</a:t>
            </a:r>
            <a:endParaRPr lang="en-US" altLang="zh-CN" dirty="0"/>
          </a:p>
          <a:p>
            <a:pPr lvl="1"/>
            <a:r>
              <a:rPr lang="zh-CN" altLang="en-US" dirty="0"/>
              <a:t>当满足窗口触发条件后，对窗口内的数据使用窗口处理函数（</a:t>
            </a:r>
            <a:r>
              <a:rPr lang="en-US" altLang="zh-CN" dirty="0"/>
              <a:t>Window Function</a:t>
            </a:r>
            <a:r>
              <a:rPr lang="zh-CN" altLang="en-US" dirty="0"/>
              <a:t>）进行处理，常用的</a:t>
            </a:r>
            <a:r>
              <a:rPr lang="en-US" altLang="zh-CN" dirty="0"/>
              <a:t>Window Function</a:t>
            </a:r>
            <a:r>
              <a:rPr lang="zh-CN" altLang="en-US" dirty="0"/>
              <a:t>有</a:t>
            </a:r>
            <a:r>
              <a:rPr lang="en-US" altLang="zh-CN" dirty="0"/>
              <a:t>reduce()</a:t>
            </a:r>
            <a:r>
              <a:rPr lang="zh-CN" altLang="en-US" dirty="0"/>
              <a:t>、</a:t>
            </a:r>
            <a:r>
              <a:rPr lang="en-US" altLang="zh-CN" dirty="0"/>
              <a:t>aggregate()</a:t>
            </a:r>
            <a:r>
              <a:rPr lang="zh-CN" altLang="en-US" dirty="0"/>
              <a:t>、</a:t>
            </a:r>
            <a:r>
              <a:rPr lang="en-US" altLang="zh-CN" dirty="0"/>
              <a:t>process()</a:t>
            </a:r>
          </a:p>
          <a:p>
            <a:r>
              <a:rPr lang="zh-CN" altLang="en-US" dirty="0"/>
              <a:t>其他的</a:t>
            </a:r>
            <a:r>
              <a:rPr lang="en-US" altLang="zh-CN" dirty="0"/>
              <a:t>trigger()</a:t>
            </a:r>
            <a:r>
              <a:rPr lang="zh-CN" altLang="en-US" dirty="0"/>
              <a:t>、</a:t>
            </a:r>
            <a:r>
              <a:rPr lang="en-US" altLang="zh-CN" dirty="0"/>
              <a:t>evictor()</a:t>
            </a:r>
            <a:r>
              <a:rPr lang="zh-CN" altLang="en-US" dirty="0"/>
              <a:t>则是窗口的触发和销毁过程中的附加选项，主要面向需要更多自定义的高级编程者，如果不设置则会使用默认的配置。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窗口程序的骨架结构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7675B5-999A-F947-86BD-081C718998B9}"/>
              </a:ext>
            </a:extLst>
          </p:cNvPr>
          <p:cNvSpPr/>
          <p:nvPr/>
        </p:nvSpPr>
        <p:spPr>
          <a:xfrm>
            <a:off x="5300663" y="1645028"/>
            <a:ext cx="71294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Keyed Window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stream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  <a:r>
              <a:rPr lang="zh-CN" altLang="en-US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按照一个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zh-CN" altLang="en-US" sz="1400" dirty="0">
                <a:solidFill>
                  <a:srgbClr val="8E908C"/>
                </a:solidFill>
              </a:rPr>
              <a:t>进行分组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.window(&lt;</a:t>
            </a:r>
            <a:r>
              <a:rPr lang="en-US" altLang="zh-CN" sz="1400" dirty="0" err="1"/>
              <a:t>WindowAssigner</a:t>
            </a:r>
            <a:r>
              <a:rPr lang="en-US" altLang="zh-CN" sz="1400" dirty="0"/>
              <a:t>&gt;) </a:t>
            </a:r>
            <a:r>
              <a:rPr lang="zh-CN" altLang="en-US" sz="1400" dirty="0"/>
              <a:t>  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将数据流中的元素分配到相应的窗口中</a:t>
            </a:r>
            <a:r>
              <a:rPr lang="zh-CN" altLang="en-US" sz="1400" dirty="0"/>
              <a:t> </a:t>
            </a:r>
            <a:r>
              <a:rPr lang="en-US" altLang="zh-CN" sz="1400" dirty="0"/>
              <a:t>[.trigger(&lt;Trigger&gt;)]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指定触发器</a:t>
            </a:r>
            <a:r>
              <a:rPr lang="en-US" altLang="zh-CN" sz="1400" dirty="0">
                <a:solidFill>
                  <a:srgbClr val="8E908C"/>
                </a:solidFill>
              </a:rPr>
              <a:t>Trigger</a:t>
            </a:r>
            <a:r>
              <a:rPr lang="zh-CN" altLang="en-US" sz="1400" dirty="0">
                <a:solidFill>
                  <a:srgbClr val="8E908C"/>
                </a:solidFill>
              </a:rPr>
              <a:t>（可选）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[.evictor(&lt;Evictor&gt;)]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指定清除器</a:t>
            </a:r>
            <a:r>
              <a:rPr lang="en-US" altLang="zh-CN" sz="1400" dirty="0">
                <a:solidFill>
                  <a:srgbClr val="8E908C"/>
                </a:solidFill>
              </a:rPr>
              <a:t>Evictor(</a:t>
            </a:r>
            <a:r>
              <a:rPr lang="zh-CN" altLang="en-US" sz="1400" dirty="0">
                <a:solidFill>
                  <a:srgbClr val="8E908C"/>
                </a:solidFill>
              </a:rPr>
              <a:t>可选</a:t>
            </a:r>
            <a:r>
              <a:rPr lang="en-US" altLang="zh-CN" sz="1400" dirty="0">
                <a:solidFill>
                  <a:srgbClr val="8E908C"/>
                </a:solidFill>
              </a:rPr>
              <a:t>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.reduce/aggregate/process()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窗口处理函数</a:t>
            </a:r>
            <a:r>
              <a:rPr lang="en-US" altLang="zh-CN" sz="1400" dirty="0">
                <a:solidFill>
                  <a:srgbClr val="8E908C"/>
                </a:solidFill>
              </a:rPr>
              <a:t>Window Function</a:t>
            </a:r>
            <a:r>
              <a:rPr lang="en-US" altLang="zh-CN" sz="1400" dirty="0"/>
              <a:t>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Non-Keyed Window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stream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windowAll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WindowAssigner</a:t>
            </a:r>
            <a:r>
              <a:rPr lang="en-US" altLang="zh-CN" sz="1400" dirty="0"/>
              <a:t>)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不分组，将数据流中的所有元素分配到相应的窗口中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[.trigger(&lt;Trigger&gt;)]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指定触发器</a:t>
            </a:r>
            <a:r>
              <a:rPr lang="en-US" altLang="zh-CN" sz="1400" dirty="0">
                <a:solidFill>
                  <a:srgbClr val="8E908C"/>
                </a:solidFill>
              </a:rPr>
              <a:t>Trigger</a:t>
            </a:r>
            <a:r>
              <a:rPr lang="zh-CN" altLang="en-US" sz="1400" dirty="0">
                <a:solidFill>
                  <a:srgbClr val="8E908C"/>
                </a:solidFill>
              </a:rPr>
              <a:t>（可选）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[.evictor(&lt;Evictor&gt;)]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指定清除器</a:t>
            </a:r>
            <a:r>
              <a:rPr lang="en-US" altLang="zh-CN" sz="1400" dirty="0">
                <a:solidFill>
                  <a:srgbClr val="8E908C"/>
                </a:solidFill>
              </a:rPr>
              <a:t>Evictor(</a:t>
            </a:r>
            <a:r>
              <a:rPr lang="zh-CN" altLang="en-US" sz="1400" dirty="0">
                <a:solidFill>
                  <a:srgbClr val="8E908C"/>
                </a:solidFill>
              </a:rPr>
              <a:t>可选</a:t>
            </a:r>
            <a:r>
              <a:rPr lang="en-US" altLang="zh-CN" sz="1400" dirty="0">
                <a:solidFill>
                  <a:srgbClr val="8E908C"/>
                </a:solidFill>
              </a:rPr>
              <a:t>)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/>
              <a:t>.reduce/aggregate/process()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窗口处理函数</a:t>
            </a:r>
            <a:r>
              <a:rPr lang="en-US" altLang="zh-CN" sz="1400" dirty="0">
                <a:solidFill>
                  <a:srgbClr val="8E908C"/>
                </a:solidFill>
              </a:rPr>
              <a:t>Window Function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768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33862" cy="4351338"/>
          </a:xfrm>
        </p:spPr>
        <p:txBody>
          <a:bodyPr/>
          <a:lstStyle/>
          <a:p>
            <a:r>
              <a:rPr kumimoji="1" lang="zh-CN" altLang="en-US" dirty="0"/>
              <a:t>窗口分配器 </a:t>
            </a:r>
            <a:r>
              <a:rPr kumimoji="1" lang="en-US" altLang="zh-CN" dirty="0" err="1"/>
              <a:t>WindowAssigner</a:t>
            </a:r>
            <a:endParaRPr kumimoji="1" lang="en-US" altLang="zh-CN" dirty="0"/>
          </a:p>
          <a:p>
            <a:r>
              <a:rPr kumimoji="1" lang="zh-CN" altLang="en-US" dirty="0"/>
              <a:t>将元素分配给不同的时间窗口</a:t>
            </a:r>
            <a:endParaRPr kumimoji="1" lang="en-US" altLang="zh-CN" dirty="0"/>
          </a:p>
          <a:p>
            <a:r>
              <a:rPr kumimoji="1" lang="zh-CN" altLang="en-US" dirty="0"/>
              <a:t>时间窗口上进行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计算</a:t>
            </a:r>
            <a:endParaRPr kumimoji="1" lang="en-US" altLang="zh-CN" dirty="0"/>
          </a:p>
          <a:p>
            <a:r>
              <a:rPr kumimoji="1" lang="zh-CN" altLang="en-US" dirty="0"/>
              <a:t>案例：设置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分钟的时间窗口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确定窗口的长度 </a:t>
            </a:r>
            <a:r>
              <a:rPr kumimoji="1" lang="en-US" altLang="zh-CN" dirty="0"/>
              <a:t>0:00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0:10</a:t>
            </a:r>
            <a:r>
              <a:rPr kumimoji="1" lang="zh-CN" altLang="en-US" dirty="0"/>
              <a:t> 、</a:t>
            </a:r>
            <a:r>
              <a:rPr kumimoji="1" lang="en-US" altLang="zh-CN" dirty="0"/>
              <a:t>0:10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0:20</a:t>
            </a:r>
          </a:p>
          <a:p>
            <a:pPr lvl="1"/>
            <a:r>
              <a:rPr kumimoji="1" lang="zh-CN" altLang="en-US" dirty="0"/>
              <a:t>数据流元素流入，根据元素的时间，分配到不同的窗口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当窗口满足了触发条件，触发相应的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计算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窗口的生命周期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352CE7-35BE-2341-AFAE-E861AF1F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46" y="1385886"/>
            <a:ext cx="6528267" cy="27916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3A59C0-B8A7-154C-824B-48D1D566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9" y="4177523"/>
            <a:ext cx="5305925" cy="25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91337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窗口之间不重叠，窗口长度（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）是固定的</a:t>
            </a:r>
            <a:endParaRPr kumimoji="1" lang="en-US" altLang="zh-CN" dirty="0"/>
          </a:p>
          <a:p>
            <a:r>
              <a:rPr kumimoji="1" lang="zh-CN" altLang="en-US" dirty="0"/>
              <a:t>可以设置偏移量</a:t>
            </a:r>
            <a:r>
              <a:rPr kumimoji="1" lang="en-US" altLang="zh-CN" dirty="0"/>
              <a:t>Offset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内置的窗口划分方法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滚动窗口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9B4A9-0A6E-664E-9017-146FC0B8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83" y="1554162"/>
            <a:ext cx="5636455" cy="28178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EC4BA2-A510-1044-94FA-F6FEDA866996}"/>
              </a:ext>
            </a:extLst>
          </p:cNvPr>
          <p:cNvSpPr/>
          <p:nvPr/>
        </p:nvSpPr>
        <p:spPr>
          <a:xfrm>
            <a:off x="1007625" y="296306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DataStream&lt;T&gt; input = ...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基于</a:t>
            </a:r>
            <a:r>
              <a:rPr lang="en-US" altLang="zh-CN" sz="1400" dirty="0">
                <a:solidFill>
                  <a:srgbClr val="8E908C"/>
                </a:solidFill>
              </a:rPr>
              <a:t> Event</a:t>
            </a:r>
            <a:r>
              <a:rPr lang="zh-CN" altLang="en-US" sz="1400" dirty="0">
                <a:solidFill>
                  <a:srgbClr val="8E908C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Time</a:t>
            </a:r>
            <a:r>
              <a:rPr lang="zh-CN" altLang="en-US" sz="1400" dirty="0">
                <a:solidFill>
                  <a:srgbClr val="8E908C"/>
                </a:solidFill>
              </a:rPr>
              <a:t> 的时间窗口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input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TumblingEventTimeWindows.of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5</a:t>
            </a:r>
            <a:r>
              <a:rPr lang="en-US" altLang="zh-CN" sz="1400" dirty="0"/>
              <a:t>))) </a:t>
            </a:r>
          </a:p>
          <a:p>
            <a:pPr lvl="1"/>
            <a:r>
              <a:rPr lang="en-US" altLang="zh-CN" sz="1400" dirty="0"/>
              <a:t>.&lt;window function&gt;(...)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68B0C7-0597-C94A-9561-5438BC8649E4}"/>
              </a:ext>
            </a:extLst>
          </p:cNvPr>
          <p:cNvSpPr/>
          <p:nvPr/>
        </p:nvSpPr>
        <p:spPr>
          <a:xfrm>
            <a:off x="1007625" y="4785459"/>
            <a:ext cx="71056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在小时级滚动窗口上设置</a:t>
            </a:r>
            <a:r>
              <a:rPr lang="en-US" altLang="zh-CN" sz="1400" dirty="0">
                <a:solidFill>
                  <a:srgbClr val="8E908C"/>
                </a:solidFill>
              </a:rPr>
              <a:t>15</a:t>
            </a:r>
            <a:r>
              <a:rPr lang="zh-CN" altLang="en-US" sz="1400" dirty="0">
                <a:solidFill>
                  <a:srgbClr val="8E908C"/>
                </a:solidFill>
              </a:rPr>
              <a:t>分钟的</a:t>
            </a:r>
            <a:r>
              <a:rPr lang="en-US" altLang="zh-CN" sz="1400" dirty="0">
                <a:solidFill>
                  <a:srgbClr val="8E908C"/>
                </a:solidFill>
              </a:rPr>
              <a:t>Offset</a:t>
            </a:r>
            <a:r>
              <a:rPr lang="zh-CN" altLang="en-US" sz="1400" dirty="0">
                <a:solidFill>
                  <a:srgbClr val="8E908C"/>
                </a:solidFill>
              </a:rPr>
              <a:t>偏移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input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TumblingEventTimeWindows.of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Time.hours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Time.minutes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15</a:t>
            </a:r>
            <a:r>
              <a:rPr lang="en-US" altLang="zh-CN" sz="1400" dirty="0"/>
              <a:t>))) </a:t>
            </a:r>
          </a:p>
          <a:p>
            <a:pPr lvl="1"/>
            <a:r>
              <a:rPr lang="en-US" altLang="zh-CN" sz="1400" dirty="0"/>
              <a:t>.&lt;window function&gt;(...)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423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91567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以一个步长（</a:t>
            </a:r>
            <a:r>
              <a:rPr kumimoji="1" lang="en-US" altLang="zh-CN" dirty="0"/>
              <a:t>Slide</a:t>
            </a:r>
            <a:r>
              <a:rPr kumimoji="1" lang="zh-CN" altLang="en-US" dirty="0"/>
              <a:t>）不断向前滑动，窗口的长度（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）固定</a:t>
            </a:r>
            <a:endParaRPr kumimoji="1" lang="en-US" altLang="zh-CN" dirty="0"/>
          </a:p>
          <a:p>
            <a:r>
              <a:rPr lang="en-US" altLang="zh-CN" dirty="0"/>
              <a:t>Slide</a:t>
            </a:r>
            <a:r>
              <a:rPr lang="zh-CN" altLang="zh-CN" dirty="0"/>
              <a:t>小于窗口的</a:t>
            </a:r>
            <a:r>
              <a:rPr lang="en-US" altLang="zh-CN" dirty="0"/>
              <a:t>Size</a:t>
            </a:r>
            <a:r>
              <a:rPr lang="zh-CN" altLang="zh-CN" dirty="0"/>
              <a:t>时，相邻窗口会重叠，一个元素会被分配到多个窗口 </a:t>
            </a:r>
            <a:endParaRPr lang="en-US" altLang="zh-CN" dirty="0"/>
          </a:p>
          <a:p>
            <a:r>
              <a:rPr lang="en-US" altLang="zh-CN" dirty="0"/>
              <a:t>Slide</a:t>
            </a:r>
            <a:r>
              <a:rPr lang="zh-CN" altLang="zh-CN" dirty="0"/>
              <a:t>大于</a:t>
            </a:r>
            <a:r>
              <a:rPr lang="en-US" altLang="zh-CN" dirty="0"/>
              <a:t>Size</a:t>
            </a:r>
            <a:r>
              <a:rPr lang="zh-CN" altLang="zh-CN" dirty="0"/>
              <a:t>，有些元素可能被丢掉 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内置的窗口划分方法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滑动窗口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9A6D9C-6F7D-F449-89DE-3DC20BB66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17403"/>
            <a:ext cx="5634442" cy="2819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60AACD-69AE-3846-9BC4-AC6F871FFC1A}"/>
              </a:ext>
            </a:extLst>
          </p:cNvPr>
          <p:cNvSpPr/>
          <p:nvPr/>
        </p:nvSpPr>
        <p:spPr>
          <a:xfrm>
            <a:off x="838199" y="4645450"/>
            <a:ext cx="73771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DataStream&lt;T&gt; input = ...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基于</a:t>
            </a:r>
            <a:r>
              <a:rPr lang="en-US" altLang="zh-CN" sz="1400" dirty="0">
                <a:solidFill>
                  <a:srgbClr val="8E908C"/>
                </a:solidFill>
              </a:rPr>
              <a:t>Event Time</a:t>
            </a:r>
            <a:r>
              <a:rPr lang="zh-CN" altLang="en-US" sz="1400" dirty="0">
                <a:solidFill>
                  <a:srgbClr val="8E908C"/>
                </a:solidFill>
              </a:rPr>
              <a:t>的滑动窗口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input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SlidingEventTimeWindows.of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10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5</a:t>
            </a:r>
            <a:r>
              <a:rPr lang="en-US" altLang="zh-CN" sz="1400" dirty="0"/>
              <a:t>))) </a:t>
            </a:r>
          </a:p>
          <a:p>
            <a:pPr lvl="1"/>
            <a:r>
              <a:rPr lang="en-US" altLang="zh-CN" sz="1400" dirty="0"/>
              <a:t>.&lt;window function&gt;(...)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020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62399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两个窗口之间有一个间隙，被称为</a:t>
            </a:r>
            <a:r>
              <a:rPr lang="en-US" altLang="zh-CN" dirty="0"/>
              <a:t>Session Gap</a:t>
            </a:r>
          </a:p>
          <a:p>
            <a:r>
              <a:rPr lang="zh-CN" altLang="zh-CN" dirty="0"/>
              <a:t>当一个窗口在大于</a:t>
            </a:r>
            <a:r>
              <a:rPr lang="en-US" altLang="zh-CN" dirty="0"/>
              <a:t>Session Gap</a:t>
            </a:r>
            <a:r>
              <a:rPr lang="zh-CN" altLang="zh-CN" dirty="0"/>
              <a:t>的时间内没有接收到新数据时，窗口将关闭</a:t>
            </a:r>
            <a:endParaRPr lang="en-US" altLang="zh-CN" dirty="0"/>
          </a:p>
          <a:p>
            <a:r>
              <a:rPr lang="zh-CN" altLang="zh-CN" dirty="0"/>
              <a:t>窗口的长度可变</a:t>
            </a:r>
            <a:r>
              <a:rPr lang="zh-CN" altLang="en-US" dirty="0"/>
              <a:t>、</a:t>
            </a:r>
            <a:r>
              <a:rPr lang="zh-CN" altLang="zh-CN" dirty="0"/>
              <a:t>窗口的开始和结束时间不确定</a:t>
            </a:r>
            <a:endParaRPr lang="en-US" altLang="zh-CN" dirty="0"/>
          </a:p>
          <a:p>
            <a:r>
              <a:rPr lang="zh-CN" altLang="en-US" dirty="0"/>
              <a:t>可以设置定长的</a:t>
            </a:r>
            <a:r>
              <a:rPr lang="en-US" altLang="zh-CN" dirty="0"/>
              <a:t>Session Gap</a:t>
            </a:r>
            <a:r>
              <a:rPr lang="zh-CN" altLang="en-US" dirty="0"/>
              <a:t>，也可以使用</a:t>
            </a:r>
            <a:r>
              <a:rPr lang="en-US" altLang="zh-CN" dirty="0" err="1"/>
              <a:t>SessionWindowTimeGapExtractor</a:t>
            </a:r>
            <a:r>
              <a:rPr lang="zh-CN" altLang="en-US" dirty="0"/>
              <a:t>动态地确定</a:t>
            </a:r>
            <a:r>
              <a:rPr lang="en-US" altLang="zh-CN" dirty="0"/>
              <a:t>Session Gap</a:t>
            </a:r>
            <a:r>
              <a:rPr lang="zh-CN" altLang="en-US" dirty="0"/>
              <a:t>的长度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内置的窗口划分方法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会话窗口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7F3E7-B37D-BB49-98E8-F6A8DA0A9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68" y="1260677"/>
            <a:ext cx="5481233" cy="27406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2F61A5-C560-AB41-A11C-E124B949BCDA}"/>
              </a:ext>
            </a:extLst>
          </p:cNvPr>
          <p:cNvSpPr/>
          <p:nvPr/>
        </p:nvSpPr>
        <p:spPr>
          <a:xfrm>
            <a:off x="5372099" y="3864887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DataStream&lt;T&gt; input = ... </a:t>
            </a: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基于</a:t>
            </a:r>
            <a:r>
              <a:rPr lang="en-US" altLang="zh-CN" sz="1400" dirty="0">
                <a:solidFill>
                  <a:srgbClr val="8E908C"/>
                </a:solidFill>
              </a:rPr>
              <a:t>Event Time</a:t>
            </a:r>
            <a:r>
              <a:rPr lang="zh-CN" altLang="en-US" sz="1400" dirty="0">
                <a:solidFill>
                  <a:srgbClr val="8E908C"/>
                </a:solidFill>
              </a:rPr>
              <a:t>定长</a:t>
            </a:r>
            <a:r>
              <a:rPr lang="en-US" altLang="zh-CN" sz="1400" dirty="0">
                <a:solidFill>
                  <a:srgbClr val="8E908C"/>
                </a:solidFill>
              </a:rPr>
              <a:t>Session Gap</a:t>
            </a:r>
            <a:r>
              <a:rPr lang="zh-CN" altLang="en-US" sz="1400" dirty="0">
                <a:solidFill>
                  <a:srgbClr val="8E908C"/>
                </a:solidFill>
              </a:rPr>
              <a:t>的会话窗口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input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EventTimeSessionWindows.withGap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Time.minutes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10</a:t>
            </a:r>
            <a:r>
              <a:rPr lang="en-US" altLang="zh-CN" sz="1400" dirty="0"/>
              <a:t>))) </a:t>
            </a:r>
          </a:p>
          <a:p>
            <a:pPr lvl="1"/>
            <a:r>
              <a:rPr lang="en-US" altLang="zh-CN" sz="1400" dirty="0"/>
              <a:t>.&lt;window function&gt;(...)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基于</a:t>
            </a:r>
            <a:r>
              <a:rPr lang="en-US" altLang="zh-CN" sz="1400" dirty="0">
                <a:solidFill>
                  <a:srgbClr val="8E908C"/>
                </a:solidFill>
              </a:rPr>
              <a:t>Event Time</a:t>
            </a:r>
            <a:r>
              <a:rPr lang="zh-CN" altLang="en-US" sz="1400" dirty="0">
                <a:solidFill>
                  <a:srgbClr val="8E908C"/>
                </a:solidFill>
              </a:rPr>
              <a:t>变长</a:t>
            </a:r>
            <a:r>
              <a:rPr lang="en-US" altLang="zh-CN" sz="1400" dirty="0">
                <a:solidFill>
                  <a:srgbClr val="8E908C"/>
                </a:solidFill>
              </a:rPr>
              <a:t>Session Gap</a:t>
            </a:r>
            <a:r>
              <a:rPr lang="zh-CN" altLang="en-US" sz="1400" dirty="0">
                <a:solidFill>
                  <a:srgbClr val="8E908C"/>
                </a:solidFill>
              </a:rPr>
              <a:t>的会话窗口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input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(&lt;</a:t>
            </a:r>
            <a:r>
              <a:rPr lang="en-US" altLang="zh-CN" sz="1400" dirty="0" err="1"/>
              <a:t>KeySelector</a:t>
            </a:r>
            <a:r>
              <a:rPr lang="en-US" altLang="zh-CN" sz="1400" dirty="0"/>
              <a:t>&gt;)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EventTimeSessionWindows</a:t>
            </a:r>
            <a:endParaRPr lang="en-US" altLang="zh-CN" sz="1400" dirty="0"/>
          </a:p>
          <a:p>
            <a:pPr lvl="1"/>
            <a:r>
              <a:rPr lang="en-US" altLang="zh-CN" sz="1400" dirty="0"/>
              <a:t>	.</a:t>
            </a:r>
            <a:r>
              <a:rPr lang="en-US" altLang="zh-CN" sz="1400" dirty="0" err="1"/>
              <a:t>withDynamicGap</a:t>
            </a:r>
            <a:r>
              <a:rPr lang="en-US" altLang="zh-CN" sz="1400" dirty="0"/>
              <a:t>((element) -&gt; { </a:t>
            </a:r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返回</a:t>
            </a:r>
            <a:r>
              <a:rPr lang="en-US" altLang="zh-CN" sz="1400" dirty="0">
                <a:solidFill>
                  <a:srgbClr val="8E908C"/>
                </a:solidFill>
              </a:rPr>
              <a:t>Session Gap</a:t>
            </a:r>
            <a:r>
              <a:rPr lang="zh-CN" altLang="en-US" sz="1400" dirty="0">
                <a:solidFill>
                  <a:srgbClr val="8E908C"/>
                </a:solidFill>
              </a:rPr>
              <a:t>的长度</a:t>
            </a:r>
            <a:r>
              <a:rPr lang="zh-CN" altLang="en-US" sz="1400" dirty="0"/>
              <a:t> </a:t>
            </a:r>
            <a:r>
              <a:rPr lang="en-US" altLang="zh-CN" sz="1400" dirty="0"/>
              <a:t>})) </a:t>
            </a:r>
          </a:p>
          <a:p>
            <a:pPr lvl="1"/>
            <a:r>
              <a:rPr lang="en-US" altLang="zh-CN" sz="1400" dirty="0"/>
              <a:t>.&lt;window function&gt;(...)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544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106024" cy="4351338"/>
          </a:xfrm>
        </p:spPr>
        <p:txBody>
          <a:bodyPr/>
          <a:lstStyle/>
          <a:p>
            <a:r>
              <a:rPr kumimoji="1" lang="zh-CN" altLang="en-US" dirty="0"/>
              <a:t>数据流元素经过</a:t>
            </a:r>
            <a:r>
              <a:rPr kumimoji="1" lang="en-US" altLang="zh-CN" dirty="0" err="1"/>
              <a:t>WindowAssigner</a:t>
            </a:r>
            <a:r>
              <a:rPr kumimoji="1" lang="zh-CN" altLang="en-US" dirty="0"/>
              <a:t>后，被分配给不同的窗口</a:t>
            </a:r>
            <a:endParaRPr kumimoji="1" lang="en-US" altLang="zh-CN" dirty="0"/>
          </a:p>
          <a:p>
            <a:r>
              <a:rPr kumimoji="1" lang="zh-CN" altLang="en-US" dirty="0"/>
              <a:t>使用窗口函数，在每个窗口上对窗口内的元素进行处理</a:t>
            </a:r>
            <a:endParaRPr kumimoji="1" lang="en-US" altLang="zh-CN" dirty="0"/>
          </a:p>
          <a:p>
            <a:r>
              <a:rPr kumimoji="1" lang="zh-CN" altLang="en-US" dirty="0"/>
              <a:t>窗口函数分为两类：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增量计算，</a:t>
            </a:r>
            <a:r>
              <a:rPr lang="zh-CN" altLang="en-US" dirty="0"/>
              <a:t>如</a:t>
            </a:r>
            <a:r>
              <a:rPr lang="en-US" altLang="zh-CN" dirty="0"/>
              <a:t>reduce()</a:t>
            </a:r>
            <a:r>
              <a:rPr lang="zh-CN" altLang="en-US" dirty="0"/>
              <a:t>和</a:t>
            </a:r>
            <a:r>
              <a:rPr lang="en-US" altLang="zh-CN" dirty="0"/>
              <a:t>aggregate()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全量计算，</a:t>
            </a:r>
            <a:r>
              <a:rPr lang="zh-CN" altLang="en-US" dirty="0"/>
              <a:t>如</a:t>
            </a:r>
            <a:r>
              <a:rPr lang="en-US" altLang="zh-CN" dirty="0"/>
              <a:t>process()</a:t>
            </a:r>
          </a:p>
          <a:p>
            <a:r>
              <a:rPr lang="zh-CN" altLang="en-US" dirty="0"/>
              <a:t>增量计算：窗口保存一份中间数据，每流入一个新元素，新元素与中间数据两两合一，生成新的中间数据，再保存到窗口中。</a:t>
            </a:r>
            <a:endParaRPr lang="en-US" altLang="zh-CN" dirty="0"/>
          </a:p>
          <a:p>
            <a:r>
              <a:rPr lang="zh-CN" altLang="en-US" dirty="0"/>
              <a:t>全量计算：窗口先缓存所有元素，等到触发条件后对窗口内的全量元素执行计算。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窗口函数</a:t>
            </a:r>
          </a:p>
        </p:txBody>
      </p:sp>
    </p:spTree>
    <p:extLst>
      <p:ext uri="{BB962C8B-B14F-4D97-AF65-F5344CB8AC3E}">
        <p14:creationId xmlns:p14="http://schemas.microsoft.com/office/powerpoint/2010/main" val="410461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ReduceFunction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使用</a:t>
            </a:r>
            <a:r>
              <a:rPr kumimoji="1" lang="en-US" altLang="zh-CN" sz="1600" dirty="0"/>
              <a:t>reduce()</a:t>
            </a:r>
            <a:r>
              <a:rPr kumimoji="1" lang="zh-CN" altLang="en-US" sz="1600" dirty="0"/>
              <a:t>需要实现</a:t>
            </a:r>
            <a:r>
              <a:rPr kumimoji="1" lang="en-US" altLang="zh-CN" sz="1600" dirty="0" err="1"/>
              <a:t>ReduceFunction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ReduceFunction</a:t>
            </a:r>
            <a:r>
              <a:rPr kumimoji="1" lang="zh-CN" altLang="en-US" sz="1600" dirty="0"/>
              <a:t>接受两个相同类型的输入，生成一个输出。两两合一地进行汇总操作，生成一个同类型的新元素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需要维护一个状态数据，状态数据的数据类型和输入、输出的数据类型是一致的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优点：状态数据小，</a:t>
            </a:r>
            <a:r>
              <a:rPr kumimoji="1" lang="en-US" altLang="zh-CN" sz="1600" dirty="0" err="1"/>
              <a:t>ReduceFunction</a:t>
            </a:r>
            <a:r>
              <a:rPr kumimoji="1" lang="zh-CN" altLang="en-US" sz="1600" dirty="0"/>
              <a:t>好实现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缺点：功能受限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endParaRPr kumimoji="1"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8B998-00C7-054C-8BA4-56ADC933C5F5}"/>
              </a:ext>
            </a:extLst>
          </p:cNvPr>
          <p:cNvSpPr/>
          <p:nvPr/>
        </p:nvSpPr>
        <p:spPr>
          <a:xfrm>
            <a:off x="4248150" y="4180474"/>
            <a:ext cx="9010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读入股票数据流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stockStream</a:t>
            </a:r>
            <a:r>
              <a:rPr lang="en-US" altLang="zh-CN" sz="1400" dirty="0"/>
              <a:t> = ... 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senv.setStreamTimeCharacteristic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TimeCharacteristic.ProcessingTime</a:t>
            </a:r>
            <a:r>
              <a:rPr lang="en-US" altLang="zh-CN" sz="1400" dirty="0"/>
              <a:t>) 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8E908C"/>
                </a:solidFill>
              </a:rPr>
              <a:t>// reduce</a:t>
            </a:r>
            <a:r>
              <a:rPr lang="zh-CN" altLang="en-US" sz="1400" dirty="0">
                <a:solidFill>
                  <a:srgbClr val="8E908C"/>
                </a:solidFill>
              </a:rPr>
              <a:t>的返回类型必须和输入类型</a:t>
            </a:r>
            <a:r>
              <a:rPr lang="en-US" altLang="zh-CN" sz="1400" dirty="0" err="1">
                <a:solidFill>
                  <a:srgbClr val="8E908C"/>
                </a:solidFill>
              </a:rPr>
              <a:t>StockPrice</a:t>
            </a:r>
            <a:r>
              <a:rPr lang="zh-CN" altLang="en-US" sz="1400" dirty="0">
                <a:solidFill>
                  <a:srgbClr val="8E908C"/>
                </a:solidFill>
              </a:rPr>
              <a:t>一致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sum = </a:t>
            </a:r>
            <a:r>
              <a:rPr lang="en-US" altLang="zh-CN" sz="1400" dirty="0" err="1"/>
              <a:t>stockStream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(s -&gt; </a:t>
            </a:r>
            <a:r>
              <a:rPr lang="en-US" altLang="zh-CN" sz="1400" dirty="0" err="1"/>
              <a:t>s.symbol</a:t>
            </a:r>
            <a:r>
              <a:rPr lang="en-US" altLang="zh-CN" sz="1400" dirty="0"/>
              <a:t>)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timeWindow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10</a:t>
            </a:r>
            <a:r>
              <a:rPr lang="en-US" altLang="zh-CN" sz="1400" dirty="0"/>
              <a:t>)) </a:t>
            </a:r>
          </a:p>
          <a:p>
            <a:pPr lvl="1"/>
            <a:r>
              <a:rPr lang="en-US" altLang="zh-CN" sz="1400" dirty="0"/>
              <a:t>.reduce((s1, s2) -&gt; </a:t>
            </a:r>
            <a:r>
              <a:rPr lang="en-US" altLang="zh-CN" sz="1400" dirty="0" err="1"/>
              <a:t>StockPrice.of</a:t>
            </a:r>
            <a:r>
              <a:rPr lang="en-US" altLang="zh-CN" sz="1400" dirty="0"/>
              <a:t>(s1.symbol, s2.price, s2.ts,s1.volume + s2.volume));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46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AggregateFunction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5225470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使用</a:t>
            </a:r>
            <a:r>
              <a:rPr kumimoji="1" lang="en-US" altLang="zh-CN" sz="1600" dirty="0"/>
              <a:t>aggregate()</a:t>
            </a:r>
            <a:r>
              <a:rPr kumimoji="1" lang="zh-CN" altLang="en-US" sz="1600" dirty="0"/>
              <a:t>需要实现</a:t>
            </a:r>
            <a:r>
              <a:rPr kumimoji="1" lang="en-US" altLang="zh-CN" sz="1600" dirty="0" err="1"/>
              <a:t>AggregateFunction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实现起来稍复杂：输入类型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、输出类型</a:t>
            </a:r>
            <a:r>
              <a:rPr kumimoji="1" lang="en-US" altLang="zh-CN" sz="1600" dirty="0"/>
              <a:t>OUT</a:t>
            </a:r>
            <a:r>
              <a:rPr kumimoji="1" lang="zh-CN" altLang="en-US" sz="1600" dirty="0"/>
              <a:t>、中间状态数据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三者不相同，可以自定义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的数据结构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需要实现多个虚方法：</a:t>
            </a:r>
            <a:r>
              <a:rPr kumimoji="1" lang="en-US" altLang="zh-CN" sz="1600" dirty="0" err="1"/>
              <a:t>createAccumulator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add()</a:t>
            </a:r>
            <a:r>
              <a:rPr kumimoji="1" lang="zh-CN" altLang="en-US" sz="1600" dirty="0"/>
              <a:t>、</a:t>
            </a:r>
            <a:r>
              <a:rPr kumimoji="1" lang="en-US" altLang="zh-CN" sz="1600" dirty="0" err="1"/>
              <a:t>getResult</a:t>
            </a:r>
            <a:r>
              <a:rPr kumimoji="1" lang="en-US" altLang="zh-CN" sz="1600" dirty="0"/>
              <a:t>()</a:t>
            </a: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798F0D-DA84-C141-8670-9B97C5D04D98}"/>
              </a:ext>
            </a:extLst>
          </p:cNvPr>
          <p:cNvSpPr/>
          <p:nvPr/>
        </p:nvSpPr>
        <p:spPr>
          <a:xfrm>
            <a:off x="5219699" y="1569458"/>
            <a:ext cx="651134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interface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AggregateFunction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ACC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OUT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Function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Serializable</a:t>
            </a:r>
            <a:r>
              <a:rPr lang="en-US" altLang="zh-CN" sz="1400" dirty="0"/>
              <a:t> 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在一次新的</a:t>
            </a:r>
            <a:r>
              <a:rPr lang="en-US" altLang="zh-CN" sz="1400" dirty="0">
                <a:solidFill>
                  <a:srgbClr val="8E908C"/>
                </a:solidFill>
              </a:rPr>
              <a:t>aggregate</a:t>
            </a:r>
            <a:r>
              <a:rPr lang="zh-CN" altLang="en-US" sz="1400" dirty="0">
                <a:solidFill>
                  <a:srgbClr val="8E908C"/>
                </a:solidFill>
              </a:rPr>
              <a:t>发起时，创建一个新的</a:t>
            </a:r>
            <a:r>
              <a:rPr lang="en-US" altLang="zh-CN" sz="1400" dirty="0">
                <a:solidFill>
                  <a:srgbClr val="8E908C"/>
                </a:solidFill>
              </a:rPr>
              <a:t>Accumulator</a:t>
            </a:r>
            <a:r>
              <a:rPr lang="zh-CN" altLang="en-US" sz="1400" dirty="0">
                <a:solidFill>
                  <a:srgbClr val="8E908C"/>
                </a:solidFill>
              </a:rPr>
              <a:t>，</a:t>
            </a:r>
            <a:r>
              <a:rPr lang="en-US" altLang="zh-CN" sz="1400" dirty="0">
                <a:solidFill>
                  <a:srgbClr val="8E908C"/>
                </a:solidFill>
              </a:rPr>
              <a:t>Accumulator</a:t>
            </a:r>
            <a:r>
              <a:rPr lang="zh-CN" altLang="en-US" sz="1400" dirty="0">
                <a:solidFill>
                  <a:srgbClr val="8E908C"/>
                </a:solidFill>
              </a:rPr>
              <a:t>是我们所说的中间状态数据，简称</a:t>
            </a:r>
            <a:r>
              <a:rPr lang="en-US" altLang="zh-CN" sz="1400" dirty="0">
                <a:solidFill>
                  <a:srgbClr val="8E908C"/>
                </a:solidFill>
              </a:rPr>
              <a:t>ACC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这个函数一般在初始化时调用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endParaRPr lang="en-US" altLang="zh-CN" sz="1400" dirty="0">
              <a:solidFill>
                <a:srgbClr val="4271AE"/>
              </a:solidFill>
            </a:endParaRPr>
          </a:p>
          <a:p>
            <a:pPr lvl="1"/>
            <a:r>
              <a:rPr lang="en-US" altLang="zh-CN" sz="1400" dirty="0">
                <a:solidFill>
                  <a:srgbClr val="4271AE"/>
                </a:solidFill>
              </a:rPr>
              <a:t>ACC </a:t>
            </a:r>
            <a:r>
              <a:rPr lang="en-US" altLang="zh-CN" sz="1400" dirty="0" err="1">
                <a:solidFill>
                  <a:srgbClr val="8E908C"/>
                </a:solidFill>
              </a:rPr>
              <a:t>createAccumulator</a:t>
            </a:r>
            <a:r>
              <a:rPr lang="en-US" altLang="zh-CN" sz="1400" dirty="0">
                <a:solidFill>
                  <a:srgbClr val="F5871F"/>
                </a:solidFill>
              </a:rPr>
              <a:t>()</a:t>
            </a:r>
            <a:r>
              <a:rPr lang="en-US" altLang="zh-CN" sz="1400" dirty="0"/>
              <a:t>;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当一个新元素流入时，将新元素与状态数据</a:t>
            </a:r>
            <a:r>
              <a:rPr lang="en-US" altLang="zh-CN" sz="1400" dirty="0">
                <a:solidFill>
                  <a:srgbClr val="8E908C"/>
                </a:solidFill>
              </a:rPr>
              <a:t>ACC</a:t>
            </a:r>
            <a:r>
              <a:rPr lang="zh-CN" altLang="en-US" sz="1400" dirty="0">
                <a:solidFill>
                  <a:srgbClr val="8E908C"/>
                </a:solidFill>
              </a:rPr>
              <a:t>合并，返回状态数据</a:t>
            </a:r>
            <a:r>
              <a:rPr lang="en-US" altLang="zh-CN" sz="1400" dirty="0">
                <a:solidFill>
                  <a:srgbClr val="8E908C"/>
                </a:solidFill>
              </a:rPr>
              <a:t>ACC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4271AE"/>
                </a:solidFill>
              </a:rPr>
              <a:t>ACC </a:t>
            </a:r>
            <a:r>
              <a:rPr lang="en-US" altLang="zh-CN" sz="1400" dirty="0">
                <a:solidFill>
                  <a:srgbClr val="8E908C"/>
                </a:solidFill>
              </a:rPr>
              <a:t>add</a:t>
            </a:r>
            <a:r>
              <a:rPr lang="en-US" altLang="zh-CN" sz="1400" dirty="0">
                <a:solidFill>
                  <a:srgbClr val="F5871F"/>
                </a:solidFill>
              </a:rPr>
              <a:t>(IN value, ACC accumulator)</a:t>
            </a:r>
            <a:r>
              <a:rPr lang="en-US" altLang="zh-CN" sz="1400" dirty="0"/>
              <a:t>;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将两个</a:t>
            </a:r>
            <a:r>
              <a:rPr lang="en-US" altLang="zh-CN" sz="1400" dirty="0">
                <a:solidFill>
                  <a:srgbClr val="8E908C"/>
                </a:solidFill>
              </a:rPr>
              <a:t>ACC</a:t>
            </a:r>
            <a:r>
              <a:rPr lang="zh-CN" altLang="en-US" sz="1400" dirty="0">
                <a:solidFill>
                  <a:srgbClr val="8E908C"/>
                </a:solidFill>
              </a:rPr>
              <a:t>合并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endParaRPr lang="en-US" altLang="zh-CN" sz="1400" dirty="0">
              <a:solidFill>
                <a:srgbClr val="4271AE"/>
              </a:solidFill>
            </a:endParaRPr>
          </a:p>
          <a:p>
            <a:pPr lvl="1"/>
            <a:r>
              <a:rPr lang="en-US" altLang="zh-CN" sz="1400" dirty="0">
                <a:solidFill>
                  <a:srgbClr val="4271AE"/>
                </a:solidFill>
              </a:rPr>
              <a:t>ACC </a:t>
            </a:r>
            <a:r>
              <a:rPr lang="en-US" altLang="zh-CN" sz="1400" dirty="0">
                <a:solidFill>
                  <a:srgbClr val="8E908C"/>
                </a:solidFill>
              </a:rPr>
              <a:t>merge</a:t>
            </a:r>
            <a:r>
              <a:rPr lang="en-US" altLang="zh-CN" sz="1400" dirty="0">
                <a:solidFill>
                  <a:srgbClr val="F5871F"/>
                </a:solidFill>
              </a:rPr>
              <a:t>(ACC a, ACC b)</a:t>
            </a:r>
            <a:r>
              <a:rPr lang="en-US" altLang="zh-CN" sz="1400" dirty="0"/>
              <a:t>;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将中间数据转成结果数据</a:t>
            </a:r>
            <a:r>
              <a:rPr lang="zh-CN" altLang="en-US" sz="1400" dirty="0"/>
              <a:t> </a:t>
            </a:r>
            <a:r>
              <a:rPr lang="en-US" altLang="zh-CN" sz="1400" dirty="0">
                <a:solidFill>
                  <a:srgbClr val="4271AE"/>
                </a:solidFill>
              </a:rPr>
              <a:t>OUT </a:t>
            </a:r>
          </a:p>
          <a:p>
            <a:pPr lvl="1"/>
            <a:r>
              <a:rPr lang="en-US" altLang="zh-CN" sz="1400" dirty="0" err="1">
                <a:solidFill>
                  <a:srgbClr val="8E908C"/>
                </a:solidFill>
              </a:rPr>
              <a:t>getResult</a:t>
            </a:r>
            <a:r>
              <a:rPr lang="en-US" altLang="zh-CN" sz="1400" dirty="0">
                <a:solidFill>
                  <a:srgbClr val="F5871F"/>
                </a:solidFill>
              </a:rPr>
              <a:t>(ACC accumulator)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4BFE3-095C-1F49-B9FB-1336B0972BBA}"/>
              </a:ext>
            </a:extLst>
          </p:cNvPr>
          <p:cNvSpPr txBox="1"/>
          <p:nvPr/>
        </p:nvSpPr>
        <p:spPr>
          <a:xfrm>
            <a:off x="6372225" y="5755219"/>
            <a:ext cx="28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AggregateFunction</a:t>
            </a:r>
            <a:r>
              <a:rPr kumimoji="1" lang="zh-CN" altLang="en-US" dirty="0"/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271051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AggregateFunction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4311070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计算一个窗口内某支股票的平均值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ACC</a:t>
            </a:r>
            <a:r>
              <a:rPr kumimoji="1" lang="zh-CN" altLang="en-US" sz="1600" dirty="0"/>
              <a:t>中要保存总和（</a:t>
            </a:r>
            <a:r>
              <a:rPr kumimoji="1" lang="en-US" altLang="zh-CN" sz="1600" dirty="0"/>
              <a:t>sum</a:t>
            </a:r>
            <a:r>
              <a:rPr kumimoji="1" lang="zh-CN" altLang="en-US" sz="1600" dirty="0"/>
              <a:t>）、个数（</a:t>
            </a:r>
            <a:r>
              <a:rPr kumimoji="1" lang="en-US" altLang="zh-CN" sz="1600" dirty="0"/>
              <a:t>count</a:t>
            </a:r>
            <a:r>
              <a:rPr kumimoji="1" lang="zh-CN" altLang="en-US" sz="1600" dirty="0"/>
              <a:t>）以及股票代号（</a:t>
            </a:r>
            <a:r>
              <a:rPr kumimoji="1" lang="en-US" altLang="zh-CN" sz="1600" dirty="0"/>
              <a:t>symbol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createAccumulator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：创建新的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，初始化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数据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add()</a:t>
            </a:r>
            <a:r>
              <a:rPr kumimoji="1" lang="zh-CN" altLang="en-US" sz="1600" dirty="0"/>
              <a:t>：新数据到达，更新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sum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count</a:t>
            </a: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getResult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：将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转换为最终结果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merge()</a:t>
            </a:r>
            <a:r>
              <a:rPr kumimoji="1" lang="zh-CN" altLang="en-US" sz="1600" dirty="0"/>
              <a:t>：窗口融合时，多个窗口里的</a:t>
            </a:r>
            <a:r>
              <a:rPr kumimoji="1" lang="en-US" altLang="zh-CN" sz="1600" dirty="0"/>
              <a:t>ACC</a:t>
            </a:r>
            <a:r>
              <a:rPr kumimoji="1" lang="zh-CN" altLang="en-US" sz="1600" dirty="0"/>
              <a:t>合并，生成新的</a:t>
            </a:r>
            <a:r>
              <a:rPr kumimoji="1" lang="en-US" altLang="zh-CN" sz="1600" dirty="0"/>
              <a:t>ACC</a:t>
            </a: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BBF86A-BF33-EF47-9438-8E3660A2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9" y="1721745"/>
            <a:ext cx="6794735" cy="27746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DC0DC0-594E-1442-939D-C30BBA7EA210}"/>
              </a:ext>
            </a:extLst>
          </p:cNvPr>
          <p:cNvSpPr txBox="1"/>
          <p:nvPr/>
        </p:nvSpPr>
        <p:spPr>
          <a:xfrm>
            <a:off x="6915150" y="4672013"/>
            <a:ext cx="43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AggregateFunction</a:t>
            </a:r>
            <a:r>
              <a:rPr kumimoji="1" lang="zh-CN" altLang="en-US" dirty="0"/>
              <a:t>计算流程</a:t>
            </a:r>
          </a:p>
        </p:txBody>
      </p:sp>
    </p:spTree>
    <p:extLst>
      <p:ext uri="{BB962C8B-B14F-4D97-AF65-F5344CB8AC3E}">
        <p14:creationId xmlns:p14="http://schemas.microsoft.com/office/powerpoint/2010/main" val="383972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27978-856F-5748-8AA1-77845716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1549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在执行环境层面设置使用哪种时间语义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lvl="1" indent="-285750"/>
            <a:r>
              <a:rPr lang="en-US" altLang="zh-CN" dirty="0" err="1"/>
              <a:t>TimeCharacteristic.EventTime</a:t>
            </a:r>
            <a:endParaRPr lang="en-US" altLang="zh-CN" dirty="0"/>
          </a:p>
          <a:p>
            <a:pPr lvl="1" indent="-285750"/>
            <a:r>
              <a:rPr lang="en-US" altLang="zh-CN" dirty="0" err="1"/>
              <a:t>TimeCharacteristic.ProcessingTime</a:t>
            </a:r>
            <a:endParaRPr lang="en-US" altLang="zh-CN" dirty="0"/>
          </a:p>
          <a:p>
            <a:pPr lvl="1" indent="-285750"/>
            <a:r>
              <a:rPr lang="en-US" altLang="zh-CN" dirty="0" err="1"/>
              <a:t>TimeCharacteristic.IngestionTime</a:t>
            </a:r>
            <a:endParaRPr lang="en-US" altLang="zh-CN" dirty="0"/>
          </a:p>
          <a:p>
            <a:r>
              <a:rPr lang="en-US" altLang="zh-CN" dirty="0" err="1"/>
              <a:t>fromElements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fromCollection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/>
              <a:t>创建的 </a:t>
            </a:r>
            <a:r>
              <a:rPr lang="en-US" altLang="zh-CN" dirty="0"/>
              <a:t>DataStream</a:t>
            </a:r>
            <a:r>
              <a:rPr lang="zh-CN" altLang="en-US" dirty="0"/>
              <a:t> 应该使用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，并对数据流中的每个元素的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赋值</a:t>
            </a:r>
            <a:endParaRPr lang="en-US" altLang="zh-CN" dirty="0"/>
          </a:p>
          <a:p>
            <a:r>
              <a:rPr kumimoji="1" lang="zh-CN" altLang="en-US" dirty="0"/>
              <a:t>使用带时序性的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、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或者不带时序性的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，使用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，并生成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：文件等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553C1-4021-9649-9AD8-7408955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设置时间语义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8DADEF-EAF8-AF41-87CA-3B974D63AC3C}"/>
              </a:ext>
            </a:extLst>
          </p:cNvPr>
          <p:cNvSpPr/>
          <p:nvPr/>
        </p:nvSpPr>
        <p:spPr>
          <a:xfrm>
            <a:off x="1219605" y="232002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/>
              <a:t>env.setStreamTimeCharacteristic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TimeCharacteristic.EventTime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788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AggregateFunction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BA9AB4-5D88-6843-9094-E0A7438C5980}"/>
              </a:ext>
            </a:extLst>
          </p:cNvPr>
          <p:cNvSpPr/>
          <p:nvPr/>
        </p:nvSpPr>
        <p:spPr>
          <a:xfrm>
            <a:off x="5200650" y="1410355"/>
            <a:ext cx="67246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E908C"/>
                </a:solidFill>
              </a:rPr>
              <a:t>/**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 </a:t>
            </a:r>
            <a:r>
              <a:rPr lang="en-US" altLang="zh-CN" sz="1200" dirty="0">
                <a:solidFill>
                  <a:srgbClr val="8E908C"/>
                </a:solidFill>
              </a:rPr>
              <a:t>* </a:t>
            </a:r>
            <a:r>
              <a:rPr lang="zh-CN" altLang="en-US" sz="1200" dirty="0">
                <a:solidFill>
                  <a:srgbClr val="8E908C"/>
                </a:solidFill>
              </a:rPr>
              <a:t>接收三个泛型： </a:t>
            </a:r>
            <a:endParaRPr lang="en-US" altLang="zh-CN" sz="1200" dirty="0">
              <a:solidFill>
                <a:srgbClr val="8E908C"/>
              </a:solidFill>
            </a:endParaRPr>
          </a:p>
          <a:p>
            <a:r>
              <a:rPr lang="zh-CN" altLang="en-US" sz="1200" dirty="0">
                <a:solidFill>
                  <a:srgbClr val="8E908C"/>
                </a:solidFill>
              </a:rPr>
              <a:t>  * </a:t>
            </a:r>
            <a:r>
              <a:rPr lang="en-US" altLang="zh-CN" sz="1200" dirty="0">
                <a:solidFill>
                  <a:srgbClr val="8E908C"/>
                </a:solidFill>
              </a:rPr>
              <a:t>IN: </a:t>
            </a:r>
            <a:r>
              <a:rPr lang="en-US" altLang="zh-CN" sz="1200" dirty="0" err="1">
                <a:solidFill>
                  <a:srgbClr val="8E908C"/>
                </a:solidFill>
              </a:rPr>
              <a:t>StockPrice</a:t>
            </a:r>
            <a:r>
              <a:rPr lang="en-US" altLang="zh-CN" sz="1200" dirty="0">
                <a:solidFill>
                  <a:srgbClr val="8E908C"/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 </a:t>
            </a:r>
            <a:r>
              <a:rPr lang="en-US" altLang="zh-CN" sz="1200" dirty="0">
                <a:solidFill>
                  <a:srgbClr val="8E908C"/>
                </a:solidFill>
              </a:rPr>
              <a:t>* ACC</a:t>
            </a:r>
            <a:r>
              <a:rPr lang="zh-CN" altLang="en-US" sz="1200" dirty="0">
                <a:solidFill>
                  <a:srgbClr val="8E908C"/>
                </a:solidFill>
              </a:rPr>
              <a:t>：</a:t>
            </a:r>
            <a:r>
              <a:rPr lang="en-US" altLang="zh-CN" sz="1200" dirty="0">
                <a:solidFill>
                  <a:srgbClr val="8E908C"/>
                </a:solidFill>
              </a:rPr>
              <a:t>(String, Double, Int) - (symbol, sum, count)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 </a:t>
            </a:r>
            <a:r>
              <a:rPr lang="en-US" altLang="zh-CN" sz="1200" dirty="0">
                <a:solidFill>
                  <a:srgbClr val="8E908C"/>
                </a:solidFill>
              </a:rPr>
              <a:t>* OUT: (String, Double) - (symbol, average) </a:t>
            </a:r>
          </a:p>
          <a:p>
            <a:r>
              <a:rPr lang="zh-CN" altLang="en-US" sz="1200" dirty="0">
                <a:solidFill>
                  <a:srgbClr val="8E908C"/>
                </a:solidFill>
              </a:rPr>
              <a:t>  </a:t>
            </a:r>
            <a:r>
              <a:rPr lang="en-US" altLang="zh-CN" sz="1200" dirty="0">
                <a:solidFill>
                  <a:srgbClr val="8E908C"/>
                </a:solidFill>
              </a:rPr>
              <a:t>*/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public static </a:t>
            </a:r>
            <a:r>
              <a:rPr lang="en-US" altLang="zh-CN" sz="1200" dirty="0">
                <a:solidFill>
                  <a:srgbClr val="8959A8"/>
                </a:solidFill>
              </a:rPr>
              <a:t>class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AverageAggregate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8E908C"/>
                </a:solidFill>
              </a:rPr>
              <a:t>implements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8E908C"/>
                </a:solidFill>
              </a:rPr>
              <a:t>AggregateFunction</a:t>
            </a:r>
            <a:r>
              <a:rPr lang="en-US" altLang="zh-CN" sz="1200" dirty="0">
                <a:solidFill>
                  <a:srgbClr val="8E908C"/>
                </a:solidFill>
              </a:rPr>
              <a:t>&lt;</a:t>
            </a:r>
            <a:r>
              <a:rPr lang="en-US" altLang="zh-CN" sz="1200" dirty="0" err="1">
                <a:solidFill>
                  <a:srgbClr val="8E908C"/>
                </a:solidFill>
              </a:rPr>
              <a:t>StockPrice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Tuple3&lt;String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Double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Integer&gt;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Tuple2&lt;String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8E908C"/>
                </a:solidFill>
              </a:rPr>
              <a:t>Double&gt;&gt;</a:t>
            </a:r>
            <a:r>
              <a:rPr lang="en-US" altLang="zh-CN" sz="1200" dirty="0"/>
              <a:t> { </a:t>
            </a:r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Tuple3&lt;String, Double, Integer&gt; </a:t>
            </a:r>
            <a:r>
              <a:rPr lang="en-US" altLang="zh-CN" sz="1200" dirty="0" err="1"/>
              <a:t>createAccumulator</a:t>
            </a:r>
            <a:r>
              <a:rPr lang="en-US" altLang="zh-CN" sz="1200" dirty="0"/>
              <a:t>() {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Tuple3.of(</a:t>
            </a:r>
            <a:r>
              <a:rPr lang="en-US" altLang="zh-CN" sz="1200" dirty="0">
                <a:solidFill>
                  <a:srgbClr val="718C00"/>
                </a:solidFill>
              </a:rPr>
              <a:t>""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5871F"/>
                </a:solidFill>
              </a:rPr>
              <a:t>0</a:t>
            </a:r>
            <a:r>
              <a:rPr lang="en-US" altLang="zh-CN" sz="1200" dirty="0"/>
              <a:t>d, </a:t>
            </a:r>
            <a:r>
              <a:rPr lang="en-US" altLang="zh-CN" sz="1200" dirty="0">
                <a:solidFill>
                  <a:srgbClr val="F5871F"/>
                </a:solidFill>
              </a:rPr>
              <a:t>0</a:t>
            </a:r>
            <a:r>
              <a:rPr lang="en-US" altLang="zh-CN" sz="1200" dirty="0"/>
              <a:t>);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Tuple3&lt;String, Double, Integer&gt; add(</a:t>
            </a:r>
            <a:r>
              <a:rPr lang="en-US" altLang="zh-CN" sz="1200" dirty="0" err="1"/>
              <a:t>StockPrice</a:t>
            </a:r>
            <a:r>
              <a:rPr lang="en-US" altLang="zh-CN" sz="1200" dirty="0"/>
              <a:t> item, Tuple3&lt;String, Double, Integer&gt; accumulator) { </a:t>
            </a:r>
          </a:p>
          <a:p>
            <a:pPr lvl="2"/>
            <a:r>
              <a:rPr lang="en-US" altLang="zh-CN" sz="1200" dirty="0"/>
              <a:t>double price = accumulator.f1 + </a:t>
            </a:r>
            <a:r>
              <a:rPr lang="en-US" altLang="zh-CN" sz="1200" dirty="0" err="1"/>
              <a:t>item.price</a:t>
            </a:r>
            <a:r>
              <a:rPr lang="en-US" altLang="zh-CN" sz="1200" dirty="0"/>
              <a:t>; </a:t>
            </a:r>
          </a:p>
          <a:p>
            <a:pPr lvl="2"/>
            <a:r>
              <a:rPr lang="en-US" altLang="zh-CN" sz="1200" dirty="0"/>
              <a:t>int count = accumulator.f2 + </a:t>
            </a:r>
            <a:r>
              <a:rPr lang="en-US" altLang="zh-CN" sz="1200" dirty="0">
                <a:solidFill>
                  <a:srgbClr val="F5871F"/>
                </a:solidFill>
              </a:rPr>
              <a:t>1</a:t>
            </a:r>
            <a:r>
              <a:rPr lang="en-US" altLang="zh-CN" sz="1200" dirty="0"/>
              <a:t>;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Tuple3.of(</a:t>
            </a:r>
            <a:r>
              <a:rPr lang="en-US" altLang="zh-CN" sz="1200" dirty="0" err="1"/>
              <a:t>item.symbol</a:t>
            </a:r>
            <a:r>
              <a:rPr lang="en-US" altLang="zh-CN" sz="1200" dirty="0"/>
              <a:t>, price, count);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Tuple2&lt;String, Double&gt; </a:t>
            </a:r>
            <a:r>
              <a:rPr lang="en-US" altLang="zh-CN" sz="1200" dirty="0" err="1"/>
              <a:t>getResult</a:t>
            </a:r>
            <a:r>
              <a:rPr lang="en-US" altLang="zh-CN" sz="1200" dirty="0"/>
              <a:t>(Tuple3&lt;String, Double, Integer&gt; accumulator) {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Tuple2.of(accumulator.f0, accumulator.f1 / accumulator.f2); </a:t>
            </a:r>
          </a:p>
          <a:p>
            <a:pPr lvl="1"/>
            <a:r>
              <a:rPr lang="en-US" altLang="zh-CN" sz="1200" dirty="0"/>
              <a:t>} </a:t>
            </a:r>
          </a:p>
          <a:p>
            <a:pPr lvl="1"/>
            <a:r>
              <a:rPr lang="en-US" altLang="zh-CN" sz="1200" dirty="0"/>
              <a:t>@Override </a:t>
            </a:r>
          </a:p>
          <a:p>
            <a:pPr lvl="1"/>
            <a:r>
              <a:rPr lang="en-US" altLang="zh-CN" sz="1200" dirty="0"/>
              <a:t>public Tuple3&lt;String, Double, Integer&gt; merge(Tuple3&lt;String, Double, Integer&gt; a, Tuple3&lt;String, Double, Integer&gt; b) { </a:t>
            </a:r>
          </a:p>
          <a:p>
            <a:pPr lvl="2"/>
            <a:r>
              <a:rPr lang="en-US" altLang="zh-CN" sz="1200" dirty="0">
                <a:solidFill>
                  <a:srgbClr val="8959A8"/>
                </a:solidFill>
              </a:rPr>
              <a:t>return</a:t>
            </a:r>
            <a:r>
              <a:rPr lang="en-US" altLang="zh-CN" sz="1200" dirty="0"/>
              <a:t> Tuple3.of(a.f0, a.f1 + b.f1, a.f2 + b.f2); </a:t>
            </a:r>
          </a:p>
          <a:p>
            <a:pPr lvl="1"/>
            <a:r>
              <a:rPr lang="en-US" altLang="zh-CN" sz="1200" dirty="0"/>
              <a:t>}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597780-1FA2-EF48-ACF5-061E2D1E586C}"/>
              </a:ext>
            </a:extLst>
          </p:cNvPr>
          <p:cNvSpPr/>
          <p:nvPr/>
        </p:nvSpPr>
        <p:spPr>
          <a:xfrm>
            <a:off x="460955" y="2561748"/>
            <a:ext cx="4776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StockPrice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stockStream</a:t>
            </a:r>
            <a:r>
              <a:rPr lang="en-US" altLang="zh-CN" sz="1400" dirty="0"/>
              <a:t> = ... DataStream&lt;Tuple2&lt;String, Double&gt;&gt; average = </a:t>
            </a:r>
          </a:p>
          <a:p>
            <a:r>
              <a:rPr lang="en-US" altLang="zh-CN" sz="1400" dirty="0" err="1"/>
              <a:t>stockStream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keyBy</a:t>
            </a:r>
            <a:r>
              <a:rPr lang="en-US" altLang="zh-CN" sz="1400" dirty="0"/>
              <a:t>(s -&gt; </a:t>
            </a:r>
            <a:r>
              <a:rPr lang="en-US" altLang="zh-CN" sz="1400" dirty="0" err="1"/>
              <a:t>s.symbol</a:t>
            </a:r>
            <a:r>
              <a:rPr lang="en-US" altLang="zh-CN" sz="1400" dirty="0"/>
              <a:t>)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timeWindow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10</a:t>
            </a:r>
            <a:r>
              <a:rPr lang="en-US" altLang="zh-CN" sz="1400" dirty="0"/>
              <a:t>)) </a:t>
            </a:r>
          </a:p>
          <a:p>
            <a:pPr lvl="1"/>
            <a:r>
              <a:rPr lang="en-US" altLang="zh-CN" sz="1400" dirty="0"/>
              <a:t>.aggregate(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AverageAggregate</a:t>
            </a:r>
            <a:r>
              <a:rPr lang="en-US" altLang="zh-CN" sz="1400" dirty="0"/>
              <a:t>());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DF0F6A-C575-8746-B0E5-B426EC881F88}"/>
              </a:ext>
            </a:extLst>
          </p:cNvPr>
          <p:cNvSpPr txBox="1"/>
          <p:nvPr/>
        </p:nvSpPr>
        <p:spPr>
          <a:xfrm>
            <a:off x="1843088" y="4134177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A1EA9-B885-9D4E-83D2-15BD19141D1D}"/>
              </a:ext>
            </a:extLst>
          </p:cNvPr>
          <p:cNvSpPr txBox="1"/>
          <p:nvPr/>
        </p:nvSpPr>
        <p:spPr>
          <a:xfrm>
            <a:off x="3236119" y="5723125"/>
            <a:ext cx="295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实现一个</a:t>
            </a:r>
            <a:r>
              <a:rPr kumimoji="1" lang="en-US" altLang="zh-CN" dirty="0" err="1"/>
              <a:t>AggregateFunction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7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ProcessWindowFunction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4311070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ProcessWindowFunction</a:t>
            </a:r>
            <a:r>
              <a:rPr kumimoji="1" lang="zh-CN" altLang="en-US" sz="1600" dirty="0"/>
              <a:t>要对窗口内的全量数据都缓存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Flink</a:t>
            </a:r>
            <a:r>
              <a:rPr kumimoji="1" lang="zh-CN" altLang="en-US" sz="1600" dirty="0"/>
              <a:t>将某个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下某个窗口的所有元素都缓存在</a:t>
            </a:r>
            <a:r>
              <a:rPr kumimoji="1" lang="en-US" altLang="zh-CN" sz="1600" dirty="0" err="1"/>
              <a:t>Iterable</a:t>
            </a:r>
            <a:r>
              <a:rPr kumimoji="1" lang="en-US" altLang="zh-CN" sz="1600" dirty="0"/>
              <a:t>&lt;IN&gt;</a:t>
            </a:r>
            <a:r>
              <a:rPr kumimoji="1" lang="zh-CN" altLang="en-US" sz="1600" dirty="0"/>
              <a:t>中，对其进行处理后，用</a:t>
            </a:r>
            <a:r>
              <a:rPr kumimoji="1" lang="en-US" altLang="zh-CN" sz="1600" dirty="0"/>
              <a:t>Collector&lt;OUT&gt;</a:t>
            </a:r>
            <a:r>
              <a:rPr kumimoji="1" lang="zh-CN" altLang="en-US" sz="1600" dirty="0"/>
              <a:t>收集输出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Context</a:t>
            </a:r>
            <a:r>
              <a:rPr kumimoji="1" lang="zh-CN" altLang="en-US" sz="1600" dirty="0"/>
              <a:t>获取窗口内更多的信息，包括时间、状态、迟到数据发送位置等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FF9ADA-2EC2-004B-B1CC-A380A6E7801A}"/>
              </a:ext>
            </a:extLst>
          </p:cNvPr>
          <p:cNvSpPr/>
          <p:nvPr/>
        </p:nvSpPr>
        <p:spPr>
          <a:xfrm>
            <a:off x="4880554" y="1721745"/>
            <a:ext cx="666374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/** </a:t>
            </a:r>
          </a:p>
          <a:p>
            <a:r>
              <a:rPr lang="zh-CN" altLang="en-US" sz="1400" dirty="0">
                <a:solidFill>
                  <a:srgbClr val="8E908C"/>
                </a:solidFill>
              </a:rPr>
              <a:t>  </a:t>
            </a:r>
            <a:r>
              <a:rPr lang="en-US" altLang="zh-CN" sz="1400" dirty="0">
                <a:solidFill>
                  <a:srgbClr val="8E908C"/>
                </a:solidFill>
              </a:rPr>
              <a:t>* </a:t>
            </a:r>
            <a:r>
              <a:rPr lang="zh-CN" altLang="en-US" sz="1400" dirty="0">
                <a:solidFill>
                  <a:srgbClr val="8E908C"/>
                </a:solidFill>
              </a:rPr>
              <a:t>函数接收四个泛型 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zh-CN" altLang="en-US" sz="1400" dirty="0">
                <a:solidFill>
                  <a:srgbClr val="8E908C"/>
                </a:solidFill>
              </a:rPr>
              <a:t>  * </a:t>
            </a:r>
            <a:r>
              <a:rPr lang="en-US" altLang="zh-CN" sz="1400" dirty="0">
                <a:solidFill>
                  <a:srgbClr val="8E908C"/>
                </a:solidFill>
              </a:rPr>
              <a:t>IN </a:t>
            </a:r>
            <a:r>
              <a:rPr lang="zh-CN" altLang="en-US" sz="1400" dirty="0">
                <a:solidFill>
                  <a:srgbClr val="8E908C"/>
                </a:solidFill>
              </a:rPr>
              <a:t>输入类型 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zh-CN" altLang="en-US" sz="1400" dirty="0">
                <a:solidFill>
                  <a:srgbClr val="8E908C"/>
                </a:solidFill>
              </a:rPr>
              <a:t>  * </a:t>
            </a:r>
            <a:r>
              <a:rPr lang="en-US" altLang="zh-CN" sz="1400" dirty="0">
                <a:solidFill>
                  <a:srgbClr val="8E908C"/>
                </a:solidFill>
              </a:rPr>
              <a:t>OUT </a:t>
            </a:r>
            <a:r>
              <a:rPr lang="zh-CN" altLang="en-US" sz="1400" dirty="0">
                <a:solidFill>
                  <a:srgbClr val="8E908C"/>
                </a:solidFill>
              </a:rPr>
              <a:t>输出类型 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zh-CN" altLang="en-US" sz="1400" dirty="0">
                <a:solidFill>
                  <a:srgbClr val="8E908C"/>
                </a:solidFill>
              </a:rPr>
              <a:t>  * </a:t>
            </a:r>
            <a:r>
              <a:rPr lang="en-US" altLang="zh-CN" sz="1400" dirty="0">
                <a:solidFill>
                  <a:srgbClr val="8E908C"/>
                </a:solidFill>
              </a:rPr>
              <a:t>KEY </a:t>
            </a:r>
            <a:r>
              <a:rPr lang="en-US" altLang="zh-CN" sz="1400" dirty="0" err="1">
                <a:solidFill>
                  <a:srgbClr val="8E908C"/>
                </a:solidFill>
              </a:rPr>
              <a:t>keyBy</a:t>
            </a:r>
            <a:r>
              <a:rPr lang="zh-CN" altLang="en-US" sz="1400" dirty="0">
                <a:solidFill>
                  <a:srgbClr val="8E908C"/>
                </a:solidFill>
              </a:rPr>
              <a:t>中按照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zh-CN" altLang="en-US" sz="1400" dirty="0">
                <a:solidFill>
                  <a:srgbClr val="8E908C"/>
                </a:solidFill>
              </a:rPr>
              <a:t>分组，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zh-CN" altLang="en-US" sz="1400" dirty="0">
                <a:solidFill>
                  <a:srgbClr val="8E908C"/>
                </a:solidFill>
              </a:rPr>
              <a:t>的类型 </a:t>
            </a:r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zh-CN" altLang="en-US" sz="1400" dirty="0">
                <a:solidFill>
                  <a:srgbClr val="8E908C"/>
                </a:solidFill>
              </a:rPr>
              <a:t>  * </a:t>
            </a:r>
            <a:r>
              <a:rPr lang="en-US" altLang="zh-CN" sz="1400" dirty="0">
                <a:solidFill>
                  <a:srgbClr val="8E908C"/>
                </a:solidFill>
              </a:rPr>
              <a:t>W </a:t>
            </a:r>
            <a:r>
              <a:rPr lang="zh-CN" altLang="en-US" sz="1400" dirty="0">
                <a:solidFill>
                  <a:srgbClr val="8E908C"/>
                </a:solidFill>
              </a:rPr>
              <a:t>窗口的类型 *</a:t>
            </a:r>
            <a:r>
              <a:rPr lang="en-US" altLang="zh-CN" sz="1400" dirty="0">
                <a:solidFill>
                  <a:srgbClr val="8E908C"/>
                </a:solidFill>
              </a:rPr>
              <a:t>/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abstract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ProcessWindowFunction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IN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OUT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KEY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W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Window</a:t>
            </a:r>
            <a:r>
              <a:rPr lang="en-US" altLang="zh-CN" sz="1400" dirty="0"/>
              <a:t>&gt; </a:t>
            </a:r>
            <a:r>
              <a:rPr lang="en-US" altLang="zh-CN" sz="1400" dirty="0">
                <a:solidFill>
                  <a:srgbClr val="8959A8"/>
                </a:solidFill>
              </a:rPr>
              <a:t>extends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AbstractRichFunction</a:t>
            </a:r>
            <a:r>
              <a:rPr lang="en-US" altLang="zh-CN" sz="1400" dirty="0"/>
              <a:t> 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/** </a:t>
            </a:r>
          </a:p>
          <a:p>
            <a:pPr lvl="1"/>
            <a:r>
              <a:rPr lang="zh-CN" altLang="en-US" sz="1400" dirty="0">
                <a:solidFill>
                  <a:srgbClr val="8E908C"/>
                </a:solidFill>
              </a:rPr>
              <a:t>  </a:t>
            </a:r>
            <a:r>
              <a:rPr lang="en-US" altLang="zh-CN" sz="1400" dirty="0">
                <a:solidFill>
                  <a:srgbClr val="8E908C"/>
                </a:solidFill>
              </a:rPr>
              <a:t>* </a:t>
            </a:r>
            <a:r>
              <a:rPr lang="zh-CN" altLang="en-US" sz="1400" dirty="0">
                <a:solidFill>
                  <a:srgbClr val="8E908C"/>
                </a:solidFill>
              </a:rPr>
              <a:t>对一个窗口内的元素进行处理，窗口内的元素缓存在</a:t>
            </a:r>
            <a:r>
              <a:rPr lang="en-US" altLang="zh-CN" sz="1400" dirty="0" err="1">
                <a:solidFill>
                  <a:srgbClr val="8E908C"/>
                </a:solidFill>
              </a:rPr>
              <a:t>Iterable</a:t>
            </a:r>
            <a:r>
              <a:rPr lang="en-US" altLang="zh-CN" sz="1400" dirty="0">
                <a:solidFill>
                  <a:srgbClr val="8E908C"/>
                </a:solidFill>
              </a:rPr>
              <a:t>&lt;IN&gt;</a:t>
            </a:r>
            <a:r>
              <a:rPr lang="zh-CN" altLang="en-US" sz="1400" dirty="0">
                <a:solidFill>
                  <a:srgbClr val="8E908C"/>
                </a:solidFill>
              </a:rPr>
              <a:t>，进行处理后输出到</a:t>
            </a:r>
            <a:r>
              <a:rPr lang="en-US" altLang="zh-CN" sz="1400" dirty="0">
                <a:solidFill>
                  <a:srgbClr val="8E908C"/>
                </a:solidFill>
              </a:rPr>
              <a:t>Collector&lt;OUT&gt;</a:t>
            </a:r>
            <a:r>
              <a:rPr lang="zh-CN" altLang="en-US" sz="1400" dirty="0">
                <a:solidFill>
                  <a:srgbClr val="8E908C"/>
                </a:solidFill>
              </a:rPr>
              <a:t>中 </a:t>
            </a:r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zh-CN" altLang="en-US" sz="1400" dirty="0">
                <a:solidFill>
                  <a:srgbClr val="8E908C"/>
                </a:solidFill>
              </a:rPr>
              <a:t>  * 我们可以输出一到多个结果 </a:t>
            </a:r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zh-CN" altLang="en-US" sz="1400" dirty="0">
                <a:solidFill>
                  <a:srgbClr val="8E908C"/>
                </a:solidFill>
              </a:rPr>
              <a:t>  *</a:t>
            </a:r>
            <a:r>
              <a:rPr lang="en-US" altLang="zh-CN" sz="1400" dirty="0">
                <a:solidFill>
                  <a:srgbClr val="8E908C"/>
                </a:solidFill>
              </a:rPr>
              <a:t>/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abstract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process</a:t>
            </a:r>
            <a:r>
              <a:rPr lang="en-US" altLang="zh-CN" sz="1400" dirty="0">
                <a:solidFill>
                  <a:srgbClr val="F5871F"/>
                </a:solidFill>
              </a:rPr>
              <a:t>(KEY key, Context context, </a:t>
            </a:r>
            <a:r>
              <a:rPr lang="en-US" altLang="zh-CN" sz="1400" dirty="0" err="1">
                <a:solidFill>
                  <a:srgbClr val="F5871F"/>
                </a:solidFill>
              </a:rPr>
              <a:t>Iterable</a:t>
            </a:r>
            <a:r>
              <a:rPr lang="en-US" altLang="zh-CN" sz="1400" dirty="0">
                <a:solidFill>
                  <a:srgbClr val="F5871F"/>
                </a:solidFill>
              </a:rPr>
              <a:t>&lt;IN&gt; elements, Collector&lt;OUT&gt; out)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</a:t>
            </a:r>
            <a:r>
              <a:rPr lang="en-US" altLang="zh-CN" sz="1400" dirty="0"/>
              <a:t>; </a:t>
            </a:r>
          </a:p>
          <a:p>
            <a:pPr lvl="1"/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/** </a:t>
            </a:r>
          </a:p>
          <a:p>
            <a:pPr lvl="1"/>
            <a:r>
              <a:rPr lang="zh-CN" altLang="en-US" sz="1400" dirty="0">
                <a:solidFill>
                  <a:srgbClr val="8E908C"/>
                </a:solidFill>
              </a:rPr>
              <a:t>  </a:t>
            </a:r>
            <a:r>
              <a:rPr lang="en-US" altLang="zh-CN" sz="1400" dirty="0">
                <a:solidFill>
                  <a:srgbClr val="8E908C"/>
                </a:solidFill>
              </a:rPr>
              <a:t>* </a:t>
            </a:r>
            <a:r>
              <a:rPr lang="zh-CN" altLang="en-US" sz="1400" dirty="0">
                <a:solidFill>
                  <a:srgbClr val="8E908C"/>
                </a:solidFill>
              </a:rPr>
              <a:t>当窗口执行完毕被清理时，删除各类状态数据。 </a:t>
            </a:r>
            <a:endParaRPr lang="en-US" altLang="zh-CN" sz="1400" dirty="0">
              <a:solidFill>
                <a:srgbClr val="8E908C"/>
              </a:solidFill>
            </a:endParaRPr>
          </a:p>
          <a:p>
            <a:pPr lvl="1"/>
            <a:r>
              <a:rPr lang="zh-CN" altLang="en-US" sz="1400" dirty="0">
                <a:solidFill>
                  <a:srgbClr val="8E908C"/>
                </a:solidFill>
              </a:rPr>
              <a:t>  *</a:t>
            </a:r>
            <a:r>
              <a:rPr lang="en-US" altLang="zh-CN" sz="1400" dirty="0">
                <a:solidFill>
                  <a:srgbClr val="8E908C"/>
                </a:solidFill>
              </a:rPr>
              <a:t>/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clear</a:t>
            </a:r>
            <a:r>
              <a:rPr lang="en-US" altLang="zh-CN" sz="1400" dirty="0">
                <a:solidFill>
                  <a:srgbClr val="F5871F"/>
                </a:solidFill>
              </a:rPr>
              <a:t>(Context context)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  <a:r>
              <a:rPr lang="en-US" altLang="zh-CN" sz="1400" dirty="0"/>
              <a:t>{}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C230D-9E9D-C242-9265-59C98BDA99F5}"/>
              </a:ext>
            </a:extLst>
          </p:cNvPr>
          <p:cNvSpPr txBox="1"/>
          <p:nvPr/>
        </p:nvSpPr>
        <p:spPr>
          <a:xfrm>
            <a:off x="1928813" y="5708838"/>
            <a:ext cx="347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ProcessWindowFunction</a:t>
            </a:r>
            <a:r>
              <a:rPr kumimoji="1" lang="zh-CN" altLang="en-US" dirty="0"/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921199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ProcessWindowFunction</a:t>
            </a:r>
            <a:r>
              <a:rPr kumimoji="1" lang="zh-CN" altLang="en-US" dirty="0"/>
              <a:t>与增量计算相结合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9283120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想访问窗口中</a:t>
            </a:r>
            <a:r>
              <a:rPr kumimoji="1" lang="en-US" altLang="zh-CN" sz="1600" dirty="0"/>
              <a:t>Context</a:t>
            </a:r>
            <a:r>
              <a:rPr kumimoji="1" lang="zh-CN" altLang="en-US" sz="1600" dirty="0"/>
              <a:t>等元数据，又想使用增量计算，不缓存所有数据，可以将</a:t>
            </a:r>
            <a:r>
              <a:rPr kumimoji="1" lang="en-US" altLang="zh-CN" sz="1600" dirty="0" err="1"/>
              <a:t>ProcessWindowFunction</a:t>
            </a:r>
            <a:r>
              <a:rPr kumimoji="1" lang="zh-CN" altLang="en-US" sz="1600" dirty="0"/>
              <a:t>与增量计算函数</a:t>
            </a:r>
            <a:r>
              <a:rPr kumimoji="1" lang="en-US" altLang="zh-CN" sz="1600" dirty="0"/>
              <a:t>reduce()</a:t>
            </a:r>
            <a:r>
              <a:rPr kumimoji="1" lang="zh-CN" altLang="en-US" sz="1600" dirty="0"/>
              <a:t>或</a:t>
            </a:r>
            <a:r>
              <a:rPr kumimoji="1" lang="en-US" altLang="zh-CN" sz="1600" dirty="0"/>
              <a:t>aggregate()</a:t>
            </a:r>
            <a:r>
              <a:rPr kumimoji="1" lang="zh-CN" altLang="en-US" sz="1600" dirty="0"/>
              <a:t>相结合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Flink</a:t>
            </a:r>
            <a:r>
              <a:rPr kumimoji="1" lang="zh-CN" altLang="en-US" sz="1600" dirty="0"/>
              <a:t>先进行增量计算，窗口结束前，将增量计算结果发送给</a:t>
            </a:r>
            <a:r>
              <a:rPr kumimoji="1" lang="en-US" altLang="zh-CN" sz="1600" dirty="0" err="1"/>
              <a:t>ProcessWindowFunction</a:t>
            </a:r>
            <a:r>
              <a:rPr kumimoji="1" lang="zh-CN" altLang="en-US" sz="1600" dirty="0"/>
              <a:t>再处理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案例：计算时间窗口下股票的最大值、最小值以及窗口结束时间戳</a:t>
            </a:r>
            <a:endParaRPr kumimoji="1" lang="en-US" altLang="zh-CN" sz="1600" dirty="0"/>
          </a:p>
          <a:p>
            <a:pPr marL="742950" lvl="1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窗口的最大值、最小值可以由</a:t>
            </a:r>
            <a:r>
              <a:rPr kumimoji="1" lang="en-US" altLang="zh-CN" sz="1600" dirty="0"/>
              <a:t>reduce()</a:t>
            </a:r>
            <a:r>
              <a:rPr kumimoji="1" lang="zh-CN" altLang="en-US" sz="1600" dirty="0"/>
              <a:t>增量计算得到</a:t>
            </a:r>
            <a:endParaRPr kumimoji="1" lang="en-US" altLang="zh-CN" sz="1600" dirty="0"/>
          </a:p>
          <a:p>
            <a:pPr marL="742950" lvl="1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窗口结束时间戳需要从</a:t>
            </a:r>
            <a:r>
              <a:rPr kumimoji="1" lang="en-US" altLang="zh-CN" sz="1600" dirty="0"/>
              <a:t>Context</a:t>
            </a:r>
            <a:r>
              <a:rPr kumimoji="1" lang="zh-CN" altLang="en-US" sz="1600" dirty="0"/>
              <a:t>中获得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9700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触发器 </a:t>
            </a:r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11054770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每个窗口都有一个</a:t>
            </a:r>
            <a:r>
              <a:rPr kumimoji="1" lang="en-US" altLang="zh-CN" sz="1600" dirty="0"/>
              <a:t>Trigger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Trigger</a:t>
            </a:r>
            <a:r>
              <a:rPr kumimoji="1" lang="zh-CN" altLang="en-US" sz="1600" dirty="0"/>
              <a:t>决定了窗口何时启动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Function</a:t>
            </a:r>
            <a:r>
              <a:rPr kumimoji="1" lang="zh-CN" altLang="en-US" sz="1600" dirty="0"/>
              <a:t>执行计算、何时清理窗口中的数据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例如：</a:t>
            </a:r>
            <a:r>
              <a:rPr kumimoji="1" lang="en-US" altLang="zh-CN" sz="1600" dirty="0"/>
              <a:t>Processing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Time</a:t>
            </a:r>
            <a:r>
              <a:rPr kumimoji="1" lang="zh-CN" altLang="en-US" sz="1600" dirty="0"/>
              <a:t>下的时间窗口带有一个默认的</a:t>
            </a:r>
            <a:r>
              <a:rPr kumimoji="1" lang="en-US" altLang="zh-CN" sz="1600" dirty="0"/>
              <a:t>Trigger</a:t>
            </a:r>
            <a:r>
              <a:rPr kumimoji="1" lang="zh-CN" altLang="en-US" sz="1600" dirty="0"/>
              <a:t>，当到达这个窗口的结束时间，触发相应的计算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其他窗口触发的特例：窗口中遇到某些特定的元素、元素总数达到一定数量或窗口中元素按照某个特定模式顺序到达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针对这些特例，可以自定义</a:t>
            </a:r>
            <a:r>
              <a:rPr kumimoji="1" lang="en-US" altLang="zh-CN" sz="1600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29500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触发器 </a:t>
            </a:r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11583408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Trigger</a:t>
            </a:r>
            <a:r>
              <a:rPr kumimoji="1" lang="zh-CN" altLang="en-US" sz="1600" dirty="0"/>
              <a:t>返回结果：</a:t>
            </a:r>
            <a:endParaRPr kumimoji="1" lang="en-US" altLang="zh-CN" sz="1600" dirty="0"/>
          </a:p>
          <a:p>
            <a:pPr lvl="1"/>
            <a:r>
              <a:rPr lang="en-US" altLang="zh-CN" sz="1400" dirty="0"/>
              <a:t>CONTINUE</a:t>
            </a:r>
            <a:r>
              <a:rPr lang="zh-CN" altLang="en-US" sz="1400" dirty="0"/>
              <a:t>：什么都不做。</a:t>
            </a:r>
          </a:p>
          <a:p>
            <a:pPr lvl="1"/>
            <a:r>
              <a:rPr lang="en-US" altLang="zh-CN" sz="1400" dirty="0"/>
              <a:t>FIRE</a:t>
            </a:r>
            <a:r>
              <a:rPr lang="zh-CN" altLang="en-US" sz="1400" dirty="0"/>
              <a:t>：启动计算并将结果发送给下游，不清理窗口数据。</a:t>
            </a:r>
          </a:p>
          <a:p>
            <a:pPr lvl="1"/>
            <a:r>
              <a:rPr lang="en-US" altLang="zh-CN" sz="1400" dirty="0"/>
              <a:t>PURGE</a:t>
            </a:r>
            <a:r>
              <a:rPr lang="zh-CN" altLang="en-US" sz="1400" dirty="0"/>
              <a:t>：清理窗口数据但不执行计算。</a:t>
            </a:r>
          </a:p>
          <a:p>
            <a:pPr lvl="1"/>
            <a:r>
              <a:rPr lang="en-US" altLang="zh-CN" sz="1400" dirty="0"/>
              <a:t>FIRE_AND_PURGE</a:t>
            </a:r>
            <a:r>
              <a:rPr lang="zh-CN" altLang="en-US" sz="1400" dirty="0"/>
              <a:t>：启动计算，发送结果然后清理窗口数据。</a:t>
            </a: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Trigger</a:t>
            </a:r>
            <a:r>
              <a:rPr kumimoji="1" lang="zh-CN" altLang="en-US" sz="1600" dirty="0"/>
              <a:t>本质上是一种定时器</a:t>
            </a:r>
            <a:r>
              <a:rPr kumimoji="1" lang="en-US" altLang="zh-CN" sz="1600" dirty="0"/>
              <a:t>Timer</a:t>
            </a:r>
            <a:r>
              <a:rPr kumimoji="1" lang="zh-CN" altLang="en-US" sz="1600" dirty="0"/>
              <a:t>，注册一个合适的时间，到达这个时间，根据业务逻辑决定发送上面四个结果中的一个。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0656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B240-64DD-974B-8AEE-52BE0B1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清除器 </a:t>
            </a:r>
            <a:r>
              <a:rPr kumimoji="1" lang="en-US" altLang="zh-CN" dirty="0"/>
              <a:t>Evictor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45BAD-FCE2-574A-8338-53C433C5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6811383" cy="4866073"/>
          </a:xfrm>
        </p:spPr>
        <p:txBody>
          <a:bodyPr/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/>
              <a:t>Evictor</a:t>
            </a:r>
            <a:r>
              <a:rPr kumimoji="1" lang="zh-CN" altLang="en-US" sz="1600" dirty="0"/>
              <a:t>用来清除数据</a:t>
            </a:r>
            <a:endParaRPr kumimoji="1" lang="en-US" altLang="zh-CN" sz="1600" dirty="0"/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zh-CN" altLang="en-US" sz="1600" dirty="0"/>
              <a:t>增量计算没必要使用</a:t>
            </a:r>
            <a:r>
              <a:rPr kumimoji="1" lang="en-US" altLang="zh-CN" sz="1600" dirty="0"/>
              <a:t>Evictor</a:t>
            </a: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l"/>
            </a:pPr>
            <a:r>
              <a:rPr kumimoji="1" lang="en-US" altLang="zh-CN" sz="1600" dirty="0" err="1"/>
              <a:t>evictBefore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和 </a:t>
            </a:r>
            <a:r>
              <a:rPr kumimoji="1" lang="en-US" altLang="zh-CN" sz="1600" dirty="0" err="1"/>
              <a:t>evictAfter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分别在</a:t>
            </a:r>
            <a:r>
              <a:rPr kumimoji="1" lang="en-US" altLang="zh-CN" sz="1600" dirty="0" err="1"/>
              <a:t>WindowFunction</a:t>
            </a:r>
            <a:r>
              <a:rPr kumimoji="1" lang="zh-CN" altLang="en-US" sz="1600" dirty="0"/>
              <a:t>之前和之后被调用，方法里可以自定义一些业务逻辑，清除窗口中的数据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0188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514D8-ED5A-0249-9FA1-C4D58C46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双流关联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B64AA-A945-6948-9E5E-02584648F5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将两个数据流的数据关联（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流处理的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是在时间窗口上进行两个流的</a:t>
            </a:r>
            <a:r>
              <a:rPr kumimoji="1" lang="en-US" altLang="zh-CN" dirty="0"/>
              <a:t>Join</a:t>
            </a:r>
          </a:p>
          <a:p>
            <a:r>
              <a:rPr kumimoji="1" lang="zh-CN" altLang="en-US" dirty="0"/>
              <a:t>目前，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支持两种：</a:t>
            </a:r>
            <a:endParaRPr kumimoji="1" lang="en-US" altLang="zh-CN" dirty="0"/>
          </a:p>
          <a:p>
            <a:pPr lvl="1"/>
            <a:r>
              <a:rPr kumimoji="1" lang="zh-CN" altLang="en-US" sz="1600" dirty="0"/>
              <a:t>窗口连接 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Join</a:t>
            </a:r>
          </a:p>
          <a:p>
            <a:pPr lvl="1"/>
            <a:r>
              <a:rPr kumimoji="1" lang="zh-CN" altLang="en-US" sz="1600" dirty="0"/>
              <a:t>时间间隔连接 </a:t>
            </a:r>
            <a:r>
              <a:rPr kumimoji="1" lang="en-US" altLang="zh-CN" sz="1600" dirty="0"/>
              <a:t>Interval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Join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2761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A970-29DD-1D48-A6F5-A7C9CD4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窗口连接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CF163-E040-F94D-8199-7696222D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4644443" cy="486607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kumimoji="1" lang="zh-CN" altLang="en-US" sz="2000" dirty="0"/>
              <a:t>同一个窗口上两个流按照某个</a:t>
            </a:r>
            <a:r>
              <a:rPr kumimoji="1" lang="en-US" altLang="zh-CN" sz="2000" dirty="0"/>
              <a:t>Key</a:t>
            </a:r>
            <a:r>
              <a:rPr kumimoji="1" lang="zh-CN" altLang="en-US" sz="2000" dirty="0"/>
              <a:t>进行</a:t>
            </a:r>
            <a:r>
              <a:rPr kumimoji="1" lang="en-US" altLang="zh-CN" sz="2000" dirty="0"/>
              <a:t>Join</a:t>
            </a:r>
          </a:p>
          <a:p>
            <a:pPr>
              <a:lnSpc>
                <a:spcPts val="2400"/>
              </a:lnSpc>
            </a:pPr>
            <a:r>
              <a:rPr kumimoji="1" lang="zh-CN" altLang="en-US" sz="2000" dirty="0"/>
              <a:t>窗口划分可以使用滚动窗口、滑动窗口和会话窗口</a:t>
            </a:r>
            <a:endParaRPr kumimoji="1" lang="en-US" altLang="zh-CN" sz="2000" dirty="0"/>
          </a:p>
          <a:p>
            <a:pPr>
              <a:lnSpc>
                <a:spcPts val="2400"/>
              </a:lnSpc>
            </a:pPr>
            <a:r>
              <a:rPr kumimoji="1" lang="zh-CN" altLang="en-US" sz="2000" dirty="0"/>
              <a:t>一个窗口包含来自两个数据流中的元素，两个流之间以</a:t>
            </a:r>
            <a:r>
              <a:rPr kumimoji="1" lang="en-US" altLang="zh-CN" sz="2000" dirty="0"/>
              <a:t>Inner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语义关联，形成数据对</a:t>
            </a:r>
            <a:endParaRPr kumimoji="1" lang="en-US" altLang="zh-CN" sz="2000" dirty="0"/>
          </a:p>
          <a:p>
            <a:pPr>
              <a:lnSpc>
                <a:spcPts val="2400"/>
              </a:lnSpc>
            </a:pPr>
            <a:r>
              <a:rPr kumimoji="1" lang="zh-CN" altLang="en-US" sz="2000" dirty="0"/>
              <a:t>窗口结束时间，</a:t>
            </a:r>
            <a:r>
              <a:rPr kumimoji="1" lang="en-US" altLang="zh-CN" sz="2000" dirty="0" err="1"/>
              <a:t>Flink</a:t>
            </a:r>
            <a:r>
              <a:rPr kumimoji="1" lang="zh-CN" altLang="en-US" sz="2000" dirty="0"/>
              <a:t>使用</a:t>
            </a:r>
            <a:r>
              <a:rPr kumimoji="1" lang="en-US" altLang="zh-CN" sz="2000" dirty="0" err="1"/>
              <a:t>JoinFunction</a:t>
            </a:r>
            <a:r>
              <a:rPr kumimoji="1" lang="zh-CN" altLang="en-US" sz="2000" dirty="0"/>
              <a:t>来对窗口中的数据进行处理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4E00B-24B7-564B-90AA-B273043CFDFA}"/>
              </a:ext>
            </a:extLst>
          </p:cNvPr>
          <p:cNvSpPr/>
          <p:nvPr/>
        </p:nvSpPr>
        <p:spPr>
          <a:xfrm>
            <a:off x="5105398" y="1674923"/>
            <a:ext cx="9039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input1.join(input2)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.where(&lt;</a:t>
            </a:r>
            <a:r>
              <a:rPr lang="en-US" altLang="zh-CN" sz="1600" dirty="0" err="1"/>
              <a:t>KeySelector</a:t>
            </a:r>
            <a:r>
              <a:rPr lang="en-US" altLang="zh-CN" sz="1600" dirty="0"/>
              <a:t>&gt;) 		&lt;- input1</a:t>
            </a:r>
            <a:r>
              <a:rPr lang="zh-CN" altLang="en-US" sz="1600" dirty="0"/>
              <a:t>使用哪个字段作为</a:t>
            </a:r>
            <a:r>
              <a:rPr lang="en-US" altLang="zh-CN" sz="1600" dirty="0"/>
              <a:t>Key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equalTo</a:t>
            </a:r>
            <a:r>
              <a:rPr lang="en-US" altLang="zh-CN" sz="1600" dirty="0"/>
              <a:t>(&lt;</a:t>
            </a:r>
            <a:r>
              <a:rPr lang="en-US" altLang="zh-CN" sz="1600" dirty="0" err="1"/>
              <a:t>KeySelector</a:t>
            </a:r>
            <a:r>
              <a:rPr lang="en-US" altLang="zh-CN" sz="1600" dirty="0"/>
              <a:t>&gt;) 	&lt;- input2</a:t>
            </a:r>
            <a:r>
              <a:rPr lang="zh-CN" altLang="en-US" sz="1600" dirty="0"/>
              <a:t>使用哪个字段作为</a:t>
            </a:r>
            <a:r>
              <a:rPr lang="en-US" altLang="zh-CN" sz="1600" dirty="0"/>
              <a:t>Key </a:t>
            </a:r>
          </a:p>
          <a:p>
            <a:pPr lvl="1"/>
            <a:r>
              <a:rPr lang="en-US" altLang="zh-CN" sz="1600" dirty="0"/>
              <a:t>.window(&lt;</a:t>
            </a:r>
            <a:r>
              <a:rPr lang="en-US" altLang="zh-CN" sz="1600" dirty="0" err="1"/>
              <a:t>WindowAssigner</a:t>
            </a:r>
            <a:r>
              <a:rPr lang="en-US" altLang="zh-CN" sz="1600" dirty="0"/>
              <a:t>&gt;) 	&lt;- </a:t>
            </a:r>
            <a:r>
              <a:rPr lang="zh-CN" altLang="en-US" sz="1600" dirty="0"/>
              <a:t>指定</a:t>
            </a:r>
            <a:r>
              <a:rPr lang="en-US" altLang="zh-CN" sz="1600" dirty="0" err="1"/>
              <a:t>WindowAssigner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[.trigger(&lt;Trigger&gt;)] 		&lt;- </a:t>
            </a:r>
            <a:r>
              <a:rPr lang="zh-CN" altLang="en-US" sz="1600" dirty="0"/>
              <a:t>指定</a:t>
            </a:r>
            <a:r>
              <a:rPr lang="en-US" altLang="zh-CN" sz="1600" dirty="0"/>
              <a:t>Trigger</a:t>
            </a:r>
            <a:r>
              <a:rPr lang="zh-CN" altLang="en-US" sz="1600" dirty="0"/>
              <a:t>（可选） </a:t>
            </a:r>
            <a:endParaRPr lang="en-US" altLang="zh-CN" sz="1600" dirty="0"/>
          </a:p>
          <a:p>
            <a:pPr lvl="1"/>
            <a:r>
              <a:rPr lang="en-US" altLang="zh-CN" sz="1600" dirty="0"/>
              <a:t>[.evictor(&lt;Evictor&gt;)] 		&lt;- </a:t>
            </a:r>
            <a:r>
              <a:rPr lang="zh-CN" altLang="en-US" sz="1600" dirty="0"/>
              <a:t>指定</a:t>
            </a:r>
            <a:r>
              <a:rPr lang="en-US" altLang="zh-CN" sz="1600" dirty="0"/>
              <a:t>Evictor</a:t>
            </a:r>
            <a:r>
              <a:rPr lang="zh-CN" altLang="en-US" sz="1600" dirty="0"/>
              <a:t>（可选） </a:t>
            </a:r>
            <a:endParaRPr lang="en-US" altLang="zh-CN" sz="1600" dirty="0"/>
          </a:p>
          <a:p>
            <a:pPr lvl="1"/>
            <a:r>
              <a:rPr lang="en-US" altLang="zh-CN" sz="1600" dirty="0"/>
              <a:t>.apply(&lt;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&gt;) 		&lt;- </a:t>
            </a:r>
            <a:r>
              <a:rPr lang="zh-CN" altLang="en-US" sz="1600" dirty="0"/>
              <a:t>指定</a:t>
            </a:r>
            <a:r>
              <a:rPr lang="en-US" altLang="zh-CN" sz="1600" dirty="0" err="1"/>
              <a:t>JoinFunction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8331A-54BE-0049-9438-705F97EE0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8" y="3884848"/>
            <a:ext cx="6073193" cy="25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12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A970-29DD-1D48-A6F5-A7C9CD4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窗口连接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D4916-29F1-AD4F-94F5-A87F7553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18" y="3388643"/>
            <a:ext cx="4692068" cy="26327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9D7A98-C3F6-E74A-8A5A-1D83556469AE}"/>
              </a:ext>
            </a:extLst>
          </p:cNvPr>
          <p:cNvSpPr/>
          <p:nvPr/>
        </p:nvSpPr>
        <p:spPr>
          <a:xfrm>
            <a:off x="585789" y="1724352"/>
            <a:ext cx="7734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static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class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MyJoinFunction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implements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JoinFunction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Tuple2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Integer</a:t>
            </a:r>
            <a:r>
              <a:rPr lang="en-US" altLang="zh-CN" sz="1400" dirty="0"/>
              <a:t>&gt;, </a:t>
            </a:r>
            <a:r>
              <a:rPr lang="en-US" altLang="zh-CN" sz="1400" dirty="0">
                <a:solidFill>
                  <a:srgbClr val="8E908C"/>
                </a:solidFill>
              </a:rPr>
              <a:t>Tuple2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8E908C"/>
                </a:solidFill>
              </a:rPr>
              <a:t>Integer</a:t>
            </a:r>
            <a:r>
              <a:rPr lang="en-US" altLang="zh-CN" sz="1400" dirty="0"/>
              <a:t>&gt;, </a:t>
            </a:r>
            <a:r>
              <a:rPr lang="en-US" altLang="zh-CN" sz="1400" dirty="0">
                <a:solidFill>
                  <a:srgbClr val="8E908C"/>
                </a:solidFill>
              </a:rPr>
              <a:t>String</a:t>
            </a:r>
            <a:r>
              <a:rPr lang="en-US" altLang="zh-CN" sz="1400" dirty="0"/>
              <a:t>&gt; 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String </a:t>
            </a:r>
            <a:r>
              <a:rPr lang="en-US" altLang="zh-CN" sz="1400" dirty="0">
                <a:solidFill>
                  <a:srgbClr val="8E908C"/>
                </a:solidFill>
              </a:rPr>
              <a:t>join</a:t>
            </a:r>
            <a:r>
              <a:rPr lang="en-US" altLang="zh-CN" sz="1400" dirty="0">
                <a:solidFill>
                  <a:srgbClr val="F5871F"/>
                </a:solidFill>
              </a:rPr>
              <a:t>(Tuple2&lt;String, Integer&gt; input1, Tuple2&lt;String, Integer&gt; input2)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return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718C00"/>
                </a:solidFill>
              </a:rPr>
              <a:t>"input 1 :"</a:t>
            </a:r>
            <a:r>
              <a:rPr lang="en-US" altLang="zh-CN" sz="1400" dirty="0"/>
              <a:t> + input1.f1 + </a:t>
            </a:r>
            <a:r>
              <a:rPr lang="en-US" altLang="zh-CN" sz="1400" dirty="0">
                <a:solidFill>
                  <a:srgbClr val="718C00"/>
                </a:solidFill>
              </a:rPr>
              <a:t>", input 2 :"</a:t>
            </a:r>
            <a:r>
              <a:rPr lang="en-US" altLang="zh-CN" sz="1400" dirty="0"/>
              <a:t> + input2.f1;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 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DataStream&lt;Tuple2&lt;String, Integer&gt;&gt; input1 = ... </a:t>
            </a:r>
          </a:p>
          <a:p>
            <a:r>
              <a:rPr lang="en-US" altLang="zh-CN" sz="1400" dirty="0"/>
              <a:t>DataStream&lt;Tuple2&lt;String, Integer&gt;&gt; input2 = ... </a:t>
            </a:r>
          </a:p>
          <a:p>
            <a:r>
              <a:rPr lang="en-US" altLang="zh-CN" sz="1400" dirty="0"/>
              <a:t>DataStream&lt;String&gt; </a:t>
            </a:r>
            <a:r>
              <a:rPr lang="en-US" altLang="zh-CN" sz="1400" dirty="0" err="1"/>
              <a:t>joinResult</a:t>
            </a:r>
            <a:r>
              <a:rPr lang="en-US" altLang="zh-CN" sz="1400" dirty="0"/>
              <a:t> = input1</a:t>
            </a:r>
          </a:p>
          <a:p>
            <a:pPr lvl="1"/>
            <a:r>
              <a:rPr lang="en-US" altLang="zh-CN" sz="1400" dirty="0"/>
              <a:t>.join(input2) </a:t>
            </a:r>
          </a:p>
          <a:p>
            <a:pPr lvl="1"/>
            <a:r>
              <a:rPr lang="en-US" altLang="zh-CN" sz="1400" dirty="0"/>
              <a:t>.where(i1 -&gt; i1.f0) .</a:t>
            </a:r>
            <a:r>
              <a:rPr lang="en-US" altLang="zh-CN" sz="1400" dirty="0" err="1"/>
              <a:t>equalTo</a:t>
            </a:r>
            <a:r>
              <a:rPr lang="en-US" altLang="zh-CN" sz="1400" dirty="0"/>
              <a:t>(i2 -&gt; i2.f0) </a:t>
            </a:r>
          </a:p>
          <a:p>
            <a:pPr lvl="1"/>
            <a:r>
              <a:rPr lang="en-US" altLang="zh-CN" sz="1400" dirty="0"/>
              <a:t>.window(</a:t>
            </a:r>
            <a:r>
              <a:rPr lang="en-US" altLang="zh-CN" sz="1400" dirty="0" err="1"/>
              <a:t>TumblingProcessingTimeWindows.of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Time.seconds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60</a:t>
            </a:r>
            <a:r>
              <a:rPr lang="en-US" altLang="zh-CN" sz="1400" dirty="0"/>
              <a:t>))) .</a:t>
            </a:r>
          </a:p>
          <a:p>
            <a:pPr lvl="1"/>
            <a:r>
              <a:rPr lang="en-US" altLang="zh-CN" sz="1400" dirty="0"/>
              <a:t>apply(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MyJoinFunction</a:t>
            </a:r>
            <a:r>
              <a:rPr lang="en-US" altLang="zh-CN" sz="1400" dirty="0"/>
              <a:t>());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0B559-C268-E442-B88C-67DF71D9E4A5}"/>
              </a:ext>
            </a:extLst>
          </p:cNvPr>
          <p:cNvSpPr txBox="1"/>
          <p:nvPr/>
        </p:nvSpPr>
        <p:spPr>
          <a:xfrm>
            <a:off x="1143000" y="517672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自定义</a:t>
            </a:r>
            <a:r>
              <a:rPr kumimoji="1" lang="en-US" altLang="zh-CN" dirty="0" err="1"/>
              <a:t>JoinFunction</a:t>
            </a:r>
            <a:r>
              <a:rPr kumimoji="1" lang="zh-CN" altLang="en-US" dirty="0"/>
              <a:t>，打印两个流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025516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A970-29DD-1D48-A6F5-A7C9CD4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时间间隔连接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CF163-E040-F94D-8199-7696222D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955" y="1721745"/>
            <a:ext cx="4644443" cy="486607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kumimoji="1" lang="zh-CN" altLang="en-US" sz="2000" dirty="0"/>
              <a:t>使用时间间隔（</a:t>
            </a:r>
            <a:r>
              <a:rPr kumimoji="1" lang="en-US" altLang="zh-CN" sz="2000" dirty="0"/>
              <a:t>Interval</a:t>
            </a:r>
            <a:r>
              <a:rPr kumimoji="1" lang="zh-CN" altLang="en-US" sz="2000" dirty="0"/>
              <a:t>）确定窗口</a:t>
            </a:r>
            <a:endParaRPr kumimoji="1" lang="en-US" altLang="zh-CN" sz="2000" dirty="0"/>
          </a:p>
          <a:p>
            <a:pPr>
              <a:lnSpc>
                <a:spcPts val="2400"/>
              </a:lnSpc>
            </a:pPr>
            <a:endParaRPr kumimoji="1" lang="en-US" altLang="zh-CN" sz="2000" dirty="0"/>
          </a:p>
          <a:p>
            <a:pPr>
              <a:lnSpc>
                <a:spcPts val="2400"/>
              </a:lnSpc>
            </a:pPr>
            <a:endParaRPr kumimoji="1" lang="en-US" altLang="zh-CN" sz="2000" dirty="0"/>
          </a:p>
          <a:p>
            <a:pPr>
              <a:lnSpc>
                <a:spcPts val="2400"/>
              </a:lnSpc>
            </a:pPr>
            <a:r>
              <a:rPr kumimoji="1" lang="zh-CN" altLang="en-US" sz="2000" dirty="0"/>
              <a:t>提供上界和下界：</a:t>
            </a:r>
            <a:endParaRPr kumimoji="1" lang="en-US" altLang="zh-CN" sz="2000" dirty="0"/>
          </a:p>
          <a:p>
            <a:pPr lvl="1">
              <a:lnSpc>
                <a:spcPts val="2400"/>
              </a:lnSpc>
            </a:pPr>
            <a:r>
              <a:rPr kumimoji="1" lang="zh-CN" altLang="en-US" sz="1600" dirty="0"/>
              <a:t>对于</a:t>
            </a:r>
            <a:r>
              <a:rPr kumimoji="1" lang="en-US" altLang="zh-CN" sz="1600" dirty="0"/>
              <a:t>input1</a:t>
            </a:r>
            <a:r>
              <a:rPr kumimoji="1" lang="zh-CN" altLang="en-US" sz="1600" dirty="0"/>
              <a:t>的元素 </a:t>
            </a:r>
            <a:r>
              <a:rPr kumimoji="1" lang="en-US" altLang="zh-CN" sz="1600" dirty="0"/>
              <a:t>element1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input2</a:t>
            </a:r>
            <a:r>
              <a:rPr kumimoji="1" lang="zh-CN" altLang="en-US" sz="1600" dirty="0"/>
              <a:t>中符合以下公式的元素 </a:t>
            </a:r>
            <a:r>
              <a:rPr kumimoji="1" lang="en-US" altLang="zh-CN" sz="1600" dirty="0" err="1"/>
              <a:t>elementX</a:t>
            </a:r>
            <a:r>
              <a:rPr kumimoji="1" lang="zh-CN" altLang="en-US" sz="1600" dirty="0"/>
              <a:t> 会与</a:t>
            </a:r>
            <a:r>
              <a:rPr kumimoji="1" lang="en-US" altLang="zh-CN" sz="1600" dirty="0"/>
              <a:t>input1</a:t>
            </a:r>
            <a:r>
              <a:rPr kumimoji="1" lang="zh-CN" altLang="en-US" sz="1600" dirty="0"/>
              <a:t>的元素 </a:t>
            </a:r>
            <a:r>
              <a:rPr kumimoji="1" lang="en-US" altLang="zh-CN" sz="1600" dirty="0"/>
              <a:t>element1</a:t>
            </a:r>
            <a:r>
              <a:rPr kumimoji="1" lang="zh-CN" altLang="en-US" sz="1600" dirty="0"/>
              <a:t> 组成数据对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8B224E5-9EDC-704A-BFB8-8114FA4A9369}"/>
                  </a:ext>
                </a:extLst>
              </p:cNvPr>
              <p:cNvSpPr/>
              <p:nvPr/>
            </p:nvSpPr>
            <p:spPr>
              <a:xfrm>
                <a:off x="0" y="5358543"/>
                <a:ext cx="1219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ts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lowerBound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elementX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ts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ts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upperBound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8B224E5-9EDC-704A-BFB8-8114FA4A9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58543"/>
                <a:ext cx="12192000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FA3B6E1-04AF-1844-83DA-E1C114EC8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55" y="2058333"/>
            <a:ext cx="5257800" cy="29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560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时间语义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使用时间戳为数据流中的每个事件的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赋值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生成</a:t>
            </a:r>
            <a:r>
              <a:rPr kumimoji="1" lang="en-US" altLang="zh-CN" dirty="0"/>
              <a:t>Watermark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Unix</a:t>
            </a:r>
            <a:r>
              <a:rPr kumimoji="1" lang="zh-CN" altLang="en-US" dirty="0"/>
              <a:t>时间戳系统、毫秒精度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Watermark</a:t>
            </a:r>
            <a:r>
              <a:rPr kumimoji="1" lang="zh-CN" altLang="en-US" dirty="0"/>
              <a:t>是插入到数据流中的一种特殊数据结构，它包含一个时间戳，并假设后续不会有小于该时间戳的数据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Watermark</a:t>
            </a:r>
            <a:r>
              <a:rPr kumimoji="1" lang="zh-CN" altLang="en-US" dirty="0"/>
              <a:t>时间戳必须单调递增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Watermark</a:t>
            </a:r>
            <a:r>
              <a:rPr kumimoji="1" lang="zh-CN" altLang="en-US" dirty="0"/>
              <a:t>与事件时间越紧凑，越容易产生延迟数据；越宽松，等待时间越长、延迟越高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E7024-C649-E744-BCD4-7208AFCF2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04" y="4251643"/>
            <a:ext cx="5039995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4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985A7-2348-4B4D-9EB2-8E1752C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迟到数据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47ED4-9081-9A4A-8B85-9A023B90D3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语义下，使用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判断数据是否迟到</a:t>
            </a:r>
            <a:endParaRPr kumimoji="1" lang="en-US" altLang="zh-CN" dirty="0"/>
          </a:p>
          <a:p>
            <a:pPr>
              <a:lnSpc>
                <a:spcPts val="2600"/>
              </a:lnSpc>
            </a:pPr>
            <a:r>
              <a:rPr kumimoji="1" lang="zh-CN" altLang="en-US" dirty="0"/>
              <a:t>迟到元素：元素到达窗口算子时，该元素本该分配给某个窗口，由于延迟，窗口已经触发计算</a:t>
            </a:r>
            <a:endParaRPr kumimoji="1" lang="en-US" altLang="zh-CN" dirty="0"/>
          </a:p>
          <a:p>
            <a:pPr>
              <a:lnSpc>
                <a:spcPts val="2600"/>
              </a:lnSpc>
            </a:pPr>
            <a:r>
              <a:rPr kumimoji="1" lang="zh-CN" altLang="en-US" dirty="0"/>
              <a:t>处理迟到数据的三种方式：</a:t>
            </a:r>
            <a:endParaRPr kumimoji="1" lang="en-US" altLang="zh-CN" dirty="0"/>
          </a:p>
          <a:p>
            <a:pPr lvl="1">
              <a:lnSpc>
                <a:spcPts val="2600"/>
              </a:lnSpc>
            </a:pPr>
            <a:r>
              <a:rPr kumimoji="1" lang="zh-CN" altLang="en-US" sz="1800" dirty="0"/>
              <a:t>直接将迟到数据丢弃</a:t>
            </a:r>
            <a:endParaRPr kumimoji="1" lang="en-US" altLang="zh-CN" sz="1800" dirty="0"/>
          </a:p>
          <a:p>
            <a:pPr lvl="1">
              <a:lnSpc>
                <a:spcPts val="2600"/>
              </a:lnSpc>
            </a:pPr>
            <a:r>
              <a:rPr kumimoji="1" lang="zh-CN" altLang="en-US" sz="1800" dirty="0"/>
              <a:t>将迟到数据发送到另一个流</a:t>
            </a:r>
            <a:endParaRPr kumimoji="1" lang="en-US" altLang="zh-CN" sz="1800" dirty="0"/>
          </a:p>
          <a:p>
            <a:pPr lvl="1">
              <a:lnSpc>
                <a:spcPts val="2600"/>
              </a:lnSpc>
            </a:pPr>
            <a:r>
              <a:rPr kumimoji="1" lang="zh-CN" altLang="en-US" sz="1800" dirty="0"/>
              <a:t>重新执行一次计算，将迟到数据考虑进来，更新计算结果</a:t>
            </a:r>
          </a:p>
        </p:txBody>
      </p:sp>
    </p:spTree>
    <p:extLst>
      <p:ext uri="{BB962C8B-B14F-4D97-AF65-F5344CB8AC3E}">
        <p14:creationId xmlns:p14="http://schemas.microsoft.com/office/powerpoint/2010/main" val="3810853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A8D1BC-692B-5E4E-9FC5-E213CC70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侧输出：将迟到数据发送到某个特定的流上</a:t>
            </a:r>
            <a:endParaRPr kumimoji="1" lang="en-US" altLang="zh-CN" dirty="0"/>
          </a:p>
          <a:p>
            <a:r>
              <a:rPr kumimoji="1" lang="zh-CN" altLang="en-US" dirty="0"/>
              <a:t>后续根据业务逻辑要求，对迟到数据进行处理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6A3DA2-480F-FA49-B43D-FBA0AAD6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将迟到数据发送到另一个流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37170C-3E88-4B42-8F2C-933BC3E8E197}"/>
              </a:ext>
            </a:extLst>
          </p:cNvPr>
          <p:cNvSpPr/>
          <p:nvPr/>
        </p:nvSpPr>
        <p:spPr>
          <a:xfrm>
            <a:off x="5133975" y="1692970"/>
            <a:ext cx="64535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final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OutputTag</a:t>
            </a:r>
            <a:r>
              <a:rPr lang="en-US" altLang="zh-CN" sz="1600" dirty="0"/>
              <a:t>&lt;T&gt; </a:t>
            </a:r>
            <a:r>
              <a:rPr lang="en-US" altLang="zh-CN" sz="1600" dirty="0" err="1"/>
              <a:t>lateOutputTag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OutputTag</a:t>
            </a:r>
            <a:r>
              <a:rPr lang="en-US" altLang="zh-CN" sz="1600" dirty="0"/>
              <a:t>&lt;T&gt;(</a:t>
            </a:r>
            <a:r>
              <a:rPr lang="en-US" altLang="zh-CN" sz="1600" dirty="0">
                <a:solidFill>
                  <a:srgbClr val="718C00"/>
                </a:solidFill>
              </a:rPr>
              <a:t>"late-data"</a:t>
            </a:r>
            <a:r>
              <a:rPr lang="en-US" altLang="zh-CN" sz="1600" dirty="0"/>
              <a:t>){}; </a:t>
            </a:r>
          </a:p>
          <a:p>
            <a:endParaRPr lang="en-US" altLang="zh-CN" sz="1600" dirty="0"/>
          </a:p>
          <a:p>
            <a:r>
              <a:rPr lang="en-US" altLang="zh-CN" sz="1600" dirty="0"/>
              <a:t>DataStream&lt;T&gt; input = ... 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SingleOutputStreamOperator</a:t>
            </a:r>
            <a:r>
              <a:rPr lang="en-US" altLang="zh-CN" sz="1600" dirty="0"/>
              <a:t>&lt;T&gt; result = input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keyBy</a:t>
            </a:r>
            <a:r>
              <a:rPr lang="en-US" altLang="zh-CN" sz="1600" dirty="0"/>
              <a:t>(&lt;key selector&gt;) </a:t>
            </a:r>
          </a:p>
          <a:p>
            <a:pPr lvl="1"/>
            <a:r>
              <a:rPr lang="en-US" altLang="zh-CN" sz="1600" dirty="0"/>
              <a:t>.window(&lt;window assigner&gt;)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allowedLateness</a:t>
            </a:r>
            <a:r>
              <a:rPr lang="en-US" altLang="zh-CN" sz="1600" dirty="0"/>
              <a:t>(&lt;time&gt;) </a:t>
            </a:r>
          </a:p>
          <a:p>
            <a:pPr lvl="1"/>
            <a:r>
              <a:rPr lang="en-US" altLang="zh-CN" sz="1600" b="1" dirty="0"/>
              <a:t>.</a:t>
            </a:r>
            <a:r>
              <a:rPr lang="en-US" altLang="zh-CN" sz="1600" b="1" dirty="0" err="1"/>
              <a:t>sideOutputLateData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lateOutputTag</a:t>
            </a:r>
            <a:r>
              <a:rPr lang="en-US" altLang="zh-CN" sz="1600" b="1" dirty="0"/>
              <a:t>) </a:t>
            </a:r>
          </a:p>
          <a:p>
            <a:pPr lvl="1"/>
            <a:r>
              <a:rPr lang="en-US" altLang="zh-CN" sz="1600" dirty="0"/>
              <a:t>.&lt;windowed transformation&gt;(&lt;window function&gt;); </a:t>
            </a:r>
          </a:p>
          <a:p>
            <a:endParaRPr lang="en-US" altLang="zh-CN" sz="1600" dirty="0"/>
          </a:p>
          <a:p>
            <a:r>
              <a:rPr lang="en-US" altLang="zh-CN" sz="1600" dirty="0"/>
              <a:t>DataStream&lt;T&gt; </a:t>
            </a:r>
            <a:r>
              <a:rPr lang="en-US" altLang="zh-CN" sz="1600" dirty="0" err="1"/>
              <a:t>lateStream</a:t>
            </a:r>
            <a:r>
              <a:rPr lang="en-US" altLang="zh-CN" sz="1600" dirty="0"/>
              <a:t> = </a:t>
            </a:r>
            <a:r>
              <a:rPr lang="en-US" altLang="zh-CN" sz="1600" b="1" dirty="0" err="1"/>
              <a:t>result.getSideOutput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lateOutputTag</a:t>
            </a:r>
            <a:r>
              <a:rPr lang="en-US" altLang="zh-CN" sz="1600" b="1" dirty="0"/>
              <a:t>);</a:t>
            </a:r>
            <a:endParaRPr lang="zh-CN" altLang="en-US" sz="1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9734A-297B-8E4E-A5D1-FCD2B8AB116E}"/>
              </a:ext>
            </a:extLst>
          </p:cNvPr>
          <p:cNvSpPr txBox="1"/>
          <p:nvPr/>
        </p:nvSpPr>
        <p:spPr>
          <a:xfrm>
            <a:off x="5671541" y="5006784"/>
            <a:ext cx="537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将迟到内容写到名为“</a:t>
            </a:r>
            <a:r>
              <a:rPr kumimoji="1" lang="en-US" altLang="zh-CN" dirty="0"/>
              <a:t>late-data</a:t>
            </a:r>
            <a:r>
              <a:rPr kumimoji="1" lang="zh-CN" altLang="en-US" dirty="0"/>
              <a:t>”的</a:t>
            </a:r>
            <a:r>
              <a:rPr kumimoji="1" lang="en-US" altLang="zh-CN" dirty="0" err="1"/>
              <a:t>OutputTag</a:t>
            </a:r>
            <a:r>
              <a:rPr kumimoji="1" lang="zh-CN" altLang="en-US" dirty="0"/>
              <a:t>下，</a:t>
            </a:r>
            <a:endParaRPr kumimoji="1" lang="en-US" altLang="zh-CN" dirty="0"/>
          </a:p>
          <a:p>
            <a:r>
              <a:rPr kumimoji="1" lang="zh-CN" altLang="en-US" dirty="0"/>
              <a:t>之后用</a:t>
            </a:r>
            <a:r>
              <a:rPr kumimoji="1" lang="en-US" altLang="zh-CN" dirty="0" err="1"/>
              <a:t>getSideOutput</a:t>
            </a:r>
            <a:r>
              <a:rPr kumimoji="1" lang="en-US" altLang="zh-CN" dirty="0"/>
              <a:t>()</a:t>
            </a:r>
            <a:r>
              <a:rPr kumimoji="1" lang="zh-CN" altLang="en-US" dirty="0"/>
              <a:t>获取这些迟到数据</a:t>
            </a:r>
          </a:p>
        </p:txBody>
      </p:sp>
    </p:spTree>
    <p:extLst>
      <p:ext uri="{BB962C8B-B14F-4D97-AF65-F5344CB8AC3E}">
        <p14:creationId xmlns:p14="http://schemas.microsoft.com/office/powerpoint/2010/main" val="2255243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F9732D-E55D-9746-AAA7-D1AAD82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62524" cy="4351338"/>
          </a:xfrm>
        </p:spPr>
        <p:txBody>
          <a:bodyPr/>
          <a:lstStyle/>
          <a:p>
            <a:r>
              <a:rPr lang="en-US" altLang="zh-CN" dirty="0" err="1"/>
              <a:t>allowedLateness</a:t>
            </a:r>
            <a:r>
              <a:rPr lang="en-US" altLang="zh-CN" dirty="0"/>
              <a:t>(lateness)</a:t>
            </a:r>
            <a:r>
              <a:rPr lang="zh-CN" altLang="en-US" dirty="0"/>
              <a:t> 允许用户先得到一个结果，如果</a:t>
            </a:r>
            <a:r>
              <a:rPr lang="en-US" altLang="zh-CN" dirty="0"/>
              <a:t>lateness</a:t>
            </a:r>
            <a:r>
              <a:rPr lang="zh-CN" altLang="en-US" dirty="0"/>
              <a:t>时间内有迟到数据，迟到数据会和之前的数据一起被重新计算</a:t>
            </a:r>
            <a:endParaRPr lang="en-US" altLang="zh-CN" dirty="0"/>
          </a:p>
          <a:p>
            <a:r>
              <a:rPr kumimoji="1" lang="zh-CN" altLang="en-US" dirty="0"/>
              <a:t>开启这个功能后，窗口计算已经触发，窗口中原来的状态仍需要被保留，迟到数据与原来的状态数据融合，才能更新结果</a:t>
            </a:r>
            <a:endParaRPr kumimoji="1" lang="en-US" altLang="zh-CN" dirty="0"/>
          </a:p>
          <a:p>
            <a:r>
              <a:rPr kumimoji="1" lang="zh-CN" altLang="en-US" dirty="0"/>
              <a:t>更新的结果可能多次向下游发送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或者将原来的结果覆盖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或者多份数据同时保存，每份数据有自己的时间戳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283BCA-034D-1D4D-A8A4-47EE19D4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更新计算结果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3FDFF4-4560-694C-8567-25997D202940}"/>
              </a:ext>
            </a:extLst>
          </p:cNvPr>
          <p:cNvSpPr/>
          <p:nvPr/>
        </p:nvSpPr>
        <p:spPr>
          <a:xfrm>
            <a:off x="6096000" y="1825625"/>
            <a:ext cx="65008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DataStream&lt;Tuple4&lt;String, String, Integer, String&gt;&gt; </a:t>
            </a:r>
            <a:r>
              <a:rPr lang="en-US" altLang="zh-CN" sz="1600" dirty="0" err="1"/>
              <a:t>allowedLatenessStream</a:t>
            </a:r>
            <a:r>
              <a:rPr lang="en-US" altLang="zh-CN" sz="1600" dirty="0"/>
              <a:t> = input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keyBy</a:t>
            </a:r>
            <a:r>
              <a:rPr lang="en-US" altLang="zh-CN" sz="1600" dirty="0"/>
              <a:t>(item -&gt; item.f0)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timeWindow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Time.seconds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5871F"/>
                </a:solidFill>
              </a:rPr>
              <a:t>5</a:t>
            </a:r>
            <a:r>
              <a:rPr lang="en-US" altLang="zh-CN" sz="1600" dirty="0"/>
              <a:t>)) </a:t>
            </a:r>
          </a:p>
          <a:p>
            <a:pPr lvl="1"/>
            <a:r>
              <a:rPr lang="en-US" altLang="zh-CN" sz="1600" b="1" dirty="0"/>
              <a:t>.</a:t>
            </a:r>
            <a:r>
              <a:rPr lang="en-US" altLang="zh-CN" sz="1600" b="1" dirty="0" err="1"/>
              <a:t>allowedLateness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Time.seconds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5871F"/>
                </a:solidFill>
              </a:rPr>
              <a:t>5</a:t>
            </a:r>
            <a:r>
              <a:rPr lang="en-US" altLang="zh-CN" sz="1600" b="1" dirty="0"/>
              <a:t>)) </a:t>
            </a:r>
          </a:p>
          <a:p>
            <a:pPr lvl="1"/>
            <a:r>
              <a:rPr lang="en-US" altLang="zh-CN" sz="1600" dirty="0"/>
              <a:t>.process(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AllowedLatenessFunction</a:t>
            </a:r>
            <a:r>
              <a:rPr lang="en-US" altLang="zh-CN" sz="1600" dirty="0"/>
              <a:t>());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217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2027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Watermark</a:t>
            </a:r>
            <a:r>
              <a:rPr kumimoji="1" lang="zh-CN" altLang="en-US" sz="1800" dirty="0"/>
              <a:t>需要在并行环境下向前传播</a:t>
            </a:r>
            <a:endParaRPr kumimoji="1"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每个算子子任务维护一个针对该子任务的</a:t>
            </a:r>
            <a:r>
              <a:rPr kumimoji="1" lang="en-US" altLang="zh-CN" sz="1800" b="1" dirty="0"/>
              <a:t>Event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Time</a:t>
            </a:r>
            <a:r>
              <a:rPr kumimoji="1" lang="zh-CN" altLang="en-US" sz="1800" b="1" dirty="0"/>
              <a:t>时钟</a:t>
            </a:r>
            <a:r>
              <a:rPr kumimoji="1" lang="zh-CN" altLang="en-US" sz="1800" dirty="0"/>
              <a:t>，时钟记录了这个算子子任务的处理速度</a:t>
            </a:r>
            <a:endParaRPr kumimoji="1"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上游算子的</a:t>
            </a:r>
            <a:r>
              <a:rPr kumimoji="1" lang="en-US" altLang="zh-CN" sz="1800" dirty="0"/>
              <a:t>Watermark</a:t>
            </a:r>
            <a:r>
              <a:rPr kumimoji="1" lang="zh-CN" altLang="en-US" sz="1800" dirty="0"/>
              <a:t>数据不断向下发送，算子子任务的</a:t>
            </a:r>
            <a:r>
              <a:rPr kumimoji="1" lang="en-US" altLang="zh-CN" sz="1800" dirty="0"/>
              <a:t>Event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Time</a:t>
            </a:r>
            <a:r>
              <a:rPr kumimoji="1" lang="zh-CN" altLang="en-US" sz="1800" dirty="0"/>
              <a:t>时钟也要不断向前更新</a:t>
            </a:r>
            <a:endParaRPr kumimoji="1"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每个算子子任务也要维护来自上游多个分区的</a:t>
            </a:r>
            <a:r>
              <a:rPr kumimoji="1" lang="en-US" altLang="zh-CN" sz="1800" dirty="0"/>
              <a:t>Watermark</a:t>
            </a:r>
            <a:r>
              <a:rPr kumimoji="1" lang="zh-CN" altLang="en-US" sz="1800" dirty="0"/>
              <a:t>信息：</a:t>
            </a:r>
            <a:r>
              <a:rPr lang="en-US" altLang="zh-CN" sz="1800" dirty="0"/>
              <a:t> </a:t>
            </a:r>
            <a:r>
              <a:rPr lang="en-US" altLang="zh-CN" sz="1800" b="1" dirty="0"/>
              <a:t>Partition Watermark</a:t>
            </a:r>
            <a:r>
              <a:rPr lang="zh-CN" altLang="zh-CN" sz="1800" b="1" dirty="0"/>
              <a:t> </a:t>
            </a:r>
            <a:endParaRPr kumimoji="1" lang="en-US" altLang="zh-C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分布式环境下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的传播</a:t>
            </a:r>
          </a:p>
        </p:txBody>
      </p:sp>
    </p:spTree>
    <p:extLst>
      <p:ext uri="{BB962C8B-B14F-4D97-AF65-F5344CB8AC3E}">
        <p14:creationId xmlns:p14="http://schemas.microsoft.com/office/powerpoint/2010/main" val="50717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48087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Flink</a:t>
            </a:r>
            <a:r>
              <a:rPr lang="zh-CN" altLang="zh-CN" dirty="0"/>
              <a:t>先判断新流入的</a:t>
            </a:r>
            <a:r>
              <a:rPr lang="en-US" altLang="zh-CN" dirty="0"/>
              <a:t>Watermark</a:t>
            </a:r>
            <a:r>
              <a:rPr lang="zh-CN" altLang="zh-CN" dirty="0"/>
              <a:t>时间戳是否大于</a:t>
            </a:r>
            <a:r>
              <a:rPr lang="en-US" altLang="zh-CN" dirty="0"/>
              <a:t>Partition Watermark</a:t>
            </a:r>
            <a:r>
              <a:rPr lang="zh-CN" altLang="zh-CN" dirty="0"/>
              <a:t>列表内该分区的历史</a:t>
            </a:r>
            <a:r>
              <a:rPr lang="en-US" altLang="zh-CN" dirty="0"/>
              <a:t>Watermark</a:t>
            </a:r>
            <a:r>
              <a:rPr lang="zh-CN" altLang="zh-CN" dirty="0"/>
              <a:t>时间戳</a:t>
            </a:r>
            <a:r>
              <a:rPr lang="zh-CN" altLang="en-US" dirty="0"/>
              <a:t>，大于则更新该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Watermark</a:t>
            </a:r>
            <a:r>
              <a:rPr lang="zh-CN" altLang="en-US" dirty="0"/>
              <a:t>时间戳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遍历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Watermark</a:t>
            </a:r>
            <a:r>
              <a:rPr lang="zh-CN" altLang="en-US" dirty="0"/>
              <a:t>列表，选择最小的作为该算子子任务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时钟，如果更新了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时钟，则将更新的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作为</a:t>
            </a:r>
            <a:r>
              <a:rPr lang="en-US" altLang="zh-CN" dirty="0"/>
              <a:t>Watermark</a:t>
            </a:r>
            <a:r>
              <a:rPr lang="zh-CN" altLang="en-US" dirty="0"/>
              <a:t>发送给下游所有算子子任务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分布式环境下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的传播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CABCD-91EC-ED41-BD09-11415B936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1690849"/>
            <a:ext cx="7415213" cy="44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560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抽取时间戳 和 生成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 两者紧密结合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只在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语义下有效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时间越早设置越好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设置方法：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在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中设置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之后设置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抽取时间戳及生成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29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54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老的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接口：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实现</a:t>
            </a:r>
            <a:r>
              <a:rPr kumimoji="1" lang="en-US" altLang="zh-CN" dirty="0" err="1"/>
              <a:t>SourceFunction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RichSourceFunction</a:t>
            </a:r>
            <a:endParaRPr kumimoji="1" lang="en-US" altLang="zh-CN" dirty="0"/>
          </a:p>
          <a:p>
            <a:pPr lvl="1" indent="-285750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抽取时间戳：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collectWithTimestamp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lvl="1" indent="-285750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生成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：</a:t>
            </a:r>
            <a:r>
              <a:rPr lang="en-US" altLang="zh-CN" dirty="0" err="1"/>
              <a:t>emitWatermark</a:t>
            </a:r>
            <a:r>
              <a:rPr lang="en-US" altLang="zh-CN" dirty="0"/>
              <a:t>()</a:t>
            </a:r>
            <a:endParaRPr kumimoji="1" lang="zh-CN" altLang="en-US" dirty="0"/>
          </a:p>
          <a:p>
            <a:pPr lvl="1" indent="-285750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Source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78D80-C3A2-4F4B-99DD-7CE77341D93C}"/>
              </a:ext>
            </a:extLst>
          </p:cNvPr>
          <p:cNvSpPr/>
          <p:nvPr/>
        </p:nvSpPr>
        <p:spPr>
          <a:xfrm>
            <a:off x="5257798" y="1798412"/>
            <a:ext cx="69342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MySource</a:t>
            </a:r>
            <a:r>
              <a:rPr lang="en-US" altLang="zh-CN" sz="1400" dirty="0"/>
              <a:t> extends </a:t>
            </a:r>
            <a:r>
              <a:rPr lang="en-US" altLang="zh-CN" sz="1400" dirty="0" err="1"/>
              <a:t>RichSourceFunction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MyType</a:t>
            </a:r>
            <a:r>
              <a:rPr lang="en-US" altLang="zh-CN" sz="1400" dirty="0"/>
              <a:t>] </a:t>
            </a:r>
          </a:p>
          <a:p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/>
              <a:t>@Override </a:t>
            </a:r>
          </a:p>
          <a:p>
            <a:pPr lvl="1"/>
            <a:r>
              <a:rPr lang="en-US" altLang="zh-CN" sz="1400" dirty="0"/>
              <a:t>public void run(</a:t>
            </a:r>
            <a:r>
              <a:rPr lang="en-US" altLang="zh-CN" sz="1400" dirty="0" err="1"/>
              <a:t>SourceContext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MyType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ctx</a:t>
            </a:r>
            <a:r>
              <a:rPr lang="en-US" altLang="zh-CN" sz="1400" dirty="0"/>
              <a:t>) throws Exception </a:t>
            </a:r>
          </a:p>
          <a:p>
            <a:pPr lvl="1"/>
            <a:r>
              <a:rPr lang="en-US" altLang="zh-CN" sz="1400" dirty="0"/>
              <a:t>{ </a:t>
            </a:r>
          </a:p>
          <a:p>
            <a:pPr lvl="2"/>
            <a:r>
              <a:rPr lang="en-US" altLang="zh-CN" sz="1400" dirty="0"/>
              <a:t>while (/* condition */) </a:t>
            </a:r>
          </a:p>
          <a:p>
            <a:pPr lvl="2"/>
            <a:r>
              <a:rPr lang="en-US" altLang="zh-CN" sz="1400" dirty="0"/>
              <a:t>{ </a:t>
            </a:r>
          </a:p>
          <a:p>
            <a:pPr lvl="3"/>
            <a:r>
              <a:rPr lang="en-US" altLang="zh-CN" sz="1400" dirty="0" err="1"/>
              <a:t>MyType</a:t>
            </a:r>
            <a:r>
              <a:rPr lang="en-US" altLang="zh-CN" sz="1400" dirty="0"/>
              <a:t> next = </a:t>
            </a:r>
            <a:r>
              <a:rPr lang="en-US" altLang="zh-CN" sz="1400" dirty="0" err="1"/>
              <a:t>getNext</a:t>
            </a:r>
            <a:r>
              <a:rPr lang="en-US" altLang="zh-CN" sz="1400" dirty="0"/>
              <a:t>(); </a:t>
            </a:r>
          </a:p>
          <a:p>
            <a:pPr lvl="3"/>
            <a:r>
              <a:rPr lang="en-US" altLang="zh-CN" sz="1400" b="1" dirty="0" err="1"/>
              <a:t>ctx.collectWithTimestamp</a:t>
            </a:r>
            <a:r>
              <a:rPr lang="en-US" altLang="zh-CN" sz="1400" b="1" dirty="0"/>
              <a:t>(next, </a:t>
            </a:r>
            <a:r>
              <a:rPr lang="en-US" altLang="zh-CN" sz="1400" b="1" dirty="0" err="1"/>
              <a:t>next.eventTime</a:t>
            </a:r>
            <a:r>
              <a:rPr lang="en-US" altLang="zh-CN" sz="1400" b="1" dirty="0"/>
              <a:t>); </a:t>
            </a:r>
          </a:p>
          <a:p>
            <a:pPr lvl="3"/>
            <a:r>
              <a:rPr lang="en-US" altLang="zh-CN" sz="1400" dirty="0"/>
              <a:t>if (</a:t>
            </a:r>
            <a:r>
              <a:rPr lang="en-US" altLang="zh-CN" sz="1400" dirty="0" err="1"/>
              <a:t>next.hasWatermarkTime</a:t>
            </a:r>
            <a:r>
              <a:rPr lang="en-US" altLang="zh-CN" sz="1400" dirty="0"/>
              <a:t>()) </a:t>
            </a:r>
          </a:p>
          <a:p>
            <a:pPr lvl="3"/>
            <a:r>
              <a:rPr lang="en-US" altLang="zh-CN" sz="1400" dirty="0"/>
              <a:t>{ </a:t>
            </a:r>
          </a:p>
          <a:p>
            <a:pPr lvl="3"/>
            <a:r>
              <a:rPr lang="en-US" altLang="zh-CN" sz="1400" dirty="0"/>
              <a:t>	</a:t>
            </a:r>
            <a:r>
              <a:rPr lang="en-US" altLang="zh-CN" sz="1400" b="1" dirty="0" err="1"/>
              <a:t>ctx.emitWatermark</a:t>
            </a:r>
            <a:r>
              <a:rPr lang="en-US" altLang="zh-CN" sz="1400" b="1" dirty="0"/>
              <a:t>(new Watermark(</a:t>
            </a:r>
            <a:r>
              <a:rPr lang="en-US" altLang="zh-CN" sz="1400" b="1" dirty="0" err="1"/>
              <a:t>next.watermarkTime</a:t>
            </a:r>
            <a:r>
              <a:rPr lang="en-US" altLang="zh-CN" sz="1400" b="1" dirty="0"/>
              <a:t>)); </a:t>
            </a:r>
          </a:p>
          <a:p>
            <a:pPr lvl="3"/>
            <a:r>
              <a:rPr lang="en-US" altLang="zh-CN" sz="1400" dirty="0"/>
              <a:t>}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838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96075" cy="4351338"/>
          </a:xfrm>
        </p:spPr>
        <p:txBody>
          <a:bodyPr/>
          <a:lstStyle/>
          <a:p>
            <a:r>
              <a:rPr lang="en-US" altLang="zh-CN" dirty="0" err="1"/>
              <a:t>assignTimestampsAndWatermarks</a:t>
            </a:r>
            <a:r>
              <a:rPr lang="en-US" altLang="zh-CN" dirty="0"/>
              <a:t>() 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1.11</a:t>
            </a:r>
            <a:r>
              <a:rPr kumimoji="1" lang="zh-CN" altLang="en-US" dirty="0"/>
              <a:t>之后进行了重构</a:t>
            </a:r>
            <a:endParaRPr kumimoji="1" lang="en-US" altLang="zh-CN" dirty="0"/>
          </a:p>
          <a:p>
            <a:pPr lvl="1"/>
            <a:r>
              <a:rPr lang="en-US" altLang="zh-CN" dirty="0" err="1"/>
              <a:t>WatermarkStrategy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抽取时间戳：</a:t>
            </a:r>
            <a:r>
              <a:rPr lang="en-US" altLang="zh-CN" dirty="0" err="1"/>
              <a:t>withTimestampAssigner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withTimestampAssigner</a:t>
            </a:r>
            <a:r>
              <a:rPr lang="en-US" altLang="zh-CN" dirty="0"/>
              <a:t>((event, timestamp) -&gt; </a:t>
            </a:r>
            <a:r>
              <a:rPr lang="en-US" altLang="zh-CN" dirty="0" err="1"/>
              <a:t>event.eventTime</a:t>
            </a:r>
            <a:r>
              <a:rPr lang="en-US" altLang="zh-CN" dirty="0"/>
              <a:t>)</a:t>
            </a:r>
            <a:endParaRPr kumimoji="1" lang="zh-CN" altLang="en-US" dirty="0"/>
          </a:p>
          <a:p>
            <a:pPr lvl="1" indent="-285750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生成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：</a:t>
            </a:r>
            <a:r>
              <a:rPr lang="en-US" altLang="zh-CN" dirty="0" err="1"/>
              <a:t>forGenerator</a:t>
            </a:r>
            <a:r>
              <a:rPr lang="en-US" altLang="zh-CN" dirty="0"/>
              <a:t>()</a:t>
            </a:r>
          </a:p>
          <a:p>
            <a:pPr lvl="2" indent="-285750"/>
            <a:r>
              <a:rPr kumimoji="1" lang="zh-CN" altLang="en-US" dirty="0"/>
              <a:t>实现自己的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策略</a:t>
            </a:r>
            <a:endParaRPr kumimoji="1" lang="en-US" altLang="zh-CN" dirty="0"/>
          </a:p>
          <a:p>
            <a:pPr lvl="2" indent="-285750"/>
            <a:r>
              <a:rPr kumimoji="1" lang="zh-CN" altLang="en-US" dirty="0"/>
              <a:t>周期性地 </a:t>
            </a:r>
            <a:r>
              <a:rPr lang="en-US" altLang="zh-CN" dirty="0"/>
              <a:t>Periodic</a:t>
            </a:r>
          </a:p>
          <a:p>
            <a:pPr lvl="2" indent="-285750"/>
            <a:r>
              <a:rPr lang="zh-CN" altLang="en-US" dirty="0"/>
              <a:t>逐个式地 </a:t>
            </a:r>
            <a:r>
              <a:rPr lang="en-US" altLang="zh-CN" dirty="0"/>
              <a:t>Punctuated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zh-CN" altLang="en-US" dirty="0"/>
              <a:t>之后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D71E51-446E-9447-884C-BC010512F975}"/>
              </a:ext>
            </a:extLst>
          </p:cNvPr>
          <p:cNvSpPr/>
          <p:nvPr/>
        </p:nvSpPr>
        <p:spPr>
          <a:xfrm>
            <a:off x="5619749" y="1713957"/>
            <a:ext cx="6696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MyType</a:t>
            </a:r>
            <a:r>
              <a:rPr lang="en-US" altLang="zh-CN" sz="1400" dirty="0"/>
              <a:t>&gt; stream = ...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DataStream&lt;</a:t>
            </a:r>
            <a:r>
              <a:rPr lang="en-US" altLang="zh-CN" sz="1400" dirty="0" err="1"/>
              <a:t>MyType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withTimestampsAndWatermarks</a:t>
            </a:r>
            <a:r>
              <a:rPr lang="en-US" altLang="zh-CN" sz="1400" dirty="0"/>
              <a:t> = stream </a:t>
            </a:r>
          </a:p>
          <a:p>
            <a:pPr lvl="1"/>
            <a:r>
              <a:rPr lang="en-US" altLang="zh-CN" sz="1400" dirty="0"/>
              <a:t>.</a:t>
            </a:r>
            <a:r>
              <a:rPr lang="en-US" altLang="zh-CN" sz="1400" dirty="0" err="1"/>
              <a:t>assignTimestampsAndWatermarks</a:t>
            </a:r>
            <a:r>
              <a:rPr lang="en-US" altLang="zh-CN" sz="1400" dirty="0"/>
              <a:t>( </a:t>
            </a:r>
          </a:p>
          <a:p>
            <a:pPr lvl="1"/>
            <a:r>
              <a:rPr lang="en-US" altLang="zh-CN" sz="1400" dirty="0"/>
              <a:t>	</a:t>
            </a:r>
            <a:r>
              <a:rPr lang="en-US" altLang="zh-CN" sz="1400" dirty="0" err="1"/>
              <a:t>WatermarkStrategy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    </a:t>
            </a:r>
            <a:r>
              <a:rPr lang="en-US" altLang="zh-CN" sz="1400" dirty="0"/>
              <a:t>.</a:t>
            </a:r>
            <a:r>
              <a:rPr lang="en-US" altLang="zh-CN" sz="1400" dirty="0" err="1"/>
              <a:t>forGenerator</a:t>
            </a:r>
            <a:r>
              <a:rPr lang="en-US" altLang="zh-CN" sz="1400" dirty="0"/>
              <a:t>(...) </a:t>
            </a:r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    </a:t>
            </a:r>
            <a:r>
              <a:rPr lang="en-US" altLang="zh-CN" sz="1400" dirty="0"/>
              <a:t>.</a:t>
            </a:r>
            <a:r>
              <a:rPr lang="en-US" altLang="zh-CN" sz="1400" dirty="0" err="1"/>
              <a:t>withTimestampAssigner</a:t>
            </a:r>
            <a:r>
              <a:rPr lang="en-US" altLang="zh-CN" sz="1400" dirty="0"/>
              <a:t>(...) </a:t>
            </a:r>
          </a:p>
          <a:p>
            <a:pPr lvl="1"/>
            <a:r>
              <a:rPr lang="en-US" altLang="zh-CN" sz="1400" dirty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386243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22759</TotalTime>
  <Words>5131</Words>
  <Application>Microsoft Macintosh PowerPoint</Application>
  <PresentationFormat>宽屏</PresentationFormat>
  <Paragraphs>588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Microsoft YaHei UI</vt:lpstr>
      <vt:lpstr>Arial</vt:lpstr>
      <vt:lpstr>Cambria Math</vt:lpstr>
      <vt:lpstr>Consolas</vt:lpstr>
      <vt:lpstr>Wingdings</vt:lpstr>
      <vt:lpstr>欢迎文档</vt:lpstr>
      <vt:lpstr>第五章 时间和窗口</vt:lpstr>
      <vt:lpstr>三种时间语义</vt:lpstr>
      <vt:lpstr>设置时间语义</vt:lpstr>
      <vt:lpstr>Event Time 和 Watermark</vt:lpstr>
      <vt:lpstr>分布式环境下Watermark的传播</vt:lpstr>
      <vt:lpstr>分布式环境下Watermark的传播</vt:lpstr>
      <vt:lpstr>抽取时间戳及生成Watermark</vt:lpstr>
      <vt:lpstr>Source</vt:lpstr>
      <vt:lpstr>Source之后</vt:lpstr>
      <vt:lpstr>周期性地生成Watermark</vt:lpstr>
      <vt:lpstr>周期性地生成Watermark</vt:lpstr>
      <vt:lpstr>逐个式地生成Watermark</vt:lpstr>
      <vt:lpstr>延迟与准确性</vt:lpstr>
      <vt:lpstr>ProcessFunction系列函数</vt:lpstr>
      <vt:lpstr>Timer的使用方法</vt:lpstr>
      <vt:lpstr>Timer的使用方法</vt:lpstr>
      <vt:lpstr>Timer案例：股票交易场景</vt:lpstr>
      <vt:lpstr>侧输出</vt:lpstr>
      <vt:lpstr>两个流上使用ProcessFunction</vt:lpstr>
      <vt:lpstr>案例：股票价格流与媒体评价流做Join</vt:lpstr>
      <vt:lpstr>窗口程序的骨架结构</vt:lpstr>
      <vt:lpstr>窗口的生命周期</vt:lpstr>
      <vt:lpstr>内置的窗口划分方法 – 滚动窗口</vt:lpstr>
      <vt:lpstr>内置的窗口划分方法 – 滑动窗口</vt:lpstr>
      <vt:lpstr>内置的窗口划分方法 – 会话窗口</vt:lpstr>
      <vt:lpstr>窗口函数</vt:lpstr>
      <vt:lpstr>ReduceFunction</vt:lpstr>
      <vt:lpstr>AggregateFunction</vt:lpstr>
      <vt:lpstr>AggregateFunction</vt:lpstr>
      <vt:lpstr>AggregateFunction</vt:lpstr>
      <vt:lpstr>ProcessWindowFunction</vt:lpstr>
      <vt:lpstr>ProcessWindowFunction与增量计算相结合</vt:lpstr>
      <vt:lpstr>触发器 Trigger</vt:lpstr>
      <vt:lpstr>触发器 Trigger</vt:lpstr>
      <vt:lpstr>清除器 Evictor</vt:lpstr>
      <vt:lpstr>双流关联</vt:lpstr>
      <vt:lpstr>窗口连接 Window Join</vt:lpstr>
      <vt:lpstr>窗口连接 Window Join</vt:lpstr>
      <vt:lpstr>时间间隔连接 Interval Join</vt:lpstr>
      <vt:lpstr>迟到数据</vt:lpstr>
      <vt:lpstr>将迟到数据发送到另一个流</vt:lpstr>
      <vt:lpstr>更新计算结果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138</cp:revision>
  <dcterms:created xsi:type="dcterms:W3CDTF">2020-06-29T22:49:21Z</dcterms:created>
  <dcterms:modified xsi:type="dcterms:W3CDTF">2020-11-21T10:03:29Z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