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3"/>
  </p:notesMasterIdLst>
  <p:handoutMasterIdLst>
    <p:handoutMasterId r:id="rId64"/>
  </p:handoutMasterIdLst>
  <p:sldIdLst>
    <p:sldId id="273" r:id="rId2"/>
    <p:sldId id="270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80" r:id="rId11"/>
    <p:sldId id="281" r:id="rId12"/>
    <p:sldId id="341" r:id="rId13"/>
    <p:sldId id="284" r:id="rId14"/>
    <p:sldId id="297" r:id="rId15"/>
    <p:sldId id="298" r:id="rId16"/>
    <p:sldId id="299" r:id="rId17"/>
    <p:sldId id="300" r:id="rId18"/>
    <p:sldId id="301" r:id="rId19"/>
    <p:sldId id="302" r:id="rId20"/>
    <p:sldId id="285" r:id="rId21"/>
    <p:sldId id="303" r:id="rId22"/>
    <p:sldId id="286" r:id="rId23"/>
    <p:sldId id="287" r:id="rId24"/>
    <p:sldId id="288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15" r:id="rId37"/>
    <p:sldId id="316" r:id="rId38"/>
    <p:sldId id="317" r:id="rId39"/>
    <p:sldId id="318" r:id="rId40"/>
    <p:sldId id="319" r:id="rId41"/>
    <p:sldId id="320" r:id="rId42"/>
    <p:sldId id="321" r:id="rId43"/>
    <p:sldId id="322" r:id="rId44"/>
    <p:sldId id="323" r:id="rId45"/>
    <p:sldId id="324" r:id="rId46"/>
    <p:sldId id="325" r:id="rId47"/>
    <p:sldId id="326" r:id="rId48"/>
    <p:sldId id="327" r:id="rId49"/>
    <p:sldId id="328" r:id="rId50"/>
    <p:sldId id="329" r:id="rId51"/>
    <p:sldId id="330" r:id="rId52"/>
    <p:sldId id="331" r:id="rId53"/>
    <p:sldId id="332" r:id="rId54"/>
    <p:sldId id="333" r:id="rId55"/>
    <p:sldId id="334" r:id="rId56"/>
    <p:sldId id="335" r:id="rId57"/>
    <p:sldId id="336" r:id="rId58"/>
    <p:sldId id="337" r:id="rId59"/>
    <p:sldId id="338" r:id="rId60"/>
    <p:sldId id="339" r:id="rId61"/>
    <p:sldId id="340" r:id="rId62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73"/>
          </p14:sldIdLst>
        </p14:section>
        <p14:section name="Table API &amp; SQL综述" id="{B9B51309-D148-4332-87C2-07BE32FBCA3B}">
          <p14:sldIdLst>
            <p14:sldId id="270"/>
            <p14:sldId id="290"/>
            <p14:sldId id="291"/>
            <p14:sldId id="292"/>
            <p14:sldId id="293"/>
            <p14:sldId id="294"/>
            <p14:sldId id="295"/>
            <p14:sldId id="296"/>
          </p14:sldIdLst>
        </p14:section>
        <p14:section name="动态表和持续查询" id="{2C3E5074-895C-2C40-A412-A32AD66F93FA}">
          <p14:sldIdLst>
            <p14:sldId id="280"/>
            <p14:sldId id="281"/>
            <p14:sldId id="341"/>
            <p14:sldId id="284"/>
            <p14:sldId id="297"/>
            <p14:sldId id="298"/>
            <p14:sldId id="299"/>
            <p14:sldId id="300"/>
            <p14:sldId id="301"/>
            <p14:sldId id="302"/>
          </p14:sldIdLst>
        </p14:section>
        <p14:section name="时间和窗口" id="{2CC34DB2-6590-42C0-AD4B-A04C6060184E}">
          <p14:sldIdLst>
            <p14:sldId id="285"/>
            <p14:sldId id="303"/>
            <p14:sldId id="286"/>
            <p14:sldId id="287"/>
            <p14:sldId id="288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</p14:sldIdLst>
        </p14:section>
        <p14:section name="Join" id="{54BD5623-05A2-3746-90CD-444CD241ABF1}">
          <p14:sldIdLst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</p14:sldIdLst>
        </p14:section>
        <p14:section name="SQL DDL" id="{5AFAB440-8D4C-7043-9B32-F81D9A0BCF94}">
          <p14:sldIdLst>
            <p14:sldId id="329"/>
            <p14:sldId id="330"/>
            <p14:sldId id="331"/>
          </p14:sldIdLst>
        </p14:section>
        <p14:section name="系统内置函数" id="{3F4A577E-E670-0D43-8CEC-2E2DE7F9527B}">
          <p14:sldIdLst>
            <p14:sldId id="332"/>
            <p14:sldId id="333"/>
          </p14:sldIdLst>
        </p14:section>
        <p14:section name="用户自定义函数" id="{2A41AFFC-9C17-6543-8B4B-76CE0B735357}">
          <p14:sldIdLst>
            <p14:sldId id="334"/>
            <p14:sldId id="335"/>
            <p14:sldId id="336"/>
            <p14:sldId id="337"/>
            <p14:sldId id="338"/>
            <p14:sldId id="339"/>
            <p14:sldId id="3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  <p:cmAuthor id="4" name="鲁蔚征" initials="Lu" lastIdx="1" clrIdx="3">
    <p:extLst>
      <p:ext uri="{19B8F6BF-5375-455C-9EA6-DF929625EA0E}">
        <p15:presenceInfo xmlns:p15="http://schemas.microsoft.com/office/powerpoint/2012/main" userId="鲁蔚征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F8F8F8"/>
    <a:srgbClr val="D24726"/>
    <a:srgbClr val="D2B4A6"/>
    <a:srgbClr val="734F29"/>
    <a:srgbClr val="DD462F"/>
    <a:srgbClr val="AEB785"/>
    <a:srgbClr val="EFD5A2"/>
    <a:srgbClr val="3B3026"/>
    <a:srgbClr val="ECE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37" autoAdjust="0"/>
    <p:restoredTop sz="81832" autoAdjust="0"/>
  </p:normalViewPr>
  <p:slideViewPr>
    <p:cSldViewPr snapToGrid="0">
      <p:cViewPr varScale="1">
        <p:scale>
          <a:sx n="90" d="100"/>
          <a:sy n="90" d="100"/>
        </p:scale>
        <p:origin x="140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78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A33CDF6-CC3F-41B1-8979-AF0AC31794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CA17CF-163C-499D-A480-07F9EEC56C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44022C-5079-4642-AC6E-7894F9978BBA}" type="datetime2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2020年11月21日 Saturday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4FD741-ECD4-468A-8F85-031E765AA14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63D4AA-8819-45EA-BDFB-441DA124CC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E3BD5-D202-4020-A93E-A1AA1A84DE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63759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0747F27-0AFF-49DE-ABD2-AA502995B8AE}" type="datetime2">
              <a:rPr lang="zh-CN" altLang="en-US" smtClean="0"/>
              <a:pPr/>
              <a:t>2020年11月21日 Saturday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61EA0F-A667-4B49-8422-0062BC55E2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0055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40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104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>
              <a:latin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280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长方形 9">
            <a:extLst>
              <a:ext uri="{FF2B5EF4-FFF2-40B4-BE49-F238E27FC236}">
                <a16:creationId xmlns:a16="http://schemas.microsoft.com/office/drawing/2014/main" id="{2A1E7EF3-16C1-8C4A-BC1F-86BA485BBBA4}"/>
              </a:ext>
            </a:extLst>
          </p:cNvPr>
          <p:cNvSpPr/>
          <p:nvPr userDrawn="1"/>
        </p:nvSpPr>
        <p:spPr>
          <a:xfrm>
            <a:off x="254949" y="161585"/>
            <a:ext cx="11682101" cy="108651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 lIns="0" tIns="0" rIns="0" bIns="0" rtlCol="0">
            <a:normAutofit/>
          </a:bodyPr>
          <a:lstStyle>
            <a:lvl1pPr marL="285750" indent="-285750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Font typeface="Wingdings" pitchFamily="2" charset="2"/>
              <a:buChar char="l"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二级</a:t>
            </a:r>
          </a:p>
          <a:p>
            <a:pPr lvl="2" rtl="0"/>
            <a:r>
              <a:rPr lang="zh-CN" altLang="en-US" dirty="0"/>
              <a:t>三级</a:t>
            </a:r>
          </a:p>
          <a:p>
            <a:pPr lvl="3" rtl="0"/>
            <a:r>
              <a:rPr lang="zh-CN" altLang="en-US" dirty="0"/>
              <a:t>四级</a:t>
            </a:r>
          </a:p>
          <a:p>
            <a:pPr lvl="4" rtl="0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06705"/>
            <a:ext cx="10749367" cy="796273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31E3292-D461-4042-A5EB-629C7A8279A7}" type="datetime2">
              <a:rPr lang="zh-CN" altLang="en-US" smtClean="0"/>
              <a:pPr/>
              <a:t>2020年11月21日 Saturday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811306" y="1164325"/>
            <a:ext cx="9582736" cy="2389365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4600" dirty="0">
                <a:solidFill>
                  <a:schemeClr val="bg1"/>
                </a:solidFill>
                <a:cs typeface="Arial" panose="020B0604020202020204" pitchFamily="34" charset="0"/>
              </a:rPr>
              <a:t>第八章</a:t>
            </a:r>
            <a:br>
              <a:rPr lang="en-US" altLang="zh-CN" sz="4600" dirty="0">
                <a:solidFill>
                  <a:schemeClr val="bg1"/>
                </a:solidFill>
                <a:cs typeface="Arial" panose="020B0604020202020204" pitchFamily="34" charset="0"/>
              </a:rPr>
            </a:br>
            <a:r>
              <a:rPr lang="en-US" altLang="zh-CN" sz="4600" dirty="0">
                <a:solidFill>
                  <a:schemeClr val="bg1"/>
                </a:solidFill>
                <a:cs typeface="Arial" panose="020B0604020202020204" pitchFamily="34" charset="0"/>
              </a:rPr>
              <a:t>Table</a:t>
            </a:r>
            <a:r>
              <a:rPr lang="zh-CN" altLang="en-US" sz="4600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altLang="zh-CN" sz="4600" dirty="0">
                <a:solidFill>
                  <a:schemeClr val="bg1"/>
                </a:solidFill>
                <a:cs typeface="Arial" panose="020B0604020202020204" pitchFamily="34" charset="0"/>
              </a:rPr>
              <a:t>API</a:t>
            </a:r>
            <a:r>
              <a:rPr lang="zh-CN" altLang="en-US" sz="4600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altLang="zh-CN" sz="4600" dirty="0">
                <a:solidFill>
                  <a:schemeClr val="bg1"/>
                </a:solidFill>
                <a:cs typeface="Arial" panose="020B0604020202020204" pitchFamily="34" charset="0"/>
              </a:rPr>
              <a:t>&amp;</a:t>
            </a:r>
            <a:r>
              <a:rPr lang="zh-CN" altLang="en-US" sz="4600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altLang="zh-CN" sz="4600" dirty="0">
                <a:solidFill>
                  <a:schemeClr val="bg1"/>
                </a:solidFill>
                <a:cs typeface="Arial" panose="020B0604020202020204" pitchFamily="34" charset="0"/>
              </a:rPr>
              <a:t>SQL</a:t>
            </a:r>
            <a:r>
              <a:rPr lang="zh-CN" altLang="en-US" sz="4600" dirty="0">
                <a:solidFill>
                  <a:schemeClr val="bg1"/>
                </a:solidFill>
                <a:cs typeface="Arial" panose="020B0604020202020204" pitchFamily="34" charset="0"/>
              </a:rPr>
              <a:t>的介绍和使用</a:t>
            </a:r>
            <a:endParaRPr lang="zh-cn" sz="4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890328" y="3249194"/>
            <a:ext cx="9582736" cy="1133856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endParaRPr lang="zh-cn" sz="2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315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E771772-4597-754A-97C0-171A198B8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70230" cy="4351338"/>
          </a:xfrm>
        </p:spPr>
        <p:txBody>
          <a:bodyPr/>
          <a:lstStyle/>
          <a:p>
            <a:r>
              <a:rPr kumimoji="1" lang="zh-CN" altLang="en-US" dirty="0"/>
              <a:t>流处理上的关系型查询借鉴了物化视图的实现思路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DE9F3C3-B8F0-F741-8689-EBC1AD868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批处理关系型查询与流处理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DB331BC-156C-4B41-B2E8-07D85EE78F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780153"/>
              </p:ext>
            </p:extLst>
          </p:nvPr>
        </p:nvGraphicFramePr>
        <p:xfrm>
          <a:off x="2366959" y="2608263"/>
          <a:ext cx="8358190" cy="2786062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853643">
                  <a:extLst>
                    <a:ext uri="{9D8B030D-6E8A-4147-A177-3AD203B41FA5}">
                      <a16:colId xmlns:a16="http://schemas.microsoft.com/office/drawing/2014/main" val="1259314565"/>
                    </a:ext>
                  </a:extLst>
                </a:gridCol>
                <a:gridCol w="3790332">
                  <a:extLst>
                    <a:ext uri="{9D8B030D-6E8A-4147-A177-3AD203B41FA5}">
                      <a16:colId xmlns:a16="http://schemas.microsoft.com/office/drawing/2014/main" val="4086903529"/>
                    </a:ext>
                  </a:extLst>
                </a:gridCol>
                <a:gridCol w="3714215">
                  <a:extLst>
                    <a:ext uri="{9D8B030D-6E8A-4147-A177-3AD203B41FA5}">
                      <a16:colId xmlns:a16="http://schemas.microsoft.com/office/drawing/2014/main" val="1161640057"/>
                    </a:ext>
                  </a:extLst>
                </a:gridCol>
              </a:tblGrid>
              <a:tr h="608191">
                <a:tc>
                  <a:txBody>
                    <a:bodyPr/>
                    <a:lstStyle/>
                    <a:p>
                      <a:pPr indent="254000" algn="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 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方正宋一简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批处理关系型查询 </a:t>
                      </a:r>
                      <a:endParaRPr lang="zh-CN" sz="1400" kern="100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流处理</a:t>
                      </a:r>
                      <a:endParaRPr lang="zh-CN" sz="1400" kern="100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3903356"/>
                  </a:ext>
                </a:extLst>
              </a:tr>
              <a:tr h="725957">
                <a:tc>
                  <a:txBody>
                    <a:bodyPr/>
                    <a:lstStyle/>
                    <a:p>
                      <a:pPr indent="254000" algn="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zh-CN" sz="1400" b="1" kern="100" dirty="0">
                          <a:effectLst/>
                        </a:rPr>
                        <a:t>输入数据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数据是有界的，在有限的数据上进行查询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zh-CN" sz="1400" kern="100">
                          <a:effectLst/>
                        </a:rPr>
                        <a:t>数据流是无界的，在源源不断的数据流上进行查询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8762574"/>
                  </a:ext>
                </a:extLst>
              </a:tr>
              <a:tr h="725957">
                <a:tc>
                  <a:txBody>
                    <a:bodyPr/>
                    <a:lstStyle/>
                    <a:p>
                      <a:pPr indent="254000" algn="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zh-CN" sz="1400" b="1" kern="100" dirty="0">
                          <a:effectLst/>
                        </a:rPr>
                        <a:t>执行过程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zh-CN" sz="1400" kern="100">
                          <a:effectLst/>
                        </a:rPr>
                        <a:t>一次查询是在一个批次的数据上进行查询，所查询的数据是静态确定的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zh-CN" sz="1400" kern="100">
                          <a:effectLst/>
                        </a:rPr>
                        <a:t>一次查询启动后需要等待数据不断流入，所查询的数据在未来源源不断地到达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6995763"/>
                  </a:ext>
                </a:extLst>
              </a:tr>
              <a:tr h="725957">
                <a:tc>
                  <a:txBody>
                    <a:bodyPr/>
                    <a:lstStyle/>
                    <a:p>
                      <a:pPr indent="254000" algn="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zh-CN" sz="1400" b="1" kern="100" dirty="0">
                          <a:effectLst/>
                        </a:rPr>
                        <a:t>查询结果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zh-CN" sz="1400" kern="100">
                          <a:effectLst/>
                        </a:rPr>
                        <a:t>一次查询完成后即结束。结果是确定的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zh-CN" sz="1400" kern="100" dirty="0">
                          <a:effectLst/>
                        </a:rPr>
                        <a:t>一次查询会根据新流入数据不断更新结果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9572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4834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1EF2613-0D66-9645-B341-A49AA0F54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257799" cy="4351338"/>
          </a:xfrm>
        </p:spPr>
        <p:txBody>
          <a:bodyPr/>
          <a:lstStyle/>
          <a:p>
            <a:r>
              <a:rPr kumimoji="1" lang="zh-CN" altLang="en-US" dirty="0"/>
              <a:t>动态表</a:t>
            </a:r>
            <a:r>
              <a:rPr kumimoji="1" lang="zh-CN" altLang="en-US" dirty="0">
                <a:sym typeface="Wingdings" pitchFamily="2" charset="2"/>
              </a:rPr>
              <a:t>（</a:t>
            </a:r>
            <a:r>
              <a:rPr kumimoji="1" lang="en-US" altLang="zh-CN" dirty="0">
                <a:sym typeface="Wingdings" pitchFamily="2" charset="2"/>
              </a:rPr>
              <a:t> Dynamic Table </a:t>
            </a:r>
            <a:r>
              <a:rPr kumimoji="1" lang="zh-CN" altLang="en-US" dirty="0">
                <a:sym typeface="Wingdings" pitchFamily="2" charset="2"/>
              </a:rPr>
              <a:t>）用来表示不断流入的数据表，表中的数据不断更新。</a:t>
            </a:r>
            <a:endParaRPr kumimoji="1" lang="en-US" altLang="zh-CN" dirty="0">
              <a:sym typeface="Wingdings" pitchFamily="2" charset="2"/>
            </a:endParaRPr>
          </a:p>
          <a:p>
            <a:r>
              <a:rPr kumimoji="1" lang="zh-CN" altLang="en-US" dirty="0">
                <a:sym typeface="Wingdings" pitchFamily="2" charset="2"/>
              </a:rPr>
              <a:t>在动态表上进行查询，被称为持续查询。一个持续查询的结果也是动态表。</a:t>
            </a: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382934B-EBD3-6947-8767-FE202AE46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动态表上的持续查询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FBD7551-E2D4-E24D-AC48-5CA61CA3A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665" y="4001294"/>
            <a:ext cx="9156843" cy="159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34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B81B5E3-7E91-5C43-A3EC-DB9B48FD1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电商平台用户行为分析</a:t>
            </a:r>
            <a:endParaRPr kumimoji="1" lang="en-US" altLang="zh-CN" dirty="0"/>
          </a:p>
          <a:p>
            <a:r>
              <a:rPr kumimoji="1" lang="zh-CN" altLang="en-US" dirty="0"/>
              <a:t>左侧为数据流</a:t>
            </a:r>
            <a:endParaRPr kumimoji="1" lang="en-US" altLang="zh-CN" dirty="0"/>
          </a:p>
          <a:p>
            <a:r>
              <a:rPr kumimoji="1" lang="zh-CN" altLang="en-US" dirty="0"/>
              <a:t>右侧为转化后的动态表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1EA80D3-8304-E948-8C5E-DEA491E3E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动态表上的持续查询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AA9EC23-28F6-E644-A694-517482AC6D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422" y="3010217"/>
            <a:ext cx="7616623" cy="264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964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344764D-E070-024D-B5EA-B531A31AC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212101" cy="4351338"/>
          </a:xfrm>
        </p:spPr>
        <p:txBody>
          <a:bodyPr>
            <a:normAutofit/>
          </a:bodyPr>
          <a:lstStyle/>
          <a:p>
            <a:r>
              <a:rPr kumimoji="1" lang="zh-CN" altLang="en-US" sz="1800" dirty="0"/>
              <a:t>按</a:t>
            </a:r>
            <a:r>
              <a:rPr kumimoji="1" lang="en-US" altLang="zh-CN" sz="1800" dirty="0" err="1"/>
              <a:t>user_id</a:t>
            </a:r>
            <a:r>
              <a:rPr kumimoji="1" lang="zh-CN" altLang="en-US" sz="1800" dirty="0"/>
              <a:t>字段分组，统计每个</a:t>
            </a:r>
            <a:r>
              <a:rPr kumimoji="1" lang="en-US" altLang="zh-CN" sz="1800" dirty="0" err="1"/>
              <a:t>user_id</a:t>
            </a:r>
            <a:r>
              <a:rPr kumimoji="1" lang="zh-CN" altLang="en-US" sz="1800" dirty="0"/>
              <a:t>所产生的行为总数</a:t>
            </a:r>
            <a:endParaRPr kumimoji="1" lang="en-US" altLang="zh-CN" sz="1800" dirty="0"/>
          </a:p>
          <a:p>
            <a:r>
              <a:rPr kumimoji="1" lang="zh-CN" altLang="en-US" sz="1800" dirty="0"/>
              <a:t>新数据的插入会导致统计结果的更新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BDA7C14-FBC6-7043-B4EC-168FABB61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动态表上的持续查询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25D9E0E-292D-D44A-B0AF-62C6964BE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616" y="3047113"/>
            <a:ext cx="5810769" cy="374328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E37F845-6DDE-B54E-9196-DB2657459430}"/>
              </a:ext>
            </a:extLst>
          </p:cNvPr>
          <p:cNvSpPr txBox="1"/>
          <p:nvPr/>
        </p:nvSpPr>
        <p:spPr>
          <a:xfrm>
            <a:off x="7681133" y="3244334"/>
            <a:ext cx="290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SQL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2AE25EF-371D-7E4E-890B-5CE96949A982}"/>
              </a:ext>
            </a:extLst>
          </p:cNvPr>
          <p:cNvSpPr/>
          <p:nvPr/>
        </p:nvSpPr>
        <p:spPr>
          <a:xfrm>
            <a:off x="7217120" y="156978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8959A8"/>
                </a:solidFill>
              </a:rPr>
              <a:t>SELECT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 err="1"/>
              <a:t>user_id</a:t>
            </a:r>
            <a:r>
              <a:rPr lang="en-US" altLang="zh-CN" dirty="0"/>
              <a:t>, </a:t>
            </a:r>
          </a:p>
          <a:p>
            <a:pPr lvl="1"/>
            <a:r>
              <a:rPr lang="en-US" altLang="zh-CN" dirty="0">
                <a:solidFill>
                  <a:srgbClr val="8959A8"/>
                </a:solidFill>
              </a:rPr>
              <a:t>COUNT</a:t>
            </a:r>
            <a:r>
              <a:rPr lang="en-US" altLang="zh-CN" dirty="0"/>
              <a:t>(behavior) </a:t>
            </a:r>
            <a:r>
              <a:rPr lang="en-US" altLang="zh-CN" dirty="0">
                <a:solidFill>
                  <a:srgbClr val="8959A8"/>
                </a:solidFill>
              </a:rPr>
              <a:t>AS</a:t>
            </a:r>
            <a:r>
              <a:rPr lang="en-US" altLang="zh-CN" dirty="0"/>
              <a:t> </a:t>
            </a:r>
            <a:r>
              <a:rPr lang="en-US" altLang="zh-CN" dirty="0" err="1"/>
              <a:t>behavior_cnt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solidFill>
                  <a:srgbClr val="8959A8"/>
                </a:solidFill>
              </a:rPr>
              <a:t>FROM</a:t>
            </a:r>
            <a:r>
              <a:rPr lang="en-US" altLang="zh-CN" dirty="0"/>
              <a:t> </a:t>
            </a:r>
            <a:r>
              <a:rPr lang="en-US" altLang="zh-CN" dirty="0" err="1"/>
              <a:t>user_behavior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solidFill>
                  <a:srgbClr val="8959A8"/>
                </a:solidFill>
              </a:rPr>
              <a:t>GROUP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8959A8"/>
                </a:solidFill>
              </a:rPr>
              <a:t>BY</a:t>
            </a:r>
            <a:r>
              <a:rPr lang="en-US" altLang="zh-CN" dirty="0"/>
              <a:t> </a:t>
            </a:r>
            <a:r>
              <a:rPr lang="en-US" altLang="zh-CN" dirty="0" err="1"/>
              <a:t>user_id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6673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88A3FEA-ACB8-9145-82EA-CC6E12E6F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按照</a:t>
            </a:r>
            <a:r>
              <a:rPr kumimoji="1" lang="en-US" altLang="zh-CN" dirty="0" err="1"/>
              <a:t>user_id</a:t>
            </a:r>
            <a:r>
              <a:rPr kumimoji="1" lang="zh-CN" altLang="en-US" dirty="0"/>
              <a:t>字段分组，统计</a:t>
            </a:r>
            <a:r>
              <a:rPr kumimoji="1" lang="zh-CN" altLang="en-US" b="1" dirty="0"/>
              <a:t>每分钟</a:t>
            </a:r>
            <a:r>
              <a:rPr kumimoji="1" lang="zh-CN" altLang="en-US" dirty="0"/>
              <a:t>每个</a:t>
            </a:r>
            <a:r>
              <a:rPr kumimoji="1" lang="en-US" altLang="zh-CN" dirty="0" err="1"/>
              <a:t>user_id</a:t>
            </a:r>
            <a:r>
              <a:rPr kumimoji="1" lang="zh-CN" altLang="en-US" dirty="0"/>
              <a:t>所产生的行为总数</a:t>
            </a:r>
            <a:endParaRPr kumimoji="1" lang="en-US" altLang="zh-CN" dirty="0"/>
          </a:p>
          <a:p>
            <a:r>
              <a:rPr kumimoji="1" lang="zh-CN" altLang="en-US" dirty="0"/>
              <a:t>数据按照滚动时间窗口来分组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A773495-5289-3642-9C42-51B64AABD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动态表上的持续查询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8789DB-BAD9-DB4B-B189-15D7CCB3A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297" y="3310399"/>
            <a:ext cx="5081586" cy="324089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C09A153-5AAA-4543-B24F-1531A9F0CC5B}"/>
              </a:ext>
            </a:extLst>
          </p:cNvPr>
          <p:cNvSpPr txBox="1"/>
          <p:nvPr/>
        </p:nvSpPr>
        <p:spPr>
          <a:xfrm>
            <a:off x="7186048" y="4001294"/>
            <a:ext cx="290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SQL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B5B5AFC-E18E-1146-B5B7-5FC18136F913}"/>
              </a:ext>
            </a:extLst>
          </p:cNvPr>
          <p:cNvSpPr/>
          <p:nvPr/>
        </p:nvSpPr>
        <p:spPr>
          <a:xfrm>
            <a:off x="5777318" y="1397974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8959A8"/>
                </a:solidFill>
              </a:rPr>
              <a:t>SELECT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 err="1"/>
              <a:t>user_id</a:t>
            </a:r>
            <a:r>
              <a:rPr lang="en-US" altLang="zh-CN" dirty="0"/>
              <a:t>, </a:t>
            </a:r>
          </a:p>
          <a:p>
            <a:pPr lvl="1"/>
            <a:r>
              <a:rPr lang="en-US" altLang="zh-CN" dirty="0">
                <a:solidFill>
                  <a:srgbClr val="8959A8"/>
                </a:solidFill>
              </a:rPr>
              <a:t>COUNT</a:t>
            </a:r>
            <a:r>
              <a:rPr lang="en-US" altLang="zh-CN" dirty="0"/>
              <a:t>(behavior) </a:t>
            </a:r>
            <a:r>
              <a:rPr lang="en-US" altLang="zh-CN" dirty="0">
                <a:solidFill>
                  <a:srgbClr val="8959A8"/>
                </a:solidFill>
              </a:rPr>
              <a:t>AS</a:t>
            </a:r>
            <a:r>
              <a:rPr lang="en-US" altLang="zh-CN" dirty="0"/>
              <a:t> </a:t>
            </a:r>
            <a:r>
              <a:rPr lang="en-US" altLang="zh-CN" dirty="0" err="1"/>
              <a:t>behavior_cnt</a:t>
            </a:r>
            <a:r>
              <a:rPr lang="en-US" altLang="zh-CN" dirty="0"/>
              <a:t>, </a:t>
            </a:r>
          </a:p>
          <a:p>
            <a:pPr lvl="1"/>
            <a:r>
              <a:rPr lang="en-US" altLang="zh-CN" dirty="0"/>
              <a:t>TUMBLE_END(</a:t>
            </a:r>
            <a:r>
              <a:rPr lang="en-US" altLang="zh-CN" dirty="0" err="1"/>
              <a:t>ts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F5871F"/>
                </a:solidFill>
              </a:rPr>
              <a:t>INTERVAL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18C00"/>
                </a:solidFill>
              </a:rPr>
              <a:t>'1'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8959A8"/>
                </a:solidFill>
              </a:rPr>
              <a:t>MINUTE</a:t>
            </a:r>
            <a:r>
              <a:rPr lang="en-US" altLang="zh-CN" dirty="0"/>
              <a:t>) </a:t>
            </a:r>
            <a:r>
              <a:rPr lang="en-US" altLang="zh-CN" dirty="0">
                <a:solidFill>
                  <a:srgbClr val="8959A8"/>
                </a:solidFill>
              </a:rPr>
              <a:t>AS</a:t>
            </a:r>
            <a:r>
              <a:rPr lang="en-US" altLang="zh-CN" dirty="0"/>
              <a:t> </a:t>
            </a:r>
            <a:r>
              <a:rPr lang="en-US" altLang="zh-CN" dirty="0" err="1"/>
              <a:t>end_ts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8959A8"/>
                </a:solidFill>
              </a:rPr>
              <a:t>FROM</a:t>
            </a:r>
            <a:r>
              <a:rPr lang="en-US" altLang="zh-CN" dirty="0"/>
              <a:t> </a:t>
            </a:r>
            <a:r>
              <a:rPr lang="en-US" altLang="zh-CN" dirty="0" err="1"/>
              <a:t>user_behavior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solidFill>
                  <a:srgbClr val="8959A8"/>
                </a:solidFill>
              </a:rPr>
              <a:t>GROUP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8959A8"/>
                </a:solidFill>
              </a:rPr>
              <a:t>BY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        </a:t>
            </a:r>
            <a:r>
              <a:rPr lang="en-US" altLang="zh-CN" dirty="0" err="1"/>
              <a:t>user_id</a:t>
            </a:r>
            <a:r>
              <a:rPr lang="en-US" altLang="zh-CN" dirty="0"/>
              <a:t>, 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TUMBLE(</a:t>
            </a:r>
            <a:r>
              <a:rPr lang="en-US" altLang="zh-CN" dirty="0" err="1"/>
              <a:t>ts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F5871F"/>
                </a:solidFill>
              </a:rPr>
              <a:t>INTERVAL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18C00"/>
                </a:solidFill>
              </a:rPr>
              <a:t>'1'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8959A8"/>
                </a:solidFill>
              </a:rPr>
              <a:t>MINUTE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0656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9C3D038-D881-6348-BE54-FC3B3C744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749366" cy="4351338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两种生成结果的方式：</a:t>
            </a:r>
            <a:endParaRPr lang="en-US" altLang="zh-CN" sz="2000" dirty="0"/>
          </a:p>
          <a:p>
            <a:pPr lvl="1"/>
            <a:r>
              <a:rPr lang="en-US" altLang="zh-CN" sz="1800" dirty="0"/>
              <a:t>SQL</a:t>
            </a:r>
            <a:r>
              <a:rPr lang="zh-CN" altLang="en-US" sz="1800" dirty="0"/>
              <a:t> </a:t>
            </a:r>
            <a:r>
              <a:rPr lang="en-US" altLang="zh-CN" sz="1800" dirty="0"/>
              <a:t>2</a:t>
            </a:r>
            <a:r>
              <a:rPr lang="zh-CN" altLang="zh-CN" sz="1800" dirty="0"/>
              <a:t>只追加结果，或者说只在结果表上进行插入操作。</a:t>
            </a:r>
            <a:endParaRPr lang="en-US" altLang="zh-CN" sz="1800" dirty="0"/>
          </a:p>
          <a:p>
            <a:pPr lvl="1"/>
            <a:r>
              <a:rPr lang="en-US" altLang="zh-CN" sz="1800" dirty="0"/>
              <a:t>SQL</a:t>
            </a:r>
            <a:r>
              <a:rPr lang="zh-CN" altLang="en-US" sz="1800" dirty="0"/>
              <a:t> </a:t>
            </a:r>
            <a:r>
              <a:rPr lang="en-US" altLang="zh-CN" sz="1800" dirty="0"/>
              <a:t>1</a:t>
            </a:r>
            <a:r>
              <a:rPr lang="zh-CN" altLang="zh-CN" sz="1800" dirty="0"/>
              <a:t>追加结果的同时，也对结果不断更新，或者说既进行插入操作又进行更新操作或删除操作。  </a:t>
            </a:r>
            <a:endParaRPr kumimoji="1" lang="zh-CN" altLang="en-US" sz="18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C3C1D23-F472-6845-AB88-8A750C86D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动态表上的持续查询</a:t>
            </a:r>
          </a:p>
        </p:txBody>
      </p:sp>
    </p:spTree>
    <p:extLst>
      <p:ext uri="{BB962C8B-B14F-4D97-AF65-F5344CB8AC3E}">
        <p14:creationId xmlns:p14="http://schemas.microsoft.com/office/powerpoint/2010/main" val="365309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BD7ACE2-F5FB-014F-AF0B-61D25463F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9377362" cy="4351338"/>
          </a:xfrm>
        </p:spPr>
        <p:txBody>
          <a:bodyPr>
            <a:normAutofit/>
          </a:bodyPr>
          <a:lstStyle/>
          <a:p>
            <a:r>
              <a:rPr kumimoji="1" lang="zh-CN" altLang="en-US" sz="2000" dirty="0"/>
              <a:t>两种输出方式：</a:t>
            </a:r>
            <a:endParaRPr kumimoji="1" lang="en-US" altLang="zh-CN" sz="2000" dirty="0"/>
          </a:p>
          <a:p>
            <a:pPr lvl="1"/>
            <a:r>
              <a:rPr kumimoji="1" lang="zh-CN" altLang="en-US" sz="1800" dirty="0"/>
              <a:t>追加（</a:t>
            </a:r>
            <a:r>
              <a:rPr kumimoji="1" lang="en-US" altLang="zh-CN" sz="1800" dirty="0"/>
              <a:t>Append-only</a:t>
            </a:r>
            <a:r>
              <a:rPr kumimoji="1" lang="zh-CN" altLang="en-US" sz="1800" dirty="0"/>
              <a:t>）模式：在结果末尾追加。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更新（</a:t>
            </a:r>
            <a:r>
              <a:rPr kumimoji="1" lang="en-US" altLang="zh-CN" sz="1800" dirty="0"/>
              <a:t>Update</a:t>
            </a:r>
            <a:r>
              <a:rPr kumimoji="1" lang="zh-CN" altLang="en-US" sz="1800" dirty="0"/>
              <a:t>）模式：既在结果末尾追加，又对已有数据更新。</a:t>
            </a:r>
            <a:endParaRPr kumimoji="1" lang="en-US" altLang="zh-CN" sz="1800" dirty="0"/>
          </a:p>
          <a:p>
            <a:pPr lvl="2"/>
            <a:r>
              <a:rPr kumimoji="1" lang="zh-CN" altLang="en-US" sz="1600" dirty="0"/>
              <a:t>对数据更新又分为两种：</a:t>
            </a:r>
            <a:endParaRPr kumimoji="1" lang="en-US" altLang="zh-CN" sz="1600" dirty="0"/>
          </a:p>
          <a:p>
            <a:pPr lvl="2"/>
            <a:r>
              <a:rPr kumimoji="1" lang="zh-CN" altLang="en-US" sz="1600" dirty="0"/>
              <a:t>先将旧数据撤回，再添加新数据，被称为撤回（</a:t>
            </a:r>
            <a:r>
              <a:rPr kumimoji="1" lang="en-US" altLang="zh-CN" sz="1600" dirty="0"/>
              <a:t>Retract</a:t>
            </a:r>
            <a:r>
              <a:rPr kumimoji="1" lang="zh-CN" altLang="en-US" sz="1600" dirty="0"/>
              <a:t>）模式</a:t>
            </a:r>
            <a:endParaRPr kumimoji="1" lang="en-US" altLang="zh-CN" sz="1600" dirty="0"/>
          </a:p>
          <a:p>
            <a:pPr lvl="2"/>
            <a:r>
              <a:rPr kumimoji="1" lang="zh-CN" altLang="en-US" sz="1600" dirty="0"/>
              <a:t>直接在旧数据上做更新，被称为插入更新（</a:t>
            </a:r>
            <a:r>
              <a:rPr kumimoji="1" lang="en-US" altLang="zh-CN" sz="1600" dirty="0" err="1"/>
              <a:t>Upsert</a:t>
            </a:r>
            <a:r>
              <a:rPr kumimoji="1" lang="zh-CN" altLang="en-US" sz="1600" dirty="0"/>
              <a:t>）模式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7FFA126-F0A9-BB4A-9F2A-743C326B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动态表的两种输出方式</a:t>
            </a:r>
          </a:p>
        </p:txBody>
      </p:sp>
    </p:spTree>
    <p:extLst>
      <p:ext uri="{BB962C8B-B14F-4D97-AF65-F5344CB8AC3E}">
        <p14:creationId xmlns:p14="http://schemas.microsoft.com/office/powerpoint/2010/main" val="1647355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D5BFB2E-B882-5746-B2F5-F62CEF416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结果共有</a:t>
            </a:r>
            <a:r>
              <a:rPr lang="en-US" altLang="zh-CN" dirty="0"/>
              <a:t>3</a:t>
            </a:r>
            <a:r>
              <a:rPr lang="zh-CN" altLang="zh-CN" dirty="0"/>
              <a:t>列</a:t>
            </a:r>
            <a:r>
              <a:rPr lang="en-US" altLang="zh-CN" dirty="0"/>
              <a:t>(flag, </a:t>
            </a:r>
            <a:r>
              <a:rPr lang="en-US" altLang="zh-CN" dirty="0" err="1"/>
              <a:t>user_id</a:t>
            </a:r>
            <a:r>
              <a:rPr lang="en-US" altLang="zh-CN" dirty="0"/>
              <a:t>, </a:t>
            </a:r>
            <a:r>
              <a:rPr lang="en-US" altLang="zh-CN" dirty="0" err="1"/>
              <a:t>behavior_cnt</a:t>
            </a:r>
            <a:r>
              <a:rPr lang="en-US" altLang="zh-CN" dirty="0"/>
              <a:t>)</a:t>
            </a:r>
          </a:p>
          <a:p>
            <a:r>
              <a:rPr lang="zh-CN" altLang="zh-CN" dirty="0"/>
              <a:t>其中第一列为标志位，表示本行数据是加入还是撤回，后两列是查询结果。 </a:t>
            </a: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54B89EE-73EF-324A-B913-A0347E5DA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Retract</a:t>
            </a:r>
            <a:r>
              <a:rPr kumimoji="1" lang="zh-CN" altLang="en-US" dirty="0"/>
              <a:t>模式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4D90932-945F-C245-B9B2-FDDCE131D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704" y="2795952"/>
            <a:ext cx="6619713" cy="282153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D2392FE-E594-9F4C-8795-8316F61AB3CB}"/>
              </a:ext>
            </a:extLst>
          </p:cNvPr>
          <p:cNvSpPr/>
          <p:nvPr/>
        </p:nvSpPr>
        <p:spPr>
          <a:xfrm>
            <a:off x="838200" y="5427282"/>
            <a:ext cx="109013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E908C"/>
                </a:solidFill>
              </a:rPr>
              <a:t>// </a:t>
            </a:r>
            <a:r>
              <a:rPr lang="zh-CN" altLang="en-US" dirty="0">
                <a:solidFill>
                  <a:srgbClr val="8E908C"/>
                </a:solidFill>
              </a:rPr>
              <a:t>将</a:t>
            </a:r>
            <a:r>
              <a:rPr lang="en-US" altLang="zh-CN" dirty="0">
                <a:solidFill>
                  <a:srgbClr val="8E908C"/>
                </a:solidFill>
              </a:rPr>
              <a:t>table</a:t>
            </a:r>
            <a:r>
              <a:rPr lang="zh-CN" altLang="en-US" dirty="0">
                <a:solidFill>
                  <a:srgbClr val="8E908C"/>
                </a:solidFill>
              </a:rPr>
              <a:t>转换为</a:t>
            </a:r>
            <a:r>
              <a:rPr lang="en-US" altLang="zh-CN" dirty="0">
                <a:solidFill>
                  <a:srgbClr val="8E908C"/>
                </a:solidFill>
              </a:rPr>
              <a:t>DataStream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solidFill>
                  <a:srgbClr val="8E908C"/>
                </a:solidFill>
              </a:rPr>
              <a:t>// Retract</a:t>
            </a:r>
            <a:r>
              <a:rPr lang="zh-CN" altLang="en-US" dirty="0">
                <a:solidFill>
                  <a:srgbClr val="8E908C"/>
                </a:solidFill>
              </a:rPr>
              <a:t>模式，</a:t>
            </a:r>
            <a:r>
              <a:rPr lang="en-US" altLang="zh-CN" dirty="0">
                <a:solidFill>
                  <a:srgbClr val="8E908C"/>
                </a:solidFill>
              </a:rPr>
              <a:t>Boolean</a:t>
            </a:r>
            <a:r>
              <a:rPr lang="zh-CN" altLang="en-US" dirty="0">
                <a:solidFill>
                  <a:srgbClr val="8E908C"/>
                </a:solidFill>
              </a:rPr>
              <a:t>为标志位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DataStream&lt;Tuple2&lt;Boolean, Row&gt;&gt; </a:t>
            </a:r>
            <a:r>
              <a:rPr lang="en-US" altLang="zh-CN" dirty="0" err="1"/>
              <a:t>retractStream</a:t>
            </a:r>
            <a:r>
              <a:rPr lang="en-US" altLang="zh-CN" dirty="0"/>
              <a:t> = </a:t>
            </a:r>
            <a:r>
              <a:rPr lang="en-US" altLang="zh-CN" dirty="0" err="1"/>
              <a:t>tableEnv.toRetractStream</a:t>
            </a:r>
            <a:r>
              <a:rPr lang="en-US" altLang="zh-CN" dirty="0"/>
              <a:t>(table, </a:t>
            </a:r>
            <a:r>
              <a:rPr lang="en-US" altLang="zh-CN" dirty="0" err="1"/>
              <a:t>Row.class</a:t>
            </a:r>
            <a:r>
              <a:rPr lang="en-US" altLang="zh-CN" dirty="0"/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4448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8CCE3DC-F442-0F46-A47E-606FBB93A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7677149" cy="4351338"/>
          </a:xfrm>
        </p:spPr>
        <p:txBody>
          <a:bodyPr>
            <a:normAutofit/>
          </a:bodyPr>
          <a:lstStyle/>
          <a:p>
            <a:r>
              <a:rPr kumimoji="1" lang="zh-CN" altLang="en-US" sz="1800" dirty="0"/>
              <a:t>输出结果需有一个唯一</a:t>
            </a:r>
            <a:r>
              <a:rPr kumimoji="1" lang="en-US" altLang="zh-CN" sz="1800" dirty="0"/>
              <a:t>ID</a:t>
            </a:r>
            <a:r>
              <a:rPr kumimoji="1" lang="zh-CN" altLang="en-US" sz="1800" dirty="0"/>
              <a:t>，可以根据唯一</a:t>
            </a:r>
            <a:r>
              <a:rPr kumimoji="1" lang="en-US" altLang="zh-CN" sz="1800" dirty="0"/>
              <a:t>ID</a:t>
            </a:r>
            <a:r>
              <a:rPr kumimoji="1" lang="zh-CN" altLang="en-US" sz="1800" dirty="0"/>
              <a:t>更新结果</a:t>
            </a:r>
            <a:endParaRPr kumimoji="1" lang="en-US" altLang="zh-CN" sz="1800" dirty="0"/>
          </a:p>
          <a:p>
            <a:pPr lvl="1"/>
            <a:r>
              <a:rPr kumimoji="1" lang="zh-CN" altLang="en-US" sz="1600" dirty="0"/>
              <a:t>例如</a:t>
            </a:r>
            <a:r>
              <a:rPr kumimoji="1" lang="en-US" altLang="zh-CN" sz="1600" dirty="0" err="1"/>
              <a:t>user_id</a:t>
            </a:r>
            <a:r>
              <a:rPr kumimoji="1" lang="zh-CN" altLang="en-US" sz="1600" dirty="0"/>
              <a:t>一般不重复，可以被用来作为唯一</a:t>
            </a:r>
            <a:r>
              <a:rPr kumimoji="1" lang="en-US" altLang="zh-CN" sz="1600" dirty="0"/>
              <a:t>ID</a:t>
            </a:r>
          </a:p>
          <a:p>
            <a:r>
              <a:rPr kumimoji="1" lang="en-US" altLang="zh-CN" sz="1800" dirty="0" err="1"/>
              <a:t>Upsert</a:t>
            </a:r>
            <a:r>
              <a:rPr kumimoji="1" lang="zh-CN" altLang="en-US" sz="1800" dirty="0"/>
              <a:t>模式要和特定的</a:t>
            </a:r>
            <a:r>
              <a:rPr kumimoji="1" lang="en-US" altLang="zh-CN" sz="1800" dirty="0" err="1"/>
              <a:t>TableSink</a:t>
            </a:r>
            <a:r>
              <a:rPr kumimoji="1" lang="zh-CN" altLang="en-US" sz="1800" dirty="0"/>
              <a:t>紧密结合</a:t>
            </a:r>
            <a:endParaRPr kumimoji="1" lang="en-US" altLang="zh-CN" sz="1800" dirty="0"/>
          </a:p>
          <a:p>
            <a:pPr lvl="1"/>
            <a:r>
              <a:rPr kumimoji="1" lang="en-US" altLang="zh-CN" sz="1600" dirty="0"/>
              <a:t>Key-Value</a:t>
            </a:r>
            <a:r>
              <a:rPr kumimoji="1" lang="zh-CN" altLang="en-US" sz="1600" dirty="0"/>
              <a:t>数据更适合进行</a:t>
            </a:r>
            <a:r>
              <a:rPr kumimoji="1" lang="en-US" altLang="zh-CN" sz="1600" dirty="0" err="1"/>
              <a:t>Upsert</a:t>
            </a:r>
            <a:r>
              <a:rPr kumimoji="1" lang="zh-CN" altLang="en-US" sz="1600" dirty="0"/>
              <a:t>操作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EC18C24-D32F-E94E-9C4C-0D0256B1C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Upsert</a:t>
            </a:r>
            <a:r>
              <a:rPr kumimoji="1" lang="zh-CN" altLang="en-US" dirty="0"/>
              <a:t>模式</a:t>
            </a:r>
          </a:p>
        </p:txBody>
      </p:sp>
    </p:spTree>
    <p:extLst>
      <p:ext uri="{BB962C8B-B14F-4D97-AF65-F5344CB8AC3E}">
        <p14:creationId xmlns:p14="http://schemas.microsoft.com/office/powerpoint/2010/main" val="2665428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259BA97-8D26-3F4D-9E5D-A931B2A45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8548687" cy="4351338"/>
          </a:xfrm>
        </p:spPr>
        <p:txBody>
          <a:bodyPr>
            <a:normAutofit/>
          </a:bodyPr>
          <a:lstStyle/>
          <a:p>
            <a:r>
              <a:rPr kumimoji="1" lang="en-US" altLang="zh-CN" sz="1800" dirty="0" err="1"/>
              <a:t>Flink</a:t>
            </a:r>
            <a:r>
              <a:rPr kumimoji="1" lang="zh-CN" altLang="en-US" sz="1800" dirty="0"/>
              <a:t>通过状态保存中间数据，状态不能无限增加，否则会突破存储限制。</a:t>
            </a:r>
            <a:endParaRPr kumimoji="1" lang="en-US" altLang="zh-CN" sz="1800" dirty="0"/>
          </a:p>
          <a:p>
            <a:r>
              <a:rPr lang="zh-CN" altLang="zh-CN" sz="1800" dirty="0"/>
              <a:t>空闲状态数据是指该数据长时间没有更新，仍然保留在状态中。</a:t>
            </a:r>
            <a:r>
              <a:rPr kumimoji="1" lang="zh-CN" altLang="en-US" sz="1800" dirty="0"/>
              <a:t>清除空闲状态数据：</a:t>
            </a:r>
            <a:endParaRPr kumimoji="1" lang="en-US" altLang="zh-CN" sz="1800" dirty="0"/>
          </a:p>
          <a:p>
            <a:endParaRPr kumimoji="1" lang="en-US" altLang="zh-CN" sz="1800" dirty="0"/>
          </a:p>
          <a:p>
            <a:r>
              <a:rPr lang="en-US" altLang="zh-CN" sz="1800" dirty="0" err="1"/>
              <a:t>minTime</a:t>
            </a:r>
            <a:r>
              <a:rPr lang="zh-CN" altLang="zh-CN" sz="1800" dirty="0"/>
              <a:t>和</a:t>
            </a:r>
            <a:r>
              <a:rPr lang="en-US" altLang="zh-CN" sz="1800" dirty="0" err="1"/>
              <a:t>maxTime</a:t>
            </a:r>
            <a:r>
              <a:rPr lang="zh-CN" altLang="en-US" sz="1800" dirty="0"/>
              <a:t>：</a:t>
            </a:r>
            <a:r>
              <a:rPr lang="zh-CN" altLang="zh-CN" sz="1800" dirty="0"/>
              <a:t>空闲状态至少会保留</a:t>
            </a:r>
            <a:r>
              <a:rPr lang="en-US" altLang="zh-CN" sz="1800" dirty="0" err="1"/>
              <a:t>minTime</a:t>
            </a:r>
            <a:r>
              <a:rPr lang="zh-CN" altLang="zh-CN" sz="1800" dirty="0"/>
              <a:t>的时间，这个时间内数据不会被清理；超过</a:t>
            </a:r>
            <a:r>
              <a:rPr lang="en-US" altLang="zh-CN" sz="1800" dirty="0" err="1"/>
              <a:t>maxTime</a:t>
            </a:r>
            <a:r>
              <a:rPr lang="zh-CN" altLang="zh-CN" sz="1800" dirty="0"/>
              <a:t>的时间后，空闲状态会被清除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r>
              <a:rPr kumimoji="1" lang="zh-CN" altLang="en-US" sz="1800" dirty="0"/>
              <a:t>部分状态被清除后，会导致计算结果是近似准确的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928FD2A-F59E-BB4D-B7E6-DCA6DD73C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状态过期时间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B3D8910-30F8-2740-A928-543AE21CC5E6}"/>
              </a:ext>
            </a:extLst>
          </p:cNvPr>
          <p:cNvSpPr/>
          <p:nvPr/>
        </p:nvSpPr>
        <p:spPr>
          <a:xfrm>
            <a:off x="1190624" y="2843215"/>
            <a:ext cx="8305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tEnv.getConfig.setIdleStateRetentionTime</a:t>
            </a:r>
            <a:r>
              <a:rPr lang="en-US" altLang="zh-CN" dirty="0"/>
              <a:t>(</a:t>
            </a:r>
            <a:r>
              <a:rPr lang="en-US" altLang="zh-CN" dirty="0" err="1"/>
              <a:t>Time.hours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5871F"/>
                </a:solidFill>
              </a:rPr>
              <a:t>1</a:t>
            </a:r>
            <a:r>
              <a:rPr lang="en-US" altLang="zh-CN" dirty="0"/>
              <a:t>), </a:t>
            </a:r>
            <a:r>
              <a:rPr lang="en-US" altLang="zh-CN" dirty="0" err="1"/>
              <a:t>Time.hours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5871F"/>
                </a:solidFill>
              </a:rPr>
              <a:t>2</a:t>
            </a:r>
            <a:r>
              <a:rPr lang="en-US" altLang="zh-CN" dirty="0"/>
              <a:t>));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9326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CN" sz="3400" dirty="0">
                <a:cs typeface="Arial" panose="020B0604020202020204" pitchFamily="34" charset="0"/>
              </a:rPr>
              <a:t>Table</a:t>
            </a:r>
            <a:r>
              <a:rPr lang="zh-CN" altLang="en-US" sz="3400" dirty="0">
                <a:cs typeface="Arial" panose="020B0604020202020204" pitchFamily="34" charset="0"/>
              </a:rPr>
              <a:t> </a:t>
            </a:r>
            <a:r>
              <a:rPr lang="en-US" altLang="zh-CN" sz="3400" dirty="0">
                <a:cs typeface="Arial" panose="020B0604020202020204" pitchFamily="34" charset="0"/>
              </a:rPr>
              <a:t>API</a:t>
            </a:r>
            <a:r>
              <a:rPr lang="zh-CN" altLang="en-US" sz="3400" dirty="0">
                <a:cs typeface="Arial" panose="020B0604020202020204" pitchFamily="34" charset="0"/>
              </a:rPr>
              <a:t> </a:t>
            </a:r>
            <a:r>
              <a:rPr lang="en-US" altLang="zh-CN" sz="3400" dirty="0">
                <a:cs typeface="Arial" panose="020B0604020202020204" pitchFamily="34" charset="0"/>
              </a:rPr>
              <a:t>&amp;</a:t>
            </a:r>
            <a:r>
              <a:rPr lang="zh-CN" altLang="en-US" sz="3400" dirty="0">
                <a:cs typeface="Arial" panose="020B0604020202020204" pitchFamily="34" charset="0"/>
              </a:rPr>
              <a:t> </a:t>
            </a:r>
            <a:r>
              <a:rPr lang="en-US" altLang="zh-CN" sz="3400" dirty="0">
                <a:cs typeface="Arial" panose="020B0604020202020204" pitchFamily="34" charset="0"/>
              </a:rPr>
              <a:t>SQL</a:t>
            </a:r>
            <a:endParaRPr lang="zh-CN" altLang="en-US" sz="3400" dirty="0">
              <a:cs typeface="Arial" panose="020B0604020202020204" pitchFamily="34" charset="0"/>
            </a:endParaRPr>
          </a:p>
        </p:txBody>
      </p:sp>
      <p:sp>
        <p:nvSpPr>
          <p:cNvPr id="54" name="内容占位符 3"/>
          <p:cNvSpPr txBox="1">
            <a:spLocks/>
          </p:cNvSpPr>
          <p:nvPr/>
        </p:nvSpPr>
        <p:spPr>
          <a:xfrm>
            <a:off x="598811" y="1730553"/>
            <a:ext cx="10988756" cy="36429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与关系型数据库中的查询相似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基于数据表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Table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使用执行计划器（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Planner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）将关系型查询转换为可执行的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Flink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作业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Blink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Planner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 和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Flink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Planner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，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Blink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Planner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将逐渐取代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Flink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Planner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Table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API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&amp;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SQL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迭代速度较快，最好参考最新的官方文档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520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0430FFB-8B9A-0D42-AD47-D0070B7BA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749366" cy="4351338"/>
          </a:xfrm>
        </p:spPr>
        <p:txBody>
          <a:bodyPr>
            <a:normAutofit/>
          </a:bodyPr>
          <a:lstStyle/>
          <a:p>
            <a:r>
              <a:rPr kumimoji="1" lang="zh-CN" altLang="en-US" sz="1800" dirty="0"/>
              <a:t>时间属性使用</a:t>
            </a:r>
            <a:r>
              <a:rPr lang="en-US" altLang="zh-CN" sz="1800" dirty="0"/>
              <a:t>TIMESTAMP(int precision)</a:t>
            </a:r>
            <a:r>
              <a:rPr lang="zh-CN" altLang="en-US" sz="1800" dirty="0"/>
              <a:t>数据类型来表示，对应</a:t>
            </a:r>
            <a:r>
              <a:rPr lang="en-US" altLang="zh-CN" sz="1800" dirty="0"/>
              <a:t>SQL</a:t>
            </a:r>
            <a:r>
              <a:rPr lang="zh-CN" altLang="en-US" sz="1800" dirty="0"/>
              <a:t>标准中的时间戳类型</a:t>
            </a:r>
            <a:endParaRPr lang="en-US" altLang="zh-CN" sz="1800" dirty="0"/>
          </a:p>
          <a:p>
            <a:r>
              <a:rPr lang="zh-CN" altLang="zh-CN" sz="1800" dirty="0"/>
              <a:t> </a:t>
            </a:r>
            <a:r>
              <a:rPr lang="en-US" altLang="zh-CN" sz="1800" dirty="0"/>
              <a:t>precision</a:t>
            </a:r>
            <a:r>
              <a:rPr lang="zh-CN" altLang="zh-CN" sz="1800" dirty="0"/>
              <a:t>为精度，表示秒以下保留几位小数点</a:t>
            </a:r>
            <a:endParaRPr lang="en-US" altLang="zh-CN" sz="1800" dirty="0"/>
          </a:p>
          <a:p>
            <a:r>
              <a:rPr kumimoji="1" lang="zh-CN" altLang="en-US" sz="1800" dirty="0"/>
              <a:t>时间的格式一般为：</a:t>
            </a:r>
            <a:endParaRPr kumimoji="1" lang="en-US" altLang="zh-CN" sz="1800" dirty="0"/>
          </a:p>
          <a:p>
            <a:pPr lvl="1"/>
            <a:r>
              <a:rPr lang="en-US" altLang="zh-CN" sz="1600" dirty="0"/>
              <a:t>year-month-day </a:t>
            </a:r>
            <a:r>
              <a:rPr lang="en-US" altLang="zh-CN" sz="1600" dirty="0" err="1"/>
              <a:t>hour:minute:second</a:t>
            </a:r>
            <a:r>
              <a:rPr lang="en-US" altLang="zh-CN" sz="1600" dirty="0"/>
              <a:t>[.fractional]</a:t>
            </a:r>
            <a:endParaRPr lang="zh-CN" altLang="zh-CN" sz="1600" dirty="0"/>
          </a:p>
          <a:p>
            <a:r>
              <a:rPr kumimoji="1" lang="zh-CN" altLang="en-US" sz="1800" dirty="0"/>
              <a:t>绝大多数情况可以使用毫秒精度：</a:t>
            </a:r>
            <a:r>
              <a:rPr lang="en-US" altLang="zh-CN" sz="1800" dirty="0"/>
              <a:t>TIMESTAMP(3)</a:t>
            </a:r>
          </a:p>
          <a:p>
            <a:r>
              <a:rPr kumimoji="1" lang="en-US" altLang="zh-CN" sz="1800" dirty="0" err="1"/>
              <a:t>Flink</a:t>
            </a:r>
            <a:r>
              <a:rPr kumimoji="1" lang="zh-CN" altLang="en-US" sz="1800" dirty="0"/>
              <a:t>提供的时间单位：</a:t>
            </a:r>
            <a:r>
              <a:rPr lang="en-US" altLang="zh-CN" sz="1800" dirty="0"/>
              <a:t>MILLISECOND</a:t>
            </a:r>
            <a:r>
              <a:rPr lang="zh-CN" altLang="zh-CN" sz="1800" dirty="0"/>
              <a:t>、</a:t>
            </a:r>
            <a:r>
              <a:rPr lang="en-US" altLang="zh-CN" sz="1800" dirty="0"/>
              <a:t>SECOND</a:t>
            </a:r>
            <a:r>
              <a:rPr lang="zh-CN" altLang="zh-CN" sz="1800" dirty="0"/>
              <a:t>、</a:t>
            </a:r>
            <a:r>
              <a:rPr lang="en-US" altLang="zh-CN" sz="1800" dirty="0"/>
              <a:t>MINUTE</a:t>
            </a:r>
            <a:r>
              <a:rPr lang="zh-CN" altLang="zh-CN" sz="1800" dirty="0"/>
              <a:t>、</a:t>
            </a:r>
            <a:r>
              <a:rPr lang="en-US" altLang="zh-CN" sz="1800" dirty="0"/>
              <a:t>HOUR</a:t>
            </a:r>
            <a:r>
              <a:rPr lang="zh-CN" altLang="zh-CN" sz="1800" dirty="0"/>
              <a:t>、</a:t>
            </a:r>
            <a:r>
              <a:rPr lang="en-US" altLang="zh-CN" sz="1800" dirty="0"/>
              <a:t>DAY</a:t>
            </a:r>
            <a:r>
              <a:rPr lang="zh-CN" altLang="zh-CN" sz="1800" dirty="0"/>
              <a:t>、</a:t>
            </a:r>
            <a:r>
              <a:rPr lang="en-US" altLang="zh-CN" sz="1800" dirty="0"/>
              <a:t>MONTH</a:t>
            </a:r>
            <a:r>
              <a:rPr lang="zh-CN" altLang="zh-CN" sz="1800" dirty="0"/>
              <a:t>和</a:t>
            </a:r>
            <a:r>
              <a:rPr lang="en-US" altLang="zh-CN" sz="1800" dirty="0"/>
              <a:t>YEAR</a:t>
            </a:r>
            <a:r>
              <a:rPr lang="zh-CN" altLang="zh-CN" sz="1800" dirty="0"/>
              <a:t> </a:t>
            </a:r>
            <a:endParaRPr kumimoji="1" lang="zh-CN" altLang="en-US" sz="18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B2F2EF7-4570-824C-8265-9DC831070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时间属性</a:t>
            </a:r>
          </a:p>
        </p:txBody>
      </p:sp>
    </p:spTree>
    <p:extLst>
      <p:ext uri="{BB962C8B-B14F-4D97-AF65-F5344CB8AC3E}">
        <p14:creationId xmlns:p14="http://schemas.microsoft.com/office/powerpoint/2010/main" val="3937681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02E72D3-A652-524A-967E-9BD2FAF26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8434387" cy="4351338"/>
          </a:xfrm>
        </p:spPr>
        <p:txBody>
          <a:bodyPr/>
          <a:lstStyle/>
          <a:p>
            <a:r>
              <a:rPr kumimoji="1" lang="zh-CN" altLang="en-US" dirty="0"/>
              <a:t>需要在</a:t>
            </a:r>
            <a:r>
              <a:rPr kumimoji="1" lang="en-US" altLang="zh-CN" dirty="0"/>
              <a:t>Java/Scala</a:t>
            </a:r>
            <a:r>
              <a:rPr kumimoji="1" lang="zh-CN" altLang="en-US" dirty="0"/>
              <a:t>代码中设置使用哪种时间语义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39BD283-4BA3-CA42-AB31-DFD5F221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三种时间语义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FFAF47C-A4A6-7449-9A8B-4AD64B1965EB}"/>
              </a:ext>
            </a:extLst>
          </p:cNvPr>
          <p:cNvSpPr/>
          <p:nvPr/>
        </p:nvSpPr>
        <p:spPr>
          <a:xfrm>
            <a:off x="838200" y="2936439"/>
            <a:ext cx="109585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StreamExecutionEnvironment</a:t>
            </a:r>
            <a:r>
              <a:rPr lang="en-US" altLang="zh-CN" dirty="0"/>
              <a:t> env = </a:t>
            </a:r>
            <a:r>
              <a:rPr lang="en-US" altLang="zh-CN" dirty="0" err="1"/>
              <a:t>StreamExecutionEnvironment.getExecutionEnvironment</a:t>
            </a:r>
            <a:r>
              <a:rPr lang="en-US" altLang="zh-CN" dirty="0"/>
              <a:t>(); 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rgbClr val="8E908C"/>
                </a:solidFill>
              </a:rPr>
              <a:t>// </a:t>
            </a:r>
            <a:r>
              <a:rPr lang="zh-CN" altLang="en-US" dirty="0">
                <a:solidFill>
                  <a:srgbClr val="8E908C"/>
                </a:solidFill>
              </a:rPr>
              <a:t>默认使用</a:t>
            </a:r>
            <a:r>
              <a:rPr lang="en-US" altLang="zh-CN" dirty="0">
                <a:solidFill>
                  <a:srgbClr val="8E908C"/>
                </a:solidFill>
              </a:rPr>
              <a:t>Processing Time</a:t>
            </a:r>
            <a:r>
              <a:rPr lang="en-US" altLang="zh-CN" dirty="0"/>
              <a:t> </a:t>
            </a:r>
          </a:p>
          <a:p>
            <a:r>
              <a:rPr lang="en-US" altLang="zh-CN" dirty="0" err="1"/>
              <a:t>env.setStreamTimeCharacteristic</a:t>
            </a:r>
            <a:r>
              <a:rPr lang="en-US" altLang="zh-CN" dirty="0"/>
              <a:t>(</a:t>
            </a:r>
            <a:r>
              <a:rPr lang="en-US" altLang="zh-CN" dirty="0" err="1"/>
              <a:t>TimeCharacteristic.ProcessingTime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</a:t>
            </a:r>
          </a:p>
          <a:p>
            <a:r>
              <a:rPr lang="en-US" altLang="zh-CN" dirty="0">
                <a:solidFill>
                  <a:srgbClr val="8E908C"/>
                </a:solidFill>
              </a:rPr>
              <a:t>// </a:t>
            </a:r>
            <a:r>
              <a:rPr lang="zh-CN" altLang="en-US" dirty="0">
                <a:solidFill>
                  <a:srgbClr val="8E908C"/>
                </a:solidFill>
              </a:rPr>
              <a:t>使用</a:t>
            </a:r>
            <a:r>
              <a:rPr lang="en-US" altLang="zh-CN" dirty="0" err="1">
                <a:solidFill>
                  <a:srgbClr val="8E908C"/>
                </a:solidFill>
              </a:rPr>
              <a:t>IngestionTime</a:t>
            </a:r>
            <a:r>
              <a:rPr lang="en-US" altLang="zh-CN" dirty="0"/>
              <a:t> </a:t>
            </a:r>
          </a:p>
          <a:p>
            <a:r>
              <a:rPr lang="en-US" altLang="zh-CN" dirty="0" err="1"/>
              <a:t>env.setStreamTimeCharacteristic</a:t>
            </a:r>
            <a:r>
              <a:rPr lang="en-US" altLang="zh-CN" dirty="0"/>
              <a:t>(</a:t>
            </a:r>
            <a:r>
              <a:rPr lang="en-US" altLang="zh-CN" dirty="0" err="1"/>
              <a:t>TimeCharacteristic.IngestionTime</a:t>
            </a:r>
            <a:r>
              <a:rPr lang="en-US" altLang="zh-CN" dirty="0"/>
              <a:t>); 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rgbClr val="8E908C"/>
                </a:solidFill>
              </a:rPr>
              <a:t>// </a:t>
            </a:r>
            <a:r>
              <a:rPr lang="zh-CN" altLang="en-US" dirty="0">
                <a:solidFill>
                  <a:srgbClr val="8E908C"/>
                </a:solidFill>
              </a:rPr>
              <a:t>使用</a:t>
            </a:r>
            <a:r>
              <a:rPr lang="en-US" altLang="zh-CN" dirty="0" err="1">
                <a:solidFill>
                  <a:srgbClr val="8E908C"/>
                </a:solidFill>
              </a:rPr>
              <a:t>EventTime</a:t>
            </a:r>
            <a:r>
              <a:rPr lang="en-US" altLang="zh-CN" dirty="0"/>
              <a:t> </a:t>
            </a:r>
          </a:p>
          <a:p>
            <a:r>
              <a:rPr lang="en-US" altLang="zh-CN" dirty="0" err="1"/>
              <a:t>env.setStreamTimeCharacteristic</a:t>
            </a:r>
            <a:r>
              <a:rPr lang="en-US" altLang="zh-CN" dirty="0"/>
              <a:t>(</a:t>
            </a:r>
            <a:r>
              <a:rPr lang="en-US" altLang="zh-CN" dirty="0" err="1"/>
              <a:t>TimeCharacteristic.EventTime</a:t>
            </a:r>
            <a:r>
              <a:rPr lang="en-US" altLang="zh-CN" dirty="0"/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9101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94F4614-A527-3B41-BA88-B537D9113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8020049" cy="4351338"/>
          </a:xfrm>
        </p:spPr>
        <p:txBody>
          <a:bodyPr/>
          <a:lstStyle/>
          <a:p>
            <a:r>
              <a:rPr kumimoji="1" lang="en-US" altLang="zh-CN" dirty="0"/>
              <a:t>SQL</a:t>
            </a:r>
            <a:r>
              <a:rPr kumimoji="1" lang="zh-CN" altLang="en-US" dirty="0"/>
              <a:t> </a:t>
            </a:r>
            <a:r>
              <a:rPr kumimoji="1" lang="en-US" altLang="zh-CN" dirty="0"/>
              <a:t>DDL</a:t>
            </a:r>
          </a:p>
          <a:p>
            <a:r>
              <a:rPr kumimoji="1" lang="zh-CN" altLang="en-US" dirty="0"/>
              <a:t>时间属性列 </a:t>
            </a:r>
            <a:r>
              <a:rPr kumimoji="1" lang="en-US" altLang="zh-CN" dirty="0" err="1"/>
              <a:t>proctime</a:t>
            </a:r>
            <a:r>
              <a:rPr kumimoji="1" lang="zh-CN" altLang="en-US" dirty="0"/>
              <a:t>，使用</a:t>
            </a:r>
            <a:r>
              <a:rPr kumimoji="1" lang="en-US" altLang="zh-CN" dirty="0"/>
              <a:t>PROCTIME()</a:t>
            </a:r>
            <a:r>
              <a:rPr kumimoji="1" lang="zh-CN" altLang="en-US" dirty="0"/>
              <a:t> 函数计算得到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46F80BC-867D-6541-A279-BF951C902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Processing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</a:t>
            </a:r>
            <a:r>
              <a:rPr kumimoji="1" lang="zh-CN" altLang="en-US" dirty="0"/>
              <a:t>：时间属性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9BCA966-95E7-C74F-8F31-84D11D806DA1}"/>
              </a:ext>
            </a:extLst>
          </p:cNvPr>
          <p:cNvSpPr/>
          <p:nvPr/>
        </p:nvSpPr>
        <p:spPr>
          <a:xfrm>
            <a:off x="3971924" y="2760643"/>
            <a:ext cx="738187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959A8"/>
                </a:solidFill>
              </a:rPr>
              <a:t>CREATE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8959A8"/>
                </a:solidFill>
              </a:rPr>
              <a:t>TABLE</a:t>
            </a:r>
            <a:r>
              <a:rPr lang="en-US" altLang="zh-CN" dirty="0"/>
              <a:t> </a:t>
            </a:r>
            <a:r>
              <a:rPr lang="en-US" altLang="zh-CN" dirty="0" err="1"/>
              <a:t>user_behavior</a:t>
            </a:r>
            <a:r>
              <a:rPr lang="en-US" altLang="zh-CN" dirty="0"/>
              <a:t> ( </a:t>
            </a:r>
          </a:p>
          <a:p>
            <a:pPr lvl="1"/>
            <a:r>
              <a:rPr lang="en-US" altLang="zh-CN" dirty="0" err="1"/>
              <a:t>user_id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5871F"/>
                </a:solidFill>
              </a:rPr>
              <a:t>BIGINT</a:t>
            </a:r>
            <a:r>
              <a:rPr lang="en-US" altLang="zh-CN" dirty="0"/>
              <a:t>, </a:t>
            </a:r>
          </a:p>
          <a:p>
            <a:pPr lvl="1"/>
            <a:r>
              <a:rPr lang="en-US" altLang="zh-CN" dirty="0" err="1"/>
              <a:t>item_id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5871F"/>
                </a:solidFill>
              </a:rPr>
              <a:t>BIGINT</a:t>
            </a:r>
            <a:r>
              <a:rPr lang="en-US" altLang="zh-CN" dirty="0"/>
              <a:t>, </a:t>
            </a:r>
          </a:p>
          <a:p>
            <a:pPr lvl="1"/>
            <a:r>
              <a:rPr lang="en-US" altLang="zh-CN" dirty="0" err="1"/>
              <a:t>category_id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5871F"/>
                </a:solidFill>
              </a:rPr>
              <a:t>BIGINT</a:t>
            </a:r>
            <a:r>
              <a:rPr lang="en-US" altLang="zh-CN" dirty="0"/>
              <a:t>, </a:t>
            </a:r>
          </a:p>
          <a:p>
            <a:pPr lvl="1"/>
            <a:r>
              <a:rPr lang="en-US" altLang="zh-CN" dirty="0"/>
              <a:t>behavior </a:t>
            </a:r>
            <a:r>
              <a:rPr lang="en-US" altLang="zh-CN" dirty="0">
                <a:solidFill>
                  <a:srgbClr val="8959A8"/>
                </a:solidFill>
              </a:rPr>
              <a:t>STRING</a:t>
            </a:r>
            <a:r>
              <a:rPr lang="en-US" altLang="zh-CN" dirty="0"/>
              <a:t>, </a:t>
            </a:r>
          </a:p>
          <a:p>
            <a:pPr lvl="1"/>
            <a:r>
              <a:rPr lang="en-US" altLang="zh-CN" dirty="0" err="1"/>
              <a:t>ts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8959A8"/>
                </a:solidFill>
              </a:rPr>
              <a:t>TIMESTAMP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5871F"/>
                </a:solidFill>
              </a:rPr>
              <a:t>3</a:t>
            </a:r>
            <a:r>
              <a:rPr lang="en-US" altLang="zh-CN" dirty="0"/>
              <a:t>), </a:t>
            </a:r>
          </a:p>
          <a:p>
            <a:pPr lvl="1"/>
            <a:r>
              <a:rPr lang="en-US" altLang="zh-CN" dirty="0">
                <a:solidFill>
                  <a:srgbClr val="8E908C"/>
                </a:solidFill>
              </a:rPr>
              <a:t>-- </a:t>
            </a:r>
            <a:r>
              <a:rPr lang="zh-CN" altLang="en-US" dirty="0">
                <a:solidFill>
                  <a:srgbClr val="8E908C"/>
                </a:solidFill>
              </a:rPr>
              <a:t>在原有</a:t>
            </a:r>
            <a:r>
              <a:rPr lang="en-US" altLang="zh-CN" dirty="0">
                <a:solidFill>
                  <a:srgbClr val="8E908C"/>
                </a:solidFill>
              </a:rPr>
              <a:t>Schema</a:t>
            </a:r>
            <a:r>
              <a:rPr lang="zh-CN" altLang="en-US" dirty="0">
                <a:solidFill>
                  <a:srgbClr val="8E908C"/>
                </a:solidFill>
              </a:rPr>
              <a:t>基础上添加一列</a:t>
            </a:r>
            <a:r>
              <a:rPr lang="en-US" altLang="zh-CN" dirty="0" err="1">
                <a:solidFill>
                  <a:srgbClr val="8E908C"/>
                </a:solidFill>
              </a:rPr>
              <a:t>proctime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 err="1"/>
              <a:t>proctime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8959A8"/>
                </a:solidFill>
              </a:rPr>
              <a:t>as</a:t>
            </a:r>
            <a:r>
              <a:rPr lang="en-US" altLang="zh-CN" dirty="0"/>
              <a:t> PROCTIME() </a:t>
            </a:r>
          </a:p>
          <a:p>
            <a:r>
              <a:rPr lang="en-US" altLang="zh-CN" dirty="0"/>
              <a:t>) </a:t>
            </a:r>
          </a:p>
          <a:p>
            <a:r>
              <a:rPr lang="en-US" altLang="zh-CN" dirty="0">
                <a:solidFill>
                  <a:srgbClr val="8959A8"/>
                </a:solidFill>
              </a:rPr>
              <a:t>WITH</a:t>
            </a:r>
            <a:r>
              <a:rPr lang="en-US" altLang="zh-CN" dirty="0"/>
              <a:t> ( </a:t>
            </a:r>
          </a:p>
          <a:p>
            <a:r>
              <a:rPr lang="zh-CN" altLang="en-US" dirty="0"/>
              <a:t>       </a:t>
            </a:r>
            <a:r>
              <a:rPr lang="en-US" altLang="zh-CN" dirty="0"/>
              <a:t>... </a:t>
            </a:r>
          </a:p>
          <a:p>
            <a:r>
              <a:rPr lang="en-US" altLang="zh-CN" dirty="0"/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0962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BF45BAA-FE39-2B46-B769-CBBA1FA88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7791449" cy="4351338"/>
          </a:xfrm>
        </p:spPr>
        <p:txBody>
          <a:bodyPr/>
          <a:lstStyle/>
          <a:p>
            <a:r>
              <a:rPr kumimoji="1" lang="zh-CN" altLang="en-US" dirty="0"/>
              <a:t>将</a:t>
            </a:r>
            <a:r>
              <a:rPr kumimoji="1" lang="en-US" altLang="zh-CN" dirty="0"/>
              <a:t>DataStream</a:t>
            </a:r>
            <a:r>
              <a:rPr kumimoji="1" lang="zh-CN" altLang="en-US" dirty="0"/>
              <a:t>转化为表</a:t>
            </a:r>
            <a:endParaRPr kumimoji="1" lang="en-US" altLang="zh-CN" dirty="0"/>
          </a:p>
          <a:p>
            <a:r>
              <a:rPr kumimoji="1" lang="zh-CN" altLang="en-US" dirty="0"/>
              <a:t>时间属性列 </a:t>
            </a:r>
            <a:r>
              <a:rPr kumimoji="1" lang="en-US" altLang="zh-CN" dirty="0" err="1"/>
              <a:t>proctime</a:t>
            </a:r>
            <a:endParaRPr kumimoji="1" lang="en-US" altLang="zh-CN" dirty="0"/>
          </a:p>
          <a:p>
            <a:r>
              <a:rPr kumimoji="1" lang="en-US" altLang="zh-CN" dirty="0" err="1"/>
              <a:t>proctime.proctime</a:t>
            </a:r>
            <a:r>
              <a:rPr kumimoji="1" lang="zh-CN" altLang="en-US" dirty="0"/>
              <a:t>：使用</a:t>
            </a:r>
            <a:r>
              <a:rPr kumimoji="1" lang="en-US" altLang="zh-CN" dirty="0" err="1"/>
              <a:t>proctime</a:t>
            </a:r>
            <a:r>
              <a:rPr kumimoji="1" lang="zh-CN" altLang="en-US" dirty="0"/>
              <a:t>函数，生成</a:t>
            </a:r>
            <a:r>
              <a:rPr kumimoji="1" lang="en-US" altLang="zh-CN" dirty="0" err="1"/>
              <a:t>proctime</a:t>
            </a:r>
            <a:r>
              <a:rPr kumimoji="1" lang="zh-CN" altLang="en-US" dirty="0"/>
              <a:t>列</a:t>
            </a:r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20199C0-E873-7D45-9ACB-4B2525939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Processing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</a:t>
            </a:r>
            <a:r>
              <a:rPr kumimoji="1" lang="zh-CN" altLang="en-US" dirty="0"/>
              <a:t>：时间属性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714F1F4-1695-7643-BD71-F0DA0DA620F5}"/>
              </a:ext>
            </a:extLst>
          </p:cNvPr>
          <p:cNvSpPr/>
          <p:nvPr/>
        </p:nvSpPr>
        <p:spPr>
          <a:xfrm>
            <a:off x="509587" y="3900397"/>
            <a:ext cx="116824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DataStream&lt;</a:t>
            </a:r>
            <a:r>
              <a:rPr lang="en-US" altLang="zh-CN" dirty="0" err="1"/>
              <a:t>UserBehavior</a:t>
            </a:r>
            <a:r>
              <a:rPr lang="en-US" altLang="zh-CN" dirty="0"/>
              <a:t>&gt; </a:t>
            </a:r>
            <a:r>
              <a:rPr lang="en-US" altLang="zh-CN" dirty="0" err="1"/>
              <a:t>userBehaviorDataStream</a:t>
            </a:r>
            <a:r>
              <a:rPr lang="en-US" altLang="zh-CN" dirty="0"/>
              <a:t> = ... </a:t>
            </a:r>
          </a:p>
          <a:p>
            <a:r>
              <a:rPr lang="en-US" altLang="zh-CN" dirty="0">
                <a:solidFill>
                  <a:srgbClr val="8E908C"/>
                </a:solidFill>
              </a:rPr>
              <a:t>// </a:t>
            </a:r>
            <a:r>
              <a:rPr lang="zh-CN" altLang="en-US" dirty="0">
                <a:solidFill>
                  <a:srgbClr val="8E908C"/>
                </a:solidFill>
              </a:rPr>
              <a:t>定义了</a:t>
            </a:r>
            <a:r>
              <a:rPr lang="en-US" altLang="zh-CN" dirty="0">
                <a:solidFill>
                  <a:srgbClr val="8E908C"/>
                </a:solidFill>
              </a:rPr>
              <a:t>Schema</a:t>
            </a:r>
            <a:r>
              <a:rPr lang="zh-CN" altLang="en-US" dirty="0">
                <a:solidFill>
                  <a:srgbClr val="8E908C"/>
                </a:solidFill>
              </a:rPr>
              <a:t>中各字段的名字，其中</a:t>
            </a:r>
            <a:r>
              <a:rPr lang="en-US" altLang="zh-CN" dirty="0" err="1">
                <a:solidFill>
                  <a:srgbClr val="8E908C"/>
                </a:solidFill>
              </a:rPr>
              <a:t>proctime</a:t>
            </a:r>
            <a:r>
              <a:rPr lang="zh-CN" altLang="en-US" dirty="0">
                <a:solidFill>
                  <a:srgbClr val="8E908C"/>
                </a:solidFill>
              </a:rPr>
              <a:t>使用了</a:t>
            </a:r>
            <a:r>
              <a:rPr lang="en-US" altLang="zh-CN" dirty="0">
                <a:solidFill>
                  <a:srgbClr val="8E908C"/>
                </a:solidFill>
              </a:rPr>
              <a:t>.</a:t>
            </a:r>
            <a:r>
              <a:rPr lang="en-US" altLang="zh-CN" dirty="0" err="1">
                <a:solidFill>
                  <a:srgbClr val="8E908C"/>
                </a:solidFill>
              </a:rPr>
              <a:t>proctime</a:t>
            </a:r>
            <a:r>
              <a:rPr lang="zh-CN" altLang="en-US" dirty="0">
                <a:solidFill>
                  <a:srgbClr val="8E908C"/>
                </a:solidFill>
              </a:rPr>
              <a:t>属性，这个属性帮我们生成一个</a:t>
            </a:r>
            <a:r>
              <a:rPr lang="en-US" altLang="zh-CN" dirty="0">
                <a:solidFill>
                  <a:srgbClr val="8E908C"/>
                </a:solidFill>
              </a:rPr>
              <a:t>Processing Time</a:t>
            </a:r>
            <a:r>
              <a:rPr lang="en-US" altLang="zh-CN" dirty="0"/>
              <a:t> </a:t>
            </a:r>
          </a:p>
          <a:p>
            <a:r>
              <a:rPr lang="en-US" altLang="zh-CN" dirty="0" err="1"/>
              <a:t>tEnv.createTemporaryView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718C00"/>
                </a:solidFill>
              </a:rPr>
              <a:t>"</a:t>
            </a:r>
            <a:r>
              <a:rPr lang="en-US" altLang="zh-CN" dirty="0" err="1">
                <a:solidFill>
                  <a:srgbClr val="718C00"/>
                </a:solidFill>
              </a:rPr>
              <a:t>user_behavior</a:t>
            </a:r>
            <a:r>
              <a:rPr lang="en-US" altLang="zh-CN" dirty="0">
                <a:solidFill>
                  <a:srgbClr val="718C00"/>
                </a:solidFill>
              </a:rPr>
              <a:t>"</a:t>
            </a:r>
            <a:r>
              <a:rPr lang="en-US" altLang="zh-CN" dirty="0"/>
              <a:t>, </a:t>
            </a:r>
            <a:r>
              <a:rPr lang="en-US" altLang="zh-CN" dirty="0" err="1"/>
              <a:t>userBehaviorDataStream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718C00"/>
                </a:solidFill>
              </a:rPr>
              <a:t>"</a:t>
            </a:r>
            <a:r>
              <a:rPr lang="en-US" altLang="zh-CN" dirty="0" err="1">
                <a:solidFill>
                  <a:srgbClr val="718C00"/>
                </a:solidFill>
              </a:rPr>
              <a:t>userId</a:t>
            </a:r>
            <a:r>
              <a:rPr lang="en-US" altLang="zh-CN" dirty="0">
                <a:solidFill>
                  <a:srgbClr val="718C00"/>
                </a:solidFill>
              </a:rPr>
              <a:t> as </a:t>
            </a:r>
            <a:r>
              <a:rPr lang="en-US" altLang="zh-CN" dirty="0" err="1">
                <a:solidFill>
                  <a:srgbClr val="718C00"/>
                </a:solidFill>
              </a:rPr>
              <a:t>user_id</a:t>
            </a:r>
            <a:r>
              <a:rPr lang="en-US" altLang="zh-CN" dirty="0">
                <a:solidFill>
                  <a:srgbClr val="718C00"/>
                </a:solidFill>
              </a:rPr>
              <a:t>, </a:t>
            </a:r>
            <a:r>
              <a:rPr lang="en-US" altLang="zh-CN" dirty="0" err="1">
                <a:solidFill>
                  <a:srgbClr val="718C00"/>
                </a:solidFill>
              </a:rPr>
              <a:t>itemId</a:t>
            </a:r>
            <a:r>
              <a:rPr lang="en-US" altLang="zh-CN" dirty="0">
                <a:solidFill>
                  <a:srgbClr val="718C00"/>
                </a:solidFill>
              </a:rPr>
              <a:t> as </a:t>
            </a:r>
            <a:r>
              <a:rPr lang="en-US" altLang="zh-CN" dirty="0" err="1">
                <a:solidFill>
                  <a:srgbClr val="718C00"/>
                </a:solidFill>
              </a:rPr>
              <a:t>item_id</a:t>
            </a:r>
            <a:r>
              <a:rPr lang="en-US" altLang="zh-CN" dirty="0">
                <a:solidFill>
                  <a:srgbClr val="718C00"/>
                </a:solidFill>
              </a:rPr>
              <a:t>, </a:t>
            </a:r>
            <a:r>
              <a:rPr lang="en-US" altLang="zh-CN" dirty="0" err="1">
                <a:solidFill>
                  <a:srgbClr val="718C00"/>
                </a:solidFill>
              </a:rPr>
              <a:t>categoryId</a:t>
            </a:r>
            <a:r>
              <a:rPr lang="en-US" altLang="zh-CN" dirty="0">
                <a:solidFill>
                  <a:srgbClr val="718C00"/>
                </a:solidFill>
              </a:rPr>
              <a:t> as </a:t>
            </a:r>
            <a:r>
              <a:rPr lang="en-US" altLang="zh-CN" dirty="0" err="1">
                <a:solidFill>
                  <a:srgbClr val="718C00"/>
                </a:solidFill>
              </a:rPr>
              <a:t>category_id</a:t>
            </a:r>
            <a:r>
              <a:rPr lang="en-US" altLang="zh-CN" dirty="0">
                <a:solidFill>
                  <a:srgbClr val="718C00"/>
                </a:solidFill>
              </a:rPr>
              <a:t>, behavior, </a:t>
            </a:r>
            <a:r>
              <a:rPr lang="en-US" altLang="zh-CN" dirty="0" err="1">
                <a:solidFill>
                  <a:srgbClr val="718C00"/>
                </a:solidFill>
              </a:rPr>
              <a:t>proctime.proctime</a:t>
            </a:r>
            <a:r>
              <a:rPr lang="en-US" altLang="zh-CN" dirty="0">
                <a:solidFill>
                  <a:srgbClr val="718C00"/>
                </a:solidFill>
              </a:rPr>
              <a:t>"</a:t>
            </a:r>
            <a:r>
              <a:rPr lang="en-US" altLang="zh-CN" dirty="0"/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4232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C08F9D5-6C04-7042-B5BC-186841FA4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8948737" cy="4351338"/>
          </a:xfrm>
        </p:spPr>
        <p:txBody>
          <a:bodyPr/>
          <a:lstStyle/>
          <a:p>
            <a:r>
              <a:rPr kumimoji="1" lang="zh-CN" altLang="en-US" dirty="0"/>
              <a:t>指定时间属性和</a:t>
            </a:r>
            <a:r>
              <a:rPr kumimoji="1" lang="en-US" altLang="zh-CN" dirty="0"/>
              <a:t>Watermark</a:t>
            </a:r>
            <a:r>
              <a:rPr kumimoji="1" lang="zh-CN" altLang="en-US" dirty="0"/>
              <a:t>策略</a:t>
            </a:r>
            <a:endParaRPr kumimoji="1" lang="en-US" altLang="zh-CN" dirty="0"/>
          </a:p>
          <a:p>
            <a:r>
              <a:rPr kumimoji="1" lang="en-US" altLang="zh-CN" dirty="0"/>
              <a:t>SQL</a:t>
            </a:r>
            <a:r>
              <a:rPr kumimoji="1" lang="zh-CN" altLang="en-US" dirty="0"/>
              <a:t>：使用 </a:t>
            </a:r>
            <a:r>
              <a:rPr kumimoji="1" lang="en-US" altLang="zh-CN" b="1" dirty="0"/>
              <a:t>WATERMARK</a:t>
            </a:r>
            <a:r>
              <a:rPr kumimoji="1" lang="zh-CN" altLang="en-US" dirty="0"/>
              <a:t> 关键字，并设置 </a:t>
            </a:r>
            <a:r>
              <a:rPr kumimoji="1" lang="en-US" altLang="zh-CN" dirty="0"/>
              <a:t>Watermark</a:t>
            </a:r>
            <a:r>
              <a:rPr kumimoji="1" lang="zh-CN" altLang="en-US" dirty="0"/>
              <a:t> 策略</a:t>
            </a:r>
            <a:endParaRPr kumimoji="1" lang="en-US" altLang="zh-CN" dirty="0"/>
          </a:p>
          <a:p>
            <a:pPr lvl="1"/>
            <a:r>
              <a:rPr lang="zh-CN" altLang="en-US" dirty="0"/>
              <a:t>语法：</a:t>
            </a:r>
            <a:r>
              <a:rPr lang="en-US" altLang="zh-CN" dirty="0"/>
              <a:t>WATERMARK FOR </a:t>
            </a:r>
            <a:r>
              <a:rPr lang="en-US" altLang="zh-CN" dirty="0" err="1"/>
              <a:t>rowtime_column</a:t>
            </a:r>
            <a:r>
              <a:rPr lang="en-US" altLang="zh-CN" dirty="0"/>
              <a:t> AS </a:t>
            </a:r>
            <a:r>
              <a:rPr lang="en-US" altLang="zh-CN" dirty="0" err="1"/>
              <a:t>watermark_strategy_expression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AB94E11-6DBB-1A49-B8BB-AE954694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Event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</a:t>
            </a:r>
            <a:r>
              <a:rPr kumimoji="1" lang="zh-CN" altLang="en-US" dirty="0"/>
              <a:t>：时间属性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Watermark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F41DDD7-6158-0D4C-8DCC-65EF6141FDDF}"/>
              </a:ext>
            </a:extLst>
          </p:cNvPr>
          <p:cNvSpPr/>
          <p:nvPr/>
        </p:nvSpPr>
        <p:spPr>
          <a:xfrm>
            <a:off x="1914727" y="3206291"/>
            <a:ext cx="859631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959A8"/>
                </a:solidFill>
              </a:rPr>
              <a:t>CREATE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8959A8"/>
                </a:solidFill>
              </a:rPr>
              <a:t>TABLE</a:t>
            </a:r>
            <a:r>
              <a:rPr lang="en-US" altLang="zh-CN" dirty="0"/>
              <a:t> </a:t>
            </a:r>
            <a:r>
              <a:rPr lang="en-US" altLang="zh-CN" dirty="0" err="1"/>
              <a:t>user_behavior</a:t>
            </a:r>
            <a:r>
              <a:rPr lang="en-US" altLang="zh-CN" dirty="0"/>
              <a:t> ( </a:t>
            </a:r>
          </a:p>
          <a:p>
            <a:pPr lvl="1"/>
            <a:r>
              <a:rPr lang="en-US" altLang="zh-CN" dirty="0" err="1"/>
              <a:t>user_id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5871F"/>
                </a:solidFill>
              </a:rPr>
              <a:t>BIGINT</a:t>
            </a:r>
            <a:r>
              <a:rPr lang="en-US" altLang="zh-CN" dirty="0"/>
              <a:t>, </a:t>
            </a:r>
          </a:p>
          <a:p>
            <a:pPr lvl="1"/>
            <a:r>
              <a:rPr lang="en-US" altLang="zh-CN" dirty="0" err="1"/>
              <a:t>item_id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5871F"/>
                </a:solidFill>
              </a:rPr>
              <a:t>BIGINT</a:t>
            </a:r>
            <a:r>
              <a:rPr lang="en-US" altLang="zh-CN" dirty="0"/>
              <a:t>, </a:t>
            </a:r>
          </a:p>
          <a:p>
            <a:pPr lvl="1"/>
            <a:r>
              <a:rPr lang="en-US" altLang="zh-CN" dirty="0" err="1"/>
              <a:t>category_id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5871F"/>
                </a:solidFill>
              </a:rPr>
              <a:t>BIGINT</a:t>
            </a:r>
            <a:r>
              <a:rPr lang="en-US" altLang="zh-CN" dirty="0"/>
              <a:t>, </a:t>
            </a:r>
          </a:p>
          <a:p>
            <a:pPr lvl="1"/>
            <a:r>
              <a:rPr lang="en-US" altLang="zh-CN" dirty="0"/>
              <a:t>behavior </a:t>
            </a:r>
            <a:r>
              <a:rPr lang="en-US" altLang="zh-CN" dirty="0">
                <a:solidFill>
                  <a:srgbClr val="8959A8"/>
                </a:solidFill>
              </a:rPr>
              <a:t>STRING</a:t>
            </a:r>
            <a:r>
              <a:rPr lang="en-US" altLang="zh-CN" dirty="0"/>
              <a:t>, </a:t>
            </a:r>
          </a:p>
          <a:p>
            <a:pPr lvl="1"/>
            <a:r>
              <a:rPr lang="en-US" altLang="zh-CN" dirty="0" err="1"/>
              <a:t>ts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8959A8"/>
                </a:solidFill>
              </a:rPr>
              <a:t>TIMESTAMP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5871F"/>
                </a:solidFill>
              </a:rPr>
              <a:t>3</a:t>
            </a:r>
            <a:r>
              <a:rPr lang="en-US" altLang="zh-CN" dirty="0"/>
              <a:t>), </a:t>
            </a:r>
          </a:p>
          <a:p>
            <a:pPr lvl="1"/>
            <a:r>
              <a:rPr lang="en-US" altLang="zh-CN" dirty="0">
                <a:solidFill>
                  <a:srgbClr val="8E908C"/>
                </a:solidFill>
              </a:rPr>
              <a:t>-- </a:t>
            </a:r>
            <a:r>
              <a:rPr lang="zh-CN" altLang="en-US" dirty="0">
                <a:solidFill>
                  <a:srgbClr val="8E908C"/>
                </a:solidFill>
              </a:rPr>
              <a:t>定义</a:t>
            </a:r>
            <a:r>
              <a:rPr lang="en-US" altLang="zh-CN" dirty="0" err="1">
                <a:solidFill>
                  <a:srgbClr val="8E908C"/>
                </a:solidFill>
              </a:rPr>
              <a:t>ts</a:t>
            </a:r>
            <a:r>
              <a:rPr lang="zh-CN" altLang="en-US" dirty="0">
                <a:solidFill>
                  <a:srgbClr val="8E908C"/>
                </a:solidFill>
              </a:rPr>
              <a:t>字段为</a:t>
            </a:r>
            <a:r>
              <a:rPr lang="en-US" altLang="zh-CN" dirty="0">
                <a:solidFill>
                  <a:srgbClr val="8E908C"/>
                </a:solidFill>
              </a:rPr>
              <a:t>Event Time</a:t>
            </a:r>
            <a:r>
              <a:rPr lang="zh-CN" altLang="en-US" dirty="0">
                <a:solidFill>
                  <a:srgbClr val="8E908C"/>
                </a:solidFill>
              </a:rPr>
              <a:t>时间戳，</a:t>
            </a:r>
            <a:r>
              <a:rPr lang="en-US" altLang="zh-CN" dirty="0">
                <a:solidFill>
                  <a:srgbClr val="8E908C"/>
                </a:solidFill>
              </a:rPr>
              <a:t>Watermark</a:t>
            </a:r>
            <a:r>
              <a:rPr lang="zh-CN" altLang="en-US" dirty="0">
                <a:solidFill>
                  <a:srgbClr val="8E908C"/>
                </a:solidFill>
              </a:rPr>
              <a:t>比监测到的最晚时间还晚</a:t>
            </a:r>
            <a:r>
              <a:rPr lang="en-US" altLang="zh-CN" dirty="0">
                <a:solidFill>
                  <a:srgbClr val="8E908C"/>
                </a:solidFill>
              </a:rPr>
              <a:t>5</a:t>
            </a:r>
            <a:r>
              <a:rPr lang="zh-CN" altLang="en-US" dirty="0">
                <a:solidFill>
                  <a:srgbClr val="8E908C"/>
                </a:solidFill>
              </a:rPr>
              <a:t>秒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WATERMARK </a:t>
            </a:r>
            <a:r>
              <a:rPr lang="en-US" altLang="zh-CN" dirty="0">
                <a:solidFill>
                  <a:srgbClr val="8959A8"/>
                </a:solidFill>
              </a:rPr>
              <a:t>FOR</a:t>
            </a:r>
            <a:r>
              <a:rPr lang="en-US" altLang="zh-CN" dirty="0"/>
              <a:t> </a:t>
            </a:r>
            <a:r>
              <a:rPr lang="en-US" altLang="zh-CN" dirty="0" err="1"/>
              <a:t>ts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8959A8"/>
                </a:solidFill>
              </a:rPr>
              <a:t>as</a:t>
            </a:r>
            <a:r>
              <a:rPr lang="en-US" altLang="zh-CN" dirty="0"/>
              <a:t> </a:t>
            </a:r>
            <a:r>
              <a:rPr lang="en-US" altLang="zh-CN" dirty="0" err="1"/>
              <a:t>ts</a:t>
            </a:r>
            <a:r>
              <a:rPr lang="en-US" altLang="zh-CN" dirty="0"/>
              <a:t> - </a:t>
            </a:r>
            <a:r>
              <a:rPr lang="en-US" altLang="zh-CN" dirty="0">
                <a:solidFill>
                  <a:srgbClr val="F5871F"/>
                </a:solidFill>
              </a:rPr>
              <a:t>INTERVAL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18C00"/>
                </a:solidFill>
              </a:rPr>
              <a:t>'5'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8959A8"/>
                </a:solidFill>
              </a:rPr>
              <a:t>SECOND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) </a:t>
            </a:r>
          </a:p>
          <a:p>
            <a:r>
              <a:rPr lang="en-US" altLang="zh-CN" dirty="0">
                <a:solidFill>
                  <a:srgbClr val="8959A8"/>
                </a:solidFill>
              </a:rPr>
              <a:t>WITH</a:t>
            </a:r>
            <a:r>
              <a:rPr lang="en-US" altLang="zh-CN" dirty="0"/>
              <a:t> ( 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... </a:t>
            </a:r>
          </a:p>
          <a:p>
            <a:r>
              <a:rPr lang="en-US" altLang="zh-CN" dirty="0"/>
              <a:t>);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46106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1F6C95C-0B08-8646-9BE9-9F4F4AB4A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9834562" cy="4351338"/>
          </a:xfrm>
        </p:spPr>
        <p:txBody>
          <a:bodyPr/>
          <a:lstStyle/>
          <a:p>
            <a:r>
              <a:rPr lang="zh-CN" altLang="en-US" dirty="0"/>
              <a:t>语法：</a:t>
            </a:r>
            <a:r>
              <a:rPr lang="en-US" altLang="zh-CN" dirty="0"/>
              <a:t>WATERMARK FOR </a:t>
            </a:r>
            <a:r>
              <a:rPr lang="en-US" altLang="zh-CN" dirty="0" err="1"/>
              <a:t>rowtime_column</a:t>
            </a:r>
            <a:r>
              <a:rPr lang="en-US" altLang="zh-CN" dirty="0"/>
              <a:t> AS </a:t>
            </a:r>
            <a:r>
              <a:rPr lang="en-US" altLang="zh-CN" dirty="0" err="1"/>
              <a:t>watermark_strategy_expression</a:t>
            </a:r>
            <a:endParaRPr lang="en-US" altLang="zh-CN" dirty="0"/>
          </a:p>
          <a:p>
            <a:r>
              <a:rPr lang="en-US" altLang="zh-CN" dirty="0" err="1"/>
              <a:t>rowtime_column</a:t>
            </a:r>
            <a:r>
              <a:rPr lang="zh-CN" altLang="en-US" dirty="0"/>
              <a:t> 为时间属性，必须是 </a:t>
            </a:r>
            <a:r>
              <a:rPr lang="en-US" altLang="zh-CN" dirty="0"/>
              <a:t>TIMESTAMP(3)</a:t>
            </a:r>
            <a:r>
              <a:rPr lang="zh-CN" altLang="en-US" dirty="0"/>
              <a:t> 类型</a:t>
            </a:r>
            <a:endParaRPr lang="en-US" altLang="zh-CN" dirty="0"/>
          </a:p>
          <a:p>
            <a:r>
              <a:rPr lang="en-US" altLang="zh-CN" dirty="0" err="1"/>
              <a:t>watermark_strategy_expression</a:t>
            </a:r>
            <a:r>
              <a:rPr lang="zh-CN" altLang="en-US" dirty="0"/>
              <a:t>定义了</a:t>
            </a:r>
            <a:r>
              <a:rPr lang="en-US" altLang="zh-CN" dirty="0"/>
              <a:t>Watermark</a:t>
            </a:r>
            <a:r>
              <a:rPr lang="zh-CN" altLang="en-US" dirty="0"/>
              <a:t>的生成策略：</a:t>
            </a:r>
            <a:endParaRPr lang="en-US" altLang="zh-CN" dirty="0"/>
          </a:p>
          <a:p>
            <a:pPr lvl="1"/>
            <a:r>
              <a:rPr lang="zh-CN" altLang="en-US" dirty="0"/>
              <a:t>时间戳严格单调递增</a:t>
            </a:r>
            <a:endParaRPr lang="en-US" altLang="zh-CN" dirty="0"/>
          </a:p>
          <a:p>
            <a:pPr lvl="2"/>
            <a:r>
              <a:rPr lang="en-US" altLang="zh-CN" dirty="0"/>
              <a:t>WATERMARK FOR </a:t>
            </a:r>
            <a:r>
              <a:rPr lang="en-US" altLang="zh-CN" dirty="0" err="1"/>
              <a:t>rowtime_column</a:t>
            </a:r>
            <a:r>
              <a:rPr lang="en-US" altLang="zh-CN" dirty="0"/>
              <a:t> AS </a:t>
            </a:r>
            <a:r>
              <a:rPr lang="en-US" altLang="zh-CN" dirty="0" err="1"/>
              <a:t>rowtime_column</a:t>
            </a:r>
            <a:endParaRPr lang="en-US" altLang="zh-CN" dirty="0"/>
          </a:p>
          <a:p>
            <a:pPr lvl="2"/>
            <a:r>
              <a:rPr lang="en-US" altLang="zh-CN" dirty="0"/>
              <a:t>WATERMARK FOR </a:t>
            </a:r>
            <a:r>
              <a:rPr lang="en-US" altLang="zh-CN" dirty="0" err="1"/>
              <a:t>rowtime_column</a:t>
            </a:r>
            <a:r>
              <a:rPr lang="en-US" altLang="zh-CN" dirty="0"/>
              <a:t> AS </a:t>
            </a:r>
            <a:r>
              <a:rPr lang="en-US" altLang="zh-CN" dirty="0" err="1"/>
              <a:t>rowtime_column</a:t>
            </a:r>
            <a:r>
              <a:rPr lang="en-US" altLang="zh-CN" dirty="0"/>
              <a:t> - INTERVAL '0.001' SECOND</a:t>
            </a:r>
          </a:p>
          <a:p>
            <a:pPr lvl="2"/>
            <a:r>
              <a:rPr lang="zh-CN" altLang="en-US" dirty="0"/>
              <a:t>监测所有数据时间戳，并记录时间戳最大值，在最大值基础上添加一个</a:t>
            </a:r>
            <a:r>
              <a:rPr lang="en-US" altLang="zh-CN" dirty="0"/>
              <a:t>1</a:t>
            </a:r>
            <a:r>
              <a:rPr lang="zh-CN" altLang="en-US" dirty="0"/>
              <a:t>毫秒的延迟作为</a:t>
            </a:r>
            <a:r>
              <a:rPr lang="en-US" altLang="zh-CN" dirty="0"/>
              <a:t>Watermark</a:t>
            </a:r>
            <a:r>
              <a:rPr lang="zh-CN" altLang="en-US" dirty="0"/>
              <a:t>时间</a:t>
            </a:r>
            <a:endParaRPr lang="en-US" altLang="zh-CN" dirty="0"/>
          </a:p>
          <a:p>
            <a:pPr lvl="1"/>
            <a:r>
              <a:rPr kumimoji="1" lang="zh-CN" altLang="en-US" dirty="0"/>
              <a:t>时间戳是乱序到达的</a:t>
            </a:r>
            <a:endParaRPr kumimoji="1" lang="en-US" altLang="zh-CN" dirty="0"/>
          </a:p>
          <a:p>
            <a:pPr lvl="2"/>
            <a:r>
              <a:rPr lang="en-US" altLang="zh-CN" dirty="0"/>
              <a:t>WATERMARK FOR </a:t>
            </a:r>
            <a:r>
              <a:rPr lang="en-US" altLang="zh-CN" dirty="0" err="1"/>
              <a:t>rowtime_column</a:t>
            </a:r>
            <a:r>
              <a:rPr lang="en-US" altLang="zh-CN" dirty="0"/>
              <a:t> AS </a:t>
            </a:r>
            <a:r>
              <a:rPr lang="en-US" altLang="zh-CN" dirty="0" err="1"/>
              <a:t>rowtime_column</a:t>
            </a:r>
            <a:r>
              <a:rPr lang="en-US" altLang="zh-CN" dirty="0"/>
              <a:t> - INTERVAL 'duration' </a:t>
            </a:r>
            <a:r>
              <a:rPr lang="en-US" altLang="zh-CN" dirty="0" err="1"/>
              <a:t>timeUnit</a:t>
            </a:r>
            <a:endParaRPr lang="en-US" altLang="zh-CN" dirty="0"/>
          </a:p>
          <a:p>
            <a:pPr lvl="2"/>
            <a:r>
              <a:rPr lang="en-US" altLang="zh-CN" dirty="0" err="1"/>
              <a:t>timeUnit</a:t>
            </a:r>
            <a:r>
              <a:rPr lang="zh-CN" altLang="en-US" dirty="0"/>
              <a:t>可以是</a:t>
            </a:r>
            <a:r>
              <a:rPr lang="en-US" altLang="zh-CN" dirty="0"/>
              <a:t>SECOND</a:t>
            </a:r>
            <a:r>
              <a:rPr lang="zh-CN" altLang="en-US" dirty="0"/>
              <a:t>、</a:t>
            </a:r>
            <a:r>
              <a:rPr lang="en-US" altLang="zh-CN" dirty="0"/>
              <a:t>MINUTE</a:t>
            </a:r>
            <a:r>
              <a:rPr lang="zh-CN" altLang="en-US" dirty="0"/>
              <a:t>或</a:t>
            </a:r>
            <a:r>
              <a:rPr lang="en-US" altLang="zh-CN" dirty="0"/>
              <a:t>HOUR</a:t>
            </a:r>
            <a:r>
              <a:rPr lang="zh-CN" altLang="en-US" dirty="0"/>
              <a:t>等时间单位</a:t>
            </a: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0E3BD20-95CB-6D4B-948D-2FC0E6E8C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Event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</a:t>
            </a:r>
            <a:r>
              <a:rPr kumimoji="1" lang="zh-CN" altLang="en-US" dirty="0"/>
              <a:t>：时间属性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Watermark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24460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4D880AD-2CE1-9747-B1AC-291C412FB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9220199" cy="4351338"/>
          </a:xfrm>
        </p:spPr>
        <p:txBody>
          <a:bodyPr/>
          <a:lstStyle/>
          <a:p>
            <a:r>
              <a:rPr kumimoji="1" lang="zh-CN" altLang="en-US" dirty="0"/>
              <a:t>由</a:t>
            </a:r>
            <a:r>
              <a:rPr kumimoji="1" lang="en-US" altLang="zh-CN" dirty="0"/>
              <a:t>DataStream</a:t>
            </a:r>
            <a:r>
              <a:rPr kumimoji="1" lang="zh-CN" altLang="en-US" dirty="0"/>
              <a:t>转换为表</a:t>
            </a:r>
            <a:endParaRPr kumimoji="1" lang="en-US" altLang="zh-CN" dirty="0"/>
          </a:p>
          <a:p>
            <a:r>
              <a:rPr kumimoji="1" lang="zh-CN" altLang="en-US" dirty="0"/>
              <a:t>在</a:t>
            </a:r>
            <a:r>
              <a:rPr kumimoji="1" lang="en-US" altLang="zh-CN" dirty="0"/>
              <a:t>DataStream</a:t>
            </a:r>
            <a:r>
              <a:rPr kumimoji="1" lang="zh-CN" altLang="en-US" dirty="0"/>
              <a:t> </a:t>
            </a:r>
            <a:r>
              <a:rPr kumimoji="1" lang="en-US" altLang="zh-CN" dirty="0"/>
              <a:t>API</a:t>
            </a:r>
            <a:r>
              <a:rPr kumimoji="1" lang="zh-CN" altLang="en-US" dirty="0"/>
              <a:t>中设置好时间戳和</a:t>
            </a:r>
            <a:r>
              <a:rPr kumimoji="1" lang="en-US" altLang="zh-CN" dirty="0"/>
              <a:t>Watermark</a:t>
            </a:r>
          </a:p>
          <a:p>
            <a:r>
              <a:rPr kumimoji="1" lang="en-US" altLang="zh-CN" dirty="0" err="1"/>
              <a:t>ts.rowtime</a:t>
            </a:r>
            <a:r>
              <a:rPr kumimoji="1" lang="zh-CN" altLang="en-US" dirty="0"/>
              <a:t>：使用</a:t>
            </a:r>
            <a:r>
              <a:rPr kumimoji="1" lang="en-US" altLang="zh-CN" dirty="0" err="1"/>
              <a:t>rowtime</a:t>
            </a:r>
            <a:r>
              <a:rPr kumimoji="1" lang="zh-CN" altLang="en-US" dirty="0"/>
              <a:t>函数，生成</a:t>
            </a:r>
            <a:r>
              <a:rPr kumimoji="1" lang="en-US" altLang="zh-CN" dirty="0" err="1"/>
              <a:t>ts</a:t>
            </a:r>
            <a:r>
              <a:rPr kumimoji="1" lang="zh-CN" altLang="en-US" dirty="0"/>
              <a:t>时间戳列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0443360-FAF7-344E-AFB3-34CFC1488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Event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</a:t>
            </a:r>
            <a:r>
              <a:rPr kumimoji="1" lang="zh-CN" altLang="en-US" dirty="0"/>
              <a:t>：时间属性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Watermark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20884E2-8742-C544-B3AF-5E7BBE67DE08}"/>
              </a:ext>
            </a:extLst>
          </p:cNvPr>
          <p:cNvSpPr/>
          <p:nvPr/>
        </p:nvSpPr>
        <p:spPr>
          <a:xfrm>
            <a:off x="1240631" y="3429000"/>
            <a:ext cx="971073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/>
              <a:t>env.setStreamTimeCharacteristic</a:t>
            </a:r>
            <a:r>
              <a:rPr lang="en-US" altLang="zh-CN" sz="1600" dirty="0"/>
              <a:t>(</a:t>
            </a:r>
            <a:r>
              <a:rPr lang="en-US" altLang="zh-CN" sz="1600" dirty="0" err="1"/>
              <a:t>TimeCharacteristic.EventTime</a:t>
            </a:r>
            <a:r>
              <a:rPr lang="en-US" altLang="zh-CN" sz="1600" dirty="0"/>
              <a:t>); </a:t>
            </a:r>
          </a:p>
          <a:p>
            <a:r>
              <a:rPr lang="en-US" altLang="zh-CN" sz="1600" dirty="0"/>
              <a:t>DataStream&lt;</a:t>
            </a:r>
            <a:r>
              <a:rPr lang="en-US" altLang="zh-CN" sz="1600" dirty="0" err="1"/>
              <a:t>UserBehavior</a:t>
            </a:r>
            <a:r>
              <a:rPr lang="en-US" altLang="zh-CN" sz="1600" dirty="0"/>
              <a:t>&gt; </a:t>
            </a:r>
            <a:r>
              <a:rPr lang="en-US" altLang="zh-CN" sz="1600" dirty="0" err="1"/>
              <a:t>userBehaviorDataStream</a:t>
            </a:r>
            <a:r>
              <a:rPr lang="en-US" altLang="zh-CN" sz="1600" dirty="0"/>
              <a:t> = env .</a:t>
            </a:r>
            <a:r>
              <a:rPr lang="en-US" altLang="zh-CN" sz="1600" dirty="0" err="1"/>
              <a:t>addSource</a:t>
            </a:r>
            <a:r>
              <a:rPr lang="en-US" altLang="zh-CN" sz="1600" dirty="0"/>
              <a:t>(...) </a:t>
            </a:r>
          </a:p>
          <a:p>
            <a:pPr lvl="1"/>
            <a:r>
              <a:rPr lang="en-US" altLang="zh-CN" sz="1600" dirty="0">
                <a:solidFill>
                  <a:srgbClr val="8E908C"/>
                </a:solidFill>
              </a:rPr>
              <a:t>// </a:t>
            </a:r>
            <a:r>
              <a:rPr lang="zh-CN" altLang="en-US" sz="1600" dirty="0">
                <a:solidFill>
                  <a:srgbClr val="8E908C"/>
                </a:solidFill>
              </a:rPr>
              <a:t>在</a:t>
            </a:r>
            <a:r>
              <a:rPr lang="en-US" altLang="zh-CN" sz="1600" dirty="0">
                <a:solidFill>
                  <a:srgbClr val="8E908C"/>
                </a:solidFill>
              </a:rPr>
              <a:t>DataStream</a:t>
            </a:r>
            <a:r>
              <a:rPr lang="zh-CN" altLang="en-US" sz="1600" dirty="0">
                <a:solidFill>
                  <a:srgbClr val="8E908C"/>
                </a:solidFill>
              </a:rPr>
              <a:t>里设置时间戳和</a:t>
            </a:r>
            <a:r>
              <a:rPr lang="en-US" altLang="zh-CN" sz="1600" dirty="0">
                <a:solidFill>
                  <a:srgbClr val="8E908C"/>
                </a:solidFill>
              </a:rPr>
              <a:t>Watermark</a:t>
            </a:r>
            <a:r>
              <a:rPr lang="en-US" altLang="zh-CN" sz="1600" dirty="0"/>
              <a:t> </a:t>
            </a:r>
          </a:p>
          <a:p>
            <a:pPr lvl="1"/>
            <a:r>
              <a:rPr lang="en-US" altLang="zh-CN" sz="1600" dirty="0"/>
              <a:t>.</a:t>
            </a:r>
            <a:r>
              <a:rPr lang="en-US" altLang="zh-CN" sz="1600" dirty="0" err="1"/>
              <a:t>assignTimestampsAndWatermarks</a:t>
            </a:r>
            <a:r>
              <a:rPr lang="en-US" altLang="zh-CN" sz="1600" dirty="0"/>
              <a:t>(...); </a:t>
            </a:r>
          </a:p>
          <a:p>
            <a:endParaRPr lang="en-US" altLang="zh-CN" sz="1600" dirty="0">
              <a:solidFill>
                <a:srgbClr val="8E908C"/>
              </a:solidFill>
            </a:endParaRPr>
          </a:p>
          <a:p>
            <a:r>
              <a:rPr lang="en-US" altLang="zh-CN" sz="1600" dirty="0">
                <a:solidFill>
                  <a:srgbClr val="8E908C"/>
                </a:solidFill>
              </a:rPr>
              <a:t>// </a:t>
            </a:r>
            <a:r>
              <a:rPr lang="zh-CN" altLang="en-US" sz="1600" dirty="0">
                <a:solidFill>
                  <a:srgbClr val="8E908C"/>
                </a:solidFill>
              </a:rPr>
              <a:t>创建一个</a:t>
            </a:r>
            <a:r>
              <a:rPr lang="en-US" altLang="zh-CN" sz="1600" dirty="0" err="1">
                <a:solidFill>
                  <a:srgbClr val="8E908C"/>
                </a:solidFill>
              </a:rPr>
              <a:t>user_behavior</a:t>
            </a:r>
            <a:r>
              <a:rPr lang="zh-CN" altLang="en-US" sz="1600" dirty="0">
                <a:solidFill>
                  <a:srgbClr val="8E908C"/>
                </a:solidFill>
              </a:rPr>
              <a:t>表 </a:t>
            </a:r>
            <a:endParaRPr lang="en-US" altLang="zh-CN" sz="1600" dirty="0">
              <a:solidFill>
                <a:srgbClr val="8E908C"/>
              </a:solidFill>
            </a:endParaRPr>
          </a:p>
          <a:p>
            <a:r>
              <a:rPr lang="en-US" altLang="zh-CN" sz="1600" dirty="0">
                <a:solidFill>
                  <a:srgbClr val="8E908C"/>
                </a:solidFill>
              </a:rPr>
              <a:t>// </a:t>
            </a:r>
            <a:r>
              <a:rPr lang="en-US" altLang="zh-CN" sz="1600" dirty="0" err="1">
                <a:solidFill>
                  <a:srgbClr val="8E908C"/>
                </a:solidFill>
              </a:rPr>
              <a:t>ts.rowtime</a:t>
            </a:r>
            <a:r>
              <a:rPr lang="zh-CN" altLang="en-US" sz="1600" dirty="0">
                <a:solidFill>
                  <a:srgbClr val="8E908C"/>
                </a:solidFill>
              </a:rPr>
              <a:t>表示该列使用</a:t>
            </a:r>
            <a:r>
              <a:rPr lang="en-US" altLang="zh-CN" sz="1600" dirty="0" err="1">
                <a:solidFill>
                  <a:srgbClr val="8E908C"/>
                </a:solidFill>
              </a:rPr>
              <a:t>EventTime</a:t>
            </a:r>
            <a:r>
              <a:rPr lang="en-US" altLang="zh-CN" sz="1600" dirty="0">
                <a:solidFill>
                  <a:srgbClr val="8E908C"/>
                </a:solidFill>
              </a:rPr>
              <a:t> Timestamp</a:t>
            </a:r>
            <a:r>
              <a:rPr lang="en-US" altLang="zh-CN" sz="1600" dirty="0"/>
              <a:t> </a:t>
            </a:r>
          </a:p>
          <a:p>
            <a:endParaRPr lang="en-US" altLang="zh-CN" sz="1600" dirty="0"/>
          </a:p>
          <a:p>
            <a:r>
              <a:rPr lang="en-US" altLang="zh-CN" sz="1600" dirty="0" err="1"/>
              <a:t>tEnv.createTemporaryView</a:t>
            </a:r>
            <a:r>
              <a:rPr lang="en-US" altLang="zh-CN" sz="1600" dirty="0"/>
              <a:t>(</a:t>
            </a:r>
            <a:r>
              <a:rPr lang="en-US" altLang="zh-CN" sz="1600" dirty="0">
                <a:solidFill>
                  <a:srgbClr val="718C00"/>
                </a:solidFill>
              </a:rPr>
              <a:t>"</a:t>
            </a:r>
            <a:r>
              <a:rPr lang="en-US" altLang="zh-CN" sz="1600" dirty="0" err="1">
                <a:solidFill>
                  <a:srgbClr val="718C00"/>
                </a:solidFill>
              </a:rPr>
              <a:t>user_behavior</a:t>
            </a:r>
            <a:r>
              <a:rPr lang="en-US" altLang="zh-CN" sz="1600" dirty="0">
                <a:solidFill>
                  <a:srgbClr val="718C00"/>
                </a:solidFill>
              </a:rPr>
              <a:t>"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userBehaviorDataStream</a:t>
            </a:r>
            <a:r>
              <a:rPr lang="en-US" altLang="zh-CN" sz="1600" dirty="0"/>
              <a:t>, </a:t>
            </a:r>
            <a:r>
              <a:rPr lang="en-US" altLang="zh-CN" sz="1600" dirty="0">
                <a:solidFill>
                  <a:srgbClr val="718C00"/>
                </a:solidFill>
              </a:rPr>
              <a:t>"</a:t>
            </a:r>
            <a:r>
              <a:rPr lang="en-US" altLang="zh-CN" sz="1600" dirty="0" err="1">
                <a:solidFill>
                  <a:srgbClr val="718C00"/>
                </a:solidFill>
              </a:rPr>
              <a:t>userId</a:t>
            </a:r>
            <a:r>
              <a:rPr lang="en-US" altLang="zh-CN" sz="1600" dirty="0">
                <a:solidFill>
                  <a:srgbClr val="718C00"/>
                </a:solidFill>
              </a:rPr>
              <a:t> as </a:t>
            </a:r>
            <a:r>
              <a:rPr lang="en-US" altLang="zh-CN" sz="1600" dirty="0" err="1">
                <a:solidFill>
                  <a:srgbClr val="718C00"/>
                </a:solidFill>
              </a:rPr>
              <a:t>user_id</a:t>
            </a:r>
            <a:r>
              <a:rPr lang="en-US" altLang="zh-CN" sz="1600" dirty="0">
                <a:solidFill>
                  <a:srgbClr val="718C00"/>
                </a:solidFill>
              </a:rPr>
              <a:t>, </a:t>
            </a:r>
            <a:r>
              <a:rPr lang="en-US" altLang="zh-CN" sz="1600" dirty="0" err="1">
                <a:solidFill>
                  <a:srgbClr val="718C00"/>
                </a:solidFill>
              </a:rPr>
              <a:t>itemId</a:t>
            </a:r>
            <a:r>
              <a:rPr lang="en-US" altLang="zh-CN" sz="1600" dirty="0">
                <a:solidFill>
                  <a:srgbClr val="718C00"/>
                </a:solidFill>
              </a:rPr>
              <a:t> as </a:t>
            </a:r>
            <a:r>
              <a:rPr lang="en-US" altLang="zh-CN" sz="1600" dirty="0" err="1">
                <a:solidFill>
                  <a:srgbClr val="718C00"/>
                </a:solidFill>
              </a:rPr>
              <a:t>item_id</a:t>
            </a:r>
            <a:r>
              <a:rPr lang="en-US" altLang="zh-CN" sz="1600" dirty="0">
                <a:solidFill>
                  <a:srgbClr val="718C00"/>
                </a:solidFill>
              </a:rPr>
              <a:t>, </a:t>
            </a:r>
            <a:r>
              <a:rPr lang="en-US" altLang="zh-CN" sz="1600" dirty="0" err="1">
                <a:solidFill>
                  <a:srgbClr val="718C00"/>
                </a:solidFill>
              </a:rPr>
              <a:t>categoryId</a:t>
            </a:r>
            <a:r>
              <a:rPr lang="en-US" altLang="zh-CN" sz="1600" dirty="0">
                <a:solidFill>
                  <a:srgbClr val="718C00"/>
                </a:solidFill>
              </a:rPr>
              <a:t> as </a:t>
            </a:r>
            <a:r>
              <a:rPr lang="en-US" altLang="zh-CN" sz="1600" dirty="0" err="1">
                <a:solidFill>
                  <a:srgbClr val="718C00"/>
                </a:solidFill>
              </a:rPr>
              <a:t>category_id</a:t>
            </a:r>
            <a:r>
              <a:rPr lang="en-US" altLang="zh-CN" sz="1600" dirty="0">
                <a:solidFill>
                  <a:srgbClr val="718C00"/>
                </a:solidFill>
              </a:rPr>
              <a:t>, behavior, </a:t>
            </a:r>
            <a:r>
              <a:rPr lang="en-US" altLang="zh-CN" sz="1600" dirty="0" err="1">
                <a:solidFill>
                  <a:srgbClr val="718C00"/>
                </a:solidFill>
              </a:rPr>
              <a:t>ts.rowtime</a:t>
            </a:r>
            <a:r>
              <a:rPr lang="en-US" altLang="zh-CN" sz="1600" dirty="0">
                <a:solidFill>
                  <a:srgbClr val="718C00"/>
                </a:solidFill>
              </a:rPr>
              <a:t>"</a:t>
            </a:r>
            <a:r>
              <a:rPr lang="en-US" altLang="zh-CN" sz="1600" dirty="0"/>
              <a:t>);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769032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3CCD804-4969-7148-ADBD-0B9B7A2F9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基于时间属性</a:t>
            </a:r>
            <a:endParaRPr kumimoji="1" lang="en-US" altLang="zh-CN" dirty="0"/>
          </a:p>
          <a:p>
            <a:r>
              <a:rPr kumimoji="1" lang="zh-CN" altLang="en-US" dirty="0"/>
              <a:t>窗口分组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GROUP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</a:p>
          <a:p>
            <a:pPr lvl="1"/>
            <a:r>
              <a:rPr lang="en-US" altLang="zh-CN" dirty="0"/>
              <a:t>OVER WINDOW</a:t>
            </a:r>
          </a:p>
          <a:p>
            <a:r>
              <a:rPr kumimoji="1" lang="zh-CN" altLang="en-US" dirty="0"/>
              <a:t>聚合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96DD146-C180-B748-913C-446EA0192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窗口聚合</a:t>
            </a:r>
          </a:p>
        </p:txBody>
      </p:sp>
    </p:spTree>
    <p:extLst>
      <p:ext uri="{BB962C8B-B14F-4D97-AF65-F5344CB8AC3E}">
        <p14:creationId xmlns:p14="http://schemas.microsoft.com/office/powerpoint/2010/main" val="23915955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F4E40F3-5BEC-F448-9E8D-3A11FA96F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8070413" cy="4351338"/>
          </a:xfrm>
        </p:spPr>
        <p:txBody>
          <a:bodyPr/>
          <a:lstStyle/>
          <a:p>
            <a:r>
              <a:rPr kumimoji="1" lang="en-US" altLang="zh-CN" dirty="0"/>
              <a:t>GROUP BY field1, </a:t>
            </a:r>
            <a:r>
              <a:rPr kumimoji="1" lang="en-US" altLang="zh-CN" dirty="0" err="1"/>
              <a:t>time_attr_window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time_attr_window</a:t>
            </a:r>
            <a:r>
              <a:rPr kumimoji="1" lang="zh-CN" altLang="en-US" dirty="0"/>
              <a:t> 窗口分组函数：例如</a:t>
            </a:r>
            <a:r>
              <a:rPr kumimoji="1" lang="en-US" altLang="zh-CN" dirty="0"/>
              <a:t>TUMBLE(</a:t>
            </a:r>
            <a:r>
              <a:rPr kumimoji="1" lang="en-US" altLang="zh-CN" dirty="0" err="1"/>
              <a:t>proctime</a:t>
            </a:r>
            <a:r>
              <a:rPr kumimoji="1" lang="en-US" altLang="zh-CN" dirty="0"/>
              <a:t>, INTERVAL '1' MINUTE)</a:t>
            </a:r>
          </a:p>
          <a:p>
            <a:pPr lvl="1"/>
            <a:r>
              <a:rPr kumimoji="1" lang="zh-CN" altLang="en-US" dirty="0"/>
              <a:t>所有含有相同</a:t>
            </a:r>
            <a:r>
              <a:rPr kumimoji="1" lang="en-US" altLang="zh-CN" dirty="0"/>
              <a:t>field1 + </a:t>
            </a:r>
            <a:r>
              <a:rPr kumimoji="1" lang="en-US" altLang="zh-CN" dirty="0" err="1"/>
              <a:t>time_attr_window</a:t>
            </a:r>
            <a:r>
              <a:rPr kumimoji="1" lang="zh-CN" altLang="en-US" dirty="0"/>
              <a:t>的行都会被分到一组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再对这组数据中的其他字段（如</a:t>
            </a:r>
            <a:r>
              <a:rPr kumimoji="1" lang="en-US" altLang="zh-CN" dirty="0"/>
              <a:t>field2</a:t>
            </a:r>
            <a:r>
              <a:rPr kumimoji="1" lang="zh-CN" altLang="en-US" dirty="0"/>
              <a:t>）进行聚合操作</a:t>
            </a:r>
            <a:endParaRPr kumimoji="1" lang="en-US" altLang="zh-CN" dirty="0"/>
          </a:p>
          <a:p>
            <a:r>
              <a:rPr kumimoji="1" lang="zh-CN" altLang="en-US" dirty="0"/>
              <a:t>聚合操作：</a:t>
            </a:r>
            <a:r>
              <a:rPr kumimoji="1" lang="en-US" altLang="zh-CN" dirty="0"/>
              <a:t>COUNT</a:t>
            </a:r>
            <a:r>
              <a:rPr kumimoji="1" lang="zh-CN" altLang="en-US" dirty="0"/>
              <a:t>、</a:t>
            </a:r>
            <a:r>
              <a:rPr kumimoji="1" lang="en-US" altLang="zh-CN" dirty="0"/>
              <a:t>SUM</a:t>
            </a:r>
            <a:r>
              <a:rPr kumimoji="1" lang="zh-CN" altLang="en-US" dirty="0"/>
              <a:t>、</a:t>
            </a:r>
            <a:r>
              <a:rPr kumimoji="1" lang="en-US" altLang="zh-CN" dirty="0"/>
              <a:t>AVG</a:t>
            </a:r>
            <a:r>
              <a:rPr kumimoji="1" lang="zh-CN" altLang="en-US" dirty="0"/>
              <a:t>、</a:t>
            </a:r>
            <a:r>
              <a:rPr kumimoji="1" lang="en-US" altLang="zh-CN" dirty="0"/>
              <a:t>MAX</a:t>
            </a:r>
            <a:r>
              <a:rPr kumimoji="1" lang="zh-CN" altLang="en-US" dirty="0"/>
              <a:t>等</a:t>
            </a:r>
            <a:endParaRPr kumimoji="1" lang="en-US" altLang="zh-CN" dirty="0"/>
          </a:p>
          <a:p>
            <a:r>
              <a:rPr kumimoji="1" lang="zh-CN" altLang="en-US" dirty="0"/>
              <a:t>将多行数据分到一组，然后对一组数据集进行聚合：多行变一行</a:t>
            </a:r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0FECEDB-C8DC-A54A-B3B3-9D6809C72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GROUP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580B67F-3964-5743-BFA9-1A67606969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650" y="4587577"/>
            <a:ext cx="6991349" cy="221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9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A37C25E-22A9-D64E-9C7A-B7DA8EADC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8248649" cy="5032375"/>
          </a:xfrm>
        </p:spPr>
        <p:txBody>
          <a:bodyPr/>
          <a:lstStyle/>
          <a:p>
            <a:r>
              <a:rPr lang="en-US" altLang="zh-CN" dirty="0"/>
              <a:t>TUMBLE(</a:t>
            </a:r>
            <a:r>
              <a:rPr lang="en-US" altLang="zh-CN" dirty="0" err="1"/>
              <a:t>time_attr</a:t>
            </a:r>
            <a:r>
              <a:rPr lang="en-US" altLang="zh-CN" dirty="0"/>
              <a:t>, interval)</a:t>
            </a:r>
            <a:r>
              <a:rPr lang="zh-CN" altLang="en-US" dirty="0"/>
              <a:t> ：滚动窗口</a:t>
            </a:r>
            <a:endParaRPr lang="en-US" altLang="zh-CN" dirty="0"/>
          </a:p>
          <a:p>
            <a:pPr lvl="1"/>
            <a:r>
              <a:rPr kumimoji="1" lang="zh-CN" altLang="en-US" dirty="0"/>
              <a:t>窗口是定长的，长度为</a:t>
            </a:r>
            <a:r>
              <a:rPr lang="en-US" altLang="zh-CN" dirty="0"/>
              <a:t>interval</a:t>
            </a:r>
            <a:r>
              <a:rPr lang="zh-CN" altLang="en-US" dirty="0"/>
              <a:t>，窗口之间不重叠，滚动向前</a:t>
            </a:r>
            <a:endParaRPr lang="en-US" altLang="zh-CN" dirty="0"/>
          </a:p>
          <a:p>
            <a:r>
              <a:rPr kumimoji="1" lang="en-US" altLang="zh-CN" dirty="0"/>
              <a:t>HOP</a:t>
            </a:r>
            <a:r>
              <a:rPr lang="en-US" altLang="zh-CN" dirty="0"/>
              <a:t>(</a:t>
            </a:r>
            <a:r>
              <a:rPr lang="en-US" altLang="zh-CN" dirty="0" err="1"/>
              <a:t>time_attr</a:t>
            </a:r>
            <a:r>
              <a:rPr lang="en-US" altLang="zh-CN" dirty="0"/>
              <a:t>, </a:t>
            </a:r>
            <a:r>
              <a:rPr lang="en-US" altLang="zh-CN" dirty="0" err="1"/>
              <a:t>slide_interval</a:t>
            </a:r>
            <a:r>
              <a:rPr lang="en-US" altLang="zh-CN" dirty="0"/>
              <a:t>, </a:t>
            </a:r>
            <a:r>
              <a:rPr lang="en-US" altLang="zh-CN" dirty="0" err="1"/>
              <a:t>size_interval</a:t>
            </a:r>
            <a:r>
              <a:rPr lang="en-US" altLang="zh-CN" dirty="0"/>
              <a:t>)</a:t>
            </a:r>
            <a:r>
              <a:rPr lang="zh-CN" altLang="zh-CN" dirty="0"/>
              <a:t> </a:t>
            </a:r>
            <a:endParaRPr lang="en-US" altLang="zh-CN" dirty="0"/>
          </a:p>
          <a:p>
            <a:pPr lvl="1"/>
            <a:r>
              <a:rPr lang="zh-CN" altLang="zh-CN" dirty="0"/>
              <a:t>窗口长度是定长的，长度为</a:t>
            </a:r>
            <a:r>
              <a:rPr lang="en-US" altLang="zh-CN" dirty="0" err="1"/>
              <a:t>size_interval</a:t>
            </a:r>
            <a:r>
              <a:rPr lang="zh-CN" altLang="zh-CN" dirty="0"/>
              <a:t>，窗口以</a:t>
            </a:r>
            <a:r>
              <a:rPr lang="en-US" altLang="zh-CN" dirty="0" err="1"/>
              <a:t>slide_interval</a:t>
            </a:r>
            <a:r>
              <a:rPr lang="zh-CN" altLang="zh-CN" dirty="0"/>
              <a:t>的速度向前滑动</a:t>
            </a:r>
            <a:endParaRPr lang="en-US" altLang="zh-CN" dirty="0"/>
          </a:p>
          <a:p>
            <a:pPr lvl="1"/>
            <a:r>
              <a:rPr lang="en-US" altLang="zh-CN" dirty="0" err="1"/>
              <a:t>slide_interval</a:t>
            </a:r>
            <a:r>
              <a:rPr lang="zh-CN" altLang="en-US" dirty="0"/>
              <a:t> </a:t>
            </a:r>
            <a:r>
              <a:rPr lang="en-US" altLang="zh-CN" dirty="0"/>
              <a:t>&lt;</a:t>
            </a:r>
            <a:r>
              <a:rPr lang="zh-CN" altLang="en-US" dirty="0"/>
              <a:t> </a:t>
            </a:r>
            <a:r>
              <a:rPr lang="en-US" altLang="zh-CN" dirty="0" err="1"/>
              <a:t>size_interval</a:t>
            </a:r>
            <a:r>
              <a:rPr lang="zh-CN" altLang="en-US" dirty="0"/>
              <a:t>：窗口重叠</a:t>
            </a:r>
            <a:endParaRPr lang="en-US" altLang="zh-CN" dirty="0"/>
          </a:p>
          <a:p>
            <a:pPr lvl="1"/>
            <a:r>
              <a:rPr lang="en-US" altLang="zh-CN" dirty="0" err="1"/>
              <a:t>slide_interval</a:t>
            </a:r>
            <a:r>
              <a:rPr lang="zh-CN" altLang="en-US" dirty="0"/>
              <a:t> </a:t>
            </a:r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 err="1"/>
              <a:t>size_interval</a:t>
            </a:r>
            <a:r>
              <a:rPr lang="zh-CN" altLang="en-US" dirty="0"/>
              <a:t>：窗口之间有间隙</a:t>
            </a:r>
            <a:endParaRPr lang="en-US" altLang="zh-CN" dirty="0"/>
          </a:p>
          <a:p>
            <a:r>
              <a:rPr lang="en-US" altLang="zh-CN" dirty="0"/>
              <a:t>SESSION(</a:t>
            </a:r>
            <a:r>
              <a:rPr lang="en-US" altLang="zh-CN" dirty="0" err="1"/>
              <a:t>time_attr</a:t>
            </a:r>
            <a:r>
              <a:rPr lang="en-US" altLang="zh-CN" dirty="0"/>
              <a:t>, interval)</a:t>
            </a:r>
            <a:r>
              <a:rPr lang="zh-CN" altLang="en-US" dirty="0"/>
              <a:t>：会话窗口</a:t>
            </a:r>
            <a:endParaRPr lang="en-US" altLang="zh-CN" dirty="0"/>
          </a:p>
          <a:p>
            <a:pPr lvl="1"/>
            <a:r>
              <a:rPr lang="zh-CN" altLang="zh-CN" dirty="0"/>
              <a:t>窗口长度是变长的</a:t>
            </a:r>
            <a:r>
              <a:rPr lang="zh-CN" altLang="en-US" dirty="0"/>
              <a:t>，根据</a:t>
            </a:r>
            <a:r>
              <a:rPr lang="en-US" altLang="zh-CN" dirty="0"/>
              <a:t>interval</a:t>
            </a:r>
            <a:r>
              <a:rPr lang="zh-CN" altLang="en-US" dirty="0"/>
              <a:t>划分窗口</a:t>
            </a:r>
            <a:endParaRPr lang="en-US" altLang="zh-CN" dirty="0"/>
          </a:p>
          <a:p>
            <a:r>
              <a:rPr lang="zh-CN" altLang="en-US" dirty="0"/>
              <a:t>时间间隔格式：</a:t>
            </a:r>
            <a:r>
              <a:rPr lang="en-US" altLang="zh-CN" dirty="0"/>
              <a:t>INTERVAL ‘duration’ </a:t>
            </a:r>
            <a:r>
              <a:rPr lang="en-US" altLang="zh-CN" dirty="0" err="1"/>
              <a:t>timeUnit</a:t>
            </a:r>
            <a:endParaRPr lang="en-US" altLang="zh-CN" dirty="0"/>
          </a:p>
          <a:p>
            <a:pPr lvl="1"/>
            <a:r>
              <a:rPr lang="en-US" altLang="zh-CN" dirty="0"/>
              <a:t>INTERVAL '1' MINUTE</a:t>
            </a:r>
          </a:p>
          <a:p>
            <a:endParaRPr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A3DB20C-5ABC-1E4E-9C29-9906DF3B3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窗口分组函数</a:t>
            </a:r>
          </a:p>
        </p:txBody>
      </p:sp>
    </p:spTree>
    <p:extLst>
      <p:ext uri="{BB962C8B-B14F-4D97-AF65-F5344CB8AC3E}">
        <p14:creationId xmlns:p14="http://schemas.microsoft.com/office/powerpoint/2010/main" val="1775413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A3E8FED-486C-304A-9BCF-21C04FF4D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9975"/>
            <a:ext cx="4791074" cy="4351338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创建执行环境（</a:t>
            </a:r>
            <a:r>
              <a:rPr lang="en-US" altLang="zh-CN" dirty="0" err="1"/>
              <a:t>ExecutionEnvironment</a:t>
            </a:r>
            <a:r>
              <a:rPr lang="zh-CN" altLang="en-US" dirty="0"/>
              <a:t>）和表环境（</a:t>
            </a:r>
            <a:r>
              <a:rPr lang="en-US" altLang="zh-CN" dirty="0" err="1"/>
              <a:t>TableEnvironment</a:t>
            </a:r>
            <a:r>
              <a:rPr lang="zh-CN" altLang="en-US" dirty="0"/>
              <a:t>）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获取表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使用</a:t>
            </a:r>
            <a:r>
              <a:rPr lang="en-US" altLang="zh-CN" dirty="0"/>
              <a:t>Table API</a:t>
            </a:r>
            <a:r>
              <a:rPr lang="zh-CN" altLang="en-US" dirty="0"/>
              <a:t>或</a:t>
            </a:r>
            <a:r>
              <a:rPr lang="en-US" altLang="zh-CN" dirty="0"/>
              <a:t>SQL</a:t>
            </a:r>
            <a:r>
              <a:rPr lang="zh-CN" altLang="en-US" dirty="0"/>
              <a:t>在表上做查询等操作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将结果输出到外部系统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执行作业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C09E9BE-B7D3-114A-8BB1-36A0A30BD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API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SQL</a:t>
            </a:r>
            <a:r>
              <a:rPr kumimoji="1" lang="zh-CN" altLang="en-US" dirty="0"/>
              <a:t>骨架程序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AB5BCB8-D69F-314D-AB82-7EBCDDFD1724}"/>
              </a:ext>
            </a:extLst>
          </p:cNvPr>
          <p:cNvSpPr/>
          <p:nvPr/>
        </p:nvSpPr>
        <p:spPr>
          <a:xfrm>
            <a:off x="5729288" y="1814293"/>
            <a:ext cx="723004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8E908C"/>
                </a:solidFill>
              </a:rPr>
              <a:t>// </a:t>
            </a:r>
            <a:r>
              <a:rPr lang="zh-CN" altLang="en-US" sz="1400" dirty="0">
                <a:solidFill>
                  <a:srgbClr val="8E908C"/>
                </a:solidFill>
              </a:rPr>
              <a:t>基于</a:t>
            </a:r>
            <a:r>
              <a:rPr lang="en-US" altLang="zh-CN" sz="1400" dirty="0" err="1">
                <a:solidFill>
                  <a:srgbClr val="8E908C"/>
                </a:solidFill>
              </a:rPr>
              <a:t>StreamExecutionEnvironment</a:t>
            </a:r>
            <a:r>
              <a:rPr lang="zh-CN" altLang="en-US" sz="1400" dirty="0">
                <a:solidFill>
                  <a:srgbClr val="8E908C"/>
                </a:solidFill>
              </a:rPr>
              <a:t>创建</a:t>
            </a:r>
            <a:r>
              <a:rPr lang="en-US" altLang="zh-CN" sz="1400" dirty="0" err="1">
                <a:solidFill>
                  <a:srgbClr val="8E908C"/>
                </a:solidFill>
              </a:rPr>
              <a:t>TableEnvironment</a:t>
            </a:r>
            <a:r>
              <a:rPr lang="en-US" altLang="zh-CN" sz="1400" dirty="0"/>
              <a:t> </a:t>
            </a:r>
          </a:p>
          <a:p>
            <a:r>
              <a:rPr lang="en-US" altLang="zh-CN" sz="1400" dirty="0" err="1"/>
              <a:t>StreamExecutionEnvironment</a:t>
            </a:r>
            <a:r>
              <a:rPr lang="en-US" altLang="zh-CN" sz="1400" dirty="0"/>
              <a:t> env = </a:t>
            </a:r>
          </a:p>
          <a:p>
            <a:r>
              <a:rPr lang="en-US" altLang="zh-CN" sz="1400" dirty="0" err="1"/>
              <a:t>StreamExecutionEnvironment.getExecutionEnvironment</a:t>
            </a:r>
            <a:r>
              <a:rPr lang="en-US" altLang="zh-CN" sz="1400" dirty="0"/>
              <a:t>(); </a:t>
            </a:r>
          </a:p>
          <a:p>
            <a:r>
              <a:rPr lang="en-US" altLang="zh-CN" sz="1400" dirty="0" err="1"/>
              <a:t>StreamTableEnvironment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tEnv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StreamTableEnvironment.create</a:t>
            </a:r>
            <a:r>
              <a:rPr lang="en-US" altLang="zh-CN" sz="1400" dirty="0"/>
              <a:t>(env); </a:t>
            </a:r>
          </a:p>
          <a:p>
            <a:endParaRPr lang="en-US" altLang="zh-CN" sz="1400" dirty="0">
              <a:solidFill>
                <a:srgbClr val="8E908C"/>
              </a:solidFill>
            </a:endParaRPr>
          </a:p>
          <a:p>
            <a:r>
              <a:rPr lang="en-US" altLang="zh-CN" sz="1400" dirty="0">
                <a:solidFill>
                  <a:srgbClr val="8E908C"/>
                </a:solidFill>
              </a:rPr>
              <a:t>// </a:t>
            </a:r>
            <a:r>
              <a:rPr lang="zh-CN" altLang="en-US" sz="1400" dirty="0">
                <a:solidFill>
                  <a:srgbClr val="8E908C"/>
                </a:solidFill>
              </a:rPr>
              <a:t>读取数据源，创建数据表</a:t>
            </a:r>
            <a:r>
              <a:rPr lang="en-US" altLang="zh-CN" sz="1400" dirty="0">
                <a:solidFill>
                  <a:srgbClr val="8E908C"/>
                </a:solidFill>
              </a:rPr>
              <a:t>Table</a:t>
            </a:r>
            <a:r>
              <a:rPr lang="zh-CN" altLang="en-US" sz="1400" dirty="0">
                <a:solidFill>
                  <a:srgbClr val="8E908C"/>
                </a:solidFill>
              </a:rPr>
              <a:t> </a:t>
            </a:r>
            <a:r>
              <a:rPr lang="en-US" altLang="zh-CN" sz="1400" dirty="0" err="1">
                <a:solidFill>
                  <a:srgbClr val="8E908C"/>
                </a:solidFill>
              </a:rPr>
              <a:t>user_behavior</a:t>
            </a:r>
            <a:endParaRPr lang="en-US" altLang="zh-CN" sz="1400" dirty="0"/>
          </a:p>
          <a:p>
            <a:endParaRPr lang="en-US" altLang="zh-CN" sz="1400" dirty="0">
              <a:solidFill>
                <a:srgbClr val="8E908C"/>
              </a:solidFill>
            </a:endParaRPr>
          </a:p>
          <a:p>
            <a:r>
              <a:rPr lang="en-US" altLang="zh-CN" sz="1400" dirty="0">
                <a:solidFill>
                  <a:srgbClr val="8E908C"/>
                </a:solidFill>
              </a:rPr>
              <a:t>// </a:t>
            </a:r>
            <a:r>
              <a:rPr lang="zh-CN" altLang="en-US" sz="1400" dirty="0">
                <a:solidFill>
                  <a:srgbClr val="8E908C"/>
                </a:solidFill>
              </a:rPr>
              <a:t>注册输出数据表</a:t>
            </a:r>
            <a:r>
              <a:rPr lang="en-US" altLang="zh-CN" sz="1400" dirty="0">
                <a:solidFill>
                  <a:srgbClr val="8E908C"/>
                </a:solidFill>
              </a:rPr>
              <a:t>Table</a:t>
            </a:r>
            <a:r>
              <a:rPr lang="zh-CN" altLang="en-US" sz="1400" dirty="0">
                <a:solidFill>
                  <a:srgbClr val="8E908C"/>
                </a:solidFill>
              </a:rPr>
              <a:t> </a:t>
            </a:r>
            <a:r>
              <a:rPr lang="en-US" altLang="zh-CN" sz="1400" dirty="0" err="1">
                <a:solidFill>
                  <a:srgbClr val="8E908C"/>
                </a:solidFill>
              </a:rPr>
              <a:t>output_table</a:t>
            </a:r>
            <a:endParaRPr lang="en-US" altLang="zh-CN" sz="1400" dirty="0"/>
          </a:p>
          <a:p>
            <a:endParaRPr lang="en-US" altLang="zh-CN" sz="1400" dirty="0">
              <a:solidFill>
                <a:srgbClr val="8E908C"/>
              </a:solidFill>
            </a:endParaRPr>
          </a:p>
          <a:p>
            <a:r>
              <a:rPr lang="en-US" altLang="zh-CN" sz="1400" dirty="0">
                <a:solidFill>
                  <a:srgbClr val="8E908C"/>
                </a:solidFill>
              </a:rPr>
              <a:t>// </a:t>
            </a:r>
            <a:r>
              <a:rPr lang="zh-CN" altLang="en-US" sz="1400" dirty="0">
                <a:solidFill>
                  <a:srgbClr val="8E908C"/>
                </a:solidFill>
              </a:rPr>
              <a:t>使用</a:t>
            </a:r>
            <a:r>
              <a:rPr lang="en-US" altLang="zh-CN" sz="1400" dirty="0">
                <a:solidFill>
                  <a:srgbClr val="8E908C"/>
                </a:solidFill>
              </a:rPr>
              <a:t>Table API</a:t>
            </a:r>
            <a:r>
              <a:rPr lang="zh-CN" altLang="en-US" sz="1400" dirty="0">
                <a:solidFill>
                  <a:srgbClr val="8E908C"/>
                </a:solidFill>
              </a:rPr>
              <a:t>查询</a:t>
            </a:r>
            <a:r>
              <a:rPr lang="en-US" altLang="zh-CN" sz="1400" dirty="0" err="1">
                <a:solidFill>
                  <a:srgbClr val="8E908C"/>
                </a:solidFill>
              </a:rPr>
              <a:t>user_behavior</a:t>
            </a:r>
            <a:r>
              <a:rPr lang="en-US" altLang="zh-CN" sz="1400" dirty="0"/>
              <a:t> </a:t>
            </a:r>
          </a:p>
          <a:p>
            <a:r>
              <a:rPr lang="en-US" altLang="zh-CN" sz="1400" dirty="0"/>
              <a:t>Table </a:t>
            </a:r>
            <a:r>
              <a:rPr lang="en-US" altLang="zh-CN" sz="1400" dirty="0" err="1"/>
              <a:t>tabApiResult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tableEnv</a:t>
            </a:r>
            <a:endParaRPr lang="en-US" altLang="zh-CN" sz="1400" dirty="0"/>
          </a:p>
          <a:p>
            <a:pPr lvl="1"/>
            <a:r>
              <a:rPr lang="en-US" altLang="zh-CN" sz="1400" dirty="0"/>
              <a:t>.from(</a:t>
            </a:r>
            <a:r>
              <a:rPr lang="en-US" altLang="zh-CN" sz="1400" dirty="0">
                <a:solidFill>
                  <a:srgbClr val="718C00"/>
                </a:solidFill>
              </a:rPr>
              <a:t>"</a:t>
            </a:r>
            <a:r>
              <a:rPr lang="en-US" altLang="zh-CN" sz="1400" dirty="0" err="1">
                <a:solidFill>
                  <a:srgbClr val="718C00"/>
                </a:solidFill>
              </a:rPr>
              <a:t>user_behavior</a:t>
            </a:r>
            <a:r>
              <a:rPr lang="en-US" altLang="zh-CN" sz="1400" dirty="0">
                <a:solidFill>
                  <a:srgbClr val="718C00"/>
                </a:solidFill>
              </a:rPr>
              <a:t>"</a:t>
            </a:r>
            <a:r>
              <a:rPr lang="en-US" altLang="zh-CN" sz="1400" dirty="0"/>
              <a:t>)</a:t>
            </a:r>
          </a:p>
          <a:p>
            <a:pPr lvl="1"/>
            <a:r>
              <a:rPr lang="en-US" altLang="zh-CN" sz="1400" dirty="0"/>
              <a:t>.select(...); </a:t>
            </a:r>
          </a:p>
          <a:p>
            <a:endParaRPr lang="en-US" altLang="zh-CN" sz="1400" dirty="0">
              <a:solidFill>
                <a:srgbClr val="8E908C"/>
              </a:solidFill>
            </a:endParaRPr>
          </a:p>
          <a:p>
            <a:r>
              <a:rPr lang="en-US" altLang="zh-CN" sz="1400" dirty="0">
                <a:solidFill>
                  <a:srgbClr val="8E908C"/>
                </a:solidFill>
              </a:rPr>
              <a:t>// </a:t>
            </a:r>
            <a:r>
              <a:rPr lang="zh-CN" altLang="en-US" sz="1400" dirty="0">
                <a:solidFill>
                  <a:srgbClr val="8E908C"/>
                </a:solidFill>
              </a:rPr>
              <a:t>使用</a:t>
            </a:r>
            <a:r>
              <a:rPr lang="en-US" altLang="zh-CN" sz="1400" dirty="0">
                <a:solidFill>
                  <a:srgbClr val="8E908C"/>
                </a:solidFill>
              </a:rPr>
              <a:t>SQL</a:t>
            </a:r>
            <a:r>
              <a:rPr lang="zh-CN" altLang="en-US" sz="1400" dirty="0">
                <a:solidFill>
                  <a:srgbClr val="8E908C"/>
                </a:solidFill>
              </a:rPr>
              <a:t>查询</a:t>
            </a:r>
            <a:endParaRPr lang="en-US" altLang="zh-CN" sz="1400" dirty="0"/>
          </a:p>
          <a:p>
            <a:r>
              <a:rPr lang="en-US" altLang="zh-CN" sz="1400" dirty="0"/>
              <a:t>Table </a:t>
            </a:r>
            <a:r>
              <a:rPr lang="en-US" altLang="zh-CN" sz="1400" dirty="0" err="1"/>
              <a:t>sqlResult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tableEnv.sqlQuery</a:t>
            </a:r>
            <a:r>
              <a:rPr lang="en-US" altLang="zh-CN" sz="1400" dirty="0"/>
              <a:t>(</a:t>
            </a:r>
            <a:r>
              <a:rPr lang="en-US" altLang="zh-CN" sz="1400" dirty="0">
                <a:solidFill>
                  <a:srgbClr val="718C00"/>
                </a:solidFill>
              </a:rPr>
              <a:t>"SELECT ... FROM </a:t>
            </a:r>
            <a:r>
              <a:rPr lang="en-US" altLang="zh-CN" sz="1400" dirty="0" err="1">
                <a:solidFill>
                  <a:srgbClr val="718C00"/>
                </a:solidFill>
              </a:rPr>
              <a:t>user_behavior</a:t>
            </a:r>
            <a:r>
              <a:rPr lang="en-US" altLang="zh-CN" sz="1400" dirty="0">
                <a:solidFill>
                  <a:srgbClr val="718C00"/>
                </a:solidFill>
              </a:rPr>
              <a:t> ... "</a:t>
            </a:r>
            <a:r>
              <a:rPr lang="en-US" altLang="zh-CN" sz="1400" dirty="0"/>
              <a:t>); </a:t>
            </a:r>
          </a:p>
          <a:p>
            <a:endParaRPr lang="en-US" altLang="zh-CN" sz="1400" dirty="0">
              <a:solidFill>
                <a:srgbClr val="8E908C"/>
              </a:solidFill>
            </a:endParaRPr>
          </a:p>
          <a:p>
            <a:r>
              <a:rPr lang="en-US" altLang="zh-CN" sz="1400" dirty="0">
                <a:solidFill>
                  <a:srgbClr val="8E908C"/>
                </a:solidFill>
              </a:rPr>
              <a:t>// </a:t>
            </a:r>
            <a:r>
              <a:rPr lang="zh-CN" altLang="en-US" sz="1400" dirty="0">
                <a:solidFill>
                  <a:srgbClr val="8E908C"/>
                </a:solidFill>
              </a:rPr>
              <a:t>将查询结果输出到</a:t>
            </a:r>
            <a:r>
              <a:rPr lang="en-US" altLang="zh-CN" sz="1400" dirty="0" err="1">
                <a:solidFill>
                  <a:srgbClr val="8E908C"/>
                </a:solidFill>
              </a:rPr>
              <a:t>outputTable</a:t>
            </a:r>
            <a:r>
              <a:rPr lang="en-US" altLang="zh-CN" sz="1400" dirty="0"/>
              <a:t> </a:t>
            </a:r>
          </a:p>
          <a:p>
            <a:r>
              <a:rPr lang="en-US" altLang="zh-CN" sz="1400" dirty="0" err="1"/>
              <a:t>tabApiResult.insertInto</a:t>
            </a:r>
            <a:r>
              <a:rPr lang="en-US" altLang="zh-CN" sz="1400" dirty="0"/>
              <a:t>(</a:t>
            </a:r>
            <a:r>
              <a:rPr lang="en-US" altLang="zh-CN" sz="1400" dirty="0">
                <a:solidFill>
                  <a:srgbClr val="718C00"/>
                </a:solidFill>
              </a:rPr>
              <a:t>"</a:t>
            </a:r>
            <a:r>
              <a:rPr lang="en-US" altLang="zh-CN" sz="1400" dirty="0" err="1">
                <a:solidFill>
                  <a:srgbClr val="718C00"/>
                </a:solidFill>
              </a:rPr>
              <a:t>output_table</a:t>
            </a:r>
            <a:r>
              <a:rPr lang="en-US" altLang="zh-CN" sz="1400" dirty="0">
                <a:solidFill>
                  <a:srgbClr val="718C00"/>
                </a:solidFill>
              </a:rPr>
              <a:t>"</a:t>
            </a:r>
            <a:r>
              <a:rPr lang="en-US" altLang="zh-CN" sz="1400" dirty="0"/>
              <a:t>); </a:t>
            </a:r>
          </a:p>
          <a:p>
            <a:r>
              <a:rPr lang="en-US" altLang="zh-CN" sz="1400" dirty="0" err="1"/>
              <a:t>sqlResult.insertInto</a:t>
            </a:r>
            <a:r>
              <a:rPr lang="en-US" altLang="zh-CN" sz="1400" dirty="0"/>
              <a:t>(</a:t>
            </a:r>
            <a:r>
              <a:rPr lang="en-US" altLang="zh-CN" sz="1400" dirty="0">
                <a:solidFill>
                  <a:srgbClr val="718C00"/>
                </a:solidFill>
              </a:rPr>
              <a:t>"</a:t>
            </a:r>
            <a:r>
              <a:rPr lang="en-US" altLang="zh-CN" sz="1400" dirty="0" err="1">
                <a:solidFill>
                  <a:srgbClr val="718C00"/>
                </a:solidFill>
              </a:rPr>
              <a:t>output_table</a:t>
            </a:r>
            <a:r>
              <a:rPr lang="en-US" altLang="zh-CN" sz="1400" dirty="0">
                <a:solidFill>
                  <a:srgbClr val="718C00"/>
                </a:solidFill>
              </a:rPr>
              <a:t>"</a:t>
            </a:r>
            <a:r>
              <a:rPr lang="en-US" altLang="zh-CN" sz="1400" dirty="0"/>
              <a:t>);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28A6C38-3BA3-2B49-802C-E4C1539C585D}"/>
              </a:ext>
            </a:extLst>
          </p:cNvPr>
          <p:cNvSpPr/>
          <p:nvPr/>
        </p:nvSpPr>
        <p:spPr>
          <a:xfrm>
            <a:off x="545618" y="1585248"/>
            <a:ext cx="3660874" cy="459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Table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API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&amp;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SQL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 程序主要步骤：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3EDAEEC-630F-E940-99F3-DC798BBEFA33}"/>
              </a:ext>
            </a:extLst>
          </p:cNvPr>
          <p:cNvSpPr/>
          <p:nvPr/>
        </p:nvSpPr>
        <p:spPr>
          <a:xfrm>
            <a:off x="545618" y="5272752"/>
            <a:ext cx="2348848" cy="459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注意添加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Maven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依赖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4875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9961AFB-BDDB-8D45-8CEA-4A7C23EAB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8762999" cy="4903788"/>
          </a:xfrm>
        </p:spPr>
        <p:txBody>
          <a:bodyPr/>
          <a:lstStyle/>
          <a:p>
            <a:r>
              <a:rPr lang="en-US" altLang="zh-CN" dirty="0"/>
              <a:t>TUMBLE_START(</a:t>
            </a:r>
            <a:r>
              <a:rPr lang="en-US" altLang="zh-CN" dirty="0" err="1"/>
              <a:t>time_attr</a:t>
            </a:r>
            <a:r>
              <a:rPr lang="en-US" altLang="zh-CN" dirty="0"/>
              <a:t>, interval)</a:t>
            </a:r>
            <a:r>
              <a:rPr lang="zh-CN" altLang="en-US" dirty="0"/>
              <a:t>：</a:t>
            </a:r>
            <a:r>
              <a:rPr lang="zh-CN" altLang="zh-CN" dirty="0"/>
              <a:t>当前窗口的起始时间</a:t>
            </a:r>
            <a:endParaRPr lang="en-US" altLang="zh-CN" dirty="0"/>
          </a:p>
          <a:p>
            <a:pPr lvl="1"/>
            <a:r>
              <a:rPr lang="zh-CN" altLang="en-US" dirty="0"/>
              <a:t>返回值不再是时间属性</a:t>
            </a:r>
            <a:endParaRPr lang="en-US" altLang="zh-CN" dirty="0"/>
          </a:p>
          <a:p>
            <a:r>
              <a:rPr lang="en-US" altLang="zh-CN" dirty="0"/>
              <a:t>TUMBLE_END(</a:t>
            </a:r>
            <a:r>
              <a:rPr lang="en-US" altLang="zh-CN" dirty="0" err="1"/>
              <a:t>time_attr</a:t>
            </a:r>
            <a:r>
              <a:rPr lang="en-US" altLang="zh-CN" dirty="0"/>
              <a:t>, interval)</a:t>
            </a:r>
            <a:r>
              <a:rPr lang="zh-CN" altLang="zh-CN" dirty="0"/>
              <a:t> </a:t>
            </a:r>
            <a:r>
              <a:rPr lang="zh-CN" altLang="en-US" dirty="0"/>
              <a:t>：</a:t>
            </a:r>
            <a:r>
              <a:rPr lang="zh-CN" altLang="zh-CN" dirty="0"/>
              <a:t>当前窗口的结束时间</a:t>
            </a:r>
            <a:endParaRPr lang="en-US" altLang="zh-CN" dirty="0"/>
          </a:p>
          <a:p>
            <a:pPr lvl="1"/>
            <a:r>
              <a:rPr lang="zh-CN" altLang="en-US" dirty="0"/>
              <a:t>返回值不再是时间属性</a:t>
            </a:r>
            <a:endParaRPr lang="en-US" altLang="zh-CN" dirty="0"/>
          </a:p>
          <a:p>
            <a:r>
              <a:rPr lang="en-US" altLang="zh-CN" dirty="0"/>
              <a:t>TUMBLE_ROWTIME(</a:t>
            </a:r>
            <a:r>
              <a:rPr lang="en-US" altLang="zh-CN" dirty="0" err="1"/>
              <a:t>time_attr</a:t>
            </a:r>
            <a:r>
              <a:rPr lang="en-US" altLang="zh-CN" dirty="0"/>
              <a:t>, interval)</a:t>
            </a:r>
            <a:r>
              <a:rPr lang="zh-CN" altLang="zh-CN" dirty="0"/>
              <a:t> </a:t>
            </a:r>
            <a:r>
              <a:rPr lang="zh-CN" altLang="en-US" dirty="0"/>
              <a:t>：</a:t>
            </a:r>
            <a:r>
              <a:rPr lang="zh-CN" altLang="zh-CN" dirty="0"/>
              <a:t>窗口的结束时间</a:t>
            </a:r>
            <a:endParaRPr lang="en-US" altLang="zh-CN" dirty="0"/>
          </a:p>
          <a:p>
            <a:pPr lvl="1"/>
            <a:r>
              <a:rPr lang="zh-CN" altLang="en-US" dirty="0"/>
              <a:t>返回值是一个时间属性，后续的查询可以使用这个字段</a:t>
            </a:r>
            <a:endParaRPr lang="en-US" altLang="zh-CN" dirty="0"/>
          </a:p>
          <a:p>
            <a:pPr lvl="1"/>
            <a:r>
              <a:rPr lang="zh-CN" altLang="en-US" dirty="0"/>
              <a:t>基于</a:t>
            </a:r>
            <a:r>
              <a:rPr lang="en-US" altLang="zh-CN" dirty="0"/>
              <a:t>Event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</a:p>
          <a:p>
            <a:r>
              <a:rPr lang="en-US" altLang="zh-CN" dirty="0"/>
              <a:t>TUMBLE_PROCTIME(time-</a:t>
            </a:r>
            <a:r>
              <a:rPr lang="en-US" altLang="zh-CN" dirty="0" err="1"/>
              <a:t>attr</a:t>
            </a:r>
            <a:r>
              <a:rPr lang="en-US" altLang="zh-CN" dirty="0"/>
              <a:t>, interval)</a:t>
            </a:r>
            <a:r>
              <a:rPr lang="zh-CN" altLang="zh-CN" dirty="0"/>
              <a:t> </a:t>
            </a:r>
            <a:r>
              <a:rPr lang="zh-CN" altLang="en-US" dirty="0"/>
              <a:t>：</a:t>
            </a:r>
            <a:r>
              <a:rPr lang="zh-CN" altLang="zh-CN" dirty="0"/>
              <a:t>窗口的结束时间 </a:t>
            </a:r>
            <a:endParaRPr lang="en-US" altLang="zh-CN" dirty="0"/>
          </a:p>
          <a:p>
            <a:pPr lvl="1"/>
            <a:r>
              <a:rPr lang="zh-CN" altLang="en-US" dirty="0"/>
              <a:t>返回值是一个时间属性，后续的查询可以使用这个字段</a:t>
            </a:r>
            <a:endParaRPr lang="en-US" altLang="zh-CN" dirty="0"/>
          </a:p>
          <a:p>
            <a:pPr lvl="1"/>
            <a:r>
              <a:rPr lang="zh-CN" altLang="en-US" dirty="0"/>
              <a:t>基于</a:t>
            </a:r>
            <a:r>
              <a:rPr lang="en-US" altLang="zh-CN" dirty="0"/>
              <a:t>Processing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</a:p>
          <a:p>
            <a:pPr lvl="1"/>
            <a:endParaRPr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E635A4F-3881-4143-B05A-994C3932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窗口的起始和结束时间</a:t>
            </a:r>
          </a:p>
        </p:txBody>
      </p:sp>
    </p:spTree>
    <p:extLst>
      <p:ext uri="{BB962C8B-B14F-4D97-AF65-F5344CB8AC3E}">
        <p14:creationId xmlns:p14="http://schemas.microsoft.com/office/powerpoint/2010/main" val="34265346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5CCB0B0-1B17-024F-A7AD-C64F84758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8891587" cy="4351338"/>
          </a:xfrm>
        </p:spPr>
        <p:txBody>
          <a:bodyPr/>
          <a:lstStyle/>
          <a:p>
            <a:r>
              <a:rPr lang="en-US" altLang="zh-CN" dirty="0"/>
              <a:t>TUMBLE_START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TUMBLE_END</a:t>
            </a:r>
            <a:r>
              <a:rPr kumimoji="1" lang="zh-CN" altLang="en-US" dirty="0"/>
              <a:t>使用方法：</a:t>
            </a:r>
            <a:endParaRPr kumimoji="1" lang="en-US" altLang="zh-CN" dirty="0"/>
          </a:p>
          <a:p>
            <a:r>
              <a:rPr kumimoji="1" lang="en-US" altLang="zh-CN" dirty="0"/>
              <a:t>TUMBLE(</a:t>
            </a:r>
            <a:r>
              <a:rPr kumimoji="1" lang="en-US" altLang="zh-CN" dirty="0" err="1"/>
              <a:t>time_attr</a:t>
            </a:r>
            <a:r>
              <a:rPr kumimoji="1" lang="en-US" altLang="zh-CN" dirty="0"/>
              <a:t>, interval)</a:t>
            </a:r>
            <a:r>
              <a:rPr kumimoji="1" lang="zh-CN" altLang="en-US" dirty="0"/>
              <a:t>中的</a:t>
            </a:r>
            <a:r>
              <a:rPr kumimoji="1" lang="en-US" altLang="zh-CN" dirty="0"/>
              <a:t>interval</a:t>
            </a:r>
            <a:r>
              <a:rPr kumimoji="1" lang="zh-CN" altLang="en-US" dirty="0"/>
              <a:t>和</a:t>
            </a:r>
            <a:r>
              <a:rPr kumimoji="1" lang="en-US" altLang="zh-CN" dirty="0"/>
              <a:t>TUMBLE_START(</a:t>
            </a:r>
            <a:r>
              <a:rPr kumimoji="1" lang="en-US" altLang="zh-CN" dirty="0" err="1"/>
              <a:t>time_attr</a:t>
            </a:r>
            <a:r>
              <a:rPr kumimoji="1" lang="en-US" altLang="zh-CN" dirty="0"/>
              <a:t>, interval)</a:t>
            </a:r>
            <a:r>
              <a:rPr kumimoji="1" lang="zh-CN" altLang="en-US" dirty="0"/>
              <a:t>中的</a:t>
            </a:r>
            <a:r>
              <a:rPr kumimoji="1" lang="en-US" altLang="zh-CN" dirty="0"/>
              <a:t>interval</a:t>
            </a:r>
            <a:r>
              <a:rPr kumimoji="1" lang="zh-CN" altLang="en-US" dirty="0"/>
              <a:t>保持一致，即</a:t>
            </a:r>
            <a:r>
              <a:rPr kumimoji="1" lang="en-US" altLang="zh-CN" dirty="0"/>
              <a:t>INTERVAL ‘duration’ </a:t>
            </a:r>
            <a:r>
              <a:rPr kumimoji="1" lang="en-US" altLang="zh-CN" dirty="0" err="1"/>
              <a:t>timeUnit</a:t>
            </a:r>
            <a:r>
              <a:rPr kumimoji="1" lang="zh-CN" altLang="en-US" dirty="0"/>
              <a:t>中的</a:t>
            </a:r>
            <a:r>
              <a:rPr kumimoji="1" lang="en-US" altLang="zh-CN" dirty="0"/>
              <a:t>duration</a:t>
            </a:r>
            <a:r>
              <a:rPr kumimoji="1" lang="zh-CN" altLang="en-US" dirty="0"/>
              <a:t>时间长度和</a:t>
            </a:r>
            <a:r>
              <a:rPr kumimoji="1" lang="en-US" altLang="zh-CN" dirty="0" err="1"/>
              <a:t>timeUnit</a:t>
            </a:r>
            <a:r>
              <a:rPr kumimoji="1" lang="zh-CN" altLang="en-US" dirty="0"/>
              <a:t>时间单位，两者保持一致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C0BFE16-F58B-8341-B2C0-29F923E0A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TUMBLE_START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TUMBLE_END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63651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49D4116-7372-D44F-8367-CFEBE21DF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25625"/>
            <a:ext cx="4976812" cy="4351338"/>
          </a:xfrm>
        </p:spPr>
        <p:txBody>
          <a:bodyPr/>
          <a:lstStyle/>
          <a:p>
            <a:r>
              <a:rPr lang="en-US" altLang="zh-CN" dirty="0"/>
              <a:t>TUMBLE_ROWTIME</a:t>
            </a:r>
            <a:r>
              <a:rPr lang="zh-CN" altLang="en-US" dirty="0"/>
              <a:t> </a:t>
            </a:r>
            <a:r>
              <a:rPr lang="en-US" altLang="zh-CN" dirty="0"/>
              <a:t>/ TUMBLE_PROCTIME</a:t>
            </a:r>
            <a:r>
              <a:rPr lang="zh-CN" altLang="en-US" dirty="0"/>
              <a:t>使用方法</a:t>
            </a:r>
            <a:endParaRPr lang="en-US" altLang="zh-CN" dirty="0"/>
          </a:p>
          <a:p>
            <a:r>
              <a:rPr kumimoji="1" lang="zh-CN" altLang="en-US" dirty="0"/>
              <a:t>可以用在内联视图子查询或</a:t>
            </a:r>
            <a:r>
              <a:rPr kumimoji="1" lang="en-US" altLang="zh-CN" dirty="0"/>
              <a:t>Join</a:t>
            </a:r>
            <a:r>
              <a:rPr kumimoji="1" lang="zh-CN" altLang="en-US" dirty="0"/>
              <a:t>上</a:t>
            </a:r>
            <a:endParaRPr kumimoji="1" lang="en-US" altLang="zh-CN" dirty="0"/>
          </a:p>
          <a:p>
            <a:r>
              <a:rPr kumimoji="1" lang="zh-CN" altLang="en-US" dirty="0"/>
              <a:t>案例：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先使用</a:t>
            </a:r>
            <a:r>
              <a:rPr kumimoji="1" lang="en-US" altLang="zh-CN" dirty="0"/>
              <a:t>TUMBLE_ROWTIME</a:t>
            </a:r>
            <a:r>
              <a:rPr kumimoji="1" lang="zh-CN" altLang="en-US" dirty="0"/>
              <a:t>创建一个</a:t>
            </a:r>
            <a:r>
              <a:rPr kumimoji="1" lang="en-US" altLang="zh-CN" dirty="0"/>
              <a:t>10</a:t>
            </a:r>
            <a:r>
              <a:rPr kumimoji="1" lang="zh-CN" altLang="en-US" dirty="0"/>
              <a:t>秒钟的视图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再在视图的基础上进行</a:t>
            </a:r>
            <a:r>
              <a:rPr kumimoji="1" lang="en-US" altLang="zh-CN" dirty="0"/>
              <a:t>20</a:t>
            </a:r>
            <a:r>
              <a:rPr kumimoji="1" lang="zh-CN" altLang="en-US" dirty="0"/>
              <a:t>分钟的聚合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E325A73-6A58-4E47-B3C0-24DD5AC4E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TUMBLE_ROWTIME</a:t>
            </a:r>
            <a:r>
              <a:rPr kumimoji="1" lang="zh-CN" altLang="en-US" dirty="0"/>
              <a:t> </a:t>
            </a:r>
            <a:r>
              <a:rPr kumimoji="1" lang="en-US" altLang="zh-CN" dirty="0"/>
              <a:t>/</a:t>
            </a:r>
            <a:r>
              <a:rPr kumimoji="1" lang="zh-CN" altLang="en-US" dirty="0"/>
              <a:t> </a:t>
            </a:r>
            <a:r>
              <a:rPr kumimoji="1" lang="en-US" altLang="zh-CN" dirty="0"/>
              <a:t>TUMBLE_PROCTIME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A25741D-54F6-D54E-BE31-3AC5F1868E6F}"/>
              </a:ext>
            </a:extLst>
          </p:cNvPr>
          <p:cNvSpPr/>
          <p:nvPr/>
        </p:nvSpPr>
        <p:spPr>
          <a:xfrm>
            <a:off x="5176838" y="3129975"/>
            <a:ext cx="821055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4271AE"/>
                </a:solidFill>
              </a:rPr>
              <a:t>SELECT </a:t>
            </a:r>
          </a:p>
          <a:p>
            <a:pPr lvl="1"/>
            <a:r>
              <a:rPr lang="en-US" altLang="zh-CN" sz="1600" dirty="0">
                <a:solidFill>
                  <a:srgbClr val="8E908C"/>
                </a:solidFill>
              </a:rPr>
              <a:t>TUMBLE_END</a:t>
            </a:r>
            <a:r>
              <a:rPr lang="en-US" altLang="zh-CN" sz="1600" dirty="0">
                <a:solidFill>
                  <a:srgbClr val="F5871F"/>
                </a:solidFill>
              </a:rPr>
              <a:t>(</a:t>
            </a:r>
            <a:r>
              <a:rPr lang="en-US" altLang="zh-CN" sz="1600" dirty="0" err="1">
                <a:solidFill>
                  <a:srgbClr val="F5871F"/>
                </a:solidFill>
              </a:rPr>
              <a:t>rowtime</a:t>
            </a:r>
            <a:r>
              <a:rPr lang="en-US" altLang="zh-CN" sz="1600" dirty="0">
                <a:solidFill>
                  <a:srgbClr val="F5871F"/>
                </a:solidFill>
              </a:rPr>
              <a:t>, INTERVAL </a:t>
            </a:r>
            <a:r>
              <a:rPr lang="en-US" altLang="zh-CN" sz="1600" dirty="0">
                <a:solidFill>
                  <a:srgbClr val="718C00"/>
                </a:solidFill>
              </a:rPr>
              <a:t>'20'</a:t>
            </a:r>
            <a:r>
              <a:rPr lang="en-US" altLang="zh-CN" sz="1600" dirty="0">
                <a:solidFill>
                  <a:srgbClr val="F5871F"/>
                </a:solidFill>
              </a:rPr>
              <a:t> MINUTE)</a:t>
            </a:r>
            <a:r>
              <a:rPr lang="en-US" altLang="zh-CN" sz="1600" dirty="0">
                <a:solidFill>
                  <a:srgbClr val="4271AE"/>
                </a:solidFill>
              </a:rPr>
              <a:t>, </a:t>
            </a:r>
          </a:p>
          <a:p>
            <a:pPr lvl="1"/>
            <a:r>
              <a:rPr lang="en-US" altLang="zh-CN" sz="1600" dirty="0" err="1">
                <a:solidFill>
                  <a:srgbClr val="4271AE"/>
                </a:solidFill>
              </a:rPr>
              <a:t>user_id</a:t>
            </a:r>
            <a:r>
              <a:rPr lang="en-US" altLang="zh-CN" sz="1600" dirty="0">
                <a:solidFill>
                  <a:srgbClr val="4271AE"/>
                </a:solidFill>
              </a:rPr>
              <a:t>, </a:t>
            </a:r>
          </a:p>
          <a:p>
            <a:pPr lvl="1"/>
            <a:r>
              <a:rPr lang="en-US" altLang="zh-CN" sz="1600" dirty="0">
                <a:solidFill>
                  <a:srgbClr val="8E908C"/>
                </a:solidFill>
              </a:rPr>
              <a:t>SUM</a:t>
            </a:r>
            <a:r>
              <a:rPr lang="en-US" altLang="zh-CN" sz="1600" dirty="0">
                <a:solidFill>
                  <a:srgbClr val="F5871F"/>
                </a:solidFill>
              </a:rPr>
              <a:t>(</a:t>
            </a:r>
            <a:r>
              <a:rPr lang="en-US" altLang="zh-CN" sz="1600" dirty="0" err="1">
                <a:solidFill>
                  <a:srgbClr val="F5871F"/>
                </a:solidFill>
              </a:rPr>
              <a:t>cnt</a:t>
            </a:r>
            <a:r>
              <a:rPr lang="en-US" altLang="zh-CN" sz="1600" dirty="0">
                <a:solidFill>
                  <a:srgbClr val="F5871F"/>
                </a:solidFill>
              </a:rPr>
              <a:t>)</a:t>
            </a:r>
            <a:r>
              <a:rPr lang="en-US" altLang="zh-CN" sz="1600" dirty="0">
                <a:solidFill>
                  <a:srgbClr val="4271AE"/>
                </a:solidFill>
              </a:rPr>
              <a:t> </a:t>
            </a:r>
          </a:p>
          <a:p>
            <a:r>
              <a:rPr lang="en-US" altLang="zh-CN" sz="1600" dirty="0">
                <a:solidFill>
                  <a:srgbClr val="8E908C"/>
                </a:solidFill>
              </a:rPr>
              <a:t>FROM</a:t>
            </a:r>
            <a:r>
              <a:rPr lang="en-US" altLang="zh-CN" sz="1600" dirty="0">
                <a:solidFill>
                  <a:srgbClr val="4271AE"/>
                </a:solidFill>
              </a:rPr>
              <a:t> </a:t>
            </a:r>
            <a:r>
              <a:rPr lang="en-US" altLang="zh-CN" sz="1600" dirty="0">
                <a:solidFill>
                  <a:srgbClr val="F5871F"/>
                </a:solidFill>
              </a:rPr>
              <a:t>( </a:t>
            </a:r>
          </a:p>
          <a:p>
            <a:pPr lvl="1"/>
            <a:r>
              <a:rPr lang="en-US" altLang="zh-CN" sz="1600" dirty="0">
                <a:solidFill>
                  <a:srgbClr val="F5871F"/>
                </a:solidFill>
              </a:rPr>
              <a:t>SELECT </a:t>
            </a:r>
          </a:p>
          <a:p>
            <a:pPr lvl="2"/>
            <a:r>
              <a:rPr lang="en-US" altLang="zh-CN" sz="1600" dirty="0" err="1">
                <a:solidFill>
                  <a:srgbClr val="F5871F"/>
                </a:solidFill>
              </a:rPr>
              <a:t>user_id</a:t>
            </a:r>
            <a:r>
              <a:rPr lang="en-US" altLang="zh-CN" sz="1600" dirty="0">
                <a:solidFill>
                  <a:srgbClr val="F5871F"/>
                </a:solidFill>
              </a:rPr>
              <a:t>, </a:t>
            </a:r>
          </a:p>
          <a:p>
            <a:pPr lvl="2"/>
            <a:r>
              <a:rPr lang="en-US" altLang="zh-CN" sz="1600" dirty="0">
                <a:solidFill>
                  <a:srgbClr val="F5871F"/>
                </a:solidFill>
              </a:rPr>
              <a:t>COUNT(behavior)</a:t>
            </a:r>
            <a:r>
              <a:rPr lang="en-US" altLang="zh-CN" sz="1600" dirty="0">
                <a:solidFill>
                  <a:srgbClr val="4271AE"/>
                </a:solidFill>
              </a:rPr>
              <a:t> AS </a:t>
            </a:r>
            <a:r>
              <a:rPr lang="en-US" altLang="zh-CN" sz="1600" dirty="0" err="1">
                <a:solidFill>
                  <a:srgbClr val="4271AE"/>
                </a:solidFill>
              </a:rPr>
              <a:t>cnt</a:t>
            </a:r>
            <a:r>
              <a:rPr lang="en-US" altLang="zh-CN" sz="1600" dirty="0">
                <a:solidFill>
                  <a:srgbClr val="4271AE"/>
                </a:solidFill>
              </a:rPr>
              <a:t>, </a:t>
            </a:r>
          </a:p>
          <a:p>
            <a:pPr lvl="2"/>
            <a:r>
              <a:rPr lang="en-US" altLang="zh-CN" sz="1600" b="1" dirty="0">
                <a:solidFill>
                  <a:srgbClr val="8E908C"/>
                </a:solidFill>
              </a:rPr>
              <a:t>TUMBLE_ROWTIME</a:t>
            </a:r>
            <a:r>
              <a:rPr lang="en-US" altLang="zh-CN" sz="1600" dirty="0">
                <a:solidFill>
                  <a:srgbClr val="F5871F"/>
                </a:solidFill>
              </a:rPr>
              <a:t>(</a:t>
            </a:r>
            <a:r>
              <a:rPr lang="en-US" altLang="zh-CN" sz="1600" dirty="0" err="1">
                <a:solidFill>
                  <a:srgbClr val="F5871F"/>
                </a:solidFill>
              </a:rPr>
              <a:t>ts</a:t>
            </a:r>
            <a:r>
              <a:rPr lang="en-US" altLang="zh-CN" sz="1600" dirty="0">
                <a:solidFill>
                  <a:srgbClr val="F5871F"/>
                </a:solidFill>
              </a:rPr>
              <a:t>, INTERVAL </a:t>
            </a:r>
            <a:r>
              <a:rPr lang="en-US" altLang="zh-CN" sz="1600" dirty="0">
                <a:solidFill>
                  <a:srgbClr val="718C00"/>
                </a:solidFill>
              </a:rPr>
              <a:t>'10'</a:t>
            </a:r>
            <a:r>
              <a:rPr lang="en-US" altLang="zh-CN" sz="1600" dirty="0">
                <a:solidFill>
                  <a:srgbClr val="F5871F"/>
                </a:solidFill>
              </a:rPr>
              <a:t> SECOND)</a:t>
            </a:r>
            <a:r>
              <a:rPr lang="en-US" altLang="zh-CN" sz="1600" dirty="0">
                <a:solidFill>
                  <a:srgbClr val="4271AE"/>
                </a:solidFill>
              </a:rPr>
              <a:t> AS </a:t>
            </a:r>
            <a:r>
              <a:rPr lang="en-US" altLang="zh-CN" sz="1600" dirty="0" err="1">
                <a:solidFill>
                  <a:srgbClr val="4271AE"/>
                </a:solidFill>
              </a:rPr>
              <a:t>rowtime</a:t>
            </a:r>
            <a:r>
              <a:rPr lang="en-US" altLang="zh-CN" sz="1600" dirty="0">
                <a:solidFill>
                  <a:srgbClr val="4271AE"/>
                </a:solidFill>
              </a:rPr>
              <a:t> </a:t>
            </a:r>
          </a:p>
          <a:p>
            <a:pPr lvl="1"/>
            <a:r>
              <a:rPr lang="en-US" altLang="zh-CN" sz="1600" dirty="0">
                <a:solidFill>
                  <a:srgbClr val="4271AE"/>
                </a:solidFill>
              </a:rPr>
              <a:t>FROM </a:t>
            </a:r>
            <a:r>
              <a:rPr lang="en-US" altLang="zh-CN" sz="1600" dirty="0" err="1">
                <a:solidFill>
                  <a:srgbClr val="4271AE"/>
                </a:solidFill>
              </a:rPr>
              <a:t>user_behavior</a:t>
            </a:r>
            <a:r>
              <a:rPr lang="en-US" altLang="zh-CN" sz="1600" dirty="0">
                <a:solidFill>
                  <a:srgbClr val="4271AE"/>
                </a:solidFill>
              </a:rPr>
              <a:t> </a:t>
            </a:r>
          </a:p>
          <a:p>
            <a:pPr lvl="1"/>
            <a:r>
              <a:rPr lang="en-US" altLang="zh-CN" sz="1600" dirty="0">
                <a:solidFill>
                  <a:srgbClr val="4271AE"/>
                </a:solidFill>
              </a:rPr>
              <a:t>GROUP BY </a:t>
            </a:r>
            <a:r>
              <a:rPr lang="en-US" altLang="zh-CN" sz="1600" dirty="0" err="1">
                <a:solidFill>
                  <a:srgbClr val="4271AE"/>
                </a:solidFill>
              </a:rPr>
              <a:t>user_id</a:t>
            </a:r>
            <a:r>
              <a:rPr lang="en-US" altLang="zh-CN" sz="1600" dirty="0">
                <a:solidFill>
                  <a:srgbClr val="4271AE"/>
                </a:solidFill>
              </a:rPr>
              <a:t>, </a:t>
            </a:r>
            <a:r>
              <a:rPr lang="en-US" altLang="zh-CN" sz="1600" dirty="0">
                <a:solidFill>
                  <a:srgbClr val="8E908C"/>
                </a:solidFill>
              </a:rPr>
              <a:t>TUMBLE</a:t>
            </a:r>
            <a:r>
              <a:rPr lang="en-US" altLang="zh-CN" sz="1600" dirty="0">
                <a:solidFill>
                  <a:srgbClr val="F5871F"/>
                </a:solidFill>
              </a:rPr>
              <a:t>(</a:t>
            </a:r>
            <a:r>
              <a:rPr lang="en-US" altLang="zh-CN" sz="1600" dirty="0" err="1">
                <a:solidFill>
                  <a:srgbClr val="F5871F"/>
                </a:solidFill>
              </a:rPr>
              <a:t>ts</a:t>
            </a:r>
            <a:r>
              <a:rPr lang="en-US" altLang="zh-CN" sz="1600" dirty="0">
                <a:solidFill>
                  <a:srgbClr val="F5871F"/>
                </a:solidFill>
              </a:rPr>
              <a:t>, INTERVAL </a:t>
            </a:r>
            <a:r>
              <a:rPr lang="en-US" altLang="zh-CN" sz="1600" dirty="0">
                <a:solidFill>
                  <a:srgbClr val="718C00"/>
                </a:solidFill>
              </a:rPr>
              <a:t>'10'</a:t>
            </a:r>
            <a:r>
              <a:rPr lang="en-US" altLang="zh-CN" sz="1600" dirty="0">
                <a:solidFill>
                  <a:srgbClr val="F5871F"/>
                </a:solidFill>
              </a:rPr>
              <a:t> SECOND)</a:t>
            </a:r>
            <a:r>
              <a:rPr lang="en-US" altLang="zh-CN" sz="1600" dirty="0">
                <a:solidFill>
                  <a:srgbClr val="4271AE"/>
                </a:solidFill>
              </a:rPr>
              <a:t> </a:t>
            </a:r>
          </a:p>
          <a:p>
            <a:r>
              <a:rPr lang="en-US" altLang="zh-CN" sz="1600" dirty="0">
                <a:solidFill>
                  <a:srgbClr val="4271AE"/>
                </a:solidFill>
              </a:rPr>
              <a:t>) GROUP BY </a:t>
            </a:r>
            <a:r>
              <a:rPr lang="en-US" altLang="zh-CN" sz="1600" dirty="0">
                <a:solidFill>
                  <a:srgbClr val="8E908C"/>
                </a:solidFill>
              </a:rPr>
              <a:t>TUMBLE</a:t>
            </a:r>
            <a:r>
              <a:rPr lang="en-US" altLang="zh-CN" sz="1600" dirty="0">
                <a:solidFill>
                  <a:srgbClr val="F5871F"/>
                </a:solidFill>
              </a:rPr>
              <a:t>(</a:t>
            </a:r>
            <a:r>
              <a:rPr lang="en-US" altLang="zh-CN" sz="1600" dirty="0" err="1">
                <a:solidFill>
                  <a:srgbClr val="F5871F"/>
                </a:solidFill>
              </a:rPr>
              <a:t>rowtime</a:t>
            </a:r>
            <a:r>
              <a:rPr lang="en-US" altLang="zh-CN" sz="1600" dirty="0">
                <a:solidFill>
                  <a:srgbClr val="F5871F"/>
                </a:solidFill>
              </a:rPr>
              <a:t>, INTERVAL </a:t>
            </a:r>
            <a:r>
              <a:rPr lang="en-US" altLang="zh-CN" sz="1600" dirty="0">
                <a:solidFill>
                  <a:srgbClr val="718C00"/>
                </a:solidFill>
              </a:rPr>
              <a:t>'20'</a:t>
            </a:r>
            <a:r>
              <a:rPr lang="en-US" altLang="zh-CN" sz="1600" dirty="0">
                <a:solidFill>
                  <a:srgbClr val="F5871F"/>
                </a:solidFill>
              </a:rPr>
              <a:t> MINUTE)</a:t>
            </a:r>
            <a:r>
              <a:rPr lang="en-US" altLang="zh-CN" sz="1600" dirty="0">
                <a:solidFill>
                  <a:srgbClr val="4271AE"/>
                </a:solidFill>
              </a:rPr>
              <a:t>, </a:t>
            </a:r>
            <a:r>
              <a:rPr lang="en-US" altLang="zh-CN" sz="1600" dirty="0" err="1">
                <a:solidFill>
                  <a:srgbClr val="4271AE"/>
                </a:solidFill>
              </a:rPr>
              <a:t>user_id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370423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FA9F40C-F355-3F45-B8FF-4AAACEB10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2406313" cy="4351338"/>
          </a:xfrm>
        </p:spPr>
        <p:txBody>
          <a:bodyPr/>
          <a:lstStyle/>
          <a:p>
            <a:r>
              <a:rPr kumimoji="1" lang="zh-CN" altLang="en-US" dirty="0"/>
              <a:t>每行数据生成窗口，在窗口上进行聚合，聚合的结果会生成一个新字段：一行变一行</a:t>
            </a:r>
            <a:endParaRPr kumimoji="1" lang="en-US" altLang="zh-CN" dirty="0"/>
          </a:p>
          <a:p>
            <a:r>
              <a:rPr kumimoji="1" lang="en-US" altLang="zh-CN" dirty="0"/>
              <a:t>OVER</a:t>
            </a:r>
            <a:r>
              <a:rPr kumimoji="1" lang="zh-CN" altLang="en-US" dirty="0"/>
              <a:t> </a:t>
            </a:r>
            <a:r>
              <a:rPr kumimoji="1" lang="en-US" altLang="zh-CN" dirty="0"/>
              <a:t>WINDOW</a:t>
            </a:r>
            <a:r>
              <a:rPr kumimoji="1" lang="zh-CN" altLang="en-US" dirty="0"/>
              <a:t>计算流程：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先对</a:t>
            </a:r>
            <a:r>
              <a:rPr kumimoji="1" lang="en-US" altLang="zh-CN" dirty="0"/>
              <a:t>field1</a:t>
            </a:r>
            <a:r>
              <a:rPr kumimoji="1" lang="zh-CN" altLang="en-US" dirty="0"/>
              <a:t>做分组，包含相同</a:t>
            </a:r>
            <a:r>
              <a:rPr kumimoji="1" lang="en-US" altLang="zh-CN" dirty="0"/>
              <a:t>field1</a:t>
            </a:r>
            <a:r>
              <a:rPr kumimoji="1" lang="zh-CN" altLang="en-US" dirty="0"/>
              <a:t>的行被分到一起，按照时间属性排序（</a:t>
            </a:r>
            <a:r>
              <a:rPr kumimoji="1" lang="en-US" altLang="zh-CN" dirty="0"/>
              <a:t>PARTITION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ORDER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每行数据建立一个窗口，窗口起始点为第一行数据，窗口结束点是当前行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对窗口内</a:t>
            </a:r>
            <a:r>
              <a:rPr kumimoji="1" lang="en-US" altLang="zh-CN" dirty="0"/>
              <a:t>field2</a:t>
            </a:r>
            <a:r>
              <a:rPr kumimoji="1" lang="zh-CN" altLang="en-US" dirty="0"/>
              <a:t>字段做各类聚合操作，生成</a:t>
            </a:r>
            <a:r>
              <a:rPr kumimoji="1" lang="en-US" altLang="zh-CN" dirty="0"/>
              <a:t>field2_agg</a:t>
            </a:r>
            <a:r>
              <a:rPr kumimoji="1" lang="zh-CN" altLang="en-US" dirty="0"/>
              <a:t>的新字段（</a:t>
            </a:r>
            <a:r>
              <a:rPr kumimoji="1" lang="en-US" altLang="zh-CN" dirty="0"/>
              <a:t>COUNT</a:t>
            </a:r>
            <a:r>
              <a:rPr kumimoji="1" lang="zh-CN" altLang="en-US" dirty="0"/>
              <a:t>、</a:t>
            </a:r>
            <a:r>
              <a:rPr kumimoji="1" lang="en-US" altLang="zh-CN" dirty="0"/>
              <a:t>SUM</a:t>
            </a:r>
            <a:r>
              <a:rPr kumimoji="1" lang="zh-CN" altLang="en-US" dirty="0"/>
              <a:t>、</a:t>
            </a:r>
            <a:r>
              <a:rPr kumimoji="1" lang="en-US" altLang="zh-CN" dirty="0"/>
              <a:t>AVG</a:t>
            </a:r>
            <a:r>
              <a:rPr kumimoji="1" lang="zh-CN" altLang="en-US" dirty="0"/>
              <a:t>、</a:t>
            </a:r>
            <a:r>
              <a:rPr kumimoji="1" lang="en-US" altLang="zh-CN" dirty="0"/>
              <a:t>MAX</a:t>
            </a:r>
            <a:r>
              <a:rPr kumimoji="1" lang="zh-CN" altLang="en-US" dirty="0"/>
              <a:t>等）</a:t>
            </a:r>
            <a:endParaRPr kumimoji="1" lang="en-US" altLang="zh-CN" dirty="0"/>
          </a:p>
          <a:p>
            <a:r>
              <a:rPr kumimoji="1" lang="en-US" altLang="zh-CN" dirty="0" err="1"/>
              <a:t>Flink</a:t>
            </a:r>
            <a:r>
              <a:rPr kumimoji="1" lang="zh-CN" altLang="en-US" dirty="0"/>
              <a:t>为每行元素维护一个窗口，为每行元素执行一次窗口计算，完成计算后清除过期数据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A9089C3-3BBB-EF40-9E40-97C3D1DEA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OVER</a:t>
            </a:r>
            <a:r>
              <a:rPr kumimoji="1" lang="zh-CN" altLang="en-US" dirty="0"/>
              <a:t> </a:t>
            </a:r>
            <a:r>
              <a:rPr kumimoji="1" lang="en-US" altLang="zh-CN" dirty="0"/>
              <a:t>WINDOW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54F7CA2-6CB0-FC46-89DE-C72F653804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020" y="4586287"/>
            <a:ext cx="8467725" cy="169354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6E01F2A-EE03-5D43-8E71-B2D09177CC09}"/>
              </a:ext>
            </a:extLst>
          </p:cNvPr>
          <p:cNvSpPr txBox="1"/>
          <p:nvPr/>
        </p:nvSpPr>
        <p:spPr>
          <a:xfrm>
            <a:off x="4386263" y="6279832"/>
            <a:ext cx="4343400" cy="378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OVER</a:t>
            </a:r>
            <a:r>
              <a:rPr kumimoji="1" lang="zh-CN" altLang="en-US" dirty="0"/>
              <a:t> </a:t>
            </a:r>
            <a:r>
              <a:rPr kumimoji="1" lang="en-US" altLang="zh-CN" dirty="0"/>
              <a:t>WINDOW</a:t>
            </a:r>
            <a:r>
              <a:rPr kumimoji="1" lang="zh-CN" altLang="en-US" dirty="0"/>
              <a:t>的计算过程</a:t>
            </a:r>
          </a:p>
        </p:txBody>
      </p:sp>
    </p:spTree>
    <p:extLst>
      <p:ext uri="{BB962C8B-B14F-4D97-AF65-F5344CB8AC3E}">
        <p14:creationId xmlns:p14="http://schemas.microsoft.com/office/powerpoint/2010/main" val="39312854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D991EE0-AB6A-904E-9997-29DEDC6C0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windowDefinition</a:t>
            </a:r>
            <a:r>
              <a:rPr lang="zh-CN" altLang="en-US" dirty="0"/>
              <a:t>中定义了窗口规则</a:t>
            </a:r>
            <a:endParaRPr lang="en-US" altLang="zh-CN" dirty="0"/>
          </a:p>
          <a:p>
            <a:pPr lvl="1"/>
            <a:r>
              <a:rPr kumimoji="1" lang="zh-CN" altLang="en-US" dirty="0"/>
              <a:t>使用哪些字段进行</a:t>
            </a:r>
            <a:r>
              <a:rPr kumimoji="1" lang="en-US" altLang="zh-CN" dirty="0"/>
              <a:t>PARTITION BY</a:t>
            </a:r>
          </a:p>
          <a:p>
            <a:pPr lvl="1"/>
            <a:r>
              <a:rPr kumimoji="1" lang="zh-CN" altLang="en-US" dirty="0"/>
              <a:t>使用时间属性进行</a:t>
            </a:r>
            <a:r>
              <a:rPr kumimoji="1" lang="en-US" altLang="zh-CN" dirty="0"/>
              <a:t>ORDER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</a:p>
          <a:p>
            <a:pPr lvl="1"/>
            <a:r>
              <a:rPr kumimoji="1" lang="zh-CN" altLang="en-US" dirty="0"/>
              <a:t>定义窗口的起始点和结束点</a:t>
            </a:r>
            <a:endParaRPr kumimoji="1" lang="en-US" altLang="zh-CN" dirty="0"/>
          </a:p>
          <a:p>
            <a:r>
              <a:rPr kumimoji="1" lang="zh-CN" altLang="en-US" dirty="0"/>
              <a:t>在定义好的窗口上，使用聚合函数</a:t>
            </a:r>
            <a:r>
              <a:rPr kumimoji="1" lang="en-US" altLang="zh-CN" dirty="0"/>
              <a:t>AGG_FUNCTION</a:t>
            </a:r>
            <a:r>
              <a:rPr kumimoji="1" lang="zh-CN" altLang="en-US" dirty="0"/>
              <a:t>对某个字段进行聚合计算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COUNT</a:t>
            </a:r>
            <a:r>
              <a:rPr kumimoji="1" lang="zh-CN" altLang="en-US" dirty="0"/>
              <a:t>、</a:t>
            </a:r>
            <a:r>
              <a:rPr kumimoji="1" lang="en-US" altLang="zh-CN" dirty="0"/>
              <a:t>MAX</a:t>
            </a:r>
            <a:r>
              <a:rPr kumimoji="1" lang="zh-CN" altLang="en-US" dirty="0"/>
              <a:t>等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00B4E75-8F37-2848-B08D-AAEB439B7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OVER</a:t>
            </a:r>
            <a:r>
              <a:rPr kumimoji="1" lang="zh-CN" altLang="en-US" dirty="0"/>
              <a:t> </a:t>
            </a:r>
            <a:r>
              <a:rPr kumimoji="1" lang="en-US" altLang="zh-CN" dirty="0"/>
              <a:t>WINDOW</a:t>
            </a:r>
            <a:r>
              <a:rPr kumimoji="1" lang="zh-CN" altLang="en-US" dirty="0"/>
              <a:t>语法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D0DCDCC-277A-1948-8167-5F5CF071639D}"/>
              </a:ext>
            </a:extLst>
          </p:cNvPr>
          <p:cNvSpPr/>
          <p:nvPr/>
        </p:nvSpPr>
        <p:spPr>
          <a:xfrm>
            <a:off x="4780986" y="1671548"/>
            <a:ext cx="770629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8959A8"/>
                </a:solidFill>
              </a:rPr>
              <a:t>SELECT</a:t>
            </a:r>
          </a:p>
          <a:p>
            <a:pPr lvl="1"/>
            <a:r>
              <a:rPr lang="en-US" altLang="zh-CN" sz="1600" dirty="0"/>
              <a:t> AGG_FUNCTION(field2) </a:t>
            </a:r>
            <a:r>
              <a:rPr lang="en-US" altLang="zh-CN" sz="1600" dirty="0">
                <a:solidFill>
                  <a:srgbClr val="8959A8"/>
                </a:solidFill>
              </a:rPr>
              <a:t>OVER</a:t>
            </a:r>
            <a:r>
              <a:rPr lang="en-US" altLang="zh-CN" sz="1600" dirty="0"/>
              <a:t> (windowDefinition2) </a:t>
            </a:r>
            <a:r>
              <a:rPr lang="en-US" altLang="zh-CN" sz="1600" dirty="0">
                <a:solidFill>
                  <a:srgbClr val="8959A8"/>
                </a:solidFill>
              </a:rPr>
              <a:t>AS</a:t>
            </a:r>
            <a:r>
              <a:rPr lang="en-US" altLang="zh-CN" sz="1600" dirty="0"/>
              <a:t> field2_agg, </a:t>
            </a:r>
          </a:p>
          <a:p>
            <a:pPr lvl="1"/>
            <a:r>
              <a:rPr lang="en-US" altLang="zh-CN" sz="1600" dirty="0"/>
              <a:t>... </a:t>
            </a:r>
          </a:p>
          <a:p>
            <a:pPr lvl="1"/>
            <a:r>
              <a:rPr lang="en-US" altLang="zh-CN" sz="1600" dirty="0"/>
              <a:t>AGG_FUNCTION(</a:t>
            </a:r>
            <a:r>
              <a:rPr lang="en-US" altLang="zh-CN" sz="1600" dirty="0" err="1"/>
              <a:t>fieldN</a:t>
            </a:r>
            <a:r>
              <a:rPr lang="en-US" altLang="zh-CN" sz="1600" dirty="0"/>
              <a:t>) </a:t>
            </a:r>
            <a:r>
              <a:rPr lang="en-US" altLang="zh-CN" sz="1600" dirty="0">
                <a:solidFill>
                  <a:srgbClr val="8959A8"/>
                </a:solidFill>
              </a:rPr>
              <a:t>OVER</a:t>
            </a:r>
            <a:r>
              <a:rPr lang="en-US" altLang="zh-CN" sz="1600" dirty="0"/>
              <a:t> (</a:t>
            </a:r>
            <a:r>
              <a:rPr lang="en-US" altLang="zh-CN" sz="1600" dirty="0" err="1"/>
              <a:t>windowDefinitionN</a:t>
            </a:r>
            <a:r>
              <a:rPr lang="en-US" altLang="zh-CN" sz="1600" dirty="0"/>
              <a:t>) </a:t>
            </a:r>
            <a:r>
              <a:rPr lang="en-US" altLang="zh-CN" sz="1600" dirty="0">
                <a:solidFill>
                  <a:srgbClr val="8959A8"/>
                </a:solidFill>
              </a:rPr>
              <a:t>AS</a:t>
            </a:r>
            <a:r>
              <a:rPr lang="en-US" altLang="zh-CN" sz="1600" dirty="0"/>
              <a:t> </a:t>
            </a:r>
            <a:r>
              <a:rPr lang="en-US" altLang="zh-CN" sz="1600" dirty="0" err="1"/>
              <a:t>fieldN_agg</a:t>
            </a:r>
            <a:r>
              <a:rPr lang="en-US" altLang="zh-CN" sz="1600" dirty="0"/>
              <a:t> </a:t>
            </a:r>
          </a:p>
          <a:p>
            <a:r>
              <a:rPr lang="en-US" altLang="zh-CN" sz="1600" dirty="0">
                <a:solidFill>
                  <a:srgbClr val="8959A8"/>
                </a:solidFill>
              </a:rPr>
              <a:t>FROM</a:t>
            </a:r>
            <a:r>
              <a:rPr lang="en-US" altLang="zh-CN" sz="1600" dirty="0"/>
              <a:t> tab1</a:t>
            </a:r>
            <a:endParaRPr lang="zh-CN" altLang="en-US" sz="16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ADF0155-C771-3544-8609-5910002B6D52}"/>
              </a:ext>
            </a:extLst>
          </p:cNvPr>
          <p:cNvSpPr/>
          <p:nvPr/>
        </p:nvSpPr>
        <p:spPr>
          <a:xfrm>
            <a:off x="4780986" y="433030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8959A8"/>
                </a:solidFill>
              </a:rPr>
              <a:t>SELECT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AGG_FUNCTION(field2) </a:t>
            </a:r>
            <a:r>
              <a:rPr lang="en-US" altLang="zh-CN" dirty="0">
                <a:solidFill>
                  <a:srgbClr val="8959A8"/>
                </a:solidFill>
              </a:rPr>
              <a:t>OVER</a:t>
            </a:r>
            <a:r>
              <a:rPr lang="en-US" altLang="zh-CN" dirty="0"/>
              <a:t> w </a:t>
            </a:r>
            <a:r>
              <a:rPr lang="en-US" altLang="zh-CN" dirty="0">
                <a:solidFill>
                  <a:srgbClr val="8959A8"/>
                </a:solidFill>
              </a:rPr>
              <a:t>AS</a:t>
            </a:r>
            <a:r>
              <a:rPr lang="en-US" altLang="zh-CN" dirty="0"/>
              <a:t> field2_agg, </a:t>
            </a:r>
          </a:p>
          <a:p>
            <a:pPr lvl="1"/>
            <a:r>
              <a:rPr lang="en-US" altLang="zh-CN" dirty="0"/>
              <a:t>... </a:t>
            </a:r>
          </a:p>
          <a:p>
            <a:r>
              <a:rPr lang="en-US" altLang="zh-CN" dirty="0">
                <a:solidFill>
                  <a:srgbClr val="8959A8"/>
                </a:solidFill>
              </a:rPr>
              <a:t>FROM</a:t>
            </a:r>
            <a:r>
              <a:rPr lang="en-US" altLang="zh-CN" dirty="0"/>
              <a:t> tab1 </a:t>
            </a:r>
          </a:p>
          <a:p>
            <a:r>
              <a:rPr lang="en-US" altLang="zh-CN" dirty="0"/>
              <a:t>WINDOW w </a:t>
            </a:r>
            <a:r>
              <a:rPr lang="en-US" altLang="zh-CN" dirty="0">
                <a:solidFill>
                  <a:srgbClr val="8959A8"/>
                </a:solidFill>
              </a:rPr>
              <a:t>AS</a:t>
            </a:r>
            <a:r>
              <a:rPr lang="en-US" altLang="zh-CN" dirty="0"/>
              <a:t> (</a:t>
            </a:r>
            <a:r>
              <a:rPr lang="en-US" altLang="zh-CN" dirty="0" err="1"/>
              <a:t>windowDefinition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8AD1C03-348F-0F4F-8876-CEBC4631FFF4}"/>
              </a:ext>
            </a:extLst>
          </p:cNvPr>
          <p:cNvSpPr txBox="1"/>
          <p:nvPr/>
        </p:nvSpPr>
        <p:spPr>
          <a:xfrm>
            <a:off x="5690624" y="5807631"/>
            <a:ext cx="5186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在</a:t>
            </a:r>
            <a:r>
              <a:rPr kumimoji="1" lang="en-US" altLang="zh-CN" dirty="0"/>
              <a:t>SQL</a:t>
            </a:r>
            <a:r>
              <a:rPr kumimoji="1" lang="zh-CN" altLang="en-US" dirty="0"/>
              <a:t>语句最后，使用别名</a:t>
            </a:r>
            <a:r>
              <a:rPr kumimoji="1" lang="en-US" altLang="zh-CN" dirty="0"/>
              <a:t>AS</a:t>
            </a:r>
            <a:r>
              <a:rPr kumimoji="1" lang="zh-CN" altLang="en-US" dirty="0"/>
              <a:t>定义</a:t>
            </a:r>
            <a:r>
              <a:rPr kumimoji="1" lang="en-US" altLang="zh-CN" dirty="0"/>
              <a:t>WINDOW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EDEB589-A666-1040-A6C7-D6DA7D158C75}"/>
              </a:ext>
            </a:extLst>
          </p:cNvPr>
          <p:cNvSpPr txBox="1"/>
          <p:nvPr/>
        </p:nvSpPr>
        <p:spPr>
          <a:xfrm>
            <a:off x="5491567" y="3025458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使用</a:t>
            </a:r>
            <a:r>
              <a:rPr kumimoji="1" lang="en-US" altLang="zh-CN" dirty="0"/>
              <a:t>OVER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windowDefinition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r>
              <a:rPr kumimoji="1" lang="zh-CN" altLang="en-US" dirty="0"/>
              <a:t>语法结构定义窗口</a:t>
            </a:r>
          </a:p>
        </p:txBody>
      </p:sp>
    </p:spTree>
    <p:extLst>
      <p:ext uri="{BB962C8B-B14F-4D97-AF65-F5344CB8AC3E}">
        <p14:creationId xmlns:p14="http://schemas.microsoft.com/office/powerpoint/2010/main" val="23123561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0BDA5CD-4812-C543-A69D-CB6785F9B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ROWS</a:t>
            </a:r>
            <a:r>
              <a:rPr kumimoji="1" lang="zh-CN" altLang="en-US" dirty="0"/>
              <a:t>按行划分</a:t>
            </a:r>
            <a:endParaRPr kumimoji="1" lang="en-US" altLang="zh-CN" dirty="0"/>
          </a:p>
          <a:p>
            <a:r>
              <a:rPr kumimoji="1" lang="en-US" altLang="zh-CN" dirty="0"/>
              <a:t>WINDOW w AS (...)</a:t>
            </a:r>
            <a:r>
              <a:rPr kumimoji="1" lang="zh-CN" altLang="en-US" dirty="0"/>
              <a:t>定义了名为</a:t>
            </a:r>
            <a:r>
              <a:rPr kumimoji="1" lang="en-US" altLang="zh-CN" dirty="0"/>
              <a:t>w</a:t>
            </a:r>
            <a:r>
              <a:rPr kumimoji="1" lang="zh-CN" altLang="en-US" dirty="0"/>
              <a:t>的窗口，根据</a:t>
            </a:r>
            <a:r>
              <a:rPr kumimoji="1" lang="en-US" altLang="zh-CN" dirty="0" err="1"/>
              <a:t>user_id</a:t>
            </a:r>
            <a:r>
              <a:rPr kumimoji="1" lang="zh-CN" altLang="en-US" dirty="0"/>
              <a:t>来分组，按照</a:t>
            </a:r>
            <a:r>
              <a:rPr kumimoji="1" lang="en-US" altLang="zh-CN" dirty="0" err="1"/>
              <a:t>ts</a:t>
            </a:r>
            <a:r>
              <a:rPr kumimoji="1" lang="zh-CN" altLang="en-US" dirty="0"/>
              <a:t>排序，相同</a:t>
            </a:r>
            <a:r>
              <a:rPr kumimoji="1" lang="en-US" altLang="zh-CN" dirty="0" err="1"/>
              <a:t>user_id</a:t>
            </a:r>
            <a:r>
              <a:rPr kumimoji="1" lang="zh-CN" altLang="en-US" dirty="0"/>
              <a:t>的行会分到一组，组内按照时间戳</a:t>
            </a:r>
            <a:r>
              <a:rPr kumimoji="1" lang="en-US" altLang="zh-CN" dirty="0" err="1"/>
              <a:t>ts</a:t>
            </a:r>
            <a:r>
              <a:rPr kumimoji="1" lang="zh-CN" altLang="en-US" dirty="0"/>
              <a:t>来排序</a:t>
            </a:r>
            <a:endParaRPr kumimoji="1" lang="en-US" altLang="zh-CN" dirty="0"/>
          </a:p>
          <a:p>
            <a:r>
              <a:rPr kumimoji="1" lang="en-US" altLang="zh-CN" dirty="0"/>
              <a:t>ROWS BETWEEN UNBOUNDED PRECEDING AND CURRENT ROW</a:t>
            </a:r>
            <a:r>
              <a:rPr kumimoji="1" lang="zh-CN" altLang="en-US" dirty="0"/>
              <a:t>定义了窗口的起始点和结束点，起始点为</a:t>
            </a:r>
            <a:r>
              <a:rPr kumimoji="1" lang="en-US" altLang="zh-CN" dirty="0"/>
              <a:t>UNBOUNDED PRECEDING</a:t>
            </a:r>
            <a:r>
              <a:rPr kumimoji="1" lang="zh-CN" altLang="en-US" dirty="0"/>
              <a:t>，即数据流的最开始的行，结束点为</a:t>
            </a:r>
            <a:r>
              <a:rPr kumimoji="1" lang="en-US" altLang="zh-CN" dirty="0"/>
              <a:t>CURRENT ROW</a:t>
            </a:r>
            <a:r>
              <a:rPr kumimoji="1" lang="zh-CN" altLang="en-US" dirty="0"/>
              <a:t>当前行</a:t>
            </a:r>
            <a:endParaRPr kumimoji="1" lang="en-US" altLang="zh-CN" dirty="0"/>
          </a:p>
          <a:p>
            <a:r>
              <a:rPr kumimoji="1" lang="en-US" altLang="zh-CN" dirty="0"/>
              <a:t>ORDER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只支持时间属性的排序，无法对其他字段进行排序</a:t>
            </a:r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93C77E7-1B4F-3249-8FA1-7C5F73987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窗口划分方式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ROWS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24F0449-8B40-4D4E-B346-8545F946E8C4}"/>
              </a:ext>
            </a:extLst>
          </p:cNvPr>
          <p:cNvSpPr/>
          <p:nvPr/>
        </p:nvSpPr>
        <p:spPr>
          <a:xfrm>
            <a:off x="5491567" y="2477800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>
                <a:solidFill>
                  <a:srgbClr val="8959A8"/>
                </a:solidFill>
              </a:rPr>
              <a:t>SELECT</a:t>
            </a:r>
            <a:r>
              <a:rPr lang="en-US" altLang="zh-CN" sz="1600" dirty="0"/>
              <a:t> </a:t>
            </a:r>
          </a:p>
          <a:p>
            <a:pPr lvl="1"/>
            <a:r>
              <a:rPr lang="en-US" altLang="zh-CN" sz="1600" dirty="0" err="1"/>
              <a:t>user_id</a:t>
            </a:r>
            <a:r>
              <a:rPr lang="en-US" altLang="zh-CN" sz="1600" dirty="0"/>
              <a:t>, </a:t>
            </a:r>
          </a:p>
          <a:p>
            <a:pPr lvl="1"/>
            <a:r>
              <a:rPr lang="en-US" altLang="zh-CN" sz="1600" dirty="0"/>
              <a:t>behavior, </a:t>
            </a:r>
          </a:p>
          <a:p>
            <a:pPr lvl="1"/>
            <a:r>
              <a:rPr lang="en-US" altLang="zh-CN" sz="1600" dirty="0">
                <a:solidFill>
                  <a:srgbClr val="8959A8"/>
                </a:solidFill>
              </a:rPr>
              <a:t>COUNT</a:t>
            </a:r>
            <a:r>
              <a:rPr lang="en-US" altLang="zh-CN" sz="1600" dirty="0"/>
              <a:t>(*) </a:t>
            </a:r>
            <a:r>
              <a:rPr lang="en-US" altLang="zh-CN" sz="1600" dirty="0">
                <a:solidFill>
                  <a:srgbClr val="8959A8"/>
                </a:solidFill>
              </a:rPr>
              <a:t>OVER</a:t>
            </a:r>
            <a:r>
              <a:rPr lang="en-US" altLang="zh-CN" sz="1600" dirty="0"/>
              <a:t> w </a:t>
            </a:r>
            <a:r>
              <a:rPr lang="en-US" altLang="zh-CN" sz="1600" dirty="0">
                <a:solidFill>
                  <a:srgbClr val="8959A8"/>
                </a:solidFill>
              </a:rPr>
              <a:t>AS</a:t>
            </a:r>
            <a:r>
              <a:rPr lang="en-US" altLang="zh-CN" sz="1600" dirty="0"/>
              <a:t> </a:t>
            </a:r>
            <a:r>
              <a:rPr lang="en-US" altLang="zh-CN" sz="1600" dirty="0" err="1"/>
              <a:t>behavior_count</a:t>
            </a:r>
            <a:r>
              <a:rPr lang="en-US" altLang="zh-CN" sz="1600" dirty="0"/>
              <a:t>, </a:t>
            </a:r>
          </a:p>
          <a:p>
            <a:pPr lvl="1"/>
            <a:r>
              <a:rPr lang="en-US" altLang="zh-CN" sz="1600" dirty="0" err="1"/>
              <a:t>ts</a:t>
            </a:r>
            <a:r>
              <a:rPr lang="en-US" altLang="zh-CN" sz="1600" dirty="0"/>
              <a:t> </a:t>
            </a:r>
          </a:p>
          <a:p>
            <a:r>
              <a:rPr lang="en-US" altLang="zh-CN" sz="1600" dirty="0">
                <a:solidFill>
                  <a:srgbClr val="8959A8"/>
                </a:solidFill>
              </a:rPr>
              <a:t>FROM</a:t>
            </a:r>
            <a:r>
              <a:rPr lang="en-US" altLang="zh-CN" sz="1600" dirty="0"/>
              <a:t> </a:t>
            </a:r>
            <a:r>
              <a:rPr lang="en-US" altLang="zh-CN" sz="1600" dirty="0" err="1"/>
              <a:t>user_behavior</a:t>
            </a:r>
            <a:r>
              <a:rPr lang="en-US" altLang="zh-CN" sz="1600" dirty="0"/>
              <a:t> </a:t>
            </a:r>
          </a:p>
          <a:p>
            <a:r>
              <a:rPr lang="en-US" altLang="zh-CN" sz="1600" dirty="0"/>
              <a:t>WINDOW w </a:t>
            </a:r>
            <a:r>
              <a:rPr lang="en-US" altLang="zh-CN" sz="1600" dirty="0">
                <a:solidFill>
                  <a:srgbClr val="8959A8"/>
                </a:solidFill>
              </a:rPr>
              <a:t>AS</a:t>
            </a:r>
            <a:r>
              <a:rPr lang="en-US" altLang="zh-CN" sz="1600" dirty="0"/>
              <a:t> ( </a:t>
            </a:r>
          </a:p>
          <a:p>
            <a:pPr lvl="1"/>
            <a:r>
              <a:rPr lang="en-US" altLang="zh-CN" sz="1600" dirty="0">
                <a:solidFill>
                  <a:srgbClr val="8959A8"/>
                </a:solidFill>
              </a:rPr>
              <a:t>PARTITION</a:t>
            </a: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8959A8"/>
                </a:solidFill>
              </a:rPr>
              <a:t>BY</a:t>
            </a:r>
            <a:r>
              <a:rPr lang="en-US" altLang="zh-CN" sz="1600" dirty="0"/>
              <a:t> </a:t>
            </a:r>
            <a:r>
              <a:rPr lang="en-US" altLang="zh-CN" sz="1600" dirty="0" err="1"/>
              <a:t>user_id</a:t>
            </a:r>
            <a:r>
              <a:rPr lang="en-US" altLang="zh-CN" sz="1600" dirty="0"/>
              <a:t> </a:t>
            </a:r>
          </a:p>
          <a:p>
            <a:pPr lvl="1"/>
            <a:r>
              <a:rPr lang="en-US" altLang="zh-CN" sz="1600" dirty="0">
                <a:solidFill>
                  <a:srgbClr val="8959A8"/>
                </a:solidFill>
              </a:rPr>
              <a:t>ORDER</a:t>
            </a: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8959A8"/>
                </a:solidFill>
              </a:rPr>
              <a:t>BY</a:t>
            </a:r>
            <a:r>
              <a:rPr lang="en-US" altLang="zh-CN" sz="1600" dirty="0"/>
              <a:t> </a:t>
            </a:r>
            <a:r>
              <a:rPr lang="en-US" altLang="zh-CN" sz="1600" dirty="0" err="1"/>
              <a:t>ts</a:t>
            </a:r>
            <a:r>
              <a:rPr lang="en-US" altLang="zh-CN" sz="1600" dirty="0"/>
              <a:t> </a:t>
            </a:r>
          </a:p>
          <a:p>
            <a:pPr lvl="1"/>
            <a:r>
              <a:rPr lang="en-US" altLang="zh-CN" sz="1600" dirty="0">
                <a:solidFill>
                  <a:srgbClr val="8959A8"/>
                </a:solidFill>
              </a:rPr>
              <a:t>ROWS</a:t>
            </a: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8959A8"/>
                </a:solidFill>
              </a:rPr>
              <a:t>BETWEEN</a:t>
            </a: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8959A8"/>
                </a:solidFill>
              </a:rPr>
              <a:t>UNBOUNDED</a:t>
            </a: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8959A8"/>
                </a:solidFill>
              </a:rPr>
              <a:t>PRECEDING</a:t>
            </a: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8959A8"/>
                </a:solidFill>
              </a:rPr>
              <a:t>AND</a:t>
            </a: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8959A8"/>
                </a:solidFill>
              </a:rPr>
              <a:t>CURRENT</a:t>
            </a: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8959A8"/>
                </a:solidFill>
              </a:rPr>
              <a:t>ROW</a:t>
            </a:r>
            <a:r>
              <a:rPr lang="en-US" altLang="zh-CN" sz="1600" dirty="0"/>
              <a:t> </a:t>
            </a:r>
          </a:p>
          <a:p>
            <a:r>
              <a:rPr lang="en-US" altLang="zh-CN" sz="1600" dirty="0"/>
              <a:t>)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750678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BBDE154-7BEE-DA4A-9616-608883B87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右图上半部分，窗口起始点为数据流的</a:t>
            </a:r>
            <a:r>
              <a:rPr kumimoji="1" lang="zh-CN" altLang="en-US" b="1" dirty="0"/>
              <a:t>第一个</a:t>
            </a:r>
            <a:r>
              <a:rPr kumimoji="1" lang="zh-CN" altLang="en-US" dirty="0"/>
              <a:t>元素，结束点为当前行</a:t>
            </a:r>
            <a:endParaRPr kumimoji="1" lang="en-US" altLang="zh-CN" dirty="0"/>
          </a:p>
          <a:p>
            <a:r>
              <a:rPr kumimoji="1" lang="zh-CN" altLang="en-US" dirty="0"/>
              <a:t>右图下半部分，窗口起始点本元素的</a:t>
            </a:r>
            <a:r>
              <a:rPr kumimoji="1" lang="zh-CN" altLang="en-US" b="1" dirty="0"/>
              <a:t>前一个</a:t>
            </a:r>
            <a:r>
              <a:rPr kumimoji="1" lang="zh-CN" altLang="en-US" dirty="0"/>
              <a:t>元素，结束点为当前行</a:t>
            </a:r>
            <a:endParaRPr kumimoji="1" lang="en-US" altLang="zh-CN" dirty="0"/>
          </a:p>
          <a:p>
            <a:r>
              <a:rPr kumimoji="1" lang="zh-CN" altLang="en-US" dirty="0"/>
              <a:t>右图下半部分，最后两个元素同时到达，按行划分，被划分到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个窗口</a:t>
            </a:r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B3908BA-D604-164B-BCDE-2918E797A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窗口划分方式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ROWS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5D45F6D-48DF-1248-92AF-0709345A11B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547572" y="1633061"/>
            <a:ext cx="5039995" cy="473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0973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B3CA949-9003-4342-862F-01B165778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2947987" cy="4351338"/>
          </a:xfrm>
        </p:spPr>
        <p:txBody>
          <a:bodyPr/>
          <a:lstStyle/>
          <a:p>
            <a:r>
              <a:rPr kumimoji="1" lang="en-US" altLang="zh-CN" dirty="0"/>
              <a:t>PARTITION BY</a:t>
            </a:r>
            <a:r>
              <a:rPr kumimoji="1" lang="zh-CN" altLang="en-US" dirty="0"/>
              <a:t>可选，根据一到多个字段对数据进行分组</a:t>
            </a:r>
            <a:endParaRPr kumimoji="1" lang="en-US" altLang="zh-CN" dirty="0"/>
          </a:p>
          <a:p>
            <a:r>
              <a:rPr kumimoji="1" lang="en-US" altLang="zh-CN" dirty="0"/>
              <a:t>ORDER BY</a:t>
            </a:r>
            <a:r>
              <a:rPr kumimoji="1" lang="zh-CN" altLang="en-US" dirty="0"/>
              <a:t>之后必须是时间属性，按照时间排序</a:t>
            </a:r>
            <a:endParaRPr kumimoji="1" lang="en-US" altLang="zh-CN" dirty="0"/>
          </a:p>
          <a:p>
            <a:r>
              <a:rPr kumimoji="1" lang="en-US" altLang="zh-CN" dirty="0"/>
              <a:t>ROWS BETWEEN ... AND ...</a:t>
            </a:r>
            <a:r>
              <a:rPr kumimoji="1" lang="zh-CN" altLang="en-US" dirty="0"/>
              <a:t>界定窗口的起始点和结束点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368F285-6C84-024A-BB08-E5A503D6D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窗口划分方式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ROWS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051FCDD-0921-FC42-8791-4866543B5342}"/>
              </a:ext>
            </a:extLst>
          </p:cNvPr>
          <p:cNvSpPr/>
          <p:nvPr/>
        </p:nvSpPr>
        <p:spPr>
          <a:xfrm>
            <a:off x="3962399" y="1825625"/>
            <a:ext cx="849630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8959A8"/>
                </a:solidFill>
              </a:rPr>
              <a:t>SELECT</a:t>
            </a:r>
            <a:r>
              <a:rPr lang="en-US" altLang="zh-CN" sz="1600" dirty="0"/>
              <a:t> </a:t>
            </a:r>
          </a:p>
          <a:p>
            <a:pPr lvl="1"/>
            <a:r>
              <a:rPr lang="en-US" altLang="zh-CN" sz="1600" dirty="0"/>
              <a:t>field1, </a:t>
            </a:r>
          </a:p>
          <a:p>
            <a:pPr lvl="1"/>
            <a:r>
              <a:rPr lang="en-US" altLang="zh-CN" sz="1600" dirty="0"/>
              <a:t>AGG_FUNCTION(field2) </a:t>
            </a:r>
            <a:r>
              <a:rPr lang="en-US" altLang="zh-CN" sz="1600" dirty="0">
                <a:solidFill>
                  <a:srgbClr val="8959A8"/>
                </a:solidFill>
              </a:rPr>
              <a:t>OVER</a:t>
            </a:r>
            <a:r>
              <a:rPr lang="en-US" altLang="zh-CN" sz="1600" dirty="0"/>
              <a:t> ( </a:t>
            </a:r>
          </a:p>
          <a:p>
            <a:pPr lvl="1"/>
            <a:r>
              <a:rPr lang="en-US" altLang="zh-CN" sz="1600" dirty="0"/>
              <a:t>[</a:t>
            </a:r>
            <a:r>
              <a:rPr lang="en-US" altLang="zh-CN" sz="1600" dirty="0">
                <a:solidFill>
                  <a:srgbClr val="8959A8"/>
                </a:solidFill>
              </a:rPr>
              <a:t>PARTITION</a:t>
            </a: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8959A8"/>
                </a:solidFill>
              </a:rPr>
              <a:t>BY</a:t>
            </a:r>
            <a:r>
              <a:rPr lang="en-US" altLang="zh-CN" sz="1600" dirty="0"/>
              <a:t> (value_expression1,..., </a:t>
            </a:r>
            <a:r>
              <a:rPr lang="en-US" altLang="zh-CN" sz="1600" dirty="0" err="1"/>
              <a:t>value_expressionN</a:t>
            </a:r>
            <a:r>
              <a:rPr lang="en-US" altLang="zh-CN" sz="1600" dirty="0"/>
              <a:t>)] </a:t>
            </a:r>
            <a:r>
              <a:rPr lang="en-US" altLang="zh-CN" sz="1600" dirty="0">
                <a:solidFill>
                  <a:srgbClr val="8959A8"/>
                </a:solidFill>
              </a:rPr>
              <a:t>ORDER</a:t>
            </a: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8959A8"/>
                </a:solidFill>
              </a:rPr>
              <a:t>BY</a:t>
            </a:r>
            <a:r>
              <a:rPr lang="en-US" altLang="zh-CN" sz="1600" dirty="0"/>
              <a:t> </a:t>
            </a:r>
            <a:r>
              <a:rPr lang="en-US" altLang="zh-CN" sz="1600" dirty="0" err="1"/>
              <a:t>timeAttr</a:t>
            </a:r>
            <a:r>
              <a:rPr lang="en-US" altLang="zh-CN" sz="1600" dirty="0"/>
              <a:t> </a:t>
            </a:r>
          </a:p>
          <a:p>
            <a:pPr lvl="1"/>
            <a:r>
              <a:rPr lang="en-US" altLang="zh-CN" sz="1600" dirty="0">
                <a:solidFill>
                  <a:srgbClr val="8959A8"/>
                </a:solidFill>
              </a:rPr>
              <a:t>ROWS</a:t>
            </a:r>
            <a:r>
              <a:rPr lang="en-US" altLang="zh-CN" sz="1600" dirty="0"/>
              <a:t> </a:t>
            </a:r>
          </a:p>
          <a:p>
            <a:pPr lvl="1"/>
            <a:r>
              <a:rPr lang="en-US" altLang="zh-CN" sz="1600" dirty="0">
                <a:solidFill>
                  <a:srgbClr val="8959A8"/>
                </a:solidFill>
              </a:rPr>
              <a:t>BETWEEN</a:t>
            </a:r>
            <a:r>
              <a:rPr lang="en-US" altLang="zh-CN" sz="1600" dirty="0"/>
              <a:t> (</a:t>
            </a:r>
            <a:r>
              <a:rPr lang="en-US" altLang="zh-CN" sz="1600" dirty="0">
                <a:solidFill>
                  <a:srgbClr val="8959A8"/>
                </a:solidFill>
              </a:rPr>
              <a:t>UNBOUNDED</a:t>
            </a:r>
            <a:r>
              <a:rPr lang="en-US" altLang="zh-CN" sz="1600" dirty="0"/>
              <a:t> | </a:t>
            </a:r>
            <a:r>
              <a:rPr lang="en-US" altLang="zh-CN" sz="1600" dirty="0" err="1"/>
              <a:t>rowCount</a:t>
            </a:r>
            <a:r>
              <a:rPr lang="en-US" altLang="zh-CN" sz="1600" dirty="0"/>
              <a:t>) </a:t>
            </a:r>
            <a:r>
              <a:rPr lang="en-US" altLang="zh-CN" sz="1600" dirty="0">
                <a:solidFill>
                  <a:srgbClr val="8959A8"/>
                </a:solidFill>
              </a:rPr>
              <a:t>PRECEDING</a:t>
            </a: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8959A8"/>
                </a:solidFill>
              </a:rPr>
              <a:t>AND</a:t>
            </a: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8959A8"/>
                </a:solidFill>
              </a:rPr>
              <a:t>CURRENT</a:t>
            </a: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8959A8"/>
                </a:solidFill>
              </a:rPr>
              <a:t>ROW</a:t>
            </a:r>
            <a:r>
              <a:rPr lang="en-US" altLang="zh-CN" sz="1600" dirty="0"/>
              <a:t>) </a:t>
            </a:r>
            <a:r>
              <a:rPr lang="en-US" altLang="zh-CN" sz="1600" dirty="0">
                <a:solidFill>
                  <a:srgbClr val="8959A8"/>
                </a:solidFill>
              </a:rPr>
              <a:t>AS</a:t>
            </a:r>
            <a:r>
              <a:rPr lang="en-US" altLang="zh-CN" sz="1600" dirty="0"/>
              <a:t> </a:t>
            </a:r>
            <a:r>
              <a:rPr lang="en-US" altLang="zh-CN" sz="1600" dirty="0" err="1"/>
              <a:t>fieldName</a:t>
            </a:r>
            <a:r>
              <a:rPr lang="en-US" altLang="zh-CN" sz="1600" dirty="0"/>
              <a:t> </a:t>
            </a:r>
          </a:p>
          <a:p>
            <a:r>
              <a:rPr lang="en-US" altLang="zh-CN" sz="1600" dirty="0">
                <a:solidFill>
                  <a:srgbClr val="8959A8"/>
                </a:solidFill>
              </a:rPr>
              <a:t>FROM</a:t>
            </a:r>
            <a:r>
              <a:rPr lang="en-US" altLang="zh-CN" sz="1600" dirty="0"/>
              <a:t> tab1 </a:t>
            </a:r>
          </a:p>
          <a:p>
            <a:endParaRPr lang="en-US" altLang="zh-CN" sz="1600" dirty="0">
              <a:solidFill>
                <a:srgbClr val="8E908C"/>
              </a:solidFill>
            </a:endParaRPr>
          </a:p>
          <a:p>
            <a:r>
              <a:rPr lang="en-US" altLang="zh-CN" sz="1600" dirty="0">
                <a:solidFill>
                  <a:srgbClr val="8E908C"/>
                </a:solidFill>
              </a:rPr>
              <a:t>-- </a:t>
            </a:r>
            <a:r>
              <a:rPr lang="zh-CN" altLang="en-US" sz="1600" dirty="0">
                <a:solidFill>
                  <a:srgbClr val="8E908C"/>
                </a:solidFill>
              </a:rPr>
              <a:t>使用</a:t>
            </a:r>
            <a:r>
              <a:rPr lang="en-US" altLang="zh-CN" sz="1600" dirty="0">
                <a:solidFill>
                  <a:srgbClr val="8E908C"/>
                </a:solidFill>
              </a:rPr>
              <a:t>AS</a:t>
            </a:r>
            <a:r>
              <a:rPr lang="en-US" altLang="zh-CN" sz="1600" dirty="0"/>
              <a:t> </a:t>
            </a:r>
          </a:p>
          <a:p>
            <a:r>
              <a:rPr lang="en-US" altLang="zh-CN" sz="1600" dirty="0">
                <a:solidFill>
                  <a:srgbClr val="8959A8"/>
                </a:solidFill>
              </a:rPr>
              <a:t>SELECT</a:t>
            </a:r>
            <a:r>
              <a:rPr lang="en-US" altLang="zh-CN" sz="1600" dirty="0"/>
              <a:t> </a:t>
            </a:r>
          </a:p>
          <a:p>
            <a:pPr lvl="1"/>
            <a:r>
              <a:rPr lang="en-US" altLang="zh-CN" sz="1600" dirty="0"/>
              <a:t>field1, </a:t>
            </a:r>
          </a:p>
          <a:p>
            <a:pPr lvl="1"/>
            <a:r>
              <a:rPr lang="en-US" altLang="zh-CN" sz="1600" dirty="0"/>
              <a:t>AGG_FUNCTION(field2) </a:t>
            </a:r>
            <a:r>
              <a:rPr lang="en-US" altLang="zh-CN" sz="1600" dirty="0">
                <a:solidFill>
                  <a:srgbClr val="8959A8"/>
                </a:solidFill>
              </a:rPr>
              <a:t>OVER</a:t>
            </a:r>
            <a:r>
              <a:rPr lang="en-US" altLang="zh-CN" sz="1600" dirty="0"/>
              <a:t> w </a:t>
            </a:r>
            <a:r>
              <a:rPr lang="en-US" altLang="zh-CN" sz="1600" dirty="0">
                <a:solidFill>
                  <a:srgbClr val="8959A8"/>
                </a:solidFill>
              </a:rPr>
              <a:t>AS</a:t>
            </a:r>
            <a:r>
              <a:rPr lang="en-US" altLang="zh-CN" sz="1600" dirty="0"/>
              <a:t> </a:t>
            </a:r>
            <a:r>
              <a:rPr lang="en-US" altLang="zh-CN" sz="1600" dirty="0" err="1"/>
              <a:t>fieldName</a:t>
            </a:r>
            <a:r>
              <a:rPr lang="en-US" altLang="zh-CN" sz="1600" dirty="0"/>
              <a:t> </a:t>
            </a:r>
          </a:p>
          <a:p>
            <a:r>
              <a:rPr lang="en-US" altLang="zh-CN" sz="1600" dirty="0">
                <a:solidFill>
                  <a:srgbClr val="8959A8"/>
                </a:solidFill>
              </a:rPr>
              <a:t>FROM</a:t>
            </a:r>
            <a:r>
              <a:rPr lang="en-US" altLang="zh-CN" sz="1600" dirty="0"/>
              <a:t> tab1 </a:t>
            </a:r>
          </a:p>
          <a:p>
            <a:r>
              <a:rPr lang="en-US" altLang="zh-CN" sz="1600" dirty="0"/>
              <a:t>WINDOW w </a:t>
            </a:r>
            <a:r>
              <a:rPr lang="en-US" altLang="zh-CN" sz="1600" dirty="0">
                <a:solidFill>
                  <a:srgbClr val="8959A8"/>
                </a:solidFill>
              </a:rPr>
              <a:t>AS</a:t>
            </a:r>
            <a:r>
              <a:rPr lang="en-US" altLang="zh-CN" sz="1600" dirty="0"/>
              <a:t> ( </a:t>
            </a:r>
          </a:p>
          <a:p>
            <a:pPr lvl="1"/>
            <a:r>
              <a:rPr lang="en-US" altLang="zh-CN" sz="1600" dirty="0"/>
              <a:t>[</a:t>
            </a:r>
            <a:r>
              <a:rPr lang="en-US" altLang="zh-CN" sz="1600" dirty="0">
                <a:solidFill>
                  <a:srgbClr val="8959A8"/>
                </a:solidFill>
              </a:rPr>
              <a:t>PARTITION</a:t>
            </a: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8959A8"/>
                </a:solidFill>
              </a:rPr>
              <a:t>BY</a:t>
            </a:r>
            <a:r>
              <a:rPr lang="en-US" altLang="zh-CN" sz="1600" dirty="0"/>
              <a:t> (value_expression1,..., </a:t>
            </a:r>
            <a:r>
              <a:rPr lang="en-US" altLang="zh-CN" sz="1600" dirty="0" err="1"/>
              <a:t>value_expressionN</a:t>
            </a:r>
            <a:r>
              <a:rPr lang="en-US" altLang="zh-CN" sz="1600" dirty="0"/>
              <a:t>)] </a:t>
            </a:r>
            <a:r>
              <a:rPr lang="en-US" altLang="zh-CN" sz="1600" dirty="0">
                <a:solidFill>
                  <a:srgbClr val="8959A8"/>
                </a:solidFill>
              </a:rPr>
              <a:t>ORDER</a:t>
            </a: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8959A8"/>
                </a:solidFill>
              </a:rPr>
              <a:t>BY</a:t>
            </a:r>
            <a:r>
              <a:rPr lang="en-US" altLang="zh-CN" sz="1600" dirty="0"/>
              <a:t> </a:t>
            </a:r>
            <a:r>
              <a:rPr lang="en-US" altLang="zh-CN" sz="1600" dirty="0" err="1"/>
              <a:t>timeAttr</a:t>
            </a:r>
            <a:r>
              <a:rPr lang="en-US" altLang="zh-CN" sz="1600" dirty="0"/>
              <a:t> </a:t>
            </a:r>
          </a:p>
          <a:p>
            <a:pPr lvl="1"/>
            <a:r>
              <a:rPr lang="en-US" altLang="zh-CN" sz="1600" dirty="0">
                <a:solidFill>
                  <a:srgbClr val="8959A8"/>
                </a:solidFill>
              </a:rPr>
              <a:t>ROWS</a:t>
            </a: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8959A8"/>
                </a:solidFill>
              </a:rPr>
              <a:t>BETWEEN</a:t>
            </a:r>
            <a:r>
              <a:rPr lang="en-US" altLang="zh-CN" sz="1600" dirty="0"/>
              <a:t> (</a:t>
            </a:r>
            <a:r>
              <a:rPr lang="en-US" altLang="zh-CN" sz="1600" dirty="0">
                <a:solidFill>
                  <a:srgbClr val="8959A8"/>
                </a:solidFill>
              </a:rPr>
              <a:t>UNBOUNDED</a:t>
            </a:r>
            <a:r>
              <a:rPr lang="en-US" altLang="zh-CN" sz="1600" dirty="0"/>
              <a:t> | </a:t>
            </a:r>
            <a:r>
              <a:rPr lang="en-US" altLang="zh-CN" sz="1600" dirty="0" err="1"/>
              <a:t>rowCount</a:t>
            </a:r>
            <a:r>
              <a:rPr lang="en-US" altLang="zh-CN" sz="1600" dirty="0"/>
              <a:t>) </a:t>
            </a:r>
            <a:r>
              <a:rPr lang="en-US" altLang="zh-CN" sz="1600" dirty="0">
                <a:solidFill>
                  <a:srgbClr val="8959A8"/>
                </a:solidFill>
              </a:rPr>
              <a:t>PRECEDING</a:t>
            </a: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8959A8"/>
                </a:solidFill>
              </a:rPr>
              <a:t>AND</a:t>
            </a: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8959A8"/>
                </a:solidFill>
              </a:rPr>
              <a:t>CURRENT</a:t>
            </a: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8959A8"/>
                </a:solidFill>
              </a:rPr>
              <a:t>ROW</a:t>
            </a:r>
            <a:r>
              <a:rPr lang="en-US" altLang="zh-CN" sz="1600" dirty="0"/>
              <a:t> </a:t>
            </a:r>
          </a:p>
          <a:p>
            <a:r>
              <a:rPr lang="en-US" altLang="zh-CN" sz="1600" dirty="0"/>
              <a:t>)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082510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48AC42C-C8F4-C84A-8A8A-4DE0690EB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RANGE</a:t>
            </a:r>
            <a:r>
              <a:rPr kumimoji="1" lang="zh-CN" altLang="en-US" dirty="0"/>
              <a:t>按时间段划分</a:t>
            </a:r>
            <a:endParaRPr kumimoji="1" lang="en-US" altLang="zh-CN" dirty="0"/>
          </a:p>
          <a:p>
            <a:r>
              <a:rPr kumimoji="1" lang="en-US" altLang="zh-CN" dirty="0"/>
              <a:t>WINDOW w AS (...)</a:t>
            </a:r>
            <a:r>
              <a:rPr kumimoji="1" lang="zh-CN" altLang="en-US" dirty="0"/>
              <a:t>语法结构与之前的类似</a:t>
            </a:r>
            <a:endParaRPr kumimoji="1" lang="en-US" altLang="zh-CN" dirty="0"/>
          </a:p>
          <a:p>
            <a:r>
              <a:rPr kumimoji="1" lang="zh-CN" altLang="en-US" dirty="0"/>
              <a:t>使用</a:t>
            </a:r>
            <a:r>
              <a:rPr kumimoji="1" lang="en-US" altLang="zh-CN" dirty="0"/>
              <a:t>RANGE</a:t>
            </a:r>
            <a:r>
              <a:rPr kumimoji="1" lang="zh-CN" altLang="en-US" dirty="0"/>
              <a:t>关键字</a:t>
            </a:r>
            <a:endParaRPr kumimoji="1" lang="en-US" altLang="zh-CN" dirty="0"/>
          </a:p>
          <a:p>
            <a:r>
              <a:rPr kumimoji="1" lang="zh-CN" altLang="en-US" dirty="0"/>
              <a:t>窗口的结束点是当前行，起始点是当前行之前的某个时间点（当前行的时间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interval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9AB1002-7141-BD4E-9FE4-8CAF7E58D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窗口划分方式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RANGE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9545E83-4096-CF4E-BDAB-56670B6A5281}"/>
              </a:ext>
            </a:extLst>
          </p:cNvPr>
          <p:cNvSpPr/>
          <p:nvPr/>
        </p:nvSpPr>
        <p:spPr>
          <a:xfrm>
            <a:off x="5133975" y="2431633"/>
            <a:ext cx="799623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959A8"/>
                </a:solidFill>
              </a:rPr>
              <a:t>SELECT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 err="1"/>
              <a:t>user_id</a:t>
            </a:r>
            <a:r>
              <a:rPr lang="en-US" altLang="zh-CN" dirty="0"/>
              <a:t>, </a:t>
            </a:r>
          </a:p>
          <a:p>
            <a:pPr lvl="1"/>
            <a:r>
              <a:rPr lang="en-US" altLang="zh-CN" dirty="0">
                <a:solidFill>
                  <a:srgbClr val="8959A8"/>
                </a:solidFill>
              </a:rPr>
              <a:t>COUNT</a:t>
            </a:r>
            <a:r>
              <a:rPr lang="en-US" altLang="zh-CN" dirty="0"/>
              <a:t>(*) </a:t>
            </a:r>
            <a:r>
              <a:rPr lang="en-US" altLang="zh-CN" dirty="0">
                <a:solidFill>
                  <a:srgbClr val="8959A8"/>
                </a:solidFill>
              </a:rPr>
              <a:t>OVER</a:t>
            </a:r>
            <a:r>
              <a:rPr lang="en-US" altLang="zh-CN" dirty="0"/>
              <a:t> w </a:t>
            </a:r>
            <a:r>
              <a:rPr lang="en-US" altLang="zh-CN" dirty="0">
                <a:solidFill>
                  <a:srgbClr val="8959A8"/>
                </a:solidFill>
              </a:rPr>
              <a:t>AS</a:t>
            </a:r>
            <a:r>
              <a:rPr lang="en-US" altLang="zh-CN" dirty="0"/>
              <a:t> </a:t>
            </a:r>
            <a:r>
              <a:rPr lang="en-US" altLang="zh-CN" dirty="0" err="1"/>
              <a:t>behavior_count</a:t>
            </a:r>
            <a:r>
              <a:rPr lang="en-US" altLang="zh-CN" dirty="0"/>
              <a:t>, </a:t>
            </a:r>
          </a:p>
          <a:p>
            <a:pPr lvl="1"/>
            <a:r>
              <a:rPr lang="en-US" altLang="zh-CN" dirty="0" err="1"/>
              <a:t>ts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solidFill>
                  <a:srgbClr val="8959A8"/>
                </a:solidFill>
              </a:rPr>
              <a:t>FROM</a:t>
            </a:r>
            <a:r>
              <a:rPr lang="en-US" altLang="zh-CN" dirty="0"/>
              <a:t> </a:t>
            </a:r>
            <a:r>
              <a:rPr lang="en-US" altLang="zh-CN" dirty="0" err="1"/>
              <a:t>user_behavior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WINDOW w </a:t>
            </a:r>
            <a:r>
              <a:rPr lang="en-US" altLang="zh-CN" dirty="0">
                <a:solidFill>
                  <a:srgbClr val="8959A8"/>
                </a:solidFill>
              </a:rPr>
              <a:t>AS</a:t>
            </a:r>
            <a:r>
              <a:rPr lang="en-US" altLang="zh-CN" dirty="0"/>
              <a:t> ( </a:t>
            </a:r>
          </a:p>
          <a:p>
            <a:pPr lvl="1"/>
            <a:r>
              <a:rPr lang="en-US" altLang="zh-CN" dirty="0">
                <a:solidFill>
                  <a:srgbClr val="8959A8"/>
                </a:solidFill>
              </a:rPr>
              <a:t>PARTITION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8959A8"/>
                </a:solidFill>
              </a:rPr>
              <a:t>BY</a:t>
            </a:r>
            <a:r>
              <a:rPr lang="en-US" altLang="zh-CN" dirty="0"/>
              <a:t> </a:t>
            </a:r>
            <a:r>
              <a:rPr lang="en-US" altLang="zh-CN" dirty="0" err="1"/>
              <a:t>user_id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>
                <a:solidFill>
                  <a:srgbClr val="8959A8"/>
                </a:solidFill>
              </a:rPr>
              <a:t>ORDER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8959A8"/>
                </a:solidFill>
              </a:rPr>
              <a:t>BY</a:t>
            </a:r>
            <a:r>
              <a:rPr lang="en-US" altLang="zh-CN" dirty="0"/>
              <a:t> </a:t>
            </a:r>
            <a:r>
              <a:rPr lang="en-US" altLang="zh-CN" dirty="0" err="1"/>
              <a:t>ts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>
                <a:solidFill>
                  <a:srgbClr val="8959A8"/>
                </a:solidFill>
              </a:rPr>
              <a:t>RANGE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8959A8"/>
                </a:solidFill>
              </a:rPr>
              <a:t>BETWEEN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5871F"/>
                </a:solidFill>
              </a:rPr>
              <a:t>INTERVAL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18C00"/>
                </a:solidFill>
              </a:rPr>
              <a:t>'2'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8959A8"/>
                </a:solidFill>
              </a:rPr>
              <a:t>SECOND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8959A8"/>
                </a:solidFill>
              </a:rPr>
              <a:t>PRECEDING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8959A8"/>
                </a:solidFill>
              </a:rPr>
              <a:t>AND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8959A8"/>
                </a:solidFill>
              </a:rPr>
              <a:t>CURRENT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8959A8"/>
                </a:solidFill>
              </a:rPr>
              <a:t>ROW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6272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8164104-3A0F-8246-83F8-2D32555DA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右图上半部分，窗口起始点为数据流的第一个元素，结束点为当前元素。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与</a:t>
            </a:r>
            <a:r>
              <a:rPr kumimoji="1" lang="en-US" altLang="zh-CN" dirty="0"/>
              <a:t>ROWS</a:t>
            </a:r>
            <a:r>
              <a:rPr kumimoji="1" lang="zh-CN" altLang="en-US" dirty="0"/>
              <a:t>不同，最后两个元素同时到达，被划分到一个窗口</a:t>
            </a:r>
            <a:r>
              <a:rPr kumimoji="1" lang="en-US" altLang="zh-CN" dirty="0"/>
              <a:t>w4</a:t>
            </a:r>
            <a:r>
              <a:rPr kumimoji="1" lang="zh-CN" altLang="en-US" dirty="0"/>
              <a:t>中。</a:t>
            </a:r>
            <a:endParaRPr kumimoji="1" lang="en-US" altLang="zh-CN" dirty="0"/>
          </a:p>
          <a:p>
            <a:r>
              <a:rPr kumimoji="1" lang="zh-CN" altLang="en-US" dirty="0"/>
              <a:t>右图下半部分，窗口起始点为当前元素减去</a:t>
            </a:r>
            <a:r>
              <a:rPr kumimoji="1" lang="en-US" altLang="zh-CN" dirty="0"/>
              <a:t>2</a:t>
            </a:r>
            <a:r>
              <a:rPr kumimoji="1" lang="zh-CN" altLang="en-US" dirty="0"/>
              <a:t>秒，结束点为当前元素。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最后两个元素也被划分到同一个窗口</a:t>
            </a:r>
            <a:r>
              <a:rPr kumimoji="1" lang="en-US" altLang="zh-CN" dirty="0"/>
              <a:t>w4</a:t>
            </a:r>
            <a:r>
              <a:rPr kumimoji="1" lang="zh-CN" altLang="en-US" dirty="0"/>
              <a:t>中。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1A7E494-E9A3-CE46-8DA5-6B52A3D7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窗口划分方式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RANGE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82DC54-A61F-FE42-BD76-2D95C2C86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876" y="1500344"/>
            <a:ext cx="4761935" cy="477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225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D14DD88-07B2-F047-9AB4-B43FF697C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737"/>
            <a:ext cx="4167753" cy="5146675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 err="1"/>
              <a:t>TableEnvironment</a:t>
            </a:r>
            <a:r>
              <a:rPr kumimoji="1" lang="zh-CN" altLang="en-US" dirty="0"/>
              <a:t>是整个程序的入口，功能包括：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连接外部系统</a:t>
            </a:r>
          </a:p>
          <a:p>
            <a:pPr lvl="1"/>
            <a:r>
              <a:rPr kumimoji="1" lang="zh-CN" altLang="en-US" dirty="0"/>
              <a:t>向目录（</a:t>
            </a:r>
            <a:r>
              <a:rPr kumimoji="1" lang="en-US" altLang="zh-CN" dirty="0"/>
              <a:t>Catalog</a:t>
            </a:r>
            <a:r>
              <a:rPr kumimoji="1" lang="zh-CN" altLang="en-US" dirty="0"/>
              <a:t>）中注册表或者从中获取表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执行</a:t>
            </a:r>
            <a:r>
              <a:rPr kumimoji="1" lang="en-US" altLang="zh-CN" dirty="0"/>
              <a:t>Table API</a:t>
            </a:r>
            <a:r>
              <a:rPr kumimoji="1" lang="zh-CN" altLang="en-US" dirty="0"/>
              <a:t>或</a:t>
            </a:r>
            <a:r>
              <a:rPr kumimoji="1" lang="en-US" altLang="zh-CN" dirty="0"/>
              <a:t>SQL</a:t>
            </a:r>
            <a:r>
              <a:rPr kumimoji="1" lang="zh-CN" altLang="en-US" dirty="0"/>
              <a:t>操作</a:t>
            </a:r>
          </a:p>
          <a:p>
            <a:pPr lvl="1"/>
            <a:r>
              <a:rPr kumimoji="1" lang="zh-CN" altLang="en-US" dirty="0"/>
              <a:t>注册用户自定义函数</a:t>
            </a:r>
          </a:p>
          <a:p>
            <a:pPr lvl="1"/>
            <a:r>
              <a:rPr kumimoji="1" lang="zh-CN" altLang="en-US" dirty="0"/>
              <a:t>提供一些其他配置功能</a:t>
            </a:r>
          </a:p>
          <a:p>
            <a:r>
              <a:rPr lang="en-US" altLang="zh-CN" dirty="0" err="1"/>
              <a:t>TableEnvironment</a:t>
            </a:r>
            <a:r>
              <a:rPr lang="zh-CN" altLang="zh-CN" dirty="0"/>
              <a:t> </a:t>
            </a:r>
            <a:r>
              <a:rPr lang="zh-CN" altLang="en-US" dirty="0"/>
              <a:t>是最顶级的接口</a:t>
            </a:r>
            <a:endParaRPr lang="en-US" altLang="zh-CN" dirty="0"/>
          </a:p>
          <a:p>
            <a:r>
              <a:rPr lang="en-US" altLang="zh-CN" dirty="0" err="1"/>
              <a:t>StreamTableEnvironment</a:t>
            </a:r>
            <a:r>
              <a:rPr lang="zh-CN" altLang="en-US" dirty="0"/>
              <a:t>用于流处理，有</a:t>
            </a:r>
            <a:r>
              <a:rPr lang="en-US" altLang="zh-CN" dirty="0"/>
              <a:t>DataStream</a:t>
            </a:r>
            <a:r>
              <a:rPr lang="zh-CN" altLang="en-US" dirty="0"/>
              <a:t>和</a:t>
            </a:r>
            <a:r>
              <a:rPr lang="en-US" altLang="zh-CN" dirty="0"/>
              <a:t>Table</a:t>
            </a:r>
            <a:r>
              <a:rPr lang="zh-CN" altLang="en-US" dirty="0"/>
              <a:t>之间的转换接口</a:t>
            </a:r>
            <a:endParaRPr lang="en-US" altLang="zh-CN" dirty="0"/>
          </a:p>
          <a:p>
            <a:r>
              <a:rPr kumimoji="1" lang="en-US" altLang="zh-CN" dirty="0" err="1"/>
              <a:t>BatchTableEnvironment</a:t>
            </a:r>
            <a:r>
              <a:rPr kumimoji="1" lang="zh-CN" altLang="en-US" dirty="0"/>
              <a:t>用于批处理，有</a:t>
            </a:r>
            <a:r>
              <a:rPr kumimoji="1" lang="en-US" altLang="zh-CN" dirty="0" err="1"/>
              <a:t>DataSet</a:t>
            </a:r>
            <a:r>
              <a:rPr kumimoji="1" lang="zh-CN" altLang="en-US" dirty="0"/>
              <a:t>和</a:t>
            </a:r>
            <a:r>
              <a:rPr kumimoji="1" lang="en-US" altLang="zh-CN" dirty="0"/>
              <a:t>Table</a:t>
            </a:r>
            <a:r>
              <a:rPr kumimoji="1" lang="zh-CN" altLang="en-US" dirty="0"/>
              <a:t>之间的转换接口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B668786-3378-F04E-8793-11B0226DE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创建</a:t>
            </a:r>
            <a:r>
              <a:rPr kumimoji="1" lang="en-US" altLang="zh-CN" dirty="0" err="1"/>
              <a:t>TableEnvironment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FB0BE0F-C2F4-E94B-AA89-04F9AB4AD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604" y="3521133"/>
            <a:ext cx="7394065" cy="160141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01FEFCF-9B87-A449-9B2C-E6539AB4E5D2}"/>
              </a:ext>
            </a:extLst>
          </p:cNvPr>
          <p:cNvSpPr txBox="1"/>
          <p:nvPr/>
        </p:nvSpPr>
        <p:spPr>
          <a:xfrm>
            <a:off x="6395555" y="5144450"/>
            <a:ext cx="4100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共</a:t>
            </a:r>
            <a:r>
              <a:rPr lang="en-US" altLang="zh-CN" dirty="0"/>
              <a:t>5</a:t>
            </a:r>
            <a:r>
              <a:rPr lang="zh-CN" altLang="zh-CN" dirty="0"/>
              <a:t>个</a:t>
            </a:r>
            <a:r>
              <a:rPr lang="en-US" altLang="zh-CN" dirty="0" err="1"/>
              <a:t>TableEnvironment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分别面向不同的场景和编程语言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33721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A7ABBE6-DB12-F448-863E-22F9571B2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219449" cy="4351338"/>
          </a:xfrm>
        </p:spPr>
        <p:txBody>
          <a:bodyPr/>
          <a:lstStyle/>
          <a:p>
            <a:r>
              <a:rPr kumimoji="1" lang="en-US" altLang="zh-CN" dirty="0"/>
              <a:t>PARTITION BY</a:t>
            </a:r>
            <a:r>
              <a:rPr kumimoji="1" lang="zh-CN" altLang="en-US" dirty="0"/>
              <a:t>可选，根据一到多个字段对数据进行分组</a:t>
            </a:r>
            <a:endParaRPr kumimoji="1" lang="en-US" altLang="zh-CN" dirty="0"/>
          </a:p>
          <a:p>
            <a:r>
              <a:rPr kumimoji="1" lang="en-US" altLang="zh-CN" dirty="0"/>
              <a:t>ORDER BY</a:t>
            </a:r>
            <a:r>
              <a:rPr kumimoji="1" lang="zh-CN" altLang="en-US" dirty="0"/>
              <a:t>之后必须是时间属性，按照时间排序</a:t>
            </a:r>
            <a:endParaRPr kumimoji="1" lang="en-US" altLang="zh-CN" dirty="0"/>
          </a:p>
          <a:p>
            <a:r>
              <a:rPr kumimoji="1" lang="en-US" altLang="zh-CN" dirty="0"/>
              <a:t>RANGE</a:t>
            </a:r>
            <a:r>
              <a:rPr kumimoji="1" lang="zh-CN" altLang="en-US" dirty="0"/>
              <a:t> </a:t>
            </a:r>
            <a:r>
              <a:rPr kumimoji="1" lang="en-US" altLang="zh-CN" dirty="0"/>
              <a:t>BETWEEN ... AND ...</a:t>
            </a:r>
            <a:r>
              <a:rPr kumimoji="1" lang="zh-CN" altLang="en-US" dirty="0"/>
              <a:t>界定窗口的起始点和结束点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可以使用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 err="1"/>
              <a:t>timeInterval</a:t>
            </a:r>
            <a:r>
              <a:rPr kumimoji="1" lang="en-US" altLang="zh-CN" dirty="0"/>
              <a:t> PRECEDING</a:t>
            </a:r>
          </a:p>
          <a:p>
            <a:pPr marL="457200" lvl="1" indent="0">
              <a:buNone/>
            </a:pPr>
            <a:r>
              <a:rPr kumimoji="1" lang="zh-CN" altLang="en-US" dirty="0"/>
              <a:t>来表示当前行之前的某个时间点作为起始点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3DC32C8-DC9D-5B41-9D42-89DC4A059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窗口划分方式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RANGE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CA8396D-EACA-3748-970D-C60BCF0F97D0}"/>
              </a:ext>
            </a:extLst>
          </p:cNvPr>
          <p:cNvSpPr/>
          <p:nvPr/>
        </p:nvSpPr>
        <p:spPr>
          <a:xfrm>
            <a:off x="4057650" y="1800691"/>
            <a:ext cx="108585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8959A8"/>
                </a:solidFill>
              </a:rPr>
              <a:t>SELECT</a:t>
            </a:r>
            <a:r>
              <a:rPr lang="en-US" altLang="zh-CN" sz="1400" dirty="0"/>
              <a:t> </a:t>
            </a:r>
          </a:p>
          <a:p>
            <a:pPr lvl="1"/>
            <a:r>
              <a:rPr lang="en-US" altLang="zh-CN" sz="1400" dirty="0"/>
              <a:t>field1, </a:t>
            </a:r>
          </a:p>
          <a:p>
            <a:pPr lvl="1"/>
            <a:r>
              <a:rPr lang="en-US" altLang="zh-CN" sz="1400" dirty="0"/>
              <a:t>AGG_FUNCTION(field2) </a:t>
            </a:r>
            <a:r>
              <a:rPr lang="en-US" altLang="zh-CN" sz="1400" dirty="0">
                <a:solidFill>
                  <a:srgbClr val="8959A8"/>
                </a:solidFill>
              </a:rPr>
              <a:t>OVER</a:t>
            </a:r>
            <a:r>
              <a:rPr lang="en-US" altLang="zh-CN" sz="1400" dirty="0"/>
              <a:t> ( </a:t>
            </a:r>
          </a:p>
          <a:p>
            <a:pPr lvl="1"/>
            <a:r>
              <a:rPr lang="en-US" altLang="zh-CN" sz="1400" dirty="0"/>
              <a:t>[</a:t>
            </a:r>
            <a:r>
              <a:rPr lang="en-US" altLang="zh-CN" sz="1400" dirty="0">
                <a:solidFill>
                  <a:srgbClr val="8959A8"/>
                </a:solidFill>
              </a:rPr>
              <a:t>PARTITION</a:t>
            </a: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rgbClr val="8959A8"/>
                </a:solidFill>
              </a:rPr>
              <a:t>BY</a:t>
            </a:r>
            <a:r>
              <a:rPr lang="en-US" altLang="zh-CN" sz="1400" dirty="0"/>
              <a:t> (value_expression1,..., </a:t>
            </a:r>
            <a:r>
              <a:rPr lang="en-US" altLang="zh-CN" sz="1400" dirty="0" err="1"/>
              <a:t>value_expressionN</a:t>
            </a:r>
            <a:r>
              <a:rPr lang="en-US" altLang="zh-CN" sz="1400" dirty="0"/>
              <a:t>)] </a:t>
            </a:r>
          </a:p>
          <a:p>
            <a:pPr lvl="1"/>
            <a:r>
              <a:rPr lang="en-US" altLang="zh-CN" sz="1400" dirty="0">
                <a:solidFill>
                  <a:srgbClr val="8959A8"/>
                </a:solidFill>
              </a:rPr>
              <a:t>ORDER</a:t>
            </a: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rgbClr val="8959A8"/>
                </a:solidFill>
              </a:rPr>
              <a:t>BY</a:t>
            </a:r>
            <a:r>
              <a:rPr lang="en-US" altLang="zh-CN" sz="1400" dirty="0"/>
              <a:t> </a:t>
            </a:r>
            <a:r>
              <a:rPr lang="en-US" altLang="zh-CN" sz="1400" dirty="0" err="1"/>
              <a:t>timeAttr</a:t>
            </a:r>
            <a:r>
              <a:rPr lang="en-US" altLang="zh-CN" sz="1400" dirty="0"/>
              <a:t> </a:t>
            </a:r>
          </a:p>
          <a:p>
            <a:pPr lvl="1"/>
            <a:r>
              <a:rPr lang="en-US" altLang="zh-CN" sz="1400" dirty="0">
                <a:solidFill>
                  <a:srgbClr val="8959A8"/>
                </a:solidFill>
              </a:rPr>
              <a:t>RANGE</a:t>
            </a:r>
            <a:r>
              <a:rPr lang="en-US" altLang="zh-CN" sz="1400" dirty="0"/>
              <a:t> </a:t>
            </a:r>
          </a:p>
          <a:p>
            <a:pPr lvl="1"/>
            <a:r>
              <a:rPr lang="en-US" altLang="zh-CN" sz="1400" dirty="0">
                <a:solidFill>
                  <a:srgbClr val="8959A8"/>
                </a:solidFill>
              </a:rPr>
              <a:t>BETWEEN</a:t>
            </a:r>
            <a:r>
              <a:rPr lang="en-US" altLang="zh-CN" sz="1400" dirty="0"/>
              <a:t> (</a:t>
            </a:r>
            <a:r>
              <a:rPr lang="en-US" altLang="zh-CN" sz="1400" dirty="0">
                <a:solidFill>
                  <a:srgbClr val="8959A8"/>
                </a:solidFill>
              </a:rPr>
              <a:t>UNBOUNDED</a:t>
            </a:r>
            <a:r>
              <a:rPr lang="en-US" altLang="zh-CN" sz="1400" dirty="0"/>
              <a:t> | </a:t>
            </a:r>
            <a:r>
              <a:rPr lang="en-US" altLang="zh-CN" sz="1400" dirty="0" err="1"/>
              <a:t>timeInterval</a:t>
            </a:r>
            <a:r>
              <a:rPr lang="en-US" altLang="zh-CN" sz="1400" dirty="0"/>
              <a:t>) </a:t>
            </a:r>
            <a:r>
              <a:rPr lang="en-US" altLang="zh-CN" sz="1400" dirty="0">
                <a:solidFill>
                  <a:srgbClr val="8959A8"/>
                </a:solidFill>
              </a:rPr>
              <a:t>PRECEDING</a:t>
            </a: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rgbClr val="8959A8"/>
                </a:solidFill>
              </a:rPr>
              <a:t>AND</a:t>
            </a: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rgbClr val="8959A8"/>
                </a:solidFill>
              </a:rPr>
              <a:t>CURRENT</a:t>
            </a: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rgbClr val="8959A8"/>
                </a:solidFill>
              </a:rPr>
              <a:t>ROW</a:t>
            </a:r>
            <a:r>
              <a:rPr lang="en-US" altLang="zh-CN" sz="1400" dirty="0"/>
              <a:t>) </a:t>
            </a:r>
            <a:r>
              <a:rPr lang="en-US" altLang="zh-CN" sz="1400" dirty="0">
                <a:solidFill>
                  <a:srgbClr val="8959A8"/>
                </a:solidFill>
              </a:rPr>
              <a:t>AS</a:t>
            </a:r>
            <a:r>
              <a:rPr lang="en-US" altLang="zh-CN" sz="1400" dirty="0"/>
              <a:t> </a:t>
            </a:r>
            <a:r>
              <a:rPr lang="en-US" altLang="zh-CN" sz="1400" dirty="0" err="1"/>
              <a:t>fieldName</a:t>
            </a:r>
            <a:r>
              <a:rPr lang="en-US" altLang="zh-CN" sz="1400" dirty="0"/>
              <a:t> </a:t>
            </a:r>
          </a:p>
          <a:p>
            <a:r>
              <a:rPr lang="en-US" altLang="zh-CN" sz="1400" dirty="0">
                <a:solidFill>
                  <a:srgbClr val="8959A8"/>
                </a:solidFill>
              </a:rPr>
              <a:t>FROM</a:t>
            </a:r>
            <a:r>
              <a:rPr lang="en-US" altLang="zh-CN" sz="1400" dirty="0"/>
              <a:t> tab1 </a:t>
            </a:r>
          </a:p>
          <a:p>
            <a:endParaRPr lang="en-US" altLang="zh-CN" sz="1400" dirty="0">
              <a:solidFill>
                <a:srgbClr val="8E908C"/>
              </a:solidFill>
            </a:endParaRPr>
          </a:p>
          <a:p>
            <a:r>
              <a:rPr lang="en-US" altLang="zh-CN" sz="1400" dirty="0">
                <a:solidFill>
                  <a:srgbClr val="8E908C"/>
                </a:solidFill>
              </a:rPr>
              <a:t>-- </a:t>
            </a:r>
            <a:r>
              <a:rPr lang="zh-CN" altLang="en-US" sz="1400" dirty="0">
                <a:solidFill>
                  <a:srgbClr val="8E908C"/>
                </a:solidFill>
              </a:rPr>
              <a:t>使用</a:t>
            </a:r>
            <a:r>
              <a:rPr lang="en-US" altLang="zh-CN" sz="1400" dirty="0">
                <a:solidFill>
                  <a:srgbClr val="8E908C"/>
                </a:solidFill>
              </a:rPr>
              <a:t>AS</a:t>
            </a:r>
            <a:r>
              <a:rPr lang="en-US" altLang="zh-CN" sz="1400" dirty="0"/>
              <a:t> </a:t>
            </a:r>
          </a:p>
          <a:p>
            <a:r>
              <a:rPr lang="en-US" altLang="zh-CN" sz="1400" dirty="0">
                <a:solidFill>
                  <a:srgbClr val="8959A8"/>
                </a:solidFill>
              </a:rPr>
              <a:t>SELECT</a:t>
            </a:r>
            <a:r>
              <a:rPr lang="en-US" altLang="zh-CN" sz="1400" dirty="0"/>
              <a:t> </a:t>
            </a:r>
          </a:p>
          <a:p>
            <a:pPr lvl="1"/>
            <a:r>
              <a:rPr lang="en-US" altLang="zh-CN" sz="1400" dirty="0"/>
              <a:t>field1, </a:t>
            </a:r>
          </a:p>
          <a:p>
            <a:pPr lvl="1"/>
            <a:r>
              <a:rPr lang="en-US" altLang="zh-CN" sz="1400" dirty="0"/>
              <a:t>AGG_FUNCTION(field2) </a:t>
            </a:r>
            <a:r>
              <a:rPr lang="en-US" altLang="zh-CN" sz="1400" dirty="0">
                <a:solidFill>
                  <a:srgbClr val="8959A8"/>
                </a:solidFill>
              </a:rPr>
              <a:t>OVER</a:t>
            </a:r>
            <a:r>
              <a:rPr lang="en-US" altLang="zh-CN" sz="1400" dirty="0"/>
              <a:t> w </a:t>
            </a:r>
            <a:r>
              <a:rPr lang="en-US" altLang="zh-CN" sz="1400" dirty="0">
                <a:solidFill>
                  <a:srgbClr val="8959A8"/>
                </a:solidFill>
              </a:rPr>
              <a:t>AS</a:t>
            </a:r>
            <a:r>
              <a:rPr lang="en-US" altLang="zh-CN" sz="1400" dirty="0"/>
              <a:t> </a:t>
            </a:r>
            <a:r>
              <a:rPr lang="en-US" altLang="zh-CN" sz="1400" dirty="0" err="1"/>
              <a:t>fieldName</a:t>
            </a:r>
            <a:r>
              <a:rPr lang="en-US" altLang="zh-CN" sz="1400" dirty="0"/>
              <a:t> </a:t>
            </a:r>
          </a:p>
          <a:p>
            <a:r>
              <a:rPr lang="en-US" altLang="zh-CN" sz="1400" dirty="0">
                <a:solidFill>
                  <a:srgbClr val="8959A8"/>
                </a:solidFill>
              </a:rPr>
              <a:t>FROM</a:t>
            </a:r>
            <a:r>
              <a:rPr lang="en-US" altLang="zh-CN" sz="1400" dirty="0"/>
              <a:t> tab1 </a:t>
            </a:r>
          </a:p>
          <a:p>
            <a:r>
              <a:rPr lang="en-US" altLang="zh-CN" sz="1400" dirty="0"/>
              <a:t>WINDOW w </a:t>
            </a:r>
            <a:r>
              <a:rPr lang="en-US" altLang="zh-CN" sz="1400" dirty="0">
                <a:solidFill>
                  <a:srgbClr val="8959A8"/>
                </a:solidFill>
              </a:rPr>
              <a:t>AS</a:t>
            </a:r>
            <a:r>
              <a:rPr lang="en-US" altLang="zh-CN" sz="1400" dirty="0"/>
              <a:t> ( </a:t>
            </a:r>
          </a:p>
          <a:p>
            <a:pPr lvl="1"/>
            <a:r>
              <a:rPr lang="en-US" altLang="zh-CN" sz="1400" dirty="0"/>
              <a:t>[</a:t>
            </a:r>
            <a:r>
              <a:rPr lang="en-US" altLang="zh-CN" sz="1400" dirty="0">
                <a:solidFill>
                  <a:srgbClr val="8959A8"/>
                </a:solidFill>
              </a:rPr>
              <a:t>PARTITION</a:t>
            </a: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rgbClr val="8959A8"/>
                </a:solidFill>
              </a:rPr>
              <a:t>BY</a:t>
            </a:r>
            <a:r>
              <a:rPr lang="en-US" altLang="zh-CN" sz="1400" dirty="0"/>
              <a:t> (value_expression1,..., </a:t>
            </a:r>
            <a:r>
              <a:rPr lang="en-US" altLang="zh-CN" sz="1400" dirty="0" err="1"/>
              <a:t>value_expressionN</a:t>
            </a:r>
            <a:r>
              <a:rPr lang="en-US" altLang="zh-CN" sz="1400" dirty="0"/>
              <a:t>)] </a:t>
            </a:r>
          </a:p>
          <a:p>
            <a:pPr lvl="1"/>
            <a:r>
              <a:rPr lang="en-US" altLang="zh-CN" sz="1400" dirty="0">
                <a:solidFill>
                  <a:srgbClr val="8959A8"/>
                </a:solidFill>
              </a:rPr>
              <a:t>ORDER</a:t>
            </a: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rgbClr val="8959A8"/>
                </a:solidFill>
              </a:rPr>
              <a:t>BY</a:t>
            </a:r>
            <a:r>
              <a:rPr lang="en-US" altLang="zh-CN" sz="1400" dirty="0"/>
              <a:t> </a:t>
            </a:r>
            <a:r>
              <a:rPr lang="en-US" altLang="zh-CN" sz="1400" dirty="0" err="1"/>
              <a:t>timeAttr</a:t>
            </a:r>
            <a:r>
              <a:rPr lang="en-US" altLang="zh-CN" sz="1400" dirty="0"/>
              <a:t> </a:t>
            </a:r>
          </a:p>
          <a:p>
            <a:pPr lvl="1"/>
            <a:r>
              <a:rPr lang="en-US" altLang="zh-CN" sz="1400" dirty="0">
                <a:solidFill>
                  <a:srgbClr val="8959A8"/>
                </a:solidFill>
              </a:rPr>
              <a:t>RANGE</a:t>
            </a:r>
            <a:r>
              <a:rPr lang="en-US" altLang="zh-CN" sz="1400" dirty="0"/>
              <a:t> </a:t>
            </a:r>
          </a:p>
          <a:p>
            <a:pPr lvl="1"/>
            <a:r>
              <a:rPr lang="en-US" altLang="zh-CN" sz="1400" dirty="0">
                <a:solidFill>
                  <a:srgbClr val="8959A8"/>
                </a:solidFill>
              </a:rPr>
              <a:t>BETWEEN</a:t>
            </a:r>
            <a:r>
              <a:rPr lang="en-US" altLang="zh-CN" sz="1400" dirty="0"/>
              <a:t> (</a:t>
            </a:r>
            <a:r>
              <a:rPr lang="en-US" altLang="zh-CN" sz="1400" dirty="0">
                <a:solidFill>
                  <a:srgbClr val="8959A8"/>
                </a:solidFill>
              </a:rPr>
              <a:t>UNBOUNDED</a:t>
            </a:r>
            <a:r>
              <a:rPr lang="en-US" altLang="zh-CN" sz="1400" dirty="0"/>
              <a:t> | </a:t>
            </a:r>
            <a:r>
              <a:rPr lang="en-US" altLang="zh-CN" sz="1400" dirty="0" err="1"/>
              <a:t>timeInterval</a:t>
            </a:r>
            <a:r>
              <a:rPr lang="en-US" altLang="zh-CN" sz="1400" dirty="0"/>
              <a:t>) </a:t>
            </a:r>
            <a:r>
              <a:rPr lang="en-US" altLang="zh-CN" sz="1400" dirty="0">
                <a:solidFill>
                  <a:srgbClr val="8959A8"/>
                </a:solidFill>
              </a:rPr>
              <a:t>PRECEDING</a:t>
            </a: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rgbClr val="8959A8"/>
                </a:solidFill>
              </a:rPr>
              <a:t>AND</a:t>
            </a: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rgbClr val="8959A8"/>
                </a:solidFill>
              </a:rPr>
              <a:t>CURRENT</a:t>
            </a: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rgbClr val="8959A8"/>
                </a:solidFill>
              </a:rPr>
              <a:t>ROW</a:t>
            </a:r>
            <a:r>
              <a:rPr lang="en-US" altLang="zh-CN" sz="1400" dirty="0"/>
              <a:t> </a:t>
            </a:r>
          </a:p>
          <a:p>
            <a:r>
              <a:rPr lang="en-US" altLang="zh-CN" sz="1400" dirty="0"/>
              <a:t>)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286366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5281985-64A9-9548-8DB8-BF17290AA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25625"/>
            <a:ext cx="4233859" cy="4351338"/>
          </a:xfrm>
        </p:spPr>
        <p:txBody>
          <a:bodyPr/>
          <a:lstStyle/>
          <a:p>
            <a:r>
              <a:rPr kumimoji="1" lang="zh-CN" altLang="en-US" dirty="0"/>
              <a:t>常见的</a:t>
            </a:r>
            <a:r>
              <a:rPr kumimoji="1" lang="en-US" altLang="zh-CN" dirty="0"/>
              <a:t>Join</a:t>
            </a:r>
            <a:r>
              <a:rPr kumimoji="1" lang="zh-CN" altLang="en-US" dirty="0"/>
              <a:t>：</a:t>
            </a:r>
            <a:r>
              <a:rPr kumimoji="1" lang="en-US" altLang="zh-CN" dirty="0"/>
              <a:t>INNER</a:t>
            </a:r>
            <a:r>
              <a:rPr kumimoji="1" lang="zh-CN" altLang="en-US" dirty="0"/>
              <a:t> </a:t>
            </a:r>
            <a:r>
              <a:rPr kumimoji="1" lang="en-US" altLang="zh-CN" dirty="0"/>
              <a:t>JOIN</a:t>
            </a:r>
            <a:r>
              <a:rPr kumimoji="1" lang="zh-CN" altLang="en-US" dirty="0"/>
              <a:t> 、 </a:t>
            </a:r>
            <a:r>
              <a:rPr lang="en-US" altLang="zh-CN" dirty="0"/>
              <a:t>LEFT/RIGHT/FULL OUTER JOIN</a:t>
            </a:r>
          </a:p>
          <a:p>
            <a:r>
              <a:rPr lang="zh-CN" altLang="en-US" dirty="0"/>
              <a:t>使用批处理，在静态数据集上进行</a:t>
            </a:r>
            <a:r>
              <a:rPr lang="en-US" altLang="zh-CN" dirty="0"/>
              <a:t>Join</a:t>
            </a:r>
            <a:r>
              <a:rPr lang="zh-CN" altLang="en-US" dirty="0"/>
              <a:t>已经比较成熟：嵌套循环、排序合并、哈希合并</a:t>
            </a:r>
            <a:r>
              <a:rPr lang="zh-CN" altLang="zh-CN" dirty="0"/>
              <a:t> </a:t>
            </a:r>
            <a:endParaRPr lang="en-US" altLang="zh-CN" dirty="0"/>
          </a:p>
          <a:p>
            <a:r>
              <a:rPr lang="en-US" altLang="zh-CN" dirty="0" err="1"/>
              <a:t>Flink</a:t>
            </a:r>
            <a:r>
              <a:rPr lang="zh-CN" altLang="en-US" dirty="0"/>
              <a:t>的三种</a:t>
            </a:r>
            <a:r>
              <a:rPr lang="en-US" altLang="zh-CN" dirty="0"/>
              <a:t>Join</a:t>
            </a:r>
          </a:p>
          <a:p>
            <a:pPr lvl="1"/>
            <a:r>
              <a:rPr lang="zh-CN" altLang="zh-CN" dirty="0"/>
              <a:t>时间窗口</a:t>
            </a:r>
            <a:r>
              <a:rPr lang="en-US" altLang="zh-CN" dirty="0"/>
              <a:t>Join</a:t>
            </a:r>
            <a:r>
              <a:rPr lang="zh-CN" altLang="zh-CN" dirty="0"/>
              <a:t>（</a:t>
            </a:r>
            <a:r>
              <a:rPr lang="en-US" altLang="zh-CN" dirty="0"/>
              <a:t>Time-windowed Join</a:t>
            </a:r>
            <a:r>
              <a:rPr lang="zh-CN" altLang="zh-CN" dirty="0"/>
              <a:t>）</a:t>
            </a:r>
            <a:endParaRPr lang="en-US" altLang="zh-CN" dirty="0"/>
          </a:p>
          <a:p>
            <a:pPr lvl="1"/>
            <a:r>
              <a:rPr lang="zh-CN" altLang="zh-CN" dirty="0"/>
              <a:t>临时表</a:t>
            </a:r>
            <a:r>
              <a:rPr lang="en-US" altLang="zh-CN" dirty="0"/>
              <a:t>Join</a:t>
            </a:r>
            <a:r>
              <a:rPr lang="zh-CN" altLang="zh-CN" dirty="0"/>
              <a:t>（</a:t>
            </a:r>
            <a:r>
              <a:rPr lang="en-US" altLang="zh-CN" dirty="0"/>
              <a:t>Temporal Table Join</a:t>
            </a:r>
            <a:r>
              <a:rPr lang="zh-CN" altLang="zh-CN" dirty="0"/>
              <a:t>） </a:t>
            </a:r>
            <a:endParaRPr lang="en-US" altLang="zh-CN" dirty="0"/>
          </a:p>
          <a:p>
            <a:pPr lvl="1"/>
            <a:r>
              <a:rPr lang="zh-CN" altLang="zh-CN" dirty="0"/>
              <a:t>传统意义上的</a:t>
            </a:r>
            <a:r>
              <a:rPr lang="en-US" altLang="zh-CN" dirty="0"/>
              <a:t>Join</a:t>
            </a:r>
            <a:r>
              <a:rPr lang="zh-CN" altLang="zh-CN" dirty="0"/>
              <a:t>（</a:t>
            </a:r>
            <a:r>
              <a:rPr lang="en-US" altLang="zh-CN" dirty="0"/>
              <a:t>Regular Join</a:t>
            </a:r>
            <a:r>
              <a:rPr lang="zh-CN" altLang="zh-CN" dirty="0"/>
              <a:t>） 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DC94C36-93F2-6248-B545-BD4510964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Join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617067A-CA80-6946-A760-32E08D11A4E1}"/>
              </a:ext>
            </a:extLst>
          </p:cNvPr>
          <p:cNvSpPr/>
          <p:nvPr/>
        </p:nvSpPr>
        <p:spPr>
          <a:xfrm>
            <a:off x="5853112" y="182562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8959A8"/>
                </a:solidFill>
              </a:rPr>
              <a:t>SELECT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 err="1"/>
              <a:t>orders.order_id</a:t>
            </a:r>
            <a:r>
              <a:rPr lang="en-US" altLang="zh-CN" dirty="0"/>
              <a:t>, </a:t>
            </a:r>
          </a:p>
          <a:p>
            <a:pPr lvl="1"/>
            <a:r>
              <a:rPr lang="en-US" altLang="zh-CN" dirty="0" err="1"/>
              <a:t>customers.customer_name</a:t>
            </a:r>
            <a:r>
              <a:rPr lang="en-US" altLang="zh-CN" dirty="0"/>
              <a:t>, </a:t>
            </a:r>
          </a:p>
          <a:p>
            <a:pPr lvl="1"/>
            <a:r>
              <a:rPr lang="en-US" altLang="zh-CN" dirty="0" err="1"/>
              <a:t>orders.order_date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solidFill>
                  <a:srgbClr val="8959A8"/>
                </a:solidFill>
              </a:rPr>
              <a:t>FROM</a:t>
            </a:r>
            <a:r>
              <a:rPr lang="en-US" altLang="zh-CN" dirty="0"/>
              <a:t> orders </a:t>
            </a:r>
            <a:r>
              <a:rPr lang="en-US" altLang="zh-CN" dirty="0">
                <a:solidFill>
                  <a:srgbClr val="8959A8"/>
                </a:solidFill>
              </a:rPr>
              <a:t>INNER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8959A8"/>
                </a:solidFill>
              </a:rPr>
              <a:t>JOIN</a:t>
            </a:r>
            <a:r>
              <a:rPr lang="en-US" altLang="zh-CN" dirty="0"/>
              <a:t> customers </a:t>
            </a:r>
          </a:p>
          <a:p>
            <a:r>
              <a:rPr lang="en-US" altLang="zh-CN" dirty="0">
                <a:solidFill>
                  <a:srgbClr val="8959A8"/>
                </a:solidFill>
              </a:rPr>
              <a:t>ON</a:t>
            </a:r>
            <a:r>
              <a:rPr lang="en-US" altLang="zh-CN" dirty="0"/>
              <a:t> </a:t>
            </a:r>
            <a:r>
              <a:rPr lang="en-US" altLang="zh-CN" dirty="0" err="1"/>
              <a:t>orders.customer_id</a:t>
            </a:r>
            <a:r>
              <a:rPr lang="en-US" altLang="zh-CN" dirty="0"/>
              <a:t> = </a:t>
            </a:r>
            <a:r>
              <a:rPr lang="en-US" altLang="zh-CN" dirty="0" err="1"/>
              <a:t>customers.customer_id</a:t>
            </a:r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C887B11-A293-0F40-93EF-110FF457EA5E}"/>
              </a:ext>
            </a:extLst>
          </p:cNvPr>
          <p:cNvSpPr/>
          <p:nvPr/>
        </p:nvSpPr>
        <p:spPr>
          <a:xfrm>
            <a:off x="4562877" y="4457613"/>
            <a:ext cx="1001037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// </a:t>
            </a:r>
            <a:r>
              <a:rPr lang="zh-CN" altLang="en-US" sz="1400" dirty="0"/>
              <a:t>循环遍历</a:t>
            </a:r>
            <a:r>
              <a:rPr lang="en-US" altLang="zh-CN" sz="1400" dirty="0"/>
              <a:t>orders</a:t>
            </a:r>
            <a:r>
              <a:rPr lang="zh-CN" altLang="en-US" sz="1400" dirty="0"/>
              <a:t>的每个元素 </a:t>
            </a:r>
            <a:endParaRPr lang="en-US" altLang="zh-CN" sz="1400" dirty="0"/>
          </a:p>
          <a:p>
            <a:r>
              <a:rPr lang="en-US" altLang="zh-CN" sz="1400" dirty="0"/>
              <a:t>for </a:t>
            </a:r>
            <a:r>
              <a:rPr lang="en-US" altLang="zh-CN" sz="1400" dirty="0" err="1"/>
              <a:t>row_order</a:t>
            </a:r>
            <a:r>
              <a:rPr lang="en-US" altLang="zh-CN" sz="1400" dirty="0"/>
              <a:t> in orders: </a:t>
            </a:r>
          </a:p>
          <a:p>
            <a:pPr lvl="1"/>
            <a:r>
              <a:rPr lang="en-US" altLang="zh-CN" sz="1400" dirty="0"/>
              <a:t>// </a:t>
            </a:r>
            <a:r>
              <a:rPr lang="zh-CN" altLang="en-US" sz="1400" dirty="0"/>
              <a:t>循环遍历</a:t>
            </a:r>
            <a:r>
              <a:rPr lang="en-US" altLang="zh-CN" sz="1400" dirty="0"/>
              <a:t>customers</a:t>
            </a:r>
            <a:r>
              <a:rPr lang="zh-CN" altLang="en-US" sz="1400" dirty="0"/>
              <a:t>的每个元素 </a:t>
            </a:r>
            <a:endParaRPr lang="en-US" altLang="zh-CN" sz="1400" dirty="0"/>
          </a:p>
          <a:p>
            <a:pPr lvl="1"/>
            <a:r>
              <a:rPr lang="en-US" altLang="zh-CN" sz="1400" dirty="0"/>
              <a:t>for </a:t>
            </a:r>
            <a:r>
              <a:rPr lang="en-US" altLang="zh-CN" sz="1400" dirty="0" err="1"/>
              <a:t>row_customer</a:t>
            </a:r>
            <a:r>
              <a:rPr lang="en-US" altLang="zh-CN" sz="1400" dirty="0"/>
              <a:t> in customers: </a:t>
            </a:r>
          </a:p>
          <a:p>
            <a:pPr lvl="2"/>
            <a:r>
              <a:rPr lang="en-US" altLang="zh-CN" sz="1400" dirty="0"/>
              <a:t>if </a:t>
            </a:r>
            <a:r>
              <a:rPr lang="en-US" altLang="zh-CN" sz="1400" dirty="0" err="1"/>
              <a:t>row_order.customer_id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row_customer.customer_id</a:t>
            </a:r>
            <a:r>
              <a:rPr lang="en-US" altLang="zh-CN" sz="1400" dirty="0"/>
              <a:t> </a:t>
            </a:r>
          </a:p>
          <a:p>
            <a:pPr lvl="2"/>
            <a:r>
              <a:rPr lang="en-US" altLang="zh-CN" sz="1400" dirty="0"/>
              <a:t>return (</a:t>
            </a:r>
            <a:r>
              <a:rPr lang="en-US" altLang="zh-CN" sz="1400" dirty="0" err="1"/>
              <a:t>row_order.order_id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row_customer.customer_mame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row_order.order_date</a:t>
            </a:r>
            <a:r>
              <a:rPr lang="en-US" altLang="zh-CN" sz="1400" dirty="0"/>
              <a:t>) </a:t>
            </a:r>
          </a:p>
          <a:p>
            <a:pPr lvl="1"/>
            <a:r>
              <a:rPr lang="en-US" altLang="zh-CN" sz="1400" dirty="0"/>
              <a:t>end </a:t>
            </a:r>
          </a:p>
          <a:p>
            <a:r>
              <a:rPr lang="en-US" altLang="zh-CN" sz="1400" dirty="0"/>
              <a:t>end </a:t>
            </a:r>
            <a:endParaRPr lang="zh-CN" altLang="en-US" sz="1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8F1B970-6A99-6940-9A04-4957D42A60F4}"/>
              </a:ext>
            </a:extLst>
          </p:cNvPr>
          <p:cNvSpPr txBox="1"/>
          <p:nvPr/>
        </p:nvSpPr>
        <p:spPr>
          <a:xfrm>
            <a:off x="6067424" y="6366629"/>
            <a:ext cx="2833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循环嵌套伪代码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8066D85-0C56-F144-8C49-CFD914AD2DD0}"/>
              </a:ext>
            </a:extLst>
          </p:cNvPr>
          <p:cNvSpPr txBox="1"/>
          <p:nvPr/>
        </p:nvSpPr>
        <p:spPr>
          <a:xfrm>
            <a:off x="6967134" y="3588295"/>
            <a:ext cx="2833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一个</a:t>
            </a:r>
            <a:r>
              <a:rPr kumimoji="1" lang="en-US" altLang="zh-CN" dirty="0"/>
              <a:t>INNER</a:t>
            </a:r>
            <a:r>
              <a:rPr kumimoji="1" lang="zh-CN" altLang="en-US" dirty="0"/>
              <a:t> </a:t>
            </a:r>
            <a:r>
              <a:rPr kumimoji="1" lang="en-US" altLang="zh-CN" dirty="0"/>
              <a:t>JOIN</a:t>
            </a:r>
            <a:r>
              <a:rPr kumimoji="1" lang="zh-CN" altLang="en-US" dirty="0"/>
              <a:t>案例</a:t>
            </a: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3FAA0B77-2B8B-0946-8C8F-C6082CAD78A0}"/>
              </a:ext>
            </a:extLst>
          </p:cNvPr>
          <p:cNvCxnSpPr/>
          <p:nvPr/>
        </p:nvCxnSpPr>
        <p:spPr>
          <a:xfrm>
            <a:off x="7624963" y="3986208"/>
            <a:ext cx="0" cy="371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758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9A001E0-9A5A-E545-A84D-D4E7CCD52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9791699" cy="4351338"/>
          </a:xfrm>
        </p:spPr>
        <p:txBody>
          <a:bodyPr/>
          <a:lstStyle/>
          <a:p>
            <a:r>
              <a:rPr kumimoji="1" lang="zh-CN" altLang="en-US" dirty="0"/>
              <a:t>案例：聊天对话数据流</a:t>
            </a:r>
            <a:r>
              <a:rPr kumimoji="1" lang="en-US" altLang="zh-CN" dirty="0"/>
              <a:t>chat</a:t>
            </a:r>
            <a:r>
              <a:rPr kumimoji="1" lang="zh-CN" altLang="en-US" dirty="0"/>
              <a:t>表包含了买家和卖家聊天信息，</a:t>
            </a:r>
            <a:r>
              <a:rPr kumimoji="1" lang="en-US" altLang="zh-CN" dirty="0"/>
              <a:t>chat</a:t>
            </a:r>
            <a:r>
              <a:rPr kumimoji="1" lang="zh-CN" altLang="en-US" dirty="0"/>
              <a:t>表与</a:t>
            </a:r>
            <a:r>
              <a:rPr kumimoji="1" lang="en-US" altLang="zh-CN" dirty="0" err="1"/>
              <a:t>user_behavior</a:t>
            </a:r>
            <a:r>
              <a:rPr kumimoji="1" lang="zh-CN" altLang="en-US" dirty="0"/>
              <a:t>进行</a:t>
            </a:r>
            <a:r>
              <a:rPr kumimoji="1" lang="en-US" altLang="zh-CN" dirty="0"/>
              <a:t>Join</a:t>
            </a:r>
          </a:p>
          <a:p>
            <a:r>
              <a:rPr kumimoji="1" lang="zh-CN" altLang="en-US" dirty="0"/>
              <a:t>对</a:t>
            </a:r>
            <a:r>
              <a:rPr kumimoji="1" lang="en-US" altLang="zh-CN" dirty="0" err="1"/>
              <a:t>item_id</a:t>
            </a:r>
            <a:r>
              <a:rPr kumimoji="1" lang="zh-CN" altLang="en-US" dirty="0"/>
              <a:t>字段进行</a:t>
            </a:r>
            <a:r>
              <a:rPr kumimoji="1" lang="en-US" altLang="zh-CN" dirty="0"/>
              <a:t>Join</a:t>
            </a:r>
            <a:r>
              <a:rPr kumimoji="1" lang="zh-CN" altLang="en-US" dirty="0"/>
              <a:t>，并增加时间窗口的限制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E566D19-39CE-274F-BF58-C835F0897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时间窗口</a:t>
            </a:r>
            <a:r>
              <a:rPr kumimoji="1" lang="en-US" altLang="zh-CN" dirty="0"/>
              <a:t>Join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423797B-F5AE-8B43-81E2-21F00CDD8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168" y="4514850"/>
            <a:ext cx="8634832" cy="202027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E3BE4D7-8651-3843-8FE4-7EDCE0340EC6}"/>
              </a:ext>
            </a:extLst>
          </p:cNvPr>
          <p:cNvSpPr/>
          <p:nvPr/>
        </p:nvSpPr>
        <p:spPr>
          <a:xfrm>
            <a:off x="4278686" y="2884262"/>
            <a:ext cx="845343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8959A8"/>
                </a:solidFill>
              </a:rPr>
              <a:t>SELECT</a:t>
            </a:r>
            <a:r>
              <a:rPr lang="en-US" altLang="zh-CN" sz="1600" dirty="0"/>
              <a:t> </a:t>
            </a:r>
          </a:p>
          <a:p>
            <a:pPr lvl="1"/>
            <a:r>
              <a:rPr lang="en-US" altLang="zh-CN" sz="1600" dirty="0" err="1"/>
              <a:t>user_behavior.item_id</a:t>
            </a:r>
            <a:r>
              <a:rPr lang="en-US" altLang="zh-CN" sz="1600" dirty="0"/>
              <a:t>, </a:t>
            </a:r>
          </a:p>
          <a:p>
            <a:pPr lvl="1"/>
            <a:r>
              <a:rPr lang="en-US" altLang="zh-CN" sz="1600" dirty="0" err="1"/>
              <a:t>user_behavior.ts</a:t>
            </a: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8959A8"/>
                </a:solidFill>
              </a:rPr>
              <a:t>AS</a:t>
            </a:r>
            <a:r>
              <a:rPr lang="en-US" altLang="zh-CN" sz="1600" dirty="0"/>
              <a:t> </a:t>
            </a:r>
            <a:r>
              <a:rPr lang="en-US" altLang="zh-CN" sz="1600" dirty="0" err="1"/>
              <a:t>buy_ts</a:t>
            </a:r>
            <a:r>
              <a:rPr lang="en-US" altLang="zh-CN" sz="1600" dirty="0"/>
              <a:t> </a:t>
            </a:r>
          </a:p>
          <a:p>
            <a:r>
              <a:rPr lang="en-US" altLang="zh-CN" sz="1600" dirty="0">
                <a:solidFill>
                  <a:srgbClr val="8959A8"/>
                </a:solidFill>
              </a:rPr>
              <a:t>FROM</a:t>
            </a:r>
            <a:r>
              <a:rPr lang="en-US" altLang="zh-CN" sz="1600" dirty="0"/>
              <a:t> chat, </a:t>
            </a:r>
            <a:r>
              <a:rPr lang="en-US" altLang="zh-CN" sz="1600" dirty="0" err="1"/>
              <a:t>user_behavior</a:t>
            </a:r>
            <a:r>
              <a:rPr lang="en-US" altLang="zh-CN" sz="1600" dirty="0"/>
              <a:t> </a:t>
            </a:r>
          </a:p>
          <a:p>
            <a:r>
              <a:rPr lang="en-US" altLang="zh-CN" sz="1600" dirty="0">
                <a:solidFill>
                  <a:srgbClr val="8959A8"/>
                </a:solidFill>
              </a:rPr>
              <a:t>WHERE</a:t>
            </a:r>
            <a:r>
              <a:rPr lang="en-US" altLang="zh-CN" sz="1600" dirty="0"/>
              <a:t> </a:t>
            </a:r>
            <a:r>
              <a:rPr lang="en-US" altLang="zh-CN" sz="1600" dirty="0" err="1"/>
              <a:t>chat.item_id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user_behavior.item_id</a:t>
            </a:r>
            <a:r>
              <a:rPr lang="en-US" altLang="zh-CN" sz="1600" dirty="0"/>
              <a:t> </a:t>
            </a:r>
          </a:p>
          <a:p>
            <a:pPr lvl="1"/>
            <a:r>
              <a:rPr lang="en-US" altLang="zh-CN" sz="1600" dirty="0">
                <a:solidFill>
                  <a:srgbClr val="8959A8"/>
                </a:solidFill>
              </a:rPr>
              <a:t>AND</a:t>
            </a:r>
            <a:r>
              <a:rPr lang="en-US" altLang="zh-CN" sz="1600" dirty="0"/>
              <a:t> </a:t>
            </a:r>
            <a:r>
              <a:rPr lang="en-US" altLang="zh-CN" sz="1600" dirty="0" err="1"/>
              <a:t>user_behavior.behavior</a:t>
            </a:r>
            <a:r>
              <a:rPr lang="en-US" altLang="zh-CN" sz="1600" dirty="0"/>
              <a:t> = </a:t>
            </a:r>
            <a:r>
              <a:rPr lang="en-US" altLang="zh-CN" sz="1600" dirty="0">
                <a:solidFill>
                  <a:srgbClr val="718C00"/>
                </a:solidFill>
              </a:rPr>
              <a:t>'buy’</a:t>
            </a:r>
            <a:r>
              <a:rPr lang="en-US" altLang="zh-CN" sz="1600" dirty="0"/>
              <a:t> </a:t>
            </a:r>
          </a:p>
          <a:p>
            <a:pPr lvl="1"/>
            <a:r>
              <a:rPr lang="en-US" altLang="zh-CN" sz="1600" dirty="0">
                <a:solidFill>
                  <a:srgbClr val="8959A8"/>
                </a:solidFill>
              </a:rPr>
              <a:t>AND</a:t>
            </a:r>
            <a:r>
              <a:rPr lang="en-US" altLang="zh-CN" sz="1600" dirty="0"/>
              <a:t> </a:t>
            </a:r>
            <a:r>
              <a:rPr lang="en-US" altLang="zh-CN" sz="1600" dirty="0" err="1"/>
              <a:t>user_behavior.ts</a:t>
            </a: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8959A8"/>
                </a:solidFill>
              </a:rPr>
              <a:t>BETWEEN</a:t>
            </a:r>
            <a:r>
              <a:rPr lang="en-US" altLang="zh-CN" sz="1600" dirty="0"/>
              <a:t> </a:t>
            </a:r>
            <a:r>
              <a:rPr lang="en-US" altLang="zh-CN" sz="1600" dirty="0" err="1"/>
              <a:t>chat.ts</a:t>
            </a: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8959A8"/>
                </a:solidFill>
              </a:rPr>
              <a:t>AND</a:t>
            </a:r>
            <a:r>
              <a:rPr lang="en-US" altLang="zh-CN" sz="1600" dirty="0"/>
              <a:t> </a:t>
            </a:r>
            <a:r>
              <a:rPr lang="en-US" altLang="zh-CN" sz="1600" dirty="0" err="1"/>
              <a:t>chat.ts</a:t>
            </a:r>
            <a:r>
              <a:rPr lang="en-US" altLang="zh-CN" sz="1600" dirty="0"/>
              <a:t> + </a:t>
            </a:r>
            <a:r>
              <a:rPr lang="en-US" altLang="zh-CN" sz="1600" dirty="0">
                <a:solidFill>
                  <a:srgbClr val="F5871F"/>
                </a:solidFill>
              </a:rPr>
              <a:t>INTERVAL</a:t>
            </a: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718C00"/>
                </a:solidFill>
              </a:rPr>
              <a:t>'1'</a:t>
            </a: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8959A8"/>
                </a:solidFill>
              </a:rPr>
              <a:t>MINUTE</a:t>
            </a:r>
            <a:r>
              <a:rPr lang="en-US" altLang="zh-CN" sz="1600" dirty="0"/>
              <a:t>;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967094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DE3135E-1D8C-3A43-A34B-69F632EA0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与</a:t>
            </a:r>
            <a:r>
              <a:rPr kumimoji="1" lang="en-US" altLang="zh-CN" dirty="0"/>
              <a:t>DataStream</a:t>
            </a:r>
            <a:r>
              <a:rPr kumimoji="1" lang="zh-CN" altLang="en-US" dirty="0"/>
              <a:t> </a:t>
            </a:r>
            <a:r>
              <a:rPr kumimoji="1" lang="en-US" altLang="zh-CN" dirty="0"/>
              <a:t>API</a:t>
            </a:r>
            <a:r>
              <a:rPr kumimoji="1" lang="zh-CN" altLang="en-US" dirty="0"/>
              <a:t>中的</a:t>
            </a:r>
            <a:r>
              <a:rPr kumimoji="1" lang="en-US" altLang="zh-CN" dirty="0"/>
              <a:t>Interval</a:t>
            </a:r>
            <a:r>
              <a:rPr kumimoji="1" lang="zh-CN" altLang="en-US" dirty="0"/>
              <a:t> </a:t>
            </a:r>
            <a:r>
              <a:rPr kumimoji="1" lang="en-US" altLang="zh-CN" dirty="0"/>
              <a:t>Join</a:t>
            </a:r>
            <a:r>
              <a:rPr kumimoji="1" lang="zh-CN" altLang="en-US" dirty="0"/>
              <a:t>相似</a:t>
            </a:r>
            <a:endParaRPr kumimoji="1" lang="en-US" altLang="zh-CN" dirty="0"/>
          </a:p>
          <a:p>
            <a:r>
              <a:rPr kumimoji="1" lang="en-US" altLang="zh-CN" dirty="0"/>
              <a:t>A</a:t>
            </a:r>
            <a:r>
              <a:rPr kumimoji="1" lang="zh-CN" altLang="en-US" dirty="0"/>
              <a:t>表中所有包含在界限内的元素与</a:t>
            </a:r>
            <a:r>
              <a:rPr kumimoji="1" lang="en-US" altLang="zh-CN" dirty="0"/>
              <a:t>B</a:t>
            </a:r>
            <a:r>
              <a:rPr kumimoji="1" lang="zh-CN" altLang="en-US" dirty="0"/>
              <a:t>表元素连接</a:t>
            </a:r>
            <a:endParaRPr kumimoji="1" lang="en-US" altLang="zh-CN" dirty="0"/>
          </a:p>
          <a:p>
            <a:r>
              <a:rPr kumimoji="1" lang="en-US" altLang="zh-CN" dirty="0"/>
              <a:t>BETWEEN ... AND ...</a:t>
            </a:r>
            <a:r>
              <a:rPr kumimoji="1" lang="zh-CN" altLang="en-US" dirty="0"/>
              <a:t> 设置了时间窗口，也可以使用比较符号 </a:t>
            </a:r>
            <a:r>
              <a:rPr kumimoji="1" lang="en-US" altLang="zh-CN" dirty="0"/>
              <a:t>&gt;, &lt;, &gt;=, &lt;=</a:t>
            </a:r>
          </a:p>
          <a:p>
            <a:r>
              <a:rPr kumimoji="1" lang="en-US" altLang="zh-CN" dirty="0"/>
              <a:t>A</a:t>
            </a:r>
            <a:r>
              <a:rPr kumimoji="1" lang="zh-CN" altLang="en-US" dirty="0"/>
              <a:t>表和</a:t>
            </a:r>
            <a:r>
              <a:rPr kumimoji="1" lang="en-US" altLang="zh-CN" dirty="0"/>
              <a:t>B</a:t>
            </a:r>
            <a:r>
              <a:rPr kumimoji="1" lang="zh-CN" altLang="en-US" dirty="0"/>
              <a:t>表必须都是</a:t>
            </a:r>
            <a:r>
              <a:rPr kumimoji="1" lang="en-US" altLang="zh-CN" dirty="0"/>
              <a:t>Append-only</a:t>
            </a:r>
            <a:r>
              <a:rPr kumimoji="1" lang="zh-CN" altLang="en-US" dirty="0"/>
              <a:t>模式的表</a:t>
            </a:r>
            <a:endParaRPr kumimoji="1" lang="en-US" altLang="zh-CN" dirty="0"/>
          </a:p>
          <a:p>
            <a:r>
              <a:rPr kumimoji="1" lang="en-US" altLang="zh-CN" dirty="0" err="1"/>
              <a:t>Flink</a:t>
            </a:r>
            <a:r>
              <a:rPr kumimoji="1" lang="zh-CN" altLang="en-US" dirty="0"/>
              <a:t>使用状态存储时间窗口相关数据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1689629-D4F8-BE41-9864-365DE4EEE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时间窗口</a:t>
            </a:r>
            <a:r>
              <a:rPr kumimoji="1" lang="en-US" altLang="zh-CN" dirty="0"/>
              <a:t>Join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9F88555-46E2-C545-B185-2BD22E6EE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954" y="3527442"/>
            <a:ext cx="6914208" cy="337216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98E121D-3311-0046-9781-20A69E36A628}"/>
              </a:ext>
            </a:extLst>
          </p:cNvPr>
          <p:cNvSpPr/>
          <p:nvPr/>
        </p:nvSpPr>
        <p:spPr>
          <a:xfrm>
            <a:off x="5491567" y="1496117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8959A8"/>
                </a:solidFill>
              </a:rPr>
              <a:t>SELECT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	* </a:t>
            </a:r>
          </a:p>
          <a:p>
            <a:r>
              <a:rPr lang="en-US" altLang="zh-CN" dirty="0">
                <a:solidFill>
                  <a:srgbClr val="8959A8"/>
                </a:solidFill>
              </a:rPr>
              <a:t>FROM</a:t>
            </a:r>
            <a:r>
              <a:rPr lang="en-US" altLang="zh-CN" dirty="0"/>
              <a:t> A, B </a:t>
            </a:r>
          </a:p>
          <a:p>
            <a:r>
              <a:rPr lang="en-US" altLang="zh-CN" dirty="0">
                <a:solidFill>
                  <a:srgbClr val="8959A8"/>
                </a:solidFill>
              </a:rPr>
              <a:t>WHERE</a:t>
            </a:r>
            <a:r>
              <a:rPr lang="en-US" altLang="zh-CN" dirty="0"/>
              <a:t> </a:t>
            </a:r>
            <a:r>
              <a:rPr lang="en-US" altLang="zh-CN" dirty="0" err="1"/>
              <a:t>A.</a:t>
            </a:r>
            <a:r>
              <a:rPr lang="en-US" altLang="zh-CN" dirty="0" err="1">
                <a:solidFill>
                  <a:srgbClr val="8959A8"/>
                </a:solidFill>
              </a:rPr>
              <a:t>id</a:t>
            </a:r>
            <a:r>
              <a:rPr lang="en-US" altLang="zh-CN" dirty="0"/>
              <a:t> = </a:t>
            </a:r>
            <a:r>
              <a:rPr lang="en-US" altLang="zh-CN" dirty="0" err="1"/>
              <a:t>B.</a:t>
            </a:r>
            <a:r>
              <a:rPr lang="en-US" altLang="zh-CN" dirty="0" err="1">
                <a:solidFill>
                  <a:srgbClr val="8959A8"/>
                </a:solidFill>
              </a:rPr>
              <a:t>id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>
                <a:solidFill>
                  <a:srgbClr val="8959A8"/>
                </a:solidFill>
              </a:rPr>
              <a:t>AND</a:t>
            </a:r>
            <a:r>
              <a:rPr lang="en-US" altLang="zh-CN" dirty="0"/>
              <a:t> </a:t>
            </a:r>
            <a:r>
              <a:rPr lang="en-US" altLang="zh-CN" dirty="0" err="1"/>
              <a:t>A.ts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8959A8"/>
                </a:solidFill>
              </a:rPr>
              <a:t>BETWEEN</a:t>
            </a:r>
            <a:r>
              <a:rPr lang="en-US" altLang="zh-CN" dirty="0"/>
              <a:t> </a:t>
            </a:r>
            <a:r>
              <a:rPr lang="en-US" altLang="zh-CN" dirty="0" err="1"/>
              <a:t>B.ts</a:t>
            </a:r>
            <a:r>
              <a:rPr lang="en-US" altLang="zh-CN" dirty="0"/>
              <a:t> - </a:t>
            </a:r>
            <a:r>
              <a:rPr lang="en-US" altLang="zh-CN" dirty="0" err="1"/>
              <a:t>lowBound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>
                <a:solidFill>
                  <a:srgbClr val="8959A8"/>
                </a:solidFill>
              </a:rPr>
              <a:t>AND</a:t>
            </a:r>
            <a:r>
              <a:rPr lang="en-US" altLang="zh-CN" dirty="0"/>
              <a:t> </a:t>
            </a:r>
            <a:r>
              <a:rPr lang="en-US" altLang="zh-CN" dirty="0" err="1"/>
              <a:t>B.ts</a:t>
            </a:r>
            <a:r>
              <a:rPr lang="en-US" altLang="zh-CN" dirty="0"/>
              <a:t> + </a:t>
            </a:r>
            <a:r>
              <a:rPr lang="en-US" altLang="zh-CN" dirty="0" err="1"/>
              <a:t>upperBound</a:t>
            </a:r>
            <a:r>
              <a:rPr lang="en-US" altLang="zh-CN" dirty="0"/>
              <a:t>;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08080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0F01E97-47D7-BD41-9D9E-5E7E5E6F6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将一个基于时间的日志表抽象成为临时表（</a:t>
            </a:r>
            <a:r>
              <a:rPr kumimoji="1" lang="en-US" altLang="zh-CN" dirty="0"/>
              <a:t>Temporal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zh-CN" altLang="en-US" dirty="0"/>
              <a:t>案例：商品价格日志表</a:t>
            </a:r>
            <a:r>
              <a:rPr kumimoji="1" lang="en-US" altLang="zh-CN" dirty="0" err="1"/>
              <a:t>item_log</a:t>
            </a:r>
            <a:r>
              <a:rPr kumimoji="1" lang="zh-CN" altLang="en-US" dirty="0"/>
              <a:t>，包含了每个商品的每次价格变动，</a:t>
            </a:r>
            <a:r>
              <a:rPr lang="en-US" altLang="zh-CN" dirty="0"/>
              <a:t> price</a:t>
            </a:r>
            <a:r>
              <a:rPr lang="zh-CN" altLang="en-US" dirty="0"/>
              <a:t>为当前的价格，</a:t>
            </a:r>
            <a:r>
              <a:rPr lang="en-US" altLang="zh-CN" dirty="0" err="1"/>
              <a:t>version_ts</a:t>
            </a:r>
            <a:r>
              <a:rPr lang="zh-CN" altLang="en-US" dirty="0"/>
              <a:t>为价格改动的时间戳</a:t>
            </a:r>
            <a:endParaRPr lang="en-US" altLang="zh-CN" dirty="0"/>
          </a:p>
          <a:p>
            <a:r>
              <a:rPr kumimoji="1" lang="zh-CN" altLang="en-US" dirty="0"/>
              <a:t>不同时间点，商品价格不同。</a:t>
            </a:r>
            <a:r>
              <a:rPr lang="en-US" altLang="zh-CN" dirty="0"/>
              <a:t> Temporal Table</a:t>
            </a:r>
            <a:r>
              <a:rPr lang="zh-CN" altLang="en-US" dirty="0"/>
              <a:t>为某个时间点的临时表</a:t>
            </a: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624A2A2-C981-D247-939B-CD5C255DD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临时表</a:t>
            </a:r>
            <a:r>
              <a:rPr lang="en-US" altLang="zh-CN" dirty="0"/>
              <a:t>Join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09CD7DC-0552-7F4B-9102-3B51FFAC3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4925" y="3429000"/>
            <a:ext cx="6591502" cy="305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3175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BBDB4D0-2C7E-7041-AA16-970E138D0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其他表与临时表进行</a:t>
            </a:r>
            <a:r>
              <a:rPr kumimoji="1" lang="en-US" altLang="zh-CN" dirty="0"/>
              <a:t>Join</a:t>
            </a:r>
            <a:r>
              <a:rPr kumimoji="1" lang="zh-CN" altLang="en-US" dirty="0"/>
              <a:t>，希望得到某个时间点的</a:t>
            </a:r>
            <a:r>
              <a:rPr kumimoji="1" lang="en-US" altLang="zh-CN" dirty="0"/>
              <a:t>Join</a:t>
            </a:r>
            <a:r>
              <a:rPr kumimoji="1" lang="zh-CN" altLang="en-US" dirty="0"/>
              <a:t>结果</a:t>
            </a:r>
            <a:endParaRPr kumimoji="1" lang="en-US" altLang="zh-CN" dirty="0"/>
          </a:p>
          <a:p>
            <a:r>
              <a:rPr kumimoji="1" lang="zh-CN" altLang="en-US" dirty="0"/>
              <a:t>案例：</a:t>
            </a:r>
            <a:r>
              <a:rPr kumimoji="1" lang="en-US" altLang="zh-CN" dirty="0" err="1"/>
              <a:t>user_behavior</a:t>
            </a:r>
            <a:r>
              <a:rPr kumimoji="1" lang="zh-CN" altLang="en-US" dirty="0"/>
              <a:t>与</a:t>
            </a:r>
            <a:r>
              <a:rPr kumimoji="1" lang="en-US" altLang="zh-CN" dirty="0" err="1"/>
              <a:t>item_log</a:t>
            </a:r>
            <a:r>
              <a:rPr kumimoji="1" lang="zh-CN" altLang="en-US" dirty="0"/>
              <a:t>表进行</a:t>
            </a:r>
            <a:r>
              <a:rPr kumimoji="1" lang="en-US" altLang="zh-CN" dirty="0"/>
              <a:t>Join</a:t>
            </a:r>
            <a:r>
              <a:rPr kumimoji="1" lang="zh-CN" altLang="en-US" dirty="0"/>
              <a:t>，得到产生用户行为时间点的价格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903BDFF-D123-FC4F-9C29-8A0D1D04B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临时表</a:t>
            </a:r>
            <a:r>
              <a:rPr lang="en-US" altLang="zh-CN" dirty="0"/>
              <a:t>Join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AA032F9-16CE-9146-B15B-F435879E4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573" y="4194810"/>
            <a:ext cx="8472854" cy="198215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C759A57-D521-FA4A-BDF5-6FA00D837B88}"/>
              </a:ext>
            </a:extLst>
          </p:cNvPr>
          <p:cNvSpPr txBox="1"/>
          <p:nvPr/>
        </p:nvSpPr>
        <p:spPr>
          <a:xfrm>
            <a:off x="3443288" y="6206736"/>
            <a:ext cx="5772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item_log</a:t>
            </a:r>
            <a:r>
              <a:rPr kumimoji="1" lang="zh-CN" altLang="en-US" dirty="0"/>
              <a:t>与</a:t>
            </a:r>
            <a:r>
              <a:rPr kumimoji="1" lang="en-US" altLang="zh-CN" dirty="0" err="1"/>
              <a:t>user_behavior</a:t>
            </a:r>
            <a:r>
              <a:rPr kumimoji="1" lang="zh-CN" altLang="en-US" dirty="0"/>
              <a:t>进行临时表</a:t>
            </a:r>
            <a:r>
              <a:rPr kumimoji="1" lang="en-US" altLang="zh-CN" dirty="0"/>
              <a:t>Join</a:t>
            </a:r>
            <a:r>
              <a:rPr kumimoji="1" lang="zh-CN" altLang="en-US" dirty="0"/>
              <a:t>示意图</a:t>
            </a:r>
          </a:p>
        </p:txBody>
      </p:sp>
    </p:spTree>
    <p:extLst>
      <p:ext uri="{BB962C8B-B14F-4D97-AF65-F5344CB8AC3E}">
        <p14:creationId xmlns:p14="http://schemas.microsoft.com/office/powerpoint/2010/main" val="29464410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F73A923-8A25-074B-85F3-958639F3B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2842647" cy="4598263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/>
              <a:t>临时表使用方法：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注册临时表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在</a:t>
            </a:r>
            <a:r>
              <a:rPr kumimoji="1" lang="en-US" altLang="zh-CN" dirty="0"/>
              <a:t>SQL</a:t>
            </a:r>
            <a:r>
              <a:rPr kumimoji="1" lang="zh-CN" altLang="en-US" dirty="0"/>
              <a:t>语句中使用临时表</a:t>
            </a:r>
            <a:endParaRPr kumimoji="1" lang="en-US" altLang="zh-CN" dirty="0"/>
          </a:p>
          <a:p>
            <a:r>
              <a:rPr lang="en-US" altLang="zh-CN" dirty="0" err="1"/>
              <a:t>registerFunction</a:t>
            </a:r>
            <a:r>
              <a:rPr lang="en-US" altLang="zh-CN" dirty="0"/>
              <a:t>()</a:t>
            </a:r>
            <a:r>
              <a:rPr kumimoji="1" lang="zh-CN" altLang="en-US" dirty="0"/>
              <a:t>注册临时表，名为</a:t>
            </a:r>
            <a:r>
              <a:rPr kumimoji="1" lang="en-US" altLang="zh-CN" dirty="0"/>
              <a:t>item</a:t>
            </a:r>
          </a:p>
          <a:p>
            <a:r>
              <a:rPr kumimoji="1" lang="zh-CN" altLang="en-US" dirty="0"/>
              <a:t>在</a:t>
            </a:r>
            <a:r>
              <a:rPr kumimoji="1" lang="en-US" altLang="zh-CN" dirty="0"/>
              <a:t>SQL</a:t>
            </a:r>
            <a:r>
              <a:rPr kumimoji="1" lang="zh-CN" altLang="en-US" dirty="0"/>
              <a:t>语句中，</a:t>
            </a:r>
            <a:r>
              <a:rPr lang="en-US" altLang="zh-CN" dirty="0"/>
              <a:t> item(</a:t>
            </a:r>
            <a:r>
              <a:rPr lang="en-US" altLang="zh-CN" dirty="0" err="1"/>
              <a:t>user_behavior.ts</a:t>
            </a:r>
            <a:r>
              <a:rPr lang="en-US" altLang="zh-CN" dirty="0"/>
              <a:t>)</a:t>
            </a:r>
            <a:r>
              <a:rPr lang="zh-CN" altLang="en-US" dirty="0"/>
              <a:t>按照</a:t>
            </a:r>
            <a:r>
              <a:rPr lang="en-US" altLang="zh-CN" dirty="0" err="1"/>
              <a:t>user_behavior</a:t>
            </a:r>
            <a:r>
              <a:rPr lang="zh-CN" altLang="en-US" dirty="0"/>
              <a:t>表中的</a:t>
            </a:r>
            <a:r>
              <a:rPr lang="en-US" altLang="zh-CN" dirty="0" err="1"/>
              <a:t>ts</a:t>
            </a:r>
            <a:r>
              <a:rPr lang="zh-CN" altLang="en-US" dirty="0"/>
              <a:t>来获取该时间点上对应的临时表，将这个表命名为</a:t>
            </a:r>
            <a:r>
              <a:rPr lang="en-US" altLang="zh-CN" dirty="0" err="1"/>
              <a:t>latest_item</a:t>
            </a:r>
            <a:endParaRPr lang="en-US" altLang="zh-CN" dirty="0"/>
          </a:p>
          <a:p>
            <a:r>
              <a:rPr kumimoji="1" lang="en-US" altLang="zh-CN" dirty="0" err="1"/>
              <a:t>user_behavior</a:t>
            </a:r>
            <a:r>
              <a:rPr kumimoji="1" lang="zh-CN" altLang="en-US" dirty="0"/>
              <a:t>与</a:t>
            </a:r>
            <a:r>
              <a:rPr kumimoji="1" lang="en-US" altLang="zh-CN" dirty="0" err="1"/>
              <a:t>latest_item</a:t>
            </a:r>
            <a:r>
              <a:rPr kumimoji="1" lang="zh-CN" altLang="en-US" dirty="0"/>
              <a:t>进行</a:t>
            </a:r>
            <a:r>
              <a:rPr kumimoji="1" lang="en-US" altLang="zh-CN" dirty="0"/>
              <a:t>Join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CE70286-CCB4-284E-873C-34CF204BF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临时表</a:t>
            </a:r>
            <a:r>
              <a:rPr lang="en-US" altLang="zh-CN" dirty="0"/>
              <a:t>Join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1B0658D-817B-B84C-83A4-CDC530BDE01E}"/>
              </a:ext>
            </a:extLst>
          </p:cNvPr>
          <p:cNvSpPr/>
          <p:nvPr/>
        </p:nvSpPr>
        <p:spPr>
          <a:xfrm>
            <a:off x="3680848" y="1825625"/>
            <a:ext cx="963510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DataStream&lt;Tuple3&lt;Long, Long, Timestamp&gt;&gt; </a:t>
            </a:r>
            <a:r>
              <a:rPr lang="en-US" altLang="zh-CN" sz="1600" dirty="0" err="1"/>
              <a:t>itemStream</a:t>
            </a:r>
            <a:r>
              <a:rPr lang="en-US" altLang="zh-CN" sz="1600" dirty="0"/>
              <a:t> = ... </a:t>
            </a:r>
          </a:p>
          <a:p>
            <a:r>
              <a:rPr lang="en-US" altLang="zh-CN" sz="1600" dirty="0">
                <a:solidFill>
                  <a:srgbClr val="8E908C"/>
                </a:solidFill>
              </a:rPr>
              <a:t>// </a:t>
            </a:r>
            <a:r>
              <a:rPr lang="zh-CN" altLang="en-US" sz="1600" dirty="0">
                <a:solidFill>
                  <a:srgbClr val="8E908C"/>
                </a:solidFill>
              </a:rPr>
              <a:t>获取 </a:t>
            </a:r>
            <a:r>
              <a:rPr lang="en-US" altLang="zh-CN" sz="1600" dirty="0">
                <a:solidFill>
                  <a:srgbClr val="8E908C"/>
                </a:solidFill>
              </a:rPr>
              <a:t>Table</a:t>
            </a:r>
            <a:r>
              <a:rPr lang="en-US" altLang="zh-CN" sz="1600" dirty="0"/>
              <a:t> </a:t>
            </a:r>
          </a:p>
          <a:p>
            <a:r>
              <a:rPr lang="en-US" altLang="zh-CN" sz="1600" dirty="0"/>
              <a:t>Table </a:t>
            </a:r>
            <a:r>
              <a:rPr lang="en-US" altLang="zh-CN" sz="1600" dirty="0" err="1"/>
              <a:t>itemTable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tEnv.fromDataStream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itemStream</a:t>
            </a:r>
            <a:r>
              <a:rPr lang="en-US" altLang="zh-CN" sz="1600" dirty="0"/>
              <a:t>, </a:t>
            </a:r>
            <a:r>
              <a:rPr lang="en-US" altLang="zh-CN" sz="1600" dirty="0">
                <a:solidFill>
                  <a:srgbClr val="718C00"/>
                </a:solidFill>
              </a:rPr>
              <a:t>"</a:t>
            </a:r>
            <a:r>
              <a:rPr lang="en-US" altLang="zh-CN" sz="1600" dirty="0" err="1">
                <a:solidFill>
                  <a:srgbClr val="718C00"/>
                </a:solidFill>
              </a:rPr>
              <a:t>item_id</a:t>
            </a:r>
            <a:r>
              <a:rPr lang="en-US" altLang="zh-CN" sz="1600" dirty="0">
                <a:solidFill>
                  <a:srgbClr val="718C00"/>
                </a:solidFill>
              </a:rPr>
              <a:t>, price, </a:t>
            </a:r>
            <a:r>
              <a:rPr lang="en-US" altLang="zh-CN" sz="1600" dirty="0" err="1">
                <a:solidFill>
                  <a:srgbClr val="718C00"/>
                </a:solidFill>
              </a:rPr>
              <a:t>version_ts.rowtime</a:t>
            </a:r>
            <a:r>
              <a:rPr lang="en-US" altLang="zh-CN" sz="1600" dirty="0">
                <a:solidFill>
                  <a:srgbClr val="718C00"/>
                </a:solidFill>
              </a:rPr>
              <a:t>"</a:t>
            </a:r>
            <a:r>
              <a:rPr lang="en-US" altLang="zh-CN" sz="1600" dirty="0"/>
              <a:t>); </a:t>
            </a:r>
          </a:p>
          <a:p>
            <a:r>
              <a:rPr lang="en-US" altLang="zh-CN" sz="1600" dirty="0">
                <a:solidFill>
                  <a:srgbClr val="8E908C"/>
                </a:solidFill>
              </a:rPr>
              <a:t>// </a:t>
            </a:r>
            <a:r>
              <a:rPr lang="zh-CN" altLang="en-US" sz="1600" dirty="0">
                <a:solidFill>
                  <a:srgbClr val="8E908C"/>
                </a:solidFill>
              </a:rPr>
              <a:t>注册 </a:t>
            </a:r>
            <a:r>
              <a:rPr lang="en-US" altLang="zh-CN" sz="1600" dirty="0">
                <a:solidFill>
                  <a:srgbClr val="8E908C"/>
                </a:solidFill>
              </a:rPr>
              <a:t>Temporal Table Function</a:t>
            </a:r>
            <a:r>
              <a:rPr lang="zh-CN" altLang="en-US" sz="1600" dirty="0">
                <a:solidFill>
                  <a:srgbClr val="8E908C"/>
                </a:solidFill>
              </a:rPr>
              <a:t>，指定时间属性和</a:t>
            </a:r>
            <a:r>
              <a:rPr lang="en-US" altLang="zh-CN" sz="1600" dirty="0">
                <a:solidFill>
                  <a:srgbClr val="8E908C"/>
                </a:solidFill>
              </a:rPr>
              <a:t>Key</a:t>
            </a:r>
            <a:r>
              <a:rPr lang="en-US" altLang="zh-CN" sz="1600" dirty="0"/>
              <a:t> </a:t>
            </a:r>
          </a:p>
          <a:p>
            <a:r>
              <a:rPr lang="en-US" altLang="zh-CN" sz="1600" dirty="0" err="1"/>
              <a:t>tEnv.registerFunction</a:t>
            </a:r>
            <a:r>
              <a:rPr lang="en-US" altLang="zh-CN" sz="1600" dirty="0"/>
              <a:t>(</a:t>
            </a:r>
            <a:r>
              <a:rPr lang="en-US" altLang="zh-CN" sz="1600" dirty="0">
                <a:solidFill>
                  <a:srgbClr val="718C00"/>
                </a:solidFill>
              </a:rPr>
              <a:t>"item"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itemTable.createTemporalTableFunction</a:t>
            </a:r>
            <a:r>
              <a:rPr lang="en-US" altLang="zh-CN" sz="1600" dirty="0"/>
              <a:t>(</a:t>
            </a:r>
            <a:r>
              <a:rPr lang="en-US" altLang="zh-CN" sz="1600" dirty="0">
                <a:solidFill>
                  <a:srgbClr val="718C00"/>
                </a:solidFill>
              </a:rPr>
              <a:t>"</a:t>
            </a:r>
            <a:r>
              <a:rPr lang="en-US" altLang="zh-CN" sz="1600" dirty="0" err="1">
                <a:solidFill>
                  <a:srgbClr val="718C00"/>
                </a:solidFill>
              </a:rPr>
              <a:t>version_ts</a:t>
            </a:r>
            <a:r>
              <a:rPr lang="en-US" altLang="zh-CN" sz="1600" dirty="0">
                <a:solidFill>
                  <a:srgbClr val="718C00"/>
                </a:solidFill>
              </a:rPr>
              <a:t>"</a:t>
            </a:r>
            <a:r>
              <a:rPr lang="en-US" altLang="zh-CN" sz="1600" dirty="0"/>
              <a:t>, </a:t>
            </a:r>
            <a:r>
              <a:rPr lang="en-US" altLang="zh-CN" sz="1600" dirty="0">
                <a:solidFill>
                  <a:srgbClr val="718C00"/>
                </a:solidFill>
              </a:rPr>
              <a:t>"</a:t>
            </a:r>
            <a:r>
              <a:rPr lang="en-US" altLang="zh-CN" sz="1600" dirty="0" err="1">
                <a:solidFill>
                  <a:srgbClr val="718C00"/>
                </a:solidFill>
              </a:rPr>
              <a:t>item_id</a:t>
            </a:r>
            <a:r>
              <a:rPr lang="en-US" altLang="zh-CN" sz="1600" dirty="0">
                <a:solidFill>
                  <a:srgbClr val="718C00"/>
                </a:solidFill>
              </a:rPr>
              <a:t>"</a:t>
            </a:r>
            <a:r>
              <a:rPr lang="en-US" altLang="zh-CN" sz="1600" dirty="0"/>
              <a:t>));</a:t>
            </a:r>
            <a:endParaRPr lang="zh-CN" altLang="en-US" sz="1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6272850-D302-084D-BD26-1871B7F0C682}"/>
              </a:ext>
            </a:extLst>
          </p:cNvPr>
          <p:cNvSpPr txBox="1"/>
          <p:nvPr/>
        </p:nvSpPr>
        <p:spPr>
          <a:xfrm>
            <a:off x="6212882" y="3149064"/>
            <a:ext cx="350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在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代码中注册临时表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F96E3D1-78EA-B843-AE34-BC549FC04D90}"/>
              </a:ext>
            </a:extLst>
          </p:cNvPr>
          <p:cNvSpPr/>
          <p:nvPr/>
        </p:nvSpPr>
        <p:spPr>
          <a:xfrm>
            <a:off x="4162425" y="4138662"/>
            <a:ext cx="789622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8959A8"/>
                </a:solidFill>
              </a:rPr>
              <a:t>SELECT</a:t>
            </a:r>
            <a:r>
              <a:rPr lang="en-US" altLang="zh-CN" sz="1600" dirty="0"/>
              <a:t> </a:t>
            </a:r>
          </a:p>
          <a:p>
            <a:pPr lvl="1"/>
            <a:r>
              <a:rPr lang="en-US" altLang="zh-CN" sz="1600" dirty="0" err="1"/>
              <a:t>user_behavior.item_id</a:t>
            </a:r>
            <a:r>
              <a:rPr lang="en-US" altLang="zh-CN" sz="1600" dirty="0"/>
              <a:t>, </a:t>
            </a:r>
          </a:p>
          <a:p>
            <a:pPr lvl="1"/>
            <a:r>
              <a:rPr lang="en-US" altLang="zh-CN" sz="1600" dirty="0" err="1"/>
              <a:t>latest_item.price</a:t>
            </a:r>
            <a:r>
              <a:rPr lang="en-US" altLang="zh-CN" sz="1600" dirty="0"/>
              <a:t>, </a:t>
            </a:r>
          </a:p>
          <a:p>
            <a:pPr lvl="1"/>
            <a:r>
              <a:rPr lang="en-US" altLang="zh-CN" sz="1600" dirty="0" err="1"/>
              <a:t>user_behavior.ts</a:t>
            </a:r>
            <a:r>
              <a:rPr lang="en-US" altLang="zh-CN" sz="1600" dirty="0"/>
              <a:t> </a:t>
            </a:r>
          </a:p>
          <a:p>
            <a:r>
              <a:rPr lang="en-US" altLang="zh-CN" sz="1600" dirty="0">
                <a:solidFill>
                  <a:srgbClr val="8959A8"/>
                </a:solidFill>
              </a:rPr>
              <a:t>FROM</a:t>
            </a:r>
            <a:r>
              <a:rPr lang="en-US" altLang="zh-CN" sz="1600" dirty="0"/>
              <a:t> </a:t>
            </a:r>
            <a:r>
              <a:rPr lang="en-US" altLang="zh-CN" sz="1600" dirty="0" err="1"/>
              <a:t>user_behavior</a:t>
            </a:r>
            <a:r>
              <a:rPr lang="en-US" altLang="zh-CN" sz="1600" dirty="0"/>
              <a:t>, LATERAL </a:t>
            </a:r>
            <a:r>
              <a:rPr lang="en-US" altLang="zh-CN" sz="1600" dirty="0">
                <a:solidFill>
                  <a:srgbClr val="8959A8"/>
                </a:solidFill>
              </a:rPr>
              <a:t>TABLE</a:t>
            </a:r>
            <a:r>
              <a:rPr lang="en-US" altLang="zh-CN" sz="1600" dirty="0"/>
              <a:t>(item(</a:t>
            </a:r>
            <a:r>
              <a:rPr lang="en-US" altLang="zh-CN" sz="1600" dirty="0" err="1"/>
              <a:t>user_behavior.ts</a:t>
            </a:r>
            <a:r>
              <a:rPr lang="en-US" altLang="zh-CN" sz="1600" dirty="0"/>
              <a:t>)) </a:t>
            </a:r>
            <a:r>
              <a:rPr lang="en-US" altLang="zh-CN" sz="1600" dirty="0">
                <a:solidFill>
                  <a:srgbClr val="8959A8"/>
                </a:solidFill>
              </a:rPr>
              <a:t>AS</a:t>
            </a:r>
            <a:r>
              <a:rPr lang="en-US" altLang="zh-CN" sz="1600" dirty="0"/>
              <a:t> </a:t>
            </a:r>
            <a:r>
              <a:rPr lang="en-US" altLang="zh-CN" sz="1600" dirty="0" err="1"/>
              <a:t>latest_item</a:t>
            </a:r>
            <a:r>
              <a:rPr lang="en-US" altLang="zh-CN" sz="1600" dirty="0"/>
              <a:t> </a:t>
            </a:r>
          </a:p>
          <a:p>
            <a:r>
              <a:rPr lang="en-US" altLang="zh-CN" sz="1600" dirty="0">
                <a:solidFill>
                  <a:srgbClr val="8959A8"/>
                </a:solidFill>
              </a:rPr>
              <a:t>WHERE</a:t>
            </a:r>
            <a:r>
              <a:rPr lang="en-US" altLang="zh-CN" sz="1600" dirty="0"/>
              <a:t> </a:t>
            </a:r>
            <a:r>
              <a:rPr lang="en-US" altLang="zh-CN" sz="1600" dirty="0" err="1"/>
              <a:t>user_behavior.item_id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latest_item.item_id</a:t>
            </a:r>
            <a:r>
              <a:rPr lang="en-US" altLang="zh-CN" sz="1600" dirty="0"/>
              <a:t> </a:t>
            </a:r>
          </a:p>
          <a:p>
            <a:r>
              <a:rPr lang="en-US" altLang="zh-CN" sz="1600" dirty="0">
                <a:solidFill>
                  <a:srgbClr val="8959A8"/>
                </a:solidFill>
              </a:rPr>
              <a:t>	AND</a:t>
            </a:r>
            <a:r>
              <a:rPr lang="en-US" altLang="zh-CN" sz="1600" dirty="0"/>
              <a:t> </a:t>
            </a:r>
            <a:r>
              <a:rPr lang="en-US" altLang="zh-CN" sz="1600" dirty="0" err="1"/>
              <a:t>user_behavior.behavior</a:t>
            </a:r>
            <a:r>
              <a:rPr lang="en-US" altLang="zh-CN" sz="1600" dirty="0"/>
              <a:t> = </a:t>
            </a:r>
            <a:r>
              <a:rPr lang="en-US" altLang="zh-CN" sz="1600" dirty="0">
                <a:solidFill>
                  <a:srgbClr val="718C00"/>
                </a:solidFill>
              </a:rPr>
              <a:t>'buy'</a:t>
            </a:r>
            <a:endParaRPr lang="zh-CN" altLang="en-US" sz="1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23558DE-2450-AA43-B5A7-83BBC03C0A52}"/>
              </a:ext>
            </a:extLst>
          </p:cNvPr>
          <p:cNvSpPr txBox="1"/>
          <p:nvPr/>
        </p:nvSpPr>
        <p:spPr>
          <a:xfrm>
            <a:off x="5993807" y="6054556"/>
            <a:ext cx="350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在</a:t>
            </a:r>
            <a:r>
              <a:rPr kumimoji="1" lang="en-US" altLang="zh-CN" dirty="0"/>
              <a:t>SQL</a:t>
            </a:r>
            <a:r>
              <a:rPr kumimoji="1" lang="zh-CN" altLang="en-US" dirty="0"/>
              <a:t>语句中使用临时表</a:t>
            </a:r>
            <a:r>
              <a:rPr kumimoji="1" lang="en-US" altLang="zh-CN" dirty="0"/>
              <a:t>item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5730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AF746CA-C0C3-844F-B289-FFCACE3B0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临时表</a:t>
            </a:r>
            <a:r>
              <a:rPr kumimoji="1" lang="en-US" altLang="zh-CN" dirty="0"/>
              <a:t>Join</a:t>
            </a:r>
            <a:r>
              <a:rPr kumimoji="1" lang="zh-CN" altLang="en-US" dirty="0"/>
              <a:t>注意事项：</a:t>
            </a:r>
            <a:endParaRPr kumimoji="1" lang="en-US" altLang="zh-CN" dirty="0"/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表必须是一个</a:t>
            </a:r>
            <a:r>
              <a:rPr lang="en-US" altLang="zh-CN" dirty="0"/>
              <a:t>Append-only</a:t>
            </a:r>
            <a:r>
              <a:rPr lang="zh-CN" altLang="en-US" dirty="0"/>
              <a:t>的追加表。</a:t>
            </a:r>
          </a:p>
          <a:p>
            <a:pPr lvl="1"/>
            <a:r>
              <a:rPr lang="zh-CN" altLang="zh-CN" dirty="0"/>
              <a:t>临时表</a:t>
            </a:r>
            <a:r>
              <a:rPr lang="en-US" altLang="zh-CN" dirty="0"/>
              <a:t>B</a:t>
            </a:r>
            <a:r>
              <a:rPr lang="zh-CN" altLang="zh-CN" dirty="0"/>
              <a:t>的数据源必须是一个</a:t>
            </a:r>
            <a:r>
              <a:rPr lang="en-US" altLang="zh-CN" dirty="0"/>
              <a:t>Append-only</a:t>
            </a:r>
            <a:r>
              <a:rPr lang="zh-CN" altLang="zh-CN" dirty="0"/>
              <a:t>的追加表，必须使用</a:t>
            </a:r>
            <a:r>
              <a:rPr lang="en-US" altLang="zh-CN" dirty="0" err="1"/>
              <a:t>registerFunction</a:t>
            </a:r>
            <a:r>
              <a:rPr lang="en-US" altLang="zh-CN" dirty="0"/>
              <a:t>()</a:t>
            </a:r>
            <a:r>
              <a:rPr lang="zh-CN" altLang="zh-CN" dirty="0"/>
              <a:t>将该追加表注册到</a:t>
            </a:r>
            <a:r>
              <a:rPr lang="en-US" altLang="zh-CN" dirty="0"/>
              <a:t>Catalog</a:t>
            </a:r>
            <a:r>
              <a:rPr lang="zh-CN" altLang="zh-CN" dirty="0"/>
              <a:t>中。注册时需要指定</a:t>
            </a:r>
            <a:r>
              <a:rPr lang="en-US" altLang="zh-CN" dirty="0"/>
              <a:t>Key</a:t>
            </a:r>
            <a:r>
              <a:rPr lang="zh-CN" altLang="zh-CN" dirty="0"/>
              <a:t>和时间属性。</a:t>
            </a:r>
          </a:p>
          <a:p>
            <a:pPr lvl="1"/>
            <a:r>
              <a:rPr lang="zh-CN" altLang="zh-CN" dirty="0"/>
              <a:t>表</a:t>
            </a:r>
            <a:r>
              <a:rPr lang="en-US" altLang="zh-CN" dirty="0"/>
              <a:t>A</a:t>
            </a:r>
            <a:r>
              <a:rPr lang="zh-CN" altLang="zh-CN" dirty="0"/>
              <a:t>和临时表</a:t>
            </a:r>
            <a:r>
              <a:rPr lang="en-US" altLang="zh-CN" dirty="0"/>
              <a:t>B</a:t>
            </a:r>
            <a:r>
              <a:rPr lang="zh-CN" altLang="zh-CN" dirty="0"/>
              <a:t>通过</a:t>
            </a:r>
            <a:r>
              <a:rPr lang="en-US" altLang="zh-CN" dirty="0"/>
              <a:t>Key</a:t>
            </a:r>
            <a:r>
              <a:rPr lang="zh-CN" altLang="zh-CN" dirty="0"/>
              <a:t>进行等于谓词匹配：</a:t>
            </a:r>
            <a:r>
              <a:rPr lang="en-US" altLang="zh-CN" dirty="0" err="1"/>
              <a:t>A.id</a:t>
            </a:r>
            <a:r>
              <a:rPr lang="en-US" altLang="zh-CN" dirty="0"/>
              <a:t> = </a:t>
            </a:r>
            <a:r>
              <a:rPr lang="en-US" altLang="zh-CN" dirty="0" err="1"/>
              <a:t>B.id</a:t>
            </a:r>
            <a:r>
              <a:rPr lang="zh-CN" altLang="zh-CN" dirty="0"/>
              <a:t>。</a:t>
            </a:r>
          </a:p>
          <a:p>
            <a:r>
              <a:rPr kumimoji="1" lang="en-US" altLang="zh-CN" dirty="0" err="1"/>
              <a:t>Flink</a:t>
            </a:r>
            <a:r>
              <a:rPr kumimoji="1" lang="zh-CN" altLang="en-US" dirty="0"/>
              <a:t>用状态维护中间数据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C3FAEC1-F275-DF49-B84C-592DF447C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临时表</a:t>
            </a:r>
            <a:r>
              <a:rPr kumimoji="1" lang="en-US" altLang="zh-CN" dirty="0"/>
              <a:t>Join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845FAEE-1465-4B47-9B66-876792C78EA5}"/>
              </a:ext>
            </a:extLst>
          </p:cNvPr>
          <p:cNvSpPr/>
          <p:nvPr/>
        </p:nvSpPr>
        <p:spPr>
          <a:xfrm>
            <a:off x="6096000" y="172413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8959A8"/>
                </a:solidFill>
              </a:rPr>
              <a:t>SELECT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* </a:t>
            </a:r>
          </a:p>
          <a:p>
            <a:r>
              <a:rPr lang="en-US" altLang="zh-CN" dirty="0">
                <a:solidFill>
                  <a:srgbClr val="8959A8"/>
                </a:solidFill>
              </a:rPr>
              <a:t>FROM</a:t>
            </a:r>
            <a:r>
              <a:rPr lang="en-US" altLang="zh-CN" dirty="0"/>
              <a:t> A, LATERAL </a:t>
            </a:r>
            <a:r>
              <a:rPr lang="en-US" altLang="zh-CN" dirty="0">
                <a:solidFill>
                  <a:srgbClr val="8959A8"/>
                </a:solidFill>
              </a:rPr>
              <a:t>TABLE</a:t>
            </a:r>
            <a:r>
              <a:rPr lang="en-US" altLang="zh-CN" dirty="0"/>
              <a:t>(B(</a:t>
            </a:r>
            <a:r>
              <a:rPr lang="en-US" altLang="zh-CN" dirty="0" err="1"/>
              <a:t>A.ts</a:t>
            </a:r>
            <a:r>
              <a:rPr lang="en-US" altLang="zh-CN" dirty="0"/>
              <a:t>)) </a:t>
            </a:r>
          </a:p>
          <a:p>
            <a:r>
              <a:rPr lang="en-US" altLang="zh-CN" dirty="0">
                <a:solidFill>
                  <a:srgbClr val="8959A8"/>
                </a:solidFill>
              </a:rPr>
              <a:t>WHERE</a:t>
            </a:r>
            <a:r>
              <a:rPr lang="en-US" altLang="zh-CN" dirty="0"/>
              <a:t> </a:t>
            </a:r>
            <a:r>
              <a:rPr lang="en-US" altLang="zh-CN" dirty="0" err="1"/>
              <a:t>A.</a:t>
            </a:r>
            <a:r>
              <a:rPr lang="en-US" altLang="zh-CN" dirty="0" err="1">
                <a:solidFill>
                  <a:srgbClr val="8959A8"/>
                </a:solidFill>
              </a:rPr>
              <a:t>id</a:t>
            </a:r>
            <a:r>
              <a:rPr lang="en-US" altLang="zh-CN" dirty="0"/>
              <a:t> = </a:t>
            </a:r>
            <a:r>
              <a:rPr lang="en-US" altLang="zh-CN" dirty="0" err="1"/>
              <a:t>B.</a:t>
            </a:r>
            <a:r>
              <a:rPr lang="en-US" altLang="zh-CN" dirty="0" err="1">
                <a:solidFill>
                  <a:srgbClr val="8959A8"/>
                </a:solidFill>
              </a:rPr>
              <a:t>id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7FC60EC-EEEF-AD49-8885-764035F8E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199" y="4093984"/>
            <a:ext cx="5458066" cy="197637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46AE723-6ACC-6A44-96DA-725B4E755073}"/>
              </a:ext>
            </a:extLst>
          </p:cNvPr>
          <p:cNvSpPr txBox="1"/>
          <p:nvPr/>
        </p:nvSpPr>
        <p:spPr>
          <a:xfrm>
            <a:off x="6547802" y="5870611"/>
            <a:ext cx="5772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从时间维度上理解临时表</a:t>
            </a:r>
            <a:r>
              <a:rPr kumimoji="1" lang="en-US" altLang="zh-CN" dirty="0"/>
              <a:t>Join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03860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564F38A-8159-8F47-BF6A-BECE951F1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25625"/>
            <a:ext cx="3876674" cy="4351338"/>
          </a:xfrm>
        </p:spPr>
        <p:txBody>
          <a:bodyPr/>
          <a:lstStyle/>
          <a:p>
            <a:r>
              <a:rPr kumimoji="1" lang="zh-CN" altLang="en-US" dirty="0"/>
              <a:t>最常规的</a:t>
            </a:r>
            <a:r>
              <a:rPr kumimoji="1" lang="en-US" altLang="zh-CN" dirty="0"/>
              <a:t>Join</a:t>
            </a:r>
          </a:p>
          <a:p>
            <a:r>
              <a:rPr kumimoji="1" lang="zh-CN" altLang="en-US" dirty="0"/>
              <a:t>案例：商品价格表只保存了当前最新的价格，没有保存修改记录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80D4FD9-8CD4-8B4A-9DC6-902856CE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传统意义上的</a:t>
            </a:r>
            <a:r>
              <a:rPr lang="en-US" altLang="zh-CN" dirty="0"/>
              <a:t>Join</a:t>
            </a:r>
            <a:r>
              <a:rPr lang="zh-CN" altLang="zh-CN" dirty="0"/>
              <a:t> 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2549BDB-C1D3-3545-92CA-46FB121FB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690" y="4001294"/>
            <a:ext cx="8170130" cy="264445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0180073-9B14-784D-A693-F72B9F676E1F}"/>
              </a:ext>
            </a:extLst>
          </p:cNvPr>
          <p:cNvSpPr/>
          <p:nvPr/>
        </p:nvSpPr>
        <p:spPr>
          <a:xfrm>
            <a:off x="5491567" y="152846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8959A8"/>
                </a:solidFill>
              </a:rPr>
              <a:t>SELECT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 err="1"/>
              <a:t>user_behavior.item_id</a:t>
            </a:r>
            <a:r>
              <a:rPr lang="en-US" altLang="zh-CN" dirty="0"/>
              <a:t>, </a:t>
            </a:r>
          </a:p>
          <a:p>
            <a:pPr lvl="1"/>
            <a:r>
              <a:rPr lang="en-US" altLang="zh-CN" dirty="0" err="1"/>
              <a:t>item.price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solidFill>
                  <a:srgbClr val="8959A8"/>
                </a:solidFill>
              </a:rPr>
              <a:t>FROM</a:t>
            </a:r>
            <a:r>
              <a:rPr lang="en-US" altLang="zh-CN" dirty="0"/>
              <a:t> </a:t>
            </a:r>
            <a:r>
              <a:rPr lang="en-US" altLang="zh-CN" dirty="0" err="1"/>
              <a:t>user_behavior</a:t>
            </a:r>
            <a:r>
              <a:rPr lang="en-US" altLang="zh-CN" dirty="0"/>
              <a:t>, item </a:t>
            </a:r>
          </a:p>
          <a:p>
            <a:r>
              <a:rPr lang="en-US" altLang="zh-CN" dirty="0">
                <a:solidFill>
                  <a:srgbClr val="8959A8"/>
                </a:solidFill>
              </a:rPr>
              <a:t>WHERE</a:t>
            </a:r>
            <a:r>
              <a:rPr lang="en-US" altLang="zh-CN" dirty="0"/>
              <a:t> </a:t>
            </a:r>
            <a:r>
              <a:rPr lang="en-US" altLang="zh-CN" dirty="0" err="1"/>
              <a:t>user_behavior.item_id</a:t>
            </a:r>
            <a:r>
              <a:rPr lang="en-US" altLang="zh-CN" dirty="0"/>
              <a:t> = </a:t>
            </a:r>
            <a:r>
              <a:rPr lang="en-US" altLang="zh-CN" dirty="0" err="1"/>
              <a:t>item.item_id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>
                <a:solidFill>
                  <a:srgbClr val="8959A8"/>
                </a:solidFill>
              </a:rPr>
              <a:t>AND</a:t>
            </a:r>
            <a:r>
              <a:rPr lang="en-US" altLang="zh-CN" dirty="0"/>
              <a:t> </a:t>
            </a:r>
            <a:r>
              <a:rPr lang="en-US" altLang="zh-CN" dirty="0" err="1"/>
              <a:t>user_behavior.behavior</a:t>
            </a:r>
            <a:r>
              <a:rPr lang="en-US" altLang="zh-CN" dirty="0"/>
              <a:t> = </a:t>
            </a:r>
            <a:r>
              <a:rPr lang="en-US" altLang="zh-CN" dirty="0">
                <a:solidFill>
                  <a:srgbClr val="718C00"/>
                </a:solidFill>
              </a:rPr>
              <a:t>'buy'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51007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B177808-F2E3-0541-9F0A-00F583307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可以是</a:t>
            </a:r>
            <a:r>
              <a:rPr lang="en-US" altLang="zh-CN" dirty="0"/>
              <a:t>Append-only</a:t>
            </a:r>
            <a:r>
              <a:rPr lang="zh-CN" altLang="en-US" dirty="0"/>
              <a:t>的追加表，也可以是可更新的</a:t>
            </a:r>
            <a:r>
              <a:rPr lang="en-US" altLang="zh-CN" dirty="0"/>
              <a:t>Update</a:t>
            </a:r>
            <a:r>
              <a:rPr lang="zh-CN" altLang="en-US" dirty="0"/>
              <a:t>表，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两个表中的数据可以插入、删除和更新。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表对应的元素都会被连接起来。尽量避免笛卡尔积式的连接。</a:t>
            </a:r>
            <a:endParaRPr lang="en-US" altLang="zh-CN" dirty="0"/>
          </a:p>
          <a:p>
            <a:r>
              <a:rPr kumimoji="1" lang="en-US" altLang="zh-CN" dirty="0" err="1"/>
              <a:t>Flink</a:t>
            </a:r>
            <a:r>
              <a:rPr kumimoji="1" lang="zh-CN" altLang="en-US" dirty="0"/>
              <a:t>用状态存储一些中间数据，最好设置状态过期时间。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0F3EBA5-9565-5C49-B0C2-E479B01B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传统意义上的</a:t>
            </a:r>
            <a:r>
              <a:rPr lang="en-US" altLang="zh-CN" dirty="0"/>
              <a:t>Join</a:t>
            </a:r>
            <a:r>
              <a:rPr lang="zh-CN" altLang="zh-CN" dirty="0"/>
              <a:t> 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9E1B7BC-B881-C448-B814-E8D99F8B84AA}"/>
              </a:ext>
            </a:extLst>
          </p:cNvPr>
          <p:cNvSpPr/>
          <p:nvPr/>
        </p:nvSpPr>
        <p:spPr>
          <a:xfrm>
            <a:off x="5442842" y="1825625"/>
            <a:ext cx="271112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8959A8"/>
                </a:solidFill>
              </a:rPr>
              <a:t>SELECT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* </a:t>
            </a:r>
          </a:p>
          <a:p>
            <a:r>
              <a:rPr lang="en-US" altLang="zh-CN" dirty="0">
                <a:solidFill>
                  <a:srgbClr val="8959A8"/>
                </a:solidFill>
              </a:rPr>
              <a:t>FROM</a:t>
            </a:r>
            <a:r>
              <a:rPr lang="en-US" altLang="zh-CN" dirty="0"/>
              <a:t> A </a:t>
            </a:r>
            <a:r>
              <a:rPr lang="en-US" altLang="zh-CN" dirty="0">
                <a:solidFill>
                  <a:srgbClr val="8959A8"/>
                </a:solidFill>
              </a:rPr>
              <a:t>INNER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8959A8"/>
                </a:solidFill>
              </a:rPr>
              <a:t>JOIN</a:t>
            </a:r>
            <a:r>
              <a:rPr lang="en-US" altLang="zh-CN" dirty="0"/>
              <a:t> B </a:t>
            </a:r>
          </a:p>
          <a:p>
            <a:r>
              <a:rPr lang="en-US" altLang="zh-CN" dirty="0">
                <a:solidFill>
                  <a:srgbClr val="8959A8"/>
                </a:solidFill>
              </a:rPr>
              <a:t>ON</a:t>
            </a:r>
            <a:r>
              <a:rPr lang="en-US" altLang="zh-CN" dirty="0"/>
              <a:t> </a:t>
            </a:r>
            <a:r>
              <a:rPr lang="en-US" altLang="zh-CN" dirty="0" err="1"/>
              <a:t>A.</a:t>
            </a:r>
            <a:r>
              <a:rPr lang="en-US" altLang="zh-CN" dirty="0" err="1">
                <a:solidFill>
                  <a:srgbClr val="8959A8"/>
                </a:solidFill>
              </a:rPr>
              <a:t>id</a:t>
            </a:r>
            <a:r>
              <a:rPr lang="en-US" altLang="zh-CN" dirty="0"/>
              <a:t> = </a:t>
            </a:r>
            <a:r>
              <a:rPr lang="en-US" altLang="zh-CN" dirty="0" err="1"/>
              <a:t>B.</a:t>
            </a:r>
            <a:r>
              <a:rPr lang="en-US" altLang="zh-CN" dirty="0" err="1">
                <a:solidFill>
                  <a:srgbClr val="8959A8"/>
                </a:solidFill>
              </a:rPr>
              <a:t>id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777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2D2175A-E3FA-174C-BC21-92FC3CCCC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334624" cy="4351338"/>
          </a:xfrm>
        </p:spPr>
        <p:txBody>
          <a:bodyPr/>
          <a:lstStyle/>
          <a:p>
            <a:r>
              <a:rPr kumimoji="1" lang="zh-CN" altLang="en-US" dirty="0"/>
              <a:t>用</a:t>
            </a:r>
            <a:r>
              <a:rPr kumimoji="1" lang="en-US" altLang="zh-CN" dirty="0"/>
              <a:t>Table</a:t>
            </a:r>
            <a:r>
              <a:rPr kumimoji="1" lang="zh-CN" altLang="en-US" dirty="0"/>
              <a:t>来表示广义的表：需要连接外部系统，需要定义</a:t>
            </a:r>
            <a:r>
              <a:rPr kumimoji="1" lang="en-US" altLang="zh-CN" dirty="0"/>
              <a:t>Schema</a:t>
            </a:r>
            <a:r>
              <a:rPr kumimoji="1" lang="zh-CN" altLang="en-US" dirty="0"/>
              <a:t>，将外部系统数据转化为</a:t>
            </a:r>
            <a:r>
              <a:rPr kumimoji="1" lang="en-US" altLang="zh-CN" dirty="0"/>
              <a:t>Table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zh-CN" altLang="en-US" dirty="0"/>
              <a:t>临时表</a:t>
            </a:r>
            <a:r>
              <a:rPr lang="zh-CN" altLang="en-US" dirty="0"/>
              <a:t>（</a:t>
            </a:r>
            <a:r>
              <a:rPr lang="en-US" altLang="zh-CN" dirty="0"/>
              <a:t>Temporary Table</a:t>
            </a:r>
            <a:r>
              <a:rPr lang="zh-CN" altLang="en-US" dirty="0"/>
              <a:t>）：</a:t>
            </a:r>
            <a:r>
              <a:rPr lang="en-US" altLang="zh-CN" dirty="0" err="1"/>
              <a:t>Flink</a:t>
            </a:r>
            <a:r>
              <a:rPr lang="zh-CN" altLang="en-US" dirty="0"/>
              <a:t>作业启动后临时创建的表，随着这个</a:t>
            </a:r>
            <a:r>
              <a:rPr lang="en-US" altLang="zh-CN" dirty="0" err="1"/>
              <a:t>Flink</a:t>
            </a:r>
            <a:r>
              <a:rPr lang="zh-CN" altLang="en-US" dirty="0"/>
              <a:t>作业的结束，临时表也被销毁</a:t>
            </a:r>
            <a:endParaRPr lang="en-US" altLang="zh-CN" dirty="0"/>
          </a:p>
          <a:p>
            <a:r>
              <a:rPr lang="zh-CN" altLang="en-US" dirty="0"/>
              <a:t>常驻表（</a:t>
            </a:r>
            <a:r>
              <a:rPr lang="en-US" altLang="zh-CN" dirty="0"/>
              <a:t>Permanent Table</a:t>
            </a:r>
            <a:r>
              <a:rPr lang="zh-CN" altLang="en-US" dirty="0"/>
              <a:t>）：为整个集群上所有用户和作业提供服务，基于</a:t>
            </a:r>
            <a:r>
              <a:rPr lang="en-US" altLang="zh-CN" dirty="0"/>
              <a:t>Catalog</a:t>
            </a:r>
            <a:r>
              <a:rPr lang="zh-CN" altLang="en-US" dirty="0"/>
              <a:t>，作业结束后，</a:t>
            </a:r>
            <a:r>
              <a:rPr lang="en-US" altLang="zh-CN" dirty="0"/>
              <a:t>Table</a:t>
            </a:r>
            <a:r>
              <a:rPr lang="zh-CN" altLang="en-US" dirty="0"/>
              <a:t>元数据不会被销毁。</a:t>
            </a:r>
            <a:endParaRPr lang="en-US" altLang="zh-CN" dirty="0"/>
          </a:p>
          <a:p>
            <a:r>
              <a:rPr kumimoji="1" lang="en-US" altLang="zh-CN" dirty="0"/>
              <a:t>Catalog</a:t>
            </a:r>
            <a:r>
              <a:rPr kumimoji="1" lang="zh-CN" altLang="en-US" dirty="0"/>
              <a:t>：维护着常驻表的名字、类型（文件、消息队列或数据库）、</a:t>
            </a:r>
            <a:r>
              <a:rPr lang="zh-CN" altLang="en-US" dirty="0"/>
              <a:t>数据存储位置等元数据</a:t>
            </a:r>
            <a:endParaRPr lang="en-US" altLang="zh-CN" dirty="0"/>
          </a:p>
          <a:p>
            <a:r>
              <a:rPr lang="zh-CN" altLang="en-US" dirty="0"/>
              <a:t>数据管理团队在</a:t>
            </a:r>
            <a:r>
              <a:rPr lang="en-US" altLang="zh-CN" dirty="0"/>
              <a:t>Catalog</a:t>
            </a:r>
            <a:r>
              <a:rPr lang="zh-CN" altLang="en-US" dirty="0"/>
              <a:t>中创建常驻表，注册好该表的</a:t>
            </a:r>
            <a:r>
              <a:rPr lang="en-US" altLang="zh-CN" dirty="0"/>
              <a:t>Schema</a:t>
            </a:r>
            <a:r>
              <a:rPr lang="zh-CN" altLang="en-US" dirty="0"/>
              <a:t>、注明该表使用何种底层技术、写明数据存储位置等；数据分析团队无需关心元数据，无需了解这个表到底是存储在</a:t>
            </a:r>
            <a:r>
              <a:rPr lang="en-US" altLang="zh-CN" dirty="0"/>
              <a:t>Kafka</a:t>
            </a:r>
            <a:r>
              <a:rPr lang="zh-CN" altLang="en-US" dirty="0"/>
              <a:t>还是</a:t>
            </a:r>
            <a:r>
              <a:rPr lang="en-US" altLang="zh-CN" dirty="0"/>
              <a:t>HDFS</a:t>
            </a:r>
            <a:r>
              <a:rPr lang="zh-CN" altLang="en-US" dirty="0"/>
              <a:t>，直接在这个表上进行查询。</a:t>
            </a: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F0C15EA-2467-134D-98FF-44FAE3B34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获取表</a:t>
            </a:r>
          </a:p>
        </p:txBody>
      </p:sp>
    </p:spTree>
    <p:extLst>
      <p:ext uri="{BB962C8B-B14F-4D97-AF65-F5344CB8AC3E}">
        <p14:creationId xmlns:p14="http://schemas.microsoft.com/office/powerpoint/2010/main" val="12621193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7ABF220-970D-5244-A587-E1FDEAB65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7205662" cy="4351338"/>
          </a:xfrm>
        </p:spPr>
        <p:txBody>
          <a:bodyPr/>
          <a:lstStyle/>
          <a:p>
            <a:r>
              <a:rPr kumimoji="1" lang="en-US" altLang="zh-CN" dirty="0"/>
              <a:t>Catalog</a:t>
            </a:r>
            <a:r>
              <a:rPr kumimoji="1" lang="zh-CN" altLang="en-US" dirty="0"/>
              <a:t>记录并管理</a:t>
            </a:r>
            <a:r>
              <a:rPr lang="zh-CN" altLang="zh-CN" dirty="0"/>
              <a:t>各类元数据信息</a:t>
            </a:r>
            <a:endParaRPr lang="en-US" altLang="zh-CN" dirty="0"/>
          </a:p>
          <a:p>
            <a:pPr lvl="1"/>
            <a:r>
              <a:rPr kumimoji="1" lang="zh-CN" altLang="en-US" dirty="0"/>
              <a:t>有哪些数据库（</a:t>
            </a:r>
            <a:r>
              <a:rPr kumimoji="1" lang="en-US" altLang="zh-CN" dirty="0"/>
              <a:t>Database</a:t>
            </a:r>
            <a:r>
              <a:rPr kumimoji="1" lang="zh-CN" altLang="en-US" dirty="0"/>
              <a:t>）、存储形式为文件、消息队列、数据库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数据库中有哪些表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有哪些可用的函数</a:t>
            </a:r>
            <a:endParaRPr kumimoji="1" lang="en-US" altLang="zh-CN" dirty="0"/>
          </a:p>
          <a:p>
            <a:r>
              <a:rPr kumimoji="1" lang="zh-CN" altLang="en-US" dirty="0"/>
              <a:t>一个</a:t>
            </a:r>
            <a:r>
              <a:rPr kumimoji="1" lang="en-US" altLang="zh-CN" dirty="0"/>
              <a:t>Catalog</a:t>
            </a:r>
            <a:r>
              <a:rPr kumimoji="1" lang="zh-CN" altLang="en-US" dirty="0"/>
              <a:t>下有一到多个</a:t>
            </a:r>
            <a:r>
              <a:rPr kumimoji="1" lang="en-US" altLang="zh-CN" dirty="0"/>
              <a:t>Database</a:t>
            </a:r>
            <a:r>
              <a:rPr kumimoji="1" lang="zh-CN" altLang="en-US" dirty="0"/>
              <a:t>，一个</a:t>
            </a:r>
            <a:r>
              <a:rPr kumimoji="1" lang="en-US" altLang="zh-CN" dirty="0"/>
              <a:t>Database</a:t>
            </a:r>
            <a:r>
              <a:rPr kumimoji="1" lang="zh-CN" altLang="en-US" dirty="0"/>
              <a:t>下有一到多个表</a:t>
            </a:r>
            <a:endParaRPr kumimoji="1" lang="en-US" altLang="zh-CN" dirty="0"/>
          </a:p>
          <a:p>
            <a:r>
              <a:rPr lang="en-US" altLang="zh-CN" dirty="0" err="1"/>
              <a:t>GenericInMemoryCatalog</a:t>
            </a:r>
            <a:r>
              <a:rPr lang="zh-CN" altLang="en-US" dirty="0"/>
              <a:t>：</a:t>
            </a:r>
            <a:r>
              <a:rPr lang="zh-CN" altLang="zh-CN" dirty="0"/>
              <a:t>将元数据存储在内存</a:t>
            </a:r>
            <a:r>
              <a:rPr lang="zh-CN" altLang="en-US" dirty="0"/>
              <a:t>，只在一个</a:t>
            </a:r>
            <a:r>
              <a:rPr lang="en-US" altLang="zh-CN" dirty="0"/>
              <a:t>Session</a:t>
            </a:r>
            <a:r>
              <a:rPr lang="zh-CN" altLang="en-US" dirty="0"/>
              <a:t>内生效</a:t>
            </a:r>
            <a:endParaRPr lang="en-US" altLang="zh-CN" dirty="0"/>
          </a:p>
          <a:p>
            <a:r>
              <a:rPr lang="en-US" altLang="zh-CN" dirty="0" err="1"/>
              <a:t>HiveCatalog</a:t>
            </a:r>
            <a:r>
              <a:rPr lang="zh-CN" altLang="en-US" dirty="0"/>
              <a:t>：可以将元数据持久化，数据管理团队将数据注册到</a:t>
            </a:r>
            <a:r>
              <a:rPr lang="en-US" altLang="zh-CN" dirty="0" err="1"/>
              <a:t>HiveCatalog</a:t>
            </a:r>
            <a:r>
              <a:rPr lang="zh-CN" altLang="en-US" dirty="0"/>
              <a:t>中，数据分析团队从</a:t>
            </a:r>
            <a:r>
              <a:rPr lang="en-US" altLang="zh-CN" dirty="0" err="1"/>
              <a:t>HiveCatalog</a:t>
            </a:r>
            <a:r>
              <a:rPr lang="zh-CN" altLang="en-US" dirty="0"/>
              <a:t>中获取表，直接进行计算</a:t>
            </a: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2804A72-E512-B64F-9759-D909C7A08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Catalog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61661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1D1AFD9-F770-B641-AA9B-273DA2D6B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800" dirty="0"/>
              <a:t>使用</a:t>
            </a:r>
            <a:r>
              <a:rPr kumimoji="1" lang="en-US" altLang="zh-CN" sz="1800" dirty="0"/>
              <a:t>SQL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DDL</a:t>
            </a:r>
            <a:r>
              <a:rPr kumimoji="1" lang="zh-CN" altLang="en-US" sz="1800" dirty="0"/>
              <a:t>：</a:t>
            </a:r>
            <a:r>
              <a:rPr kumimoji="1" lang="en-US" altLang="zh-CN" sz="1800" dirty="0"/>
              <a:t>CREATE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TABLE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…</a:t>
            </a:r>
          </a:p>
          <a:p>
            <a:pPr lvl="1"/>
            <a:r>
              <a:rPr kumimoji="1" lang="zh-CN" altLang="en-US" sz="1600" dirty="0"/>
              <a:t>未来将主要使用这种方式</a:t>
            </a:r>
            <a:endParaRPr kumimoji="1" lang="en-US" altLang="zh-CN" sz="1600" dirty="0"/>
          </a:p>
          <a:p>
            <a:r>
              <a:rPr lang="zh-CN" altLang="zh-CN" sz="1800" dirty="0"/>
              <a:t>使用</a:t>
            </a:r>
            <a:r>
              <a:rPr lang="en-US" altLang="zh-CN" sz="1800" dirty="0" err="1"/>
              <a:t>TableEnvironment.connect</a:t>
            </a:r>
            <a:r>
              <a:rPr lang="en-US" altLang="zh-CN" sz="1800" dirty="0"/>
              <a:t>()</a:t>
            </a:r>
          </a:p>
          <a:p>
            <a:pPr lvl="1"/>
            <a:r>
              <a:rPr lang="zh-CN" altLang="en-US" sz="1600" dirty="0"/>
              <a:t>未来将逐渐废弃</a:t>
            </a:r>
            <a:endParaRPr lang="en-US" altLang="zh-CN" sz="1600" dirty="0"/>
          </a:p>
          <a:p>
            <a:r>
              <a:rPr lang="zh-CN" altLang="zh-CN" sz="1800" dirty="0"/>
              <a:t>从</a:t>
            </a:r>
            <a:r>
              <a:rPr lang="en-US" altLang="zh-CN" sz="1800" dirty="0"/>
              <a:t>Catalog</a:t>
            </a:r>
            <a:r>
              <a:rPr lang="zh-CN" altLang="zh-CN" sz="1800" dirty="0"/>
              <a:t>中获取已注册的表</a:t>
            </a:r>
            <a:endParaRPr lang="en-US" altLang="zh-CN" sz="18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1ED13BB-B1BE-B843-B5FA-77436B10E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如何获取表</a:t>
            </a:r>
          </a:p>
        </p:txBody>
      </p:sp>
    </p:spTree>
    <p:extLst>
      <p:ext uri="{BB962C8B-B14F-4D97-AF65-F5344CB8AC3E}">
        <p14:creationId xmlns:p14="http://schemas.microsoft.com/office/powerpoint/2010/main" val="6596336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997CAFC-6773-AC40-87B4-33E067234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9791699" cy="4351338"/>
          </a:xfrm>
        </p:spPr>
        <p:txBody>
          <a:bodyPr>
            <a:normAutofit/>
          </a:bodyPr>
          <a:lstStyle/>
          <a:p>
            <a:r>
              <a:rPr kumimoji="1" lang="en-US" altLang="zh-CN" sz="1800" dirty="0"/>
              <a:t>USE</a:t>
            </a:r>
            <a:r>
              <a:rPr kumimoji="1" lang="zh-CN" altLang="en-US" sz="1800" dirty="0"/>
              <a:t>、</a:t>
            </a:r>
            <a:r>
              <a:rPr kumimoji="1" lang="en-US" altLang="zh-CN" sz="1800" dirty="0"/>
              <a:t>SHOW</a:t>
            </a:r>
          </a:p>
          <a:p>
            <a:r>
              <a:rPr lang="en-US" altLang="zh-CN" sz="1800" dirty="0"/>
              <a:t>CREATE</a:t>
            </a:r>
            <a:r>
              <a:rPr lang="zh-CN" altLang="zh-CN" sz="1800" dirty="0"/>
              <a:t>、</a:t>
            </a:r>
            <a:r>
              <a:rPr lang="en-US" altLang="zh-CN" sz="1800" dirty="0"/>
              <a:t>DROP</a:t>
            </a:r>
            <a:r>
              <a:rPr lang="zh-CN" altLang="zh-CN" sz="1800" dirty="0"/>
              <a:t>、</a:t>
            </a:r>
            <a:r>
              <a:rPr lang="en-US" altLang="zh-CN" sz="1800" dirty="0"/>
              <a:t>ALTER</a:t>
            </a:r>
            <a:r>
              <a:rPr lang="zh-CN" altLang="zh-CN" sz="1800" dirty="0"/>
              <a:t> </a:t>
            </a:r>
            <a:endParaRPr lang="en-US" altLang="zh-CN" sz="1800" dirty="0"/>
          </a:p>
          <a:p>
            <a:r>
              <a:rPr kumimoji="1" lang="zh-CN" altLang="en-US" sz="1800" dirty="0"/>
              <a:t>将</a:t>
            </a:r>
            <a:r>
              <a:rPr kumimoji="1" lang="en-US" altLang="zh-CN" sz="1800" dirty="0"/>
              <a:t>SQL</a:t>
            </a:r>
            <a:r>
              <a:rPr kumimoji="1" lang="zh-CN" altLang="en-US" sz="1800" dirty="0"/>
              <a:t>语句粘贴到</a:t>
            </a:r>
            <a:r>
              <a:rPr kumimoji="1" lang="en-US" altLang="zh-CN" sz="1800" dirty="0"/>
              <a:t>Java</a:t>
            </a:r>
            <a:r>
              <a:rPr kumimoji="1" lang="zh-CN" altLang="en-US" sz="1800" dirty="0"/>
              <a:t>代码的</a:t>
            </a:r>
            <a:r>
              <a:rPr lang="en-US" altLang="zh-CN" sz="1800" dirty="0" err="1"/>
              <a:t>executeSql</a:t>
            </a:r>
            <a:r>
              <a:rPr lang="en-US" altLang="zh-CN" sz="1800" dirty="0"/>
              <a:t>()</a:t>
            </a:r>
            <a:r>
              <a:rPr lang="zh-CN" altLang="en-US" sz="1800" dirty="0"/>
              <a:t>中执行</a:t>
            </a:r>
            <a:endParaRPr kumimoji="1" lang="zh-CN" altLang="en-US" sz="18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AABB4AC-2843-EA4B-B8FC-709639685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常见</a:t>
            </a:r>
            <a:r>
              <a:rPr kumimoji="1" lang="en-US" altLang="zh-CN" dirty="0"/>
              <a:t>SQL</a:t>
            </a:r>
            <a:r>
              <a:rPr kumimoji="1" lang="zh-CN" altLang="en-US" dirty="0"/>
              <a:t> </a:t>
            </a:r>
            <a:r>
              <a:rPr kumimoji="1" lang="en-US" altLang="zh-CN" dirty="0"/>
              <a:t>DDL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90555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BA155C7-19D7-4A44-A389-B017D681C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43063"/>
            <a:ext cx="10420349" cy="4908232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/>
              <a:t>根据是否为系统内置来分类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系统内置函数（</a:t>
            </a:r>
            <a:r>
              <a:rPr kumimoji="1" lang="en-US" altLang="zh-CN" dirty="0"/>
              <a:t>System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</a:t>
            </a:r>
            <a:r>
              <a:rPr kumimoji="1" lang="zh-CN" altLang="en-US" dirty="0"/>
              <a:t>）：</a:t>
            </a:r>
            <a:r>
              <a:rPr kumimoji="1" lang="en-US" altLang="zh-CN" dirty="0" err="1"/>
              <a:t>Flink</a:t>
            </a:r>
            <a:r>
              <a:rPr kumimoji="1" lang="zh-CN" altLang="en-US" dirty="0"/>
              <a:t>提供的内置函数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非系统内置函数：需要我们注册到某个</a:t>
            </a:r>
            <a:r>
              <a:rPr kumimoji="1" lang="en-US" altLang="zh-CN" dirty="0"/>
              <a:t>Catalog</a:t>
            </a:r>
            <a:r>
              <a:rPr kumimoji="1" lang="zh-CN" altLang="en-US" dirty="0"/>
              <a:t>中，又被称为目录函数（</a:t>
            </a:r>
            <a:r>
              <a:rPr kumimoji="1" lang="en-US" altLang="zh-CN" dirty="0"/>
              <a:t>Catalog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zh-CN" altLang="en-US" dirty="0"/>
              <a:t>根据是否为临时函数来分类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临时函数（</a:t>
            </a:r>
            <a:r>
              <a:rPr lang="en-US" altLang="zh-CN" dirty="0"/>
              <a:t>Temporary Function</a:t>
            </a:r>
            <a:r>
              <a:rPr kumimoji="1" lang="zh-CN" altLang="en-US" dirty="0"/>
              <a:t>），只存在于某个</a:t>
            </a:r>
            <a:r>
              <a:rPr kumimoji="1" lang="en-US" altLang="zh-CN" dirty="0" err="1"/>
              <a:t>Flink</a:t>
            </a:r>
            <a:r>
              <a:rPr kumimoji="1" lang="zh-CN" altLang="en-US" dirty="0"/>
              <a:t> </a:t>
            </a:r>
            <a:r>
              <a:rPr kumimoji="1" lang="en-US" altLang="zh-CN" dirty="0"/>
              <a:t>Session</a:t>
            </a:r>
            <a:r>
              <a:rPr kumimoji="1" lang="zh-CN" altLang="en-US" dirty="0"/>
              <a:t>中，</a:t>
            </a:r>
            <a:r>
              <a:rPr kumimoji="1" lang="en-US" altLang="zh-CN" dirty="0"/>
              <a:t>Session</a:t>
            </a:r>
            <a:r>
              <a:rPr kumimoji="1" lang="zh-CN" altLang="en-US" dirty="0"/>
              <a:t>结束后就不可使用。</a:t>
            </a:r>
            <a:endParaRPr kumimoji="1" lang="en-US" altLang="zh-CN" dirty="0"/>
          </a:p>
          <a:p>
            <a:pPr lvl="1"/>
            <a:r>
              <a:rPr lang="zh-CN" altLang="zh-CN" dirty="0"/>
              <a:t>非临时函数，又被称为持久化函数（</a:t>
            </a:r>
            <a:r>
              <a:rPr lang="en-US" altLang="zh-CN" dirty="0"/>
              <a:t>Persistent Function</a:t>
            </a:r>
            <a:r>
              <a:rPr lang="zh-CN" altLang="zh-CN" dirty="0"/>
              <a:t>） </a:t>
            </a:r>
            <a:r>
              <a:rPr lang="zh-CN" altLang="en-US" dirty="0"/>
              <a:t>，可以是</a:t>
            </a:r>
            <a:r>
              <a:rPr lang="zh-CN" altLang="zh-CN" dirty="0"/>
              <a:t>一个系统内置函数，也可以是一个目录函数。</a:t>
            </a:r>
            <a:endParaRPr lang="en-US" altLang="zh-CN" dirty="0"/>
          </a:p>
          <a:p>
            <a:pPr lvl="0"/>
            <a:r>
              <a:rPr lang="zh-CN" altLang="en-US" dirty="0"/>
              <a:t>函数根据上述维度分为：</a:t>
            </a:r>
            <a:endParaRPr lang="en-US" altLang="zh-CN" dirty="0"/>
          </a:p>
          <a:p>
            <a:pPr lvl="1"/>
            <a:r>
              <a:rPr lang="zh-CN" altLang="zh-CN" dirty="0"/>
              <a:t>临时系统内置函数（</a:t>
            </a:r>
            <a:r>
              <a:rPr lang="en-US" altLang="zh-CN" dirty="0"/>
              <a:t>Temporary System Function</a:t>
            </a:r>
            <a:r>
              <a:rPr lang="zh-CN" altLang="zh-CN" dirty="0"/>
              <a:t>）。</a:t>
            </a:r>
          </a:p>
          <a:p>
            <a:pPr lvl="1"/>
            <a:r>
              <a:rPr lang="zh-CN" altLang="zh-CN" dirty="0"/>
              <a:t>持久化系统内置函数（</a:t>
            </a:r>
            <a:r>
              <a:rPr lang="en-US" altLang="zh-CN" dirty="0"/>
              <a:t>System Function</a:t>
            </a:r>
            <a:r>
              <a:rPr lang="zh-CN" altLang="zh-CN" dirty="0"/>
              <a:t>）。</a:t>
            </a:r>
          </a:p>
          <a:p>
            <a:pPr lvl="1"/>
            <a:r>
              <a:rPr lang="zh-CN" altLang="zh-CN" dirty="0"/>
              <a:t>临时目录函数（</a:t>
            </a:r>
            <a:r>
              <a:rPr lang="en-US" altLang="zh-CN" dirty="0"/>
              <a:t>Temporary Catalog Function</a:t>
            </a:r>
            <a:r>
              <a:rPr lang="zh-CN" altLang="zh-CN" dirty="0"/>
              <a:t>）。</a:t>
            </a:r>
          </a:p>
          <a:p>
            <a:pPr lvl="1"/>
            <a:r>
              <a:rPr lang="zh-CN" altLang="zh-CN" dirty="0"/>
              <a:t>持久化目录函数（</a:t>
            </a:r>
            <a:r>
              <a:rPr lang="en-US" altLang="zh-CN" dirty="0"/>
              <a:t>Catalog Function</a:t>
            </a:r>
            <a:r>
              <a:rPr lang="zh-CN" altLang="zh-CN" dirty="0"/>
              <a:t>）。  </a:t>
            </a: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23E17A8-1A8D-7D49-97CC-5D3C511C8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函数分类</a:t>
            </a:r>
          </a:p>
        </p:txBody>
      </p:sp>
    </p:spTree>
    <p:extLst>
      <p:ext uri="{BB962C8B-B14F-4D97-AF65-F5344CB8AC3E}">
        <p14:creationId xmlns:p14="http://schemas.microsoft.com/office/powerpoint/2010/main" val="3957660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3D384DC-F85D-7F43-B16C-63F4AD32C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8105774" cy="4351338"/>
          </a:xfrm>
        </p:spPr>
        <p:txBody>
          <a:bodyPr/>
          <a:lstStyle/>
          <a:p>
            <a:pPr lvl="0"/>
            <a:r>
              <a:rPr kumimoji="1" lang="zh-CN" altLang="en-US" dirty="0"/>
              <a:t>标量函数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逻辑函数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数学函数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字符串函数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时间函数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判断函数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类型转化函数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集合函数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聚合函数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66208E5-C566-344B-B5FA-DFBE73CE9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系统内置函数</a:t>
            </a:r>
          </a:p>
        </p:txBody>
      </p:sp>
    </p:spTree>
    <p:extLst>
      <p:ext uri="{BB962C8B-B14F-4D97-AF65-F5344CB8AC3E}">
        <p14:creationId xmlns:p14="http://schemas.microsoft.com/office/powerpoint/2010/main" val="368627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A58D2AF-17F8-9547-B67D-9D7E19F51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7677149" cy="4351338"/>
          </a:xfrm>
        </p:spPr>
        <p:txBody>
          <a:bodyPr/>
          <a:lstStyle/>
          <a:p>
            <a:r>
              <a:rPr lang="zh-CN" altLang="en-US" dirty="0"/>
              <a:t>当系统内置函数无法满足特定的需求时，可以进行用户自定义函数</a:t>
            </a:r>
            <a:endParaRPr lang="en-US" altLang="zh-CN" dirty="0"/>
          </a:p>
          <a:p>
            <a:r>
              <a:rPr lang="en-US" altLang="zh-CN" dirty="0" err="1"/>
              <a:t>registerFunction</a:t>
            </a:r>
            <a:r>
              <a:rPr lang="en-US" altLang="zh-CN" dirty="0"/>
              <a:t>()</a:t>
            </a:r>
            <a:r>
              <a:rPr lang="zh-CN" altLang="en-US" dirty="0"/>
              <a:t>：将函数名和对应实现记录下来。</a:t>
            </a:r>
            <a:endParaRPr lang="en-US" altLang="zh-CN" dirty="0"/>
          </a:p>
          <a:p>
            <a:r>
              <a:rPr kumimoji="1" lang="zh-CN" altLang="en-US" dirty="0"/>
              <a:t>自定义函数：需要自己实现函数的业务逻辑</a:t>
            </a:r>
            <a:endParaRPr kumimoji="1" lang="en-US" altLang="zh-CN" dirty="0"/>
          </a:p>
          <a:p>
            <a:r>
              <a:rPr kumimoji="1" lang="zh-CN" altLang="en-US" dirty="0"/>
              <a:t>三种自定义函数：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标量函数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表函数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聚合函数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D085EE5-C73C-674B-B191-ED6411F0B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用户自定义函数</a:t>
            </a:r>
          </a:p>
        </p:txBody>
      </p:sp>
    </p:spTree>
    <p:extLst>
      <p:ext uri="{BB962C8B-B14F-4D97-AF65-F5344CB8AC3E}">
        <p14:creationId xmlns:p14="http://schemas.microsoft.com/office/powerpoint/2010/main" val="23949651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81A6145-5E88-B84C-8CC8-F9B1F241F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25625"/>
            <a:ext cx="4976810" cy="4351338"/>
          </a:xfrm>
        </p:spPr>
        <p:txBody>
          <a:bodyPr/>
          <a:lstStyle/>
          <a:p>
            <a:r>
              <a:rPr lang="zh-CN" altLang="zh-CN" dirty="0"/>
              <a:t>标量函数接收零个、一个或者多个输入，生成一个单值输出。</a:t>
            </a:r>
            <a:endParaRPr lang="en-US" altLang="zh-CN" dirty="0"/>
          </a:p>
          <a:p>
            <a:r>
              <a:rPr lang="zh-CN" altLang="en-US" dirty="0"/>
              <a:t>案例：经纬度，判断给定经纬度数据是否在北京四环以内</a:t>
            </a:r>
            <a:r>
              <a:rPr lang="zh-CN" altLang="zh-CN" dirty="0"/>
              <a:t> </a:t>
            </a:r>
            <a:endParaRPr lang="en-US" altLang="zh-CN" dirty="0"/>
          </a:p>
          <a:p>
            <a:r>
              <a:rPr kumimoji="1" lang="zh-CN" altLang="en-US" dirty="0"/>
              <a:t>继承 </a:t>
            </a:r>
            <a:r>
              <a:rPr lang="en-US" altLang="zh-CN" dirty="0" err="1"/>
              <a:t>ScalarFunction</a:t>
            </a:r>
            <a:r>
              <a:rPr lang="zh-CN" altLang="en-US" dirty="0"/>
              <a:t>，实现</a:t>
            </a:r>
            <a:r>
              <a:rPr lang="en-US" altLang="zh-CN" dirty="0"/>
              <a:t>eval()</a:t>
            </a:r>
            <a:r>
              <a:rPr lang="zh-CN" altLang="en-US" dirty="0"/>
              <a:t>方法</a:t>
            </a:r>
            <a:endParaRPr lang="en-US" altLang="zh-CN" dirty="0"/>
          </a:p>
          <a:p>
            <a:r>
              <a:rPr kumimoji="1" lang="zh-CN" altLang="en-US" dirty="0"/>
              <a:t>注意</a:t>
            </a:r>
            <a:r>
              <a:rPr kumimoji="1" lang="en-US" altLang="zh-CN" dirty="0"/>
              <a:t>eval()</a:t>
            </a:r>
            <a:r>
              <a:rPr kumimoji="1" lang="zh-CN" altLang="en-US" dirty="0"/>
              <a:t>方法的输入参数类型和返回结果类型</a:t>
            </a:r>
            <a:endParaRPr kumimoji="1" lang="en-US" altLang="zh-CN" dirty="0"/>
          </a:p>
          <a:p>
            <a:r>
              <a:rPr kumimoji="1" lang="en-US" altLang="zh-CN" dirty="0"/>
              <a:t>eval()</a:t>
            </a:r>
            <a:r>
              <a:rPr kumimoji="1" lang="zh-CN" altLang="en-US" dirty="0"/>
              <a:t>方法的输入和输出类型决定了函数的输入和输出类型</a:t>
            </a:r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AD2C76B-530C-4F4D-A60F-8EC3A5950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标量函数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55AD322-4B3A-1341-BE61-422D10F3B986}"/>
              </a:ext>
            </a:extLst>
          </p:cNvPr>
          <p:cNvSpPr/>
          <p:nvPr/>
        </p:nvSpPr>
        <p:spPr>
          <a:xfrm>
            <a:off x="5815011" y="2822198"/>
            <a:ext cx="7658101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8959A8"/>
                </a:solidFill>
              </a:rPr>
              <a:t>public</a:t>
            </a: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8959A8"/>
                </a:solidFill>
              </a:rPr>
              <a:t>class</a:t>
            </a:r>
            <a:r>
              <a:rPr lang="en-US" altLang="zh-CN" sz="1600" dirty="0"/>
              <a:t> </a:t>
            </a:r>
            <a:r>
              <a:rPr lang="en-US" altLang="zh-CN" sz="1600" dirty="0" err="1">
                <a:solidFill>
                  <a:srgbClr val="8E908C"/>
                </a:solidFill>
              </a:rPr>
              <a:t>IsInFourRing</a:t>
            </a: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8959A8"/>
                </a:solidFill>
              </a:rPr>
              <a:t>extends</a:t>
            </a:r>
            <a:r>
              <a:rPr lang="en-US" altLang="zh-CN" sz="1600" dirty="0"/>
              <a:t> </a:t>
            </a:r>
            <a:r>
              <a:rPr lang="en-US" altLang="zh-CN" sz="1600" dirty="0" err="1">
                <a:solidFill>
                  <a:srgbClr val="8E908C"/>
                </a:solidFill>
              </a:rPr>
              <a:t>ScalarFunction</a:t>
            </a:r>
            <a:r>
              <a:rPr lang="en-US" altLang="zh-CN" sz="1600" dirty="0"/>
              <a:t> { </a:t>
            </a:r>
          </a:p>
          <a:p>
            <a:pPr lvl="1"/>
            <a:r>
              <a:rPr lang="en-US" altLang="zh-CN" sz="1600" dirty="0">
                <a:solidFill>
                  <a:srgbClr val="8E908C"/>
                </a:solidFill>
              </a:rPr>
              <a:t>// </a:t>
            </a:r>
            <a:r>
              <a:rPr lang="zh-CN" altLang="en-US" sz="1600" dirty="0">
                <a:solidFill>
                  <a:srgbClr val="8E908C"/>
                </a:solidFill>
              </a:rPr>
              <a:t>北京四环经纬度范围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pPr lvl="1"/>
            <a:r>
              <a:rPr lang="en-US" altLang="zh-CN" sz="1600" dirty="0">
                <a:solidFill>
                  <a:srgbClr val="8959A8"/>
                </a:solidFill>
              </a:rPr>
              <a:t>private</a:t>
            </a: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8959A8"/>
                </a:solidFill>
              </a:rPr>
              <a:t>static</a:t>
            </a: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8959A8"/>
                </a:solidFill>
              </a:rPr>
              <a:t>double</a:t>
            </a:r>
            <a:r>
              <a:rPr lang="en-US" altLang="zh-CN" sz="1600" dirty="0"/>
              <a:t> LON_EAST = </a:t>
            </a:r>
            <a:r>
              <a:rPr lang="en-US" altLang="zh-CN" sz="1600" dirty="0">
                <a:solidFill>
                  <a:srgbClr val="F5871F"/>
                </a:solidFill>
              </a:rPr>
              <a:t>116.48</a:t>
            </a:r>
            <a:r>
              <a:rPr lang="en-US" altLang="zh-CN" sz="1600" dirty="0"/>
              <a:t>; </a:t>
            </a:r>
          </a:p>
          <a:p>
            <a:pPr lvl="1"/>
            <a:r>
              <a:rPr lang="en-US" altLang="zh-CN" sz="1600" dirty="0">
                <a:solidFill>
                  <a:srgbClr val="8959A8"/>
                </a:solidFill>
              </a:rPr>
              <a:t>private</a:t>
            </a: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8959A8"/>
                </a:solidFill>
              </a:rPr>
              <a:t>static</a:t>
            </a: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8959A8"/>
                </a:solidFill>
              </a:rPr>
              <a:t>double</a:t>
            </a:r>
            <a:r>
              <a:rPr lang="en-US" altLang="zh-CN" sz="1600" dirty="0"/>
              <a:t> LON_WEST = </a:t>
            </a:r>
            <a:r>
              <a:rPr lang="en-US" altLang="zh-CN" sz="1600" dirty="0">
                <a:solidFill>
                  <a:srgbClr val="F5871F"/>
                </a:solidFill>
              </a:rPr>
              <a:t>116.27</a:t>
            </a:r>
            <a:r>
              <a:rPr lang="en-US" altLang="zh-CN" sz="1600" dirty="0"/>
              <a:t>; </a:t>
            </a:r>
          </a:p>
          <a:p>
            <a:pPr lvl="1"/>
            <a:r>
              <a:rPr lang="en-US" altLang="zh-CN" sz="1600" dirty="0">
                <a:solidFill>
                  <a:srgbClr val="8959A8"/>
                </a:solidFill>
              </a:rPr>
              <a:t>private</a:t>
            </a: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8959A8"/>
                </a:solidFill>
              </a:rPr>
              <a:t>static</a:t>
            </a: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8959A8"/>
                </a:solidFill>
              </a:rPr>
              <a:t>double</a:t>
            </a:r>
            <a:r>
              <a:rPr lang="en-US" altLang="zh-CN" sz="1600" dirty="0"/>
              <a:t> LAT_NORTH = </a:t>
            </a:r>
            <a:r>
              <a:rPr lang="en-US" altLang="zh-CN" sz="1600" dirty="0">
                <a:solidFill>
                  <a:srgbClr val="F5871F"/>
                </a:solidFill>
              </a:rPr>
              <a:t>39.988</a:t>
            </a:r>
            <a:r>
              <a:rPr lang="en-US" altLang="zh-CN" sz="1600" dirty="0"/>
              <a:t>; </a:t>
            </a:r>
          </a:p>
          <a:p>
            <a:pPr lvl="1"/>
            <a:r>
              <a:rPr lang="en-US" altLang="zh-CN" sz="1600" dirty="0">
                <a:solidFill>
                  <a:srgbClr val="8959A8"/>
                </a:solidFill>
              </a:rPr>
              <a:t>private</a:t>
            </a: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8959A8"/>
                </a:solidFill>
              </a:rPr>
              <a:t>static</a:t>
            </a: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8959A8"/>
                </a:solidFill>
              </a:rPr>
              <a:t>double</a:t>
            </a:r>
            <a:r>
              <a:rPr lang="en-US" altLang="zh-CN" sz="1600" dirty="0"/>
              <a:t> LAT_SOUTH = </a:t>
            </a:r>
            <a:r>
              <a:rPr lang="en-US" altLang="zh-CN" sz="1600" dirty="0">
                <a:solidFill>
                  <a:srgbClr val="F5871F"/>
                </a:solidFill>
              </a:rPr>
              <a:t>39.83</a:t>
            </a:r>
            <a:r>
              <a:rPr lang="en-US" altLang="zh-CN" sz="1600" dirty="0"/>
              <a:t>; </a:t>
            </a:r>
          </a:p>
          <a:p>
            <a:pPr lvl="1"/>
            <a:endParaRPr lang="en-US" altLang="zh-CN" sz="1600" dirty="0">
              <a:solidFill>
                <a:srgbClr val="8E908C"/>
              </a:solidFill>
            </a:endParaRPr>
          </a:p>
          <a:p>
            <a:pPr lvl="1"/>
            <a:r>
              <a:rPr lang="en-US" altLang="zh-CN" sz="1600" dirty="0">
                <a:solidFill>
                  <a:srgbClr val="8E908C"/>
                </a:solidFill>
              </a:rPr>
              <a:t>// </a:t>
            </a:r>
            <a:r>
              <a:rPr lang="zh-CN" altLang="en-US" sz="1600" dirty="0">
                <a:solidFill>
                  <a:srgbClr val="8E908C"/>
                </a:solidFill>
              </a:rPr>
              <a:t>判断输入的经纬度是否在四环内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pPr lvl="1"/>
            <a:r>
              <a:rPr lang="en-US" altLang="zh-CN" sz="1600" dirty="0">
                <a:solidFill>
                  <a:srgbClr val="8959A8"/>
                </a:solidFill>
              </a:rPr>
              <a:t>public</a:t>
            </a:r>
            <a:r>
              <a:rPr lang="en-US" altLang="zh-CN" sz="1600" dirty="0">
                <a:solidFill>
                  <a:srgbClr val="4271AE"/>
                </a:solidFill>
              </a:rPr>
              <a:t> </a:t>
            </a:r>
            <a:r>
              <a:rPr lang="en-US" altLang="zh-CN" sz="1600" dirty="0" err="1">
                <a:solidFill>
                  <a:srgbClr val="8959A8"/>
                </a:solidFill>
              </a:rPr>
              <a:t>boolean</a:t>
            </a:r>
            <a:r>
              <a:rPr lang="en-US" altLang="zh-CN" sz="1600" dirty="0">
                <a:solidFill>
                  <a:srgbClr val="4271AE"/>
                </a:solidFill>
              </a:rPr>
              <a:t> </a:t>
            </a:r>
            <a:r>
              <a:rPr lang="en-US" altLang="zh-CN" sz="1600" dirty="0">
                <a:solidFill>
                  <a:srgbClr val="8E908C"/>
                </a:solidFill>
              </a:rPr>
              <a:t>eval</a:t>
            </a:r>
            <a:r>
              <a:rPr lang="en-US" altLang="zh-CN" sz="1600" dirty="0">
                <a:solidFill>
                  <a:srgbClr val="F5871F"/>
                </a:solidFill>
              </a:rPr>
              <a:t>(</a:t>
            </a:r>
            <a:r>
              <a:rPr lang="en-US" altLang="zh-CN" sz="1600" dirty="0">
                <a:solidFill>
                  <a:srgbClr val="8959A8"/>
                </a:solidFill>
              </a:rPr>
              <a:t>double</a:t>
            </a:r>
            <a:r>
              <a:rPr lang="en-US" altLang="zh-CN" sz="1600" dirty="0">
                <a:solidFill>
                  <a:srgbClr val="F5871F"/>
                </a:solidFill>
              </a:rPr>
              <a:t> </a:t>
            </a:r>
            <a:r>
              <a:rPr lang="en-US" altLang="zh-CN" sz="1600" dirty="0" err="1">
                <a:solidFill>
                  <a:srgbClr val="F5871F"/>
                </a:solidFill>
              </a:rPr>
              <a:t>lon</a:t>
            </a:r>
            <a:r>
              <a:rPr lang="en-US" altLang="zh-CN" sz="1600" dirty="0">
                <a:solidFill>
                  <a:srgbClr val="F5871F"/>
                </a:solidFill>
              </a:rPr>
              <a:t>, </a:t>
            </a:r>
            <a:r>
              <a:rPr lang="en-US" altLang="zh-CN" sz="1600" dirty="0">
                <a:solidFill>
                  <a:srgbClr val="8959A8"/>
                </a:solidFill>
              </a:rPr>
              <a:t>double</a:t>
            </a:r>
            <a:r>
              <a:rPr lang="en-US" altLang="zh-CN" sz="1600" dirty="0">
                <a:solidFill>
                  <a:srgbClr val="F5871F"/>
                </a:solidFill>
              </a:rPr>
              <a:t> </a:t>
            </a:r>
            <a:r>
              <a:rPr lang="en-US" altLang="zh-CN" sz="1600" dirty="0" err="1">
                <a:solidFill>
                  <a:srgbClr val="F5871F"/>
                </a:solidFill>
              </a:rPr>
              <a:t>lat</a:t>
            </a:r>
            <a:r>
              <a:rPr lang="en-US" altLang="zh-CN" sz="1600" dirty="0">
                <a:solidFill>
                  <a:srgbClr val="F5871F"/>
                </a:solidFill>
              </a:rPr>
              <a:t>)</a:t>
            </a:r>
            <a:r>
              <a:rPr lang="en-US" altLang="zh-CN" sz="1600" dirty="0">
                <a:solidFill>
                  <a:srgbClr val="4271AE"/>
                </a:solidFill>
              </a:rPr>
              <a:t> </a:t>
            </a:r>
            <a:r>
              <a:rPr lang="en-US" altLang="zh-CN" sz="1600" dirty="0"/>
              <a:t>{ </a:t>
            </a:r>
          </a:p>
          <a:p>
            <a:pPr lvl="2"/>
            <a:r>
              <a:rPr lang="en-US" altLang="zh-CN" sz="1600" dirty="0">
                <a:solidFill>
                  <a:srgbClr val="8959A8"/>
                </a:solidFill>
              </a:rPr>
              <a:t>return</a:t>
            </a:r>
            <a:r>
              <a:rPr lang="en-US" altLang="zh-CN" sz="1600" dirty="0"/>
              <a:t> !(</a:t>
            </a:r>
            <a:r>
              <a:rPr lang="en-US" altLang="zh-CN" sz="1600" dirty="0" err="1"/>
              <a:t>lon</a:t>
            </a:r>
            <a:r>
              <a:rPr lang="en-US" altLang="zh-CN" sz="1600" dirty="0"/>
              <a:t> &gt; LON_EAST || </a:t>
            </a:r>
            <a:r>
              <a:rPr lang="en-US" altLang="zh-CN" sz="1600" dirty="0" err="1"/>
              <a:t>lon</a:t>
            </a:r>
            <a:r>
              <a:rPr lang="en-US" altLang="zh-CN" sz="1600" dirty="0"/>
              <a:t> &lt; LON_WEST) &amp;&amp; </a:t>
            </a:r>
          </a:p>
          <a:p>
            <a:pPr lvl="2"/>
            <a:r>
              <a:rPr lang="en-US" altLang="zh-CN" sz="1600" dirty="0"/>
              <a:t>	!(</a:t>
            </a:r>
            <a:r>
              <a:rPr lang="en-US" altLang="zh-CN" sz="1600" dirty="0" err="1"/>
              <a:t>lat</a:t>
            </a:r>
            <a:r>
              <a:rPr lang="en-US" altLang="zh-CN" sz="1600" dirty="0"/>
              <a:t> &gt; LAT_NORTH || </a:t>
            </a:r>
            <a:r>
              <a:rPr lang="en-US" altLang="zh-CN" sz="1600" dirty="0" err="1"/>
              <a:t>lat</a:t>
            </a:r>
            <a:r>
              <a:rPr lang="en-US" altLang="zh-CN" sz="1600" dirty="0"/>
              <a:t> &lt; LAT_SOUTH); </a:t>
            </a:r>
          </a:p>
          <a:p>
            <a:pPr lvl="1"/>
            <a:r>
              <a:rPr lang="en-US" altLang="zh-CN" sz="1600" dirty="0"/>
              <a:t>} </a:t>
            </a:r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666084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822EDEA-31C8-7843-B857-301D594A2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9534524" cy="4351338"/>
          </a:xfrm>
        </p:spPr>
        <p:txBody>
          <a:bodyPr/>
          <a:lstStyle/>
          <a:p>
            <a:r>
              <a:rPr kumimoji="1" lang="zh-CN" altLang="en-US" dirty="0"/>
              <a:t>自定义好函数后，还需要使用</a:t>
            </a:r>
            <a:r>
              <a:rPr lang="en-US" altLang="zh-CN" dirty="0" err="1"/>
              <a:t>registerFunction</a:t>
            </a:r>
            <a:r>
              <a:rPr lang="en-US" altLang="zh-CN" dirty="0"/>
              <a:t>()</a:t>
            </a:r>
            <a:r>
              <a:rPr lang="zh-CN" altLang="en-US" dirty="0"/>
              <a:t>将函数注册到</a:t>
            </a:r>
            <a:r>
              <a:rPr lang="en-US" altLang="zh-CN" dirty="0"/>
              <a:t>Catalog</a:t>
            </a:r>
            <a:r>
              <a:rPr lang="zh-CN" altLang="en-US" dirty="0"/>
              <a:t>中，为函数起名，注册后才能在</a:t>
            </a:r>
            <a:r>
              <a:rPr lang="en-US" altLang="zh-CN" dirty="0"/>
              <a:t>SQL</a:t>
            </a:r>
            <a:r>
              <a:rPr lang="zh-CN" altLang="en-US" dirty="0"/>
              <a:t>中使用这个函数</a:t>
            </a:r>
            <a:endParaRPr lang="en-US" altLang="zh-CN" dirty="0"/>
          </a:p>
          <a:p>
            <a:r>
              <a:rPr lang="en-US" altLang="zh-CN" dirty="0"/>
              <a:t>eval()</a:t>
            </a:r>
            <a:r>
              <a:rPr lang="zh-CN" altLang="en-US" dirty="0"/>
              <a:t>方法的输入参数类型对应</a:t>
            </a:r>
            <a:r>
              <a:rPr lang="en-US" altLang="zh-CN" dirty="0"/>
              <a:t>SQL</a:t>
            </a:r>
            <a:r>
              <a:rPr lang="zh-CN" altLang="en-US" dirty="0"/>
              <a:t>中的输入类型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1438E2-3171-6B41-BBDF-B07D534C5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标量函数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A2F58FE-8763-4345-AF6D-333D8027EA5C}"/>
              </a:ext>
            </a:extLst>
          </p:cNvPr>
          <p:cNvSpPr/>
          <p:nvPr/>
        </p:nvSpPr>
        <p:spPr>
          <a:xfrm>
            <a:off x="2862667" y="4001294"/>
            <a:ext cx="735289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8E908C"/>
                </a:solidFill>
              </a:rPr>
              <a:t>// </a:t>
            </a:r>
            <a:r>
              <a:rPr lang="zh-CN" altLang="en-US" sz="1600" dirty="0">
                <a:solidFill>
                  <a:srgbClr val="8E908C"/>
                </a:solidFill>
              </a:rPr>
              <a:t>注册函数到</a:t>
            </a:r>
            <a:r>
              <a:rPr lang="en-US" altLang="zh-CN" sz="1600" dirty="0">
                <a:solidFill>
                  <a:srgbClr val="8E908C"/>
                </a:solidFill>
              </a:rPr>
              <a:t>Catalog</a:t>
            </a:r>
            <a:r>
              <a:rPr lang="zh-CN" altLang="en-US" sz="1600" dirty="0">
                <a:solidFill>
                  <a:srgbClr val="8E908C"/>
                </a:solidFill>
              </a:rPr>
              <a:t>中，指定名字为</a:t>
            </a:r>
            <a:r>
              <a:rPr lang="en-US" altLang="zh-CN" sz="1600" dirty="0" err="1">
                <a:solidFill>
                  <a:srgbClr val="8E908C"/>
                </a:solidFill>
              </a:rPr>
              <a:t>IsInFourRing</a:t>
            </a:r>
            <a:r>
              <a:rPr lang="en-US" altLang="zh-CN" sz="1600" dirty="0"/>
              <a:t> </a:t>
            </a:r>
          </a:p>
          <a:p>
            <a:r>
              <a:rPr lang="en-US" altLang="zh-CN" sz="1600" dirty="0" err="1"/>
              <a:t>tEnv.registerFunction</a:t>
            </a:r>
            <a:r>
              <a:rPr lang="en-US" altLang="zh-CN" sz="1600" dirty="0"/>
              <a:t>(</a:t>
            </a:r>
            <a:r>
              <a:rPr lang="en-US" altLang="zh-CN" sz="1600" dirty="0">
                <a:solidFill>
                  <a:srgbClr val="718C00"/>
                </a:solidFill>
              </a:rPr>
              <a:t>"</a:t>
            </a:r>
            <a:r>
              <a:rPr lang="en-US" altLang="zh-CN" sz="1600" b="1" dirty="0" err="1">
                <a:solidFill>
                  <a:srgbClr val="718C00"/>
                </a:solidFill>
              </a:rPr>
              <a:t>IsInFourRing</a:t>
            </a:r>
            <a:r>
              <a:rPr lang="en-US" altLang="zh-CN" sz="1600" dirty="0">
                <a:solidFill>
                  <a:srgbClr val="718C00"/>
                </a:solidFill>
              </a:rPr>
              <a:t>"</a:t>
            </a:r>
            <a:r>
              <a:rPr lang="en-US" altLang="zh-CN" sz="1600" dirty="0"/>
              <a:t>, </a:t>
            </a:r>
            <a:r>
              <a:rPr lang="en-US" altLang="zh-CN" sz="1600" dirty="0">
                <a:solidFill>
                  <a:srgbClr val="8959A8"/>
                </a:solidFill>
              </a:rPr>
              <a:t>new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IsInFourRing</a:t>
            </a:r>
            <a:r>
              <a:rPr lang="en-US" altLang="zh-CN" sz="1600" dirty="0"/>
              <a:t>()); </a:t>
            </a:r>
          </a:p>
          <a:p>
            <a:endParaRPr lang="en-US" altLang="zh-CN" sz="1600" dirty="0">
              <a:solidFill>
                <a:srgbClr val="8E908C"/>
              </a:solidFill>
            </a:endParaRPr>
          </a:p>
          <a:p>
            <a:r>
              <a:rPr lang="en-US" altLang="zh-CN" sz="1600" dirty="0">
                <a:solidFill>
                  <a:srgbClr val="8E908C"/>
                </a:solidFill>
              </a:rPr>
              <a:t>// </a:t>
            </a:r>
            <a:r>
              <a:rPr lang="zh-CN" altLang="en-US" sz="1600" dirty="0">
                <a:solidFill>
                  <a:srgbClr val="8E908C"/>
                </a:solidFill>
              </a:rPr>
              <a:t>在</a:t>
            </a:r>
            <a:r>
              <a:rPr lang="en-US" altLang="zh-CN" sz="1600" dirty="0">
                <a:solidFill>
                  <a:srgbClr val="8E908C"/>
                </a:solidFill>
              </a:rPr>
              <a:t>SQL</a:t>
            </a:r>
            <a:r>
              <a:rPr lang="zh-CN" altLang="en-US" sz="1600" dirty="0">
                <a:solidFill>
                  <a:srgbClr val="8E908C"/>
                </a:solidFill>
              </a:rPr>
              <a:t>语句中使用</a:t>
            </a:r>
            <a:r>
              <a:rPr lang="en-US" altLang="zh-CN" sz="1600" dirty="0" err="1">
                <a:solidFill>
                  <a:srgbClr val="8E908C"/>
                </a:solidFill>
              </a:rPr>
              <a:t>IsInFourRing</a:t>
            </a:r>
            <a:r>
              <a:rPr lang="zh-CN" altLang="en-US" sz="1600" dirty="0">
                <a:solidFill>
                  <a:srgbClr val="8E908C"/>
                </a:solidFill>
              </a:rPr>
              <a:t>函数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r>
              <a:rPr lang="en-US" altLang="zh-CN" sz="1600" dirty="0"/>
              <a:t>Table </a:t>
            </a:r>
            <a:r>
              <a:rPr lang="en-US" altLang="zh-CN" sz="1600" dirty="0" err="1"/>
              <a:t>inFourRingTab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tEnv.sqlQuery</a:t>
            </a:r>
            <a:r>
              <a:rPr lang="en-US" altLang="zh-CN" sz="1600" dirty="0"/>
              <a:t>(</a:t>
            </a:r>
            <a:r>
              <a:rPr lang="en-US" altLang="zh-CN" sz="1600" dirty="0">
                <a:solidFill>
                  <a:srgbClr val="718C00"/>
                </a:solidFill>
              </a:rPr>
              <a:t>"SELECT id FROM geo WHERE </a:t>
            </a:r>
            <a:r>
              <a:rPr lang="en-US" altLang="zh-CN" sz="1600" b="1" dirty="0" err="1">
                <a:solidFill>
                  <a:srgbClr val="718C00"/>
                </a:solidFill>
              </a:rPr>
              <a:t>IsInFourRing</a:t>
            </a:r>
            <a:r>
              <a:rPr lang="en-US" altLang="zh-CN" sz="1600" dirty="0">
                <a:solidFill>
                  <a:srgbClr val="718C00"/>
                </a:solidFill>
              </a:rPr>
              <a:t>(long, alt)"</a:t>
            </a:r>
            <a:r>
              <a:rPr lang="en-US" altLang="zh-CN" sz="1600" dirty="0"/>
              <a:t>); 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925435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C8462D0-FB34-6446-AD87-7152BB23B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25625"/>
            <a:ext cx="5005386" cy="4351338"/>
          </a:xfrm>
        </p:spPr>
        <p:txBody>
          <a:bodyPr/>
          <a:lstStyle/>
          <a:p>
            <a:r>
              <a:rPr lang="zh-CN" altLang="zh-CN" dirty="0"/>
              <a:t>表函数能够接收零到多个标量输入，输出零到多行，每行数据有一到多列。 </a:t>
            </a:r>
            <a:endParaRPr lang="en-US" altLang="zh-CN" dirty="0"/>
          </a:p>
          <a:p>
            <a:r>
              <a:rPr lang="zh-CN" altLang="zh-CN" dirty="0"/>
              <a:t>表函数更像是一个表，一般出现在</a:t>
            </a:r>
            <a:r>
              <a:rPr lang="en-US" altLang="zh-CN" dirty="0"/>
              <a:t>FROM</a:t>
            </a:r>
            <a:r>
              <a:rPr lang="zh-CN" altLang="zh-CN" dirty="0"/>
              <a:t>之后。 </a:t>
            </a:r>
            <a:endParaRPr lang="en-US" altLang="zh-CN" dirty="0"/>
          </a:p>
          <a:p>
            <a:r>
              <a:rPr kumimoji="1" lang="zh-CN" altLang="en-US" dirty="0"/>
              <a:t>继承 </a:t>
            </a:r>
            <a:r>
              <a:rPr lang="en-US" altLang="zh-CN" dirty="0" err="1"/>
              <a:t>TableFunction</a:t>
            </a:r>
            <a:r>
              <a:rPr lang="zh-CN" altLang="en-US" dirty="0"/>
              <a:t>，实现 </a:t>
            </a:r>
            <a:r>
              <a:rPr lang="en-US" altLang="zh-CN" dirty="0"/>
              <a:t>eval()</a:t>
            </a:r>
            <a:r>
              <a:rPr lang="zh-CN" altLang="en-US" dirty="0"/>
              <a:t> 方法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eval()</a:t>
            </a:r>
            <a:r>
              <a:rPr lang="zh-CN" altLang="zh-CN" dirty="0"/>
              <a:t>方法里</a:t>
            </a:r>
            <a:r>
              <a:rPr lang="zh-CN" altLang="en-US" dirty="0"/>
              <a:t>，</a:t>
            </a:r>
            <a:r>
              <a:rPr lang="zh-CN" altLang="zh-CN" dirty="0"/>
              <a:t>使用</a:t>
            </a:r>
            <a:r>
              <a:rPr lang="en-US" altLang="zh-CN" dirty="0"/>
              <a:t>collect()</a:t>
            </a:r>
            <a:r>
              <a:rPr lang="zh-CN" altLang="zh-CN" dirty="0"/>
              <a:t>方法将结果</a:t>
            </a:r>
            <a:r>
              <a:rPr lang="zh-CN" altLang="en-US" dirty="0"/>
              <a:t>收集起来</a:t>
            </a:r>
            <a:r>
              <a:rPr lang="zh-CN" altLang="zh-CN" dirty="0"/>
              <a:t>，</a:t>
            </a:r>
            <a:r>
              <a:rPr lang="zh-CN" altLang="en-US" dirty="0"/>
              <a:t>可以输出零到多行数据</a:t>
            </a:r>
            <a:endParaRPr lang="en-US" altLang="zh-CN" dirty="0"/>
          </a:p>
          <a:p>
            <a:r>
              <a:rPr lang="en-US" altLang="zh-CN" dirty="0" err="1"/>
              <a:t>TableFunction</a:t>
            </a:r>
            <a:r>
              <a:rPr lang="en-US" altLang="zh-CN" dirty="0"/>
              <a:t>&lt;T&gt;</a:t>
            </a:r>
            <a:r>
              <a:rPr lang="zh-CN" altLang="en-US" dirty="0"/>
              <a:t>：泛型</a:t>
            </a:r>
            <a:r>
              <a:rPr lang="en-US" altLang="zh-CN" dirty="0"/>
              <a:t>T</a:t>
            </a:r>
            <a:r>
              <a:rPr lang="zh-CN" altLang="en-US" dirty="0"/>
              <a:t>为输出类型</a:t>
            </a:r>
            <a:endParaRPr lang="en-US" altLang="zh-CN" dirty="0"/>
          </a:p>
          <a:p>
            <a:r>
              <a:rPr kumimoji="1" lang="zh-CN" altLang="en-US" dirty="0"/>
              <a:t>案例：</a:t>
            </a:r>
            <a:r>
              <a:rPr lang="zh-CN" altLang="en-US" dirty="0"/>
              <a:t>将字符串输入按照</a:t>
            </a:r>
            <a:r>
              <a:rPr lang="en-US" altLang="zh-CN" dirty="0"/>
              <a:t>#</a:t>
            </a:r>
            <a:r>
              <a:rPr lang="zh-CN" altLang="en-US" dirty="0"/>
              <a:t>切分，输出零到多行，输出类型为</a:t>
            </a:r>
            <a:r>
              <a:rPr lang="en-US" altLang="zh-CN" dirty="0"/>
              <a:t>String</a:t>
            </a: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E047B9B-658A-8D47-85E5-44C58102B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表函数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E5077D1-5C1B-0B43-B7CF-137893BB56B6}"/>
              </a:ext>
            </a:extLst>
          </p:cNvPr>
          <p:cNvSpPr/>
          <p:nvPr/>
        </p:nvSpPr>
        <p:spPr>
          <a:xfrm>
            <a:off x="6212883" y="4001294"/>
            <a:ext cx="6096000" cy="280076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>
                <a:solidFill>
                  <a:srgbClr val="8959A8"/>
                </a:solidFill>
              </a:rPr>
              <a:t>public</a:t>
            </a: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8959A8"/>
                </a:solidFill>
              </a:rPr>
              <a:t>class</a:t>
            </a:r>
            <a:r>
              <a:rPr lang="en-US" altLang="zh-CN" sz="1600" dirty="0"/>
              <a:t> </a:t>
            </a:r>
            <a:r>
              <a:rPr lang="en-US" altLang="zh-CN" sz="1600" dirty="0" err="1">
                <a:solidFill>
                  <a:srgbClr val="8E908C"/>
                </a:solidFill>
              </a:rPr>
              <a:t>TableFunc</a:t>
            </a: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8959A8"/>
                </a:solidFill>
              </a:rPr>
              <a:t>extends</a:t>
            </a:r>
            <a:r>
              <a:rPr lang="en-US" altLang="zh-CN" sz="1600" dirty="0"/>
              <a:t> </a:t>
            </a:r>
            <a:r>
              <a:rPr lang="en-US" altLang="zh-CN" sz="1600" dirty="0" err="1">
                <a:solidFill>
                  <a:srgbClr val="8E908C"/>
                </a:solidFill>
              </a:rPr>
              <a:t>TableFunction</a:t>
            </a:r>
            <a:r>
              <a:rPr lang="en-US" altLang="zh-CN" sz="1600" dirty="0"/>
              <a:t>&lt;</a:t>
            </a:r>
            <a:r>
              <a:rPr lang="en-US" altLang="zh-CN" sz="1600" dirty="0">
                <a:solidFill>
                  <a:srgbClr val="8E908C"/>
                </a:solidFill>
              </a:rPr>
              <a:t>String</a:t>
            </a:r>
            <a:r>
              <a:rPr lang="en-US" altLang="zh-CN" sz="1600" dirty="0"/>
              <a:t>&gt; { </a:t>
            </a:r>
          </a:p>
          <a:p>
            <a:pPr lvl="1"/>
            <a:r>
              <a:rPr lang="en-US" altLang="zh-CN" sz="1600" dirty="0">
                <a:solidFill>
                  <a:srgbClr val="8E908C"/>
                </a:solidFill>
              </a:rPr>
              <a:t>// </a:t>
            </a:r>
            <a:r>
              <a:rPr lang="zh-CN" altLang="en-US" sz="1600" dirty="0">
                <a:solidFill>
                  <a:srgbClr val="8E908C"/>
                </a:solidFill>
              </a:rPr>
              <a:t>按</a:t>
            </a:r>
            <a:r>
              <a:rPr lang="en-US" altLang="zh-CN" sz="1600" dirty="0">
                <a:solidFill>
                  <a:srgbClr val="8E908C"/>
                </a:solidFill>
              </a:rPr>
              <a:t>#</a:t>
            </a:r>
            <a:r>
              <a:rPr lang="zh-CN" altLang="en-US" sz="1600" dirty="0">
                <a:solidFill>
                  <a:srgbClr val="8E908C"/>
                </a:solidFill>
              </a:rPr>
              <a:t>切分字符串，输出零到多行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pPr lvl="1"/>
            <a:r>
              <a:rPr lang="en-US" altLang="zh-CN" sz="1600" dirty="0">
                <a:solidFill>
                  <a:srgbClr val="8959A8"/>
                </a:solidFill>
              </a:rPr>
              <a:t>public</a:t>
            </a:r>
            <a:r>
              <a:rPr lang="en-US" altLang="zh-CN" sz="1600" dirty="0">
                <a:solidFill>
                  <a:srgbClr val="4271AE"/>
                </a:solidFill>
              </a:rPr>
              <a:t> </a:t>
            </a:r>
            <a:r>
              <a:rPr lang="en-US" altLang="zh-CN" sz="1600" dirty="0">
                <a:solidFill>
                  <a:srgbClr val="8959A8"/>
                </a:solidFill>
              </a:rPr>
              <a:t>void</a:t>
            </a:r>
            <a:r>
              <a:rPr lang="en-US" altLang="zh-CN" sz="1600" dirty="0">
                <a:solidFill>
                  <a:srgbClr val="4271AE"/>
                </a:solidFill>
              </a:rPr>
              <a:t> </a:t>
            </a:r>
            <a:r>
              <a:rPr lang="en-US" altLang="zh-CN" sz="1600" dirty="0">
                <a:solidFill>
                  <a:srgbClr val="8E908C"/>
                </a:solidFill>
              </a:rPr>
              <a:t>eval</a:t>
            </a:r>
            <a:r>
              <a:rPr lang="en-US" altLang="zh-CN" sz="1600" dirty="0">
                <a:solidFill>
                  <a:srgbClr val="F5871F"/>
                </a:solidFill>
              </a:rPr>
              <a:t>(String str)</a:t>
            </a:r>
            <a:r>
              <a:rPr lang="en-US" altLang="zh-CN" sz="1600" dirty="0">
                <a:solidFill>
                  <a:srgbClr val="4271AE"/>
                </a:solidFill>
              </a:rPr>
              <a:t> </a:t>
            </a:r>
            <a:r>
              <a:rPr lang="en-US" altLang="zh-CN" sz="1600" dirty="0"/>
              <a:t>{ </a:t>
            </a:r>
          </a:p>
          <a:p>
            <a:pPr lvl="2"/>
            <a:r>
              <a:rPr lang="en-US" altLang="zh-CN" sz="1600" dirty="0">
                <a:solidFill>
                  <a:srgbClr val="8959A8"/>
                </a:solidFill>
              </a:rPr>
              <a:t>if</a:t>
            </a:r>
            <a:r>
              <a:rPr lang="en-US" altLang="zh-CN" sz="1600" dirty="0"/>
              <a:t> (</a:t>
            </a:r>
            <a:r>
              <a:rPr lang="en-US" altLang="zh-CN" sz="1600" dirty="0" err="1"/>
              <a:t>str.contains</a:t>
            </a:r>
            <a:r>
              <a:rPr lang="en-US" altLang="zh-CN" sz="1600" dirty="0"/>
              <a:t>(</a:t>
            </a:r>
            <a:r>
              <a:rPr lang="en-US" altLang="zh-CN" sz="1600" dirty="0">
                <a:solidFill>
                  <a:srgbClr val="718C00"/>
                </a:solidFill>
              </a:rPr>
              <a:t>"#"</a:t>
            </a:r>
            <a:r>
              <a:rPr lang="en-US" altLang="zh-CN" sz="1600" dirty="0"/>
              <a:t>)) { </a:t>
            </a:r>
          </a:p>
          <a:p>
            <a:pPr lvl="3"/>
            <a:r>
              <a:rPr lang="en-US" altLang="zh-CN" sz="1600" dirty="0"/>
              <a:t>String[] </a:t>
            </a:r>
            <a:r>
              <a:rPr lang="en-US" altLang="zh-CN" sz="1600" dirty="0" err="1"/>
              <a:t>arr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str.split</a:t>
            </a:r>
            <a:r>
              <a:rPr lang="en-US" altLang="zh-CN" sz="1600" dirty="0"/>
              <a:t>(</a:t>
            </a:r>
            <a:r>
              <a:rPr lang="en-US" altLang="zh-CN" sz="1600" dirty="0">
                <a:solidFill>
                  <a:srgbClr val="718C00"/>
                </a:solidFill>
              </a:rPr>
              <a:t>"#"</a:t>
            </a:r>
            <a:r>
              <a:rPr lang="en-US" altLang="zh-CN" sz="1600" dirty="0"/>
              <a:t>); </a:t>
            </a:r>
          </a:p>
          <a:p>
            <a:pPr lvl="3"/>
            <a:r>
              <a:rPr lang="en-US" altLang="zh-CN" sz="1600" dirty="0">
                <a:solidFill>
                  <a:srgbClr val="8959A8"/>
                </a:solidFill>
              </a:rPr>
              <a:t>for</a:t>
            </a:r>
            <a:r>
              <a:rPr lang="en-US" altLang="zh-CN" sz="1600" dirty="0"/>
              <a:t> (String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: </a:t>
            </a:r>
            <a:r>
              <a:rPr lang="en-US" altLang="zh-CN" sz="1600" dirty="0" err="1"/>
              <a:t>arr</a:t>
            </a:r>
            <a:r>
              <a:rPr lang="en-US" altLang="zh-CN" sz="1600" dirty="0"/>
              <a:t>) { </a:t>
            </a:r>
          </a:p>
          <a:p>
            <a:pPr lvl="4"/>
            <a:r>
              <a:rPr lang="en-US" altLang="zh-CN" sz="1600" dirty="0"/>
              <a:t>collect(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); </a:t>
            </a:r>
          </a:p>
          <a:p>
            <a:pPr lvl="3"/>
            <a:r>
              <a:rPr lang="en-US" altLang="zh-CN" sz="1600" dirty="0"/>
              <a:t>} </a:t>
            </a:r>
          </a:p>
          <a:p>
            <a:pPr lvl="2"/>
            <a:r>
              <a:rPr lang="en-US" altLang="zh-CN" sz="1600" dirty="0"/>
              <a:t>} </a:t>
            </a:r>
          </a:p>
          <a:p>
            <a:pPr lvl="1"/>
            <a:r>
              <a:rPr lang="en-US" altLang="zh-CN" sz="1600" dirty="0"/>
              <a:t>} </a:t>
            </a:r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22110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6EB9140-0E30-BD4E-A4EB-D05B632D7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933949" cy="4351338"/>
          </a:xfrm>
        </p:spPr>
        <p:txBody>
          <a:bodyPr/>
          <a:lstStyle/>
          <a:p>
            <a:r>
              <a:rPr kumimoji="1" lang="zh-CN" altLang="en-US" dirty="0"/>
              <a:t>自定义好函数后，还需要使用</a:t>
            </a:r>
            <a:r>
              <a:rPr lang="en-US" altLang="zh-CN" dirty="0" err="1"/>
              <a:t>registerFunction</a:t>
            </a:r>
            <a:r>
              <a:rPr lang="en-US" altLang="zh-CN" dirty="0"/>
              <a:t>()</a:t>
            </a:r>
            <a:r>
              <a:rPr lang="zh-CN" altLang="en-US" dirty="0"/>
              <a:t>将函数注册到</a:t>
            </a:r>
            <a:r>
              <a:rPr lang="en-US" altLang="zh-CN" dirty="0"/>
              <a:t>Catalog</a:t>
            </a:r>
            <a:r>
              <a:rPr lang="zh-CN" altLang="en-US" dirty="0"/>
              <a:t>中，为函数起名，注册后才能在</a:t>
            </a:r>
            <a:r>
              <a:rPr lang="en-US" altLang="zh-CN" dirty="0"/>
              <a:t>SQL</a:t>
            </a:r>
            <a:r>
              <a:rPr lang="zh-CN" altLang="en-US" dirty="0"/>
              <a:t>中使用这个函数。</a:t>
            </a:r>
            <a:endParaRPr lang="en-US" altLang="zh-CN" dirty="0"/>
          </a:p>
          <a:p>
            <a:r>
              <a:rPr lang="zh-CN" altLang="en-US" dirty="0"/>
              <a:t>例如，函数名为</a:t>
            </a:r>
            <a:r>
              <a:rPr lang="en-US" altLang="zh-CN" dirty="0" err="1"/>
              <a:t>TableFunctionName</a:t>
            </a:r>
            <a:r>
              <a:rPr lang="zh-CN" altLang="en-US" dirty="0"/>
              <a:t>，在</a:t>
            </a:r>
            <a:r>
              <a:rPr lang="en-US" altLang="zh-CN" dirty="0"/>
              <a:t>SQL</a:t>
            </a:r>
            <a:r>
              <a:rPr lang="zh-CN" altLang="en-US" dirty="0"/>
              <a:t>语句中使用</a:t>
            </a:r>
            <a:r>
              <a:rPr lang="en-US" altLang="zh-CN" dirty="0"/>
              <a:t>LATERAL TABLE(&lt;</a:t>
            </a:r>
            <a:r>
              <a:rPr lang="en-US" altLang="zh-CN" dirty="0" err="1"/>
              <a:t>TableFunctionName</a:t>
            </a:r>
            <a:r>
              <a:rPr lang="en-US" altLang="zh-CN" dirty="0"/>
              <a:t>&gt;)</a:t>
            </a:r>
            <a:r>
              <a:rPr lang="zh-CN" altLang="en-US" dirty="0"/>
              <a:t>来调用这个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</a:p>
          <a:p>
            <a:r>
              <a:rPr lang="zh-CN" altLang="en-US" dirty="0"/>
              <a:t>案例：</a:t>
            </a:r>
            <a:r>
              <a:rPr lang="en-US" altLang="zh-CN" dirty="0"/>
              <a:t> LATERAL TABLE(</a:t>
            </a:r>
            <a:r>
              <a:rPr lang="en-US" altLang="zh-CN" dirty="0" err="1"/>
              <a:t>Func</a:t>
            </a:r>
            <a:r>
              <a:rPr lang="en-US" altLang="zh-CN" dirty="0"/>
              <a:t>(str))</a:t>
            </a:r>
            <a:r>
              <a:rPr lang="zh-CN" altLang="en-US" dirty="0"/>
              <a:t>接受</a:t>
            </a:r>
            <a:r>
              <a:rPr lang="en-US" altLang="zh-CN" dirty="0" err="1"/>
              <a:t>input_table</a:t>
            </a:r>
            <a:r>
              <a:rPr lang="zh-CN" altLang="en-US" dirty="0"/>
              <a:t>表中</a:t>
            </a:r>
            <a:r>
              <a:rPr lang="en-US" altLang="zh-CN" dirty="0"/>
              <a:t>str</a:t>
            </a:r>
            <a:r>
              <a:rPr lang="zh-CN" altLang="en-US" dirty="0"/>
              <a:t>字段作为输入，输出成一个新表，名为</a:t>
            </a:r>
            <a:r>
              <a:rPr lang="en-US" altLang="zh-CN" dirty="0"/>
              <a:t>T</a:t>
            </a:r>
            <a:r>
              <a:rPr lang="zh-CN" altLang="en-US" dirty="0"/>
              <a:t>，</a:t>
            </a:r>
            <a:r>
              <a:rPr lang="en-US" altLang="zh-CN" dirty="0"/>
              <a:t>T</a:t>
            </a:r>
            <a:r>
              <a:rPr lang="zh-CN" altLang="en-US" dirty="0"/>
              <a:t>中有一个字段</a:t>
            </a:r>
            <a:r>
              <a:rPr lang="en-US" altLang="zh-CN" dirty="0"/>
              <a:t>s</a:t>
            </a:r>
            <a:r>
              <a:rPr lang="zh-CN" altLang="en-US" dirty="0"/>
              <a:t>。</a:t>
            </a:r>
            <a:r>
              <a:rPr lang="en-US" altLang="zh-CN" dirty="0"/>
              <a:t> </a:t>
            </a:r>
            <a:r>
              <a:rPr lang="en-US" altLang="zh-CN" dirty="0" err="1"/>
              <a:t>input_table</a:t>
            </a:r>
            <a:r>
              <a:rPr lang="zh-CN" altLang="en-US" dirty="0"/>
              <a:t>与</a:t>
            </a:r>
            <a:r>
              <a:rPr lang="en-US" altLang="zh-CN" dirty="0"/>
              <a:t>T(s)</a:t>
            </a:r>
            <a:r>
              <a:rPr lang="zh-CN" altLang="en-US" dirty="0"/>
              <a:t>进行</a:t>
            </a:r>
            <a:r>
              <a:rPr lang="en-US" altLang="zh-CN" dirty="0"/>
              <a:t>CROSS</a:t>
            </a:r>
            <a:r>
              <a:rPr lang="zh-CN" altLang="en-US" dirty="0"/>
              <a:t> </a:t>
            </a:r>
            <a:r>
              <a:rPr lang="en-US" altLang="zh-CN" dirty="0"/>
              <a:t>JOIN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BC3DFD5-0311-3949-86F2-F258F522A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表函数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1F6D701-E40C-4548-BA99-9C6354767932}"/>
              </a:ext>
            </a:extLst>
          </p:cNvPr>
          <p:cNvSpPr/>
          <p:nvPr/>
        </p:nvSpPr>
        <p:spPr>
          <a:xfrm>
            <a:off x="5648323" y="4422637"/>
            <a:ext cx="695325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E908C"/>
                </a:solidFill>
              </a:rPr>
              <a:t>// </a:t>
            </a:r>
            <a:r>
              <a:rPr lang="zh-CN" altLang="en-US" dirty="0">
                <a:solidFill>
                  <a:srgbClr val="8E908C"/>
                </a:solidFill>
              </a:rPr>
              <a:t>注册函数到</a:t>
            </a:r>
            <a:r>
              <a:rPr lang="en-US" altLang="zh-CN" dirty="0">
                <a:solidFill>
                  <a:srgbClr val="8E908C"/>
                </a:solidFill>
              </a:rPr>
              <a:t>Catalog</a:t>
            </a:r>
            <a:r>
              <a:rPr lang="zh-CN" altLang="en-US" dirty="0">
                <a:solidFill>
                  <a:srgbClr val="8E908C"/>
                </a:solidFill>
              </a:rPr>
              <a:t>中，指定名字为</a:t>
            </a:r>
            <a:r>
              <a:rPr lang="en-US" altLang="zh-CN" dirty="0" err="1">
                <a:solidFill>
                  <a:srgbClr val="8E908C"/>
                </a:solidFill>
              </a:rPr>
              <a:t>Func</a:t>
            </a:r>
            <a:r>
              <a:rPr lang="en-US" altLang="zh-CN" dirty="0"/>
              <a:t> </a:t>
            </a:r>
          </a:p>
          <a:p>
            <a:r>
              <a:rPr lang="en-US" altLang="zh-CN" dirty="0" err="1"/>
              <a:t>tEnv.registerFunction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718C00"/>
                </a:solidFill>
              </a:rPr>
              <a:t>"</a:t>
            </a:r>
            <a:r>
              <a:rPr lang="en-US" altLang="zh-CN" dirty="0" err="1">
                <a:solidFill>
                  <a:srgbClr val="718C00"/>
                </a:solidFill>
              </a:rPr>
              <a:t>Func</a:t>
            </a:r>
            <a:r>
              <a:rPr lang="en-US" altLang="zh-CN" dirty="0">
                <a:solidFill>
                  <a:srgbClr val="718C00"/>
                </a:solidFill>
              </a:rPr>
              <a:t>"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8959A8"/>
                </a:solidFill>
              </a:rPr>
              <a:t>new</a:t>
            </a:r>
            <a:r>
              <a:rPr lang="en-US" altLang="zh-CN" dirty="0"/>
              <a:t> </a:t>
            </a:r>
            <a:r>
              <a:rPr lang="en-US" altLang="zh-CN" dirty="0" err="1"/>
              <a:t>TableFunc</a:t>
            </a:r>
            <a:r>
              <a:rPr lang="en-US" altLang="zh-CN" dirty="0"/>
              <a:t>()); 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rgbClr val="8E908C"/>
                </a:solidFill>
              </a:rPr>
              <a:t>// </a:t>
            </a:r>
            <a:r>
              <a:rPr lang="en-US" altLang="zh-CN" dirty="0" err="1">
                <a:solidFill>
                  <a:srgbClr val="8E908C"/>
                </a:solidFill>
              </a:rPr>
              <a:t>input_table</a:t>
            </a:r>
            <a:r>
              <a:rPr lang="zh-CN" altLang="en-US" dirty="0">
                <a:solidFill>
                  <a:srgbClr val="8E908C"/>
                </a:solidFill>
              </a:rPr>
              <a:t>与</a:t>
            </a:r>
            <a:r>
              <a:rPr lang="en-US" altLang="zh-CN" dirty="0">
                <a:solidFill>
                  <a:srgbClr val="8E908C"/>
                </a:solidFill>
              </a:rPr>
              <a:t>LATERAL TABLE(</a:t>
            </a:r>
            <a:r>
              <a:rPr lang="en-US" altLang="zh-CN" dirty="0" err="1">
                <a:solidFill>
                  <a:srgbClr val="8E908C"/>
                </a:solidFill>
              </a:rPr>
              <a:t>Func</a:t>
            </a:r>
            <a:r>
              <a:rPr lang="en-US" altLang="zh-CN" dirty="0">
                <a:solidFill>
                  <a:srgbClr val="8E908C"/>
                </a:solidFill>
              </a:rPr>
              <a:t>(str))</a:t>
            </a:r>
            <a:r>
              <a:rPr lang="zh-CN" altLang="en-US" dirty="0">
                <a:solidFill>
                  <a:srgbClr val="8E908C"/>
                </a:solidFill>
              </a:rPr>
              <a:t>进行</a:t>
            </a:r>
            <a:r>
              <a:rPr lang="en-US" altLang="zh-CN" dirty="0">
                <a:solidFill>
                  <a:srgbClr val="8E908C"/>
                </a:solidFill>
              </a:rPr>
              <a:t>JOIN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Table </a:t>
            </a:r>
            <a:r>
              <a:rPr lang="en-US" altLang="zh-CN" dirty="0" err="1"/>
              <a:t>tableFunc</a:t>
            </a:r>
            <a:r>
              <a:rPr lang="en-US" altLang="zh-CN" dirty="0"/>
              <a:t> = </a:t>
            </a:r>
            <a:r>
              <a:rPr lang="en-US" altLang="zh-CN" dirty="0" err="1"/>
              <a:t>tEnv.sqlQuery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718C00"/>
                </a:solidFill>
              </a:rPr>
              <a:t>"SELECT id, s FROM </a:t>
            </a:r>
            <a:r>
              <a:rPr lang="en-US" altLang="zh-CN" dirty="0" err="1">
                <a:solidFill>
                  <a:srgbClr val="718C00"/>
                </a:solidFill>
              </a:rPr>
              <a:t>input_table</a:t>
            </a:r>
            <a:r>
              <a:rPr lang="en-US" altLang="zh-CN" dirty="0">
                <a:solidFill>
                  <a:srgbClr val="718C00"/>
                </a:solidFill>
              </a:rPr>
              <a:t>, LATERAL TABLE(</a:t>
            </a:r>
            <a:r>
              <a:rPr lang="en-US" altLang="zh-CN" dirty="0" err="1">
                <a:solidFill>
                  <a:srgbClr val="718C00"/>
                </a:solidFill>
              </a:rPr>
              <a:t>Func</a:t>
            </a:r>
            <a:r>
              <a:rPr lang="en-US" altLang="zh-CN" dirty="0">
                <a:solidFill>
                  <a:srgbClr val="718C00"/>
                </a:solidFill>
              </a:rPr>
              <a:t>(str)) AS T(s)"</a:t>
            </a:r>
            <a:r>
              <a:rPr lang="en-US" altLang="zh-CN" dirty="0"/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3603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62C202F-9E47-B845-83D3-ED5DB21C8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调用</a:t>
            </a:r>
            <a:r>
              <a:rPr lang="en-US" altLang="zh-CN" dirty="0"/>
              <a:t>Table API</a:t>
            </a:r>
            <a:r>
              <a:rPr lang="zh-CN" altLang="en-US" dirty="0"/>
              <a:t>或</a:t>
            </a:r>
            <a:r>
              <a:rPr lang="en-US" altLang="zh-CN" dirty="0"/>
              <a:t>SQL</a:t>
            </a:r>
            <a:r>
              <a:rPr lang="zh-CN" altLang="en-US" dirty="0"/>
              <a:t>进行查询</a:t>
            </a:r>
            <a:endParaRPr lang="en-US" altLang="zh-CN" dirty="0"/>
          </a:p>
          <a:p>
            <a:r>
              <a:rPr lang="zh-CN" altLang="en-US" dirty="0"/>
              <a:t>可以在</a:t>
            </a:r>
            <a:r>
              <a:rPr lang="en-US" altLang="zh-CN" dirty="0"/>
              <a:t>Table</a:t>
            </a:r>
            <a:r>
              <a:rPr lang="zh-CN" altLang="en-US" dirty="0"/>
              <a:t>上使用</a:t>
            </a:r>
            <a:r>
              <a:rPr lang="en-US" altLang="zh-CN" dirty="0"/>
              <a:t>Table API</a:t>
            </a:r>
          </a:p>
          <a:p>
            <a:r>
              <a:rPr kumimoji="1" lang="zh-CN" altLang="en-US" dirty="0"/>
              <a:t>可以在</a:t>
            </a:r>
            <a:r>
              <a:rPr kumimoji="1" lang="en-US" altLang="zh-CN" dirty="0"/>
              <a:t>Table</a:t>
            </a:r>
            <a:r>
              <a:rPr kumimoji="1" lang="zh-CN" altLang="en-US" dirty="0"/>
              <a:t>上执行</a:t>
            </a:r>
            <a:r>
              <a:rPr kumimoji="1" lang="en-US" altLang="zh-CN" dirty="0"/>
              <a:t>SQL</a:t>
            </a:r>
            <a:r>
              <a:rPr kumimoji="1" lang="zh-CN" altLang="en-US" dirty="0"/>
              <a:t>语句</a:t>
            </a:r>
            <a:endParaRPr kumimoji="1" lang="en-US" altLang="zh-CN" dirty="0"/>
          </a:p>
          <a:p>
            <a:r>
              <a:rPr lang="zh-CN" altLang="zh-CN" dirty="0"/>
              <a:t>可以使用</a:t>
            </a:r>
            <a:r>
              <a:rPr lang="en-US" altLang="zh-CN" dirty="0"/>
              <a:t>Table API</a:t>
            </a:r>
            <a:r>
              <a:rPr lang="zh-CN" altLang="zh-CN" dirty="0"/>
              <a:t>生成一个表，在此之上进行</a:t>
            </a:r>
            <a:r>
              <a:rPr lang="en-US" altLang="zh-CN" dirty="0"/>
              <a:t>SQL</a:t>
            </a:r>
            <a:r>
              <a:rPr lang="zh-CN" altLang="zh-CN" dirty="0"/>
              <a:t>查询；也可以先进行</a:t>
            </a:r>
            <a:r>
              <a:rPr lang="en-US" altLang="zh-CN" dirty="0"/>
              <a:t>SQL</a:t>
            </a:r>
            <a:r>
              <a:rPr lang="zh-CN" altLang="zh-CN" dirty="0"/>
              <a:t>查询得到一个表，在此之上</a:t>
            </a:r>
            <a:r>
              <a:rPr lang="zh-CN" altLang="en-US" dirty="0"/>
              <a:t>再</a:t>
            </a:r>
            <a:r>
              <a:rPr lang="zh-CN" altLang="zh-CN" dirty="0"/>
              <a:t>调用</a:t>
            </a:r>
            <a:r>
              <a:rPr lang="en-US" altLang="zh-CN" dirty="0"/>
              <a:t>Table API</a:t>
            </a:r>
            <a:r>
              <a:rPr lang="zh-CN" altLang="zh-CN" dirty="0"/>
              <a:t> </a:t>
            </a: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0A26B8E-D45D-424E-9FE2-614D806D6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在表上执行语句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EFC45DC-931C-EC4B-A786-EDAA8F03F9ED}"/>
              </a:ext>
            </a:extLst>
          </p:cNvPr>
          <p:cNvSpPr/>
          <p:nvPr/>
        </p:nvSpPr>
        <p:spPr>
          <a:xfrm>
            <a:off x="5253037" y="1521957"/>
            <a:ext cx="82248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/>
              <a:t>StreamTableEnvironment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tEnv</a:t>
            </a:r>
            <a:r>
              <a:rPr lang="en-US" altLang="zh-CN" sz="1600" dirty="0"/>
              <a:t> = ... </a:t>
            </a:r>
          </a:p>
          <a:p>
            <a:endParaRPr lang="en-US" altLang="zh-CN" sz="1600" dirty="0">
              <a:solidFill>
                <a:srgbClr val="8E908C"/>
              </a:solidFill>
            </a:endParaRPr>
          </a:p>
          <a:p>
            <a:r>
              <a:rPr lang="en-US" altLang="zh-CN" sz="1600" dirty="0">
                <a:solidFill>
                  <a:srgbClr val="8E908C"/>
                </a:solidFill>
              </a:rPr>
              <a:t>// </a:t>
            </a:r>
            <a:r>
              <a:rPr lang="zh-CN" altLang="en-US" sz="1600" dirty="0">
                <a:solidFill>
                  <a:srgbClr val="8E908C"/>
                </a:solidFill>
              </a:rPr>
              <a:t>创建一个</a:t>
            </a:r>
            <a:r>
              <a:rPr lang="en-US" altLang="zh-CN" sz="1600" dirty="0" err="1">
                <a:solidFill>
                  <a:srgbClr val="8E908C"/>
                </a:solidFill>
              </a:rPr>
              <a:t>TemporaryTable</a:t>
            </a:r>
            <a:r>
              <a:rPr lang="zh-CN" altLang="en-US" sz="1600" dirty="0">
                <a:solidFill>
                  <a:srgbClr val="8E908C"/>
                </a:solidFill>
              </a:rPr>
              <a:t>：</a:t>
            </a:r>
            <a:r>
              <a:rPr lang="en-US" altLang="zh-CN" sz="1600" dirty="0" err="1">
                <a:solidFill>
                  <a:srgbClr val="8E908C"/>
                </a:solidFill>
              </a:rPr>
              <a:t>user_behavior</a:t>
            </a:r>
            <a:r>
              <a:rPr lang="en-US" altLang="zh-CN" sz="1600" dirty="0"/>
              <a:t> </a:t>
            </a:r>
          </a:p>
          <a:p>
            <a:r>
              <a:rPr lang="en-US" altLang="zh-CN" sz="1600" dirty="0"/>
              <a:t>Table </a:t>
            </a:r>
            <a:r>
              <a:rPr lang="en-US" altLang="zh-CN" sz="1600" dirty="0" err="1"/>
              <a:t>userBehaviorTable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tEnv.from</a:t>
            </a:r>
            <a:r>
              <a:rPr lang="en-US" altLang="zh-CN" sz="1600" dirty="0"/>
              <a:t>(</a:t>
            </a:r>
            <a:r>
              <a:rPr lang="en-US" altLang="zh-CN" sz="1600" dirty="0">
                <a:solidFill>
                  <a:srgbClr val="718C00"/>
                </a:solidFill>
              </a:rPr>
              <a:t>"</a:t>
            </a:r>
            <a:r>
              <a:rPr lang="en-US" altLang="zh-CN" sz="1600" dirty="0" err="1">
                <a:solidFill>
                  <a:srgbClr val="718C00"/>
                </a:solidFill>
              </a:rPr>
              <a:t>user_behavior</a:t>
            </a:r>
            <a:r>
              <a:rPr lang="en-US" altLang="zh-CN" sz="1600" dirty="0">
                <a:solidFill>
                  <a:srgbClr val="718C00"/>
                </a:solidFill>
              </a:rPr>
              <a:t>"</a:t>
            </a:r>
            <a:r>
              <a:rPr lang="en-US" altLang="zh-CN" sz="1600" dirty="0"/>
              <a:t>); </a:t>
            </a:r>
          </a:p>
          <a:p>
            <a:endParaRPr lang="en-US" altLang="zh-CN" sz="1600" dirty="0">
              <a:solidFill>
                <a:srgbClr val="8E908C"/>
              </a:solidFill>
            </a:endParaRPr>
          </a:p>
          <a:p>
            <a:r>
              <a:rPr lang="en-US" altLang="zh-CN" sz="1600" dirty="0">
                <a:solidFill>
                  <a:srgbClr val="8E908C"/>
                </a:solidFill>
              </a:rPr>
              <a:t>// </a:t>
            </a:r>
            <a:r>
              <a:rPr lang="zh-CN" altLang="en-US" sz="1600" dirty="0">
                <a:solidFill>
                  <a:srgbClr val="8E908C"/>
                </a:solidFill>
              </a:rPr>
              <a:t>在</a:t>
            </a:r>
            <a:r>
              <a:rPr lang="en-US" altLang="zh-CN" sz="1600" dirty="0">
                <a:solidFill>
                  <a:srgbClr val="8E908C"/>
                </a:solidFill>
              </a:rPr>
              <a:t>Table</a:t>
            </a:r>
            <a:r>
              <a:rPr lang="zh-CN" altLang="en-US" sz="1600" dirty="0">
                <a:solidFill>
                  <a:srgbClr val="8E908C"/>
                </a:solidFill>
              </a:rPr>
              <a:t>上使用</a:t>
            </a:r>
            <a:r>
              <a:rPr lang="en-US" altLang="zh-CN" sz="1600" dirty="0">
                <a:solidFill>
                  <a:srgbClr val="8E908C"/>
                </a:solidFill>
              </a:rPr>
              <a:t>Table API</a:t>
            </a:r>
            <a:r>
              <a:rPr lang="zh-CN" altLang="en-US" sz="1600" dirty="0">
                <a:solidFill>
                  <a:srgbClr val="8E908C"/>
                </a:solidFill>
              </a:rPr>
              <a:t>执行关系型操作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r>
              <a:rPr lang="en-US" altLang="zh-CN" sz="1600" dirty="0"/>
              <a:t>Table </a:t>
            </a:r>
            <a:r>
              <a:rPr lang="en-US" altLang="zh-CN" sz="1600" dirty="0" err="1"/>
              <a:t>groupByUserId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userBehaviorTable</a:t>
            </a:r>
            <a:endParaRPr lang="en-US" altLang="zh-CN" sz="1600" dirty="0"/>
          </a:p>
          <a:p>
            <a:pPr lvl="1"/>
            <a:r>
              <a:rPr lang="en-US" altLang="zh-CN" sz="1600" dirty="0"/>
              <a:t>.</a:t>
            </a:r>
            <a:r>
              <a:rPr lang="en-US" altLang="zh-CN" sz="1600" dirty="0" err="1"/>
              <a:t>groupBy</a:t>
            </a:r>
            <a:r>
              <a:rPr lang="en-US" altLang="zh-CN" sz="1600" dirty="0"/>
              <a:t>(</a:t>
            </a:r>
            <a:r>
              <a:rPr lang="en-US" altLang="zh-CN" sz="1600" dirty="0">
                <a:solidFill>
                  <a:srgbClr val="718C00"/>
                </a:solidFill>
              </a:rPr>
              <a:t>"</a:t>
            </a:r>
            <a:r>
              <a:rPr lang="en-US" altLang="zh-CN" sz="1600" dirty="0" err="1">
                <a:solidFill>
                  <a:srgbClr val="718C00"/>
                </a:solidFill>
              </a:rPr>
              <a:t>user_id</a:t>
            </a:r>
            <a:r>
              <a:rPr lang="en-US" altLang="zh-CN" sz="1600" dirty="0">
                <a:solidFill>
                  <a:srgbClr val="718C00"/>
                </a:solidFill>
              </a:rPr>
              <a:t>"</a:t>
            </a:r>
            <a:r>
              <a:rPr lang="en-US" altLang="zh-CN" sz="1600" dirty="0"/>
              <a:t>)</a:t>
            </a:r>
          </a:p>
          <a:p>
            <a:pPr lvl="1"/>
            <a:r>
              <a:rPr lang="en-US" altLang="zh-CN" sz="1600" dirty="0"/>
              <a:t>.select(</a:t>
            </a:r>
            <a:r>
              <a:rPr lang="en-US" altLang="zh-CN" sz="1600" dirty="0">
                <a:solidFill>
                  <a:srgbClr val="718C00"/>
                </a:solidFill>
              </a:rPr>
              <a:t>"</a:t>
            </a:r>
            <a:r>
              <a:rPr lang="en-US" altLang="zh-CN" sz="1600" dirty="0" err="1">
                <a:solidFill>
                  <a:srgbClr val="718C00"/>
                </a:solidFill>
              </a:rPr>
              <a:t>user_id</a:t>
            </a:r>
            <a:r>
              <a:rPr lang="en-US" altLang="zh-CN" sz="1600" dirty="0">
                <a:solidFill>
                  <a:srgbClr val="718C00"/>
                </a:solidFill>
              </a:rPr>
              <a:t>, COUNT(behavior) as </a:t>
            </a:r>
            <a:r>
              <a:rPr lang="en-US" altLang="zh-CN" sz="1600" dirty="0" err="1">
                <a:solidFill>
                  <a:srgbClr val="718C00"/>
                </a:solidFill>
              </a:rPr>
              <a:t>cnt</a:t>
            </a:r>
            <a:r>
              <a:rPr lang="en-US" altLang="zh-CN" sz="1600" dirty="0">
                <a:solidFill>
                  <a:srgbClr val="718C00"/>
                </a:solidFill>
              </a:rPr>
              <a:t>"</a:t>
            </a:r>
            <a:r>
              <a:rPr lang="en-US" altLang="zh-CN" sz="1600" dirty="0"/>
              <a:t>);</a:t>
            </a:r>
            <a:endParaRPr lang="zh-CN" altLang="en-US" sz="16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026747C-F880-4B49-B57A-6CF869282CF5}"/>
              </a:ext>
            </a:extLst>
          </p:cNvPr>
          <p:cNvSpPr/>
          <p:nvPr/>
        </p:nvSpPr>
        <p:spPr>
          <a:xfrm>
            <a:off x="5257799" y="4920544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>
                <a:solidFill>
                  <a:srgbClr val="8E908C"/>
                </a:solidFill>
              </a:rPr>
              <a:t>// </a:t>
            </a:r>
            <a:r>
              <a:rPr lang="zh-CN" altLang="en-US" sz="1600" dirty="0">
                <a:solidFill>
                  <a:srgbClr val="8E908C"/>
                </a:solidFill>
              </a:rPr>
              <a:t>在</a:t>
            </a:r>
            <a:r>
              <a:rPr lang="en-US" altLang="zh-CN" sz="1600" dirty="0">
                <a:solidFill>
                  <a:srgbClr val="8E908C"/>
                </a:solidFill>
              </a:rPr>
              <a:t>Table</a:t>
            </a:r>
            <a:r>
              <a:rPr lang="zh-CN" altLang="en-US" sz="1600" dirty="0">
                <a:solidFill>
                  <a:srgbClr val="8E908C"/>
                </a:solidFill>
              </a:rPr>
              <a:t>上使用</a:t>
            </a:r>
            <a:r>
              <a:rPr lang="en-US" altLang="zh-CN" sz="1600" dirty="0">
                <a:solidFill>
                  <a:srgbClr val="8E908C"/>
                </a:solidFill>
              </a:rPr>
              <a:t>SQL</a:t>
            </a:r>
            <a:r>
              <a:rPr lang="zh-CN" altLang="en-US" sz="1600" dirty="0">
                <a:solidFill>
                  <a:srgbClr val="8E908C"/>
                </a:solidFill>
              </a:rPr>
              <a:t>执行关系型操作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r>
              <a:rPr lang="en-US" altLang="zh-CN" sz="1600" dirty="0"/>
              <a:t>Table </a:t>
            </a:r>
            <a:r>
              <a:rPr lang="en-US" altLang="zh-CN" sz="1600" dirty="0" err="1"/>
              <a:t>groupByUserId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tEnv.sqlQuery</a:t>
            </a:r>
            <a:r>
              <a:rPr lang="en-US" altLang="zh-CN" sz="1600" dirty="0"/>
              <a:t>(</a:t>
            </a:r>
            <a:r>
              <a:rPr lang="en-US" altLang="zh-CN" sz="1600" dirty="0">
                <a:solidFill>
                  <a:srgbClr val="718C00"/>
                </a:solidFill>
              </a:rPr>
              <a:t>"SELECT </a:t>
            </a:r>
            <a:r>
              <a:rPr lang="en-US" altLang="zh-CN" sz="1600" dirty="0" err="1">
                <a:solidFill>
                  <a:srgbClr val="718C00"/>
                </a:solidFill>
              </a:rPr>
              <a:t>user_id</a:t>
            </a:r>
            <a:r>
              <a:rPr lang="en-US" altLang="zh-CN" sz="1600" dirty="0">
                <a:solidFill>
                  <a:srgbClr val="718C00"/>
                </a:solidFill>
              </a:rPr>
              <a:t>, COUNT(behavior) FROM </a:t>
            </a:r>
            <a:r>
              <a:rPr lang="en-US" altLang="zh-CN" sz="1600" dirty="0" err="1">
                <a:solidFill>
                  <a:srgbClr val="718C00"/>
                </a:solidFill>
              </a:rPr>
              <a:t>user_behavior</a:t>
            </a:r>
            <a:r>
              <a:rPr lang="en-US" altLang="zh-CN" sz="1600" dirty="0">
                <a:solidFill>
                  <a:srgbClr val="718C00"/>
                </a:solidFill>
              </a:rPr>
              <a:t> GROUP BY </a:t>
            </a:r>
            <a:r>
              <a:rPr lang="en-US" altLang="zh-CN" sz="1600" dirty="0" err="1">
                <a:solidFill>
                  <a:srgbClr val="718C00"/>
                </a:solidFill>
              </a:rPr>
              <a:t>user_id</a:t>
            </a:r>
            <a:r>
              <a:rPr lang="en-US" altLang="zh-CN" sz="1600" dirty="0">
                <a:solidFill>
                  <a:srgbClr val="718C00"/>
                </a:solidFill>
              </a:rPr>
              <a:t>"</a:t>
            </a:r>
            <a:r>
              <a:rPr lang="en-US" altLang="zh-CN" sz="1600" dirty="0"/>
              <a:t>);</a:t>
            </a:r>
            <a:endParaRPr lang="zh-CN" altLang="en-US" sz="1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B3898C6-512C-FD4C-97CB-33E16338BE03}"/>
              </a:ext>
            </a:extLst>
          </p:cNvPr>
          <p:cNvSpPr txBox="1"/>
          <p:nvPr/>
        </p:nvSpPr>
        <p:spPr>
          <a:xfrm>
            <a:off x="6469291" y="4287753"/>
            <a:ext cx="290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API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502D2BC-7979-A247-B070-4DF956EE284B}"/>
              </a:ext>
            </a:extLst>
          </p:cNvPr>
          <p:cNvSpPr txBox="1"/>
          <p:nvPr/>
        </p:nvSpPr>
        <p:spPr>
          <a:xfrm>
            <a:off x="6469291" y="5992297"/>
            <a:ext cx="290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SQL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8319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414AC0D-C55B-7C45-B384-8DC50DF88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9020174" cy="4351338"/>
          </a:xfrm>
        </p:spPr>
        <p:txBody>
          <a:bodyPr/>
          <a:lstStyle/>
          <a:p>
            <a:r>
              <a:rPr kumimoji="1" lang="zh-CN" altLang="en-US" dirty="0"/>
              <a:t>系统内置的聚合函数无法满足一些需求时，需要用户自定义聚合函数（</a:t>
            </a:r>
            <a:r>
              <a:rPr lang="en-US" altLang="zh-CN" dirty="0"/>
              <a:t> User-Defined Aggregate Function</a:t>
            </a:r>
            <a:r>
              <a:rPr lang="zh-CN" altLang="zh-CN" dirty="0"/>
              <a:t> 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zh-CN" altLang="en-US" dirty="0"/>
              <a:t>案例：计算加权平均值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数值</a:t>
            </a:r>
            <a:r>
              <a:rPr kumimoji="1" lang="en-US" altLang="zh-CN" dirty="0"/>
              <a:t>v</a:t>
            </a:r>
            <a:r>
              <a:rPr kumimoji="1" lang="zh-CN" altLang="en-US" dirty="0"/>
              <a:t>、权重</a:t>
            </a:r>
            <a:r>
              <a:rPr kumimoji="1" lang="en-US" altLang="zh-CN" dirty="0"/>
              <a:t>w</a:t>
            </a:r>
            <a:r>
              <a:rPr kumimoji="1" lang="zh-CN" altLang="en-US" dirty="0"/>
              <a:t>，根据</a:t>
            </a:r>
            <a:r>
              <a:rPr kumimoji="1" lang="en-US" altLang="zh-CN" dirty="0"/>
              <a:t>id</a:t>
            </a:r>
            <a:r>
              <a:rPr kumimoji="1" lang="zh-CN" altLang="en-US" dirty="0"/>
              <a:t>进行</a:t>
            </a:r>
            <a:r>
              <a:rPr kumimoji="1" lang="en-US" altLang="zh-CN" dirty="0"/>
              <a:t>GROUP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</a:p>
          <a:p>
            <a:pPr lvl="1"/>
            <a:r>
              <a:rPr kumimoji="1" lang="zh-CN" altLang="en-US" dirty="0"/>
              <a:t>需要实现一个用户自定义聚合函数，继承</a:t>
            </a:r>
            <a:r>
              <a:rPr lang="en-US" altLang="zh-CN" dirty="0" err="1"/>
              <a:t>org.apache.flink.table.functions.AggregateFunction</a:t>
            </a:r>
            <a:r>
              <a:rPr lang="zh-CN" altLang="en-US" dirty="0"/>
              <a:t>类</a:t>
            </a:r>
            <a:endParaRPr kumimoji="1" lang="en-US" altLang="zh-CN" dirty="0"/>
          </a:p>
          <a:p>
            <a:pPr lvl="1"/>
            <a:r>
              <a:rPr lang="en-US" altLang="zh-CN" dirty="0" err="1"/>
              <a:t>createAccumulator</a:t>
            </a:r>
            <a:r>
              <a:rPr lang="en-US" altLang="zh-CN" dirty="0"/>
              <a:t>()</a:t>
            </a:r>
            <a:r>
              <a:rPr lang="zh-CN" altLang="en-US" dirty="0"/>
              <a:t> 创建</a:t>
            </a:r>
            <a:r>
              <a:rPr lang="en-US" altLang="zh-CN" dirty="0"/>
              <a:t>ACC</a:t>
            </a:r>
            <a:r>
              <a:rPr lang="zh-CN" altLang="en-US" dirty="0"/>
              <a:t>，</a:t>
            </a:r>
            <a:r>
              <a:rPr lang="en-US" altLang="zh-CN" dirty="0"/>
              <a:t>ACC</a:t>
            </a:r>
            <a:r>
              <a:rPr lang="zh-CN" altLang="en-US" dirty="0"/>
              <a:t>为中间数据结构</a:t>
            </a:r>
            <a:endParaRPr lang="en-US" altLang="zh-CN" dirty="0"/>
          </a:p>
          <a:p>
            <a:pPr lvl="1"/>
            <a:r>
              <a:rPr lang="en-US" altLang="zh-CN" dirty="0"/>
              <a:t>accumulate()</a:t>
            </a:r>
            <a:r>
              <a:rPr lang="zh-CN" altLang="en-US" dirty="0"/>
              <a:t> 处理新流入数据，更新</a:t>
            </a:r>
            <a:r>
              <a:rPr lang="en-US" altLang="zh-CN" dirty="0"/>
              <a:t>ACC</a:t>
            </a:r>
          </a:p>
          <a:p>
            <a:pPr lvl="1"/>
            <a:r>
              <a:rPr kumimoji="1" lang="en-US" altLang="zh-CN" dirty="0" err="1"/>
              <a:t>getValue</a:t>
            </a:r>
            <a:r>
              <a:rPr kumimoji="1" lang="en-US" altLang="zh-CN" dirty="0"/>
              <a:t>()</a:t>
            </a:r>
            <a:r>
              <a:rPr kumimoji="1" lang="zh-CN" altLang="en-US" dirty="0"/>
              <a:t> 得到最终计算结果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FB358C9-62B2-C245-BD25-7CC98D1D8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聚合函数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B7E6E6E-AF17-E74B-8025-B94ABAA38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513" y="4715371"/>
            <a:ext cx="6948487" cy="195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3769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732CA8E-0AC1-4A4F-8877-D146E1C2E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748462" cy="4351338"/>
          </a:xfrm>
        </p:spPr>
        <p:txBody>
          <a:bodyPr/>
          <a:lstStyle/>
          <a:p>
            <a:r>
              <a:rPr kumimoji="1" lang="zh-CN" altLang="en-US" dirty="0"/>
              <a:t>案例：计算加权平均值</a:t>
            </a:r>
            <a:endParaRPr kumimoji="1" lang="en-US" altLang="zh-CN" dirty="0"/>
          </a:p>
          <a:p>
            <a:r>
              <a:rPr kumimoji="1" lang="zh-CN" altLang="en-US" dirty="0"/>
              <a:t>使用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或</a:t>
            </a:r>
            <a:r>
              <a:rPr kumimoji="1" lang="en-US" altLang="zh-CN" dirty="0"/>
              <a:t>Scala</a:t>
            </a:r>
            <a:r>
              <a:rPr kumimoji="1" lang="zh-CN" altLang="en-US" dirty="0"/>
              <a:t>定义一个名为 </a:t>
            </a:r>
            <a:r>
              <a:rPr lang="en-US" altLang="zh-CN" dirty="0" err="1"/>
              <a:t>WeightedAvg</a:t>
            </a:r>
            <a:r>
              <a:rPr lang="zh-CN" altLang="en-US" dirty="0"/>
              <a:t> 的类</a:t>
            </a:r>
            <a:endParaRPr lang="en-US" altLang="zh-CN" dirty="0"/>
          </a:p>
          <a:p>
            <a:r>
              <a:rPr lang="zh-CN" altLang="en-US" dirty="0"/>
              <a:t>在主逻辑中使用</a:t>
            </a:r>
            <a:r>
              <a:rPr lang="en-US" altLang="zh-CN" dirty="0" err="1"/>
              <a:t>registerFunction</a:t>
            </a:r>
            <a:r>
              <a:rPr lang="en-US" altLang="zh-CN" dirty="0"/>
              <a:t>()</a:t>
            </a:r>
            <a:r>
              <a:rPr lang="zh-CN" altLang="en-US" dirty="0"/>
              <a:t>注册这个函数 </a:t>
            </a: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72B086F-DD3D-D745-8245-5326DB451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聚合函数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64495B1-3465-1840-A919-427ABA7244E0}"/>
              </a:ext>
            </a:extLst>
          </p:cNvPr>
          <p:cNvSpPr/>
          <p:nvPr/>
        </p:nvSpPr>
        <p:spPr>
          <a:xfrm>
            <a:off x="1628774" y="4380476"/>
            <a:ext cx="97250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tEnv.createTemporaryView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718C00"/>
                </a:solidFill>
              </a:rPr>
              <a:t>"</a:t>
            </a:r>
            <a:r>
              <a:rPr lang="en-US" altLang="zh-CN" dirty="0" err="1">
                <a:solidFill>
                  <a:srgbClr val="718C00"/>
                </a:solidFill>
              </a:rPr>
              <a:t>input_table</a:t>
            </a:r>
            <a:r>
              <a:rPr lang="en-US" altLang="zh-CN" dirty="0">
                <a:solidFill>
                  <a:srgbClr val="718C00"/>
                </a:solidFill>
              </a:rPr>
              <a:t>"</a:t>
            </a:r>
            <a:r>
              <a:rPr lang="en-US" altLang="zh-CN" dirty="0"/>
              <a:t>, table); </a:t>
            </a:r>
          </a:p>
          <a:p>
            <a:r>
              <a:rPr lang="en-US" altLang="zh-CN" dirty="0" err="1"/>
              <a:t>tEnv.registerFunction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718C00"/>
                </a:solidFill>
              </a:rPr>
              <a:t>"</a:t>
            </a:r>
            <a:r>
              <a:rPr lang="en-US" altLang="zh-CN" dirty="0" err="1">
                <a:solidFill>
                  <a:srgbClr val="718C00"/>
                </a:solidFill>
              </a:rPr>
              <a:t>WeightAvg</a:t>
            </a:r>
            <a:r>
              <a:rPr lang="en-US" altLang="zh-CN" dirty="0">
                <a:solidFill>
                  <a:srgbClr val="718C00"/>
                </a:solidFill>
              </a:rPr>
              <a:t>"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8959A8"/>
                </a:solidFill>
              </a:rPr>
              <a:t>new</a:t>
            </a:r>
            <a:r>
              <a:rPr lang="en-US" altLang="zh-CN" dirty="0"/>
              <a:t> </a:t>
            </a:r>
            <a:r>
              <a:rPr lang="en-US" altLang="zh-CN" dirty="0" err="1"/>
              <a:t>WeightedAvg</a:t>
            </a:r>
            <a:r>
              <a:rPr lang="en-US" altLang="zh-CN" dirty="0"/>
              <a:t>()); </a:t>
            </a:r>
          </a:p>
          <a:p>
            <a:r>
              <a:rPr lang="en-US" altLang="zh-CN" dirty="0"/>
              <a:t>Table </a:t>
            </a:r>
            <a:r>
              <a:rPr lang="en-US" altLang="zh-CN" dirty="0" err="1"/>
              <a:t>agg</a:t>
            </a:r>
            <a:r>
              <a:rPr lang="en-US" altLang="zh-CN" dirty="0"/>
              <a:t> = </a:t>
            </a:r>
            <a:r>
              <a:rPr lang="en-US" altLang="zh-CN" dirty="0" err="1"/>
              <a:t>tEnv.sqlQuery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718C00"/>
                </a:solidFill>
              </a:rPr>
              <a:t>"SELECT id, </a:t>
            </a:r>
            <a:r>
              <a:rPr lang="en-US" altLang="zh-CN" dirty="0" err="1">
                <a:solidFill>
                  <a:srgbClr val="718C00"/>
                </a:solidFill>
              </a:rPr>
              <a:t>WeightAvg</a:t>
            </a:r>
            <a:r>
              <a:rPr lang="en-US" altLang="zh-CN" dirty="0">
                <a:solidFill>
                  <a:srgbClr val="718C00"/>
                </a:solidFill>
              </a:rPr>
              <a:t>(v, w) FROM </a:t>
            </a:r>
            <a:r>
              <a:rPr lang="en-US" altLang="zh-CN" dirty="0" err="1">
                <a:solidFill>
                  <a:srgbClr val="718C00"/>
                </a:solidFill>
              </a:rPr>
              <a:t>input_table</a:t>
            </a:r>
            <a:r>
              <a:rPr lang="en-US" altLang="zh-CN" dirty="0">
                <a:solidFill>
                  <a:srgbClr val="718C00"/>
                </a:solidFill>
              </a:rPr>
              <a:t> GROUP BY id"</a:t>
            </a:r>
            <a:r>
              <a:rPr lang="en-US" altLang="zh-CN" dirty="0"/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883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87CD276-D870-DB4C-8C35-EB24E8A02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通过</a:t>
            </a:r>
            <a:r>
              <a:rPr lang="en-US" altLang="zh-CN" sz="1800" dirty="0" err="1"/>
              <a:t>TableSink</a:t>
            </a:r>
            <a:r>
              <a:rPr lang="zh-CN" altLang="en-US" sz="1800" dirty="0"/>
              <a:t>输出到外部系统</a:t>
            </a:r>
            <a:endParaRPr lang="en-US" altLang="zh-CN" sz="1800" dirty="0"/>
          </a:p>
          <a:p>
            <a:r>
              <a:rPr kumimoji="1" lang="zh-CN" altLang="en-US" sz="1800" dirty="0"/>
              <a:t>与</a:t>
            </a:r>
            <a:r>
              <a:rPr kumimoji="1" lang="en-US" altLang="zh-CN" sz="1800" dirty="0"/>
              <a:t>DataStream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Sink</a:t>
            </a:r>
            <a:r>
              <a:rPr kumimoji="1" lang="zh-CN" altLang="en-US" sz="1800" dirty="0"/>
              <a:t>相似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903ABB7-3AFA-4B4D-9579-C001B44AC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将表结果输出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49A84AC-B25E-8C46-8383-FD9F29F0B894}"/>
              </a:ext>
            </a:extLst>
          </p:cNvPr>
          <p:cNvSpPr/>
          <p:nvPr/>
        </p:nvSpPr>
        <p:spPr>
          <a:xfrm>
            <a:off x="5905500" y="1825625"/>
            <a:ext cx="6096000" cy="236988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 err="1"/>
              <a:t>StreamTableEnvironment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tEnv</a:t>
            </a:r>
            <a:r>
              <a:rPr lang="en-US" altLang="zh-CN" sz="1600" dirty="0"/>
              <a:t> = ... </a:t>
            </a:r>
          </a:p>
          <a:p>
            <a:endParaRPr lang="en-US" altLang="zh-CN" sz="1600" dirty="0"/>
          </a:p>
          <a:p>
            <a:r>
              <a:rPr lang="en-US" altLang="zh-CN" sz="1600" dirty="0">
                <a:solidFill>
                  <a:srgbClr val="8E908C"/>
                </a:solidFill>
              </a:rPr>
              <a:t>// </a:t>
            </a:r>
            <a:r>
              <a:rPr lang="zh-CN" altLang="en-US" sz="1600" dirty="0">
                <a:solidFill>
                  <a:srgbClr val="8E908C"/>
                </a:solidFill>
              </a:rPr>
              <a:t>获取名为</a:t>
            </a:r>
            <a:r>
              <a:rPr lang="en-US" altLang="zh-CN" sz="1600" dirty="0" err="1">
                <a:solidFill>
                  <a:srgbClr val="8E908C"/>
                </a:solidFill>
              </a:rPr>
              <a:t>CsvSinkTable</a:t>
            </a:r>
            <a:r>
              <a:rPr lang="zh-CN" altLang="en-US" sz="1600" dirty="0">
                <a:solidFill>
                  <a:srgbClr val="8E908C"/>
                </a:solidFill>
              </a:rPr>
              <a:t>的</a:t>
            </a:r>
            <a:r>
              <a:rPr lang="en-US" altLang="zh-CN" sz="1600" dirty="0">
                <a:solidFill>
                  <a:srgbClr val="8E908C"/>
                </a:solidFill>
              </a:rPr>
              <a:t>Table</a:t>
            </a:r>
            <a:r>
              <a:rPr lang="en-US" altLang="zh-CN" sz="1600" dirty="0"/>
              <a:t> </a:t>
            </a:r>
          </a:p>
          <a:p>
            <a:endParaRPr lang="en-US" altLang="zh-CN" sz="1600" dirty="0">
              <a:solidFill>
                <a:srgbClr val="8E908C"/>
              </a:solidFill>
            </a:endParaRPr>
          </a:p>
          <a:p>
            <a:r>
              <a:rPr lang="en-US" altLang="zh-CN" sz="1600" dirty="0">
                <a:solidFill>
                  <a:srgbClr val="8E908C"/>
                </a:solidFill>
              </a:rPr>
              <a:t>// </a:t>
            </a:r>
            <a:r>
              <a:rPr lang="zh-CN" altLang="en-US" sz="1600" dirty="0">
                <a:solidFill>
                  <a:srgbClr val="8E908C"/>
                </a:solidFill>
              </a:rPr>
              <a:t>执行查询操作，得到一个名为</a:t>
            </a:r>
            <a:r>
              <a:rPr lang="en-US" altLang="zh-CN" sz="1600" dirty="0">
                <a:solidFill>
                  <a:srgbClr val="8E908C"/>
                </a:solidFill>
              </a:rPr>
              <a:t>result</a:t>
            </a:r>
            <a:r>
              <a:rPr lang="zh-CN" altLang="en-US" sz="1600" dirty="0">
                <a:solidFill>
                  <a:srgbClr val="8E908C"/>
                </a:solidFill>
              </a:rPr>
              <a:t>的</a:t>
            </a:r>
            <a:r>
              <a:rPr lang="en-US" altLang="zh-CN" sz="1600" dirty="0">
                <a:solidFill>
                  <a:srgbClr val="8E908C"/>
                </a:solidFill>
              </a:rPr>
              <a:t>Table</a:t>
            </a:r>
            <a:r>
              <a:rPr lang="en-US" altLang="zh-CN" sz="1600" dirty="0"/>
              <a:t> </a:t>
            </a:r>
          </a:p>
          <a:p>
            <a:r>
              <a:rPr lang="en-US" altLang="zh-CN" sz="1600" dirty="0"/>
              <a:t>Table result = ... </a:t>
            </a:r>
          </a:p>
          <a:p>
            <a:endParaRPr lang="en-US" altLang="zh-CN" sz="1600" dirty="0">
              <a:solidFill>
                <a:srgbClr val="8E908C"/>
              </a:solidFill>
            </a:endParaRPr>
          </a:p>
          <a:p>
            <a:r>
              <a:rPr lang="en-US" altLang="zh-CN" sz="1600" dirty="0">
                <a:solidFill>
                  <a:srgbClr val="8E908C"/>
                </a:solidFill>
              </a:rPr>
              <a:t>// </a:t>
            </a:r>
            <a:r>
              <a:rPr lang="zh-CN" altLang="en-US" sz="1600" dirty="0">
                <a:solidFill>
                  <a:srgbClr val="8E908C"/>
                </a:solidFill>
              </a:rPr>
              <a:t>将</a:t>
            </a:r>
            <a:r>
              <a:rPr lang="en-US" altLang="zh-CN" sz="1600" dirty="0">
                <a:solidFill>
                  <a:srgbClr val="8E908C"/>
                </a:solidFill>
              </a:rPr>
              <a:t>result</a:t>
            </a:r>
            <a:r>
              <a:rPr lang="zh-CN" altLang="en-US" sz="1600" dirty="0">
                <a:solidFill>
                  <a:srgbClr val="8E908C"/>
                </a:solidFill>
              </a:rPr>
              <a:t>发送到名为</a:t>
            </a:r>
            <a:r>
              <a:rPr lang="en-US" altLang="zh-CN" sz="1600" dirty="0" err="1">
                <a:solidFill>
                  <a:srgbClr val="8E908C"/>
                </a:solidFill>
              </a:rPr>
              <a:t>CsvSinkTable</a:t>
            </a:r>
            <a:r>
              <a:rPr lang="zh-CN" altLang="en-US" sz="1600" dirty="0">
                <a:solidFill>
                  <a:srgbClr val="8E908C"/>
                </a:solidFill>
              </a:rPr>
              <a:t>的</a:t>
            </a:r>
            <a:r>
              <a:rPr lang="en-US" altLang="zh-CN" sz="1600" dirty="0" err="1">
                <a:solidFill>
                  <a:srgbClr val="8E908C"/>
                </a:solidFill>
              </a:rPr>
              <a:t>TableSink</a:t>
            </a:r>
            <a:r>
              <a:rPr lang="en-US" altLang="zh-CN" sz="1600" dirty="0"/>
              <a:t> </a:t>
            </a:r>
          </a:p>
          <a:p>
            <a:r>
              <a:rPr lang="en-US" altLang="zh-CN" sz="1600" dirty="0" err="1"/>
              <a:t>result.executeInsert</a:t>
            </a:r>
            <a:r>
              <a:rPr lang="en-US" altLang="zh-CN" sz="1600" dirty="0"/>
              <a:t> (</a:t>
            </a:r>
            <a:r>
              <a:rPr lang="en-US" altLang="zh-CN" sz="1600" dirty="0">
                <a:solidFill>
                  <a:srgbClr val="718C00"/>
                </a:solidFill>
              </a:rPr>
              <a:t>"</a:t>
            </a:r>
            <a:r>
              <a:rPr lang="en-US" altLang="zh-CN" sz="1600" dirty="0" err="1">
                <a:solidFill>
                  <a:srgbClr val="718C00"/>
                </a:solidFill>
              </a:rPr>
              <a:t>CsvSinkTable</a:t>
            </a:r>
            <a:r>
              <a:rPr lang="en-US" altLang="zh-CN" sz="1600" dirty="0">
                <a:solidFill>
                  <a:srgbClr val="718C00"/>
                </a:solidFill>
              </a:rPr>
              <a:t>"</a:t>
            </a:r>
            <a:r>
              <a:rPr lang="en-US" altLang="zh-CN" sz="1600" dirty="0"/>
              <a:t>);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18824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CAE68D6-7640-C64F-9214-05E7596CA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119687" cy="4351338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Table API</a:t>
            </a:r>
            <a:r>
              <a:rPr lang="zh-CN" altLang="zh-CN" sz="1800" dirty="0"/>
              <a:t>或者</a:t>
            </a:r>
            <a:r>
              <a:rPr lang="en-US" altLang="zh-CN" sz="1800" dirty="0"/>
              <a:t>SQL</a:t>
            </a:r>
            <a:r>
              <a:rPr lang="zh-CN" altLang="en-US" sz="1800" dirty="0"/>
              <a:t>经过</a:t>
            </a:r>
            <a:r>
              <a:rPr lang="en-US" altLang="zh-CN" sz="1800" dirty="0"/>
              <a:t>Planner</a:t>
            </a:r>
            <a:r>
              <a:rPr lang="zh-CN" altLang="en-US" sz="1800" dirty="0"/>
              <a:t>转化为</a:t>
            </a:r>
            <a:r>
              <a:rPr lang="en-US" altLang="zh-CN" sz="1800" dirty="0" err="1"/>
              <a:t>JobGraph</a:t>
            </a:r>
            <a:r>
              <a:rPr lang="zh-CN" altLang="en-US" sz="1800" dirty="0"/>
              <a:t>，</a:t>
            </a:r>
            <a:r>
              <a:rPr lang="en-US" altLang="zh-CN" sz="1800" dirty="0"/>
              <a:t>Planner</a:t>
            </a:r>
            <a:r>
              <a:rPr lang="zh-CN" altLang="zh-CN" sz="1800" dirty="0"/>
              <a:t>在中间起到一个转换和优化的作用</a:t>
            </a:r>
            <a:endParaRPr lang="en-US" altLang="zh-CN" sz="1800" dirty="0"/>
          </a:p>
          <a:p>
            <a:r>
              <a:rPr kumimoji="1" lang="zh-CN" altLang="en-US" sz="1800" dirty="0"/>
              <a:t>未经优化的逻辑执行计划（</a:t>
            </a:r>
            <a:r>
              <a:rPr kumimoji="1" lang="en-US" altLang="zh-CN" sz="1800" dirty="0"/>
              <a:t>Logical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Plan</a:t>
            </a:r>
            <a:r>
              <a:rPr kumimoji="1" lang="zh-CN" altLang="en-US" sz="1800" dirty="0"/>
              <a:t>）、优化器（</a:t>
            </a:r>
            <a:r>
              <a:rPr kumimoji="1" lang="en-US" altLang="zh-CN" sz="1800" dirty="0"/>
              <a:t>Optimizer</a:t>
            </a:r>
            <a:r>
              <a:rPr kumimoji="1" lang="zh-CN" altLang="en-US" sz="1800" dirty="0"/>
              <a:t>）对</a:t>
            </a:r>
            <a:r>
              <a:rPr kumimoji="1" lang="en-US" altLang="zh-CN" sz="1800" dirty="0"/>
              <a:t>Logical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Plan</a:t>
            </a:r>
            <a:r>
              <a:rPr kumimoji="1" lang="zh-CN" altLang="en-US" sz="1800" dirty="0"/>
              <a:t>进行优化，得到物理执行计划（</a:t>
            </a:r>
            <a:r>
              <a:rPr kumimoji="1" lang="en-US" altLang="zh-CN" sz="1800" dirty="0"/>
              <a:t>Physical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Plan</a:t>
            </a:r>
            <a:r>
              <a:rPr kumimoji="1" lang="zh-CN" altLang="en-US" sz="1800" dirty="0"/>
              <a:t>），</a:t>
            </a:r>
            <a:r>
              <a:rPr kumimoji="1" lang="en-US" altLang="zh-CN" sz="1800" dirty="0"/>
              <a:t>Physical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Plan</a:t>
            </a:r>
            <a:r>
              <a:rPr kumimoji="1" lang="zh-CN" altLang="en-US" sz="1800" dirty="0"/>
              <a:t>最后转换为</a:t>
            </a:r>
            <a:r>
              <a:rPr kumimoji="1" lang="en-US" altLang="zh-CN" sz="1800" dirty="0" err="1"/>
              <a:t>Flink</a:t>
            </a:r>
            <a:r>
              <a:rPr kumimoji="1" lang="zh-CN" altLang="en-US" sz="1800" dirty="0"/>
              <a:t>的</a:t>
            </a:r>
            <a:r>
              <a:rPr kumimoji="1" lang="en-US" altLang="zh-CN" sz="1800" dirty="0" err="1"/>
              <a:t>JobGraph</a:t>
            </a:r>
            <a:endParaRPr kumimoji="1" lang="en-US" altLang="zh-CN" sz="1800" dirty="0"/>
          </a:p>
          <a:p>
            <a:r>
              <a:rPr kumimoji="1" lang="zh-CN" altLang="en-US" sz="1800" dirty="0"/>
              <a:t>可以使用</a:t>
            </a:r>
            <a:r>
              <a:rPr kumimoji="1" lang="en-US" altLang="zh-CN" sz="1800" dirty="0" err="1"/>
              <a:t>Table.explain</a:t>
            </a:r>
            <a:r>
              <a:rPr kumimoji="1" lang="en-US" altLang="zh-CN" sz="1800" dirty="0"/>
              <a:t>()</a:t>
            </a:r>
            <a:r>
              <a:rPr kumimoji="1" lang="zh-CN" altLang="en-US" sz="1800" dirty="0"/>
              <a:t>来查看语法树、逻辑执行计划和物理执行计划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15B3C49-60CE-A24B-895E-08759DA69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执行作业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C3C34E6-D160-0E4B-9345-6AA2DD8A1DA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629804" y="2175669"/>
            <a:ext cx="4957763" cy="365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61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D768D72-4A68-A84E-9260-F3B1733E0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9534524" cy="4351338"/>
          </a:xfrm>
        </p:spPr>
        <p:txBody>
          <a:bodyPr/>
          <a:lstStyle/>
          <a:p>
            <a:r>
              <a:rPr kumimoji="1" lang="zh-CN" altLang="en-US" sz="1800" dirty="0"/>
              <a:t>需要配置外部系统的必要参数、序列化方式、</a:t>
            </a:r>
            <a:r>
              <a:rPr kumimoji="1" lang="en-US" altLang="zh-CN" sz="1800" dirty="0"/>
              <a:t>Schema</a:t>
            </a:r>
            <a:r>
              <a:rPr kumimoji="1" lang="zh-CN" altLang="en-US" sz="1800" dirty="0"/>
              <a:t>：</a:t>
            </a:r>
            <a:endParaRPr kumimoji="1" lang="en-US" altLang="zh-CN" sz="1800" dirty="0"/>
          </a:p>
          <a:p>
            <a:r>
              <a:rPr kumimoji="1" lang="zh-CN" altLang="en-US" sz="1800" dirty="0"/>
              <a:t>两种方式：</a:t>
            </a:r>
            <a:endParaRPr kumimoji="1" lang="en-US" altLang="zh-CN" sz="1800" dirty="0"/>
          </a:p>
          <a:p>
            <a:pPr lvl="1"/>
            <a:r>
              <a:rPr kumimoji="1" lang="zh-CN" altLang="en-US" sz="1600" dirty="0"/>
              <a:t>在程序中使用代码编辑配置</a:t>
            </a:r>
            <a:endParaRPr kumimoji="1" lang="en-US" altLang="zh-CN" sz="1600" dirty="0"/>
          </a:p>
          <a:p>
            <a:pPr lvl="2"/>
            <a:r>
              <a:rPr kumimoji="1" lang="en-US" altLang="zh-CN" sz="1400" dirty="0"/>
              <a:t>connect()</a:t>
            </a:r>
            <a:r>
              <a:rPr kumimoji="1" lang="zh-CN" altLang="en-US" sz="1400" dirty="0"/>
              <a:t> 或将 </a:t>
            </a:r>
            <a:r>
              <a:rPr kumimoji="1" lang="en-US" altLang="zh-CN" sz="1400" dirty="0"/>
              <a:t>DataStream/</a:t>
            </a:r>
            <a:r>
              <a:rPr kumimoji="1" lang="en-US" altLang="zh-CN" sz="1400" dirty="0" err="1"/>
              <a:t>DataSet</a:t>
            </a:r>
            <a:r>
              <a:rPr kumimoji="1" lang="zh-CN" altLang="en-US" sz="1400" dirty="0"/>
              <a:t> 转化为表</a:t>
            </a:r>
            <a:endParaRPr kumimoji="1" lang="en-US" altLang="zh-CN" sz="1400" dirty="0"/>
          </a:p>
          <a:p>
            <a:pPr lvl="1"/>
            <a:r>
              <a:rPr kumimoji="1" lang="zh-CN" altLang="en-US" sz="1600" dirty="0"/>
              <a:t>使用声明式语言，如</a:t>
            </a:r>
            <a:r>
              <a:rPr kumimoji="1" lang="en-US" altLang="zh-CN" sz="1600" dirty="0"/>
              <a:t>SQL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DDL</a:t>
            </a:r>
            <a:r>
              <a:rPr kumimoji="1" lang="zh-CN" altLang="en-US" sz="1600" dirty="0"/>
              <a:t>或</a:t>
            </a:r>
            <a:r>
              <a:rPr kumimoji="1" lang="en-US" altLang="zh-CN" sz="1600" dirty="0"/>
              <a:t>YAML</a:t>
            </a:r>
          </a:p>
          <a:p>
            <a:pPr lvl="2"/>
            <a:r>
              <a:rPr kumimoji="1" lang="en-US" altLang="zh-CN" sz="1400" dirty="0"/>
              <a:t>YAML</a:t>
            </a:r>
            <a:r>
              <a:rPr kumimoji="1" lang="zh-CN" altLang="en-US" sz="1400" dirty="0"/>
              <a:t>只能和</a:t>
            </a:r>
            <a:r>
              <a:rPr kumimoji="1" lang="en-US" altLang="zh-CN" sz="1400" dirty="0"/>
              <a:t>SQL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Client</a:t>
            </a:r>
            <a:r>
              <a:rPr kumimoji="1" lang="zh-CN" altLang="en-US" sz="1400" dirty="0"/>
              <a:t>配合</a:t>
            </a:r>
            <a:endParaRPr kumimoji="1" lang="en-US" altLang="zh-CN" sz="1400" dirty="0"/>
          </a:p>
          <a:p>
            <a:pPr lvl="2"/>
            <a:r>
              <a:rPr kumimoji="1" lang="zh-CN" altLang="en-US" sz="1400" dirty="0"/>
              <a:t>熟悉</a:t>
            </a:r>
            <a:r>
              <a:rPr kumimoji="1" lang="en-US" altLang="zh-CN" sz="1400" dirty="0"/>
              <a:t>SQL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DDL</a:t>
            </a:r>
            <a:r>
              <a:rPr kumimoji="1" lang="zh-CN" altLang="en-US" sz="1400" dirty="0"/>
              <a:t>的用户多，未来将主要推广</a:t>
            </a:r>
            <a:r>
              <a:rPr kumimoji="1" lang="en-US" altLang="zh-CN" sz="1400" dirty="0"/>
              <a:t>SQL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DDL</a:t>
            </a:r>
          </a:p>
          <a:p>
            <a:pPr lvl="1"/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7894DEE-8634-A64D-BA4E-88F2A5865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获取表的具体方式</a:t>
            </a:r>
          </a:p>
        </p:txBody>
      </p:sp>
    </p:spTree>
    <p:extLst>
      <p:ext uri="{BB962C8B-B14F-4D97-AF65-F5344CB8AC3E}">
        <p14:creationId xmlns:p14="http://schemas.microsoft.com/office/powerpoint/2010/main" val="3546619911"/>
      </p:ext>
    </p:extLst>
  </p:cSld>
  <p:clrMapOvr>
    <a:masterClrMapping/>
  </p:clrMapOvr>
</p:sld>
</file>

<file path=ppt/theme/theme1.xml><?xml version="1.0" encoding="utf-8"?>
<a:theme xmlns:a="http://schemas.openxmlformats.org/drawingml/2006/main" name="欢迎文档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7622686_TF16391504" id="{42763C58-D974-4751-A3AE-468BA3C9D01C}" vid="{F6D5F0C1-16C0-4482-B2A1-CE2232936AA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欢迎文档</Template>
  <TotalTime>43230</TotalTime>
  <Words>5875</Words>
  <Application>Microsoft Macintosh PowerPoint</Application>
  <PresentationFormat>宽屏</PresentationFormat>
  <Paragraphs>641</Paragraphs>
  <Slides>61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66" baseType="lpstr">
      <vt:lpstr>Microsoft YaHei UI</vt:lpstr>
      <vt:lpstr>Arial</vt:lpstr>
      <vt:lpstr>Times New Roman</vt:lpstr>
      <vt:lpstr>Wingdings</vt:lpstr>
      <vt:lpstr>欢迎文档</vt:lpstr>
      <vt:lpstr>第八章 Table API &amp; SQL的介绍和使用</vt:lpstr>
      <vt:lpstr>Table API &amp; SQL</vt:lpstr>
      <vt:lpstr>Table API &amp; SQL骨架程序</vt:lpstr>
      <vt:lpstr>创建TableEnvironment</vt:lpstr>
      <vt:lpstr>获取表</vt:lpstr>
      <vt:lpstr>在表上执行语句</vt:lpstr>
      <vt:lpstr>将表结果输出</vt:lpstr>
      <vt:lpstr>执行作业</vt:lpstr>
      <vt:lpstr>获取表的具体方式</vt:lpstr>
      <vt:lpstr>批处理关系型查询与流处理</vt:lpstr>
      <vt:lpstr>动态表上的持续查询</vt:lpstr>
      <vt:lpstr>动态表上的持续查询</vt:lpstr>
      <vt:lpstr>动态表上的持续查询</vt:lpstr>
      <vt:lpstr>动态表上的持续查询</vt:lpstr>
      <vt:lpstr>动态表上的持续查询</vt:lpstr>
      <vt:lpstr>动态表的两种输出方式</vt:lpstr>
      <vt:lpstr>Retract模式</vt:lpstr>
      <vt:lpstr>Upsert模式</vt:lpstr>
      <vt:lpstr>状态过期时间</vt:lpstr>
      <vt:lpstr>时间属性</vt:lpstr>
      <vt:lpstr>三种时间语义</vt:lpstr>
      <vt:lpstr>Processing Time：时间属性</vt:lpstr>
      <vt:lpstr>Processing Time：时间属性</vt:lpstr>
      <vt:lpstr>Event Time：时间属性 &amp; Watermark</vt:lpstr>
      <vt:lpstr>Event Time：时间属性 &amp; Watermark</vt:lpstr>
      <vt:lpstr>Event Time：时间属性 &amp; Watermark</vt:lpstr>
      <vt:lpstr>窗口聚合</vt:lpstr>
      <vt:lpstr>GROUP BY</vt:lpstr>
      <vt:lpstr>窗口分组函数</vt:lpstr>
      <vt:lpstr>窗口的起始和结束时间</vt:lpstr>
      <vt:lpstr>TUMBLE_START / TUMBLE_END</vt:lpstr>
      <vt:lpstr>TUMBLE_ROWTIME / TUMBLE_PROCTIME</vt:lpstr>
      <vt:lpstr>OVER WINDOW</vt:lpstr>
      <vt:lpstr>OVER WINDOW语法</vt:lpstr>
      <vt:lpstr>窗口划分方式 - ROWS</vt:lpstr>
      <vt:lpstr>窗口划分方式 - ROWS</vt:lpstr>
      <vt:lpstr>窗口划分方式 - ROWS</vt:lpstr>
      <vt:lpstr>窗口划分方式 - RANGE</vt:lpstr>
      <vt:lpstr>窗口划分方式 - RANGE</vt:lpstr>
      <vt:lpstr>窗口划分方式 - RANGE</vt:lpstr>
      <vt:lpstr>Join</vt:lpstr>
      <vt:lpstr>时间窗口Join</vt:lpstr>
      <vt:lpstr>时间窗口Join</vt:lpstr>
      <vt:lpstr>临时表Join</vt:lpstr>
      <vt:lpstr>临时表Join</vt:lpstr>
      <vt:lpstr>临时表Join</vt:lpstr>
      <vt:lpstr>临时表Join</vt:lpstr>
      <vt:lpstr>传统意义上的Join </vt:lpstr>
      <vt:lpstr>传统意义上的Join </vt:lpstr>
      <vt:lpstr>Catalog</vt:lpstr>
      <vt:lpstr>如何获取表</vt:lpstr>
      <vt:lpstr>常见SQL DDL</vt:lpstr>
      <vt:lpstr>函数分类</vt:lpstr>
      <vt:lpstr>系统内置函数</vt:lpstr>
      <vt:lpstr>用户自定义函数</vt:lpstr>
      <vt:lpstr>标量函数</vt:lpstr>
      <vt:lpstr>标量函数</vt:lpstr>
      <vt:lpstr>表函数</vt:lpstr>
      <vt:lpstr>表函数</vt:lpstr>
      <vt:lpstr>聚合函数</vt:lpstr>
      <vt:lpstr>聚合函数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Flink的设计与运行原理</dc:title>
  <dc:subject/>
  <dc:creator>鲁蔚征</dc:creator>
  <cp:keywords/>
  <dc:description/>
  <cp:lastModifiedBy>鲁蔚征</cp:lastModifiedBy>
  <cp:revision>219</cp:revision>
  <dcterms:created xsi:type="dcterms:W3CDTF">2020-06-29T22:49:21Z</dcterms:created>
  <dcterms:modified xsi:type="dcterms:W3CDTF">2020-11-21T01:30:36Z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v-rimour@microsoft.com</vt:lpwstr>
  </property>
  <property fmtid="{D5CDD505-2E9C-101B-9397-08002B2CF9AE}" pid="5" name="MSIP_Label_f42aa342-8706-4288-bd11-ebb85995028c_SetDate">
    <vt:lpwstr>2018-02-19T06:21:30.1318915Z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