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handoutMasterIdLst>
    <p:handoutMasterId r:id="rId46"/>
  </p:handoutMasterIdLst>
  <p:sldIdLst>
    <p:sldId id="273" r:id="rId2"/>
    <p:sldId id="270" r:id="rId3"/>
    <p:sldId id="290" r:id="rId4"/>
    <p:sldId id="278" r:id="rId5"/>
    <p:sldId id="279" r:id="rId6"/>
    <p:sldId id="291" r:id="rId7"/>
    <p:sldId id="292" r:id="rId8"/>
    <p:sldId id="293" r:id="rId9"/>
    <p:sldId id="294" r:id="rId10"/>
    <p:sldId id="295" r:id="rId11"/>
    <p:sldId id="296" r:id="rId12"/>
    <p:sldId id="297" r:id="rId13"/>
    <p:sldId id="298" r:id="rId14"/>
    <p:sldId id="299" r:id="rId15"/>
    <p:sldId id="301" r:id="rId16"/>
    <p:sldId id="300" r:id="rId17"/>
    <p:sldId id="302" r:id="rId18"/>
    <p:sldId id="303" r:id="rId19"/>
    <p:sldId id="304" r:id="rId20"/>
    <p:sldId id="280" r:id="rId21"/>
    <p:sldId id="281" r:id="rId22"/>
    <p:sldId id="284" r:id="rId23"/>
    <p:sldId id="305" r:id="rId24"/>
    <p:sldId id="306" r:id="rId25"/>
    <p:sldId id="307" r:id="rId26"/>
    <p:sldId id="308" r:id="rId27"/>
    <p:sldId id="309" r:id="rId28"/>
    <p:sldId id="310" r:id="rId29"/>
    <p:sldId id="311" r:id="rId30"/>
    <p:sldId id="312" r:id="rId31"/>
    <p:sldId id="313" r:id="rId32"/>
    <p:sldId id="314" r:id="rId33"/>
    <p:sldId id="316" r:id="rId34"/>
    <p:sldId id="315" r:id="rId35"/>
    <p:sldId id="317" r:id="rId36"/>
    <p:sldId id="285" r:id="rId37"/>
    <p:sldId id="286" r:id="rId38"/>
    <p:sldId id="287" r:id="rId39"/>
    <p:sldId id="288" r:id="rId40"/>
    <p:sldId id="318" r:id="rId41"/>
    <p:sldId id="320" r:id="rId42"/>
    <p:sldId id="319" r:id="rId43"/>
    <p:sldId id="321" r:id="rId4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73"/>
          </p14:sldIdLst>
        </p14:section>
        <p14:section name="实现有状态的计算" id="{B9B51309-D148-4332-87C2-07BE32FBCA3B}">
          <p14:sldIdLst>
            <p14:sldId id="270"/>
            <p14:sldId id="290"/>
            <p14:sldId id="278"/>
            <p14:sldId id="279"/>
            <p14:sldId id="291"/>
            <p14:sldId id="292"/>
            <p14:sldId id="293"/>
            <p14:sldId id="294"/>
            <p14:sldId id="295"/>
            <p14:sldId id="296"/>
            <p14:sldId id="297"/>
            <p14:sldId id="298"/>
            <p14:sldId id="299"/>
            <p14:sldId id="301"/>
            <p14:sldId id="300"/>
            <p14:sldId id="302"/>
            <p14:sldId id="303"/>
            <p14:sldId id="304"/>
          </p14:sldIdLst>
        </p14:section>
        <p14:section name="Checkpoint原理及配置方法" id="{2C3E5074-895C-2C40-A412-A32AD66F93FA}">
          <p14:sldIdLst>
            <p14:sldId id="280"/>
            <p14:sldId id="281"/>
            <p14:sldId id="284"/>
            <p14:sldId id="305"/>
            <p14:sldId id="306"/>
            <p14:sldId id="307"/>
            <p14:sldId id="308"/>
            <p14:sldId id="309"/>
            <p14:sldId id="310"/>
            <p14:sldId id="311"/>
            <p14:sldId id="312"/>
            <p14:sldId id="313"/>
            <p14:sldId id="314"/>
            <p14:sldId id="316"/>
            <p14:sldId id="315"/>
            <p14:sldId id="317"/>
          </p14:sldIdLst>
        </p14:section>
        <p14:section name="Savepoint原理及使用方法" id="{2CC34DB2-6590-42C0-AD4B-A04C6060184E}">
          <p14:sldIdLst>
            <p14:sldId id="285"/>
            <p14:sldId id="286"/>
            <p14:sldId id="287"/>
            <p14:sldId id="288"/>
            <p14:sldId id="318"/>
            <p14:sldId id="320"/>
            <p14:sldId id="319"/>
            <p14:sldId id="32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4" name="鲁蔚征" initials="Lu" lastIdx="1" clrIdx="3">
    <p:extLst>
      <p:ext uri="{19B8F6BF-5375-455C-9EA6-DF929625EA0E}">
        <p15:presenceInfo xmlns:p15="http://schemas.microsoft.com/office/powerpoint/2012/main" userId="鲁蔚征"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F8F8F8"/>
    <a:srgbClr val="D24726"/>
    <a:srgbClr val="D2B4A6"/>
    <a:srgbClr val="734F29"/>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8" autoAdjust="0"/>
    <p:restoredTop sz="81832" autoAdjust="0"/>
  </p:normalViewPr>
  <p:slideViewPr>
    <p:cSldViewPr snapToGrid="0">
      <p:cViewPr varScale="1">
        <p:scale>
          <a:sx n="90" d="100"/>
          <a:sy n="90" d="100"/>
        </p:scale>
        <p:origin x="1296" y="184"/>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786"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A33CDF6-CC3F-41B1-8979-AF0AC31794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D9CA17CF-163C-499D-A480-07F9EEC56C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44022C-5079-4642-AC6E-7894F9978BBA}" type="datetime2">
              <a:rPr lang="zh-CN" altLang="en-US" smtClean="0">
                <a:latin typeface="Microsoft YaHei UI" panose="020B0503020204020204" pitchFamily="34" charset="-122"/>
                <a:ea typeface="Microsoft YaHei UI" panose="020B0503020204020204" pitchFamily="34" charset="-122"/>
              </a:rPr>
              <a:t>2020年11月23日 Monday</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3E4FD741-ECD4-468A-8F85-031E765AA1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2963D4AA-8819-45EA-BDFB-441DA124CC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BE3BD5-D202-4020-A93E-A1AA1A84DE69}"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56375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70747F27-0AFF-49DE-ABD2-AA502995B8AE}" type="datetime2">
              <a:rPr lang="zh-CN" altLang="en-US" smtClean="0"/>
              <a:pPr/>
              <a:t>2020年11月23日 Monday</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dirty="0"/>
          </a:p>
        </p:txBody>
      </p:sp>
    </p:spTree>
    <p:extLst>
      <p:ext uri="{BB962C8B-B14F-4D97-AF65-F5344CB8AC3E}">
        <p14:creationId xmlns:p14="http://schemas.microsoft.com/office/powerpoint/2010/main" val="237005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smtClean="0"/>
              <a:t>2</a:t>
            </a:fld>
            <a:endParaRPr lang="en-US"/>
          </a:p>
        </p:txBody>
      </p:sp>
    </p:spTree>
    <p:extLst>
      <p:ext uri="{BB962C8B-B14F-4D97-AF65-F5344CB8AC3E}">
        <p14:creationId xmlns:p14="http://schemas.microsoft.com/office/powerpoint/2010/main" val="2985640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灯片编号占位符 3"/>
          <p:cNvSpPr>
            <a:spLocks noGrp="1"/>
          </p:cNvSpPr>
          <p:nvPr>
            <p:ph type="sldNum" sz="quarter" idx="10"/>
          </p:nvPr>
        </p:nvSpPr>
        <p:spPr/>
        <p:txBody>
          <a:bodyPr rtlCol="0"/>
          <a:lstStyle/>
          <a:p>
            <a:pPr rtl="0"/>
            <a:fld id="{DF61EA0F-A667-4B49-8422-0062BC55E249}" type="slidenum">
              <a:rPr lang="en-US" smtClean="0"/>
              <a:t>3</a:t>
            </a:fld>
            <a:endParaRPr lang="en-US"/>
          </a:p>
        </p:txBody>
      </p:sp>
    </p:spTree>
    <p:extLst>
      <p:ext uri="{BB962C8B-B14F-4D97-AF65-F5344CB8AC3E}">
        <p14:creationId xmlns:p14="http://schemas.microsoft.com/office/powerpoint/2010/main" val="2452908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长方形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Microsoft YaHei UI" panose="020B0503020204020204" pitchFamily="34" charset="-122"/>
            </a:endParaRPr>
          </a:p>
        </p:txBody>
      </p:sp>
    </p:spTree>
    <p:extLst>
      <p:ext uri="{BB962C8B-B14F-4D97-AF65-F5344CB8AC3E}">
        <p14:creationId xmlns:p14="http://schemas.microsoft.com/office/powerpoint/2010/main" val="248280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长方形 9">
            <a:extLst>
              <a:ext uri="{FF2B5EF4-FFF2-40B4-BE49-F238E27FC236}">
                <a16:creationId xmlns:a16="http://schemas.microsoft.com/office/drawing/2014/main" id="{2A1E7EF3-16C1-8C4A-BC1F-86BA485BBBA4}"/>
              </a:ext>
            </a:extLst>
          </p:cNvPr>
          <p:cNvSpPr/>
          <p:nvPr userDrawn="1"/>
        </p:nvSpPr>
        <p:spPr>
          <a:xfrm>
            <a:off x="254949" y="161585"/>
            <a:ext cx="11682101" cy="108651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idx="1"/>
          </p:nvPr>
        </p:nvSpPr>
        <p:spPr>
          <a:xfrm>
            <a:off x="838201" y="1825625"/>
            <a:ext cx="4167753" cy="4351338"/>
          </a:xfrm>
        </p:spPr>
        <p:txBody>
          <a:bodyPr lIns="0" tIns="0" rIns="0" bIns="0" rtlCol="0">
            <a:normAutofit/>
          </a:bodyPr>
          <a:lstStyle>
            <a:lvl1pPr marL="285750" indent="-285750">
              <a:lnSpc>
                <a:spcPct val="130000"/>
              </a:lnSpc>
              <a:spcBef>
                <a:spcPts val="500"/>
              </a:spcBef>
              <a:spcAft>
                <a:spcPts val="1000"/>
              </a:spcAft>
              <a:buFont typeface="Wingdings" pitchFamily="2" charset="2"/>
              <a:buChar char="l"/>
              <a:defRPr sz="16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vl2pPr>
              <a:lnSpc>
                <a:spcPct val="130000"/>
              </a:lnSpc>
              <a:spcBef>
                <a:spcPts val="500"/>
              </a:spcBef>
              <a:spcAft>
                <a:spcPts val="1000"/>
              </a:spcAft>
              <a:defRPr sz="1400" baseline="0">
                <a:solidFill>
                  <a:schemeClr val="tx1">
                    <a:lumMod val="65000"/>
                    <a:lumOff val="35000"/>
                  </a:schemeClr>
                </a:solidFill>
                <a:latin typeface="Microsoft YaHei UI" panose="020B0503020204020204" pitchFamily="34" charset="-122"/>
                <a:ea typeface="Microsoft YaHei UI" panose="020B0503020204020204" pitchFamily="34" charset="-122"/>
              </a:defRPr>
            </a:lvl2pPr>
            <a:lvl3pPr>
              <a:lnSpc>
                <a:spcPct val="130000"/>
              </a:lnSpc>
              <a:spcAft>
                <a:spcPts val="1000"/>
              </a:spcAft>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3pPr>
            <a:lvl4pPr>
              <a:lnSpc>
                <a:spcPct val="130000"/>
              </a:lnSpc>
              <a:spcAft>
                <a:spcPts val="1000"/>
              </a:spcAft>
              <a:defRPr sz="1100" baseline="0">
                <a:solidFill>
                  <a:schemeClr val="tx1">
                    <a:lumMod val="65000"/>
                    <a:lumOff val="35000"/>
                  </a:schemeClr>
                </a:solidFill>
                <a:latin typeface="Microsoft YaHei UI" panose="020B0503020204020204" pitchFamily="34" charset="-122"/>
                <a:ea typeface="Microsoft YaHei UI" panose="020B0503020204020204" pitchFamily="34" charset="-122"/>
              </a:defRPr>
            </a:lvl4pPr>
            <a:lvl5pPr>
              <a:lnSpc>
                <a:spcPct val="130000"/>
              </a:lnSpc>
              <a:spcAft>
                <a:spcPts val="1000"/>
              </a:spcAft>
              <a:defRPr sz="1100" baseline="0">
                <a:solidFill>
                  <a:schemeClr val="tx1">
                    <a:lumMod val="65000"/>
                    <a:lumOff val="35000"/>
                  </a:schemeClr>
                </a:solidFill>
                <a:latin typeface="Microsoft YaHei UI" panose="020B0503020204020204" pitchFamily="34" charset="-122"/>
                <a:ea typeface="Microsoft YaHei UI" panose="020B0503020204020204" pitchFamily="34" charset="-122"/>
              </a:defRPr>
            </a:lvl5pPr>
          </a:lstStyle>
          <a:p>
            <a:pPr lvl="0" rtl="0"/>
            <a:r>
              <a:rPr lang="zh-CN" altLang="en-US" dirty="0"/>
              <a:t>单击此处编辑母版文本样式</a:t>
            </a:r>
          </a:p>
          <a:p>
            <a:pPr lvl="1" rtl="0"/>
            <a:r>
              <a:rPr lang="zh-CN" altLang="en-US" dirty="0"/>
              <a:t>二级</a:t>
            </a:r>
          </a:p>
          <a:p>
            <a:pPr lvl="2" rtl="0"/>
            <a:r>
              <a:rPr lang="zh-CN" altLang="en-US" dirty="0"/>
              <a:t>三级</a:t>
            </a:r>
          </a:p>
          <a:p>
            <a:pPr lvl="3" rtl="0"/>
            <a:r>
              <a:rPr lang="zh-CN" altLang="en-US" dirty="0"/>
              <a:t>四级</a:t>
            </a:r>
          </a:p>
          <a:p>
            <a:pPr lvl="4" rtl="0"/>
            <a:r>
              <a:rPr lang="zh-CN" altLang="en-US" dirty="0"/>
              <a:t>五级</a:t>
            </a:r>
            <a:endParaRPr lang="en-US" dirty="0"/>
          </a:p>
        </p:txBody>
      </p:sp>
      <p:sp>
        <p:nvSpPr>
          <p:cNvPr id="2" name="标题 1"/>
          <p:cNvSpPr>
            <a:spLocks noGrp="1"/>
          </p:cNvSpPr>
          <p:nvPr>
            <p:ph type="title"/>
          </p:nvPr>
        </p:nvSpPr>
        <p:spPr>
          <a:xfrm>
            <a:off x="838200" y="306705"/>
            <a:ext cx="10749367" cy="796273"/>
          </a:xfrm>
        </p:spPr>
        <p:txBody>
          <a:bodyPr rtlCol="0" anchor="b">
            <a:normAutofit/>
          </a:bodyPr>
          <a:lstStyle>
            <a:lvl1pPr>
              <a:defRPr sz="36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dirty="0"/>
              <a:t>单击此处编辑母版标题样式</a:t>
            </a:r>
            <a:endParaRPr lang="en-US" dirty="0"/>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131E3292-D461-4042-A5EB-629C7A8279A7}" type="datetime2">
              <a:rPr lang="zh-CN" altLang="en-US" smtClean="0"/>
              <a:pPr/>
              <a:t>2020年11月23日 Monday</a:t>
            </a:fld>
            <a:endParaRPr lang="zh-CN" altLang="en-US" dirty="0"/>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zh-CN" alt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73" r:id="rId1"/>
    <p:sldLayoutId id="2147483662" r:id="rId2"/>
  </p:sldLayoutIdLst>
  <p:hf sldNum="0" hdr="0" ftr="0" dt="0"/>
  <p:txStyles>
    <p:titleStyle>
      <a:lvl1pPr algn="l" defTabSz="914400" rtl="0" eaLnBrk="1" latinLnBrk="0" hangingPunct="1">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811306" y="1164325"/>
            <a:ext cx="9582736" cy="2389365"/>
          </a:xfrm>
        </p:spPr>
        <p:txBody>
          <a:bodyPr rtlCol="0">
            <a:normAutofit/>
          </a:bodyPr>
          <a:lstStyle/>
          <a:p>
            <a:pPr rtl="0"/>
            <a:r>
              <a:rPr lang="zh-CN" altLang="en-US" sz="4600" dirty="0">
                <a:solidFill>
                  <a:schemeClr val="bg1"/>
                </a:solidFill>
                <a:cs typeface="Arial" panose="020B0604020202020204" pitchFamily="34" charset="0"/>
              </a:rPr>
              <a:t>第六章</a:t>
            </a:r>
            <a:br>
              <a:rPr lang="en-US" altLang="zh-CN" sz="4600" dirty="0">
                <a:solidFill>
                  <a:schemeClr val="bg1"/>
                </a:solidFill>
                <a:cs typeface="Arial" panose="020B0604020202020204" pitchFamily="34" charset="0"/>
              </a:rPr>
            </a:br>
            <a:r>
              <a:rPr lang="zh-CN" altLang="en-US" sz="4600" dirty="0">
                <a:solidFill>
                  <a:schemeClr val="bg1"/>
                </a:solidFill>
                <a:cs typeface="Arial" panose="020B0604020202020204" pitchFamily="34" charset="0"/>
              </a:rPr>
              <a:t>状态和检查点</a:t>
            </a:r>
            <a:endParaRPr lang="zh-cn" sz="4600" dirty="0">
              <a:solidFill>
                <a:schemeClr val="bg1"/>
              </a:solidFill>
              <a:cs typeface="Arial" panose="020B0604020202020204" pitchFamily="34" charset="0"/>
            </a:endParaRPr>
          </a:p>
        </p:txBody>
      </p:sp>
      <p:sp>
        <p:nvSpPr>
          <p:cNvPr id="3" name="副标题 2"/>
          <p:cNvSpPr>
            <a:spLocks noGrp="1"/>
          </p:cNvSpPr>
          <p:nvPr>
            <p:ph type="subTitle" idx="4294967295"/>
          </p:nvPr>
        </p:nvSpPr>
        <p:spPr>
          <a:xfrm>
            <a:off x="890328" y="3249194"/>
            <a:ext cx="9582736" cy="1133856"/>
          </a:xfrm>
        </p:spPr>
        <p:txBody>
          <a:bodyPr rtlCol="0">
            <a:normAutofit/>
          </a:bodyPr>
          <a:lstStyle/>
          <a:p>
            <a:pPr marL="0" indent="0" rtl="0">
              <a:buNone/>
            </a:pPr>
            <a:endParaRPr lang="zh-cn" sz="2400" dirty="0">
              <a:solidFill>
                <a:schemeClr val="bg1"/>
              </a:solidFill>
              <a:cs typeface="Arial" panose="020B0604020202020204" pitchFamily="34" charset="0"/>
            </a:endParaRPr>
          </a:p>
        </p:txBody>
      </p:sp>
    </p:spTree>
    <p:extLst>
      <p:ext uri="{BB962C8B-B14F-4D97-AF65-F5344CB8AC3E}">
        <p14:creationId xmlns:p14="http://schemas.microsoft.com/office/powerpoint/2010/main" val="1615315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410E443-6602-C145-9B25-BFCBB67300F3}"/>
              </a:ext>
            </a:extLst>
          </p:cNvPr>
          <p:cNvSpPr>
            <a:spLocks noGrp="1"/>
          </p:cNvSpPr>
          <p:nvPr>
            <p:ph idx="1"/>
          </p:nvPr>
        </p:nvSpPr>
        <p:spPr>
          <a:xfrm>
            <a:off x="838201" y="1825625"/>
            <a:ext cx="3948109" cy="1074738"/>
          </a:xfrm>
        </p:spPr>
        <p:txBody>
          <a:bodyPr/>
          <a:lstStyle/>
          <a:p>
            <a:r>
              <a:rPr kumimoji="1" lang="zh-CN" altLang="en-US" dirty="0"/>
              <a:t>案例：统计电商用户行为</a:t>
            </a:r>
            <a:r>
              <a:rPr kumimoji="1" lang="en-US" altLang="zh-CN" dirty="0" err="1"/>
              <a:t>UserBehavior</a:t>
            </a:r>
            <a:r>
              <a:rPr kumimoji="1" lang="zh-CN" altLang="en-US" dirty="0"/>
              <a:t>场景下，某个用户（</a:t>
            </a:r>
            <a:r>
              <a:rPr kumimoji="1" lang="en-US" altLang="zh-CN" dirty="0" err="1"/>
              <a:t>userId</a:t>
            </a:r>
            <a:r>
              <a:rPr kumimoji="1" lang="zh-CN" altLang="en-US" dirty="0"/>
              <a:t>）下某种用户行为（</a:t>
            </a:r>
            <a:r>
              <a:rPr kumimoji="1" lang="en-US" altLang="zh-CN" dirty="0"/>
              <a:t>behavior</a:t>
            </a:r>
            <a:r>
              <a:rPr kumimoji="1" lang="zh-CN" altLang="en-US" dirty="0"/>
              <a:t>）的数量</a:t>
            </a:r>
          </a:p>
        </p:txBody>
      </p:sp>
      <p:sp>
        <p:nvSpPr>
          <p:cNvPr id="3" name="标题 2">
            <a:extLst>
              <a:ext uri="{FF2B5EF4-FFF2-40B4-BE49-F238E27FC236}">
                <a16:creationId xmlns:a16="http://schemas.microsoft.com/office/drawing/2014/main" id="{09487291-1C47-2342-822A-1422DC55BE44}"/>
              </a:ext>
            </a:extLst>
          </p:cNvPr>
          <p:cNvSpPr>
            <a:spLocks noGrp="1"/>
          </p:cNvSpPr>
          <p:nvPr>
            <p:ph type="title"/>
          </p:nvPr>
        </p:nvSpPr>
        <p:spPr/>
        <p:txBody>
          <a:bodyPr/>
          <a:lstStyle/>
          <a:p>
            <a:r>
              <a:rPr kumimoji="1" lang="en-US" altLang="zh-CN" dirty="0"/>
              <a:t>Keyed</a:t>
            </a:r>
            <a:r>
              <a:rPr kumimoji="1" lang="zh-CN" altLang="en-US" dirty="0"/>
              <a:t> </a:t>
            </a:r>
            <a:r>
              <a:rPr kumimoji="1" lang="en-US" altLang="zh-CN" dirty="0"/>
              <a:t>State</a:t>
            </a:r>
            <a:endParaRPr kumimoji="1" lang="zh-CN" altLang="en-US" dirty="0"/>
          </a:p>
        </p:txBody>
      </p:sp>
      <p:sp>
        <p:nvSpPr>
          <p:cNvPr id="11" name="矩形 10">
            <a:extLst>
              <a:ext uri="{FF2B5EF4-FFF2-40B4-BE49-F238E27FC236}">
                <a16:creationId xmlns:a16="http://schemas.microsoft.com/office/drawing/2014/main" id="{FE1C36C2-8F2D-9A43-B22C-BEA3381355B9}"/>
              </a:ext>
            </a:extLst>
          </p:cNvPr>
          <p:cNvSpPr/>
          <p:nvPr/>
        </p:nvSpPr>
        <p:spPr>
          <a:xfrm>
            <a:off x="274046" y="2638663"/>
            <a:ext cx="6096000" cy="4401205"/>
          </a:xfrm>
          <a:prstGeom prst="rect">
            <a:avLst/>
          </a:prstGeom>
        </p:spPr>
        <p:txBody>
          <a:bodyPr>
            <a:spAutoFit/>
          </a:bodyPr>
          <a:lstStyle/>
          <a:p>
            <a:r>
              <a:rPr lang="en-US" altLang="zh-CN" sz="1400" dirty="0">
                <a:solidFill>
                  <a:srgbClr val="8E908C"/>
                </a:solidFill>
              </a:rPr>
              <a:t>/** </a:t>
            </a:r>
          </a:p>
          <a:p>
            <a:r>
              <a:rPr lang="zh-CN" altLang="en-US" sz="1400" dirty="0">
                <a:solidFill>
                  <a:srgbClr val="8E908C"/>
                </a:solidFill>
              </a:rPr>
              <a:t> </a:t>
            </a:r>
            <a:r>
              <a:rPr lang="en-US" altLang="zh-CN" sz="1400" dirty="0">
                <a:solidFill>
                  <a:srgbClr val="8E908C"/>
                </a:solidFill>
              </a:rPr>
              <a:t>* </a:t>
            </a:r>
            <a:r>
              <a:rPr lang="en-US" altLang="zh-CN" sz="1400" dirty="0" err="1">
                <a:solidFill>
                  <a:srgbClr val="8E908C"/>
                </a:solidFill>
              </a:rPr>
              <a:t>MapStateFunction</a:t>
            </a:r>
            <a:r>
              <a:rPr lang="zh-CN" altLang="en-US" sz="1400" dirty="0">
                <a:solidFill>
                  <a:srgbClr val="8E908C"/>
                </a:solidFill>
              </a:rPr>
              <a:t>继承并实现</a:t>
            </a:r>
            <a:r>
              <a:rPr lang="en-US" altLang="zh-CN" sz="1400" dirty="0" err="1">
                <a:solidFill>
                  <a:srgbClr val="8E908C"/>
                </a:solidFill>
              </a:rPr>
              <a:t>RichFlatMapFunction</a:t>
            </a:r>
            <a:endParaRPr lang="en-US" altLang="zh-CN" sz="1400" dirty="0">
              <a:solidFill>
                <a:srgbClr val="8E908C"/>
              </a:solidFill>
            </a:endParaRPr>
          </a:p>
          <a:p>
            <a:r>
              <a:rPr lang="en-US" altLang="zh-CN" sz="1400" dirty="0">
                <a:solidFill>
                  <a:srgbClr val="8E908C"/>
                </a:solidFill>
              </a:rPr>
              <a:t> * </a:t>
            </a:r>
            <a:r>
              <a:rPr lang="zh-CN" altLang="en-US" sz="1400" dirty="0">
                <a:solidFill>
                  <a:srgbClr val="8E908C"/>
                </a:solidFill>
              </a:rPr>
              <a:t>两个泛型分别为输入数据类型和输出数据类型</a:t>
            </a:r>
            <a:endParaRPr lang="en-US" altLang="zh-CN" sz="1400" dirty="0">
              <a:solidFill>
                <a:srgbClr val="8E908C"/>
              </a:solidFill>
            </a:endParaRPr>
          </a:p>
          <a:p>
            <a:r>
              <a:rPr lang="zh-CN" altLang="en-US" sz="1400" dirty="0">
                <a:solidFill>
                  <a:srgbClr val="8E908C"/>
                </a:solidFill>
              </a:rPr>
              <a:t> *</a:t>
            </a:r>
            <a:r>
              <a:rPr lang="en-US" altLang="zh-CN" sz="1400" dirty="0">
                <a:solidFill>
                  <a:srgbClr val="8E908C"/>
                </a:solidFill>
              </a:rPr>
              <a:t>/</a:t>
            </a:r>
            <a:r>
              <a:rPr lang="zh-CN" altLang="en-US" sz="1400" dirty="0"/>
              <a:t> </a:t>
            </a:r>
            <a:endParaRPr lang="en-US" altLang="zh-CN" sz="1400" dirty="0"/>
          </a:p>
          <a:p>
            <a:r>
              <a:rPr lang="en-US" altLang="zh-CN" sz="1400" dirty="0"/>
              <a:t>public static </a:t>
            </a:r>
            <a:r>
              <a:rPr lang="en-US" altLang="zh-CN" sz="1400" dirty="0">
                <a:solidFill>
                  <a:srgbClr val="8959A8"/>
                </a:solidFill>
              </a:rPr>
              <a:t>class</a:t>
            </a:r>
            <a:r>
              <a:rPr lang="en-US" altLang="zh-CN" sz="1400" dirty="0"/>
              <a:t> </a:t>
            </a:r>
            <a:r>
              <a:rPr lang="en-US" altLang="zh-CN" sz="1400" dirty="0" err="1">
                <a:solidFill>
                  <a:srgbClr val="8E908C"/>
                </a:solidFill>
              </a:rPr>
              <a:t>MapStateFunction</a:t>
            </a:r>
            <a:r>
              <a:rPr lang="en-US" altLang="zh-CN" sz="1400" dirty="0"/>
              <a:t> </a:t>
            </a:r>
            <a:r>
              <a:rPr lang="en-US" altLang="zh-CN" sz="1400" dirty="0">
                <a:solidFill>
                  <a:srgbClr val="8959A8"/>
                </a:solidFill>
              </a:rPr>
              <a:t>extends</a:t>
            </a:r>
            <a:r>
              <a:rPr lang="en-US" altLang="zh-CN" sz="1400" dirty="0"/>
              <a:t> </a:t>
            </a:r>
            <a:r>
              <a:rPr lang="en-US" altLang="zh-CN" sz="1400" dirty="0" err="1">
                <a:solidFill>
                  <a:srgbClr val="8E908C"/>
                </a:solidFill>
              </a:rPr>
              <a:t>RichFlatMapFunction</a:t>
            </a:r>
            <a:r>
              <a:rPr lang="en-US" altLang="zh-CN" sz="1400" dirty="0">
                <a:solidFill>
                  <a:srgbClr val="8E908C"/>
                </a:solidFill>
              </a:rPr>
              <a:t>&lt;</a:t>
            </a:r>
            <a:r>
              <a:rPr lang="en-US" altLang="zh-CN" sz="1400" dirty="0" err="1">
                <a:solidFill>
                  <a:srgbClr val="8E908C"/>
                </a:solidFill>
              </a:rPr>
              <a:t>UserBehavior</a:t>
            </a:r>
            <a:r>
              <a:rPr lang="en-US" altLang="zh-CN" sz="1400" dirty="0"/>
              <a:t>, </a:t>
            </a:r>
            <a:r>
              <a:rPr lang="en-US" altLang="zh-CN" sz="1400" dirty="0">
                <a:solidFill>
                  <a:srgbClr val="8E908C"/>
                </a:solidFill>
              </a:rPr>
              <a:t>Tuple3&lt;Long</a:t>
            </a:r>
            <a:r>
              <a:rPr lang="en-US" altLang="zh-CN" sz="1400" dirty="0"/>
              <a:t>, </a:t>
            </a:r>
            <a:r>
              <a:rPr lang="en-US" altLang="zh-CN" sz="1400" dirty="0">
                <a:solidFill>
                  <a:srgbClr val="8E908C"/>
                </a:solidFill>
              </a:rPr>
              <a:t>String</a:t>
            </a:r>
            <a:r>
              <a:rPr lang="en-US" altLang="zh-CN" sz="1400" dirty="0"/>
              <a:t>, </a:t>
            </a:r>
            <a:r>
              <a:rPr lang="en-US" altLang="zh-CN" sz="1400" dirty="0">
                <a:solidFill>
                  <a:srgbClr val="8E908C"/>
                </a:solidFill>
              </a:rPr>
              <a:t>Integer&gt;&gt;</a:t>
            </a:r>
            <a:r>
              <a:rPr lang="en-US" altLang="zh-CN" sz="1400" dirty="0"/>
              <a:t> { </a:t>
            </a:r>
          </a:p>
          <a:p>
            <a:pPr lvl="1"/>
            <a:r>
              <a:rPr lang="en-US" altLang="zh-CN" sz="1400" dirty="0">
                <a:solidFill>
                  <a:srgbClr val="8E908C"/>
                </a:solidFill>
              </a:rPr>
              <a:t>// </a:t>
            </a:r>
            <a:r>
              <a:rPr lang="zh-CN" altLang="en-US" sz="1400" dirty="0">
                <a:solidFill>
                  <a:srgbClr val="8E908C"/>
                </a:solidFill>
              </a:rPr>
              <a:t>指向</a:t>
            </a:r>
            <a:r>
              <a:rPr lang="en-US" altLang="zh-CN" sz="1400" dirty="0" err="1">
                <a:solidFill>
                  <a:srgbClr val="8E908C"/>
                </a:solidFill>
              </a:rPr>
              <a:t>MapState</a:t>
            </a:r>
            <a:r>
              <a:rPr lang="zh-CN" altLang="en-US" sz="1400" dirty="0">
                <a:solidFill>
                  <a:srgbClr val="8E908C"/>
                </a:solidFill>
              </a:rPr>
              <a:t>的句柄</a:t>
            </a:r>
            <a:r>
              <a:rPr lang="zh-CN" altLang="en-US" sz="1400" dirty="0"/>
              <a:t> </a:t>
            </a:r>
            <a:endParaRPr lang="en-US" altLang="zh-CN" sz="1400" dirty="0"/>
          </a:p>
          <a:p>
            <a:pPr lvl="1"/>
            <a:r>
              <a:rPr lang="en-US" altLang="zh-CN" sz="1400" dirty="0">
                <a:solidFill>
                  <a:srgbClr val="8959A8"/>
                </a:solidFill>
              </a:rPr>
              <a:t>private</a:t>
            </a:r>
            <a:r>
              <a:rPr lang="en-US" altLang="zh-CN" sz="1400" dirty="0"/>
              <a:t> </a:t>
            </a:r>
            <a:r>
              <a:rPr lang="en-US" altLang="zh-CN" sz="1400" dirty="0" err="1"/>
              <a:t>MapState</a:t>
            </a:r>
            <a:r>
              <a:rPr lang="en-US" altLang="zh-CN" sz="1400" dirty="0"/>
              <a:t>&lt;String, Integer&gt; </a:t>
            </a:r>
            <a:r>
              <a:rPr lang="en-US" altLang="zh-CN" sz="1400" dirty="0" err="1"/>
              <a:t>behaviorMapState</a:t>
            </a:r>
            <a:r>
              <a:rPr lang="en-US" altLang="zh-CN" sz="1400" dirty="0"/>
              <a:t>; </a:t>
            </a:r>
          </a:p>
          <a:p>
            <a:pPr lvl="1"/>
            <a:r>
              <a:rPr lang="en-US" altLang="zh-CN" sz="1400" dirty="0"/>
              <a:t>@Override </a:t>
            </a:r>
          </a:p>
          <a:p>
            <a:pPr lvl="1"/>
            <a:r>
              <a:rPr lang="en-US" altLang="zh-CN" sz="1400" dirty="0"/>
              <a:t>public void open(Configuration configuration) { </a:t>
            </a:r>
          </a:p>
          <a:p>
            <a:pPr lvl="2"/>
            <a:r>
              <a:rPr lang="en-US" altLang="zh-CN" sz="1400" dirty="0">
                <a:solidFill>
                  <a:srgbClr val="8E908C"/>
                </a:solidFill>
              </a:rPr>
              <a:t>// </a:t>
            </a:r>
            <a:r>
              <a:rPr lang="zh-CN" altLang="en-US" sz="1400" dirty="0">
                <a:solidFill>
                  <a:srgbClr val="8E908C"/>
                </a:solidFill>
              </a:rPr>
              <a:t>创建</a:t>
            </a:r>
            <a:r>
              <a:rPr lang="en-US" altLang="zh-CN" sz="1400" dirty="0" err="1">
                <a:solidFill>
                  <a:srgbClr val="8E908C"/>
                </a:solidFill>
              </a:rPr>
              <a:t>StateDescriptor</a:t>
            </a:r>
            <a:r>
              <a:rPr lang="en-US" altLang="zh-CN" sz="1400" dirty="0"/>
              <a:t> </a:t>
            </a:r>
          </a:p>
          <a:p>
            <a:pPr lvl="2"/>
            <a:r>
              <a:rPr lang="en-US" altLang="zh-CN" sz="1400" dirty="0" err="1"/>
              <a:t>MapStateDescriptor</a:t>
            </a:r>
            <a:r>
              <a:rPr lang="en-US" altLang="zh-CN" sz="1400" dirty="0"/>
              <a:t>&lt;String, Integer&gt; </a:t>
            </a:r>
            <a:r>
              <a:rPr lang="en-US" altLang="zh-CN" sz="1400" dirty="0" err="1"/>
              <a:t>behaviorMapStateDescriptor</a:t>
            </a:r>
            <a:r>
              <a:rPr lang="en-US" altLang="zh-CN" sz="1400" dirty="0"/>
              <a:t> = </a:t>
            </a:r>
            <a:r>
              <a:rPr lang="en-US" altLang="zh-CN" sz="1400" dirty="0">
                <a:solidFill>
                  <a:srgbClr val="8959A8"/>
                </a:solidFill>
              </a:rPr>
              <a:t>new</a:t>
            </a:r>
            <a:r>
              <a:rPr lang="en-US" altLang="zh-CN" sz="1400" dirty="0"/>
              <a:t> </a:t>
            </a:r>
            <a:r>
              <a:rPr lang="en-US" altLang="zh-CN" sz="1400" dirty="0" err="1"/>
              <a:t>MapStateDescriptor</a:t>
            </a:r>
            <a:r>
              <a:rPr lang="en-US" altLang="zh-CN" sz="1400" dirty="0"/>
              <a:t>&lt;String, Integer&gt;(</a:t>
            </a:r>
            <a:r>
              <a:rPr lang="en-US" altLang="zh-CN" sz="1400" dirty="0">
                <a:solidFill>
                  <a:srgbClr val="718C00"/>
                </a:solidFill>
              </a:rPr>
              <a:t>"</a:t>
            </a:r>
            <a:r>
              <a:rPr lang="en-US" altLang="zh-CN" sz="1400" dirty="0" err="1">
                <a:solidFill>
                  <a:srgbClr val="718C00"/>
                </a:solidFill>
              </a:rPr>
              <a:t>behaviorMap</a:t>
            </a:r>
            <a:r>
              <a:rPr lang="en-US" altLang="zh-CN" sz="1400" dirty="0">
                <a:solidFill>
                  <a:srgbClr val="718C00"/>
                </a:solidFill>
              </a:rPr>
              <a:t>"</a:t>
            </a:r>
            <a:r>
              <a:rPr lang="en-US" altLang="zh-CN" sz="1400" dirty="0"/>
              <a:t>, </a:t>
            </a:r>
            <a:r>
              <a:rPr lang="en-US" altLang="zh-CN" sz="1400" dirty="0" err="1"/>
              <a:t>Types.STRING</a:t>
            </a:r>
            <a:r>
              <a:rPr lang="en-US" altLang="zh-CN" sz="1400" dirty="0"/>
              <a:t>, </a:t>
            </a:r>
            <a:r>
              <a:rPr lang="en-US" altLang="zh-CN" sz="1400" dirty="0" err="1"/>
              <a:t>Types.INT</a:t>
            </a:r>
            <a:r>
              <a:rPr lang="en-US" altLang="zh-CN" sz="1400" dirty="0"/>
              <a:t>); </a:t>
            </a:r>
          </a:p>
          <a:p>
            <a:pPr lvl="2"/>
            <a:r>
              <a:rPr lang="en-US" altLang="zh-CN" sz="1400" dirty="0">
                <a:solidFill>
                  <a:srgbClr val="8E908C"/>
                </a:solidFill>
              </a:rPr>
              <a:t>// </a:t>
            </a:r>
            <a:r>
              <a:rPr lang="zh-CN" altLang="en-US" sz="1400" dirty="0">
                <a:solidFill>
                  <a:srgbClr val="8E908C"/>
                </a:solidFill>
              </a:rPr>
              <a:t>通过</a:t>
            </a:r>
            <a:r>
              <a:rPr lang="en-US" altLang="zh-CN" sz="1400" dirty="0" err="1">
                <a:solidFill>
                  <a:srgbClr val="8E908C"/>
                </a:solidFill>
              </a:rPr>
              <a:t>StateDescriptor</a:t>
            </a:r>
            <a:r>
              <a:rPr lang="zh-CN" altLang="en-US" sz="1400" dirty="0">
                <a:solidFill>
                  <a:srgbClr val="8E908C"/>
                </a:solidFill>
              </a:rPr>
              <a:t>获取运行时上下文中的状态</a:t>
            </a:r>
            <a:r>
              <a:rPr lang="zh-CN" altLang="en-US" sz="1400" dirty="0"/>
              <a:t> </a:t>
            </a:r>
            <a:endParaRPr lang="en-US" altLang="zh-CN" sz="1400" dirty="0"/>
          </a:p>
          <a:p>
            <a:pPr lvl="2"/>
            <a:r>
              <a:rPr lang="en-US" altLang="zh-CN" sz="1400" dirty="0" err="1"/>
              <a:t>behaviorMapState</a:t>
            </a:r>
            <a:r>
              <a:rPr lang="en-US" altLang="zh-CN" sz="1400" dirty="0"/>
              <a:t> = </a:t>
            </a:r>
            <a:r>
              <a:rPr lang="en-US" altLang="zh-CN" sz="1400" dirty="0" err="1"/>
              <a:t>getRuntimeContext</a:t>
            </a:r>
            <a:r>
              <a:rPr lang="en-US" altLang="zh-CN" sz="1400" dirty="0"/>
              <a:t>().</a:t>
            </a:r>
            <a:r>
              <a:rPr lang="en-US" altLang="zh-CN" sz="1400" dirty="0" err="1"/>
              <a:t>getMapState</a:t>
            </a:r>
            <a:r>
              <a:rPr lang="en-US" altLang="zh-CN" sz="1400" dirty="0"/>
              <a:t>(</a:t>
            </a:r>
            <a:r>
              <a:rPr lang="en-US" altLang="zh-CN" sz="1400" dirty="0" err="1"/>
              <a:t>behaviorMapStateDescriptor</a:t>
            </a:r>
            <a:r>
              <a:rPr lang="en-US" altLang="zh-CN" sz="1400" dirty="0"/>
              <a:t>); </a:t>
            </a:r>
          </a:p>
          <a:p>
            <a:pPr lvl="1"/>
            <a:r>
              <a:rPr lang="en-US" altLang="zh-CN" sz="1400" dirty="0"/>
              <a:t>} </a:t>
            </a:r>
          </a:p>
          <a:p>
            <a:pPr lvl="1"/>
            <a:endParaRPr lang="zh-CN" altLang="en-US" sz="1400" dirty="0"/>
          </a:p>
        </p:txBody>
      </p:sp>
      <p:sp>
        <p:nvSpPr>
          <p:cNvPr id="12" name="矩形 11">
            <a:extLst>
              <a:ext uri="{FF2B5EF4-FFF2-40B4-BE49-F238E27FC236}">
                <a16:creationId xmlns:a16="http://schemas.microsoft.com/office/drawing/2014/main" id="{EAADD561-49D3-A147-B4C3-2838FF22657F}"/>
              </a:ext>
            </a:extLst>
          </p:cNvPr>
          <p:cNvSpPr/>
          <p:nvPr/>
        </p:nvSpPr>
        <p:spPr>
          <a:xfrm>
            <a:off x="6096000" y="3413580"/>
            <a:ext cx="6096000" cy="3108543"/>
          </a:xfrm>
          <a:prstGeom prst="rect">
            <a:avLst/>
          </a:prstGeom>
        </p:spPr>
        <p:txBody>
          <a:bodyPr>
            <a:spAutoFit/>
          </a:bodyPr>
          <a:lstStyle/>
          <a:p>
            <a:pPr lvl="1"/>
            <a:r>
              <a:rPr lang="en-US" altLang="zh-CN" sz="1400" dirty="0"/>
              <a:t>@Override </a:t>
            </a:r>
          </a:p>
          <a:p>
            <a:pPr lvl="1"/>
            <a:r>
              <a:rPr lang="en-US" altLang="zh-CN" sz="1400" dirty="0"/>
              <a:t>public void </a:t>
            </a:r>
            <a:r>
              <a:rPr lang="en-US" altLang="zh-CN" sz="1400" dirty="0" err="1"/>
              <a:t>flatMap</a:t>
            </a:r>
            <a:r>
              <a:rPr lang="en-US" altLang="zh-CN" sz="1400" dirty="0"/>
              <a:t>(</a:t>
            </a:r>
            <a:r>
              <a:rPr lang="en-US" altLang="zh-CN" sz="1400" dirty="0" err="1"/>
              <a:t>UserBehavior</a:t>
            </a:r>
            <a:r>
              <a:rPr lang="en-US" altLang="zh-CN" sz="1400" dirty="0"/>
              <a:t> input, Collector&lt;Tuple3&lt;Long, String, Integer&gt;&gt; out) </a:t>
            </a:r>
            <a:r>
              <a:rPr lang="en-US" altLang="zh-CN" sz="1400" dirty="0">
                <a:solidFill>
                  <a:srgbClr val="8959A8"/>
                </a:solidFill>
              </a:rPr>
              <a:t>throws</a:t>
            </a:r>
            <a:r>
              <a:rPr lang="en-US" altLang="zh-CN" sz="1400" dirty="0"/>
              <a:t> Exception { </a:t>
            </a:r>
          </a:p>
          <a:p>
            <a:pPr lvl="2"/>
            <a:r>
              <a:rPr lang="en-US" altLang="zh-CN" sz="1400" dirty="0"/>
              <a:t>int </a:t>
            </a:r>
            <a:r>
              <a:rPr lang="en-US" altLang="zh-CN" sz="1400" dirty="0" err="1"/>
              <a:t>behaviorCnt</a:t>
            </a:r>
            <a:r>
              <a:rPr lang="en-US" altLang="zh-CN" sz="1400" dirty="0"/>
              <a:t> = </a:t>
            </a:r>
            <a:r>
              <a:rPr lang="en-US" altLang="zh-CN" sz="1400" dirty="0">
                <a:solidFill>
                  <a:srgbClr val="F5871F"/>
                </a:solidFill>
              </a:rPr>
              <a:t>1</a:t>
            </a:r>
            <a:r>
              <a:rPr lang="en-US" altLang="zh-CN" sz="1400" dirty="0"/>
              <a:t>; </a:t>
            </a:r>
          </a:p>
          <a:p>
            <a:pPr lvl="2"/>
            <a:r>
              <a:rPr lang="en-US" altLang="zh-CN" sz="1400" dirty="0">
                <a:solidFill>
                  <a:srgbClr val="8E908C"/>
                </a:solidFill>
              </a:rPr>
              <a:t>// behavior</a:t>
            </a:r>
            <a:r>
              <a:rPr lang="zh-CN" altLang="en-US" sz="1400" dirty="0">
                <a:solidFill>
                  <a:srgbClr val="8E908C"/>
                </a:solidFill>
              </a:rPr>
              <a:t>有可能为</a:t>
            </a:r>
            <a:r>
              <a:rPr lang="en-US" altLang="zh-CN" sz="1400" dirty="0" err="1">
                <a:solidFill>
                  <a:srgbClr val="8E908C"/>
                </a:solidFill>
              </a:rPr>
              <a:t>pv</a:t>
            </a:r>
            <a:r>
              <a:rPr lang="zh-CN" altLang="en-US" sz="1400" dirty="0">
                <a:solidFill>
                  <a:srgbClr val="8E908C"/>
                </a:solidFill>
              </a:rPr>
              <a:t>、</a:t>
            </a:r>
            <a:r>
              <a:rPr lang="en-US" altLang="zh-CN" sz="1400" dirty="0">
                <a:solidFill>
                  <a:srgbClr val="8E908C"/>
                </a:solidFill>
              </a:rPr>
              <a:t>cart</a:t>
            </a:r>
            <a:r>
              <a:rPr lang="zh-CN" altLang="en-US" sz="1400" dirty="0">
                <a:solidFill>
                  <a:srgbClr val="8E908C"/>
                </a:solidFill>
              </a:rPr>
              <a:t>、</a:t>
            </a:r>
            <a:r>
              <a:rPr lang="en-US" altLang="zh-CN" sz="1400" dirty="0">
                <a:solidFill>
                  <a:srgbClr val="8E908C"/>
                </a:solidFill>
              </a:rPr>
              <a:t>fav</a:t>
            </a:r>
            <a:r>
              <a:rPr lang="zh-CN" altLang="en-US" sz="1400" dirty="0">
                <a:solidFill>
                  <a:srgbClr val="8E908C"/>
                </a:solidFill>
              </a:rPr>
              <a:t>、</a:t>
            </a:r>
            <a:r>
              <a:rPr lang="en-US" altLang="zh-CN" sz="1400" dirty="0">
                <a:solidFill>
                  <a:srgbClr val="8E908C"/>
                </a:solidFill>
              </a:rPr>
              <a:t>buy</a:t>
            </a:r>
            <a:r>
              <a:rPr lang="zh-CN" altLang="en-US" sz="1400" dirty="0">
                <a:solidFill>
                  <a:srgbClr val="8E908C"/>
                </a:solidFill>
              </a:rPr>
              <a:t>等</a:t>
            </a:r>
            <a:r>
              <a:rPr lang="zh-CN" altLang="en-US" sz="1400" dirty="0"/>
              <a:t> </a:t>
            </a:r>
            <a:endParaRPr lang="en-US" altLang="zh-CN" sz="1400" dirty="0"/>
          </a:p>
          <a:p>
            <a:pPr lvl="2"/>
            <a:r>
              <a:rPr lang="en-US" altLang="zh-CN" sz="1400" dirty="0">
                <a:solidFill>
                  <a:srgbClr val="8E908C"/>
                </a:solidFill>
              </a:rPr>
              <a:t>// </a:t>
            </a:r>
            <a:r>
              <a:rPr lang="zh-CN" altLang="en-US" sz="1400" dirty="0">
                <a:solidFill>
                  <a:srgbClr val="8E908C"/>
                </a:solidFill>
              </a:rPr>
              <a:t>判断状态中是否有该</a:t>
            </a:r>
            <a:r>
              <a:rPr lang="en-US" altLang="zh-CN" sz="1400" dirty="0">
                <a:solidFill>
                  <a:srgbClr val="8E908C"/>
                </a:solidFill>
              </a:rPr>
              <a:t>behavior</a:t>
            </a:r>
            <a:r>
              <a:rPr lang="en-US" altLang="zh-CN" sz="1400" dirty="0"/>
              <a:t> </a:t>
            </a:r>
          </a:p>
          <a:p>
            <a:pPr lvl="2"/>
            <a:r>
              <a:rPr lang="en-US" altLang="zh-CN" sz="1400" dirty="0">
                <a:solidFill>
                  <a:srgbClr val="8959A8"/>
                </a:solidFill>
              </a:rPr>
              <a:t>if</a:t>
            </a:r>
            <a:r>
              <a:rPr lang="en-US" altLang="zh-CN" sz="1400" dirty="0"/>
              <a:t> (</a:t>
            </a:r>
            <a:r>
              <a:rPr lang="en-US" altLang="zh-CN" sz="1400" dirty="0" err="1"/>
              <a:t>behaviorMapState.contains</a:t>
            </a:r>
            <a:r>
              <a:rPr lang="en-US" altLang="zh-CN" sz="1400" dirty="0"/>
              <a:t>(</a:t>
            </a:r>
            <a:r>
              <a:rPr lang="en-US" altLang="zh-CN" sz="1400" dirty="0" err="1"/>
              <a:t>input.behavior</a:t>
            </a:r>
            <a:r>
              <a:rPr lang="en-US" altLang="zh-CN" sz="1400" dirty="0"/>
              <a:t>)) { </a:t>
            </a:r>
          </a:p>
          <a:p>
            <a:pPr lvl="3"/>
            <a:r>
              <a:rPr lang="en-US" altLang="zh-CN" sz="1400" dirty="0" err="1"/>
              <a:t>behaviorCnt</a:t>
            </a:r>
            <a:r>
              <a:rPr lang="en-US" altLang="zh-CN" sz="1400" dirty="0"/>
              <a:t> = </a:t>
            </a:r>
            <a:r>
              <a:rPr lang="en-US" altLang="zh-CN" sz="1400" dirty="0" err="1"/>
              <a:t>behaviorMapState.get</a:t>
            </a:r>
            <a:r>
              <a:rPr lang="en-US" altLang="zh-CN" sz="1400" dirty="0"/>
              <a:t>(</a:t>
            </a:r>
            <a:r>
              <a:rPr lang="en-US" altLang="zh-CN" sz="1400" dirty="0" err="1"/>
              <a:t>input.behavior</a:t>
            </a:r>
            <a:r>
              <a:rPr lang="en-US" altLang="zh-CN" sz="1400" dirty="0"/>
              <a:t>) + </a:t>
            </a:r>
            <a:r>
              <a:rPr lang="en-US" altLang="zh-CN" sz="1400" dirty="0">
                <a:solidFill>
                  <a:srgbClr val="F5871F"/>
                </a:solidFill>
              </a:rPr>
              <a:t>1</a:t>
            </a:r>
            <a:r>
              <a:rPr lang="en-US" altLang="zh-CN" sz="1400" dirty="0"/>
              <a:t>; </a:t>
            </a:r>
          </a:p>
          <a:p>
            <a:pPr lvl="2"/>
            <a:r>
              <a:rPr lang="en-US" altLang="zh-CN" sz="1400" dirty="0"/>
              <a:t>} </a:t>
            </a:r>
          </a:p>
          <a:p>
            <a:pPr lvl="2"/>
            <a:r>
              <a:rPr lang="en-US" altLang="zh-CN" sz="1400" dirty="0">
                <a:solidFill>
                  <a:srgbClr val="8E908C"/>
                </a:solidFill>
              </a:rPr>
              <a:t>// </a:t>
            </a:r>
            <a:r>
              <a:rPr lang="zh-CN" altLang="en-US" sz="1400" dirty="0">
                <a:solidFill>
                  <a:srgbClr val="8E908C"/>
                </a:solidFill>
              </a:rPr>
              <a:t>更新状态</a:t>
            </a:r>
            <a:r>
              <a:rPr lang="zh-CN" altLang="en-US" sz="1400" dirty="0"/>
              <a:t> </a:t>
            </a:r>
            <a:endParaRPr lang="en-US" altLang="zh-CN" sz="1400" dirty="0"/>
          </a:p>
          <a:p>
            <a:pPr lvl="2"/>
            <a:r>
              <a:rPr lang="en-US" altLang="zh-CN" sz="1400" dirty="0" err="1"/>
              <a:t>behaviorMapState.put</a:t>
            </a:r>
            <a:r>
              <a:rPr lang="en-US" altLang="zh-CN" sz="1400" dirty="0"/>
              <a:t>(</a:t>
            </a:r>
            <a:r>
              <a:rPr lang="en-US" altLang="zh-CN" sz="1400" dirty="0" err="1"/>
              <a:t>input.behavior</a:t>
            </a:r>
            <a:r>
              <a:rPr lang="en-US" altLang="zh-CN" sz="1400" dirty="0"/>
              <a:t>, </a:t>
            </a:r>
            <a:r>
              <a:rPr lang="en-US" altLang="zh-CN" sz="1400" dirty="0" err="1"/>
              <a:t>behaviorCnt</a:t>
            </a:r>
            <a:r>
              <a:rPr lang="en-US" altLang="zh-CN" sz="1400" dirty="0"/>
              <a:t>); </a:t>
            </a:r>
            <a:r>
              <a:rPr lang="en-US" altLang="zh-CN" sz="1400" dirty="0" err="1"/>
              <a:t>out.collect</a:t>
            </a:r>
            <a:r>
              <a:rPr lang="en-US" altLang="zh-CN" sz="1400" dirty="0"/>
              <a:t>(Tuple3.of(</a:t>
            </a:r>
            <a:r>
              <a:rPr lang="en-US" altLang="zh-CN" sz="1400" dirty="0" err="1"/>
              <a:t>input.userId</a:t>
            </a:r>
            <a:r>
              <a:rPr lang="en-US" altLang="zh-CN" sz="1400" dirty="0"/>
              <a:t>, </a:t>
            </a:r>
            <a:r>
              <a:rPr lang="en-US" altLang="zh-CN" sz="1400" dirty="0" err="1"/>
              <a:t>input.behavior</a:t>
            </a:r>
            <a:r>
              <a:rPr lang="en-US" altLang="zh-CN" sz="1400" dirty="0"/>
              <a:t>, </a:t>
            </a:r>
            <a:r>
              <a:rPr lang="en-US" altLang="zh-CN" sz="1400" dirty="0" err="1"/>
              <a:t>behaviorCnt</a:t>
            </a:r>
            <a:r>
              <a:rPr lang="en-US" altLang="zh-CN" sz="1400" dirty="0"/>
              <a:t>)); </a:t>
            </a:r>
          </a:p>
          <a:p>
            <a:pPr lvl="1"/>
            <a:r>
              <a:rPr lang="en-US" altLang="zh-CN" sz="1400" dirty="0"/>
              <a:t>} </a:t>
            </a:r>
          </a:p>
          <a:p>
            <a:r>
              <a:rPr lang="en-US" altLang="zh-CN" sz="1400" dirty="0"/>
              <a:t>}</a:t>
            </a:r>
            <a:endParaRPr lang="zh-CN" altLang="en-US" sz="2000" dirty="0"/>
          </a:p>
        </p:txBody>
      </p:sp>
      <p:sp>
        <p:nvSpPr>
          <p:cNvPr id="13" name="内容占位符 1">
            <a:extLst>
              <a:ext uri="{FF2B5EF4-FFF2-40B4-BE49-F238E27FC236}">
                <a16:creationId xmlns:a16="http://schemas.microsoft.com/office/drawing/2014/main" id="{1C647CCD-F090-0346-9052-EFEF40642491}"/>
              </a:ext>
            </a:extLst>
          </p:cNvPr>
          <p:cNvSpPr txBox="1">
            <a:spLocks/>
          </p:cNvSpPr>
          <p:nvPr/>
        </p:nvSpPr>
        <p:spPr>
          <a:xfrm>
            <a:off x="6370046" y="1825625"/>
            <a:ext cx="5374279" cy="1074738"/>
          </a:xfrm>
          <a:prstGeom prst="rect">
            <a:avLst/>
          </a:prstGeom>
        </p:spPr>
        <p:txBody>
          <a:bodyPr vert="horz" lIns="0" tIns="0" rIns="0" bIns="0" rtlCol="0">
            <a:normAutofit/>
          </a:bodyPr>
          <a:lstStyle>
            <a:lvl1pPr marL="285750" indent="-285750" algn="l" defTabSz="914400" rtl="0" eaLnBrk="1" latinLnBrk="0" hangingPunct="1">
              <a:lnSpc>
                <a:spcPct val="130000"/>
              </a:lnSpc>
              <a:spcBef>
                <a:spcPts val="500"/>
              </a:spcBef>
              <a:spcAft>
                <a:spcPts val="1000"/>
              </a:spcAft>
              <a:buFont typeface="Wingdings" pitchFamily="2" charset="2"/>
              <a:buChar char="l"/>
              <a:defRPr sz="16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30000"/>
              </a:lnSpc>
              <a:spcBef>
                <a:spcPts val="500"/>
              </a:spcBef>
              <a:spcAft>
                <a:spcPts val="1000"/>
              </a:spcAft>
              <a:buFont typeface="Arial" panose="020B0604020202020204" pitchFamily="34" charset="0"/>
              <a:buChar char="•"/>
              <a:defRPr sz="14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30000"/>
              </a:lnSpc>
              <a:spcBef>
                <a:spcPct val="30000"/>
              </a:spcBef>
              <a:spcAft>
                <a:spcPts val="1000"/>
              </a:spcAft>
              <a:buFont typeface="Arial" panose="020B0604020202020204" pitchFamily="34" charset="0"/>
              <a:buChar char="•"/>
              <a:defRPr sz="12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30000"/>
              </a:lnSpc>
              <a:spcBef>
                <a:spcPct val="30000"/>
              </a:spcBef>
              <a:spcAft>
                <a:spcPts val="1000"/>
              </a:spcAft>
              <a:buFont typeface="Arial" panose="020B0604020202020204" pitchFamily="34" charset="0"/>
              <a:buChar char="•"/>
              <a:defRPr sz="1100" kern="1200" baseline="0">
                <a:solidFill>
                  <a:schemeClr val="tx1">
                    <a:lumMod val="65000"/>
                    <a:lumOff val="35000"/>
                  </a:schemeClr>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t>使用</a:t>
            </a:r>
            <a:r>
              <a:rPr kumimoji="1" lang="en-US" altLang="zh-CN" dirty="0" err="1"/>
              <a:t>MapState</a:t>
            </a:r>
            <a:r>
              <a:rPr kumimoji="1" lang="zh-CN" altLang="en-US" dirty="0"/>
              <a:t>记录某个</a:t>
            </a:r>
            <a:r>
              <a:rPr kumimoji="1" lang="en-US" altLang="zh-CN" dirty="0"/>
              <a:t>behavior</a:t>
            </a:r>
            <a:r>
              <a:rPr kumimoji="1" lang="zh-CN" altLang="en-US" dirty="0"/>
              <a:t>下的数量 </a:t>
            </a:r>
            <a:endParaRPr kumimoji="1" lang="en-US" altLang="zh-CN" dirty="0"/>
          </a:p>
          <a:p>
            <a:pPr lvl="1"/>
            <a:r>
              <a:rPr kumimoji="1" lang="en-US" altLang="zh-CN" dirty="0"/>
              <a:t>&lt;behavior,</a:t>
            </a:r>
            <a:r>
              <a:rPr kumimoji="1" lang="zh-CN" altLang="en-US" dirty="0"/>
              <a:t> </a:t>
            </a:r>
            <a:r>
              <a:rPr kumimoji="1" lang="en-US" altLang="zh-CN" dirty="0" err="1"/>
              <a:t>behaviorCnt</a:t>
            </a:r>
            <a:r>
              <a:rPr kumimoji="1" lang="en-US" altLang="zh-CN" dirty="0"/>
              <a:t>&gt;</a:t>
            </a:r>
            <a:endParaRPr kumimoji="1" lang="zh-CN" altLang="en-US" dirty="0"/>
          </a:p>
        </p:txBody>
      </p:sp>
    </p:spTree>
    <p:extLst>
      <p:ext uri="{BB962C8B-B14F-4D97-AF65-F5344CB8AC3E}">
        <p14:creationId xmlns:p14="http://schemas.microsoft.com/office/powerpoint/2010/main" val="4519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707FCC7-A93E-424D-8501-085F164D4C6D}"/>
              </a:ext>
            </a:extLst>
          </p:cNvPr>
          <p:cNvSpPr>
            <a:spLocks noGrp="1"/>
          </p:cNvSpPr>
          <p:nvPr>
            <p:ph idx="1"/>
          </p:nvPr>
        </p:nvSpPr>
        <p:spPr>
          <a:xfrm>
            <a:off x="838201" y="1825625"/>
            <a:ext cx="4419597" cy="4351338"/>
          </a:xfrm>
        </p:spPr>
        <p:txBody>
          <a:bodyPr/>
          <a:lstStyle/>
          <a:p>
            <a:r>
              <a:rPr kumimoji="1" lang="en-US" altLang="zh-CN" dirty="0" err="1"/>
              <a:t>UserBehavior</a:t>
            </a:r>
            <a:r>
              <a:rPr kumimoji="1" lang="zh-CN" altLang="en-US" dirty="0"/>
              <a:t>案例</a:t>
            </a:r>
            <a:endParaRPr kumimoji="1" lang="en-US" altLang="zh-CN" dirty="0"/>
          </a:p>
          <a:p>
            <a:r>
              <a:rPr kumimoji="1" lang="zh-CN" altLang="en-US" dirty="0"/>
              <a:t>先基于</a:t>
            </a:r>
            <a:r>
              <a:rPr kumimoji="1" lang="en-US" altLang="zh-CN" dirty="0" err="1"/>
              <a:t>userId</a:t>
            </a:r>
            <a:r>
              <a:rPr kumimoji="1" lang="zh-CN" altLang="en-US" dirty="0"/>
              <a:t>进行</a:t>
            </a:r>
            <a:r>
              <a:rPr kumimoji="1" lang="en-US" altLang="zh-CN" dirty="0" err="1"/>
              <a:t>keyBy</a:t>
            </a:r>
            <a:endParaRPr kumimoji="1" lang="en-US" altLang="zh-CN" dirty="0"/>
          </a:p>
          <a:p>
            <a:r>
              <a:rPr kumimoji="1" lang="zh-CN" altLang="en-US" dirty="0"/>
              <a:t>再使用有状态的</a:t>
            </a:r>
            <a:r>
              <a:rPr kumimoji="1" lang="en-US" altLang="zh-CN" dirty="0" err="1"/>
              <a:t>MapStateFunction</a:t>
            </a:r>
            <a:r>
              <a:rPr kumimoji="1" lang="zh-CN" altLang="en-US" dirty="0"/>
              <a:t>进行处理</a:t>
            </a:r>
          </a:p>
        </p:txBody>
      </p:sp>
      <p:sp>
        <p:nvSpPr>
          <p:cNvPr id="3" name="标题 2">
            <a:extLst>
              <a:ext uri="{FF2B5EF4-FFF2-40B4-BE49-F238E27FC236}">
                <a16:creationId xmlns:a16="http://schemas.microsoft.com/office/drawing/2014/main" id="{274C5A31-BD9F-2140-BD30-51B607AE9A79}"/>
              </a:ext>
            </a:extLst>
          </p:cNvPr>
          <p:cNvSpPr>
            <a:spLocks noGrp="1"/>
          </p:cNvSpPr>
          <p:nvPr>
            <p:ph type="title"/>
          </p:nvPr>
        </p:nvSpPr>
        <p:spPr/>
        <p:txBody>
          <a:bodyPr/>
          <a:lstStyle/>
          <a:p>
            <a:r>
              <a:rPr kumimoji="1" lang="en-US" altLang="zh-CN" dirty="0"/>
              <a:t>Keyed</a:t>
            </a:r>
            <a:r>
              <a:rPr kumimoji="1" lang="zh-CN" altLang="en-US" dirty="0"/>
              <a:t> </a:t>
            </a:r>
            <a:r>
              <a:rPr kumimoji="1" lang="en-US" altLang="zh-CN" dirty="0"/>
              <a:t>State</a:t>
            </a:r>
            <a:endParaRPr kumimoji="1" lang="zh-CN" altLang="en-US" dirty="0"/>
          </a:p>
        </p:txBody>
      </p:sp>
      <p:sp>
        <p:nvSpPr>
          <p:cNvPr id="4" name="矩形 3">
            <a:extLst>
              <a:ext uri="{FF2B5EF4-FFF2-40B4-BE49-F238E27FC236}">
                <a16:creationId xmlns:a16="http://schemas.microsoft.com/office/drawing/2014/main" id="{04E727C1-545F-BC4C-8C0F-E27CFC46E9D5}"/>
              </a:ext>
            </a:extLst>
          </p:cNvPr>
          <p:cNvSpPr/>
          <p:nvPr/>
        </p:nvSpPr>
        <p:spPr>
          <a:xfrm>
            <a:off x="5257798" y="1692970"/>
            <a:ext cx="6529389" cy="2554545"/>
          </a:xfrm>
          <a:prstGeom prst="rect">
            <a:avLst/>
          </a:prstGeom>
        </p:spPr>
        <p:txBody>
          <a:bodyPr wrap="square">
            <a:spAutoFit/>
          </a:bodyPr>
          <a:lstStyle/>
          <a:p>
            <a:r>
              <a:rPr lang="en-US" altLang="zh-CN" sz="1600" dirty="0" err="1"/>
              <a:t>env.setStreamTimeCharacteristic</a:t>
            </a:r>
            <a:r>
              <a:rPr lang="en-US" altLang="zh-CN" sz="1600" dirty="0"/>
              <a:t>(</a:t>
            </a:r>
            <a:r>
              <a:rPr lang="en-US" altLang="zh-CN" sz="1600" dirty="0" err="1"/>
              <a:t>TimeCharacteristic.EventTime</a:t>
            </a:r>
            <a:r>
              <a:rPr lang="en-US" altLang="zh-CN" sz="1600" dirty="0"/>
              <a:t>); </a:t>
            </a:r>
          </a:p>
          <a:p>
            <a:r>
              <a:rPr lang="en-US" altLang="zh-CN" sz="1600" dirty="0"/>
              <a:t>DataStream&lt;</a:t>
            </a:r>
            <a:r>
              <a:rPr lang="en-US" altLang="zh-CN" sz="1600" dirty="0" err="1"/>
              <a:t>UserBehavior</a:t>
            </a:r>
            <a:r>
              <a:rPr lang="en-US" altLang="zh-CN" sz="1600" dirty="0"/>
              <a:t>&gt; </a:t>
            </a:r>
            <a:r>
              <a:rPr lang="en-US" altLang="zh-CN" sz="1600" dirty="0" err="1"/>
              <a:t>userBehaviorStream</a:t>
            </a:r>
            <a:r>
              <a:rPr lang="en-US" altLang="zh-CN" sz="1600" dirty="0"/>
              <a:t> = ... </a:t>
            </a:r>
          </a:p>
          <a:p>
            <a:endParaRPr lang="en-US" altLang="zh-CN" sz="1600" dirty="0">
              <a:solidFill>
                <a:srgbClr val="8E908C"/>
              </a:solidFill>
            </a:endParaRPr>
          </a:p>
          <a:p>
            <a:r>
              <a:rPr lang="en-US" altLang="zh-CN" sz="1600" dirty="0">
                <a:solidFill>
                  <a:srgbClr val="8E908C"/>
                </a:solidFill>
              </a:rPr>
              <a:t>// </a:t>
            </a:r>
            <a:r>
              <a:rPr lang="zh-CN" altLang="en-US" sz="1600" dirty="0">
                <a:solidFill>
                  <a:srgbClr val="8E908C"/>
                </a:solidFill>
              </a:rPr>
              <a:t>生成一个</a:t>
            </a:r>
            <a:r>
              <a:rPr lang="en-US" altLang="zh-CN" sz="1600" dirty="0" err="1">
                <a:solidFill>
                  <a:srgbClr val="8E908C"/>
                </a:solidFill>
              </a:rPr>
              <a:t>KeyedStream</a:t>
            </a:r>
            <a:r>
              <a:rPr lang="en-US" altLang="zh-CN" sz="1600" dirty="0"/>
              <a:t> </a:t>
            </a:r>
          </a:p>
          <a:p>
            <a:r>
              <a:rPr lang="en-US" altLang="zh-CN" sz="1600" dirty="0" err="1"/>
              <a:t>KeyedStream</a:t>
            </a:r>
            <a:r>
              <a:rPr lang="en-US" altLang="zh-CN" sz="1600" dirty="0"/>
              <a:t>&lt;</a:t>
            </a:r>
            <a:r>
              <a:rPr lang="en-US" altLang="zh-CN" sz="1600" dirty="0" err="1"/>
              <a:t>UserBehavior</a:t>
            </a:r>
            <a:r>
              <a:rPr lang="en-US" altLang="zh-CN" sz="1600" dirty="0"/>
              <a:t>, Long&gt; </a:t>
            </a:r>
            <a:r>
              <a:rPr lang="en-US" altLang="zh-CN" sz="1600" dirty="0" err="1"/>
              <a:t>keyedStream</a:t>
            </a:r>
            <a:r>
              <a:rPr lang="en-US" altLang="zh-CN" sz="1600" dirty="0"/>
              <a:t> = </a:t>
            </a:r>
            <a:r>
              <a:rPr lang="en-US" altLang="zh-CN" sz="1600" dirty="0" err="1"/>
              <a:t>userBehaviorStream.keyBy</a:t>
            </a:r>
            <a:r>
              <a:rPr lang="en-US" altLang="zh-CN" sz="1600" dirty="0"/>
              <a:t>(user -&gt; </a:t>
            </a:r>
            <a:r>
              <a:rPr lang="en-US" altLang="zh-CN" sz="1600" dirty="0" err="1"/>
              <a:t>user.userId</a:t>
            </a:r>
            <a:r>
              <a:rPr lang="en-US" altLang="zh-CN" sz="1600" dirty="0"/>
              <a:t>); </a:t>
            </a:r>
          </a:p>
          <a:p>
            <a:endParaRPr lang="en-US" altLang="zh-CN" sz="1600" dirty="0">
              <a:solidFill>
                <a:srgbClr val="8E908C"/>
              </a:solidFill>
            </a:endParaRPr>
          </a:p>
          <a:p>
            <a:r>
              <a:rPr lang="en-US" altLang="zh-CN" sz="1600" dirty="0">
                <a:solidFill>
                  <a:srgbClr val="8E908C"/>
                </a:solidFill>
              </a:rPr>
              <a:t>// </a:t>
            </a:r>
            <a:r>
              <a:rPr lang="zh-CN" altLang="en-US" sz="1600" dirty="0">
                <a:solidFill>
                  <a:srgbClr val="8E908C"/>
                </a:solidFill>
              </a:rPr>
              <a:t>在</a:t>
            </a:r>
            <a:r>
              <a:rPr lang="en-US" altLang="zh-CN" sz="1600" dirty="0" err="1">
                <a:solidFill>
                  <a:srgbClr val="8E908C"/>
                </a:solidFill>
              </a:rPr>
              <a:t>KeyedStream</a:t>
            </a:r>
            <a:r>
              <a:rPr lang="zh-CN" altLang="en-US" sz="1600" dirty="0">
                <a:solidFill>
                  <a:srgbClr val="8E908C"/>
                </a:solidFill>
              </a:rPr>
              <a:t>上进行</a:t>
            </a:r>
            <a:r>
              <a:rPr lang="en-US" altLang="zh-CN" sz="1600" dirty="0" err="1">
                <a:solidFill>
                  <a:srgbClr val="8E908C"/>
                </a:solidFill>
              </a:rPr>
              <a:t>flatMap</a:t>
            </a:r>
            <a:r>
              <a:rPr lang="en-US" altLang="zh-CN" sz="1600" dirty="0"/>
              <a:t> </a:t>
            </a:r>
          </a:p>
          <a:p>
            <a:r>
              <a:rPr lang="en-US" altLang="zh-CN" sz="1600" dirty="0"/>
              <a:t>DataStream&lt;Tuple3&lt;Long, String, Integer&gt;&gt; </a:t>
            </a:r>
            <a:r>
              <a:rPr lang="en-US" altLang="zh-CN" sz="1600" dirty="0" err="1"/>
              <a:t>behaviorCountStream</a:t>
            </a:r>
            <a:r>
              <a:rPr lang="en-US" altLang="zh-CN" sz="1600" dirty="0"/>
              <a:t> = </a:t>
            </a:r>
            <a:r>
              <a:rPr lang="en-US" altLang="zh-CN" sz="1600" dirty="0" err="1"/>
              <a:t>keyedStream.flatMap</a:t>
            </a:r>
            <a:r>
              <a:rPr lang="en-US" altLang="zh-CN" sz="1600" dirty="0"/>
              <a:t>(</a:t>
            </a:r>
            <a:r>
              <a:rPr lang="en-US" altLang="zh-CN" sz="1600" dirty="0">
                <a:solidFill>
                  <a:srgbClr val="8959A8"/>
                </a:solidFill>
              </a:rPr>
              <a:t>new</a:t>
            </a:r>
            <a:r>
              <a:rPr lang="en-US" altLang="zh-CN" sz="1600" dirty="0"/>
              <a:t> </a:t>
            </a:r>
            <a:r>
              <a:rPr lang="en-US" altLang="zh-CN" sz="1600" dirty="0" err="1"/>
              <a:t>MapStateFunction</a:t>
            </a:r>
            <a:r>
              <a:rPr lang="en-US" altLang="zh-CN" sz="1600" dirty="0"/>
              <a:t>());</a:t>
            </a:r>
            <a:endParaRPr lang="zh-CN" altLang="en-US" sz="1600" dirty="0"/>
          </a:p>
        </p:txBody>
      </p:sp>
    </p:spTree>
    <p:extLst>
      <p:ext uri="{BB962C8B-B14F-4D97-AF65-F5344CB8AC3E}">
        <p14:creationId xmlns:p14="http://schemas.microsoft.com/office/powerpoint/2010/main" val="337567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6979DEE-AD9F-4E4A-8F64-605C9FD8DEED}"/>
              </a:ext>
            </a:extLst>
          </p:cNvPr>
          <p:cNvSpPr>
            <a:spLocks noGrp="1"/>
          </p:cNvSpPr>
          <p:nvPr>
            <p:ph idx="1"/>
          </p:nvPr>
        </p:nvSpPr>
        <p:spPr>
          <a:xfrm>
            <a:off x="481014" y="1525587"/>
            <a:ext cx="10977561" cy="4725670"/>
          </a:xfrm>
        </p:spPr>
        <p:txBody>
          <a:bodyPr>
            <a:normAutofit/>
          </a:bodyPr>
          <a:lstStyle/>
          <a:p>
            <a:r>
              <a:rPr kumimoji="1" lang="zh-CN" altLang="en-US" dirty="0"/>
              <a:t>状态：</a:t>
            </a:r>
            <a:endParaRPr kumimoji="1" lang="en-US" altLang="zh-CN" dirty="0"/>
          </a:p>
          <a:p>
            <a:pPr lvl="1"/>
            <a:r>
              <a:rPr kumimoji="1" lang="zh-CN" altLang="en-US" dirty="0"/>
              <a:t>算子子任务的本地数据在</a:t>
            </a:r>
            <a:r>
              <a:rPr kumimoji="1" lang="en-US" altLang="zh-CN" dirty="0"/>
              <a:t>Checkpoint</a:t>
            </a:r>
            <a:r>
              <a:rPr kumimoji="1" lang="zh-CN" altLang="en-US" dirty="0"/>
              <a:t>过程时写入存储，这个过程被称为备份（</a:t>
            </a:r>
            <a:r>
              <a:rPr kumimoji="1" lang="en-US" altLang="zh-CN" dirty="0"/>
              <a:t>Snapshot</a:t>
            </a:r>
            <a:r>
              <a:rPr kumimoji="1" lang="zh-CN" altLang="en-US" dirty="0"/>
              <a:t>）</a:t>
            </a:r>
            <a:endParaRPr kumimoji="1" lang="en-US" altLang="zh-CN" dirty="0"/>
          </a:p>
          <a:p>
            <a:pPr lvl="1"/>
            <a:r>
              <a:rPr kumimoji="1" lang="zh-CN" altLang="en-US" dirty="0"/>
              <a:t>初始化或重启一个</a:t>
            </a:r>
            <a:r>
              <a:rPr kumimoji="1" lang="en-US" altLang="zh-CN" dirty="0" err="1"/>
              <a:t>Flink</a:t>
            </a:r>
            <a:r>
              <a:rPr kumimoji="1" lang="zh-CN" altLang="en-US" dirty="0"/>
              <a:t>作业时，以一定逻辑从存储中读出并变为算子子任务的本地数据，这个过程被称为重建（</a:t>
            </a:r>
            <a:r>
              <a:rPr kumimoji="1" lang="en-US" altLang="zh-CN" dirty="0"/>
              <a:t>Restore</a:t>
            </a:r>
            <a:r>
              <a:rPr kumimoji="1" lang="zh-CN" altLang="en-US" dirty="0"/>
              <a:t>）</a:t>
            </a:r>
            <a:endParaRPr kumimoji="1" lang="en-US" altLang="zh-CN" dirty="0"/>
          </a:p>
          <a:p>
            <a:r>
              <a:rPr kumimoji="1" lang="en-US" altLang="zh-CN" dirty="0"/>
              <a:t>Keyed</a:t>
            </a:r>
            <a:r>
              <a:rPr kumimoji="1" lang="zh-CN" altLang="en-US" dirty="0"/>
              <a:t> </a:t>
            </a:r>
            <a:r>
              <a:rPr kumimoji="1" lang="en-US" altLang="zh-CN" dirty="0"/>
              <a:t>State</a:t>
            </a:r>
            <a:r>
              <a:rPr kumimoji="1" lang="zh-CN" altLang="en-US" dirty="0"/>
              <a:t>开箱即用：数据划分基于</a:t>
            </a:r>
            <a:r>
              <a:rPr kumimoji="1" lang="en-US" altLang="zh-CN" dirty="0"/>
              <a:t>Key</a:t>
            </a:r>
            <a:r>
              <a:rPr kumimoji="1" lang="zh-CN" altLang="en-US" dirty="0"/>
              <a:t>，</a:t>
            </a:r>
            <a:r>
              <a:rPr kumimoji="1" lang="en-US" altLang="zh-CN" dirty="0"/>
              <a:t>Snapshot</a:t>
            </a:r>
            <a:r>
              <a:rPr kumimoji="1" lang="zh-CN" altLang="en-US" dirty="0"/>
              <a:t>和</a:t>
            </a:r>
            <a:r>
              <a:rPr kumimoji="1" lang="en-US" altLang="zh-CN" dirty="0"/>
              <a:t>Restore</a:t>
            </a:r>
            <a:r>
              <a:rPr kumimoji="1" lang="zh-CN" altLang="en-US" dirty="0"/>
              <a:t>过程可以基于</a:t>
            </a:r>
            <a:r>
              <a:rPr kumimoji="1" lang="en-US" altLang="zh-CN" dirty="0"/>
              <a:t>Key</a:t>
            </a:r>
            <a:r>
              <a:rPr kumimoji="1" lang="zh-CN" altLang="en-US" dirty="0"/>
              <a:t>在多个算子子任务之间做数据迁移</a:t>
            </a:r>
            <a:endParaRPr kumimoji="1" lang="en-US" altLang="zh-CN" dirty="0"/>
          </a:p>
          <a:p>
            <a:r>
              <a:rPr kumimoji="1" lang="en-US" altLang="zh-CN" dirty="0"/>
              <a:t>Operator</a:t>
            </a:r>
            <a:r>
              <a:rPr kumimoji="1" lang="zh-CN" altLang="en-US" dirty="0"/>
              <a:t> </a:t>
            </a:r>
            <a:r>
              <a:rPr kumimoji="1" lang="en-US" altLang="zh-CN" dirty="0"/>
              <a:t>State</a:t>
            </a:r>
            <a:r>
              <a:rPr kumimoji="1" lang="zh-CN" altLang="en-US" dirty="0"/>
              <a:t>每个算子子任务管理自己的状态，流入到这个算子子任务上的所有数据可以访问和修改</a:t>
            </a:r>
            <a:r>
              <a:rPr kumimoji="1" lang="en-US" altLang="zh-CN" dirty="0"/>
              <a:t>Operator</a:t>
            </a:r>
            <a:r>
              <a:rPr kumimoji="1" lang="zh-CN" altLang="en-US" dirty="0"/>
              <a:t> </a:t>
            </a:r>
            <a:r>
              <a:rPr kumimoji="1" lang="en-US" altLang="zh-CN" dirty="0"/>
              <a:t>State</a:t>
            </a:r>
          </a:p>
          <a:p>
            <a:pPr lvl="1"/>
            <a:r>
              <a:rPr kumimoji="1" lang="zh-CN" altLang="en-US" dirty="0"/>
              <a:t>故障重启后，数据流中某个元素不一定流入重启前的算子子任务上</a:t>
            </a:r>
            <a:endParaRPr kumimoji="1" lang="en-US" altLang="zh-CN" dirty="0"/>
          </a:p>
          <a:p>
            <a:pPr lvl="1"/>
            <a:r>
              <a:rPr kumimoji="1" lang="zh-CN" altLang="en-US" dirty="0"/>
              <a:t>需要根据具体业务场景设计</a:t>
            </a:r>
            <a:r>
              <a:rPr kumimoji="1" lang="en-US" altLang="zh-CN" dirty="0"/>
              <a:t>Snapshot</a:t>
            </a:r>
            <a:r>
              <a:rPr kumimoji="1" lang="zh-CN" altLang="en-US" dirty="0"/>
              <a:t>和</a:t>
            </a:r>
            <a:r>
              <a:rPr kumimoji="1" lang="en-US" altLang="zh-CN" dirty="0"/>
              <a:t>Restore</a:t>
            </a:r>
            <a:r>
              <a:rPr kumimoji="1" lang="zh-CN" altLang="en-US" dirty="0"/>
              <a:t>的逻辑</a:t>
            </a:r>
            <a:endParaRPr kumimoji="1" lang="en-US" altLang="zh-CN" dirty="0"/>
          </a:p>
          <a:p>
            <a:pPr lvl="1"/>
            <a:r>
              <a:rPr kumimoji="1" lang="zh-CN" altLang="en-US" dirty="0"/>
              <a:t>使用</a:t>
            </a:r>
            <a:r>
              <a:rPr lang="en-US" altLang="zh-CN" dirty="0" err="1"/>
              <a:t>CheckpointedFunction</a:t>
            </a:r>
            <a:r>
              <a:rPr lang="zh-CN" altLang="en-US" dirty="0"/>
              <a:t>接口类</a:t>
            </a:r>
            <a:endParaRPr kumimoji="1" lang="zh-CN" altLang="en-US" dirty="0"/>
          </a:p>
        </p:txBody>
      </p:sp>
      <p:sp>
        <p:nvSpPr>
          <p:cNvPr id="3" name="标题 2">
            <a:extLst>
              <a:ext uri="{FF2B5EF4-FFF2-40B4-BE49-F238E27FC236}">
                <a16:creationId xmlns:a16="http://schemas.microsoft.com/office/drawing/2014/main" id="{CE43C409-A43F-5D40-BFFB-637D71BD15D4}"/>
              </a:ext>
            </a:extLst>
          </p:cNvPr>
          <p:cNvSpPr>
            <a:spLocks noGrp="1"/>
          </p:cNvSpPr>
          <p:nvPr>
            <p:ph type="title"/>
          </p:nvPr>
        </p:nvSpPr>
        <p:spPr/>
        <p:txBody>
          <a:bodyPr/>
          <a:lstStyle/>
          <a:p>
            <a:r>
              <a:rPr kumimoji="1" lang="en-US" altLang="zh-CN" dirty="0"/>
              <a:t>Operator</a:t>
            </a:r>
            <a:r>
              <a:rPr kumimoji="1" lang="zh-CN" altLang="en-US" dirty="0"/>
              <a:t> </a:t>
            </a:r>
            <a:r>
              <a:rPr kumimoji="1" lang="en-US" altLang="zh-CN" dirty="0"/>
              <a:t>State</a:t>
            </a:r>
            <a:endParaRPr kumimoji="1" lang="zh-CN" altLang="en-US" dirty="0"/>
          </a:p>
        </p:txBody>
      </p:sp>
    </p:spTree>
    <p:extLst>
      <p:ext uri="{BB962C8B-B14F-4D97-AF65-F5344CB8AC3E}">
        <p14:creationId xmlns:p14="http://schemas.microsoft.com/office/powerpoint/2010/main" val="349960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AFA71CC-1F09-074F-906E-281B309AA733}"/>
              </a:ext>
            </a:extLst>
          </p:cNvPr>
          <p:cNvSpPr>
            <a:spLocks noGrp="1"/>
          </p:cNvSpPr>
          <p:nvPr>
            <p:ph idx="1"/>
          </p:nvPr>
        </p:nvSpPr>
        <p:spPr>
          <a:xfrm>
            <a:off x="838200" y="1825625"/>
            <a:ext cx="9563099" cy="4351338"/>
          </a:xfrm>
        </p:spPr>
        <p:txBody>
          <a:bodyPr/>
          <a:lstStyle/>
          <a:p>
            <a:r>
              <a:rPr kumimoji="1" lang="en-US" altLang="zh-CN" dirty="0" err="1"/>
              <a:t>Flink</a:t>
            </a:r>
            <a:r>
              <a:rPr kumimoji="1" lang="zh-CN" altLang="en-US" dirty="0"/>
              <a:t>定期执行</a:t>
            </a:r>
            <a:r>
              <a:rPr kumimoji="1" lang="en-US" altLang="zh-CN" dirty="0"/>
              <a:t>Checkpoint</a:t>
            </a:r>
            <a:r>
              <a:rPr kumimoji="1" lang="zh-CN" altLang="en-US" dirty="0"/>
              <a:t>，会将状态数据</a:t>
            </a:r>
            <a:r>
              <a:rPr kumimoji="1" lang="en-US" altLang="zh-CN" dirty="0"/>
              <a:t>Snapshot</a:t>
            </a:r>
            <a:r>
              <a:rPr kumimoji="1" lang="zh-CN" altLang="en-US" dirty="0"/>
              <a:t>到存储上</a:t>
            </a:r>
            <a:endParaRPr kumimoji="1" lang="en-US" altLang="zh-CN" dirty="0"/>
          </a:p>
          <a:p>
            <a:r>
              <a:rPr kumimoji="1" lang="zh-CN" altLang="en-US" dirty="0"/>
              <a:t>每次执行</a:t>
            </a:r>
            <a:r>
              <a:rPr kumimoji="1" lang="en-US" altLang="zh-CN" dirty="0"/>
              <a:t>Snapshot</a:t>
            </a:r>
            <a:r>
              <a:rPr kumimoji="1" lang="zh-CN" altLang="en-US" dirty="0"/>
              <a:t>，会调用</a:t>
            </a:r>
            <a:r>
              <a:rPr lang="en-US" altLang="zh-CN" dirty="0" err="1"/>
              <a:t>snapshotState</a:t>
            </a:r>
            <a:r>
              <a:rPr lang="en-US" altLang="zh-CN" dirty="0"/>
              <a:t>()</a:t>
            </a:r>
            <a:r>
              <a:rPr lang="zh-CN" altLang="en-US" dirty="0"/>
              <a:t>方法，因此我们要实现一些</a:t>
            </a:r>
            <a:r>
              <a:rPr lang="en-US" altLang="zh-CN" dirty="0"/>
              <a:t>Snapshot</a:t>
            </a:r>
            <a:r>
              <a:rPr lang="zh-CN" altLang="en-US" dirty="0"/>
              <a:t>逻辑，比如将哪些状态持久化</a:t>
            </a:r>
            <a:endParaRPr lang="en-US" altLang="zh-CN" dirty="0"/>
          </a:p>
          <a:p>
            <a:r>
              <a:rPr lang="en-US" altLang="zh-CN" dirty="0" err="1"/>
              <a:t>initializeState</a:t>
            </a:r>
            <a:r>
              <a:rPr lang="en-US" altLang="zh-CN" dirty="0"/>
              <a:t>()</a:t>
            </a:r>
            <a:r>
              <a:rPr lang="zh-CN" altLang="en-US" dirty="0"/>
              <a:t>在算子子任务初始化状态时调用，有两种被调用的可能：</a:t>
            </a:r>
            <a:endParaRPr lang="en-US" altLang="zh-CN" dirty="0"/>
          </a:p>
          <a:p>
            <a:pPr lvl="1"/>
            <a:r>
              <a:rPr kumimoji="1" lang="zh-CN" altLang="en-US" dirty="0"/>
              <a:t>整个</a:t>
            </a:r>
            <a:r>
              <a:rPr kumimoji="1" lang="en-US" altLang="zh-CN" dirty="0" err="1"/>
              <a:t>Flink</a:t>
            </a:r>
            <a:r>
              <a:rPr kumimoji="1" lang="zh-CN" altLang="en-US" dirty="0"/>
              <a:t>作业第一次执行，状态数据需要初始化一个默认值</a:t>
            </a:r>
            <a:endParaRPr kumimoji="1" lang="en-US" altLang="zh-CN" dirty="0"/>
          </a:p>
          <a:p>
            <a:pPr lvl="1"/>
            <a:r>
              <a:rPr kumimoji="1" lang="en-US" altLang="zh-CN" dirty="0" err="1"/>
              <a:t>Flink</a:t>
            </a:r>
            <a:r>
              <a:rPr kumimoji="1" lang="zh-CN" altLang="en-US" dirty="0"/>
              <a:t>作业遇到故障重启，基于之前已经持久化的状态恢复</a:t>
            </a:r>
            <a:endParaRPr kumimoji="1" lang="en-US" altLang="zh-CN" dirty="0"/>
          </a:p>
          <a:p>
            <a:r>
              <a:rPr kumimoji="1" lang="en-US" altLang="zh-CN" dirty="0" err="1"/>
              <a:t>ListState</a:t>
            </a:r>
            <a:r>
              <a:rPr kumimoji="1" lang="zh-CN" altLang="en-US" dirty="0"/>
              <a:t> </a:t>
            </a:r>
            <a:r>
              <a:rPr kumimoji="1" lang="en-US" altLang="zh-CN" dirty="0"/>
              <a:t>/</a:t>
            </a:r>
            <a:r>
              <a:rPr kumimoji="1" lang="zh-CN" altLang="en-US" dirty="0"/>
              <a:t> </a:t>
            </a:r>
            <a:r>
              <a:rPr kumimoji="1" lang="en-US" altLang="zh-CN" dirty="0" err="1"/>
              <a:t>UnionListState</a:t>
            </a:r>
            <a:endParaRPr kumimoji="1" lang="en-US" altLang="zh-CN" dirty="0"/>
          </a:p>
          <a:p>
            <a:r>
              <a:rPr kumimoji="1" lang="en-US" altLang="zh-CN" dirty="0" err="1"/>
              <a:t>BroadcastState</a:t>
            </a:r>
            <a:endParaRPr kumimoji="1" lang="zh-CN" altLang="en-US" dirty="0"/>
          </a:p>
        </p:txBody>
      </p:sp>
      <p:sp>
        <p:nvSpPr>
          <p:cNvPr id="3" name="标题 2">
            <a:extLst>
              <a:ext uri="{FF2B5EF4-FFF2-40B4-BE49-F238E27FC236}">
                <a16:creationId xmlns:a16="http://schemas.microsoft.com/office/drawing/2014/main" id="{0B2A2BEF-A039-F74C-8A10-9EE6C8B6DE48}"/>
              </a:ext>
            </a:extLst>
          </p:cNvPr>
          <p:cNvSpPr>
            <a:spLocks noGrp="1"/>
          </p:cNvSpPr>
          <p:nvPr>
            <p:ph type="title"/>
          </p:nvPr>
        </p:nvSpPr>
        <p:spPr/>
        <p:txBody>
          <a:bodyPr/>
          <a:lstStyle/>
          <a:p>
            <a:r>
              <a:rPr kumimoji="1" lang="en-US" altLang="zh-CN" dirty="0"/>
              <a:t>Operator</a:t>
            </a:r>
            <a:r>
              <a:rPr kumimoji="1" lang="zh-CN" altLang="en-US" dirty="0"/>
              <a:t> </a:t>
            </a:r>
            <a:r>
              <a:rPr kumimoji="1" lang="en-US" altLang="zh-CN" dirty="0"/>
              <a:t>State</a:t>
            </a:r>
            <a:endParaRPr kumimoji="1" lang="zh-CN" altLang="en-US" dirty="0"/>
          </a:p>
        </p:txBody>
      </p:sp>
      <p:sp>
        <p:nvSpPr>
          <p:cNvPr id="4" name="矩形 3">
            <a:extLst>
              <a:ext uri="{FF2B5EF4-FFF2-40B4-BE49-F238E27FC236}">
                <a16:creationId xmlns:a16="http://schemas.microsoft.com/office/drawing/2014/main" id="{CDC26E05-E160-C244-9E49-537257DCA2C1}"/>
              </a:ext>
            </a:extLst>
          </p:cNvPr>
          <p:cNvSpPr/>
          <p:nvPr/>
        </p:nvSpPr>
        <p:spPr>
          <a:xfrm>
            <a:off x="4119562" y="4735413"/>
            <a:ext cx="7800976" cy="1815882"/>
          </a:xfrm>
          <a:prstGeom prst="rect">
            <a:avLst/>
          </a:prstGeom>
        </p:spPr>
        <p:txBody>
          <a:bodyPr wrap="square">
            <a:spAutoFit/>
          </a:bodyPr>
          <a:lstStyle/>
          <a:p>
            <a:r>
              <a:rPr lang="en-US" altLang="zh-CN" sz="1600" dirty="0">
                <a:solidFill>
                  <a:srgbClr val="8959A8"/>
                </a:solidFill>
              </a:rPr>
              <a:t>public</a:t>
            </a:r>
            <a:r>
              <a:rPr lang="en-US" altLang="zh-CN" sz="1600" dirty="0"/>
              <a:t> </a:t>
            </a:r>
            <a:r>
              <a:rPr lang="en-US" altLang="zh-CN" sz="1600" dirty="0">
                <a:solidFill>
                  <a:srgbClr val="8959A8"/>
                </a:solidFill>
              </a:rPr>
              <a:t>interface</a:t>
            </a:r>
            <a:r>
              <a:rPr lang="en-US" altLang="zh-CN" sz="1600" dirty="0"/>
              <a:t> </a:t>
            </a:r>
            <a:r>
              <a:rPr lang="en-US" altLang="zh-CN" sz="1600" dirty="0" err="1">
                <a:solidFill>
                  <a:srgbClr val="8E908C"/>
                </a:solidFill>
              </a:rPr>
              <a:t>CheckpointedFunction</a:t>
            </a:r>
            <a:r>
              <a:rPr lang="en-US" altLang="zh-CN" sz="1600" dirty="0"/>
              <a:t> { </a:t>
            </a:r>
          </a:p>
          <a:p>
            <a:pPr lvl="1"/>
            <a:r>
              <a:rPr lang="en-US" altLang="zh-CN" sz="1600" dirty="0">
                <a:solidFill>
                  <a:srgbClr val="8E908C"/>
                </a:solidFill>
              </a:rPr>
              <a:t>// Checkpoint</a:t>
            </a:r>
            <a:r>
              <a:rPr lang="zh-CN" altLang="en-US" sz="1600" dirty="0">
                <a:solidFill>
                  <a:srgbClr val="8E908C"/>
                </a:solidFill>
              </a:rPr>
              <a:t>时会调用这个方法，我们要实现具体的</a:t>
            </a:r>
            <a:r>
              <a:rPr lang="en-US" altLang="zh-CN" sz="1600" dirty="0">
                <a:solidFill>
                  <a:srgbClr val="8E908C"/>
                </a:solidFill>
              </a:rPr>
              <a:t>snapshot</a:t>
            </a:r>
            <a:r>
              <a:rPr lang="zh-CN" altLang="en-US" sz="1600" dirty="0">
                <a:solidFill>
                  <a:srgbClr val="8E908C"/>
                </a:solidFill>
              </a:rPr>
              <a:t>逻辑，比如将哪些本地状态持久化</a:t>
            </a:r>
            <a:r>
              <a:rPr lang="zh-CN" altLang="en-US" sz="1600" dirty="0"/>
              <a:t> </a:t>
            </a:r>
            <a:endParaRPr lang="en-US" altLang="zh-CN" sz="1600" dirty="0"/>
          </a:p>
          <a:p>
            <a:pPr lvl="1"/>
            <a:r>
              <a:rPr lang="en-US" altLang="zh-CN" sz="1600" dirty="0">
                <a:solidFill>
                  <a:srgbClr val="8959A8"/>
                </a:solidFill>
              </a:rPr>
              <a:t>void</a:t>
            </a:r>
            <a:r>
              <a:rPr lang="en-US" altLang="zh-CN" sz="1600" dirty="0">
                <a:solidFill>
                  <a:srgbClr val="4271AE"/>
                </a:solidFill>
              </a:rPr>
              <a:t> </a:t>
            </a:r>
            <a:r>
              <a:rPr lang="en-US" altLang="zh-CN" sz="1600" dirty="0" err="1">
                <a:solidFill>
                  <a:srgbClr val="8E908C"/>
                </a:solidFill>
              </a:rPr>
              <a:t>snapshotState</a:t>
            </a:r>
            <a:r>
              <a:rPr lang="en-US" altLang="zh-CN" sz="1600" dirty="0">
                <a:solidFill>
                  <a:srgbClr val="F5871F"/>
                </a:solidFill>
              </a:rPr>
              <a:t>(</a:t>
            </a:r>
            <a:r>
              <a:rPr lang="en-US" altLang="zh-CN" sz="1600" dirty="0" err="1">
                <a:solidFill>
                  <a:srgbClr val="F5871F"/>
                </a:solidFill>
              </a:rPr>
              <a:t>FunctionSnapshotContext</a:t>
            </a:r>
            <a:r>
              <a:rPr lang="en-US" altLang="zh-CN" sz="1600" dirty="0">
                <a:solidFill>
                  <a:srgbClr val="F5871F"/>
                </a:solidFill>
              </a:rPr>
              <a:t> context)</a:t>
            </a:r>
            <a:r>
              <a:rPr lang="en-US" altLang="zh-CN" sz="1600" dirty="0">
                <a:solidFill>
                  <a:srgbClr val="4271AE"/>
                </a:solidFill>
              </a:rPr>
              <a:t> </a:t>
            </a:r>
            <a:r>
              <a:rPr lang="en-US" altLang="zh-CN" sz="1600" dirty="0">
                <a:solidFill>
                  <a:srgbClr val="8959A8"/>
                </a:solidFill>
              </a:rPr>
              <a:t>throws</a:t>
            </a:r>
            <a:r>
              <a:rPr lang="en-US" altLang="zh-CN" sz="1600" dirty="0">
                <a:solidFill>
                  <a:srgbClr val="4271AE"/>
                </a:solidFill>
              </a:rPr>
              <a:t> Exception</a:t>
            </a:r>
            <a:r>
              <a:rPr lang="en-US" altLang="zh-CN" sz="1600" dirty="0"/>
              <a:t>; </a:t>
            </a:r>
          </a:p>
          <a:p>
            <a:pPr lvl="1"/>
            <a:r>
              <a:rPr lang="en-US" altLang="zh-CN" sz="1600" dirty="0">
                <a:solidFill>
                  <a:srgbClr val="8E908C"/>
                </a:solidFill>
              </a:rPr>
              <a:t>// </a:t>
            </a:r>
            <a:r>
              <a:rPr lang="zh-CN" altLang="en-US" sz="1600" dirty="0">
                <a:solidFill>
                  <a:srgbClr val="8E908C"/>
                </a:solidFill>
              </a:rPr>
              <a:t>初始化时会调用这个方法，向本地状态中填充数据</a:t>
            </a:r>
            <a:r>
              <a:rPr lang="zh-CN" altLang="en-US" sz="1600" dirty="0"/>
              <a:t> </a:t>
            </a:r>
            <a:endParaRPr lang="en-US" altLang="zh-CN" sz="1600" dirty="0"/>
          </a:p>
          <a:p>
            <a:pPr lvl="1"/>
            <a:r>
              <a:rPr lang="en-US" altLang="zh-CN" sz="1600" dirty="0">
                <a:solidFill>
                  <a:srgbClr val="8959A8"/>
                </a:solidFill>
              </a:rPr>
              <a:t>void</a:t>
            </a:r>
            <a:r>
              <a:rPr lang="en-US" altLang="zh-CN" sz="1600" dirty="0">
                <a:solidFill>
                  <a:srgbClr val="4271AE"/>
                </a:solidFill>
              </a:rPr>
              <a:t> </a:t>
            </a:r>
            <a:r>
              <a:rPr lang="en-US" altLang="zh-CN" sz="1600" dirty="0" err="1">
                <a:solidFill>
                  <a:srgbClr val="8E908C"/>
                </a:solidFill>
              </a:rPr>
              <a:t>initializeState</a:t>
            </a:r>
            <a:r>
              <a:rPr lang="en-US" altLang="zh-CN" sz="1600" dirty="0">
                <a:solidFill>
                  <a:srgbClr val="F5871F"/>
                </a:solidFill>
              </a:rPr>
              <a:t>(</a:t>
            </a:r>
            <a:r>
              <a:rPr lang="en-US" altLang="zh-CN" sz="1600" dirty="0" err="1">
                <a:solidFill>
                  <a:srgbClr val="F5871F"/>
                </a:solidFill>
              </a:rPr>
              <a:t>FunctionInitializationContext</a:t>
            </a:r>
            <a:r>
              <a:rPr lang="en-US" altLang="zh-CN" sz="1600" dirty="0">
                <a:solidFill>
                  <a:srgbClr val="F5871F"/>
                </a:solidFill>
              </a:rPr>
              <a:t> context)</a:t>
            </a:r>
            <a:r>
              <a:rPr lang="en-US" altLang="zh-CN" sz="1600" dirty="0">
                <a:solidFill>
                  <a:srgbClr val="4271AE"/>
                </a:solidFill>
              </a:rPr>
              <a:t> </a:t>
            </a:r>
            <a:r>
              <a:rPr lang="en-US" altLang="zh-CN" sz="1600" dirty="0">
                <a:solidFill>
                  <a:srgbClr val="8959A8"/>
                </a:solidFill>
              </a:rPr>
              <a:t>throws</a:t>
            </a:r>
            <a:r>
              <a:rPr lang="en-US" altLang="zh-CN" sz="1600" dirty="0">
                <a:solidFill>
                  <a:srgbClr val="4271AE"/>
                </a:solidFill>
              </a:rPr>
              <a:t> Exception</a:t>
            </a:r>
            <a:r>
              <a:rPr lang="en-US" altLang="zh-CN" sz="1600" dirty="0"/>
              <a:t>; </a:t>
            </a:r>
          </a:p>
          <a:p>
            <a:r>
              <a:rPr lang="en-US" altLang="zh-CN" sz="1600" dirty="0"/>
              <a:t>}</a:t>
            </a:r>
            <a:endParaRPr lang="zh-CN" altLang="en-US" sz="1600" dirty="0"/>
          </a:p>
        </p:txBody>
      </p:sp>
      <p:sp>
        <p:nvSpPr>
          <p:cNvPr id="5" name="文本框 4">
            <a:extLst>
              <a:ext uri="{FF2B5EF4-FFF2-40B4-BE49-F238E27FC236}">
                <a16:creationId xmlns:a16="http://schemas.microsoft.com/office/drawing/2014/main" id="{58B6AAE0-E5F0-0748-9937-08FC08A6F7CE}"/>
              </a:ext>
            </a:extLst>
          </p:cNvPr>
          <p:cNvSpPr txBox="1"/>
          <p:nvPr/>
        </p:nvSpPr>
        <p:spPr>
          <a:xfrm>
            <a:off x="6096000" y="6415088"/>
            <a:ext cx="4748213" cy="369332"/>
          </a:xfrm>
          <a:prstGeom prst="rect">
            <a:avLst/>
          </a:prstGeom>
          <a:noFill/>
        </p:spPr>
        <p:txBody>
          <a:bodyPr wrap="square" rtlCol="0">
            <a:spAutoFit/>
          </a:bodyPr>
          <a:lstStyle/>
          <a:p>
            <a:r>
              <a:rPr kumimoji="1" lang="en-US" altLang="zh-CN" dirty="0" err="1"/>
              <a:t>CheckpointedFunction</a:t>
            </a:r>
            <a:r>
              <a:rPr kumimoji="1" lang="zh-CN" altLang="en-US" dirty="0"/>
              <a:t>源码</a:t>
            </a:r>
          </a:p>
        </p:txBody>
      </p:sp>
    </p:spTree>
    <p:extLst>
      <p:ext uri="{BB962C8B-B14F-4D97-AF65-F5344CB8AC3E}">
        <p14:creationId xmlns:p14="http://schemas.microsoft.com/office/powerpoint/2010/main" val="3846939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754D94F-5996-B44B-A3CD-0593A32EA5A7}"/>
              </a:ext>
            </a:extLst>
          </p:cNvPr>
          <p:cNvSpPr>
            <a:spLocks noGrp="1"/>
          </p:cNvSpPr>
          <p:nvPr>
            <p:ph idx="1"/>
          </p:nvPr>
        </p:nvSpPr>
        <p:spPr>
          <a:xfrm>
            <a:off x="838202" y="1825625"/>
            <a:ext cx="10749366" cy="4351338"/>
          </a:xfrm>
        </p:spPr>
        <p:txBody>
          <a:bodyPr/>
          <a:lstStyle/>
          <a:p>
            <a:r>
              <a:rPr kumimoji="1" lang="zh-CN" altLang="en-US" dirty="0"/>
              <a:t>状态以列表的形式序列化并存储</a:t>
            </a:r>
            <a:endParaRPr kumimoji="1" lang="en-US" altLang="zh-CN" dirty="0"/>
          </a:p>
          <a:p>
            <a:r>
              <a:rPr kumimoji="1" lang="zh-CN" altLang="en-US" dirty="0"/>
              <a:t>单个状态为</a:t>
            </a:r>
            <a:r>
              <a:rPr kumimoji="1" lang="en-US" altLang="zh-CN" dirty="0"/>
              <a:t>S</a:t>
            </a:r>
            <a:r>
              <a:rPr kumimoji="1" lang="zh-CN" altLang="en-US" dirty="0"/>
              <a:t>，每个算子子任务有零到多个状态，共同组成一个列表 </a:t>
            </a:r>
            <a:r>
              <a:rPr kumimoji="1" lang="en-US" altLang="zh-CN" dirty="0" err="1"/>
              <a:t>ListState</a:t>
            </a:r>
            <a:r>
              <a:rPr kumimoji="1" lang="en-US" altLang="zh-CN" dirty="0"/>
              <a:t>[S]</a:t>
            </a:r>
            <a:r>
              <a:rPr kumimoji="1" lang="zh-CN" altLang="en-US" dirty="0"/>
              <a:t>，</a:t>
            </a:r>
            <a:r>
              <a:rPr kumimoji="1" lang="en-US" altLang="zh-CN" dirty="0"/>
              <a:t>Snapshot</a:t>
            </a:r>
            <a:r>
              <a:rPr kumimoji="1" lang="zh-CN" altLang="en-US" dirty="0"/>
              <a:t>时将这些状态以列表形式写入存储</a:t>
            </a:r>
            <a:endParaRPr kumimoji="1" lang="en-US" altLang="zh-CN" dirty="0"/>
          </a:p>
          <a:p>
            <a:r>
              <a:rPr kumimoji="1" lang="zh-CN" altLang="en-US" dirty="0"/>
              <a:t>包含所有状态的大列表，当作业重启时，将这个大列表重新分布到各个算子子任务上</a:t>
            </a:r>
            <a:endParaRPr kumimoji="1" lang="en-US" altLang="zh-CN" dirty="0"/>
          </a:p>
          <a:p>
            <a:r>
              <a:rPr kumimoji="1" lang="en-US" altLang="zh-CN" dirty="0" err="1"/>
              <a:t>ListState</a:t>
            </a:r>
            <a:r>
              <a:rPr kumimoji="1" lang="zh-CN" altLang="en-US" dirty="0"/>
              <a:t>：将大列表按照</a:t>
            </a:r>
            <a:r>
              <a:rPr kumimoji="1" lang="en-US" altLang="zh-CN" dirty="0"/>
              <a:t>Round-</a:t>
            </a:r>
            <a:r>
              <a:rPr kumimoji="1" lang="en-US" altLang="zh-CN" dirty="0" err="1"/>
              <a:t>Ribon</a:t>
            </a:r>
            <a:r>
              <a:rPr kumimoji="1" lang="zh-CN" altLang="en-US" dirty="0"/>
              <a:t>模式均匀分布到各个算子子任务上，每个算子子任务得到的是大列表的子集</a:t>
            </a:r>
            <a:endParaRPr kumimoji="1" lang="en-US" altLang="zh-CN" dirty="0"/>
          </a:p>
          <a:p>
            <a:r>
              <a:rPr kumimoji="1" lang="en-US" altLang="zh-CN" dirty="0" err="1"/>
              <a:t>UnionListState</a:t>
            </a:r>
            <a:r>
              <a:rPr kumimoji="1" lang="zh-CN" altLang="en-US" dirty="0"/>
              <a:t>：将大列表广播给所有算子子任务</a:t>
            </a:r>
            <a:endParaRPr kumimoji="1" lang="en-US" altLang="zh-CN" dirty="0"/>
          </a:p>
          <a:p>
            <a:r>
              <a:rPr kumimoji="1" lang="zh-CN" altLang="en-US" dirty="0"/>
              <a:t>应用场景：</a:t>
            </a:r>
            <a:r>
              <a:rPr kumimoji="1" lang="en-US" altLang="zh-CN" dirty="0"/>
              <a:t>Source</a:t>
            </a:r>
            <a:r>
              <a:rPr kumimoji="1" lang="zh-CN" altLang="en-US" dirty="0"/>
              <a:t>上保存流入数据的偏移量，</a:t>
            </a:r>
            <a:r>
              <a:rPr kumimoji="1" lang="en-US" altLang="zh-CN" dirty="0"/>
              <a:t>Sink</a:t>
            </a:r>
            <a:r>
              <a:rPr kumimoji="1" lang="zh-CN" altLang="en-US" dirty="0"/>
              <a:t>上对输出数据做缓存</a:t>
            </a:r>
          </a:p>
        </p:txBody>
      </p:sp>
      <p:sp>
        <p:nvSpPr>
          <p:cNvPr id="3" name="标题 2">
            <a:extLst>
              <a:ext uri="{FF2B5EF4-FFF2-40B4-BE49-F238E27FC236}">
                <a16:creationId xmlns:a16="http://schemas.microsoft.com/office/drawing/2014/main" id="{13903354-125B-DC4E-9724-E0159CCDC09E}"/>
              </a:ext>
            </a:extLst>
          </p:cNvPr>
          <p:cNvSpPr>
            <a:spLocks noGrp="1"/>
          </p:cNvSpPr>
          <p:nvPr>
            <p:ph type="title"/>
          </p:nvPr>
        </p:nvSpPr>
        <p:spPr/>
        <p:txBody>
          <a:bodyPr/>
          <a:lstStyle/>
          <a:p>
            <a:r>
              <a:rPr kumimoji="1" lang="en-US" altLang="zh-CN" dirty="0"/>
              <a:t>Operator</a:t>
            </a:r>
            <a:r>
              <a:rPr kumimoji="1" lang="zh-CN" altLang="en-US" dirty="0"/>
              <a:t> </a:t>
            </a:r>
            <a:r>
              <a:rPr kumimoji="1" lang="en-US" altLang="zh-CN" dirty="0"/>
              <a:t>State</a:t>
            </a:r>
            <a:r>
              <a:rPr kumimoji="1" lang="zh-CN" altLang="en-US" dirty="0"/>
              <a:t> </a:t>
            </a:r>
            <a:r>
              <a:rPr kumimoji="1" lang="en-US" altLang="zh-CN" dirty="0"/>
              <a:t>–</a:t>
            </a:r>
            <a:r>
              <a:rPr kumimoji="1" lang="zh-CN" altLang="en-US" dirty="0"/>
              <a:t> </a:t>
            </a:r>
            <a:r>
              <a:rPr kumimoji="1" lang="en-US" altLang="zh-CN" dirty="0" err="1"/>
              <a:t>ListState</a:t>
            </a:r>
            <a:r>
              <a:rPr kumimoji="1" lang="zh-CN" altLang="en-US" dirty="0"/>
              <a:t>、</a:t>
            </a:r>
            <a:r>
              <a:rPr kumimoji="1" lang="en-US" altLang="zh-CN" dirty="0" err="1"/>
              <a:t>UnionListState</a:t>
            </a:r>
            <a:endParaRPr kumimoji="1" lang="zh-CN" altLang="en-US" dirty="0"/>
          </a:p>
        </p:txBody>
      </p:sp>
    </p:spTree>
    <p:extLst>
      <p:ext uri="{BB962C8B-B14F-4D97-AF65-F5344CB8AC3E}">
        <p14:creationId xmlns:p14="http://schemas.microsoft.com/office/powerpoint/2010/main" val="7499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100263E-735B-AE49-8670-87F0BAF74996}"/>
              </a:ext>
            </a:extLst>
          </p:cNvPr>
          <p:cNvSpPr>
            <a:spLocks noGrp="1"/>
          </p:cNvSpPr>
          <p:nvPr>
            <p:ph type="title"/>
          </p:nvPr>
        </p:nvSpPr>
        <p:spPr/>
        <p:txBody>
          <a:bodyPr/>
          <a:lstStyle/>
          <a:p>
            <a:r>
              <a:rPr kumimoji="1" lang="en-US" altLang="zh-CN" dirty="0"/>
              <a:t>Operator</a:t>
            </a:r>
            <a:r>
              <a:rPr kumimoji="1" lang="zh-CN" altLang="en-US" dirty="0"/>
              <a:t> </a:t>
            </a:r>
            <a:r>
              <a:rPr kumimoji="1" lang="en-US" altLang="zh-CN" dirty="0"/>
              <a:t>State</a:t>
            </a:r>
            <a:r>
              <a:rPr kumimoji="1" lang="zh-CN" altLang="en-US" dirty="0"/>
              <a:t> 使用方法</a:t>
            </a:r>
          </a:p>
        </p:txBody>
      </p:sp>
      <p:sp>
        <p:nvSpPr>
          <p:cNvPr id="7" name="内容占位符 1">
            <a:extLst>
              <a:ext uri="{FF2B5EF4-FFF2-40B4-BE49-F238E27FC236}">
                <a16:creationId xmlns:a16="http://schemas.microsoft.com/office/drawing/2014/main" id="{B9A3D55E-0F3E-EF49-AF40-489478C23A2B}"/>
              </a:ext>
            </a:extLst>
          </p:cNvPr>
          <p:cNvSpPr>
            <a:spLocks noGrp="1"/>
          </p:cNvSpPr>
          <p:nvPr>
            <p:ph idx="1"/>
          </p:nvPr>
        </p:nvSpPr>
        <p:spPr>
          <a:xfrm>
            <a:off x="838200" y="1825625"/>
            <a:ext cx="5450883" cy="4351338"/>
          </a:xfrm>
        </p:spPr>
        <p:txBody>
          <a:bodyPr/>
          <a:lstStyle/>
          <a:p>
            <a:r>
              <a:rPr kumimoji="1" lang="zh-CN" altLang="en-US" dirty="0"/>
              <a:t>重点实现</a:t>
            </a:r>
            <a:r>
              <a:rPr kumimoji="1" lang="en-US" altLang="zh-CN" dirty="0" err="1"/>
              <a:t>snapshotState</a:t>
            </a:r>
            <a:r>
              <a:rPr kumimoji="1" lang="en-US" altLang="zh-CN" dirty="0"/>
              <a:t>()</a:t>
            </a:r>
            <a:r>
              <a:rPr kumimoji="1" lang="zh-CN" altLang="en-US" dirty="0"/>
              <a:t>和</a:t>
            </a:r>
            <a:r>
              <a:rPr lang="en-US" altLang="zh-CN" dirty="0" err="1"/>
              <a:t>initializeState</a:t>
            </a:r>
            <a:r>
              <a:rPr lang="en-US" altLang="zh-CN" dirty="0"/>
              <a:t>()</a:t>
            </a:r>
            <a:r>
              <a:rPr lang="zh-CN" altLang="en-US" dirty="0"/>
              <a:t>两个方法</a:t>
            </a:r>
            <a:endParaRPr kumimoji="1" lang="en-US" altLang="zh-CN" dirty="0"/>
          </a:p>
          <a:p>
            <a:r>
              <a:rPr kumimoji="1" lang="zh-CN" altLang="en-US" dirty="0"/>
              <a:t>在</a:t>
            </a:r>
            <a:r>
              <a:rPr lang="en-US" altLang="zh-CN" dirty="0" err="1"/>
              <a:t>initializeState</a:t>
            </a:r>
            <a:r>
              <a:rPr lang="en-US" altLang="zh-CN" dirty="0"/>
              <a:t>()</a:t>
            </a:r>
            <a:r>
              <a:rPr lang="zh-CN" altLang="en-US" dirty="0"/>
              <a:t>方法里初始化并获取状态</a:t>
            </a:r>
            <a:endParaRPr kumimoji="1" lang="en-US" altLang="zh-CN" dirty="0"/>
          </a:p>
          <a:p>
            <a:pPr lvl="1"/>
            <a:r>
              <a:rPr kumimoji="1" lang="zh-CN" altLang="en-US" dirty="0"/>
              <a:t>注册</a:t>
            </a:r>
            <a:r>
              <a:rPr lang="en-US" altLang="zh-CN" dirty="0" err="1"/>
              <a:t>StateDescriptor</a:t>
            </a:r>
            <a:r>
              <a:rPr lang="zh-CN" altLang="en-US" dirty="0"/>
              <a:t>，指定状态名字和数据类型</a:t>
            </a:r>
            <a:endParaRPr lang="en-US" altLang="zh-CN" dirty="0"/>
          </a:p>
          <a:p>
            <a:pPr lvl="1"/>
            <a:r>
              <a:rPr kumimoji="1" lang="zh-CN" altLang="en-US" dirty="0"/>
              <a:t>从</a:t>
            </a:r>
            <a:r>
              <a:rPr lang="en-US" altLang="zh-CN" dirty="0" err="1"/>
              <a:t>FunctionInitializationContext</a:t>
            </a:r>
            <a:r>
              <a:rPr lang="zh-CN" altLang="en-US" dirty="0"/>
              <a:t>中获取</a:t>
            </a:r>
            <a:r>
              <a:rPr lang="en-US" altLang="zh-CN" dirty="0" err="1"/>
              <a:t>OperatorStateStore</a:t>
            </a:r>
            <a:r>
              <a:rPr lang="zh-CN" altLang="en-US" dirty="0"/>
              <a:t>，进而获取</a:t>
            </a:r>
            <a:r>
              <a:rPr lang="en-US" altLang="zh-CN" dirty="0"/>
              <a:t>Operator</a:t>
            </a:r>
            <a:r>
              <a:rPr lang="zh-CN" altLang="en-US" dirty="0"/>
              <a:t> </a:t>
            </a:r>
            <a:r>
              <a:rPr lang="en-US" altLang="zh-CN" dirty="0"/>
              <a:t>State</a:t>
            </a:r>
            <a:endParaRPr kumimoji="1" lang="en-US" altLang="zh-CN" dirty="0"/>
          </a:p>
          <a:p>
            <a:r>
              <a:rPr kumimoji="1" lang="zh-CN" altLang="en-US" dirty="0"/>
              <a:t>在</a:t>
            </a:r>
            <a:r>
              <a:rPr lang="en-US" altLang="zh-CN" dirty="0" err="1"/>
              <a:t>snapshotState</a:t>
            </a:r>
            <a:r>
              <a:rPr lang="en-US" altLang="zh-CN" dirty="0"/>
              <a:t>()</a:t>
            </a:r>
            <a:r>
              <a:rPr lang="zh-CN" altLang="en-US" dirty="0"/>
              <a:t>方法里实现一些业务逻辑</a:t>
            </a:r>
            <a:endParaRPr kumimoji="1" lang="en-US" altLang="zh-CN" dirty="0"/>
          </a:p>
        </p:txBody>
      </p:sp>
    </p:spTree>
    <p:extLst>
      <p:ext uri="{BB962C8B-B14F-4D97-AF65-F5344CB8AC3E}">
        <p14:creationId xmlns:p14="http://schemas.microsoft.com/office/powerpoint/2010/main" val="3499418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100263E-735B-AE49-8670-87F0BAF74996}"/>
              </a:ext>
            </a:extLst>
          </p:cNvPr>
          <p:cNvSpPr>
            <a:spLocks noGrp="1"/>
          </p:cNvSpPr>
          <p:nvPr>
            <p:ph type="title"/>
          </p:nvPr>
        </p:nvSpPr>
        <p:spPr/>
        <p:txBody>
          <a:bodyPr/>
          <a:lstStyle/>
          <a:p>
            <a:r>
              <a:rPr kumimoji="1" lang="zh-CN" altLang="en-US" dirty="0"/>
              <a:t>基于</a:t>
            </a:r>
            <a:r>
              <a:rPr kumimoji="1" lang="en-US" altLang="zh-CN" dirty="0" err="1"/>
              <a:t>ListState</a:t>
            </a:r>
            <a:r>
              <a:rPr kumimoji="1" lang="zh-CN" altLang="en-US" dirty="0"/>
              <a:t>实现可缓存的</a:t>
            </a:r>
            <a:r>
              <a:rPr kumimoji="1" lang="en-US" altLang="zh-CN" dirty="0"/>
              <a:t>Sink</a:t>
            </a:r>
            <a:endParaRPr kumimoji="1" lang="zh-CN" altLang="en-US" dirty="0"/>
          </a:p>
        </p:txBody>
      </p:sp>
      <p:sp>
        <p:nvSpPr>
          <p:cNvPr id="5" name="矩形 4">
            <a:extLst>
              <a:ext uri="{FF2B5EF4-FFF2-40B4-BE49-F238E27FC236}">
                <a16:creationId xmlns:a16="http://schemas.microsoft.com/office/drawing/2014/main" id="{CBA365DE-58F4-134E-8BB8-CAC092499A65}"/>
              </a:ext>
            </a:extLst>
          </p:cNvPr>
          <p:cNvSpPr/>
          <p:nvPr/>
        </p:nvSpPr>
        <p:spPr>
          <a:xfrm>
            <a:off x="515641" y="3964722"/>
            <a:ext cx="6096000" cy="2677656"/>
          </a:xfrm>
          <a:prstGeom prst="rect">
            <a:avLst/>
          </a:prstGeom>
        </p:spPr>
        <p:txBody>
          <a:bodyPr>
            <a:spAutoFit/>
          </a:bodyPr>
          <a:lstStyle/>
          <a:p>
            <a:r>
              <a:rPr lang="en-US" altLang="zh-CN" sz="1400" dirty="0">
                <a:solidFill>
                  <a:srgbClr val="8E908C"/>
                </a:solidFill>
              </a:rPr>
              <a:t>// </a:t>
            </a:r>
            <a:r>
              <a:rPr lang="zh-CN" altLang="en-US" sz="1400" dirty="0">
                <a:solidFill>
                  <a:srgbClr val="8E908C"/>
                </a:solidFill>
              </a:rPr>
              <a:t>重写</a:t>
            </a:r>
            <a:r>
              <a:rPr lang="en-US" altLang="zh-CN" sz="1400" dirty="0" err="1">
                <a:solidFill>
                  <a:srgbClr val="8E908C"/>
                </a:solidFill>
              </a:rPr>
              <a:t>CheckpointedFunction</a:t>
            </a:r>
            <a:r>
              <a:rPr lang="zh-CN" altLang="en-US" sz="1400" dirty="0">
                <a:solidFill>
                  <a:srgbClr val="8E908C"/>
                </a:solidFill>
              </a:rPr>
              <a:t>中的</a:t>
            </a:r>
            <a:r>
              <a:rPr lang="en-US" altLang="zh-CN" sz="1400" dirty="0" err="1">
                <a:solidFill>
                  <a:srgbClr val="8E908C"/>
                </a:solidFill>
              </a:rPr>
              <a:t>snapshotState</a:t>
            </a:r>
            <a:r>
              <a:rPr lang="en-US" altLang="zh-CN" sz="1400" dirty="0">
                <a:solidFill>
                  <a:srgbClr val="8E908C"/>
                </a:solidFill>
              </a:rPr>
              <a:t>()</a:t>
            </a:r>
            <a:r>
              <a:rPr lang="en-US" altLang="zh-CN" sz="1400" dirty="0"/>
              <a:t> </a:t>
            </a:r>
          </a:p>
          <a:p>
            <a:r>
              <a:rPr lang="en-US" altLang="zh-CN" sz="1400" dirty="0">
                <a:solidFill>
                  <a:srgbClr val="8E908C"/>
                </a:solidFill>
              </a:rPr>
              <a:t>// </a:t>
            </a:r>
            <a:r>
              <a:rPr lang="zh-CN" altLang="en-US" sz="1400" dirty="0">
                <a:solidFill>
                  <a:srgbClr val="8E908C"/>
                </a:solidFill>
              </a:rPr>
              <a:t>将本地缓存</a:t>
            </a:r>
            <a:r>
              <a:rPr lang="en-US" altLang="zh-CN" sz="1400" dirty="0">
                <a:solidFill>
                  <a:srgbClr val="8E908C"/>
                </a:solidFill>
              </a:rPr>
              <a:t>Snapshot</a:t>
            </a:r>
            <a:r>
              <a:rPr lang="zh-CN" altLang="en-US" sz="1400" dirty="0">
                <a:solidFill>
                  <a:srgbClr val="8E908C"/>
                </a:solidFill>
              </a:rPr>
              <a:t>到存储上</a:t>
            </a:r>
            <a:r>
              <a:rPr lang="zh-CN" altLang="en-US" sz="1400" dirty="0"/>
              <a:t> </a:t>
            </a:r>
            <a:endParaRPr lang="en-US" altLang="zh-CN" sz="1400" dirty="0"/>
          </a:p>
          <a:p>
            <a:r>
              <a:rPr lang="en-US" altLang="zh-CN" sz="1400" dirty="0"/>
              <a:t>@Override </a:t>
            </a:r>
          </a:p>
          <a:p>
            <a:r>
              <a:rPr lang="en-US" altLang="zh-CN" sz="1400" dirty="0"/>
              <a:t>public void </a:t>
            </a:r>
            <a:r>
              <a:rPr lang="en-US" altLang="zh-CN" sz="1400" dirty="0" err="1"/>
              <a:t>snapshotState</a:t>
            </a:r>
            <a:r>
              <a:rPr lang="en-US" altLang="zh-CN" sz="1400" dirty="0"/>
              <a:t>(</a:t>
            </a:r>
            <a:r>
              <a:rPr lang="en-US" altLang="zh-CN" sz="1400" dirty="0" err="1"/>
              <a:t>FunctionSnapshotContext</a:t>
            </a:r>
            <a:r>
              <a:rPr lang="en-US" altLang="zh-CN" sz="1400" dirty="0"/>
              <a:t> context) </a:t>
            </a:r>
            <a:r>
              <a:rPr lang="en-US" altLang="zh-CN" sz="1400" dirty="0">
                <a:solidFill>
                  <a:srgbClr val="8959A8"/>
                </a:solidFill>
              </a:rPr>
              <a:t>throws</a:t>
            </a:r>
            <a:r>
              <a:rPr lang="en-US" altLang="zh-CN" sz="1400" dirty="0"/>
              <a:t> Exception { </a:t>
            </a:r>
          </a:p>
          <a:p>
            <a:pPr lvl="1"/>
            <a:r>
              <a:rPr lang="en-US" altLang="zh-CN" sz="1400" dirty="0">
                <a:solidFill>
                  <a:srgbClr val="8E908C"/>
                </a:solidFill>
              </a:rPr>
              <a:t>// </a:t>
            </a:r>
            <a:r>
              <a:rPr lang="zh-CN" altLang="en-US" sz="1400" dirty="0">
                <a:solidFill>
                  <a:srgbClr val="8E908C"/>
                </a:solidFill>
              </a:rPr>
              <a:t>将之前的</a:t>
            </a:r>
            <a:r>
              <a:rPr lang="en-US" altLang="zh-CN" sz="1400" dirty="0">
                <a:solidFill>
                  <a:srgbClr val="8E908C"/>
                </a:solidFill>
              </a:rPr>
              <a:t>Checkpoint</a:t>
            </a:r>
            <a:r>
              <a:rPr lang="zh-CN" altLang="en-US" sz="1400" dirty="0">
                <a:solidFill>
                  <a:srgbClr val="8E908C"/>
                </a:solidFill>
              </a:rPr>
              <a:t>清理</a:t>
            </a:r>
            <a:r>
              <a:rPr lang="zh-CN" altLang="en-US" sz="1400" dirty="0"/>
              <a:t> </a:t>
            </a:r>
            <a:endParaRPr lang="en-US" altLang="zh-CN" sz="1400" dirty="0"/>
          </a:p>
          <a:p>
            <a:pPr lvl="1"/>
            <a:r>
              <a:rPr lang="en-US" altLang="zh-CN" sz="1400" dirty="0" err="1"/>
              <a:t>checkpointedState.clear</a:t>
            </a:r>
            <a:r>
              <a:rPr lang="en-US" altLang="zh-CN" sz="1400" dirty="0"/>
              <a:t>(); </a:t>
            </a:r>
          </a:p>
          <a:p>
            <a:pPr lvl="1"/>
            <a:r>
              <a:rPr lang="en-US" altLang="zh-CN" sz="1400" dirty="0">
                <a:solidFill>
                  <a:srgbClr val="8959A8"/>
                </a:solidFill>
              </a:rPr>
              <a:t>for</a:t>
            </a:r>
            <a:r>
              <a:rPr lang="en-US" altLang="zh-CN" sz="1400" dirty="0"/>
              <a:t> (Tuple2&lt;String, Integer&gt; element : </a:t>
            </a:r>
            <a:r>
              <a:rPr lang="en-US" altLang="zh-CN" sz="1400" dirty="0" err="1"/>
              <a:t>bufferedElements</a:t>
            </a:r>
            <a:r>
              <a:rPr lang="en-US" altLang="zh-CN" sz="1400" dirty="0"/>
              <a:t>) { </a:t>
            </a:r>
          </a:p>
          <a:p>
            <a:pPr lvl="2"/>
            <a:r>
              <a:rPr lang="en-US" altLang="zh-CN" sz="1400" dirty="0">
                <a:solidFill>
                  <a:srgbClr val="8E908C"/>
                </a:solidFill>
              </a:rPr>
              <a:t>// </a:t>
            </a:r>
            <a:r>
              <a:rPr lang="zh-CN" altLang="en-US" sz="1400" dirty="0">
                <a:solidFill>
                  <a:srgbClr val="8E908C"/>
                </a:solidFill>
              </a:rPr>
              <a:t>将最新的数据写到状态中</a:t>
            </a:r>
            <a:r>
              <a:rPr lang="zh-CN" altLang="en-US" sz="1400" dirty="0"/>
              <a:t> </a:t>
            </a:r>
            <a:endParaRPr lang="en-US" altLang="zh-CN" sz="1400" dirty="0"/>
          </a:p>
          <a:p>
            <a:pPr lvl="2"/>
            <a:r>
              <a:rPr lang="en-US" altLang="zh-CN" sz="1400" dirty="0" err="1"/>
              <a:t>checkpointedState.add</a:t>
            </a:r>
            <a:r>
              <a:rPr lang="en-US" altLang="zh-CN" sz="1400" dirty="0"/>
              <a:t>(element); </a:t>
            </a:r>
          </a:p>
          <a:p>
            <a:pPr lvl="1"/>
            <a:r>
              <a:rPr lang="en-US" altLang="zh-CN" sz="1400" dirty="0"/>
              <a:t>} </a:t>
            </a:r>
          </a:p>
          <a:p>
            <a:r>
              <a:rPr lang="en-US" altLang="zh-CN" sz="1400" dirty="0"/>
              <a:t>} </a:t>
            </a:r>
          </a:p>
        </p:txBody>
      </p:sp>
      <p:sp>
        <p:nvSpPr>
          <p:cNvPr id="6" name="矩形 5">
            <a:extLst>
              <a:ext uri="{FF2B5EF4-FFF2-40B4-BE49-F238E27FC236}">
                <a16:creationId xmlns:a16="http://schemas.microsoft.com/office/drawing/2014/main" id="{DEE2C4B5-E2B5-8C4B-8F24-285117DDF314}"/>
              </a:ext>
            </a:extLst>
          </p:cNvPr>
          <p:cNvSpPr/>
          <p:nvPr/>
        </p:nvSpPr>
        <p:spPr>
          <a:xfrm>
            <a:off x="6289083" y="1934647"/>
            <a:ext cx="6096000" cy="4616648"/>
          </a:xfrm>
          <a:prstGeom prst="rect">
            <a:avLst/>
          </a:prstGeom>
        </p:spPr>
        <p:txBody>
          <a:bodyPr>
            <a:spAutoFit/>
          </a:bodyPr>
          <a:lstStyle/>
          <a:p>
            <a:r>
              <a:rPr lang="en-US" altLang="zh-CN" sz="1400" dirty="0">
                <a:solidFill>
                  <a:srgbClr val="8E908C"/>
                </a:solidFill>
              </a:rPr>
              <a:t>// </a:t>
            </a:r>
            <a:r>
              <a:rPr lang="zh-CN" altLang="en-US" sz="1400" dirty="0">
                <a:solidFill>
                  <a:srgbClr val="8E908C"/>
                </a:solidFill>
              </a:rPr>
              <a:t>重写</a:t>
            </a:r>
            <a:r>
              <a:rPr lang="en-US" altLang="zh-CN" sz="1400" dirty="0" err="1">
                <a:solidFill>
                  <a:srgbClr val="8E908C"/>
                </a:solidFill>
              </a:rPr>
              <a:t>CheckpointedFunction</a:t>
            </a:r>
            <a:r>
              <a:rPr lang="zh-CN" altLang="en-US" sz="1400" dirty="0">
                <a:solidFill>
                  <a:srgbClr val="8E908C"/>
                </a:solidFill>
              </a:rPr>
              <a:t>中的</a:t>
            </a:r>
            <a:r>
              <a:rPr lang="en-US" altLang="zh-CN" sz="1400" dirty="0" err="1">
                <a:solidFill>
                  <a:srgbClr val="8E908C"/>
                </a:solidFill>
              </a:rPr>
              <a:t>initializeState</a:t>
            </a:r>
            <a:r>
              <a:rPr lang="en-US" altLang="zh-CN" sz="1400" dirty="0">
                <a:solidFill>
                  <a:srgbClr val="8E908C"/>
                </a:solidFill>
              </a:rPr>
              <a:t>()</a:t>
            </a:r>
            <a:r>
              <a:rPr lang="en-US" altLang="zh-CN" sz="1400" dirty="0"/>
              <a:t> </a:t>
            </a:r>
          </a:p>
          <a:p>
            <a:r>
              <a:rPr lang="en-US" altLang="zh-CN" sz="1400" dirty="0">
                <a:solidFill>
                  <a:srgbClr val="8E908C"/>
                </a:solidFill>
              </a:rPr>
              <a:t>// </a:t>
            </a:r>
            <a:r>
              <a:rPr lang="zh-CN" altLang="en-US" sz="1400" dirty="0">
                <a:solidFill>
                  <a:srgbClr val="8E908C"/>
                </a:solidFill>
              </a:rPr>
              <a:t>初始化状态</a:t>
            </a:r>
            <a:r>
              <a:rPr lang="zh-CN" altLang="en-US" sz="1400" dirty="0"/>
              <a:t> </a:t>
            </a:r>
            <a:endParaRPr lang="en-US" altLang="zh-CN" sz="1400" dirty="0"/>
          </a:p>
          <a:p>
            <a:r>
              <a:rPr lang="en-US" altLang="zh-CN" sz="1400" dirty="0"/>
              <a:t>@Override </a:t>
            </a:r>
          </a:p>
          <a:p>
            <a:r>
              <a:rPr lang="en-US" altLang="zh-CN" sz="1400" dirty="0"/>
              <a:t>public void </a:t>
            </a:r>
            <a:r>
              <a:rPr lang="en-US" altLang="zh-CN" sz="1400" dirty="0" err="1"/>
              <a:t>initializeState</a:t>
            </a:r>
            <a:r>
              <a:rPr lang="en-US" altLang="zh-CN" sz="1400" dirty="0"/>
              <a:t>(</a:t>
            </a:r>
            <a:r>
              <a:rPr lang="en-US" altLang="zh-CN" sz="1400" dirty="0" err="1"/>
              <a:t>FunctionInitializationContext</a:t>
            </a:r>
            <a:r>
              <a:rPr lang="en-US" altLang="zh-CN" sz="1400" dirty="0"/>
              <a:t> context) </a:t>
            </a:r>
            <a:r>
              <a:rPr lang="en-US" altLang="zh-CN" sz="1400" dirty="0">
                <a:solidFill>
                  <a:srgbClr val="8959A8"/>
                </a:solidFill>
              </a:rPr>
              <a:t>throws</a:t>
            </a:r>
            <a:r>
              <a:rPr lang="en-US" altLang="zh-CN" sz="1400" dirty="0"/>
              <a:t> Exception { </a:t>
            </a:r>
          </a:p>
          <a:p>
            <a:pPr lvl="1"/>
            <a:r>
              <a:rPr lang="en-US" altLang="zh-CN" sz="1400" dirty="0">
                <a:solidFill>
                  <a:srgbClr val="8E908C"/>
                </a:solidFill>
              </a:rPr>
              <a:t>// </a:t>
            </a:r>
            <a:r>
              <a:rPr lang="zh-CN" altLang="en-US" sz="1400" dirty="0">
                <a:solidFill>
                  <a:srgbClr val="8E908C"/>
                </a:solidFill>
              </a:rPr>
              <a:t>注册</a:t>
            </a:r>
            <a:r>
              <a:rPr lang="en-US" altLang="zh-CN" sz="1400" dirty="0" err="1">
                <a:solidFill>
                  <a:srgbClr val="8E908C"/>
                </a:solidFill>
              </a:rPr>
              <a:t>ListStateDescriptor</a:t>
            </a:r>
            <a:r>
              <a:rPr lang="en-US" altLang="zh-CN" sz="1400" dirty="0"/>
              <a:t> </a:t>
            </a:r>
          </a:p>
          <a:p>
            <a:pPr lvl="1"/>
            <a:r>
              <a:rPr lang="en-US" altLang="zh-CN" sz="1400" dirty="0" err="1"/>
              <a:t>ListStateDescriptor</a:t>
            </a:r>
            <a:r>
              <a:rPr lang="en-US" altLang="zh-CN" sz="1400" dirty="0"/>
              <a:t>&lt;Tuple2&lt;String, Integer&gt;&gt; descriptor = </a:t>
            </a:r>
            <a:r>
              <a:rPr lang="en-US" altLang="zh-CN" sz="1400" dirty="0">
                <a:solidFill>
                  <a:srgbClr val="8959A8"/>
                </a:solidFill>
              </a:rPr>
              <a:t>new</a:t>
            </a:r>
            <a:r>
              <a:rPr lang="en-US" altLang="zh-CN" sz="1400" dirty="0"/>
              <a:t> </a:t>
            </a:r>
            <a:r>
              <a:rPr lang="en-US" altLang="zh-CN" sz="1400" dirty="0" err="1"/>
              <a:t>ListStateDescriptor</a:t>
            </a:r>
            <a:r>
              <a:rPr lang="en-US" altLang="zh-CN" sz="1400" dirty="0"/>
              <a:t>&lt;&gt;( </a:t>
            </a:r>
            <a:r>
              <a:rPr lang="en-US" altLang="zh-CN" sz="1400" dirty="0">
                <a:solidFill>
                  <a:srgbClr val="718C00"/>
                </a:solidFill>
              </a:rPr>
              <a:t>"buffered-elements"</a:t>
            </a:r>
            <a:r>
              <a:rPr lang="en-US" altLang="zh-CN" sz="1400" dirty="0"/>
              <a:t>, </a:t>
            </a:r>
            <a:r>
              <a:rPr lang="en-US" altLang="zh-CN" sz="1400" dirty="0" err="1"/>
              <a:t>TypeInformation.of</a:t>
            </a:r>
            <a:r>
              <a:rPr lang="en-US" altLang="zh-CN" sz="1400" dirty="0"/>
              <a:t>(</a:t>
            </a:r>
            <a:r>
              <a:rPr lang="en-US" altLang="zh-CN" sz="1400" dirty="0">
                <a:solidFill>
                  <a:srgbClr val="8959A8"/>
                </a:solidFill>
              </a:rPr>
              <a:t>new</a:t>
            </a:r>
            <a:r>
              <a:rPr lang="en-US" altLang="zh-CN" sz="1400" dirty="0"/>
              <a:t> </a:t>
            </a:r>
            <a:r>
              <a:rPr lang="en-US" altLang="zh-CN" sz="1400" dirty="0" err="1"/>
              <a:t>TypeHint</a:t>
            </a:r>
            <a:r>
              <a:rPr lang="en-US" altLang="zh-CN" sz="1400" dirty="0"/>
              <a:t>&lt;Tuple2&lt;String, Integer&gt;&gt;() {})); </a:t>
            </a:r>
          </a:p>
          <a:p>
            <a:pPr lvl="1"/>
            <a:r>
              <a:rPr lang="en-US" altLang="zh-CN" sz="1400" dirty="0">
                <a:solidFill>
                  <a:srgbClr val="8E908C"/>
                </a:solidFill>
              </a:rPr>
              <a:t>// </a:t>
            </a:r>
            <a:r>
              <a:rPr lang="zh-CN" altLang="en-US" sz="1400" dirty="0">
                <a:solidFill>
                  <a:srgbClr val="8E908C"/>
                </a:solidFill>
              </a:rPr>
              <a:t>从</a:t>
            </a:r>
            <a:r>
              <a:rPr lang="en-US" altLang="zh-CN" sz="1400" dirty="0" err="1">
                <a:solidFill>
                  <a:srgbClr val="8E908C"/>
                </a:solidFill>
              </a:rPr>
              <a:t>FunctionInitializationContext</a:t>
            </a:r>
            <a:r>
              <a:rPr lang="zh-CN" altLang="en-US" sz="1400" dirty="0">
                <a:solidFill>
                  <a:srgbClr val="8E908C"/>
                </a:solidFill>
              </a:rPr>
              <a:t>中获取</a:t>
            </a:r>
            <a:r>
              <a:rPr lang="en-US" altLang="zh-CN" sz="1400" dirty="0" err="1">
                <a:solidFill>
                  <a:srgbClr val="8E908C"/>
                </a:solidFill>
              </a:rPr>
              <a:t>OperatorStateStore</a:t>
            </a:r>
            <a:r>
              <a:rPr lang="zh-CN" altLang="en-US" sz="1400" dirty="0">
                <a:solidFill>
                  <a:srgbClr val="8E908C"/>
                </a:solidFill>
              </a:rPr>
              <a:t>，进而获取</a:t>
            </a:r>
            <a:r>
              <a:rPr lang="en-US" altLang="zh-CN" sz="1400" dirty="0" err="1">
                <a:solidFill>
                  <a:srgbClr val="8E908C"/>
                </a:solidFill>
              </a:rPr>
              <a:t>ListState</a:t>
            </a:r>
            <a:r>
              <a:rPr lang="en-US" altLang="zh-CN" sz="1400" dirty="0"/>
              <a:t> </a:t>
            </a:r>
          </a:p>
          <a:p>
            <a:pPr lvl="1"/>
            <a:r>
              <a:rPr lang="en-US" altLang="zh-CN" sz="1400" dirty="0" err="1"/>
              <a:t>checkpointedState</a:t>
            </a:r>
            <a:r>
              <a:rPr lang="en-US" altLang="zh-CN" sz="1400" dirty="0"/>
              <a:t> = </a:t>
            </a:r>
            <a:r>
              <a:rPr lang="en-US" altLang="zh-CN" sz="1400" dirty="0" err="1"/>
              <a:t>context.getOperatorStateStore</a:t>
            </a:r>
            <a:r>
              <a:rPr lang="en-US" altLang="zh-CN" sz="1400" dirty="0"/>
              <a:t>().</a:t>
            </a:r>
            <a:r>
              <a:rPr lang="en-US" altLang="zh-CN" sz="1400" dirty="0" err="1"/>
              <a:t>getListState</a:t>
            </a:r>
            <a:r>
              <a:rPr lang="en-US" altLang="zh-CN" sz="1400" dirty="0"/>
              <a:t>(descriptor); </a:t>
            </a:r>
          </a:p>
          <a:p>
            <a:pPr lvl="1"/>
            <a:r>
              <a:rPr lang="en-US" altLang="zh-CN" sz="1400" dirty="0">
                <a:solidFill>
                  <a:srgbClr val="8E908C"/>
                </a:solidFill>
              </a:rPr>
              <a:t>// </a:t>
            </a:r>
            <a:r>
              <a:rPr lang="zh-CN" altLang="en-US" sz="1400" dirty="0">
                <a:solidFill>
                  <a:srgbClr val="8E908C"/>
                </a:solidFill>
              </a:rPr>
              <a:t>如果是作业重启，读取存储中的状态数据并填充到本地缓存中</a:t>
            </a:r>
            <a:r>
              <a:rPr lang="zh-CN" altLang="en-US" sz="1400" dirty="0"/>
              <a:t> </a:t>
            </a:r>
            <a:endParaRPr lang="en-US" altLang="zh-CN" sz="1400" dirty="0"/>
          </a:p>
          <a:p>
            <a:pPr lvl="1"/>
            <a:r>
              <a:rPr lang="en-US" altLang="zh-CN" sz="1400" dirty="0">
                <a:solidFill>
                  <a:srgbClr val="8959A8"/>
                </a:solidFill>
              </a:rPr>
              <a:t>if</a:t>
            </a:r>
            <a:r>
              <a:rPr lang="en-US" altLang="zh-CN" sz="1400" dirty="0"/>
              <a:t> (</a:t>
            </a:r>
            <a:r>
              <a:rPr lang="en-US" altLang="zh-CN" sz="1400" dirty="0" err="1"/>
              <a:t>context.isRestored</a:t>
            </a:r>
            <a:r>
              <a:rPr lang="en-US" altLang="zh-CN" sz="1400" dirty="0"/>
              <a:t>()) { </a:t>
            </a:r>
          </a:p>
          <a:p>
            <a:pPr lvl="2"/>
            <a:r>
              <a:rPr lang="en-US" altLang="zh-CN" sz="1400" dirty="0">
                <a:solidFill>
                  <a:srgbClr val="8959A8"/>
                </a:solidFill>
              </a:rPr>
              <a:t>for</a:t>
            </a:r>
            <a:r>
              <a:rPr lang="en-US" altLang="zh-CN" sz="1400" dirty="0"/>
              <a:t> (Tuple2&lt;String, Integer&gt; element : </a:t>
            </a:r>
            <a:r>
              <a:rPr lang="en-US" altLang="zh-CN" sz="1400" dirty="0" err="1"/>
              <a:t>checkpointedState.get</a:t>
            </a:r>
            <a:r>
              <a:rPr lang="en-US" altLang="zh-CN" sz="1400" dirty="0"/>
              <a:t>()) {</a:t>
            </a:r>
          </a:p>
          <a:p>
            <a:pPr lvl="3"/>
            <a:r>
              <a:rPr lang="en-US" altLang="zh-CN" sz="1400" dirty="0"/>
              <a:t> </a:t>
            </a:r>
            <a:r>
              <a:rPr lang="en-US" altLang="zh-CN" sz="1400" dirty="0" err="1"/>
              <a:t>bufferedElements.add</a:t>
            </a:r>
            <a:r>
              <a:rPr lang="en-US" altLang="zh-CN" sz="1400" dirty="0"/>
              <a:t>(element); </a:t>
            </a:r>
          </a:p>
          <a:p>
            <a:pPr lvl="2"/>
            <a:r>
              <a:rPr lang="en-US" altLang="zh-CN" sz="1400" dirty="0"/>
              <a:t>} </a:t>
            </a:r>
          </a:p>
          <a:p>
            <a:pPr lvl="1"/>
            <a:r>
              <a:rPr lang="en-US" altLang="zh-CN" sz="1400" dirty="0"/>
              <a:t>} </a:t>
            </a:r>
          </a:p>
          <a:p>
            <a:r>
              <a:rPr lang="en-US" altLang="zh-CN" sz="1400" dirty="0"/>
              <a:t>} </a:t>
            </a:r>
            <a:endParaRPr lang="zh-CN" altLang="en-US" dirty="0"/>
          </a:p>
        </p:txBody>
      </p:sp>
      <p:sp>
        <p:nvSpPr>
          <p:cNvPr id="7" name="内容占位符 1">
            <a:extLst>
              <a:ext uri="{FF2B5EF4-FFF2-40B4-BE49-F238E27FC236}">
                <a16:creationId xmlns:a16="http://schemas.microsoft.com/office/drawing/2014/main" id="{B9A3D55E-0F3E-EF49-AF40-489478C23A2B}"/>
              </a:ext>
            </a:extLst>
          </p:cNvPr>
          <p:cNvSpPr>
            <a:spLocks noGrp="1"/>
          </p:cNvSpPr>
          <p:nvPr>
            <p:ph idx="1"/>
          </p:nvPr>
        </p:nvSpPr>
        <p:spPr>
          <a:xfrm>
            <a:off x="838200" y="1825625"/>
            <a:ext cx="5450883" cy="4351338"/>
          </a:xfrm>
        </p:spPr>
        <p:txBody>
          <a:bodyPr/>
          <a:lstStyle/>
          <a:p>
            <a:r>
              <a:rPr lang="en-US" altLang="zh-CN" dirty="0"/>
              <a:t>Sink</a:t>
            </a:r>
            <a:r>
              <a:rPr lang="zh-CN" altLang="en-US" dirty="0"/>
              <a:t>先将数据放在本地缓存中，并定期通过</a:t>
            </a:r>
            <a:r>
              <a:rPr lang="en-US" altLang="zh-CN" dirty="0" err="1"/>
              <a:t>snapshotState</a:t>
            </a:r>
            <a:r>
              <a:rPr lang="en-US" altLang="zh-CN" dirty="0"/>
              <a:t>()</a:t>
            </a:r>
            <a:r>
              <a:rPr lang="zh-CN" altLang="en-US" dirty="0"/>
              <a:t>方法进行</a:t>
            </a:r>
            <a:r>
              <a:rPr lang="en-US" altLang="zh-CN" dirty="0"/>
              <a:t>Snapshot</a:t>
            </a:r>
          </a:p>
          <a:p>
            <a:r>
              <a:rPr lang="en-US" altLang="zh-CN" dirty="0" err="1"/>
              <a:t>initializeState</a:t>
            </a:r>
            <a:r>
              <a:rPr lang="en-US" altLang="zh-CN" dirty="0"/>
              <a:t>()</a:t>
            </a:r>
            <a:r>
              <a:rPr lang="zh-CN" altLang="en-US" dirty="0"/>
              <a:t>初始化状态，需判断是新作业还是重启作业</a:t>
            </a:r>
            <a:endParaRPr kumimoji="1" lang="en-US" altLang="zh-CN" dirty="0"/>
          </a:p>
        </p:txBody>
      </p:sp>
      <p:sp>
        <p:nvSpPr>
          <p:cNvPr id="8" name="文本框 7">
            <a:extLst>
              <a:ext uri="{FF2B5EF4-FFF2-40B4-BE49-F238E27FC236}">
                <a16:creationId xmlns:a16="http://schemas.microsoft.com/office/drawing/2014/main" id="{7AA0AAFB-B44F-8143-8C3E-6AB733D7E5F4}"/>
              </a:ext>
            </a:extLst>
          </p:cNvPr>
          <p:cNvSpPr txBox="1"/>
          <p:nvPr/>
        </p:nvSpPr>
        <p:spPr>
          <a:xfrm>
            <a:off x="2099223" y="6273046"/>
            <a:ext cx="1813317" cy="369332"/>
          </a:xfrm>
          <a:prstGeom prst="rect">
            <a:avLst/>
          </a:prstGeom>
          <a:noFill/>
        </p:spPr>
        <p:txBody>
          <a:bodyPr wrap="none" rtlCol="0">
            <a:spAutoFit/>
          </a:bodyPr>
          <a:lstStyle/>
          <a:p>
            <a:r>
              <a:rPr lang="en-US" altLang="zh-CN" dirty="0" err="1"/>
              <a:t>snapshotState</a:t>
            </a:r>
            <a:r>
              <a:rPr lang="en-US" altLang="zh-CN" dirty="0"/>
              <a:t>()</a:t>
            </a:r>
            <a:endParaRPr kumimoji="1" lang="zh-CN" altLang="en-US" dirty="0"/>
          </a:p>
        </p:txBody>
      </p:sp>
      <p:sp>
        <p:nvSpPr>
          <p:cNvPr id="9" name="文本框 8">
            <a:extLst>
              <a:ext uri="{FF2B5EF4-FFF2-40B4-BE49-F238E27FC236}">
                <a16:creationId xmlns:a16="http://schemas.microsoft.com/office/drawing/2014/main" id="{46D16989-BA7F-E14A-8ECC-B7F5EDCAB74F}"/>
              </a:ext>
            </a:extLst>
          </p:cNvPr>
          <p:cNvSpPr txBox="1"/>
          <p:nvPr/>
        </p:nvSpPr>
        <p:spPr>
          <a:xfrm>
            <a:off x="8565077" y="6264950"/>
            <a:ext cx="1697901" cy="369332"/>
          </a:xfrm>
          <a:prstGeom prst="rect">
            <a:avLst/>
          </a:prstGeom>
          <a:noFill/>
        </p:spPr>
        <p:txBody>
          <a:bodyPr wrap="none" rtlCol="0">
            <a:spAutoFit/>
          </a:bodyPr>
          <a:lstStyle/>
          <a:p>
            <a:r>
              <a:rPr lang="en-US" altLang="zh-CN" dirty="0" err="1"/>
              <a:t>initializeState</a:t>
            </a:r>
            <a:r>
              <a:rPr lang="en-US" altLang="zh-CN" dirty="0"/>
              <a:t>()</a:t>
            </a:r>
            <a:endParaRPr kumimoji="1" lang="zh-CN" altLang="en-US" dirty="0"/>
          </a:p>
        </p:txBody>
      </p:sp>
    </p:spTree>
    <p:extLst>
      <p:ext uri="{BB962C8B-B14F-4D97-AF65-F5344CB8AC3E}">
        <p14:creationId xmlns:p14="http://schemas.microsoft.com/office/powerpoint/2010/main" val="1619685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E67F36F-7E2C-9745-880B-F424E08C8545}"/>
              </a:ext>
            </a:extLst>
          </p:cNvPr>
          <p:cNvSpPr>
            <a:spLocks noGrp="1"/>
          </p:cNvSpPr>
          <p:nvPr>
            <p:ph idx="1"/>
          </p:nvPr>
        </p:nvSpPr>
        <p:spPr>
          <a:xfrm>
            <a:off x="838201" y="1825625"/>
            <a:ext cx="4619624" cy="4725670"/>
          </a:xfrm>
        </p:spPr>
        <p:txBody>
          <a:bodyPr>
            <a:normAutofit/>
          </a:bodyPr>
          <a:lstStyle/>
          <a:p>
            <a:r>
              <a:rPr kumimoji="1" lang="en-US" altLang="zh-CN" dirty="0"/>
              <a:t>Broadcast</a:t>
            </a:r>
            <a:r>
              <a:rPr kumimoji="1" lang="zh-CN" altLang="en-US" dirty="0"/>
              <a:t>可以将部分数据同步到所有实例上</a:t>
            </a:r>
            <a:endParaRPr kumimoji="1" lang="en-US" altLang="zh-CN" dirty="0"/>
          </a:p>
          <a:p>
            <a:r>
              <a:rPr kumimoji="1" lang="zh-CN" altLang="en-US" dirty="0"/>
              <a:t>使用场景：一个主数据流，一个控制规则流，主数据流比较大，只能分散在多个算子实例上，控制规则流数据比较小，可以广播分发到所有算子实例上。</a:t>
            </a:r>
            <a:endParaRPr kumimoji="1" lang="en-US" altLang="zh-CN" dirty="0"/>
          </a:p>
          <a:p>
            <a:r>
              <a:rPr kumimoji="1" lang="zh-CN" altLang="en-US" dirty="0"/>
              <a:t>与</a:t>
            </a:r>
            <a:r>
              <a:rPr kumimoji="1" lang="en-US" altLang="zh-CN" dirty="0"/>
              <a:t>Join</a:t>
            </a:r>
            <a:r>
              <a:rPr kumimoji="1" lang="zh-CN" altLang="en-US" dirty="0"/>
              <a:t>的区别：控制规则流较小，可以放到每个算子实例里</a:t>
            </a:r>
            <a:endParaRPr kumimoji="1" lang="en-US" altLang="zh-CN" dirty="0"/>
          </a:p>
          <a:p>
            <a:r>
              <a:rPr kumimoji="1" lang="zh-CN" altLang="en-US" dirty="0"/>
              <a:t>电商用户行为分析案例：</a:t>
            </a:r>
            <a:endParaRPr kumimoji="1" lang="en-US" altLang="zh-CN" dirty="0"/>
          </a:p>
          <a:p>
            <a:pPr lvl="1"/>
            <a:r>
              <a:rPr kumimoji="1" lang="zh-CN" altLang="en-US" dirty="0"/>
              <a:t>识别用户行为模式，行为模式包括“反复犹豫下单类”、“频繁爬取数据类”等，控制流里包含了这些行为模式，使用</a:t>
            </a:r>
            <a:r>
              <a:rPr kumimoji="1" lang="en-US" altLang="zh-CN" dirty="0" err="1"/>
              <a:t>Flink</a:t>
            </a:r>
            <a:r>
              <a:rPr kumimoji="1" lang="zh-CN" altLang="en-US" dirty="0"/>
              <a:t>实时识别用户</a:t>
            </a:r>
          </a:p>
        </p:txBody>
      </p:sp>
      <p:sp>
        <p:nvSpPr>
          <p:cNvPr id="3" name="标题 2">
            <a:extLst>
              <a:ext uri="{FF2B5EF4-FFF2-40B4-BE49-F238E27FC236}">
                <a16:creationId xmlns:a16="http://schemas.microsoft.com/office/drawing/2014/main" id="{296873FF-59A5-DD49-96FD-0DB7B978D61B}"/>
              </a:ext>
            </a:extLst>
          </p:cNvPr>
          <p:cNvSpPr>
            <a:spLocks noGrp="1"/>
          </p:cNvSpPr>
          <p:nvPr>
            <p:ph type="title"/>
          </p:nvPr>
        </p:nvSpPr>
        <p:spPr/>
        <p:txBody>
          <a:bodyPr/>
          <a:lstStyle/>
          <a:p>
            <a:r>
              <a:rPr kumimoji="1" lang="en-US" altLang="zh-CN" dirty="0"/>
              <a:t>Broadcast</a:t>
            </a:r>
            <a:r>
              <a:rPr kumimoji="1" lang="zh-CN" altLang="en-US" dirty="0"/>
              <a:t> </a:t>
            </a:r>
            <a:r>
              <a:rPr kumimoji="1" lang="en-US" altLang="zh-CN" dirty="0"/>
              <a:t>State</a:t>
            </a:r>
            <a:endParaRPr kumimoji="1" lang="zh-CN" altLang="en-US" dirty="0"/>
          </a:p>
        </p:txBody>
      </p:sp>
      <p:pic>
        <p:nvPicPr>
          <p:cNvPr id="4" name="图片 3">
            <a:extLst>
              <a:ext uri="{FF2B5EF4-FFF2-40B4-BE49-F238E27FC236}">
                <a16:creationId xmlns:a16="http://schemas.microsoft.com/office/drawing/2014/main" id="{B31F7EBE-4CC3-CD44-87BA-B4AE7C7093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9748" y="3429000"/>
            <a:ext cx="6126481" cy="2871788"/>
          </a:xfrm>
          <a:prstGeom prst="rect">
            <a:avLst/>
          </a:prstGeom>
        </p:spPr>
      </p:pic>
    </p:spTree>
    <p:extLst>
      <p:ext uri="{BB962C8B-B14F-4D97-AF65-F5344CB8AC3E}">
        <p14:creationId xmlns:p14="http://schemas.microsoft.com/office/powerpoint/2010/main" val="3217005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F273E0B-43D6-1B49-BD84-28CB33A2A4E4}"/>
              </a:ext>
            </a:extLst>
          </p:cNvPr>
          <p:cNvSpPr>
            <a:spLocks noGrp="1"/>
          </p:cNvSpPr>
          <p:nvPr>
            <p:ph idx="1"/>
          </p:nvPr>
        </p:nvSpPr>
        <p:spPr/>
        <p:txBody>
          <a:bodyPr/>
          <a:lstStyle/>
          <a:p>
            <a:r>
              <a:rPr kumimoji="1" lang="zh-CN" altLang="en-US" dirty="0"/>
              <a:t>主逻辑中读取两个数据流</a:t>
            </a:r>
            <a:endParaRPr kumimoji="1" lang="en-US" altLang="zh-CN" dirty="0"/>
          </a:p>
          <a:p>
            <a:r>
              <a:rPr kumimoji="1" lang="en-US" altLang="zh-CN" dirty="0"/>
              <a:t>Broadcast</a:t>
            </a:r>
            <a:r>
              <a:rPr kumimoji="1" lang="zh-CN" altLang="en-US" dirty="0"/>
              <a:t> </a:t>
            </a:r>
            <a:r>
              <a:rPr kumimoji="1" lang="en-US" altLang="zh-CN" dirty="0"/>
              <a:t>State</a:t>
            </a:r>
            <a:r>
              <a:rPr kumimoji="1" lang="zh-CN" altLang="en-US" dirty="0"/>
              <a:t>支持</a:t>
            </a:r>
            <a:r>
              <a:rPr kumimoji="1" lang="en-US" altLang="zh-CN" dirty="0"/>
              <a:t>Key-Value</a:t>
            </a:r>
            <a:r>
              <a:rPr kumimoji="1" lang="zh-CN" altLang="en-US" dirty="0"/>
              <a:t>形式，需要使用</a:t>
            </a:r>
            <a:r>
              <a:rPr lang="en-US" altLang="zh-CN" dirty="0" err="1"/>
              <a:t>MapStateDescriptor</a:t>
            </a:r>
            <a:r>
              <a:rPr kumimoji="1" lang="zh-CN" altLang="en-US" dirty="0"/>
              <a:t>来构建</a:t>
            </a:r>
            <a:endParaRPr kumimoji="1" lang="en-US" altLang="zh-CN" dirty="0"/>
          </a:p>
          <a:p>
            <a:r>
              <a:rPr kumimoji="1" lang="zh-CN" altLang="en-US" dirty="0"/>
              <a:t>再使用</a:t>
            </a:r>
            <a:r>
              <a:rPr kumimoji="1" lang="en-US" altLang="zh-CN" dirty="0"/>
              <a:t>broadcast()</a:t>
            </a:r>
            <a:r>
              <a:rPr kumimoji="1" lang="zh-CN" altLang="en-US" dirty="0"/>
              <a:t>方法将数据广播到所有算子子任务上，得到</a:t>
            </a:r>
            <a:r>
              <a:rPr lang="en-US" altLang="zh-CN" dirty="0" err="1"/>
              <a:t>BroadcastStream</a:t>
            </a:r>
            <a:endParaRPr kumimoji="1" lang="en-US" altLang="zh-CN" dirty="0"/>
          </a:p>
          <a:p>
            <a:r>
              <a:rPr kumimoji="1" lang="zh-CN" altLang="en-US" dirty="0"/>
              <a:t>主数据流先进行</a:t>
            </a:r>
            <a:r>
              <a:rPr kumimoji="1" lang="en-US" altLang="zh-CN" dirty="0" err="1"/>
              <a:t>keyBy</a:t>
            </a:r>
            <a:r>
              <a:rPr kumimoji="1" lang="en-US" altLang="zh-CN" dirty="0"/>
              <a:t>()</a:t>
            </a:r>
            <a:r>
              <a:rPr kumimoji="1" lang="zh-CN" altLang="en-US" dirty="0"/>
              <a:t>，然后与广播流合并，在</a:t>
            </a:r>
            <a:r>
              <a:rPr lang="en-US" altLang="zh-CN" dirty="0" err="1"/>
              <a:t>KeyedBroadcastProcessFunction</a:t>
            </a:r>
            <a:r>
              <a:rPr lang="zh-CN" altLang="en-US" dirty="0"/>
              <a:t>中实现具体业务逻辑</a:t>
            </a:r>
            <a:endParaRPr kumimoji="1" lang="en-US" altLang="zh-CN" dirty="0"/>
          </a:p>
          <a:p>
            <a:r>
              <a:rPr lang="en-US" altLang="zh-CN" dirty="0" err="1"/>
              <a:t>BroadcastPatternFunction</a:t>
            </a:r>
            <a:r>
              <a:rPr lang="zh-CN" altLang="en-US" dirty="0"/>
              <a:t>是</a:t>
            </a:r>
            <a:r>
              <a:rPr lang="en-US" altLang="zh-CN" dirty="0" err="1"/>
              <a:t>KeyedBroadcastProcessFunction</a:t>
            </a:r>
            <a:r>
              <a:rPr lang="zh-CN" altLang="en-US" dirty="0"/>
              <a:t>的具体实现</a:t>
            </a:r>
            <a:endParaRPr kumimoji="1" lang="zh-CN" altLang="en-US" dirty="0"/>
          </a:p>
        </p:txBody>
      </p:sp>
      <p:sp>
        <p:nvSpPr>
          <p:cNvPr id="3" name="标题 2">
            <a:extLst>
              <a:ext uri="{FF2B5EF4-FFF2-40B4-BE49-F238E27FC236}">
                <a16:creationId xmlns:a16="http://schemas.microsoft.com/office/drawing/2014/main" id="{8CF62C54-1C63-A746-B1D2-428F56787C5F}"/>
              </a:ext>
            </a:extLst>
          </p:cNvPr>
          <p:cNvSpPr>
            <a:spLocks noGrp="1"/>
          </p:cNvSpPr>
          <p:nvPr>
            <p:ph type="title"/>
          </p:nvPr>
        </p:nvSpPr>
        <p:spPr/>
        <p:txBody>
          <a:bodyPr/>
          <a:lstStyle/>
          <a:p>
            <a:r>
              <a:rPr kumimoji="1" lang="en-US" altLang="zh-CN" dirty="0"/>
              <a:t>Broadcast</a:t>
            </a:r>
            <a:r>
              <a:rPr kumimoji="1" lang="zh-CN" altLang="en-US" dirty="0"/>
              <a:t> </a:t>
            </a:r>
            <a:r>
              <a:rPr kumimoji="1" lang="en-US" altLang="zh-CN" dirty="0"/>
              <a:t>State</a:t>
            </a:r>
            <a:endParaRPr kumimoji="1" lang="zh-CN" altLang="en-US" dirty="0"/>
          </a:p>
        </p:txBody>
      </p:sp>
      <p:sp>
        <p:nvSpPr>
          <p:cNvPr id="4" name="矩形 3">
            <a:extLst>
              <a:ext uri="{FF2B5EF4-FFF2-40B4-BE49-F238E27FC236}">
                <a16:creationId xmlns:a16="http://schemas.microsoft.com/office/drawing/2014/main" id="{B301EB73-2A11-CF48-A8D0-684166404B14}"/>
              </a:ext>
            </a:extLst>
          </p:cNvPr>
          <p:cNvSpPr/>
          <p:nvPr/>
        </p:nvSpPr>
        <p:spPr>
          <a:xfrm>
            <a:off x="4974835" y="1550951"/>
            <a:ext cx="6096000" cy="1169551"/>
          </a:xfrm>
          <a:prstGeom prst="rect">
            <a:avLst/>
          </a:prstGeom>
        </p:spPr>
        <p:txBody>
          <a:bodyPr>
            <a:spAutoFit/>
          </a:bodyPr>
          <a:lstStyle/>
          <a:p>
            <a:r>
              <a:rPr lang="en-US" altLang="zh-CN" sz="1400" dirty="0">
                <a:solidFill>
                  <a:srgbClr val="8E908C"/>
                </a:solidFill>
              </a:rPr>
              <a:t>// </a:t>
            </a:r>
            <a:r>
              <a:rPr lang="zh-CN" altLang="en-US" sz="1400" dirty="0">
                <a:solidFill>
                  <a:srgbClr val="8E908C"/>
                </a:solidFill>
              </a:rPr>
              <a:t>主数据流</a:t>
            </a:r>
            <a:r>
              <a:rPr lang="zh-CN" altLang="en-US" sz="1400" dirty="0"/>
              <a:t> </a:t>
            </a:r>
            <a:endParaRPr lang="en-US" altLang="zh-CN" sz="1400" dirty="0"/>
          </a:p>
          <a:p>
            <a:r>
              <a:rPr lang="en-US" altLang="zh-CN" sz="1400" dirty="0"/>
              <a:t>DataStream&lt;</a:t>
            </a:r>
            <a:r>
              <a:rPr lang="en-US" altLang="zh-CN" sz="1400" dirty="0" err="1"/>
              <a:t>UserBehavior</a:t>
            </a:r>
            <a:r>
              <a:rPr lang="en-US" altLang="zh-CN" sz="1400" dirty="0"/>
              <a:t>&gt; </a:t>
            </a:r>
            <a:r>
              <a:rPr lang="en-US" altLang="zh-CN" sz="1400" dirty="0" err="1"/>
              <a:t>userBehaviorStream</a:t>
            </a:r>
            <a:r>
              <a:rPr lang="en-US" altLang="zh-CN" sz="1400" dirty="0"/>
              <a:t> = ... </a:t>
            </a:r>
          </a:p>
          <a:p>
            <a:endParaRPr lang="en-US" altLang="zh-CN" sz="1400" dirty="0">
              <a:solidFill>
                <a:srgbClr val="8E908C"/>
              </a:solidFill>
            </a:endParaRPr>
          </a:p>
          <a:p>
            <a:r>
              <a:rPr lang="en-US" altLang="zh-CN" sz="1400" dirty="0">
                <a:solidFill>
                  <a:srgbClr val="8E908C"/>
                </a:solidFill>
              </a:rPr>
              <a:t>// </a:t>
            </a:r>
            <a:r>
              <a:rPr lang="en-US" altLang="zh-CN" sz="1400" dirty="0" err="1">
                <a:solidFill>
                  <a:srgbClr val="8E908C"/>
                </a:solidFill>
              </a:rPr>
              <a:t>BehaviorPattern</a:t>
            </a:r>
            <a:r>
              <a:rPr lang="zh-CN" altLang="en-US" sz="1400" dirty="0">
                <a:solidFill>
                  <a:srgbClr val="8E908C"/>
                </a:solidFill>
              </a:rPr>
              <a:t>数据流</a:t>
            </a:r>
            <a:r>
              <a:rPr lang="zh-CN" altLang="en-US" sz="1400" dirty="0"/>
              <a:t> </a:t>
            </a:r>
            <a:endParaRPr lang="en-US" altLang="zh-CN" sz="1400" dirty="0"/>
          </a:p>
          <a:p>
            <a:r>
              <a:rPr lang="en-US" altLang="zh-CN" sz="1400" dirty="0"/>
              <a:t>DataStream&lt;</a:t>
            </a:r>
            <a:r>
              <a:rPr lang="en-US" altLang="zh-CN" sz="1400" dirty="0" err="1"/>
              <a:t>BehaviorPattern</a:t>
            </a:r>
            <a:r>
              <a:rPr lang="en-US" altLang="zh-CN" sz="1400" dirty="0"/>
              <a:t>&gt; </a:t>
            </a:r>
            <a:r>
              <a:rPr lang="en-US" altLang="zh-CN" sz="1400" dirty="0" err="1"/>
              <a:t>patternStream</a:t>
            </a:r>
            <a:r>
              <a:rPr lang="en-US" altLang="zh-CN" sz="1400" dirty="0"/>
              <a:t> = ...</a:t>
            </a:r>
            <a:endParaRPr lang="zh-CN" altLang="en-US" sz="1400" dirty="0"/>
          </a:p>
        </p:txBody>
      </p:sp>
      <p:sp>
        <p:nvSpPr>
          <p:cNvPr id="5" name="矩形 4">
            <a:extLst>
              <a:ext uri="{FF2B5EF4-FFF2-40B4-BE49-F238E27FC236}">
                <a16:creationId xmlns:a16="http://schemas.microsoft.com/office/drawing/2014/main" id="{514DA8D9-5E6B-C94C-8446-418AEDA7301E}"/>
              </a:ext>
            </a:extLst>
          </p:cNvPr>
          <p:cNvSpPr/>
          <p:nvPr/>
        </p:nvSpPr>
        <p:spPr>
          <a:xfrm>
            <a:off x="4974835" y="2963576"/>
            <a:ext cx="6096000" cy="1600438"/>
          </a:xfrm>
          <a:prstGeom prst="rect">
            <a:avLst/>
          </a:prstGeom>
        </p:spPr>
        <p:txBody>
          <a:bodyPr>
            <a:spAutoFit/>
          </a:bodyPr>
          <a:lstStyle/>
          <a:p>
            <a:r>
              <a:rPr lang="en-US" altLang="zh-CN" sz="1400" dirty="0">
                <a:solidFill>
                  <a:srgbClr val="8E908C"/>
                </a:solidFill>
              </a:rPr>
              <a:t>// Broadcast State</a:t>
            </a:r>
            <a:r>
              <a:rPr lang="zh-CN" altLang="en-US" sz="1400" dirty="0">
                <a:solidFill>
                  <a:srgbClr val="8E908C"/>
                </a:solidFill>
              </a:rPr>
              <a:t>只能使用 </a:t>
            </a:r>
            <a:r>
              <a:rPr lang="en-US" altLang="zh-CN" sz="1400" dirty="0">
                <a:solidFill>
                  <a:srgbClr val="8E908C"/>
                </a:solidFill>
              </a:rPr>
              <a:t>Key-&gt;Value </a:t>
            </a:r>
            <a:r>
              <a:rPr lang="zh-CN" altLang="en-US" sz="1400" dirty="0">
                <a:solidFill>
                  <a:srgbClr val="8E908C"/>
                </a:solidFill>
              </a:rPr>
              <a:t>结构，基于</a:t>
            </a:r>
            <a:r>
              <a:rPr lang="en-US" altLang="zh-CN" sz="1400" dirty="0" err="1">
                <a:solidFill>
                  <a:srgbClr val="8E908C"/>
                </a:solidFill>
              </a:rPr>
              <a:t>MapStateDescriptor</a:t>
            </a:r>
            <a:r>
              <a:rPr lang="en-US" altLang="zh-CN" sz="1400" dirty="0"/>
              <a:t> </a:t>
            </a:r>
          </a:p>
          <a:p>
            <a:r>
              <a:rPr lang="en-US" altLang="zh-CN" sz="1400" dirty="0" err="1"/>
              <a:t>MapStateDescriptor</a:t>
            </a:r>
            <a:r>
              <a:rPr lang="en-US" altLang="zh-CN" sz="1400" dirty="0"/>
              <a:t>&lt;Void, </a:t>
            </a:r>
            <a:r>
              <a:rPr lang="en-US" altLang="zh-CN" sz="1400" dirty="0" err="1"/>
              <a:t>BehaviorPattern</a:t>
            </a:r>
            <a:r>
              <a:rPr lang="en-US" altLang="zh-CN" sz="1400" dirty="0"/>
              <a:t>&gt; </a:t>
            </a:r>
            <a:r>
              <a:rPr lang="en-US" altLang="zh-CN" sz="1400" dirty="0" err="1"/>
              <a:t>broadcastStateDescriptor</a:t>
            </a:r>
            <a:r>
              <a:rPr lang="en-US" altLang="zh-CN" sz="1400" dirty="0"/>
              <a:t> = </a:t>
            </a:r>
          </a:p>
          <a:p>
            <a:pPr lvl="1"/>
            <a:r>
              <a:rPr lang="en-US" altLang="zh-CN" sz="1400" dirty="0">
                <a:solidFill>
                  <a:srgbClr val="8959A8"/>
                </a:solidFill>
              </a:rPr>
              <a:t>new</a:t>
            </a:r>
            <a:r>
              <a:rPr lang="en-US" altLang="zh-CN" sz="1400" dirty="0"/>
              <a:t> </a:t>
            </a:r>
            <a:r>
              <a:rPr lang="en-US" altLang="zh-CN" sz="1400" dirty="0" err="1"/>
              <a:t>MapStateDescriptor</a:t>
            </a:r>
            <a:r>
              <a:rPr lang="en-US" altLang="zh-CN" sz="1400" dirty="0"/>
              <a:t>&lt;&gt;(</a:t>
            </a:r>
            <a:r>
              <a:rPr lang="en-US" altLang="zh-CN" sz="1400" dirty="0">
                <a:solidFill>
                  <a:srgbClr val="718C00"/>
                </a:solidFill>
              </a:rPr>
              <a:t>"</a:t>
            </a:r>
            <a:r>
              <a:rPr lang="en-US" altLang="zh-CN" sz="1400" dirty="0" err="1">
                <a:solidFill>
                  <a:srgbClr val="718C00"/>
                </a:solidFill>
              </a:rPr>
              <a:t>behaviorPattern</a:t>
            </a:r>
            <a:r>
              <a:rPr lang="en-US" altLang="zh-CN" sz="1400" dirty="0">
                <a:solidFill>
                  <a:srgbClr val="718C00"/>
                </a:solidFill>
              </a:rPr>
              <a:t>"</a:t>
            </a:r>
            <a:r>
              <a:rPr lang="en-US" altLang="zh-CN" sz="1400" dirty="0"/>
              <a:t>, </a:t>
            </a:r>
            <a:r>
              <a:rPr lang="en-US" altLang="zh-CN" sz="1400" dirty="0" err="1"/>
              <a:t>Types.VOID</a:t>
            </a:r>
            <a:r>
              <a:rPr lang="en-US" altLang="zh-CN" sz="1400" dirty="0"/>
              <a:t>, </a:t>
            </a:r>
            <a:r>
              <a:rPr lang="en-US" altLang="zh-CN" sz="1400" dirty="0" err="1"/>
              <a:t>Types.POJO</a:t>
            </a:r>
            <a:r>
              <a:rPr lang="en-US" altLang="zh-CN" sz="1400" dirty="0"/>
              <a:t>(</a:t>
            </a:r>
            <a:r>
              <a:rPr lang="en-US" altLang="zh-CN" sz="1400" dirty="0" err="1"/>
              <a:t>BehaviorPattern.class</a:t>
            </a:r>
            <a:r>
              <a:rPr lang="en-US" altLang="zh-CN" sz="1400" dirty="0"/>
              <a:t>)); </a:t>
            </a:r>
          </a:p>
          <a:p>
            <a:endParaRPr lang="en-US" altLang="zh-CN" sz="1400" dirty="0"/>
          </a:p>
          <a:p>
            <a:r>
              <a:rPr lang="en-US" altLang="zh-CN" sz="1400" dirty="0" err="1"/>
              <a:t>BroadcastStream</a:t>
            </a:r>
            <a:r>
              <a:rPr lang="en-US" altLang="zh-CN" sz="1400" dirty="0"/>
              <a:t>&lt;</a:t>
            </a:r>
            <a:r>
              <a:rPr lang="en-US" altLang="zh-CN" sz="1400" dirty="0" err="1"/>
              <a:t>BehaviorPattern</a:t>
            </a:r>
            <a:r>
              <a:rPr lang="en-US" altLang="zh-CN" sz="1400" dirty="0"/>
              <a:t>&gt; </a:t>
            </a:r>
            <a:r>
              <a:rPr lang="en-US" altLang="zh-CN" sz="1400" dirty="0" err="1"/>
              <a:t>broadcastStream</a:t>
            </a:r>
            <a:r>
              <a:rPr lang="en-US" altLang="zh-CN" sz="1400" dirty="0"/>
              <a:t> = </a:t>
            </a:r>
            <a:r>
              <a:rPr lang="en-US" altLang="zh-CN" sz="1400" dirty="0" err="1"/>
              <a:t>patternStream.broadcast</a:t>
            </a:r>
            <a:r>
              <a:rPr lang="en-US" altLang="zh-CN" sz="1400" dirty="0"/>
              <a:t>(</a:t>
            </a:r>
            <a:r>
              <a:rPr lang="en-US" altLang="zh-CN" sz="1400" dirty="0" err="1"/>
              <a:t>broadcastStateDescriptor</a:t>
            </a:r>
            <a:r>
              <a:rPr lang="en-US" altLang="zh-CN" sz="1400" dirty="0"/>
              <a:t>);</a:t>
            </a:r>
            <a:endParaRPr lang="zh-CN" altLang="en-US" sz="1400" dirty="0"/>
          </a:p>
        </p:txBody>
      </p:sp>
      <p:sp>
        <p:nvSpPr>
          <p:cNvPr id="7" name="矩形 6">
            <a:extLst>
              <a:ext uri="{FF2B5EF4-FFF2-40B4-BE49-F238E27FC236}">
                <a16:creationId xmlns:a16="http://schemas.microsoft.com/office/drawing/2014/main" id="{C38660CF-83BD-AE4B-958A-E15539C2670D}"/>
              </a:ext>
            </a:extLst>
          </p:cNvPr>
          <p:cNvSpPr/>
          <p:nvPr/>
        </p:nvSpPr>
        <p:spPr>
          <a:xfrm>
            <a:off x="4974835" y="4925337"/>
            <a:ext cx="7129463" cy="1600438"/>
          </a:xfrm>
          <a:prstGeom prst="rect">
            <a:avLst/>
          </a:prstGeom>
        </p:spPr>
        <p:txBody>
          <a:bodyPr wrap="square">
            <a:spAutoFit/>
          </a:bodyPr>
          <a:lstStyle/>
          <a:p>
            <a:r>
              <a:rPr lang="en-US" altLang="zh-CN" sz="1400" dirty="0">
                <a:solidFill>
                  <a:srgbClr val="8E908C"/>
                </a:solidFill>
              </a:rPr>
              <a:t>// </a:t>
            </a:r>
            <a:r>
              <a:rPr lang="zh-CN" altLang="en-US" sz="1400" dirty="0">
                <a:solidFill>
                  <a:srgbClr val="8E908C"/>
                </a:solidFill>
              </a:rPr>
              <a:t>生成一个</a:t>
            </a:r>
            <a:r>
              <a:rPr lang="en-US" altLang="zh-CN" sz="1400" dirty="0" err="1">
                <a:solidFill>
                  <a:srgbClr val="8E908C"/>
                </a:solidFill>
              </a:rPr>
              <a:t>KeyedStream</a:t>
            </a:r>
            <a:r>
              <a:rPr lang="en-US" altLang="zh-CN" sz="1400" dirty="0"/>
              <a:t> </a:t>
            </a:r>
          </a:p>
          <a:p>
            <a:r>
              <a:rPr lang="en-US" altLang="zh-CN" sz="1400" dirty="0" err="1"/>
              <a:t>KeyedStream</a:t>
            </a:r>
            <a:r>
              <a:rPr lang="en-US" altLang="zh-CN" sz="1400" dirty="0"/>
              <a:t>&lt;</a:t>
            </a:r>
            <a:r>
              <a:rPr lang="en-US" altLang="zh-CN" sz="1400" dirty="0" err="1"/>
              <a:t>UserBehavior</a:t>
            </a:r>
            <a:r>
              <a:rPr lang="en-US" altLang="zh-CN" sz="1400" dirty="0"/>
              <a:t>, Long&gt; </a:t>
            </a:r>
            <a:r>
              <a:rPr lang="en-US" altLang="zh-CN" sz="1400" dirty="0" err="1"/>
              <a:t>keyedStream</a:t>
            </a:r>
            <a:r>
              <a:rPr lang="en-US" altLang="zh-CN" sz="1400" dirty="0"/>
              <a:t> = </a:t>
            </a:r>
            <a:r>
              <a:rPr lang="en-US" altLang="zh-CN" sz="1400" dirty="0" err="1"/>
              <a:t>userBehaviorStream.keyBy</a:t>
            </a:r>
            <a:r>
              <a:rPr lang="en-US" altLang="zh-CN" sz="1400" dirty="0"/>
              <a:t>(user -&gt; </a:t>
            </a:r>
            <a:r>
              <a:rPr lang="en-US" altLang="zh-CN" sz="1400" dirty="0" err="1"/>
              <a:t>user.userId</a:t>
            </a:r>
            <a:r>
              <a:rPr lang="en-US" altLang="zh-CN" sz="1400" dirty="0"/>
              <a:t>); </a:t>
            </a:r>
          </a:p>
          <a:p>
            <a:endParaRPr lang="en-US" altLang="zh-CN" sz="1400" dirty="0">
              <a:solidFill>
                <a:srgbClr val="8E908C"/>
              </a:solidFill>
            </a:endParaRPr>
          </a:p>
          <a:p>
            <a:r>
              <a:rPr lang="en-US" altLang="zh-CN" sz="1400" dirty="0">
                <a:solidFill>
                  <a:srgbClr val="8E908C"/>
                </a:solidFill>
              </a:rPr>
              <a:t>// </a:t>
            </a:r>
            <a:r>
              <a:rPr lang="zh-CN" altLang="en-US" sz="1400" dirty="0">
                <a:solidFill>
                  <a:srgbClr val="8E908C"/>
                </a:solidFill>
              </a:rPr>
              <a:t>在</a:t>
            </a:r>
            <a:r>
              <a:rPr lang="en-US" altLang="zh-CN" sz="1400" dirty="0" err="1">
                <a:solidFill>
                  <a:srgbClr val="8E908C"/>
                </a:solidFill>
              </a:rPr>
              <a:t>KeyedStream</a:t>
            </a:r>
            <a:r>
              <a:rPr lang="zh-CN" altLang="en-US" sz="1400" dirty="0">
                <a:solidFill>
                  <a:srgbClr val="8E908C"/>
                </a:solidFill>
              </a:rPr>
              <a:t>上进行</a:t>
            </a:r>
            <a:r>
              <a:rPr lang="en-US" altLang="zh-CN" sz="1400" dirty="0">
                <a:solidFill>
                  <a:srgbClr val="8E908C"/>
                </a:solidFill>
              </a:rPr>
              <a:t>connect()</a:t>
            </a:r>
            <a:r>
              <a:rPr lang="zh-CN" altLang="en-US" sz="1400" dirty="0">
                <a:solidFill>
                  <a:srgbClr val="8E908C"/>
                </a:solidFill>
              </a:rPr>
              <a:t>和</a:t>
            </a:r>
            <a:r>
              <a:rPr lang="en-US" altLang="zh-CN" sz="1400" dirty="0">
                <a:solidFill>
                  <a:srgbClr val="8E908C"/>
                </a:solidFill>
              </a:rPr>
              <a:t>process()</a:t>
            </a:r>
            <a:r>
              <a:rPr lang="en-US" altLang="zh-CN" sz="1400" dirty="0"/>
              <a:t> </a:t>
            </a:r>
          </a:p>
          <a:p>
            <a:r>
              <a:rPr lang="en-US" altLang="zh-CN" sz="1400" dirty="0"/>
              <a:t>DataStream&lt;Tuple2&lt;Long, </a:t>
            </a:r>
            <a:r>
              <a:rPr lang="en-US" altLang="zh-CN" sz="1400" dirty="0" err="1"/>
              <a:t>BehaviorPattern</a:t>
            </a:r>
            <a:r>
              <a:rPr lang="en-US" altLang="zh-CN" sz="1400" dirty="0"/>
              <a:t>&gt;&gt; </a:t>
            </a:r>
            <a:r>
              <a:rPr lang="en-US" altLang="zh-CN" sz="1400" dirty="0" err="1"/>
              <a:t>matchedStream</a:t>
            </a:r>
            <a:r>
              <a:rPr lang="en-US" altLang="zh-CN" sz="1400" dirty="0"/>
              <a:t> = </a:t>
            </a:r>
            <a:r>
              <a:rPr lang="en-US" altLang="zh-CN" sz="1400" dirty="0" err="1"/>
              <a:t>keyedStream</a:t>
            </a:r>
            <a:r>
              <a:rPr lang="en-US" altLang="zh-CN" sz="1400" dirty="0"/>
              <a:t> .connect(</a:t>
            </a:r>
            <a:r>
              <a:rPr lang="en-US" altLang="zh-CN" sz="1400" dirty="0" err="1"/>
              <a:t>broadcastStream</a:t>
            </a:r>
            <a:r>
              <a:rPr lang="en-US" altLang="zh-CN" sz="1400" dirty="0"/>
              <a:t>) .process(</a:t>
            </a:r>
            <a:r>
              <a:rPr lang="en-US" altLang="zh-CN" sz="1400" dirty="0">
                <a:solidFill>
                  <a:srgbClr val="8959A8"/>
                </a:solidFill>
              </a:rPr>
              <a:t>new</a:t>
            </a:r>
            <a:r>
              <a:rPr lang="en-US" altLang="zh-CN" sz="1400" dirty="0"/>
              <a:t> </a:t>
            </a:r>
            <a:r>
              <a:rPr lang="en-US" altLang="zh-CN" sz="1400" dirty="0" err="1"/>
              <a:t>BroadcastPatternFunction</a:t>
            </a:r>
            <a:r>
              <a:rPr lang="en-US" altLang="zh-CN" sz="1400" dirty="0"/>
              <a:t>());</a:t>
            </a:r>
            <a:endParaRPr lang="zh-CN" altLang="en-US" sz="1400" dirty="0"/>
          </a:p>
        </p:txBody>
      </p:sp>
      <p:cxnSp>
        <p:nvCxnSpPr>
          <p:cNvPr id="9" name="直线连接符 8">
            <a:extLst>
              <a:ext uri="{FF2B5EF4-FFF2-40B4-BE49-F238E27FC236}">
                <a16:creationId xmlns:a16="http://schemas.microsoft.com/office/drawing/2014/main" id="{77CD7A57-5FC6-D54E-962F-91DA684E056E}"/>
              </a:ext>
            </a:extLst>
          </p:cNvPr>
          <p:cNvCxnSpPr/>
          <p:nvPr/>
        </p:nvCxnSpPr>
        <p:spPr>
          <a:xfrm>
            <a:off x="4974835" y="2857500"/>
            <a:ext cx="484067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直线连接符 9">
            <a:extLst>
              <a:ext uri="{FF2B5EF4-FFF2-40B4-BE49-F238E27FC236}">
                <a16:creationId xmlns:a16="http://schemas.microsoft.com/office/drawing/2014/main" id="{BAD74785-97CC-BA4D-9453-A36153868E9D}"/>
              </a:ext>
            </a:extLst>
          </p:cNvPr>
          <p:cNvCxnSpPr/>
          <p:nvPr/>
        </p:nvCxnSpPr>
        <p:spPr>
          <a:xfrm>
            <a:off x="5005954" y="4781550"/>
            <a:ext cx="484067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84420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5FF62E0-B117-0D46-8E81-DC1051C17C47}"/>
              </a:ext>
            </a:extLst>
          </p:cNvPr>
          <p:cNvSpPr>
            <a:spLocks noGrp="1"/>
          </p:cNvSpPr>
          <p:nvPr>
            <p:ph idx="1"/>
          </p:nvPr>
        </p:nvSpPr>
        <p:spPr>
          <a:xfrm>
            <a:off x="838201" y="1825625"/>
            <a:ext cx="11191874" cy="4351338"/>
          </a:xfrm>
        </p:spPr>
        <p:txBody>
          <a:bodyPr>
            <a:normAutofit/>
          </a:bodyPr>
          <a:lstStyle/>
          <a:p>
            <a:r>
              <a:rPr lang="en-US" altLang="zh-CN" sz="1800" dirty="0" err="1"/>
              <a:t>processElement</a:t>
            </a:r>
            <a:r>
              <a:rPr lang="en-US" altLang="zh-CN" sz="1800" dirty="0"/>
              <a:t>()</a:t>
            </a:r>
            <a:r>
              <a:rPr lang="zh-CN" altLang="en-US" sz="1800" dirty="0"/>
              <a:t>方法处理主数据流中的每条元素，输出零到多个数据</a:t>
            </a:r>
            <a:endParaRPr lang="en-US" altLang="zh-CN" sz="1800" dirty="0"/>
          </a:p>
          <a:p>
            <a:r>
              <a:rPr lang="en-US" altLang="zh-CN" sz="1800" dirty="0" err="1"/>
              <a:t>processBroadcastElement</a:t>
            </a:r>
            <a:r>
              <a:rPr lang="en-US" altLang="zh-CN" sz="1800" dirty="0"/>
              <a:t>()</a:t>
            </a:r>
            <a:r>
              <a:rPr lang="zh-CN" altLang="en-US" sz="1800" dirty="0"/>
              <a:t>方法处理广播流，可以输出零到多个数据，一般用来更新</a:t>
            </a:r>
            <a:r>
              <a:rPr lang="en-US" altLang="zh-CN" sz="1800" dirty="0"/>
              <a:t>Broadcast State</a:t>
            </a:r>
          </a:p>
          <a:p>
            <a:r>
              <a:rPr lang="en-US" altLang="zh-CN" sz="1800" dirty="0" err="1"/>
              <a:t>KeyedBroadcastProcessFunction</a:t>
            </a:r>
            <a:r>
              <a:rPr lang="zh-CN" altLang="en-US" sz="1800" dirty="0"/>
              <a:t>属于</a:t>
            </a:r>
            <a:r>
              <a:rPr lang="en-US" altLang="zh-CN" sz="1800" dirty="0"/>
              <a:t>ProcessFunction</a:t>
            </a:r>
            <a:r>
              <a:rPr lang="zh-CN" altLang="en-US" sz="1800" dirty="0"/>
              <a:t>系列函数，可以注册</a:t>
            </a:r>
            <a:r>
              <a:rPr lang="en-US" altLang="zh-CN" sz="1800" dirty="0"/>
              <a:t>Timer</a:t>
            </a:r>
            <a:r>
              <a:rPr lang="zh-CN" altLang="en-US" sz="1800" dirty="0"/>
              <a:t>，并在</a:t>
            </a:r>
            <a:r>
              <a:rPr lang="en-US" altLang="zh-CN" sz="1800" dirty="0" err="1"/>
              <a:t>onTimer</a:t>
            </a:r>
            <a:r>
              <a:rPr lang="zh-CN" altLang="en-US" sz="1800" dirty="0"/>
              <a:t>方法中实现回调逻辑。</a:t>
            </a:r>
            <a:endParaRPr lang="en-US" altLang="zh-CN" sz="1800" dirty="0"/>
          </a:p>
        </p:txBody>
      </p:sp>
      <p:sp>
        <p:nvSpPr>
          <p:cNvPr id="3" name="标题 2">
            <a:extLst>
              <a:ext uri="{FF2B5EF4-FFF2-40B4-BE49-F238E27FC236}">
                <a16:creationId xmlns:a16="http://schemas.microsoft.com/office/drawing/2014/main" id="{41122870-7943-CD45-8B55-5B2E7DA76528}"/>
              </a:ext>
            </a:extLst>
          </p:cNvPr>
          <p:cNvSpPr>
            <a:spLocks noGrp="1"/>
          </p:cNvSpPr>
          <p:nvPr>
            <p:ph type="title"/>
          </p:nvPr>
        </p:nvSpPr>
        <p:spPr/>
        <p:txBody>
          <a:bodyPr/>
          <a:lstStyle/>
          <a:p>
            <a:r>
              <a:rPr lang="en-US" altLang="zh-CN" dirty="0" err="1"/>
              <a:t>KeyedBroadcastProcessFunction</a:t>
            </a:r>
            <a:endParaRPr kumimoji="1" lang="zh-CN" altLang="en-US" dirty="0"/>
          </a:p>
        </p:txBody>
      </p:sp>
    </p:spTree>
    <p:extLst>
      <p:ext uri="{BB962C8B-B14F-4D97-AF65-F5344CB8AC3E}">
        <p14:creationId xmlns:p14="http://schemas.microsoft.com/office/powerpoint/2010/main" val="35087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zh-CN" altLang="en-US" sz="3400" dirty="0">
                <a:cs typeface="Arial" panose="020B0604020202020204" pitchFamily="34" charset="0"/>
              </a:rPr>
              <a:t>什么是有状态的计算</a:t>
            </a:r>
          </a:p>
        </p:txBody>
      </p:sp>
      <p:sp>
        <p:nvSpPr>
          <p:cNvPr id="54" name="内容占位符 3"/>
          <p:cNvSpPr txBox="1">
            <a:spLocks/>
          </p:cNvSpPr>
          <p:nvPr/>
        </p:nvSpPr>
        <p:spPr>
          <a:xfrm>
            <a:off x="598812" y="1460166"/>
            <a:ext cx="6387776" cy="48207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1200"/>
              </a:spcAft>
            </a:pPr>
            <a:r>
              <a:rPr lang="zh-CN" altLang="en-US" sz="16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有状态计算的潜在场景</a:t>
            </a:r>
            <a:endParaRPr lang="en-US" altLang="zh-CN" sz="16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endParaRPr>
          </a:p>
          <a:p>
            <a:pPr lvl="1">
              <a:lnSpc>
                <a:spcPct val="150000"/>
              </a:lnSpc>
              <a:spcAft>
                <a:spcPts val="1200"/>
              </a:spcAft>
            </a:pPr>
            <a:r>
              <a:rPr lang="zh-CN" altLang="en-US"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数据去重：需要记录哪些数据已经流入过应用，当新数据流入时，根据已流入数据去重</a:t>
            </a:r>
            <a:endParaRPr lang="en-US" altLang="zh-CN"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endParaRPr>
          </a:p>
          <a:p>
            <a:pPr lvl="1">
              <a:lnSpc>
                <a:spcPct val="150000"/>
              </a:lnSpc>
              <a:spcAft>
                <a:spcPts val="1200"/>
              </a:spcAft>
            </a:pPr>
            <a:r>
              <a:rPr lang="zh-CN" altLang="en-US"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检查输入流是否符合某个特定模式：之前流入的数据以状态的形式缓存下来</a:t>
            </a:r>
            <a:endParaRPr lang="en-US" altLang="zh-CN"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endParaRPr>
          </a:p>
          <a:p>
            <a:pPr lvl="1">
              <a:lnSpc>
                <a:spcPct val="150000"/>
              </a:lnSpc>
              <a:spcAft>
                <a:spcPts val="1200"/>
              </a:spcAft>
            </a:pPr>
            <a:r>
              <a:rPr lang="zh-CN" altLang="en-US"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对一个窗口内的数据进行聚合分析，比如分析一小时内某项指标</a:t>
            </a:r>
            <a:r>
              <a:rPr lang="en-US" altLang="zh-CN"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75</a:t>
            </a:r>
            <a:r>
              <a:rPr lang="zh-CN" altLang="en-US"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分位值或</a:t>
            </a:r>
            <a:r>
              <a:rPr lang="en-US" altLang="zh-CN"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99</a:t>
            </a:r>
            <a:r>
              <a:rPr lang="zh-CN" altLang="en-US"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分位值</a:t>
            </a:r>
            <a:endParaRPr lang="en-US" altLang="zh-CN"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endParaRPr>
          </a:p>
          <a:p>
            <a:pPr>
              <a:lnSpc>
                <a:spcPct val="150000"/>
              </a:lnSpc>
              <a:spcAft>
                <a:spcPts val="1200"/>
              </a:spcAft>
            </a:pPr>
            <a:r>
              <a:rPr lang="en-US" altLang="zh-CN" sz="1600" dirty="0" err="1">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Flink</a:t>
            </a:r>
            <a:r>
              <a:rPr lang="zh-CN" altLang="en-US" sz="16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分布式计算，一个算子有多个算子子任务</a:t>
            </a:r>
            <a:endParaRPr lang="en-US" altLang="zh-CN" sz="16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endParaRPr>
          </a:p>
          <a:p>
            <a:pPr>
              <a:lnSpc>
                <a:spcPct val="150000"/>
              </a:lnSpc>
              <a:spcAft>
                <a:spcPts val="1200"/>
              </a:spcAft>
            </a:pPr>
            <a:r>
              <a:rPr lang="zh-CN" altLang="en-US" sz="16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状态可以被理解为某个算子子任务在当前实例上的一个变量，变量记录了数据流的历史信息，新数据流入，可以结合历史信息来进行计算</a:t>
            </a:r>
            <a:endParaRPr lang="en-US" altLang="zh-CN" sz="16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endParaRPr>
          </a:p>
          <a:p>
            <a:pPr lvl="1">
              <a:lnSpc>
                <a:spcPct val="150000"/>
              </a:lnSpc>
              <a:spcAft>
                <a:spcPts val="1200"/>
              </a:spcAft>
            </a:pPr>
            <a:r>
              <a:rPr lang="zh-CN" altLang="en-US"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接收输入流 </a:t>
            </a:r>
            <a:r>
              <a:rPr lang="en-US" altLang="zh-CN"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a:t>
            </a:r>
            <a:r>
              <a:rPr lang="zh-CN" altLang="en-US"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 获取对应状态 </a:t>
            </a:r>
            <a:r>
              <a:rPr lang="en-US" altLang="zh-CN"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a:t>
            </a:r>
            <a:r>
              <a:rPr lang="zh-CN" altLang="en-US"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 更新状态</a:t>
            </a:r>
            <a:endParaRPr lang="en-US" altLang="zh-CN"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endParaRPr>
          </a:p>
        </p:txBody>
      </p:sp>
      <p:pic>
        <p:nvPicPr>
          <p:cNvPr id="6" name="图片 5">
            <a:extLst>
              <a:ext uri="{FF2B5EF4-FFF2-40B4-BE49-F238E27FC236}">
                <a16:creationId xmlns:a16="http://schemas.microsoft.com/office/drawing/2014/main" id="{C1C18B0A-E145-674D-BDFB-D77885E851F9}"/>
              </a:ext>
            </a:extLst>
          </p:cNvPr>
          <p:cNvPicPr/>
          <p:nvPr/>
        </p:nvPicPr>
        <p:blipFill>
          <a:blip r:embed="rId3">
            <a:extLst>
              <a:ext uri="{28A0092B-C50C-407E-A947-70E740481C1C}">
                <a14:useLocalDpi xmlns:a14="http://schemas.microsoft.com/office/drawing/2010/main" val="0"/>
              </a:ext>
            </a:extLst>
          </a:blip>
          <a:stretch>
            <a:fillRect/>
          </a:stretch>
        </p:blipFill>
        <p:spPr>
          <a:xfrm>
            <a:off x="6863167" y="3655695"/>
            <a:ext cx="4867275" cy="2895600"/>
          </a:xfrm>
          <a:prstGeom prst="rect">
            <a:avLst/>
          </a:prstGeom>
        </p:spPr>
      </p:pic>
    </p:spTree>
    <p:extLst>
      <p:ext uri="{BB962C8B-B14F-4D97-AF65-F5344CB8AC3E}">
        <p14:creationId xmlns:p14="http://schemas.microsoft.com/office/powerpoint/2010/main" val="914520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771772-4597-754A-97C0-171A198B8782}"/>
              </a:ext>
            </a:extLst>
          </p:cNvPr>
          <p:cNvSpPr>
            <a:spLocks noGrp="1"/>
          </p:cNvSpPr>
          <p:nvPr>
            <p:ph idx="1"/>
          </p:nvPr>
        </p:nvSpPr>
        <p:spPr>
          <a:xfrm>
            <a:off x="838200" y="1825625"/>
            <a:ext cx="9577387" cy="4832350"/>
          </a:xfrm>
        </p:spPr>
        <p:txBody>
          <a:bodyPr>
            <a:normAutofit/>
          </a:bodyPr>
          <a:lstStyle/>
          <a:p>
            <a:r>
              <a:rPr kumimoji="1" lang="en-US" altLang="zh-CN" sz="1800" dirty="0" err="1"/>
              <a:t>Flink</a:t>
            </a:r>
            <a:r>
              <a:rPr kumimoji="1" lang="zh-CN" altLang="en-US" sz="1800" dirty="0"/>
              <a:t>的状态是基于本地的，本地状态数据不可靠</a:t>
            </a:r>
            <a:endParaRPr kumimoji="1" lang="en-US" altLang="zh-CN" sz="1800" dirty="0"/>
          </a:p>
          <a:p>
            <a:r>
              <a:rPr kumimoji="1" lang="en-US" altLang="zh-CN" sz="1800" dirty="0"/>
              <a:t>Checkpoint</a:t>
            </a:r>
            <a:r>
              <a:rPr kumimoji="1" lang="zh-CN" altLang="en-US" sz="1800" dirty="0"/>
              <a:t>机制：</a:t>
            </a:r>
            <a:r>
              <a:rPr kumimoji="1" lang="en-US" altLang="zh-CN" sz="1800" dirty="0" err="1"/>
              <a:t>Flink</a:t>
            </a:r>
            <a:r>
              <a:rPr kumimoji="1" lang="zh-CN" altLang="en-US" sz="1800" dirty="0"/>
              <a:t>定期将状态数据保存到存储上，故障发生后将状态数据恢复。</a:t>
            </a:r>
            <a:endParaRPr kumimoji="1" lang="en-US" altLang="zh-CN" sz="1800" dirty="0"/>
          </a:p>
          <a:p>
            <a:r>
              <a:rPr kumimoji="1" lang="zh-CN" altLang="en-US" sz="1800" dirty="0"/>
              <a:t>快照（</a:t>
            </a:r>
            <a:r>
              <a:rPr kumimoji="1" lang="en-US" altLang="zh-CN" sz="1800" dirty="0"/>
              <a:t>Snapshot</a:t>
            </a:r>
            <a:r>
              <a:rPr kumimoji="1" lang="zh-CN" altLang="en-US" sz="1800" dirty="0"/>
              <a:t>）、分布式快照（</a:t>
            </a:r>
            <a:r>
              <a:rPr lang="en-US" altLang="zh-CN" sz="1800" dirty="0"/>
              <a:t>Distributed Snapshot</a:t>
            </a:r>
            <a:r>
              <a:rPr kumimoji="1" lang="zh-CN" altLang="en-US" sz="1800" dirty="0"/>
              <a:t>）和检查点（</a:t>
            </a:r>
            <a:r>
              <a:rPr lang="en-US" altLang="zh-CN" sz="1800" dirty="0"/>
              <a:t>Checkpoint</a:t>
            </a:r>
            <a:r>
              <a:rPr kumimoji="1" lang="zh-CN" altLang="en-US" sz="1800" dirty="0"/>
              <a:t>）均指的是</a:t>
            </a:r>
            <a:r>
              <a:rPr kumimoji="1" lang="en-US" altLang="zh-CN" sz="1800" dirty="0" err="1"/>
              <a:t>Flink</a:t>
            </a:r>
            <a:r>
              <a:rPr kumimoji="1" lang="zh-CN" altLang="en-US" sz="1800" dirty="0"/>
              <a:t>将状态写入存储的过程</a:t>
            </a:r>
            <a:endParaRPr kumimoji="1" lang="en-US" altLang="zh-CN" sz="1800" dirty="0"/>
          </a:p>
          <a:p>
            <a:r>
              <a:rPr kumimoji="1" lang="zh-CN" altLang="en-US" sz="1800" dirty="0"/>
              <a:t>一个简单的</a:t>
            </a:r>
            <a:r>
              <a:rPr kumimoji="1" lang="en-US" altLang="zh-CN" sz="1800" dirty="0"/>
              <a:t>Checkpoint</a:t>
            </a:r>
            <a:r>
              <a:rPr kumimoji="1" lang="zh-CN" altLang="en-US" sz="1800" dirty="0"/>
              <a:t>流程：</a:t>
            </a:r>
            <a:endParaRPr kumimoji="1" lang="en-US" altLang="zh-CN" sz="1800" dirty="0"/>
          </a:p>
          <a:p>
            <a:pPr lvl="1"/>
            <a:r>
              <a:rPr kumimoji="1" lang="zh-CN" altLang="en-US" sz="1600" dirty="0"/>
              <a:t>暂停处理新流入数据，将新数据缓存下来</a:t>
            </a:r>
            <a:endParaRPr kumimoji="1" lang="en-US" altLang="zh-CN" sz="1600" dirty="0"/>
          </a:p>
          <a:p>
            <a:pPr lvl="1"/>
            <a:r>
              <a:rPr lang="zh-CN" altLang="en-US" sz="1600" dirty="0"/>
              <a:t>将算子子任务的本地状态数据拷贝到一个远程的持久化存储上</a:t>
            </a:r>
            <a:endParaRPr lang="en-US" altLang="zh-CN" sz="1600" dirty="0"/>
          </a:p>
          <a:p>
            <a:pPr lvl="1"/>
            <a:r>
              <a:rPr lang="zh-CN" altLang="en-US" sz="1600" dirty="0"/>
              <a:t>继续处理新流入的数据，包括刚才缓存起来的数据</a:t>
            </a:r>
            <a:endParaRPr kumimoji="1" lang="en-US" altLang="zh-CN" sz="1600" dirty="0"/>
          </a:p>
        </p:txBody>
      </p:sp>
      <p:sp>
        <p:nvSpPr>
          <p:cNvPr id="3" name="标题 2">
            <a:extLst>
              <a:ext uri="{FF2B5EF4-FFF2-40B4-BE49-F238E27FC236}">
                <a16:creationId xmlns:a16="http://schemas.microsoft.com/office/drawing/2014/main" id="{ADE9F3C3-B8F0-F741-8689-EBC1AD8688DC}"/>
              </a:ext>
            </a:extLst>
          </p:cNvPr>
          <p:cNvSpPr>
            <a:spLocks noGrp="1"/>
          </p:cNvSpPr>
          <p:nvPr>
            <p:ph type="title"/>
          </p:nvPr>
        </p:nvSpPr>
        <p:spPr/>
        <p:txBody>
          <a:bodyPr/>
          <a:lstStyle/>
          <a:p>
            <a:r>
              <a:rPr kumimoji="1" lang="en-US" altLang="zh-CN" dirty="0"/>
              <a:t>Checkpoint</a:t>
            </a:r>
            <a:r>
              <a:rPr kumimoji="1" lang="zh-CN" altLang="en-US" dirty="0"/>
              <a:t>机制</a:t>
            </a:r>
          </a:p>
        </p:txBody>
      </p:sp>
    </p:spTree>
    <p:extLst>
      <p:ext uri="{BB962C8B-B14F-4D97-AF65-F5344CB8AC3E}">
        <p14:creationId xmlns:p14="http://schemas.microsoft.com/office/powerpoint/2010/main" val="1834834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1EF2613-0D66-9645-B341-A49AA0F5425E}"/>
              </a:ext>
            </a:extLst>
          </p:cNvPr>
          <p:cNvSpPr>
            <a:spLocks noGrp="1"/>
          </p:cNvSpPr>
          <p:nvPr>
            <p:ph idx="1"/>
          </p:nvPr>
        </p:nvSpPr>
        <p:spPr>
          <a:xfrm>
            <a:off x="838201" y="1825625"/>
            <a:ext cx="4791074" cy="4351338"/>
          </a:xfrm>
        </p:spPr>
        <p:txBody>
          <a:bodyPr/>
          <a:lstStyle/>
          <a:p>
            <a:r>
              <a:rPr lang="zh-CN" altLang="zh-CN" dirty="0"/>
              <a:t>检查点分界线（</a:t>
            </a:r>
            <a:r>
              <a:rPr lang="en-US" altLang="zh-CN" dirty="0"/>
              <a:t>Checkpoint Barrier</a:t>
            </a:r>
            <a:r>
              <a:rPr lang="zh-CN" altLang="zh-CN" dirty="0"/>
              <a:t>） </a:t>
            </a:r>
            <a:r>
              <a:rPr lang="zh-CN" altLang="en-US" dirty="0"/>
              <a:t>被插入到数据流中，将数据流切分成段。</a:t>
            </a:r>
            <a:endParaRPr lang="en-US" altLang="zh-CN" dirty="0"/>
          </a:p>
          <a:p>
            <a:r>
              <a:rPr lang="en-US" altLang="zh-CN" dirty="0" err="1"/>
              <a:t>Flink</a:t>
            </a:r>
            <a:r>
              <a:rPr lang="zh-CN" altLang="zh-CN" dirty="0"/>
              <a:t>的算子接收到</a:t>
            </a:r>
            <a:r>
              <a:rPr lang="en-US" altLang="zh-CN" dirty="0"/>
              <a:t>Checkpoint Barrier</a:t>
            </a:r>
            <a:r>
              <a:rPr lang="zh-CN" altLang="zh-CN" dirty="0"/>
              <a:t>后，对状态进行快照</a:t>
            </a:r>
            <a:r>
              <a:rPr lang="zh-CN" altLang="en-US" dirty="0"/>
              <a:t>。</a:t>
            </a:r>
            <a:endParaRPr lang="en-US" altLang="zh-CN" dirty="0"/>
          </a:p>
          <a:p>
            <a:r>
              <a:rPr lang="zh-CN" altLang="zh-CN" dirty="0"/>
              <a:t>每个</a:t>
            </a:r>
            <a:r>
              <a:rPr lang="en-US" altLang="zh-CN" dirty="0"/>
              <a:t>Checkpoint Barrier</a:t>
            </a:r>
            <a:r>
              <a:rPr lang="zh-CN" altLang="zh-CN" dirty="0"/>
              <a:t>有一个</a:t>
            </a:r>
            <a:r>
              <a:rPr lang="en-US" altLang="zh-CN" dirty="0"/>
              <a:t>ID</a:t>
            </a:r>
            <a:r>
              <a:rPr lang="zh-CN" altLang="zh-CN" dirty="0"/>
              <a:t>，表示该段数据属于哪次</a:t>
            </a:r>
            <a:r>
              <a:rPr lang="en-US" altLang="zh-CN" dirty="0"/>
              <a:t>Checkpoint</a:t>
            </a:r>
            <a:r>
              <a:rPr lang="zh-CN" altLang="zh-CN" dirty="0"/>
              <a:t>。当</a:t>
            </a:r>
            <a:r>
              <a:rPr lang="en-US" altLang="zh-CN" dirty="0"/>
              <a:t>ID</a:t>
            </a:r>
            <a:r>
              <a:rPr lang="zh-CN" altLang="zh-CN" dirty="0"/>
              <a:t>为</a:t>
            </a:r>
            <a:r>
              <a:rPr lang="en-US" altLang="zh-CN" dirty="0"/>
              <a:t>n</a:t>
            </a:r>
            <a:r>
              <a:rPr lang="zh-CN" altLang="zh-CN" dirty="0"/>
              <a:t>的</a:t>
            </a:r>
            <a:r>
              <a:rPr lang="en-US" altLang="zh-CN" dirty="0"/>
              <a:t>Checkpoint Barrier</a:t>
            </a:r>
            <a:r>
              <a:rPr lang="zh-CN" altLang="zh-CN" dirty="0"/>
              <a:t>到达每个算子后，表示要对</a:t>
            </a:r>
            <a:r>
              <a:rPr lang="en-US" altLang="zh-CN" dirty="0"/>
              <a:t>n-1</a:t>
            </a:r>
            <a:r>
              <a:rPr lang="zh-CN" altLang="zh-CN" dirty="0"/>
              <a:t>和</a:t>
            </a:r>
            <a:r>
              <a:rPr lang="en-US" altLang="zh-CN" dirty="0"/>
              <a:t>n</a:t>
            </a:r>
            <a:r>
              <a:rPr lang="zh-CN" altLang="zh-CN" dirty="0"/>
              <a:t>之间状态更新做快照。 </a:t>
            </a:r>
            <a:endParaRPr kumimoji="1" lang="en-US" altLang="zh-CN" dirty="0"/>
          </a:p>
        </p:txBody>
      </p:sp>
      <p:sp>
        <p:nvSpPr>
          <p:cNvPr id="3" name="标题 2">
            <a:extLst>
              <a:ext uri="{FF2B5EF4-FFF2-40B4-BE49-F238E27FC236}">
                <a16:creationId xmlns:a16="http://schemas.microsoft.com/office/drawing/2014/main" id="{5382934B-EBD3-6947-8767-FE202AE4619A}"/>
              </a:ext>
            </a:extLst>
          </p:cNvPr>
          <p:cNvSpPr>
            <a:spLocks noGrp="1"/>
          </p:cNvSpPr>
          <p:nvPr>
            <p:ph type="title"/>
          </p:nvPr>
        </p:nvSpPr>
        <p:spPr/>
        <p:txBody>
          <a:bodyPr/>
          <a:lstStyle/>
          <a:p>
            <a:r>
              <a:rPr kumimoji="1" lang="en-US" altLang="zh-CN" dirty="0"/>
              <a:t>Checkpoint</a:t>
            </a:r>
            <a:r>
              <a:rPr kumimoji="1" lang="zh-CN" altLang="en-US" dirty="0"/>
              <a:t> </a:t>
            </a:r>
            <a:r>
              <a:rPr lang="en-US" altLang="zh-CN" dirty="0"/>
              <a:t>Barrier</a:t>
            </a:r>
            <a:endParaRPr kumimoji="1" lang="zh-CN" altLang="en-US" dirty="0"/>
          </a:p>
        </p:txBody>
      </p:sp>
      <p:pic>
        <p:nvPicPr>
          <p:cNvPr id="6" name="图片 5">
            <a:extLst>
              <a:ext uri="{FF2B5EF4-FFF2-40B4-BE49-F238E27FC236}">
                <a16:creationId xmlns:a16="http://schemas.microsoft.com/office/drawing/2014/main" id="{BB104D8E-66A0-9E43-83B1-2925E3896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267" y="2688431"/>
            <a:ext cx="6437733" cy="2977039"/>
          </a:xfrm>
          <a:prstGeom prst="rect">
            <a:avLst/>
          </a:prstGeom>
        </p:spPr>
      </p:pic>
    </p:spTree>
    <p:extLst>
      <p:ext uri="{BB962C8B-B14F-4D97-AF65-F5344CB8AC3E}">
        <p14:creationId xmlns:p14="http://schemas.microsoft.com/office/powerpoint/2010/main" val="164334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344764D-E070-024D-B5EA-B531A31AC137}"/>
              </a:ext>
            </a:extLst>
          </p:cNvPr>
          <p:cNvSpPr>
            <a:spLocks noGrp="1"/>
          </p:cNvSpPr>
          <p:nvPr>
            <p:ph idx="1"/>
          </p:nvPr>
        </p:nvSpPr>
        <p:spPr>
          <a:xfrm>
            <a:off x="838201" y="1825625"/>
            <a:ext cx="4212101" cy="4351338"/>
          </a:xfrm>
        </p:spPr>
        <p:txBody>
          <a:bodyPr>
            <a:normAutofit/>
          </a:bodyPr>
          <a:lstStyle/>
          <a:p>
            <a:r>
              <a:rPr kumimoji="1" lang="zh-CN" altLang="en-US" dirty="0"/>
              <a:t>构建并行度为</a:t>
            </a:r>
            <a:r>
              <a:rPr kumimoji="1" lang="en-US" altLang="zh-CN" dirty="0"/>
              <a:t>2</a:t>
            </a:r>
            <a:r>
              <a:rPr kumimoji="1" lang="zh-CN" altLang="en-US" dirty="0"/>
              <a:t>的数据流图</a:t>
            </a:r>
            <a:endParaRPr kumimoji="1" lang="en-US" altLang="zh-CN" dirty="0"/>
          </a:p>
          <a:p>
            <a:r>
              <a:rPr lang="en-US" altLang="zh-CN" dirty="0" err="1"/>
              <a:t>Flink</a:t>
            </a:r>
            <a:r>
              <a:rPr lang="zh-CN" altLang="en-US" dirty="0"/>
              <a:t>的检查点协调器（</a:t>
            </a:r>
            <a:r>
              <a:rPr lang="en-US" altLang="zh-CN" dirty="0"/>
              <a:t>Checkpoint Coordinator</a:t>
            </a:r>
            <a:r>
              <a:rPr lang="zh-CN" altLang="en-US" dirty="0"/>
              <a:t>）触发一次</a:t>
            </a:r>
            <a:r>
              <a:rPr lang="en-US" altLang="zh-CN" dirty="0"/>
              <a:t>Checkpoint</a:t>
            </a:r>
            <a:r>
              <a:rPr lang="zh-CN" altLang="en-US" dirty="0"/>
              <a:t>（</a:t>
            </a:r>
            <a:r>
              <a:rPr lang="en-US" altLang="zh-CN" dirty="0"/>
              <a:t>Trigger Checkpoint</a:t>
            </a:r>
            <a:r>
              <a:rPr lang="zh-CN" altLang="en-US" dirty="0"/>
              <a:t>），这个请求会发送给</a:t>
            </a:r>
            <a:r>
              <a:rPr lang="en-US" altLang="zh-CN" dirty="0"/>
              <a:t>Source</a:t>
            </a:r>
            <a:r>
              <a:rPr lang="zh-CN" altLang="en-US" dirty="0"/>
              <a:t>的各个子任务。</a:t>
            </a:r>
            <a:endParaRPr kumimoji="1" lang="zh-CN" altLang="en-US" dirty="0"/>
          </a:p>
        </p:txBody>
      </p:sp>
      <p:sp>
        <p:nvSpPr>
          <p:cNvPr id="3" name="标题 2">
            <a:extLst>
              <a:ext uri="{FF2B5EF4-FFF2-40B4-BE49-F238E27FC236}">
                <a16:creationId xmlns:a16="http://schemas.microsoft.com/office/drawing/2014/main" id="{8BDA7C14-FBC6-7043-B4EC-168FABB61782}"/>
              </a:ext>
            </a:extLst>
          </p:cNvPr>
          <p:cNvSpPr>
            <a:spLocks noGrp="1"/>
          </p:cNvSpPr>
          <p:nvPr>
            <p:ph type="title"/>
          </p:nvPr>
        </p:nvSpPr>
        <p:spPr/>
        <p:txBody>
          <a:bodyPr/>
          <a:lstStyle/>
          <a:p>
            <a:r>
              <a:rPr kumimoji="1" lang="zh-CN" altLang="en-US" dirty="0"/>
              <a:t>分布式快照流程</a:t>
            </a:r>
          </a:p>
        </p:txBody>
      </p:sp>
      <p:pic>
        <p:nvPicPr>
          <p:cNvPr id="5" name="图片 4">
            <a:extLst>
              <a:ext uri="{FF2B5EF4-FFF2-40B4-BE49-F238E27FC236}">
                <a16:creationId xmlns:a16="http://schemas.microsoft.com/office/drawing/2014/main" id="{4C9F0195-B213-DA44-AC44-44B46C8D631A}"/>
              </a:ext>
            </a:extLst>
          </p:cNvPr>
          <p:cNvPicPr/>
          <p:nvPr/>
        </p:nvPicPr>
        <p:blipFill>
          <a:blip r:embed="rId2">
            <a:extLst>
              <a:ext uri="{28A0092B-C50C-407E-A947-70E740481C1C}">
                <a14:useLocalDpi xmlns:a14="http://schemas.microsoft.com/office/drawing/2010/main" val="0"/>
              </a:ext>
            </a:extLst>
          </a:blip>
          <a:stretch>
            <a:fillRect/>
          </a:stretch>
        </p:blipFill>
        <p:spPr>
          <a:xfrm>
            <a:off x="6672262" y="1884839"/>
            <a:ext cx="5162550" cy="4232910"/>
          </a:xfrm>
          <a:prstGeom prst="rect">
            <a:avLst/>
          </a:prstGeom>
        </p:spPr>
      </p:pic>
    </p:spTree>
    <p:extLst>
      <p:ext uri="{BB962C8B-B14F-4D97-AF65-F5344CB8AC3E}">
        <p14:creationId xmlns:p14="http://schemas.microsoft.com/office/powerpoint/2010/main" val="3296673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344764D-E070-024D-B5EA-B531A31AC137}"/>
              </a:ext>
            </a:extLst>
          </p:cNvPr>
          <p:cNvSpPr>
            <a:spLocks noGrp="1"/>
          </p:cNvSpPr>
          <p:nvPr>
            <p:ph idx="1"/>
          </p:nvPr>
        </p:nvSpPr>
        <p:spPr>
          <a:xfrm>
            <a:off x="838201" y="1825625"/>
            <a:ext cx="4212101" cy="4351338"/>
          </a:xfrm>
        </p:spPr>
        <p:txBody>
          <a:bodyPr>
            <a:normAutofit/>
          </a:bodyPr>
          <a:lstStyle/>
          <a:p>
            <a:r>
              <a:rPr lang="zh-CN" altLang="en-US" dirty="0"/>
              <a:t>各</a:t>
            </a:r>
            <a:r>
              <a:rPr lang="en-US" altLang="zh-CN" dirty="0"/>
              <a:t>Source</a:t>
            </a:r>
            <a:r>
              <a:rPr lang="zh-CN" altLang="en-US" dirty="0"/>
              <a:t>算子子任务接收到这个</a:t>
            </a:r>
            <a:r>
              <a:rPr lang="en-US" altLang="zh-CN" dirty="0"/>
              <a:t>Checkpoint</a:t>
            </a:r>
            <a:r>
              <a:rPr lang="zh-CN" altLang="en-US" dirty="0"/>
              <a:t>请求之后，会将自己的状态写入到状态后端，生成一次快照</a:t>
            </a:r>
            <a:endParaRPr lang="en-US" altLang="zh-CN" dirty="0"/>
          </a:p>
          <a:p>
            <a:r>
              <a:rPr lang="zh-CN" altLang="en-US" dirty="0"/>
              <a:t>向下游广播</a:t>
            </a:r>
            <a:r>
              <a:rPr lang="en-US" altLang="zh-CN" dirty="0"/>
              <a:t>Checkpoint Barrier</a:t>
            </a:r>
            <a:endParaRPr kumimoji="1" lang="zh-CN" altLang="en-US" dirty="0"/>
          </a:p>
        </p:txBody>
      </p:sp>
      <p:sp>
        <p:nvSpPr>
          <p:cNvPr id="3" name="标题 2">
            <a:extLst>
              <a:ext uri="{FF2B5EF4-FFF2-40B4-BE49-F238E27FC236}">
                <a16:creationId xmlns:a16="http://schemas.microsoft.com/office/drawing/2014/main" id="{8BDA7C14-FBC6-7043-B4EC-168FABB61782}"/>
              </a:ext>
            </a:extLst>
          </p:cNvPr>
          <p:cNvSpPr>
            <a:spLocks noGrp="1"/>
          </p:cNvSpPr>
          <p:nvPr>
            <p:ph type="title"/>
          </p:nvPr>
        </p:nvSpPr>
        <p:spPr/>
        <p:txBody>
          <a:bodyPr/>
          <a:lstStyle/>
          <a:p>
            <a:r>
              <a:rPr kumimoji="1" lang="zh-CN" altLang="en-US" dirty="0"/>
              <a:t>分布式快照流程</a:t>
            </a:r>
          </a:p>
        </p:txBody>
      </p:sp>
      <p:pic>
        <p:nvPicPr>
          <p:cNvPr id="6" name="图片 5">
            <a:extLst>
              <a:ext uri="{FF2B5EF4-FFF2-40B4-BE49-F238E27FC236}">
                <a16:creationId xmlns:a16="http://schemas.microsoft.com/office/drawing/2014/main" id="{EFBE4EB1-FC9A-DA43-BF07-3B296DA5B727}"/>
              </a:ext>
            </a:extLst>
          </p:cNvPr>
          <p:cNvPicPr/>
          <p:nvPr/>
        </p:nvPicPr>
        <p:blipFill>
          <a:blip r:embed="rId2">
            <a:extLst>
              <a:ext uri="{28A0092B-C50C-407E-A947-70E740481C1C}">
                <a14:useLocalDpi xmlns:a14="http://schemas.microsoft.com/office/drawing/2010/main" val="0"/>
              </a:ext>
            </a:extLst>
          </a:blip>
          <a:stretch>
            <a:fillRect/>
          </a:stretch>
        </p:blipFill>
        <p:spPr>
          <a:xfrm>
            <a:off x="6317067" y="1544320"/>
            <a:ext cx="5270500" cy="5006975"/>
          </a:xfrm>
          <a:prstGeom prst="rect">
            <a:avLst/>
          </a:prstGeom>
        </p:spPr>
      </p:pic>
    </p:spTree>
    <p:extLst>
      <p:ext uri="{BB962C8B-B14F-4D97-AF65-F5344CB8AC3E}">
        <p14:creationId xmlns:p14="http://schemas.microsoft.com/office/powerpoint/2010/main" val="2483271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344764D-E070-024D-B5EA-B531A31AC137}"/>
              </a:ext>
            </a:extLst>
          </p:cNvPr>
          <p:cNvSpPr>
            <a:spLocks noGrp="1"/>
          </p:cNvSpPr>
          <p:nvPr>
            <p:ph idx="1"/>
          </p:nvPr>
        </p:nvSpPr>
        <p:spPr>
          <a:xfrm>
            <a:off x="838201" y="1825625"/>
            <a:ext cx="4212101" cy="4351338"/>
          </a:xfrm>
        </p:spPr>
        <p:txBody>
          <a:bodyPr>
            <a:normAutofit/>
          </a:bodyPr>
          <a:lstStyle/>
          <a:p>
            <a:r>
              <a:rPr lang="en-US" altLang="zh-CN" dirty="0"/>
              <a:t>Source</a:t>
            </a:r>
            <a:r>
              <a:rPr lang="zh-CN" altLang="en-US" dirty="0"/>
              <a:t>算子做完快照后，还会给</a:t>
            </a:r>
            <a:r>
              <a:rPr lang="en-US" altLang="zh-CN" dirty="0"/>
              <a:t>Checkpoint </a:t>
            </a:r>
            <a:r>
              <a:rPr lang="en-US" altLang="zh-CN" dirty="0" err="1"/>
              <a:t>Coodinator</a:t>
            </a:r>
            <a:r>
              <a:rPr lang="zh-CN" altLang="en-US" dirty="0"/>
              <a:t>发送一个确认（</a:t>
            </a:r>
            <a:r>
              <a:rPr lang="en-US" altLang="zh-CN" dirty="0"/>
              <a:t>ACK</a:t>
            </a:r>
            <a:r>
              <a:rPr lang="zh-CN" altLang="en-US" dirty="0"/>
              <a:t>）</a:t>
            </a:r>
            <a:endParaRPr lang="en-US" altLang="zh-CN" dirty="0"/>
          </a:p>
          <a:p>
            <a:r>
              <a:rPr lang="en-US" altLang="zh-CN" dirty="0"/>
              <a:t>ACK</a:t>
            </a:r>
            <a:r>
              <a:rPr lang="zh-CN" altLang="en-US" dirty="0"/>
              <a:t>中包括了一些元数据，包括备份到</a:t>
            </a:r>
            <a:r>
              <a:rPr lang="en-US" altLang="zh-CN" dirty="0"/>
              <a:t>State</a:t>
            </a:r>
            <a:r>
              <a:rPr lang="zh-CN" altLang="en-US" dirty="0"/>
              <a:t> </a:t>
            </a:r>
            <a:r>
              <a:rPr lang="en-US" altLang="zh-CN" dirty="0"/>
              <a:t>Backend</a:t>
            </a:r>
            <a:r>
              <a:rPr lang="zh-CN" altLang="en-US" dirty="0"/>
              <a:t>的状态句柄（指向状态的指针）</a:t>
            </a:r>
            <a:endParaRPr lang="en-US" altLang="zh-CN" dirty="0"/>
          </a:p>
          <a:p>
            <a:r>
              <a:rPr lang="en-US" altLang="zh-CN" dirty="0"/>
              <a:t>Source</a:t>
            </a:r>
            <a:r>
              <a:rPr lang="zh-CN" altLang="en-US" dirty="0"/>
              <a:t>算子完成了一次</a:t>
            </a:r>
            <a:r>
              <a:rPr lang="en-US" altLang="zh-CN" dirty="0"/>
              <a:t>Checkpoint</a:t>
            </a:r>
          </a:p>
          <a:p>
            <a:endParaRPr kumimoji="1" lang="zh-CN" altLang="en-US" dirty="0"/>
          </a:p>
        </p:txBody>
      </p:sp>
      <p:sp>
        <p:nvSpPr>
          <p:cNvPr id="3" name="标题 2">
            <a:extLst>
              <a:ext uri="{FF2B5EF4-FFF2-40B4-BE49-F238E27FC236}">
                <a16:creationId xmlns:a16="http://schemas.microsoft.com/office/drawing/2014/main" id="{8BDA7C14-FBC6-7043-B4EC-168FABB61782}"/>
              </a:ext>
            </a:extLst>
          </p:cNvPr>
          <p:cNvSpPr>
            <a:spLocks noGrp="1"/>
          </p:cNvSpPr>
          <p:nvPr>
            <p:ph type="title"/>
          </p:nvPr>
        </p:nvSpPr>
        <p:spPr/>
        <p:txBody>
          <a:bodyPr/>
          <a:lstStyle/>
          <a:p>
            <a:r>
              <a:rPr kumimoji="1" lang="zh-CN" altLang="en-US" dirty="0"/>
              <a:t>分布式快照流程</a:t>
            </a:r>
          </a:p>
        </p:txBody>
      </p:sp>
      <p:pic>
        <p:nvPicPr>
          <p:cNvPr id="7" name="图片 6">
            <a:extLst>
              <a:ext uri="{FF2B5EF4-FFF2-40B4-BE49-F238E27FC236}">
                <a16:creationId xmlns:a16="http://schemas.microsoft.com/office/drawing/2014/main" id="{4B448F1E-70F5-7A4D-B7CD-B214DEE7D1FA}"/>
              </a:ext>
            </a:extLst>
          </p:cNvPr>
          <p:cNvPicPr/>
          <p:nvPr/>
        </p:nvPicPr>
        <p:blipFill>
          <a:blip r:embed="rId2"/>
          <a:stretch>
            <a:fillRect/>
          </a:stretch>
        </p:blipFill>
        <p:spPr>
          <a:xfrm>
            <a:off x="6212883" y="1683544"/>
            <a:ext cx="4876800" cy="4635500"/>
          </a:xfrm>
          <a:prstGeom prst="rect">
            <a:avLst/>
          </a:prstGeom>
        </p:spPr>
      </p:pic>
    </p:spTree>
    <p:extLst>
      <p:ext uri="{BB962C8B-B14F-4D97-AF65-F5344CB8AC3E}">
        <p14:creationId xmlns:p14="http://schemas.microsoft.com/office/powerpoint/2010/main" val="62481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5BD8301-D637-DF4B-9CF1-486ED50E6957}"/>
              </a:ext>
            </a:extLst>
          </p:cNvPr>
          <p:cNvSpPr>
            <a:spLocks noGrp="1"/>
          </p:cNvSpPr>
          <p:nvPr>
            <p:ph idx="1"/>
          </p:nvPr>
        </p:nvSpPr>
        <p:spPr>
          <a:xfrm>
            <a:off x="838201" y="1400174"/>
            <a:ext cx="4862512" cy="5151121"/>
          </a:xfrm>
        </p:spPr>
        <p:txBody>
          <a:bodyPr>
            <a:normAutofit fontScale="92500" lnSpcReduction="20000"/>
          </a:bodyPr>
          <a:lstStyle/>
          <a:p>
            <a:r>
              <a:rPr lang="zh-CN" altLang="en-US" dirty="0"/>
              <a:t>对于下游算子来说，可能有多个与之相连的上游输入。一个输入被称为一条通道。</a:t>
            </a:r>
            <a:r>
              <a:rPr lang="en-US" altLang="zh-CN" dirty="0"/>
              <a:t>Id</a:t>
            </a:r>
            <a:r>
              <a:rPr lang="zh-CN" altLang="en-US" dirty="0"/>
              <a:t>为</a:t>
            </a:r>
            <a:r>
              <a:rPr lang="en-US" altLang="zh-CN" dirty="0"/>
              <a:t>n</a:t>
            </a:r>
            <a:r>
              <a:rPr lang="zh-CN" altLang="en-US" dirty="0"/>
              <a:t>的</a:t>
            </a:r>
            <a:r>
              <a:rPr lang="en-US" altLang="zh-CN" dirty="0"/>
              <a:t>Checkpoint</a:t>
            </a:r>
            <a:r>
              <a:rPr lang="zh-CN" altLang="en-US" dirty="0"/>
              <a:t> </a:t>
            </a:r>
            <a:r>
              <a:rPr lang="en-US" altLang="zh-CN" dirty="0"/>
              <a:t>Barrier</a:t>
            </a:r>
            <a:r>
              <a:rPr lang="zh-CN" altLang="en-US" dirty="0"/>
              <a:t>会被广播到多个通道。不同通道的</a:t>
            </a:r>
            <a:r>
              <a:rPr lang="en-US" altLang="zh-CN" dirty="0"/>
              <a:t>Checkpoint</a:t>
            </a:r>
            <a:r>
              <a:rPr lang="zh-CN" altLang="en-US" dirty="0"/>
              <a:t> </a:t>
            </a:r>
            <a:r>
              <a:rPr lang="en-US" altLang="zh-CN" dirty="0"/>
              <a:t>Barrier</a:t>
            </a:r>
            <a:r>
              <a:rPr lang="zh-CN" altLang="en-US" dirty="0"/>
              <a:t>传播速度不同。需要进行对齐（</a:t>
            </a:r>
            <a:r>
              <a:rPr lang="en-US" altLang="zh-CN" dirty="0"/>
              <a:t> Barrier Alignment</a:t>
            </a:r>
            <a:r>
              <a:rPr lang="zh-CN" altLang="en-US" dirty="0"/>
              <a:t>）</a:t>
            </a:r>
            <a:endParaRPr lang="en-US" altLang="zh-CN" dirty="0"/>
          </a:p>
          <a:p>
            <a:r>
              <a:rPr lang="zh-CN" altLang="en-US" dirty="0"/>
              <a:t>对齐分四步：</a:t>
            </a:r>
            <a:endParaRPr lang="en-US" altLang="zh-CN" dirty="0"/>
          </a:p>
          <a:p>
            <a:pPr lvl="1"/>
            <a:r>
              <a:rPr lang="en-US" altLang="zh-CN" dirty="0"/>
              <a:t>1</a:t>
            </a:r>
            <a:r>
              <a:rPr lang="zh-CN" altLang="en-US" dirty="0"/>
              <a:t> 算子子任务在某个输入通道中收到第一个</a:t>
            </a:r>
            <a:r>
              <a:rPr lang="en-US" altLang="zh-CN" dirty="0"/>
              <a:t>ID</a:t>
            </a:r>
            <a:r>
              <a:rPr lang="zh-CN" altLang="en-US" dirty="0"/>
              <a:t>为</a:t>
            </a:r>
            <a:r>
              <a:rPr lang="en-US" altLang="zh-CN" dirty="0"/>
              <a:t>n</a:t>
            </a:r>
            <a:r>
              <a:rPr lang="zh-CN" altLang="en-US" dirty="0"/>
              <a:t>的</a:t>
            </a:r>
            <a:r>
              <a:rPr lang="en-US" altLang="zh-CN" dirty="0"/>
              <a:t>Checkpoint Barrier</a:t>
            </a:r>
            <a:r>
              <a:rPr lang="zh-CN" altLang="en-US" dirty="0"/>
              <a:t>，其他输入通道中</a:t>
            </a:r>
            <a:r>
              <a:rPr lang="en-US" altLang="zh-CN" dirty="0"/>
              <a:t>ID</a:t>
            </a:r>
            <a:r>
              <a:rPr lang="zh-CN" altLang="en-US" dirty="0"/>
              <a:t>为</a:t>
            </a:r>
            <a:r>
              <a:rPr lang="en-US" altLang="zh-CN" dirty="0"/>
              <a:t>n</a:t>
            </a:r>
            <a:r>
              <a:rPr lang="zh-CN" altLang="en-US" dirty="0"/>
              <a:t>的</a:t>
            </a:r>
            <a:r>
              <a:rPr lang="en-US" altLang="zh-CN" dirty="0"/>
              <a:t>Checkpoint Barrier</a:t>
            </a:r>
            <a:r>
              <a:rPr lang="zh-CN" altLang="en-US" dirty="0"/>
              <a:t>还未到达。</a:t>
            </a:r>
          </a:p>
          <a:p>
            <a:pPr lvl="1"/>
            <a:r>
              <a:rPr lang="en-US" altLang="zh-CN" dirty="0"/>
              <a:t>2</a:t>
            </a:r>
            <a:r>
              <a:rPr lang="zh-CN" altLang="en-US" dirty="0"/>
              <a:t> 算子子任务将第一个输入通道的数据缓存下来，同时继续处理其他输入通道的数据，这个过程被称为对齐。</a:t>
            </a:r>
          </a:p>
          <a:p>
            <a:pPr lvl="1"/>
            <a:r>
              <a:rPr lang="en-US" altLang="zh-CN" dirty="0"/>
              <a:t>3</a:t>
            </a:r>
            <a:r>
              <a:rPr lang="zh-CN" altLang="en-US" dirty="0"/>
              <a:t> 第二个输入通道的</a:t>
            </a:r>
            <a:r>
              <a:rPr lang="en-US" altLang="zh-CN" dirty="0"/>
              <a:t>Checkpoint Barrier</a:t>
            </a:r>
            <a:r>
              <a:rPr lang="zh-CN" altLang="en-US" dirty="0"/>
              <a:t>抵达该算子子任务，该算子子任务执行快照，将状态写入</a:t>
            </a:r>
            <a:r>
              <a:rPr lang="en-US" altLang="zh-CN" dirty="0"/>
              <a:t>State Backend</a:t>
            </a:r>
            <a:r>
              <a:rPr lang="zh-CN" altLang="en-US" dirty="0"/>
              <a:t>，然后将</a:t>
            </a:r>
            <a:r>
              <a:rPr lang="en-US" altLang="zh-CN" dirty="0"/>
              <a:t>ID</a:t>
            </a:r>
            <a:r>
              <a:rPr lang="zh-CN" altLang="en-US" dirty="0"/>
              <a:t>为</a:t>
            </a:r>
            <a:r>
              <a:rPr lang="en-US" altLang="zh-CN" dirty="0"/>
              <a:t>n</a:t>
            </a:r>
            <a:r>
              <a:rPr lang="zh-CN" altLang="en-US" dirty="0"/>
              <a:t>的</a:t>
            </a:r>
            <a:r>
              <a:rPr lang="en-US" altLang="zh-CN" dirty="0"/>
              <a:t>Checkpoint Barrier</a:t>
            </a:r>
            <a:r>
              <a:rPr lang="zh-CN" altLang="en-US" dirty="0"/>
              <a:t>向下游所有输出通道广播。</a:t>
            </a:r>
          </a:p>
          <a:p>
            <a:pPr lvl="1"/>
            <a:r>
              <a:rPr lang="en-US" altLang="zh-CN" dirty="0"/>
              <a:t>4</a:t>
            </a:r>
            <a:r>
              <a:rPr lang="zh-CN" altLang="en-US" dirty="0"/>
              <a:t> 对于这个算子子任务，快照执行结束，继续处理各个通道中新流入数据，包括刚才缓存起来的数据。</a:t>
            </a:r>
          </a:p>
        </p:txBody>
      </p:sp>
      <p:sp>
        <p:nvSpPr>
          <p:cNvPr id="3" name="标题 2">
            <a:extLst>
              <a:ext uri="{FF2B5EF4-FFF2-40B4-BE49-F238E27FC236}">
                <a16:creationId xmlns:a16="http://schemas.microsoft.com/office/drawing/2014/main" id="{758B62B0-FB82-1442-9343-1C8208EF08D8}"/>
              </a:ext>
            </a:extLst>
          </p:cNvPr>
          <p:cNvSpPr>
            <a:spLocks noGrp="1"/>
          </p:cNvSpPr>
          <p:nvPr>
            <p:ph type="title"/>
          </p:nvPr>
        </p:nvSpPr>
        <p:spPr/>
        <p:txBody>
          <a:bodyPr/>
          <a:lstStyle/>
          <a:p>
            <a:r>
              <a:rPr lang="en-US" altLang="zh-CN" dirty="0"/>
              <a:t>Checkpoint</a:t>
            </a:r>
            <a:r>
              <a:rPr lang="zh-CN" altLang="en-US" dirty="0"/>
              <a:t> </a:t>
            </a:r>
            <a:r>
              <a:rPr kumimoji="1" lang="en-US" altLang="zh-CN" dirty="0"/>
              <a:t>Barrier</a:t>
            </a:r>
            <a:r>
              <a:rPr kumimoji="1" lang="zh-CN" altLang="en-US" dirty="0"/>
              <a:t>对齐</a:t>
            </a:r>
          </a:p>
        </p:txBody>
      </p:sp>
      <p:pic>
        <p:nvPicPr>
          <p:cNvPr id="4" name="图片 3">
            <a:extLst>
              <a:ext uri="{FF2B5EF4-FFF2-40B4-BE49-F238E27FC236}">
                <a16:creationId xmlns:a16="http://schemas.microsoft.com/office/drawing/2014/main" id="{6C199AE3-36F7-CF49-BDC4-CDAB4EAE2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36787"/>
            <a:ext cx="5767387" cy="4440176"/>
          </a:xfrm>
          <a:prstGeom prst="rect">
            <a:avLst/>
          </a:prstGeom>
        </p:spPr>
      </p:pic>
    </p:spTree>
    <p:extLst>
      <p:ext uri="{BB962C8B-B14F-4D97-AF65-F5344CB8AC3E}">
        <p14:creationId xmlns:p14="http://schemas.microsoft.com/office/powerpoint/2010/main" val="948814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0503424-B1C1-B646-A1EA-9D998337C4A5}"/>
              </a:ext>
            </a:extLst>
          </p:cNvPr>
          <p:cNvSpPr>
            <a:spLocks noGrp="1"/>
          </p:cNvSpPr>
          <p:nvPr>
            <p:ph idx="1"/>
          </p:nvPr>
        </p:nvSpPr>
        <p:spPr/>
        <p:txBody>
          <a:bodyPr/>
          <a:lstStyle/>
          <a:p>
            <a:r>
              <a:rPr kumimoji="1" lang="zh-CN" altLang="en-US" dirty="0"/>
              <a:t>每个算子都要执行一遍上述的对齐、快照、确认的工作</a:t>
            </a:r>
            <a:endParaRPr kumimoji="1" lang="en-US" altLang="zh-CN" dirty="0"/>
          </a:p>
          <a:p>
            <a:r>
              <a:rPr kumimoji="1" lang="zh-CN" altLang="en-US" dirty="0"/>
              <a:t>最后的</a:t>
            </a:r>
            <a:r>
              <a:rPr kumimoji="1" lang="en-US" altLang="zh-CN" dirty="0"/>
              <a:t>Sink</a:t>
            </a:r>
            <a:r>
              <a:rPr kumimoji="1" lang="zh-CN" altLang="en-US" dirty="0"/>
              <a:t>算子发送确认后，说明</a:t>
            </a:r>
            <a:r>
              <a:rPr kumimoji="1" lang="en-US" altLang="zh-CN" dirty="0"/>
              <a:t>ID</a:t>
            </a:r>
            <a:r>
              <a:rPr kumimoji="1" lang="zh-CN" altLang="en-US" dirty="0"/>
              <a:t>为</a:t>
            </a:r>
            <a:r>
              <a:rPr kumimoji="1" lang="en-US" altLang="zh-CN" dirty="0"/>
              <a:t>n</a:t>
            </a:r>
            <a:r>
              <a:rPr kumimoji="1" lang="zh-CN" altLang="en-US" dirty="0"/>
              <a:t>的</a:t>
            </a:r>
            <a:r>
              <a:rPr kumimoji="1" lang="en-US" altLang="zh-CN" dirty="0"/>
              <a:t>Checkpoint</a:t>
            </a:r>
            <a:r>
              <a:rPr kumimoji="1" lang="zh-CN" altLang="en-US" dirty="0"/>
              <a:t>执行结束，</a:t>
            </a:r>
            <a:r>
              <a:rPr lang="en-US" altLang="zh-CN" dirty="0"/>
              <a:t> Checkpoint Coordinator</a:t>
            </a:r>
            <a:r>
              <a:rPr lang="zh-CN" altLang="zh-CN" dirty="0"/>
              <a:t>向</a:t>
            </a:r>
            <a:r>
              <a:rPr lang="en-US" altLang="zh-CN" dirty="0"/>
              <a:t>State Backend</a:t>
            </a:r>
            <a:r>
              <a:rPr lang="zh-CN" altLang="zh-CN" dirty="0"/>
              <a:t>写入一些本次</a:t>
            </a:r>
            <a:r>
              <a:rPr lang="en-US" altLang="zh-CN" dirty="0"/>
              <a:t>Checkpoint</a:t>
            </a:r>
            <a:r>
              <a:rPr lang="zh-CN" altLang="zh-CN" dirty="0"/>
              <a:t>的元数据 </a:t>
            </a:r>
            <a:endParaRPr kumimoji="1" lang="zh-CN" altLang="en-US" dirty="0"/>
          </a:p>
        </p:txBody>
      </p:sp>
      <p:sp>
        <p:nvSpPr>
          <p:cNvPr id="3" name="标题 2">
            <a:extLst>
              <a:ext uri="{FF2B5EF4-FFF2-40B4-BE49-F238E27FC236}">
                <a16:creationId xmlns:a16="http://schemas.microsoft.com/office/drawing/2014/main" id="{2A94EC64-4B92-EF49-85C6-F461BA62B2C3}"/>
              </a:ext>
            </a:extLst>
          </p:cNvPr>
          <p:cNvSpPr>
            <a:spLocks noGrp="1"/>
          </p:cNvSpPr>
          <p:nvPr>
            <p:ph type="title"/>
          </p:nvPr>
        </p:nvSpPr>
        <p:spPr/>
        <p:txBody>
          <a:bodyPr/>
          <a:lstStyle/>
          <a:p>
            <a:r>
              <a:rPr kumimoji="1" lang="en-US" altLang="zh-CN" dirty="0"/>
              <a:t>Checkpoint</a:t>
            </a:r>
            <a:r>
              <a:rPr kumimoji="1" lang="zh-CN" altLang="en-US" dirty="0"/>
              <a:t>完成</a:t>
            </a:r>
          </a:p>
        </p:txBody>
      </p:sp>
      <p:pic>
        <p:nvPicPr>
          <p:cNvPr id="4" name="图片 3">
            <a:extLst>
              <a:ext uri="{FF2B5EF4-FFF2-40B4-BE49-F238E27FC236}">
                <a16:creationId xmlns:a16="http://schemas.microsoft.com/office/drawing/2014/main" id="{AED71975-0C8C-FB45-AA65-DE99D76CFBA4}"/>
              </a:ext>
            </a:extLst>
          </p:cNvPr>
          <p:cNvPicPr/>
          <p:nvPr/>
        </p:nvPicPr>
        <p:blipFill>
          <a:blip r:embed="rId2">
            <a:extLst>
              <a:ext uri="{28A0092B-C50C-407E-A947-70E740481C1C}">
                <a14:useLocalDpi xmlns:a14="http://schemas.microsoft.com/office/drawing/2010/main" val="0"/>
              </a:ext>
            </a:extLst>
          </a:blip>
          <a:stretch>
            <a:fillRect/>
          </a:stretch>
        </p:blipFill>
        <p:spPr>
          <a:xfrm>
            <a:off x="6453592" y="1668145"/>
            <a:ext cx="5133975" cy="4883150"/>
          </a:xfrm>
          <a:prstGeom prst="rect">
            <a:avLst/>
          </a:prstGeom>
        </p:spPr>
      </p:pic>
    </p:spTree>
    <p:extLst>
      <p:ext uri="{BB962C8B-B14F-4D97-AF65-F5344CB8AC3E}">
        <p14:creationId xmlns:p14="http://schemas.microsoft.com/office/powerpoint/2010/main" val="4143944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7055F2E-85D5-CB48-8CA5-DDA02758C4FC}"/>
              </a:ext>
            </a:extLst>
          </p:cNvPr>
          <p:cNvSpPr>
            <a:spLocks noGrp="1"/>
          </p:cNvSpPr>
          <p:nvPr>
            <p:ph idx="1"/>
          </p:nvPr>
        </p:nvSpPr>
        <p:spPr>
          <a:xfrm>
            <a:off x="838201" y="1825625"/>
            <a:ext cx="8205787" cy="4351338"/>
          </a:xfrm>
        </p:spPr>
        <p:txBody>
          <a:bodyPr/>
          <a:lstStyle/>
          <a:p>
            <a:r>
              <a:rPr lang="en-US" altLang="zh-CN" dirty="0"/>
              <a:t>Checkpoint Barrier</a:t>
            </a:r>
            <a:r>
              <a:rPr lang="zh-CN" altLang="zh-CN" dirty="0"/>
              <a:t>对齐时，必须等待所有上游通道都处理完</a:t>
            </a:r>
            <a:r>
              <a:rPr lang="zh-CN" altLang="en-US" dirty="0"/>
              <a:t>。</a:t>
            </a:r>
            <a:r>
              <a:rPr lang="zh-CN" altLang="zh-CN" dirty="0"/>
              <a:t>假如某个上游通道处理很慢，这可能造成整个数据流堵塞。</a:t>
            </a:r>
            <a:endParaRPr lang="en-US" altLang="zh-CN" dirty="0"/>
          </a:p>
          <a:p>
            <a:r>
              <a:rPr lang="zh-CN" altLang="zh-CN" dirty="0"/>
              <a:t>一个算子子任务不需要等待所有上游通道的</a:t>
            </a:r>
            <a:r>
              <a:rPr lang="en-US" altLang="zh-CN" dirty="0"/>
              <a:t>Checkpoint Barrier</a:t>
            </a:r>
            <a:r>
              <a:rPr lang="zh-CN" altLang="zh-CN" dirty="0"/>
              <a:t>，直接将</a:t>
            </a:r>
            <a:r>
              <a:rPr lang="en-US" altLang="zh-CN" dirty="0"/>
              <a:t>Checkpoint Barrier</a:t>
            </a:r>
            <a:r>
              <a:rPr lang="zh-CN" altLang="zh-CN" dirty="0"/>
              <a:t>广播，算子子任务直接执行快照并继续处理后续流入数据</a:t>
            </a:r>
            <a:r>
              <a:rPr lang="zh-CN" altLang="en-US" dirty="0"/>
              <a:t>。</a:t>
            </a:r>
            <a:r>
              <a:rPr lang="en-US" altLang="zh-CN" dirty="0"/>
              <a:t> </a:t>
            </a:r>
            <a:r>
              <a:rPr lang="en-US" altLang="zh-CN" dirty="0" err="1"/>
              <a:t>Flink</a:t>
            </a:r>
            <a:r>
              <a:rPr lang="zh-CN" altLang="zh-CN" dirty="0"/>
              <a:t>必须将那些上下游正在传输的数据也作为状态保存到快照中 </a:t>
            </a:r>
            <a:r>
              <a:rPr lang="zh-CN" altLang="en-US" dirty="0"/>
              <a:t>。</a:t>
            </a:r>
            <a:endParaRPr lang="en-US" altLang="zh-CN" dirty="0"/>
          </a:p>
          <a:p>
            <a:r>
              <a:rPr kumimoji="1" lang="zh-CN" altLang="en-US" dirty="0"/>
              <a:t>开启</a:t>
            </a:r>
            <a:r>
              <a:rPr kumimoji="1" lang="en-US" altLang="zh-CN" dirty="0"/>
              <a:t>Unaligned</a:t>
            </a:r>
            <a:r>
              <a:rPr kumimoji="1" lang="zh-CN" altLang="en-US" dirty="0"/>
              <a:t> </a:t>
            </a:r>
            <a:r>
              <a:rPr kumimoji="1" lang="en-US" altLang="zh-CN" dirty="0"/>
              <a:t>Checkpoint</a:t>
            </a:r>
            <a:r>
              <a:rPr kumimoji="1" lang="zh-CN" altLang="en-US" dirty="0"/>
              <a:t>：</a:t>
            </a:r>
            <a:endParaRPr kumimoji="1" lang="en-US" altLang="zh-CN" dirty="0"/>
          </a:p>
          <a:p>
            <a:endParaRPr kumimoji="1" lang="en-US" altLang="zh-CN" dirty="0"/>
          </a:p>
          <a:p>
            <a:r>
              <a:rPr kumimoji="1" lang="en-US" altLang="zh-CN" dirty="0"/>
              <a:t>Unaligned</a:t>
            </a:r>
            <a:r>
              <a:rPr kumimoji="1" lang="zh-CN" altLang="en-US" dirty="0"/>
              <a:t> </a:t>
            </a:r>
            <a:r>
              <a:rPr kumimoji="1" lang="en-US" altLang="zh-CN" dirty="0"/>
              <a:t>Checkpoint</a:t>
            </a:r>
            <a:r>
              <a:rPr kumimoji="1" lang="zh-CN" altLang="en-US" dirty="0"/>
              <a:t>优缺点：</a:t>
            </a:r>
            <a:endParaRPr kumimoji="1" lang="en-US" altLang="zh-CN" dirty="0"/>
          </a:p>
          <a:p>
            <a:pPr lvl="1"/>
            <a:r>
              <a:rPr kumimoji="1" lang="zh-CN" altLang="en-US" dirty="0"/>
              <a:t>不需要对齐，</a:t>
            </a:r>
            <a:r>
              <a:rPr kumimoji="1" lang="en-US" altLang="zh-CN" dirty="0"/>
              <a:t>Checkpoint</a:t>
            </a:r>
            <a:r>
              <a:rPr kumimoji="1" lang="zh-CN" altLang="en-US" dirty="0"/>
              <a:t>速度快</a:t>
            </a:r>
            <a:endParaRPr kumimoji="1" lang="en-US" altLang="zh-CN" dirty="0"/>
          </a:p>
          <a:p>
            <a:pPr lvl="1"/>
            <a:r>
              <a:rPr kumimoji="1" lang="zh-CN" altLang="en-US" dirty="0"/>
              <a:t>传输数据也要快照，状态数据大，磁盘负载加重，重启后状态恢复时间过长，运维管理难度大</a:t>
            </a:r>
          </a:p>
        </p:txBody>
      </p:sp>
      <p:sp>
        <p:nvSpPr>
          <p:cNvPr id="3" name="标题 2">
            <a:extLst>
              <a:ext uri="{FF2B5EF4-FFF2-40B4-BE49-F238E27FC236}">
                <a16:creationId xmlns:a16="http://schemas.microsoft.com/office/drawing/2014/main" id="{667C6AD5-C47F-B74D-AD07-EF63F7085E09}"/>
              </a:ext>
            </a:extLst>
          </p:cNvPr>
          <p:cNvSpPr>
            <a:spLocks noGrp="1"/>
          </p:cNvSpPr>
          <p:nvPr>
            <p:ph type="title"/>
          </p:nvPr>
        </p:nvSpPr>
        <p:spPr/>
        <p:txBody>
          <a:bodyPr/>
          <a:lstStyle/>
          <a:p>
            <a:r>
              <a:rPr kumimoji="1" lang="en-US" altLang="zh-CN" dirty="0"/>
              <a:t>Unaligned</a:t>
            </a:r>
            <a:r>
              <a:rPr kumimoji="1" lang="zh-CN" altLang="en-US" dirty="0"/>
              <a:t> </a:t>
            </a:r>
            <a:r>
              <a:rPr kumimoji="1" lang="en-US" altLang="zh-CN" dirty="0"/>
              <a:t>Checkpoint</a:t>
            </a:r>
            <a:endParaRPr kumimoji="1" lang="zh-CN" altLang="en-US" dirty="0"/>
          </a:p>
        </p:txBody>
      </p:sp>
      <p:sp>
        <p:nvSpPr>
          <p:cNvPr id="4" name="矩形 3">
            <a:extLst>
              <a:ext uri="{FF2B5EF4-FFF2-40B4-BE49-F238E27FC236}">
                <a16:creationId xmlns:a16="http://schemas.microsoft.com/office/drawing/2014/main" id="{B259FB50-60EF-0044-B1AD-CA5A4AFC8413}"/>
              </a:ext>
            </a:extLst>
          </p:cNvPr>
          <p:cNvSpPr/>
          <p:nvPr/>
        </p:nvSpPr>
        <p:spPr>
          <a:xfrm>
            <a:off x="1042985" y="4197350"/>
            <a:ext cx="6643689" cy="338554"/>
          </a:xfrm>
          <a:prstGeom prst="rect">
            <a:avLst/>
          </a:prstGeom>
        </p:spPr>
        <p:txBody>
          <a:bodyPr wrap="square">
            <a:spAutoFit/>
          </a:bodyPr>
          <a:lstStyle/>
          <a:p>
            <a:r>
              <a:rPr lang="en-US" altLang="zh-CN" sz="1600" kern="0" spc="15" dirty="0" err="1">
                <a:solidFill>
                  <a:srgbClr val="333333"/>
                </a:solidFill>
                <a:latin typeface="Consolas" panose="020B0609020204030204" pitchFamily="49" charset="0"/>
                <a:ea typeface="宋体" panose="02010600030101010101" pitchFamily="2" charset="-122"/>
              </a:rPr>
              <a:t>env.getCheckpointConfig</a:t>
            </a:r>
            <a:r>
              <a:rPr lang="en-US" altLang="zh-CN" sz="1600" kern="0" spc="15" dirty="0">
                <a:solidFill>
                  <a:srgbClr val="333333"/>
                </a:solidFill>
                <a:latin typeface="Consolas" panose="020B0609020204030204" pitchFamily="49" charset="0"/>
                <a:ea typeface="宋体" panose="02010600030101010101" pitchFamily="2" charset="-122"/>
              </a:rPr>
              <a:t>().</a:t>
            </a:r>
            <a:r>
              <a:rPr lang="en-US" altLang="zh-CN" sz="1600" kern="0" spc="15" dirty="0" err="1">
                <a:solidFill>
                  <a:srgbClr val="333333"/>
                </a:solidFill>
                <a:latin typeface="Consolas" panose="020B0609020204030204" pitchFamily="49" charset="0"/>
                <a:ea typeface="宋体" panose="02010600030101010101" pitchFamily="2" charset="-122"/>
              </a:rPr>
              <a:t>enableUnalignedCheckpoints</a:t>
            </a:r>
            <a:r>
              <a:rPr lang="en-US" altLang="zh-CN" sz="1600" kern="0" spc="15" dirty="0">
                <a:solidFill>
                  <a:srgbClr val="333333"/>
                </a:solidFill>
                <a:latin typeface="Consolas" panose="020B0609020204030204" pitchFamily="49" charset="0"/>
                <a:ea typeface="宋体" panose="02010600030101010101" pitchFamily="2" charset="-122"/>
              </a:rPr>
              <a:t>();</a:t>
            </a:r>
            <a:r>
              <a:rPr lang="zh-CN" altLang="zh-CN" sz="1600" dirty="0"/>
              <a:t> </a:t>
            </a:r>
            <a:endParaRPr lang="zh-CN" altLang="en-US" sz="1600" dirty="0"/>
          </a:p>
        </p:txBody>
      </p:sp>
    </p:spTree>
    <p:extLst>
      <p:ext uri="{BB962C8B-B14F-4D97-AF65-F5344CB8AC3E}">
        <p14:creationId xmlns:p14="http://schemas.microsoft.com/office/powerpoint/2010/main" val="2924708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DC10FF4-7A51-4543-9F46-471F8B451403}"/>
              </a:ext>
            </a:extLst>
          </p:cNvPr>
          <p:cNvSpPr>
            <a:spLocks noGrp="1"/>
          </p:cNvSpPr>
          <p:nvPr>
            <p:ph idx="1"/>
          </p:nvPr>
        </p:nvSpPr>
        <p:spPr>
          <a:xfrm>
            <a:off x="838201" y="1825625"/>
            <a:ext cx="10391774" cy="4351338"/>
          </a:xfrm>
        </p:spPr>
        <p:txBody>
          <a:bodyPr/>
          <a:lstStyle/>
          <a:p>
            <a:r>
              <a:rPr kumimoji="1" lang="zh-CN" altLang="en-US" dirty="0"/>
              <a:t>每次执行数据快照时，不需要暂停新流入数据。</a:t>
            </a:r>
            <a:endParaRPr kumimoji="1" lang="en-US" altLang="zh-CN" dirty="0"/>
          </a:p>
          <a:p>
            <a:r>
              <a:rPr lang="en-US" altLang="zh-CN" dirty="0" err="1"/>
              <a:t>Flink</a:t>
            </a:r>
            <a:r>
              <a:rPr lang="zh-CN" altLang="zh-CN" dirty="0"/>
              <a:t>启动一个后台线程，它创建本地状态的一份</a:t>
            </a:r>
            <a:r>
              <a:rPr lang="zh-CN" altLang="en-US" dirty="0"/>
              <a:t>复制</a:t>
            </a:r>
            <a:r>
              <a:rPr lang="zh-CN" altLang="zh-CN" dirty="0"/>
              <a:t>，这个线程用来将本地状态的</a:t>
            </a:r>
            <a:r>
              <a:rPr lang="zh-CN" altLang="en-US" dirty="0"/>
              <a:t>复制</a:t>
            </a:r>
            <a:r>
              <a:rPr lang="zh-CN" altLang="zh-CN" dirty="0"/>
              <a:t>同步到</a:t>
            </a:r>
            <a:r>
              <a:rPr lang="en-US" altLang="zh-CN" dirty="0"/>
              <a:t>State Backend</a:t>
            </a:r>
            <a:r>
              <a:rPr lang="zh-CN" altLang="zh-CN" dirty="0"/>
              <a:t>上，一旦数据同步完成，再给</a:t>
            </a:r>
            <a:r>
              <a:rPr lang="en-US" altLang="zh-CN" dirty="0"/>
              <a:t>Checkpoint Coordinator</a:t>
            </a:r>
            <a:r>
              <a:rPr lang="zh-CN" altLang="zh-CN" dirty="0"/>
              <a:t>发送确认信息。</a:t>
            </a:r>
            <a:r>
              <a:rPr lang="zh-CN" altLang="en-US" dirty="0"/>
              <a:t>该过程被称为</a:t>
            </a:r>
            <a:r>
              <a:rPr lang="zh-CN" altLang="zh-CN" dirty="0"/>
              <a:t>异步快照（</a:t>
            </a:r>
            <a:r>
              <a:rPr lang="en-US" altLang="zh-CN" dirty="0"/>
              <a:t>Asynchronous Snapshot</a:t>
            </a:r>
            <a:r>
              <a:rPr lang="zh-CN" altLang="zh-CN" dirty="0"/>
              <a:t>） </a:t>
            </a:r>
            <a:r>
              <a:rPr lang="zh-CN" altLang="en-US" dirty="0"/>
              <a:t>。</a:t>
            </a:r>
            <a:endParaRPr lang="en-US" altLang="zh-CN" dirty="0"/>
          </a:p>
          <a:p>
            <a:r>
              <a:rPr lang="zh-CN" altLang="zh-CN" dirty="0"/>
              <a:t>利用写入时复制（</a:t>
            </a:r>
            <a:r>
              <a:rPr lang="en-US" altLang="zh-CN" dirty="0"/>
              <a:t>Copy-on-Write</a:t>
            </a:r>
            <a:r>
              <a:rPr lang="zh-CN" altLang="zh-CN" dirty="0"/>
              <a:t>）</a:t>
            </a:r>
            <a:r>
              <a:rPr lang="zh-CN" altLang="en-US" dirty="0"/>
              <a:t>：</a:t>
            </a:r>
            <a:r>
              <a:rPr lang="zh-CN" altLang="zh-CN" dirty="0"/>
              <a:t>如果这份内存数据没有任何修改，那没必要生成一份</a:t>
            </a:r>
            <a:r>
              <a:rPr lang="zh-CN" altLang="en-US" dirty="0"/>
              <a:t>复制</a:t>
            </a:r>
            <a:r>
              <a:rPr lang="zh-CN" altLang="zh-CN" dirty="0"/>
              <a:t>，如果这份内存数据有一些更新，那再去申请额外的内存空间并维护两份数据，一份是快照时的数据，一份是更新后的数据。 </a:t>
            </a:r>
            <a:endParaRPr lang="en-US" altLang="zh-CN" dirty="0"/>
          </a:p>
          <a:p>
            <a:r>
              <a:rPr kumimoji="1" lang="zh-CN" altLang="en-US" dirty="0"/>
              <a:t>是否开启异步快照可配置。</a:t>
            </a:r>
          </a:p>
        </p:txBody>
      </p:sp>
      <p:sp>
        <p:nvSpPr>
          <p:cNvPr id="3" name="标题 2">
            <a:extLst>
              <a:ext uri="{FF2B5EF4-FFF2-40B4-BE49-F238E27FC236}">
                <a16:creationId xmlns:a16="http://schemas.microsoft.com/office/drawing/2014/main" id="{26C18072-F72B-5B43-976D-20476F74BAC8}"/>
              </a:ext>
            </a:extLst>
          </p:cNvPr>
          <p:cNvSpPr>
            <a:spLocks noGrp="1"/>
          </p:cNvSpPr>
          <p:nvPr>
            <p:ph type="title"/>
          </p:nvPr>
        </p:nvSpPr>
        <p:spPr/>
        <p:txBody>
          <a:bodyPr/>
          <a:lstStyle/>
          <a:p>
            <a:r>
              <a:rPr kumimoji="1" lang="zh-CN" altLang="en-US" dirty="0"/>
              <a:t>异步快照</a:t>
            </a:r>
          </a:p>
        </p:txBody>
      </p:sp>
    </p:spTree>
    <p:extLst>
      <p:ext uri="{BB962C8B-B14F-4D97-AF65-F5344CB8AC3E}">
        <p14:creationId xmlns:p14="http://schemas.microsoft.com/office/powerpoint/2010/main" val="1996672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31CE45D-90D2-BA4E-A728-BCED877D5F6A}"/>
              </a:ext>
            </a:extLst>
          </p:cNvPr>
          <p:cNvSpPr>
            <a:spLocks noGrp="1"/>
          </p:cNvSpPr>
          <p:nvPr>
            <p:ph idx="1"/>
          </p:nvPr>
        </p:nvSpPr>
        <p:spPr/>
        <p:txBody>
          <a:bodyPr/>
          <a:lstStyle/>
          <a:p>
            <a:r>
              <a:rPr kumimoji="1" lang="en-US" altLang="zh-CN" dirty="0"/>
              <a:t>State</a:t>
            </a:r>
            <a:r>
              <a:rPr kumimoji="1" lang="zh-CN" altLang="en-US" dirty="0"/>
              <a:t> </a:t>
            </a:r>
            <a:r>
              <a:rPr kumimoji="1" lang="en-US" altLang="zh-CN" dirty="0"/>
              <a:t>Backend</a:t>
            </a:r>
            <a:r>
              <a:rPr kumimoji="1" lang="zh-CN" altLang="en-US" dirty="0"/>
              <a:t>用来持久化状态数据</a:t>
            </a:r>
            <a:endParaRPr kumimoji="1" lang="en-US" altLang="zh-CN" dirty="0"/>
          </a:p>
          <a:p>
            <a:r>
              <a:rPr kumimoji="1" lang="en-US" altLang="zh-CN" dirty="0" err="1"/>
              <a:t>Flink</a:t>
            </a:r>
            <a:r>
              <a:rPr kumimoji="1" lang="zh-CN" altLang="en-US" dirty="0"/>
              <a:t>内置三种</a:t>
            </a:r>
            <a:r>
              <a:rPr kumimoji="1" lang="en-US" altLang="zh-CN" dirty="0"/>
              <a:t>State</a:t>
            </a:r>
            <a:r>
              <a:rPr kumimoji="1" lang="zh-CN" altLang="en-US" dirty="0"/>
              <a:t> </a:t>
            </a:r>
            <a:r>
              <a:rPr kumimoji="1" lang="en-US" altLang="zh-CN" dirty="0"/>
              <a:t>Backend</a:t>
            </a:r>
            <a:r>
              <a:rPr kumimoji="1" lang="zh-CN" altLang="en-US" dirty="0"/>
              <a:t>：</a:t>
            </a:r>
            <a:endParaRPr kumimoji="1" lang="en-US" altLang="zh-CN" dirty="0"/>
          </a:p>
          <a:p>
            <a:pPr lvl="1"/>
            <a:r>
              <a:rPr kumimoji="1" lang="en-US" altLang="zh-CN" dirty="0" err="1"/>
              <a:t>MemoryStateBackend</a:t>
            </a:r>
            <a:endParaRPr kumimoji="1" lang="en-US" altLang="zh-CN" dirty="0"/>
          </a:p>
          <a:p>
            <a:pPr lvl="1"/>
            <a:r>
              <a:rPr kumimoji="1" lang="en-US" altLang="zh-CN" dirty="0" err="1"/>
              <a:t>FsStateBackend</a:t>
            </a:r>
            <a:endParaRPr kumimoji="1" lang="en-US" altLang="zh-CN" dirty="0"/>
          </a:p>
          <a:p>
            <a:pPr lvl="1"/>
            <a:r>
              <a:rPr kumimoji="1" lang="en-US" altLang="zh-CN" dirty="0" err="1"/>
              <a:t>RocksDBStateBackend</a:t>
            </a:r>
            <a:endParaRPr kumimoji="1" lang="en-US" altLang="zh-CN" dirty="0"/>
          </a:p>
          <a:p>
            <a:endParaRPr kumimoji="1" lang="zh-CN" altLang="en-US" dirty="0"/>
          </a:p>
        </p:txBody>
      </p:sp>
      <p:sp>
        <p:nvSpPr>
          <p:cNvPr id="3" name="标题 2">
            <a:extLst>
              <a:ext uri="{FF2B5EF4-FFF2-40B4-BE49-F238E27FC236}">
                <a16:creationId xmlns:a16="http://schemas.microsoft.com/office/drawing/2014/main" id="{496D324B-38B6-4246-9446-5F26BF46360A}"/>
              </a:ext>
            </a:extLst>
          </p:cNvPr>
          <p:cNvSpPr>
            <a:spLocks noGrp="1"/>
          </p:cNvSpPr>
          <p:nvPr>
            <p:ph type="title"/>
          </p:nvPr>
        </p:nvSpPr>
        <p:spPr/>
        <p:txBody>
          <a:bodyPr/>
          <a:lstStyle/>
          <a:p>
            <a:r>
              <a:rPr kumimoji="1" lang="en-US" altLang="zh-CN" dirty="0"/>
              <a:t>State</a:t>
            </a:r>
            <a:r>
              <a:rPr kumimoji="1" lang="zh-CN" altLang="en-US" dirty="0"/>
              <a:t> </a:t>
            </a:r>
            <a:r>
              <a:rPr kumimoji="1" lang="en-US" altLang="zh-CN" dirty="0"/>
              <a:t>Backend</a:t>
            </a:r>
            <a:endParaRPr kumimoji="1" lang="zh-CN" altLang="en-US" dirty="0"/>
          </a:p>
        </p:txBody>
      </p:sp>
    </p:spTree>
    <p:extLst>
      <p:ext uri="{BB962C8B-B14F-4D97-AF65-F5344CB8AC3E}">
        <p14:creationId xmlns:p14="http://schemas.microsoft.com/office/powerpoint/2010/main" val="1969609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zh-CN" altLang="en-US" sz="3400" dirty="0">
                <a:cs typeface="Arial" panose="020B0604020202020204" pitchFamily="34" charset="0"/>
              </a:rPr>
              <a:t>状态管理的难点</a:t>
            </a:r>
          </a:p>
        </p:txBody>
      </p:sp>
      <p:sp>
        <p:nvSpPr>
          <p:cNvPr id="54" name="内容占位符 3"/>
          <p:cNvSpPr txBox="1">
            <a:spLocks/>
          </p:cNvSpPr>
          <p:nvPr/>
        </p:nvSpPr>
        <p:spPr>
          <a:xfrm>
            <a:off x="598812" y="1573391"/>
            <a:ext cx="6264355" cy="48207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1200"/>
              </a:spcAft>
            </a:pPr>
            <a:r>
              <a:rPr lang="zh-CN" altLang="en-US" sz="16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要解决问题：</a:t>
            </a:r>
            <a:endParaRPr lang="en-US" altLang="zh-CN" sz="16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endParaRPr>
          </a:p>
          <a:p>
            <a:pPr lvl="1">
              <a:lnSpc>
                <a:spcPct val="150000"/>
              </a:lnSpc>
              <a:spcAft>
                <a:spcPts val="1200"/>
              </a:spcAft>
            </a:pPr>
            <a:r>
              <a:rPr lang="zh-CN" altLang="en-US"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实时性，延迟不能太高</a:t>
            </a:r>
            <a:endParaRPr lang="en-US" altLang="zh-CN"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endParaRPr>
          </a:p>
          <a:p>
            <a:pPr lvl="1">
              <a:lnSpc>
                <a:spcPct val="150000"/>
              </a:lnSpc>
              <a:spcAft>
                <a:spcPts val="1200"/>
              </a:spcAft>
            </a:pPr>
            <a:r>
              <a:rPr lang="zh-CN" altLang="en-US"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数据不丢不重、恰好计算一次，尤其发生故障恢复后</a:t>
            </a:r>
            <a:endParaRPr lang="en-US" altLang="zh-CN"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endParaRPr>
          </a:p>
          <a:p>
            <a:pPr lvl="1">
              <a:lnSpc>
                <a:spcPct val="150000"/>
              </a:lnSpc>
              <a:spcAft>
                <a:spcPts val="1200"/>
              </a:spcAft>
            </a:pPr>
            <a:r>
              <a:rPr lang="zh-CN" altLang="en-US"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程序的可靠性要高，保证</a:t>
            </a:r>
            <a:r>
              <a:rPr lang="en-US" altLang="zh-CN"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7</a:t>
            </a:r>
            <a:r>
              <a:rPr lang="zh-CN" altLang="en-US"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a:t>
            </a:r>
            <a:r>
              <a:rPr lang="en-US" altLang="zh-CN"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24</a:t>
            </a:r>
            <a:r>
              <a:rPr lang="zh-CN" altLang="en-US"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小时稳定运行</a:t>
            </a:r>
            <a:endParaRPr lang="en-US" altLang="zh-CN"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endParaRPr>
          </a:p>
          <a:p>
            <a:pPr>
              <a:lnSpc>
                <a:spcPct val="150000"/>
              </a:lnSpc>
              <a:spcAft>
                <a:spcPts val="1200"/>
              </a:spcAft>
            </a:pPr>
            <a:r>
              <a:rPr lang="zh-CN" altLang="en-US" sz="16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难点</a:t>
            </a:r>
            <a:endParaRPr lang="en-US" altLang="zh-CN" sz="16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endParaRPr>
          </a:p>
          <a:p>
            <a:pPr lvl="1">
              <a:lnSpc>
                <a:spcPct val="150000"/>
              </a:lnSpc>
              <a:spcAft>
                <a:spcPts val="1200"/>
              </a:spcAft>
            </a:pPr>
            <a:r>
              <a:rPr lang="zh-CN" altLang="en-US"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不能将状态直接交由内存，因为内存空间有限</a:t>
            </a:r>
            <a:endParaRPr lang="en-US" altLang="zh-CN"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endParaRPr>
          </a:p>
          <a:p>
            <a:pPr lvl="1">
              <a:lnSpc>
                <a:spcPct val="150000"/>
              </a:lnSpc>
              <a:spcAft>
                <a:spcPts val="1200"/>
              </a:spcAft>
            </a:pPr>
            <a:r>
              <a:rPr lang="zh-CN" altLang="en-US"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用持久化的系统备份状态，出现故障时，如何从备份中恢复</a:t>
            </a:r>
            <a:endParaRPr lang="en-US" altLang="zh-CN"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endParaRPr>
          </a:p>
          <a:p>
            <a:pPr lvl="1">
              <a:lnSpc>
                <a:spcPct val="150000"/>
              </a:lnSpc>
              <a:spcAft>
                <a:spcPts val="1200"/>
              </a:spcAft>
            </a:pPr>
            <a:r>
              <a:rPr lang="zh-CN" altLang="en-US"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需要考虑扩展到多个节点时的伸缩性</a:t>
            </a:r>
            <a:endParaRPr lang="en-US" altLang="zh-CN" sz="12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endParaRPr>
          </a:p>
          <a:p>
            <a:pPr>
              <a:lnSpc>
                <a:spcPct val="150000"/>
              </a:lnSpc>
              <a:spcAft>
                <a:spcPts val="1200"/>
              </a:spcAft>
            </a:pPr>
            <a:r>
              <a:rPr lang="en-US" altLang="zh-CN" sz="1600" dirty="0" err="1">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Flink</a:t>
            </a:r>
            <a:r>
              <a:rPr lang="zh-CN" altLang="en-US" sz="16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解决了上述问题，提供有状态的计算</a:t>
            </a:r>
            <a:r>
              <a:rPr lang="en-US" altLang="zh-CN" sz="1600" dirty="0">
                <a:solidFill>
                  <a:schemeClr val="tx1">
                    <a:lumMod val="65000"/>
                    <a:lumOff val="35000"/>
                  </a:schemeClr>
                </a:solidFill>
                <a:latin typeface="Microsoft YaHei UI" panose="020B0503020204020204" pitchFamily="34" charset="-122"/>
                <a:ea typeface="Microsoft YaHei UI" panose="020B0503020204020204" pitchFamily="34" charset="-122"/>
                <a:cs typeface="Arial" panose="020B0604020202020204" pitchFamily="34" charset="0"/>
              </a:rPr>
              <a:t>API</a:t>
            </a:r>
          </a:p>
        </p:txBody>
      </p:sp>
    </p:spTree>
    <p:extLst>
      <p:ext uri="{BB962C8B-B14F-4D97-AF65-F5344CB8AC3E}">
        <p14:creationId xmlns:p14="http://schemas.microsoft.com/office/powerpoint/2010/main" val="499471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8156CEB-DD10-324E-9486-5ABE9676B935}"/>
              </a:ext>
            </a:extLst>
          </p:cNvPr>
          <p:cNvSpPr>
            <a:spLocks noGrp="1"/>
          </p:cNvSpPr>
          <p:nvPr>
            <p:ph idx="1"/>
          </p:nvPr>
        </p:nvSpPr>
        <p:spPr>
          <a:xfrm>
            <a:off x="838201" y="1825625"/>
            <a:ext cx="9748837" cy="4351338"/>
          </a:xfrm>
        </p:spPr>
        <p:txBody>
          <a:bodyPr/>
          <a:lstStyle/>
          <a:p>
            <a:r>
              <a:rPr kumimoji="1" lang="zh-CN" altLang="en-US" dirty="0"/>
              <a:t>基于内存，数据存储在</a:t>
            </a:r>
            <a:r>
              <a:rPr kumimoji="1" lang="en-US" altLang="zh-CN" dirty="0"/>
              <a:t>Java</a:t>
            </a:r>
            <a:r>
              <a:rPr kumimoji="1" lang="zh-CN" altLang="en-US" dirty="0"/>
              <a:t>的堆区。</a:t>
            </a:r>
            <a:endParaRPr kumimoji="1" lang="en-US" altLang="zh-CN" dirty="0"/>
          </a:p>
          <a:p>
            <a:r>
              <a:rPr kumimoji="1" lang="zh-CN" altLang="en-US" dirty="0"/>
              <a:t>进行分布式快照时，所有算子子任务会将自己内存上的状态同步到</a:t>
            </a:r>
            <a:r>
              <a:rPr kumimoji="1" lang="en-US" altLang="zh-CN" dirty="0" err="1"/>
              <a:t>JobManager</a:t>
            </a:r>
            <a:r>
              <a:rPr kumimoji="1" lang="zh-CN" altLang="en-US" dirty="0"/>
              <a:t>的堆上，因此一个作业的所有状态要小于</a:t>
            </a:r>
            <a:r>
              <a:rPr kumimoji="1" lang="en-US" altLang="zh-CN" dirty="0" err="1"/>
              <a:t>JobManager</a:t>
            </a:r>
            <a:r>
              <a:rPr kumimoji="1" lang="zh-CN" altLang="en-US" dirty="0"/>
              <a:t>的内存大小，否则将抛出</a:t>
            </a:r>
            <a:r>
              <a:rPr lang="en-US" altLang="zh-CN" dirty="0" err="1"/>
              <a:t>OutOfMemoryError</a:t>
            </a:r>
            <a:r>
              <a:rPr lang="zh-CN" altLang="en-US" dirty="0"/>
              <a:t>异常。</a:t>
            </a:r>
            <a:endParaRPr lang="en-US" altLang="zh-CN" dirty="0"/>
          </a:p>
          <a:p>
            <a:r>
              <a:rPr kumimoji="1" lang="zh-CN" altLang="en-US" dirty="0"/>
              <a:t>只适合调试或者实验，不建议在生产环境下使用。</a:t>
            </a:r>
            <a:endParaRPr kumimoji="1" lang="en-US" altLang="zh-CN" dirty="0"/>
          </a:p>
          <a:p>
            <a:r>
              <a:rPr kumimoji="1" lang="zh-CN" altLang="en-US" dirty="0"/>
              <a:t>如果不做其他声明，默</a:t>
            </a:r>
            <a:r>
              <a:rPr lang="zh-CN" altLang="en-US" dirty="0"/>
              <a:t>认情况是使用这种模式作为</a:t>
            </a:r>
            <a:r>
              <a:rPr lang="en-US" altLang="zh-CN" dirty="0"/>
              <a:t>State Backend</a:t>
            </a:r>
            <a:r>
              <a:rPr lang="zh-CN" altLang="en-US" dirty="0"/>
              <a:t>。</a:t>
            </a:r>
            <a:endParaRPr lang="en-US" altLang="zh-CN" dirty="0"/>
          </a:p>
          <a:p>
            <a:r>
              <a:rPr kumimoji="1" lang="zh-CN" altLang="en-US" dirty="0"/>
              <a:t>设置使用内存作为</a:t>
            </a:r>
            <a:r>
              <a:rPr kumimoji="1" lang="en-US" altLang="zh-CN" dirty="0"/>
              <a:t>State</a:t>
            </a:r>
            <a:r>
              <a:rPr kumimoji="1" lang="zh-CN" altLang="en-US" dirty="0"/>
              <a:t> </a:t>
            </a:r>
            <a:r>
              <a:rPr kumimoji="1" lang="en-US" altLang="zh-CN" dirty="0"/>
              <a:t>Backend</a:t>
            </a:r>
            <a:r>
              <a:rPr kumimoji="1" lang="zh-CN" altLang="en-US" dirty="0"/>
              <a:t>，</a:t>
            </a:r>
            <a:r>
              <a:rPr kumimoji="1" lang="en-US" altLang="zh-CN" dirty="0"/>
              <a:t> MAX_MEM_STATE_SIZE</a:t>
            </a:r>
            <a:r>
              <a:rPr kumimoji="1" lang="zh-CN" altLang="en-US" dirty="0"/>
              <a:t>为设置的</a:t>
            </a:r>
            <a:r>
              <a:rPr lang="zh-CN" altLang="en-US" dirty="0"/>
              <a:t>状态的最大值：</a:t>
            </a:r>
            <a:endParaRPr kumimoji="1" lang="en-US" altLang="zh-CN" dirty="0"/>
          </a:p>
          <a:p>
            <a:endParaRPr kumimoji="1" lang="zh-CN" altLang="en-US" dirty="0"/>
          </a:p>
        </p:txBody>
      </p:sp>
      <p:sp>
        <p:nvSpPr>
          <p:cNvPr id="3" name="标题 2">
            <a:extLst>
              <a:ext uri="{FF2B5EF4-FFF2-40B4-BE49-F238E27FC236}">
                <a16:creationId xmlns:a16="http://schemas.microsoft.com/office/drawing/2014/main" id="{8EE715AE-BA12-4C49-AA2A-0AE9C9C6705C}"/>
              </a:ext>
            </a:extLst>
          </p:cNvPr>
          <p:cNvSpPr>
            <a:spLocks noGrp="1"/>
          </p:cNvSpPr>
          <p:nvPr>
            <p:ph type="title"/>
          </p:nvPr>
        </p:nvSpPr>
        <p:spPr/>
        <p:txBody>
          <a:bodyPr>
            <a:normAutofit/>
          </a:bodyPr>
          <a:lstStyle/>
          <a:p>
            <a:r>
              <a:rPr kumimoji="1" lang="en-US" altLang="zh-CN" dirty="0" err="1"/>
              <a:t>MemoryStateBackend</a:t>
            </a:r>
            <a:endParaRPr kumimoji="1" lang="zh-CN" altLang="en-US" dirty="0"/>
          </a:p>
        </p:txBody>
      </p:sp>
      <p:sp>
        <p:nvSpPr>
          <p:cNvPr id="4" name="矩形 3">
            <a:extLst>
              <a:ext uri="{FF2B5EF4-FFF2-40B4-BE49-F238E27FC236}">
                <a16:creationId xmlns:a16="http://schemas.microsoft.com/office/drawing/2014/main" id="{12559B9C-B984-1E43-9371-DA007E0B2086}"/>
              </a:ext>
            </a:extLst>
          </p:cNvPr>
          <p:cNvSpPr/>
          <p:nvPr/>
        </p:nvSpPr>
        <p:spPr>
          <a:xfrm>
            <a:off x="1045369" y="4648885"/>
            <a:ext cx="9334500" cy="338554"/>
          </a:xfrm>
          <a:prstGeom prst="rect">
            <a:avLst/>
          </a:prstGeom>
        </p:spPr>
        <p:txBody>
          <a:bodyPr wrap="square">
            <a:spAutoFit/>
          </a:bodyPr>
          <a:lstStyle/>
          <a:p>
            <a:r>
              <a:rPr lang="en-US" altLang="zh-CN" sz="1600" dirty="0" err="1"/>
              <a:t>env.setStateBackend</a:t>
            </a:r>
            <a:r>
              <a:rPr lang="en-US" altLang="zh-CN" sz="1600" dirty="0"/>
              <a:t>(</a:t>
            </a:r>
            <a:r>
              <a:rPr lang="en-US" altLang="zh-CN" sz="1600" dirty="0">
                <a:solidFill>
                  <a:srgbClr val="8959A8"/>
                </a:solidFill>
              </a:rPr>
              <a:t>new</a:t>
            </a:r>
            <a:r>
              <a:rPr lang="en-US" altLang="zh-CN" sz="1600" dirty="0"/>
              <a:t> </a:t>
            </a:r>
            <a:r>
              <a:rPr lang="en-US" altLang="zh-CN" sz="1600" dirty="0" err="1"/>
              <a:t>MemoryStateBackend</a:t>
            </a:r>
            <a:r>
              <a:rPr lang="en-US" altLang="zh-CN" sz="1600" dirty="0"/>
              <a:t>(MAX_MEM_STATE_SIZE));</a:t>
            </a:r>
            <a:endParaRPr lang="zh-CN" altLang="en-US" sz="1600" dirty="0"/>
          </a:p>
        </p:txBody>
      </p:sp>
    </p:spTree>
    <p:extLst>
      <p:ext uri="{BB962C8B-B14F-4D97-AF65-F5344CB8AC3E}">
        <p14:creationId xmlns:p14="http://schemas.microsoft.com/office/powerpoint/2010/main" val="3898994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0E94A1D-8185-9842-8FCF-7A88FA2897AE}"/>
              </a:ext>
            </a:extLst>
          </p:cNvPr>
          <p:cNvSpPr>
            <a:spLocks noGrp="1"/>
          </p:cNvSpPr>
          <p:nvPr>
            <p:ph idx="1"/>
          </p:nvPr>
        </p:nvSpPr>
        <p:spPr>
          <a:xfrm>
            <a:off x="838201" y="1668463"/>
            <a:ext cx="10749366" cy="4351338"/>
          </a:xfrm>
        </p:spPr>
        <p:txBody>
          <a:bodyPr/>
          <a:lstStyle/>
          <a:p>
            <a:r>
              <a:rPr kumimoji="1" lang="zh-CN" altLang="en-US" dirty="0"/>
              <a:t>基于文件系统，数据最终持久化到文件系统上</a:t>
            </a:r>
            <a:endParaRPr kumimoji="1" lang="en-US" altLang="zh-CN" dirty="0"/>
          </a:p>
          <a:p>
            <a:r>
              <a:rPr kumimoji="1" lang="zh-CN" altLang="en-US" dirty="0"/>
              <a:t>文件系统包括本地磁盘、</a:t>
            </a:r>
            <a:r>
              <a:rPr kumimoji="1" lang="en-US" altLang="zh-CN" dirty="0"/>
              <a:t>HDFS</a:t>
            </a:r>
            <a:r>
              <a:rPr kumimoji="1" lang="zh-CN" altLang="en-US" dirty="0"/>
              <a:t>、</a:t>
            </a:r>
            <a:r>
              <a:rPr kumimoji="1" lang="en-US" altLang="zh-CN" dirty="0"/>
              <a:t>Amazon</a:t>
            </a:r>
            <a:r>
              <a:rPr kumimoji="1" lang="zh-CN" altLang="en-US" dirty="0"/>
              <a:t>、阿里云等在内的云存储服务，使用时需要提供文件系统的地址，写明前缀：</a:t>
            </a:r>
            <a:r>
              <a:rPr lang="en-US" altLang="zh-CN" dirty="0"/>
              <a:t> file://</a:t>
            </a:r>
            <a:r>
              <a:rPr lang="zh-CN" altLang="en-US" dirty="0"/>
              <a:t>、</a:t>
            </a:r>
            <a:r>
              <a:rPr lang="en-US" altLang="zh-CN" dirty="0" err="1"/>
              <a:t>hdfs</a:t>
            </a:r>
            <a:r>
              <a:rPr lang="en-US" altLang="zh-CN" dirty="0"/>
              <a:t>://</a:t>
            </a:r>
            <a:r>
              <a:rPr lang="zh-CN" altLang="en-US" dirty="0"/>
              <a:t>或</a:t>
            </a:r>
            <a:r>
              <a:rPr lang="en-US" altLang="zh-CN" dirty="0"/>
              <a:t>s3://</a:t>
            </a:r>
          </a:p>
          <a:p>
            <a:r>
              <a:rPr kumimoji="1" lang="zh-CN" altLang="en-US" dirty="0"/>
              <a:t>默认开启异步快照</a:t>
            </a:r>
            <a:endParaRPr kumimoji="1" lang="en-US" altLang="zh-CN" dirty="0"/>
          </a:p>
          <a:p>
            <a:r>
              <a:rPr kumimoji="1" lang="zh-CN" altLang="en-US" dirty="0"/>
              <a:t>本地的状态在</a:t>
            </a:r>
            <a:r>
              <a:rPr kumimoji="1" lang="en-US" altLang="zh-CN" dirty="0" err="1"/>
              <a:t>TaskManager</a:t>
            </a:r>
            <a:r>
              <a:rPr kumimoji="1" lang="zh-CN" altLang="en-US" dirty="0"/>
              <a:t>的堆内存上，执行快照时状态数据会写到文件系统上</a:t>
            </a:r>
          </a:p>
        </p:txBody>
      </p:sp>
      <p:sp>
        <p:nvSpPr>
          <p:cNvPr id="3" name="标题 2">
            <a:extLst>
              <a:ext uri="{FF2B5EF4-FFF2-40B4-BE49-F238E27FC236}">
                <a16:creationId xmlns:a16="http://schemas.microsoft.com/office/drawing/2014/main" id="{9BD28631-1825-F14C-AC15-E810D83BD186}"/>
              </a:ext>
            </a:extLst>
          </p:cNvPr>
          <p:cNvSpPr>
            <a:spLocks noGrp="1"/>
          </p:cNvSpPr>
          <p:nvPr>
            <p:ph type="title"/>
          </p:nvPr>
        </p:nvSpPr>
        <p:spPr/>
        <p:txBody>
          <a:bodyPr>
            <a:normAutofit/>
          </a:bodyPr>
          <a:lstStyle/>
          <a:p>
            <a:r>
              <a:rPr kumimoji="1" lang="en-US" altLang="zh-CN" dirty="0" err="1"/>
              <a:t>FsStateBackend</a:t>
            </a:r>
            <a:endParaRPr kumimoji="1" lang="zh-CN" altLang="en-US" dirty="0"/>
          </a:p>
        </p:txBody>
      </p:sp>
      <p:sp>
        <p:nvSpPr>
          <p:cNvPr id="4" name="矩形 3">
            <a:extLst>
              <a:ext uri="{FF2B5EF4-FFF2-40B4-BE49-F238E27FC236}">
                <a16:creationId xmlns:a16="http://schemas.microsoft.com/office/drawing/2014/main" id="{1F828743-403A-7348-B156-56EB1511116C}"/>
              </a:ext>
            </a:extLst>
          </p:cNvPr>
          <p:cNvSpPr/>
          <p:nvPr/>
        </p:nvSpPr>
        <p:spPr>
          <a:xfrm>
            <a:off x="838200" y="4001294"/>
            <a:ext cx="10948987" cy="2800767"/>
          </a:xfrm>
          <a:prstGeom prst="rect">
            <a:avLst/>
          </a:prstGeom>
        </p:spPr>
        <p:txBody>
          <a:bodyPr wrap="square">
            <a:spAutoFit/>
          </a:bodyPr>
          <a:lstStyle/>
          <a:p>
            <a:r>
              <a:rPr lang="en-US" altLang="zh-CN" sz="1600" dirty="0">
                <a:solidFill>
                  <a:srgbClr val="8E908C"/>
                </a:solidFill>
              </a:rPr>
              <a:t>// </a:t>
            </a:r>
            <a:r>
              <a:rPr lang="zh-CN" altLang="en-US" sz="1600" dirty="0">
                <a:solidFill>
                  <a:srgbClr val="8E908C"/>
                </a:solidFill>
              </a:rPr>
              <a:t>使用</a:t>
            </a:r>
            <a:r>
              <a:rPr lang="en-US" altLang="zh-CN" sz="1600" dirty="0">
                <a:solidFill>
                  <a:srgbClr val="8E908C"/>
                </a:solidFill>
              </a:rPr>
              <a:t>HDFS</a:t>
            </a:r>
            <a:r>
              <a:rPr lang="zh-CN" altLang="en-US" sz="1600" dirty="0">
                <a:solidFill>
                  <a:srgbClr val="8E908C"/>
                </a:solidFill>
              </a:rPr>
              <a:t>作为</a:t>
            </a:r>
            <a:r>
              <a:rPr lang="en-US" altLang="zh-CN" sz="1600" dirty="0">
                <a:solidFill>
                  <a:srgbClr val="8E908C"/>
                </a:solidFill>
              </a:rPr>
              <a:t>State Backend</a:t>
            </a:r>
            <a:r>
              <a:rPr lang="en-US" altLang="zh-CN" sz="1600" dirty="0"/>
              <a:t> </a:t>
            </a:r>
          </a:p>
          <a:p>
            <a:r>
              <a:rPr lang="en-US" altLang="zh-CN" sz="1600" dirty="0" err="1"/>
              <a:t>env.setStateBackend</a:t>
            </a:r>
            <a:r>
              <a:rPr lang="en-US" altLang="zh-CN" sz="1600" dirty="0"/>
              <a:t>(</a:t>
            </a:r>
            <a:r>
              <a:rPr lang="en-US" altLang="zh-CN" sz="1600" dirty="0">
                <a:solidFill>
                  <a:srgbClr val="8959A8"/>
                </a:solidFill>
              </a:rPr>
              <a:t>new</a:t>
            </a:r>
            <a:r>
              <a:rPr lang="en-US" altLang="zh-CN" sz="1600" dirty="0"/>
              <a:t> </a:t>
            </a:r>
            <a:r>
              <a:rPr lang="en-US" altLang="zh-CN" sz="1600" dirty="0" err="1"/>
              <a:t>FsStateBackend</a:t>
            </a:r>
            <a:r>
              <a:rPr lang="en-US" altLang="zh-CN" sz="1600" dirty="0"/>
              <a:t>(</a:t>
            </a:r>
            <a:r>
              <a:rPr lang="en-US" altLang="zh-CN" sz="1600" dirty="0">
                <a:solidFill>
                  <a:srgbClr val="718C00"/>
                </a:solidFill>
              </a:rPr>
              <a:t>"</a:t>
            </a:r>
            <a:r>
              <a:rPr lang="en-US" altLang="zh-CN" sz="1600" dirty="0" err="1">
                <a:solidFill>
                  <a:srgbClr val="718C00"/>
                </a:solidFill>
              </a:rPr>
              <a:t>hdfs</a:t>
            </a:r>
            <a:r>
              <a:rPr lang="en-US" altLang="zh-CN" sz="1600" dirty="0">
                <a:solidFill>
                  <a:srgbClr val="718C00"/>
                </a:solidFill>
              </a:rPr>
              <a:t>://</a:t>
            </a:r>
            <a:r>
              <a:rPr lang="en-US" altLang="zh-CN" sz="1600" dirty="0" err="1">
                <a:solidFill>
                  <a:srgbClr val="718C00"/>
                </a:solidFill>
              </a:rPr>
              <a:t>namenode:port</a:t>
            </a:r>
            <a:r>
              <a:rPr lang="en-US" altLang="zh-CN" sz="1600" dirty="0">
                <a:solidFill>
                  <a:srgbClr val="718C00"/>
                </a:solidFill>
              </a:rPr>
              <a:t>/</a:t>
            </a:r>
            <a:r>
              <a:rPr lang="en-US" altLang="zh-CN" sz="1600" dirty="0" err="1">
                <a:solidFill>
                  <a:srgbClr val="718C00"/>
                </a:solidFill>
              </a:rPr>
              <a:t>flink</a:t>
            </a:r>
            <a:r>
              <a:rPr lang="en-US" altLang="zh-CN" sz="1600" dirty="0">
                <a:solidFill>
                  <a:srgbClr val="718C00"/>
                </a:solidFill>
              </a:rPr>
              <a:t>-checkpoints/chk-17/"</a:t>
            </a:r>
            <a:r>
              <a:rPr lang="en-US" altLang="zh-CN" sz="1600" dirty="0"/>
              <a:t>)); </a:t>
            </a:r>
          </a:p>
          <a:p>
            <a:endParaRPr lang="en-US" altLang="zh-CN" sz="1600" dirty="0"/>
          </a:p>
          <a:p>
            <a:r>
              <a:rPr lang="en-US" altLang="zh-CN" sz="1600" dirty="0">
                <a:solidFill>
                  <a:srgbClr val="8E908C"/>
                </a:solidFill>
              </a:rPr>
              <a:t>// </a:t>
            </a:r>
            <a:r>
              <a:rPr lang="zh-CN" altLang="en-US" sz="1600" dirty="0">
                <a:solidFill>
                  <a:srgbClr val="8E908C"/>
                </a:solidFill>
              </a:rPr>
              <a:t>使用阿里云</a:t>
            </a:r>
            <a:r>
              <a:rPr lang="en-US" altLang="zh-CN" sz="1600" dirty="0">
                <a:solidFill>
                  <a:srgbClr val="8E908C"/>
                </a:solidFill>
              </a:rPr>
              <a:t>OSS</a:t>
            </a:r>
            <a:r>
              <a:rPr lang="zh-CN" altLang="en-US" sz="1600" dirty="0">
                <a:solidFill>
                  <a:srgbClr val="8E908C"/>
                </a:solidFill>
              </a:rPr>
              <a:t>作为</a:t>
            </a:r>
            <a:r>
              <a:rPr lang="en-US" altLang="zh-CN" sz="1600" dirty="0">
                <a:solidFill>
                  <a:srgbClr val="8E908C"/>
                </a:solidFill>
              </a:rPr>
              <a:t>State Backend</a:t>
            </a:r>
            <a:r>
              <a:rPr lang="en-US" altLang="zh-CN" sz="1600" dirty="0"/>
              <a:t> </a:t>
            </a:r>
          </a:p>
          <a:p>
            <a:r>
              <a:rPr lang="en-US" altLang="zh-CN" sz="1600" dirty="0" err="1"/>
              <a:t>env.setStateBackend</a:t>
            </a:r>
            <a:r>
              <a:rPr lang="en-US" altLang="zh-CN" sz="1600" dirty="0"/>
              <a:t>(</a:t>
            </a:r>
            <a:r>
              <a:rPr lang="en-US" altLang="zh-CN" sz="1600" dirty="0">
                <a:solidFill>
                  <a:srgbClr val="8959A8"/>
                </a:solidFill>
              </a:rPr>
              <a:t>new</a:t>
            </a:r>
            <a:r>
              <a:rPr lang="en-US" altLang="zh-CN" sz="1600" dirty="0"/>
              <a:t> </a:t>
            </a:r>
            <a:r>
              <a:rPr lang="en-US" altLang="zh-CN" sz="1600" dirty="0" err="1"/>
              <a:t>FsStateBackend</a:t>
            </a:r>
            <a:r>
              <a:rPr lang="en-US" altLang="zh-CN" sz="1600" dirty="0"/>
              <a:t>(</a:t>
            </a:r>
            <a:r>
              <a:rPr lang="en-US" altLang="zh-CN" sz="1600" dirty="0">
                <a:solidFill>
                  <a:srgbClr val="718C00"/>
                </a:solidFill>
              </a:rPr>
              <a:t>"</a:t>
            </a:r>
            <a:r>
              <a:rPr lang="en-US" altLang="zh-CN" sz="1600" dirty="0" err="1">
                <a:solidFill>
                  <a:srgbClr val="718C00"/>
                </a:solidFill>
              </a:rPr>
              <a:t>oss</a:t>
            </a:r>
            <a:r>
              <a:rPr lang="en-US" altLang="zh-CN" sz="1600" dirty="0">
                <a:solidFill>
                  <a:srgbClr val="718C00"/>
                </a:solidFill>
              </a:rPr>
              <a:t>://&lt;your-bucket&gt;/&lt;object-name&gt;"</a:t>
            </a:r>
            <a:r>
              <a:rPr lang="en-US" altLang="zh-CN" sz="1600" dirty="0"/>
              <a:t>)); </a:t>
            </a:r>
          </a:p>
          <a:p>
            <a:endParaRPr lang="en-US" altLang="zh-CN" sz="1600" dirty="0"/>
          </a:p>
          <a:p>
            <a:r>
              <a:rPr lang="en-US" altLang="zh-CN" sz="1600" dirty="0">
                <a:solidFill>
                  <a:srgbClr val="8E908C"/>
                </a:solidFill>
              </a:rPr>
              <a:t>// </a:t>
            </a:r>
            <a:r>
              <a:rPr lang="zh-CN" altLang="en-US" sz="1600" dirty="0">
                <a:solidFill>
                  <a:srgbClr val="8E908C"/>
                </a:solidFill>
              </a:rPr>
              <a:t>使用</a:t>
            </a:r>
            <a:r>
              <a:rPr lang="en-US" altLang="zh-CN" sz="1600" dirty="0">
                <a:solidFill>
                  <a:srgbClr val="8E908C"/>
                </a:solidFill>
              </a:rPr>
              <a:t>Amazon</a:t>
            </a:r>
            <a:r>
              <a:rPr lang="zh-CN" altLang="en-US" sz="1600" dirty="0">
                <a:solidFill>
                  <a:srgbClr val="8E908C"/>
                </a:solidFill>
              </a:rPr>
              <a:t>作为</a:t>
            </a:r>
            <a:r>
              <a:rPr lang="en-US" altLang="zh-CN" sz="1600" dirty="0">
                <a:solidFill>
                  <a:srgbClr val="8E908C"/>
                </a:solidFill>
              </a:rPr>
              <a:t>State Backend</a:t>
            </a:r>
            <a:r>
              <a:rPr lang="en-US" altLang="zh-CN" sz="1600" dirty="0"/>
              <a:t> </a:t>
            </a:r>
          </a:p>
          <a:p>
            <a:r>
              <a:rPr lang="en-US" altLang="zh-CN" sz="1600" dirty="0" err="1"/>
              <a:t>env.setStateBackend</a:t>
            </a:r>
            <a:r>
              <a:rPr lang="en-US" altLang="zh-CN" sz="1600" dirty="0"/>
              <a:t>(</a:t>
            </a:r>
            <a:r>
              <a:rPr lang="en-US" altLang="zh-CN" sz="1600" dirty="0">
                <a:solidFill>
                  <a:srgbClr val="8959A8"/>
                </a:solidFill>
              </a:rPr>
              <a:t>new</a:t>
            </a:r>
            <a:r>
              <a:rPr lang="en-US" altLang="zh-CN" sz="1600" dirty="0"/>
              <a:t> </a:t>
            </a:r>
            <a:r>
              <a:rPr lang="en-US" altLang="zh-CN" sz="1600" dirty="0" err="1"/>
              <a:t>FsStateBackend</a:t>
            </a:r>
            <a:r>
              <a:rPr lang="en-US" altLang="zh-CN" sz="1600" dirty="0"/>
              <a:t>(</a:t>
            </a:r>
            <a:r>
              <a:rPr lang="en-US" altLang="zh-CN" sz="1600" dirty="0">
                <a:solidFill>
                  <a:srgbClr val="718C00"/>
                </a:solidFill>
              </a:rPr>
              <a:t>"s3://&lt;your-bucket&gt;/&lt;endpoint&gt;"</a:t>
            </a:r>
            <a:r>
              <a:rPr lang="en-US" altLang="zh-CN" sz="1600" dirty="0"/>
              <a:t>)); </a:t>
            </a:r>
          </a:p>
          <a:p>
            <a:endParaRPr lang="en-US" altLang="zh-CN" sz="1600" dirty="0">
              <a:solidFill>
                <a:srgbClr val="8E908C"/>
              </a:solidFill>
            </a:endParaRPr>
          </a:p>
          <a:p>
            <a:r>
              <a:rPr lang="en-US" altLang="zh-CN" sz="1600" dirty="0">
                <a:solidFill>
                  <a:srgbClr val="8E908C"/>
                </a:solidFill>
              </a:rPr>
              <a:t>// </a:t>
            </a:r>
            <a:r>
              <a:rPr lang="zh-CN" altLang="en-US" sz="1600" dirty="0">
                <a:solidFill>
                  <a:srgbClr val="8E908C"/>
                </a:solidFill>
              </a:rPr>
              <a:t>关闭</a:t>
            </a:r>
            <a:r>
              <a:rPr lang="en-US" altLang="zh-CN" sz="1600" dirty="0">
                <a:solidFill>
                  <a:srgbClr val="8E908C"/>
                </a:solidFill>
              </a:rPr>
              <a:t>Asynchronous Snapshot</a:t>
            </a:r>
            <a:r>
              <a:rPr lang="en-US" altLang="zh-CN" sz="1600" dirty="0"/>
              <a:t> </a:t>
            </a:r>
          </a:p>
          <a:p>
            <a:r>
              <a:rPr lang="en-US" altLang="zh-CN" sz="1600" dirty="0" err="1"/>
              <a:t>env.setStateBackend</a:t>
            </a:r>
            <a:r>
              <a:rPr lang="en-US" altLang="zh-CN" sz="1600" dirty="0"/>
              <a:t>(</a:t>
            </a:r>
            <a:r>
              <a:rPr lang="en-US" altLang="zh-CN" sz="1600" dirty="0">
                <a:solidFill>
                  <a:srgbClr val="8959A8"/>
                </a:solidFill>
              </a:rPr>
              <a:t>new</a:t>
            </a:r>
            <a:r>
              <a:rPr lang="en-US" altLang="zh-CN" sz="1600" dirty="0"/>
              <a:t> </a:t>
            </a:r>
            <a:r>
              <a:rPr lang="en-US" altLang="zh-CN" sz="1600" dirty="0" err="1"/>
              <a:t>FsStateBackend</a:t>
            </a:r>
            <a:r>
              <a:rPr lang="en-US" altLang="zh-CN" sz="1600" dirty="0"/>
              <a:t>(</a:t>
            </a:r>
            <a:r>
              <a:rPr lang="en-US" altLang="zh-CN" sz="1600" dirty="0" err="1"/>
              <a:t>checkpointPath</a:t>
            </a:r>
            <a:r>
              <a:rPr lang="en-US" altLang="zh-CN" sz="1600" dirty="0"/>
              <a:t>, </a:t>
            </a:r>
            <a:r>
              <a:rPr lang="en-US" altLang="zh-CN" sz="1600" dirty="0">
                <a:solidFill>
                  <a:srgbClr val="8959A8"/>
                </a:solidFill>
              </a:rPr>
              <a:t>false</a:t>
            </a:r>
            <a:r>
              <a:rPr lang="en-US" altLang="zh-CN" sz="1600" dirty="0"/>
              <a:t>));</a:t>
            </a:r>
            <a:endParaRPr lang="zh-CN" altLang="en-US" sz="1600" dirty="0"/>
          </a:p>
        </p:txBody>
      </p:sp>
    </p:spTree>
    <p:extLst>
      <p:ext uri="{BB962C8B-B14F-4D97-AF65-F5344CB8AC3E}">
        <p14:creationId xmlns:p14="http://schemas.microsoft.com/office/powerpoint/2010/main" val="2739532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6E32574-AF5A-034D-B54B-398DEB00193F}"/>
              </a:ext>
            </a:extLst>
          </p:cNvPr>
          <p:cNvSpPr>
            <a:spLocks noGrp="1"/>
          </p:cNvSpPr>
          <p:nvPr>
            <p:ph idx="1"/>
          </p:nvPr>
        </p:nvSpPr>
        <p:spPr>
          <a:xfrm>
            <a:off x="838201" y="1825625"/>
            <a:ext cx="9648824" cy="4351338"/>
          </a:xfrm>
        </p:spPr>
        <p:txBody>
          <a:bodyPr/>
          <a:lstStyle/>
          <a:p>
            <a:r>
              <a:rPr kumimoji="1" lang="zh-CN" altLang="en-US" dirty="0"/>
              <a:t>本地状态存储在本地</a:t>
            </a:r>
            <a:r>
              <a:rPr kumimoji="1" lang="en-US" altLang="zh-CN" dirty="0" err="1"/>
              <a:t>RocksDB</a:t>
            </a:r>
            <a:r>
              <a:rPr kumimoji="1" lang="zh-CN" altLang="en-US" dirty="0"/>
              <a:t>上，</a:t>
            </a:r>
            <a:r>
              <a:rPr kumimoji="1" lang="en-US" altLang="zh-CN" dirty="0"/>
              <a:t>Checkpoint</a:t>
            </a:r>
            <a:r>
              <a:rPr kumimoji="1" lang="zh-CN" altLang="en-US" dirty="0"/>
              <a:t>时将</a:t>
            </a:r>
            <a:r>
              <a:rPr kumimoji="1" lang="en-US" altLang="zh-CN" dirty="0" err="1"/>
              <a:t>RocksDB</a:t>
            </a:r>
            <a:r>
              <a:rPr kumimoji="1" lang="zh-CN" altLang="en-US" dirty="0"/>
              <a:t>数据再写到远程的存储上，因此需要配置一个分布式存储的地址。</a:t>
            </a:r>
            <a:endParaRPr kumimoji="1" lang="en-US" altLang="zh-CN" dirty="0"/>
          </a:p>
          <a:p>
            <a:r>
              <a:rPr kumimoji="1" lang="zh-CN" altLang="en-US" dirty="0"/>
              <a:t>本地状态基于</a:t>
            </a:r>
            <a:r>
              <a:rPr kumimoji="1" lang="en-US" altLang="zh-CN" dirty="0" err="1"/>
              <a:t>RocksDB</a:t>
            </a:r>
            <a:r>
              <a:rPr kumimoji="1" lang="zh-CN" altLang="en-US" dirty="0"/>
              <a:t>，可以突破内存空间的限制，可存储的状态量更大。但</a:t>
            </a:r>
            <a:r>
              <a:rPr kumimoji="1" lang="en-US" altLang="zh-CN" dirty="0" err="1"/>
              <a:t>RocksDB</a:t>
            </a:r>
            <a:r>
              <a:rPr kumimoji="1" lang="zh-CN" altLang="en-US" dirty="0"/>
              <a:t>需要序列化和反序列化，读写时间成本高。</a:t>
            </a:r>
            <a:endParaRPr kumimoji="1" lang="en-US" altLang="zh-CN" dirty="0"/>
          </a:p>
          <a:p>
            <a:r>
              <a:rPr kumimoji="1" lang="zh-CN" altLang="en-US" dirty="0"/>
              <a:t>支持</a:t>
            </a:r>
            <a:r>
              <a:rPr lang="zh-CN" altLang="en-US" dirty="0"/>
              <a:t>增量快照（</a:t>
            </a:r>
            <a:r>
              <a:rPr lang="en-US" altLang="zh-CN" dirty="0"/>
              <a:t>Incremental Checkpoint</a:t>
            </a:r>
            <a:r>
              <a:rPr lang="zh-CN" altLang="en-US" dirty="0"/>
              <a:t>）：只对发生变化的数据增量写到分布式存储上，而不是将所有的本地状态都拷贝过去。非常适合超大规模的状态。但重启恢复的时间更长。需要手动开启：</a:t>
            </a:r>
            <a:endParaRPr kumimoji="1" lang="zh-CN" altLang="en-US" dirty="0"/>
          </a:p>
        </p:txBody>
      </p:sp>
      <p:sp>
        <p:nvSpPr>
          <p:cNvPr id="3" name="标题 2">
            <a:extLst>
              <a:ext uri="{FF2B5EF4-FFF2-40B4-BE49-F238E27FC236}">
                <a16:creationId xmlns:a16="http://schemas.microsoft.com/office/drawing/2014/main" id="{54A6F2A9-B056-6A42-AB3F-FDCB42E2B984}"/>
              </a:ext>
            </a:extLst>
          </p:cNvPr>
          <p:cNvSpPr>
            <a:spLocks noGrp="1"/>
          </p:cNvSpPr>
          <p:nvPr>
            <p:ph type="title"/>
          </p:nvPr>
        </p:nvSpPr>
        <p:spPr/>
        <p:txBody>
          <a:bodyPr>
            <a:normAutofit/>
          </a:bodyPr>
          <a:lstStyle/>
          <a:p>
            <a:r>
              <a:rPr kumimoji="1" lang="en-US" altLang="zh-CN" dirty="0" err="1"/>
              <a:t>RocksDBStateBackend</a:t>
            </a:r>
            <a:endParaRPr kumimoji="1" lang="zh-CN" altLang="en-US" dirty="0"/>
          </a:p>
        </p:txBody>
      </p:sp>
      <p:sp>
        <p:nvSpPr>
          <p:cNvPr id="4" name="矩形 3">
            <a:extLst>
              <a:ext uri="{FF2B5EF4-FFF2-40B4-BE49-F238E27FC236}">
                <a16:creationId xmlns:a16="http://schemas.microsoft.com/office/drawing/2014/main" id="{FD779198-22B9-BD46-AB91-894170166733}"/>
              </a:ext>
            </a:extLst>
          </p:cNvPr>
          <p:cNvSpPr/>
          <p:nvPr/>
        </p:nvSpPr>
        <p:spPr>
          <a:xfrm>
            <a:off x="1057275" y="4233386"/>
            <a:ext cx="10530292" cy="830997"/>
          </a:xfrm>
          <a:prstGeom prst="rect">
            <a:avLst/>
          </a:prstGeom>
        </p:spPr>
        <p:txBody>
          <a:bodyPr wrap="square">
            <a:spAutoFit/>
          </a:bodyPr>
          <a:lstStyle/>
          <a:p>
            <a:r>
              <a:rPr lang="en-US" altLang="zh-CN" sz="1600" dirty="0">
                <a:solidFill>
                  <a:srgbClr val="8E908C"/>
                </a:solidFill>
              </a:rPr>
              <a:t>// </a:t>
            </a:r>
            <a:r>
              <a:rPr lang="zh-CN" altLang="en-US" sz="1600" dirty="0">
                <a:solidFill>
                  <a:srgbClr val="8E908C"/>
                </a:solidFill>
              </a:rPr>
              <a:t>开启</a:t>
            </a:r>
            <a:r>
              <a:rPr lang="en-US" altLang="zh-CN" sz="1600" dirty="0">
                <a:solidFill>
                  <a:srgbClr val="8E908C"/>
                </a:solidFill>
              </a:rPr>
              <a:t>Incremental Checkpoint</a:t>
            </a:r>
            <a:r>
              <a:rPr lang="en-US" altLang="zh-CN" sz="1600" dirty="0"/>
              <a:t> </a:t>
            </a:r>
          </a:p>
          <a:p>
            <a:r>
              <a:rPr lang="en-US" altLang="zh-CN" sz="1600" dirty="0" err="1">
                <a:solidFill>
                  <a:srgbClr val="8959A8"/>
                </a:solidFill>
              </a:rPr>
              <a:t>boolean</a:t>
            </a:r>
            <a:r>
              <a:rPr lang="en-US" altLang="zh-CN" sz="1600" dirty="0"/>
              <a:t> </a:t>
            </a:r>
            <a:r>
              <a:rPr lang="en-US" altLang="zh-CN" sz="1600" dirty="0" err="1"/>
              <a:t>enableIncrementalCheckpointing</a:t>
            </a:r>
            <a:r>
              <a:rPr lang="en-US" altLang="zh-CN" sz="1600" dirty="0"/>
              <a:t> = </a:t>
            </a:r>
            <a:r>
              <a:rPr lang="en-US" altLang="zh-CN" sz="1600" dirty="0">
                <a:solidFill>
                  <a:srgbClr val="8959A8"/>
                </a:solidFill>
              </a:rPr>
              <a:t>true</a:t>
            </a:r>
            <a:r>
              <a:rPr lang="en-US" altLang="zh-CN" sz="1600" dirty="0"/>
              <a:t>; </a:t>
            </a:r>
          </a:p>
          <a:p>
            <a:r>
              <a:rPr lang="en-US" altLang="zh-CN" sz="1600" dirty="0" err="1"/>
              <a:t>env.setStateBackend</a:t>
            </a:r>
            <a:r>
              <a:rPr lang="en-US" altLang="zh-CN" sz="1600" dirty="0"/>
              <a:t>(</a:t>
            </a:r>
            <a:r>
              <a:rPr lang="en-US" altLang="zh-CN" sz="1600" dirty="0">
                <a:solidFill>
                  <a:srgbClr val="8959A8"/>
                </a:solidFill>
              </a:rPr>
              <a:t>new</a:t>
            </a:r>
            <a:r>
              <a:rPr lang="en-US" altLang="zh-CN" sz="1600" dirty="0"/>
              <a:t> </a:t>
            </a:r>
            <a:r>
              <a:rPr lang="en-US" altLang="zh-CN" sz="1600" dirty="0" err="1"/>
              <a:t>RocksDBStateBackend</a:t>
            </a:r>
            <a:r>
              <a:rPr lang="en-US" altLang="zh-CN" sz="1600" dirty="0"/>
              <a:t>(</a:t>
            </a:r>
            <a:r>
              <a:rPr lang="en-US" altLang="zh-CN" sz="1600" dirty="0" err="1"/>
              <a:t>checkpointPath</a:t>
            </a:r>
            <a:r>
              <a:rPr lang="en-US" altLang="zh-CN" sz="1600" dirty="0"/>
              <a:t>, </a:t>
            </a:r>
            <a:r>
              <a:rPr lang="en-US" altLang="zh-CN" sz="1600" dirty="0" err="1"/>
              <a:t>enableIncrementalCheckpointing</a:t>
            </a:r>
            <a:r>
              <a:rPr lang="en-US" altLang="zh-CN" sz="1600" dirty="0"/>
              <a:t>));</a:t>
            </a:r>
            <a:endParaRPr lang="zh-CN" altLang="en-US" sz="1600" dirty="0"/>
          </a:p>
        </p:txBody>
      </p:sp>
    </p:spTree>
    <p:extLst>
      <p:ext uri="{BB962C8B-B14F-4D97-AF65-F5344CB8AC3E}">
        <p14:creationId xmlns:p14="http://schemas.microsoft.com/office/powerpoint/2010/main" val="1827736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BCE5EA3-2F9D-2848-8985-44B42FB0E5E5}"/>
              </a:ext>
            </a:extLst>
          </p:cNvPr>
          <p:cNvSpPr>
            <a:spLocks noGrp="1"/>
          </p:cNvSpPr>
          <p:nvPr>
            <p:ph idx="1"/>
          </p:nvPr>
        </p:nvSpPr>
        <p:spPr>
          <a:xfrm>
            <a:off x="838200" y="1825625"/>
            <a:ext cx="10306049" cy="4351338"/>
          </a:xfrm>
        </p:spPr>
        <p:txBody>
          <a:bodyPr/>
          <a:lstStyle/>
          <a:p>
            <a:r>
              <a:rPr kumimoji="1" lang="zh-CN" altLang="en-US" dirty="0"/>
              <a:t>默认情况下，</a:t>
            </a:r>
            <a:r>
              <a:rPr kumimoji="1" lang="en-US" altLang="zh-CN" dirty="0"/>
              <a:t>Checkpoint</a:t>
            </a:r>
            <a:r>
              <a:rPr kumimoji="1" lang="zh-CN" altLang="en-US" dirty="0"/>
              <a:t>机制是关闭的，开启：</a:t>
            </a:r>
            <a:endParaRPr kumimoji="1" lang="en-US" altLang="zh-CN" dirty="0"/>
          </a:p>
          <a:p>
            <a:r>
              <a:rPr kumimoji="1" lang="en-US" altLang="zh-CN" dirty="0"/>
              <a:t>n</a:t>
            </a:r>
            <a:r>
              <a:rPr kumimoji="1" lang="zh-CN" altLang="en-US" dirty="0"/>
              <a:t>表示每隔</a:t>
            </a:r>
            <a:r>
              <a:rPr kumimoji="1" lang="en-US" altLang="zh-CN" dirty="0"/>
              <a:t>n</a:t>
            </a:r>
            <a:r>
              <a:rPr kumimoji="1" lang="zh-CN" altLang="en-US" dirty="0"/>
              <a:t>毫秒进行一次</a:t>
            </a:r>
            <a:r>
              <a:rPr kumimoji="1" lang="en-US" altLang="zh-CN" dirty="0"/>
              <a:t>Checkpoint</a:t>
            </a:r>
          </a:p>
          <a:p>
            <a:pPr lvl="1"/>
            <a:r>
              <a:rPr kumimoji="1" lang="en-US" altLang="zh-CN" sz="1600" dirty="0"/>
              <a:t>Checkpoint</a:t>
            </a:r>
            <a:r>
              <a:rPr kumimoji="1" lang="zh-CN" altLang="en-US" sz="1600" dirty="0"/>
              <a:t>耗时可能比较长，</a:t>
            </a:r>
            <a:r>
              <a:rPr kumimoji="1" lang="en-US" altLang="zh-CN" sz="1600" dirty="0"/>
              <a:t>n</a:t>
            </a:r>
            <a:r>
              <a:rPr kumimoji="1" lang="zh-CN" altLang="en-US" sz="1600" dirty="0"/>
              <a:t>设置过小，有可能出现一次</a:t>
            </a:r>
            <a:r>
              <a:rPr kumimoji="1" lang="en-US" altLang="zh-CN" sz="1600" dirty="0"/>
              <a:t>Checkpoint</a:t>
            </a:r>
            <a:r>
              <a:rPr kumimoji="1" lang="zh-CN" altLang="en-US" sz="1600" dirty="0"/>
              <a:t>还没完成，下次</a:t>
            </a:r>
            <a:r>
              <a:rPr kumimoji="1" lang="en-US" altLang="zh-CN" sz="1600" dirty="0"/>
              <a:t>Checkpoint</a:t>
            </a:r>
            <a:r>
              <a:rPr kumimoji="1" lang="zh-CN" altLang="en-US" sz="1600" dirty="0"/>
              <a:t>已经被触发，</a:t>
            </a:r>
            <a:r>
              <a:rPr kumimoji="1" lang="en-US" altLang="zh-CN" sz="1600" dirty="0"/>
              <a:t>n</a:t>
            </a:r>
            <a:r>
              <a:rPr kumimoji="1" lang="zh-CN" altLang="en-US" sz="1600" dirty="0"/>
              <a:t>设置过大，如果重启，整个作业需要从更长的</a:t>
            </a:r>
            <a:r>
              <a:rPr kumimoji="1" lang="en-US" altLang="zh-CN" sz="1600" dirty="0"/>
              <a:t>Offset</a:t>
            </a:r>
            <a:r>
              <a:rPr kumimoji="1" lang="zh-CN" altLang="en-US" sz="1600" dirty="0"/>
              <a:t>开始重新处理数据</a:t>
            </a:r>
            <a:endParaRPr kumimoji="1" lang="en-US" altLang="zh-CN" sz="1600" dirty="0"/>
          </a:p>
          <a:p>
            <a:r>
              <a:rPr kumimoji="1" lang="zh-CN" altLang="en-US" dirty="0"/>
              <a:t>开启</a:t>
            </a:r>
            <a:r>
              <a:rPr kumimoji="1" lang="en-US" altLang="zh-CN" dirty="0"/>
              <a:t>Checkpoint</a:t>
            </a:r>
            <a:r>
              <a:rPr kumimoji="1" lang="zh-CN" altLang="en-US" dirty="0"/>
              <a:t>，使用</a:t>
            </a:r>
            <a:r>
              <a:rPr kumimoji="1" lang="en-US" altLang="zh-CN" dirty="0"/>
              <a:t>Checkpoint</a:t>
            </a:r>
            <a:r>
              <a:rPr kumimoji="1" lang="zh-CN" altLang="en-US" dirty="0"/>
              <a:t> </a:t>
            </a:r>
            <a:r>
              <a:rPr kumimoji="1" lang="en-US" altLang="zh-CN" dirty="0"/>
              <a:t>Barrier</a:t>
            </a:r>
            <a:r>
              <a:rPr kumimoji="1" lang="zh-CN" altLang="en-US" dirty="0"/>
              <a:t>对齐功能，可以提供</a:t>
            </a:r>
            <a:r>
              <a:rPr kumimoji="1" lang="en-US" altLang="zh-CN" dirty="0"/>
              <a:t>Exactly-Once</a:t>
            </a:r>
            <a:r>
              <a:rPr kumimoji="1" lang="zh-CN" altLang="en-US" dirty="0"/>
              <a:t>语义</a:t>
            </a:r>
            <a:endParaRPr kumimoji="1" lang="en-US" altLang="zh-CN" dirty="0"/>
          </a:p>
          <a:p>
            <a:r>
              <a:rPr kumimoji="1" lang="en-US" altLang="zh-CN" dirty="0"/>
              <a:t>At-Least-Once</a:t>
            </a:r>
            <a:r>
              <a:rPr kumimoji="1" lang="zh-CN" altLang="en-US" dirty="0"/>
              <a:t>语义：不使用</a:t>
            </a:r>
            <a:r>
              <a:rPr kumimoji="1" lang="en-US" altLang="zh-CN" dirty="0"/>
              <a:t>Checkpoint</a:t>
            </a:r>
            <a:r>
              <a:rPr kumimoji="1" lang="zh-CN" altLang="en-US" dirty="0"/>
              <a:t> </a:t>
            </a:r>
            <a:r>
              <a:rPr kumimoji="1" lang="en-US" altLang="zh-CN" dirty="0"/>
              <a:t>Barrier</a:t>
            </a:r>
            <a:r>
              <a:rPr kumimoji="1" lang="zh-CN" altLang="en-US" dirty="0"/>
              <a:t>对齐功能，但某些数据可能被处理多次</a:t>
            </a:r>
            <a:endParaRPr kumimoji="1" lang="en-US" altLang="zh-CN" dirty="0"/>
          </a:p>
          <a:p>
            <a:endParaRPr kumimoji="1" lang="en-US" altLang="zh-CN" dirty="0"/>
          </a:p>
          <a:p>
            <a:r>
              <a:rPr kumimoji="1" lang="zh-CN" altLang="en-US" dirty="0"/>
              <a:t>一些其他</a:t>
            </a:r>
            <a:r>
              <a:rPr kumimoji="1" lang="en-US" altLang="zh-CN" dirty="0"/>
              <a:t>Checkpoint</a:t>
            </a:r>
            <a:r>
              <a:rPr kumimoji="1" lang="zh-CN" altLang="en-US" dirty="0"/>
              <a:t>设置，在</a:t>
            </a:r>
            <a:r>
              <a:rPr lang="en-US" altLang="zh-CN" dirty="0" err="1"/>
              <a:t>CheckpointConfig</a:t>
            </a:r>
            <a:r>
              <a:rPr lang="zh-CN" altLang="en-US" dirty="0"/>
              <a:t>中设置：</a:t>
            </a:r>
            <a:endParaRPr kumimoji="1" lang="en-US" altLang="zh-CN" dirty="0"/>
          </a:p>
        </p:txBody>
      </p:sp>
      <p:sp>
        <p:nvSpPr>
          <p:cNvPr id="3" name="标题 2">
            <a:extLst>
              <a:ext uri="{FF2B5EF4-FFF2-40B4-BE49-F238E27FC236}">
                <a16:creationId xmlns:a16="http://schemas.microsoft.com/office/drawing/2014/main" id="{EEDB685F-BC55-154B-ACAF-ED454DC3C753}"/>
              </a:ext>
            </a:extLst>
          </p:cNvPr>
          <p:cNvSpPr>
            <a:spLocks noGrp="1"/>
          </p:cNvSpPr>
          <p:nvPr>
            <p:ph type="title"/>
          </p:nvPr>
        </p:nvSpPr>
        <p:spPr/>
        <p:txBody>
          <a:bodyPr/>
          <a:lstStyle/>
          <a:p>
            <a:r>
              <a:rPr kumimoji="1" lang="en-US" altLang="zh-CN" dirty="0"/>
              <a:t>Checkpoint</a:t>
            </a:r>
            <a:r>
              <a:rPr kumimoji="1" lang="zh-CN" altLang="en-US" dirty="0"/>
              <a:t>相关配置</a:t>
            </a:r>
          </a:p>
        </p:txBody>
      </p:sp>
      <p:sp>
        <p:nvSpPr>
          <p:cNvPr id="5" name="矩形 4">
            <a:extLst>
              <a:ext uri="{FF2B5EF4-FFF2-40B4-BE49-F238E27FC236}">
                <a16:creationId xmlns:a16="http://schemas.microsoft.com/office/drawing/2014/main" id="{C41774A9-8C2F-2D4C-A0E5-89EAABAF7B7C}"/>
              </a:ext>
            </a:extLst>
          </p:cNvPr>
          <p:cNvSpPr/>
          <p:nvPr/>
        </p:nvSpPr>
        <p:spPr>
          <a:xfrm>
            <a:off x="5478648" y="1825625"/>
            <a:ext cx="3102131" cy="338554"/>
          </a:xfrm>
          <a:prstGeom prst="rect">
            <a:avLst/>
          </a:prstGeom>
        </p:spPr>
        <p:txBody>
          <a:bodyPr wrap="none">
            <a:spAutoFit/>
          </a:bodyPr>
          <a:lstStyle/>
          <a:p>
            <a:r>
              <a:rPr lang="en-US" altLang="zh-CN" sz="1600" dirty="0" err="1">
                <a:solidFill>
                  <a:srgbClr val="333333"/>
                </a:solidFill>
                <a:latin typeface="Consolas" panose="020B0609020204030204" pitchFamily="49" charset="0"/>
              </a:rPr>
              <a:t>env.enableCheckpointing</a:t>
            </a:r>
            <a:r>
              <a:rPr lang="en-US" altLang="zh-CN" sz="1600" dirty="0">
                <a:solidFill>
                  <a:srgbClr val="333333"/>
                </a:solidFill>
                <a:latin typeface="Consolas" panose="020B0609020204030204" pitchFamily="49" charset="0"/>
              </a:rPr>
              <a:t>(n)</a:t>
            </a:r>
            <a:endParaRPr lang="zh-CN" altLang="en-US" sz="1600" dirty="0"/>
          </a:p>
        </p:txBody>
      </p:sp>
      <p:sp>
        <p:nvSpPr>
          <p:cNvPr id="4" name="矩形 3">
            <a:extLst>
              <a:ext uri="{FF2B5EF4-FFF2-40B4-BE49-F238E27FC236}">
                <a16:creationId xmlns:a16="http://schemas.microsoft.com/office/drawing/2014/main" id="{BCA18773-3CC0-A94A-AFAD-55937DBF8C4D}"/>
              </a:ext>
            </a:extLst>
          </p:cNvPr>
          <p:cNvSpPr/>
          <p:nvPr/>
        </p:nvSpPr>
        <p:spPr>
          <a:xfrm>
            <a:off x="1047751" y="4565234"/>
            <a:ext cx="8096249" cy="584775"/>
          </a:xfrm>
          <a:prstGeom prst="rect">
            <a:avLst/>
          </a:prstGeom>
        </p:spPr>
        <p:txBody>
          <a:bodyPr wrap="square">
            <a:spAutoFit/>
          </a:bodyPr>
          <a:lstStyle/>
          <a:p>
            <a:r>
              <a:rPr lang="en-US" altLang="zh-CN" sz="1600" dirty="0">
                <a:solidFill>
                  <a:srgbClr val="8E908C"/>
                </a:solidFill>
              </a:rPr>
              <a:t>// </a:t>
            </a:r>
            <a:r>
              <a:rPr lang="zh-CN" altLang="en-US" sz="1600" dirty="0">
                <a:solidFill>
                  <a:srgbClr val="8E908C"/>
                </a:solidFill>
              </a:rPr>
              <a:t>使用</a:t>
            </a:r>
            <a:r>
              <a:rPr lang="en-US" altLang="zh-CN" sz="1600" dirty="0">
                <a:solidFill>
                  <a:srgbClr val="8E908C"/>
                </a:solidFill>
              </a:rPr>
              <a:t>At-Least-Once</a:t>
            </a:r>
            <a:r>
              <a:rPr lang="en-US" altLang="zh-CN" sz="1600" dirty="0"/>
              <a:t> </a:t>
            </a:r>
            <a:r>
              <a:rPr lang="en-US" altLang="zh-CN" sz="1600" dirty="0" err="1"/>
              <a:t>checkpointCfg.setCheckpointingMode</a:t>
            </a:r>
            <a:r>
              <a:rPr lang="en-US" altLang="zh-CN" sz="1600" dirty="0"/>
              <a:t>(</a:t>
            </a:r>
            <a:r>
              <a:rPr lang="en-US" altLang="zh-CN" sz="1600" dirty="0" err="1"/>
              <a:t>CheckpointingMode.AT_LEAST_ONCE</a:t>
            </a:r>
            <a:r>
              <a:rPr lang="en-US" altLang="zh-CN" sz="1600" dirty="0"/>
              <a:t>);</a:t>
            </a:r>
            <a:endParaRPr lang="zh-CN" altLang="en-US" sz="1600" dirty="0"/>
          </a:p>
        </p:txBody>
      </p:sp>
      <p:sp>
        <p:nvSpPr>
          <p:cNvPr id="6" name="矩形 5">
            <a:extLst>
              <a:ext uri="{FF2B5EF4-FFF2-40B4-BE49-F238E27FC236}">
                <a16:creationId xmlns:a16="http://schemas.microsoft.com/office/drawing/2014/main" id="{A03CF1F2-15A9-2B4B-81FF-C2F9C4D1933E}"/>
              </a:ext>
            </a:extLst>
          </p:cNvPr>
          <p:cNvSpPr/>
          <p:nvPr/>
        </p:nvSpPr>
        <p:spPr>
          <a:xfrm>
            <a:off x="1047751" y="5576966"/>
            <a:ext cx="6096000" cy="338554"/>
          </a:xfrm>
          <a:prstGeom prst="rect">
            <a:avLst/>
          </a:prstGeom>
        </p:spPr>
        <p:txBody>
          <a:bodyPr>
            <a:spAutoFit/>
          </a:bodyPr>
          <a:lstStyle/>
          <a:p>
            <a:r>
              <a:rPr lang="en-US" altLang="zh-CN" sz="1600" dirty="0" err="1"/>
              <a:t>CheckpointConfig</a:t>
            </a:r>
            <a:r>
              <a:rPr lang="en-US" altLang="zh-CN" sz="1600" dirty="0"/>
              <a:t> </a:t>
            </a:r>
            <a:r>
              <a:rPr lang="en-US" altLang="zh-CN" sz="1600" dirty="0" err="1"/>
              <a:t>checkpointCfg</a:t>
            </a:r>
            <a:r>
              <a:rPr lang="en-US" altLang="zh-CN" sz="1600" dirty="0"/>
              <a:t> = </a:t>
            </a:r>
            <a:r>
              <a:rPr lang="en-US" altLang="zh-CN" sz="1600" dirty="0" err="1"/>
              <a:t>env.getCheckpointConfig</a:t>
            </a:r>
            <a:r>
              <a:rPr lang="en-US" altLang="zh-CN" sz="1600" dirty="0"/>
              <a:t>();</a:t>
            </a:r>
            <a:endParaRPr lang="zh-CN" altLang="en-US" sz="1600" dirty="0"/>
          </a:p>
        </p:txBody>
      </p:sp>
    </p:spTree>
    <p:extLst>
      <p:ext uri="{BB962C8B-B14F-4D97-AF65-F5344CB8AC3E}">
        <p14:creationId xmlns:p14="http://schemas.microsoft.com/office/powerpoint/2010/main" val="3972857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8B557CB-EAD9-8A47-88DE-3EDECA1BF214}"/>
              </a:ext>
            </a:extLst>
          </p:cNvPr>
          <p:cNvSpPr>
            <a:spLocks noGrp="1"/>
          </p:cNvSpPr>
          <p:nvPr>
            <p:ph idx="1"/>
          </p:nvPr>
        </p:nvSpPr>
        <p:spPr>
          <a:xfrm>
            <a:off x="838201" y="1825625"/>
            <a:ext cx="10934699" cy="4351338"/>
          </a:xfrm>
        </p:spPr>
        <p:txBody>
          <a:bodyPr/>
          <a:lstStyle/>
          <a:p>
            <a:r>
              <a:rPr lang="zh-CN" altLang="en-US" dirty="0"/>
              <a:t>重启恢复流程：</a:t>
            </a:r>
            <a:endParaRPr lang="en-US" altLang="zh-CN" dirty="0"/>
          </a:p>
          <a:p>
            <a:pPr marL="800100" lvl="1" indent="-342900">
              <a:buFont typeface="+mj-lt"/>
              <a:buAutoNum type="arabicPeriod"/>
            </a:pPr>
            <a:r>
              <a:rPr lang="zh-CN" altLang="zh-CN" sz="1600" dirty="0"/>
              <a:t>重启应用，在集群上重新部署数据流图。</a:t>
            </a:r>
          </a:p>
          <a:p>
            <a:pPr marL="800100" lvl="1" indent="-342900">
              <a:buFont typeface="+mj-lt"/>
              <a:buAutoNum type="arabicPeriod"/>
            </a:pPr>
            <a:r>
              <a:rPr lang="zh-CN" altLang="zh-CN" sz="1600" dirty="0"/>
              <a:t>从持久化存储上读取最近一次的</a:t>
            </a:r>
            <a:r>
              <a:rPr lang="en-US" altLang="zh-CN" sz="1600" dirty="0"/>
              <a:t>Checkpoint</a:t>
            </a:r>
            <a:r>
              <a:rPr lang="zh-CN" altLang="zh-CN" sz="1600" dirty="0"/>
              <a:t>数据，加载到各算子子任务上。</a:t>
            </a:r>
          </a:p>
          <a:p>
            <a:pPr marL="800100" lvl="1" indent="-342900">
              <a:buFont typeface="+mj-lt"/>
              <a:buAutoNum type="arabicPeriod"/>
            </a:pPr>
            <a:r>
              <a:rPr lang="zh-CN" altLang="zh-CN" sz="1600" dirty="0"/>
              <a:t>继续处理新流入的数据。</a:t>
            </a:r>
          </a:p>
          <a:p>
            <a:r>
              <a:rPr kumimoji="1" lang="zh-CN" altLang="en-US" dirty="0"/>
              <a:t>作业故障重启，会暂停一段时间，这段时间上游数据仍然会继续发送过来，作业重启后，需要消化这些未处理的数据。</a:t>
            </a:r>
          </a:p>
        </p:txBody>
      </p:sp>
      <p:sp>
        <p:nvSpPr>
          <p:cNvPr id="3" name="标题 2">
            <a:extLst>
              <a:ext uri="{FF2B5EF4-FFF2-40B4-BE49-F238E27FC236}">
                <a16:creationId xmlns:a16="http://schemas.microsoft.com/office/drawing/2014/main" id="{72BD309C-FA79-2249-A4D6-956062E10033}"/>
              </a:ext>
            </a:extLst>
          </p:cNvPr>
          <p:cNvSpPr>
            <a:spLocks noGrp="1"/>
          </p:cNvSpPr>
          <p:nvPr>
            <p:ph type="title"/>
          </p:nvPr>
        </p:nvSpPr>
        <p:spPr/>
        <p:txBody>
          <a:bodyPr/>
          <a:lstStyle/>
          <a:p>
            <a:r>
              <a:rPr kumimoji="1" lang="zh-CN" altLang="en-US" dirty="0"/>
              <a:t>重启恢复流程</a:t>
            </a:r>
          </a:p>
        </p:txBody>
      </p:sp>
    </p:spTree>
    <p:extLst>
      <p:ext uri="{BB962C8B-B14F-4D97-AF65-F5344CB8AC3E}">
        <p14:creationId xmlns:p14="http://schemas.microsoft.com/office/powerpoint/2010/main" val="3038559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BD7579-BF9B-5C4A-BC61-49D3AD84611D}"/>
              </a:ext>
            </a:extLst>
          </p:cNvPr>
          <p:cNvSpPr>
            <a:spLocks noGrp="1"/>
          </p:cNvSpPr>
          <p:nvPr>
            <p:ph idx="1"/>
          </p:nvPr>
        </p:nvSpPr>
        <p:spPr>
          <a:xfrm>
            <a:off x="838201" y="1825625"/>
            <a:ext cx="10148887" cy="4351338"/>
          </a:xfrm>
        </p:spPr>
        <p:txBody>
          <a:bodyPr/>
          <a:lstStyle/>
          <a:p>
            <a:r>
              <a:rPr kumimoji="1" lang="zh-CN" altLang="en-US" dirty="0"/>
              <a:t>由于异常导致故障，异常根源不消除，重启后仍然出现故障，因此要避免无限次重启。</a:t>
            </a:r>
            <a:endParaRPr kumimoji="1" lang="en-US" altLang="zh-CN" dirty="0"/>
          </a:p>
          <a:p>
            <a:r>
              <a:rPr lang="zh-CN" altLang="zh-CN" dirty="0"/>
              <a:t>固定延迟（</a:t>
            </a:r>
            <a:r>
              <a:rPr lang="en-US" altLang="zh-CN" dirty="0"/>
              <a:t>Fixed Delay</a:t>
            </a:r>
            <a:r>
              <a:rPr lang="zh-CN" altLang="zh-CN" dirty="0"/>
              <a:t>）</a:t>
            </a:r>
            <a:r>
              <a:rPr lang="zh-CN" altLang="en-US" sz="1800" dirty="0"/>
              <a:t>：</a:t>
            </a:r>
            <a:endParaRPr lang="en-US" altLang="zh-CN" sz="1800" dirty="0"/>
          </a:p>
          <a:p>
            <a:pPr lvl="1"/>
            <a:r>
              <a:rPr lang="zh-CN" altLang="zh-CN" sz="1600" dirty="0"/>
              <a:t>作业每次失败后，按照设定的时间间隔进行重启尝试，重启次数不会超过某个设定值</a:t>
            </a:r>
            <a:endParaRPr lang="en-US" altLang="zh-CN" sz="1600" dirty="0"/>
          </a:p>
          <a:p>
            <a:r>
              <a:rPr lang="zh-CN" altLang="zh-CN" dirty="0"/>
              <a:t>失败率（</a:t>
            </a:r>
            <a:r>
              <a:rPr lang="en-US" altLang="zh-CN" dirty="0"/>
              <a:t>Failure Rate</a:t>
            </a:r>
            <a:r>
              <a:rPr lang="zh-CN" altLang="zh-CN" dirty="0"/>
              <a:t>）</a:t>
            </a:r>
            <a:r>
              <a:rPr lang="zh-CN" altLang="en-US" dirty="0"/>
              <a:t>：</a:t>
            </a:r>
            <a:endParaRPr lang="en-US" altLang="zh-CN" dirty="0"/>
          </a:p>
          <a:p>
            <a:pPr lvl="1"/>
            <a:r>
              <a:rPr lang="zh-CN" altLang="zh-CN" sz="1600" dirty="0"/>
              <a:t>计算一个时间段内作业失败的次数，如果失败次数小于设定值，继续重启，否则不重启</a:t>
            </a:r>
            <a:endParaRPr lang="en-US" altLang="zh-CN" sz="1600" dirty="0"/>
          </a:p>
          <a:p>
            <a:r>
              <a:rPr lang="zh-CN" altLang="zh-CN" dirty="0"/>
              <a:t>不重启（</a:t>
            </a:r>
            <a:r>
              <a:rPr lang="en-US" altLang="zh-CN" dirty="0"/>
              <a:t>No Restart</a:t>
            </a:r>
            <a:r>
              <a:rPr lang="zh-CN" altLang="zh-CN" dirty="0"/>
              <a:t>）</a:t>
            </a:r>
            <a:endParaRPr lang="en-US" altLang="zh-CN" dirty="0"/>
          </a:p>
          <a:p>
            <a:r>
              <a:rPr kumimoji="1" lang="zh-CN" altLang="en-US" dirty="0"/>
              <a:t>在</a:t>
            </a:r>
            <a:r>
              <a:rPr kumimoji="1" lang="en-US" altLang="zh-CN" dirty="0"/>
              <a:t>conf/</a:t>
            </a:r>
            <a:r>
              <a:rPr kumimoji="1" lang="en-US" altLang="zh-CN" dirty="0" err="1"/>
              <a:t>flink-conf.yaml</a:t>
            </a:r>
            <a:r>
              <a:rPr kumimoji="1" lang="zh-CN" altLang="en-US" dirty="0"/>
              <a:t>设置或者在代码中设置</a:t>
            </a:r>
          </a:p>
        </p:txBody>
      </p:sp>
      <p:sp>
        <p:nvSpPr>
          <p:cNvPr id="3" name="标题 2">
            <a:extLst>
              <a:ext uri="{FF2B5EF4-FFF2-40B4-BE49-F238E27FC236}">
                <a16:creationId xmlns:a16="http://schemas.microsoft.com/office/drawing/2014/main" id="{4DACA6F7-AC0E-9743-AD2B-AA278778792C}"/>
              </a:ext>
            </a:extLst>
          </p:cNvPr>
          <p:cNvSpPr>
            <a:spLocks noGrp="1"/>
          </p:cNvSpPr>
          <p:nvPr>
            <p:ph type="title"/>
          </p:nvPr>
        </p:nvSpPr>
        <p:spPr/>
        <p:txBody>
          <a:bodyPr/>
          <a:lstStyle/>
          <a:p>
            <a:r>
              <a:rPr kumimoji="1" lang="zh-CN" altLang="en-US" dirty="0"/>
              <a:t>三种重启策略</a:t>
            </a:r>
          </a:p>
        </p:txBody>
      </p:sp>
    </p:spTree>
    <p:extLst>
      <p:ext uri="{BB962C8B-B14F-4D97-AF65-F5344CB8AC3E}">
        <p14:creationId xmlns:p14="http://schemas.microsoft.com/office/powerpoint/2010/main" val="887352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0430FFB-8B9A-0D42-AD47-D0070B7BA49D}"/>
              </a:ext>
            </a:extLst>
          </p:cNvPr>
          <p:cNvSpPr>
            <a:spLocks noGrp="1"/>
          </p:cNvSpPr>
          <p:nvPr>
            <p:ph idx="1"/>
          </p:nvPr>
        </p:nvSpPr>
        <p:spPr>
          <a:xfrm>
            <a:off x="838201" y="1825625"/>
            <a:ext cx="9991724" cy="4351338"/>
          </a:xfrm>
        </p:spPr>
        <p:txBody>
          <a:bodyPr>
            <a:normAutofit fontScale="92500" lnSpcReduction="10000"/>
          </a:bodyPr>
          <a:lstStyle/>
          <a:p>
            <a:r>
              <a:rPr lang="en-US" altLang="zh-CN" dirty="0"/>
              <a:t>Checkpoint</a:t>
            </a:r>
            <a:r>
              <a:rPr lang="zh-CN" altLang="zh-CN" dirty="0"/>
              <a:t>和</a:t>
            </a:r>
            <a:r>
              <a:rPr lang="en-US" altLang="zh-CN" dirty="0" err="1"/>
              <a:t>Savepoint</a:t>
            </a:r>
            <a:r>
              <a:rPr lang="zh-CN" altLang="zh-CN" dirty="0"/>
              <a:t>生成的数据近乎一样</a:t>
            </a:r>
            <a:endParaRPr lang="en-US" altLang="zh-CN" dirty="0"/>
          </a:p>
          <a:p>
            <a:r>
              <a:rPr kumimoji="1" lang="en-US" altLang="zh-CN" dirty="0"/>
              <a:t>Checkpoint</a:t>
            </a:r>
            <a:r>
              <a:rPr kumimoji="1" lang="zh-CN" altLang="en-US" dirty="0"/>
              <a:t>目的是为了故障重启，使得重启前后作业状态一致</a:t>
            </a:r>
            <a:endParaRPr kumimoji="1" lang="en-US" altLang="zh-CN" dirty="0"/>
          </a:p>
          <a:p>
            <a:r>
              <a:rPr lang="en-US" altLang="zh-CN" dirty="0" err="1"/>
              <a:t>Savepoint</a:t>
            </a:r>
            <a:r>
              <a:rPr lang="zh-CN" altLang="zh-CN" dirty="0"/>
              <a:t>目的是手动备份数据</a:t>
            </a:r>
            <a:r>
              <a:rPr lang="zh-CN" altLang="en-US" dirty="0"/>
              <a:t>，</a:t>
            </a:r>
            <a:r>
              <a:rPr lang="zh-CN" altLang="zh-CN" dirty="0"/>
              <a:t>以便进行调试、迁移、迭代等</a:t>
            </a:r>
            <a:endParaRPr lang="en-US" altLang="zh-CN" dirty="0"/>
          </a:p>
          <a:p>
            <a:pPr lvl="1"/>
            <a:r>
              <a:rPr kumimoji="1" lang="zh-CN" altLang="en-US" sz="1600" dirty="0"/>
              <a:t>状态数据从零积累成本很高</a:t>
            </a:r>
            <a:endParaRPr kumimoji="1" lang="en-US" altLang="zh-CN" sz="1600" dirty="0"/>
          </a:p>
          <a:p>
            <a:pPr lvl="1"/>
            <a:r>
              <a:rPr kumimoji="1" lang="zh-CN" altLang="en-US" sz="1600" dirty="0"/>
              <a:t>迭代：在初版代码的基础上，保留状态到</a:t>
            </a:r>
            <a:r>
              <a:rPr kumimoji="1" lang="en-US" altLang="zh-CN" sz="1600" dirty="0" err="1"/>
              <a:t>Savepoint</a:t>
            </a:r>
            <a:r>
              <a:rPr kumimoji="1" lang="zh-CN" altLang="en-US" sz="1600" dirty="0"/>
              <a:t>中，方便修改业务逻辑</a:t>
            </a:r>
            <a:endParaRPr kumimoji="1" lang="en-US" altLang="zh-CN" sz="1600" dirty="0"/>
          </a:p>
          <a:p>
            <a:pPr lvl="1"/>
            <a:r>
              <a:rPr kumimoji="1" lang="zh-CN" altLang="en-US" sz="1600" dirty="0"/>
              <a:t>迁移：把程序迁移到新的机房、集群等</a:t>
            </a:r>
            <a:endParaRPr kumimoji="1" lang="en-US" altLang="zh-CN" sz="1600" dirty="0"/>
          </a:p>
          <a:p>
            <a:pPr lvl="1"/>
            <a:r>
              <a:rPr kumimoji="1" lang="zh-CN" altLang="en-US" sz="1600" dirty="0"/>
              <a:t>有计划地备份、停机，手动管理和删除状态数据</a:t>
            </a:r>
            <a:endParaRPr kumimoji="1" lang="en-US" altLang="zh-CN" sz="1600" dirty="0"/>
          </a:p>
          <a:p>
            <a:pPr lvl="1"/>
            <a:r>
              <a:rPr kumimoji="1" lang="zh-CN" altLang="en-US" sz="1500" dirty="0"/>
              <a:t>场景</a:t>
            </a:r>
            <a:r>
              <a:rPr kumimoji="1" lang="zh-CN" altLang="en-US" sz="1700" dirty="0"/>
              <a:t>：</a:t>
            </a:r>
            <a:endParaRPr kumimoji="1" lang="en-US" altLang="zh-CN" sz="1700" dirty="0"/>
          </a:p>
          <a:p>
            <a:pPr lvl="2"/>
            <a:r>
              <a:rPr kumimoji="1" lang="zh-CN" altLang="en-US" sz="1300" dirty="0"/>
              <a:t>同一个作业不断调整并行度，以找到最优方案</a:t>
            </a:r>
            <a:endParaRPr kumimoji="1" lang="en-US" altLang="zh-CN" sz="1300" dirty="0"/>
          </a:p>
          <a:p>
            <a:pPr lvl="2"/>
            <a:r>
              <a:rPr kumimoji="1" lang="zh-CN" altLang="en-US" sz="1300" dirty="0"/>
              <a:t>进行</a:t>
            </a:r>
            <a:r>
              <a:rPr kumimoji="1" lang="en-US" altLang="zh-CN" sz="1300" dirty="0"/>
              <a:t>A/B</a:t>
            </a:r>
            <a:r>
              <a:rPr kumimoji="1" lang="zh-CN" altLang="en-US" sz="1300" dirty="0"/>
              <a:t>实验，使用相同的状态数据测试不同的程序版本</a:t>
            </a:r>
          </a:p>
        </p:txBody>
      </p:sp>
      <p:sp>
        <p:nvSpPr>
          <p:cNvPr id="3" name="标题 2">
            <a:extLst>
              <a:ext uri="{FF2B5EF4-FFF2-40B4-BE49-F238E27FC236}">
                <a16:creationId xmlns:a16="http://schemas.microsoft.com/office/drawing/2014/main" id="{2B2F2EF7-4570-824C-8265-9DC831070AE3}"/>
              </a:ext>
            </a:extLst>
          </p:cNvPr>
          <p:cNvSpPr>
            <a:spLocks noGrp="1"/>
          </p:cNvSpPr>
          <p:nvPr>
            <p:ph type="title"/>
          </p:nvPr>
        </p:nvSpPr>
        <p:spPr/>
        <p:txBody>
          <a:bodyPr/>
          <a:lstStyle/>
          <a:p>
            <a:r>
              <a:rPr kumimoji="1" lang="en-US" altLang="zh-CN" dirty="0" err="1"/>
              <a:t>Savepoint</a:t>
            </a:r>
            <a:r>
              <a:rPr kumimoji="1" lang="zh-CN" altLang="en-US" dirty="0"/>
              <a:t>与</a:t>
            </a:r>
            <a:r>
              <a:rPr kumimoji="1" lang="en-US" altLang="zh-CN" dirty="0"/>
              <a:t>Checkpoint</a:t>
            </a:r>
            <a:r>
              <a:rPr kumimoji="1" lang="zh-CN" altLang="en-US" dirty="0"/>
              <a:t>的区别</a:t>
            </a:r>
          </a:p>
        </p:txBody>
      </p:sp>
    </p:spTree>
    <p:extLst>
      <p:ext uri="{BB962C8B-B14F-4D97-AF65-F5344CB8AC3E}">
        <p14:creationId xmlns:p14="http://schemas.microsoft.com/office/powerpoint/2010/main" val="3937681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94F4614-A527-3B41-BA88-B537D911385F}"/>
              </a:ext>
            </a:extLst>
          </p:cNvPr>
          <p:cNvSpPr>
            <a:spLocks noGrp="1"/>
          </p:cNvSpPr>
          <p:nvPr>
            <p:ph idx="1"/>
          </p:nvPr>
        </p:nvSpPr>
        <p:spPr>
          <a:xfrm>
            <a:off x="838201" y="1825625"/>
            <a:ext cx="5005387" cy="4351338"/>
          </a:xfrm>
        </p:spPr>
        <p:txBody>
          <a:bodyPr/>
          <a:lstStyle/>
          <a:p>
            <a:r>
              <a:rPr kumimoji="1" lang="zh-CN" altLang="en-US" dirty="0"/>
              <a:t>每个算子应该分配一个唯一</a:t>
            </a:r>
            <a:r>
              <a:rPr kumimoji="1" lang="en-US" altLang="zh-CN" dirty="0"/>
              <a:t>ID</a:t>
            </a:r>
            <a:r>
              <a:rPr kumimoji="1" lang="zh-CN" altLang="en-US" dirty="0"/>
              <a:t>，</a:t>
            </a:r>
            <a:r>
              <a:rPr kumimoji="1" lang="en-US" altLang="zh-CN" dirty="0" err="1"/>
              <a:t>Savepoint</a:t>
            </a:r>
            <a:r>
              <a:rPr kumimoji="1" lang="zh-CN" altLang="en-US" dirty="0"/>
              <a:t>中的状态数据以算子</a:t>
            </a:r>
            <a:r>
              <a:rPr kumimoji="1" lang="en-US" altLang="zh-CN" dirty="0"/>
              <a:t>ID</a:t>
            </a:r>
            <a:r>
              <a:rPr kumimoji="1" lang="zh-CN" altLang="en-US" dirty="0"/>
              <a:t>来存储和区分</a:t>
            </a:r>
            <a:endParaRPr kumimoji="1" lang="en-US" altLang="zh-CN" dirty="0"/>
          </a:p>
          <a:p>
            <a:r>
              <a:rPr kumimoji="1" lang="zh-CN" altLang="en-US" dirty="0"/>
              <a:t>不设置</a:t>
            </a:r>
            <a:r>
              <a:rPr kumimoji="1" lang="en-US" altLang="zh-CN" dirty="0"/>
              <a:t>ID</a:t>
            </a:r>
            <a:r>
              <a:rPr kumimoji="1" lang="zh-CN" altLang="en-US" dirty="0"/>
              <a:t>，</a:t>
            </a:r>
            <a:r>
              <a:rPr kumimoji="1" lang="en-US" altLang="zh-CN" dirty="0" err="1"/>
              <a:t>Flink</a:t>
            </a:r>
            <a:r>
              <a:rPr kumimoji="1" lang="zh-CN" altLang="en-US" dirty="0"/>
              <a:t>自动为其分配一个</a:t>
            </a:r>
            <a:r>
              <a:rPr kumimoji="1" lang="en-US" altLang="zh-CN" dirty="0"/>
              <a:t>ID</a:t>
            </a:r>
          </a:p>
          <a:p>
            <a:endParaRPr kumimoji="1" lang="en-US" altLang="zh-CN" dirty="0"/>
          </a:p>
        </p:txBody>
      </p:sp>
      <p:sp>
        <p:nvSpPr>
          <p:cNvPr id="3" name="标题 2">
            <a:extLst>
              <a:ext uri="{FF2B5EF4-FFF2-40B4-BE49-F238E27FC236}">
                <a16:creationId xmlns:a16="http://schemas.microsoft.com/office/drawing/2014/main" id="{046F80BC-867D-6541-A279-BF951C902B6E}"/>
              </a:ext>
            </a:extLst>
          </p:cNvPr>
          <p:cNvSpPr>
            <a:spLocks noGrp="1"/>
          </p:cNvSpPr>
          <p:nvPr>
            <p:ph type="title"/>
          </p:nvPr>
        </p:nvSpPr>
        <p:spPr/>
        <p:txBody>
          <a:bodyPr>
            <a:normAutofit/>
          </a:bodyPr>
          <a:lstStyle/>
          <a:p>
            <a:r>
              <a:rPr kumimoji="1" lang="zh-CN" altLang="en-US" dirty="0"/>
              <a:t>算子</a:t>
            </a:r>
            <a:r>
              <a:rPr kumimoji="1" lang="en-US" altLang="zh-CN" dirty="0"/>
              <a:t>ID</a:t>
            </a:r>
            <a:endParaRPr kumimoji="1" lang="zh-CN" altLang="en-US" dirty="0"/>
          </a:p>
        </p:txBody>
      </p:sp>
      <p:pic>
        <p:nvPicPr>
          <p:cNvPr id="5" name="图片 4">
            <a:extLst>
              <a:ext uri="{FF2B5EF4-FFF2-40B4-BE49-F238E27FC236}">
                <a16:creationId xmlns:a16="http://schemas.microsoft.com/office/drawing/2014/main" id="{CC19F402-C0DD-3644-943A-21D74E740E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48414" y="1698827"/>
            <a:ext cx="5620384" cy="4604933"/>
          </a:xfrm>
          <a:prstGeom prst="rect">
            <a:avLst/>
          </a:prstGeom>
        </p:spPr>
      </p:pic>
      <p:sp>
        <p:nvSpPr>
          <p:cNvPr id="6" name="矩形 5">
            <a:extLst>
              <a:ext uri="{FF2B5EF4-FFF2-40B4-BE49-F238E27FC236}">
                <a16:creationId xmlns:a16="http://schemas.microsoft.com/office/drawing/2014/main" id="{85668932-0C45-9A44-A28C-CB9AFACA019E}"/>
              </a:ext>
            </a:extLst>
          </p:cNvPr>
          <p:cNvSpPr/>
          <p:nvPr/>
        </p:nvSpPr>
        <p:spPr>
          <a:xfrm>
            <a:off x="838200" y="3151912"/>
            <a:ext cx="7153910" cy="2554545"/>
          </a:xfrm>
          <a:prstGeom prst="rect">
            <a:avLst/>
          </a:prstGeom>
        </p:spPr>
        <p:txBody>
          <a:bodyPr wrap="square">
            <a:spAutoFit/>
          </a:bodyPr>
          <a:lstStyle/>
          <a:p>
            <a:r>
              <a:rPr lang="en-US" altLang="zh-CN" sz="1600" dirty="0"/>
              <a:t>DataStream&lt;X&gt; stream = env. </a:t>
            </a:r>
          </a:p>
          <a:p>
            <a:pPr lvl="1"/>
            <a:r>
              <a:rPr lang="en-US" altLang="zh-CN" sz="1600" dirty="0">
                <a:solidFill>
                  <a:srgbClr val="8E908C"/>
                </a:solidFill>
              </a:rPr>
              <a:t>// </a:t>
            </a:r>
            <a:r>
              <a:rPr lang="zh-CN" altLang="en-US" sz="1600" dirty="0">
                <a:solidFill>
                  <a:srgbClr val="8E908C"/>
                </a:solidFill>
              </a:rPr>
              <a:t>一个带有</a:t>
            </a:r>
            <a:r>
              <a:rPr lang="en-US" altLang="zh-CN" sz="1600" dirty="0">
                <a:solidFill>
                  <a:srgbClr val="8E908C"/>
                </a:solidFill>
              </a:rPr>
              <a:t>Operator State</a:t>
            </a:r>
            <a:r>
              <a:rPr lang="zh-CN" altLang="en-US" sz="1600" dirty="0">
                <a:solidFill>
                  <a:srgbClr val="8E908C"/>
                </a:solidFill>
              </a:rPr>
              <a:t>的</a:t>
            </a:r>
            <a:r>
              <a:rPr lang="en-US" altLang="zh-CN" sz="1600" dirty="0">
                <a:solidFill>
                  <a:srgbClr val="8E908C"/>
                </a:solidFill>
              </a:rPr>
              <a:t>Source</a:t>
            </a:r>
            <a:r>
              <a:rPr lang="zh-CN" altLang="en-US" sz="1600" dirty="0">
                <a:solidFill>
                  <a:srgbClr val="8E908C"/>
                </a:solidFill>
              </a:rPr>
              <a:t>，例如</a:t>
            </a:r>
            <a:r>
              <a:rPr lang="en-US" altLang="zh-CN" sz="1600" dirty="0">
                <a:solidFill>
                  <a:srgbClr val="8E908C"/>
                </a:solidFill>
              </a:rPr>
              <a:t>Kafka Source</a:t>
            </a:r>
            <a:r>
              <a:rPr lang="en-US" altLang="zh-CN" sz="1600" dirty="0"/>
              <a:t> </a:t>
            </a:r>
          </a:p>
          <a:p>
            <a:pPr lvl="1"/>
            <a:r>
              <a:rPr lang="en-US" altLang="zh-CN" sz="1600" dirty="0"/>
              <a:t>.</a:t>
            </a:r>
            <a:r>
              <a:rPr lang="en-US" altLang="zh-CN" sz="1600" dirty="0" err="1"/>
              <a:t>addSource</a:t>
            </a:r>
            <a:r>
              <a:rPr lang="en-US" altLang="zh-CN" sz="1600" dirty="0"/>
              <a:t>(</a:t>
            </a:r>
            <a:r>
              <a:rPr lang="en-US" altLang="zh-CN" sz="1600" dirty="0">
                <a:solidFill>
                  <a:srgbClr val="8959A8"/>
                </a:solidFill>
              </a:rPr>
              <a:t>new</a:t>
            </a:r>
            <a:r>
              <a:rPr lang="en-US" altLang="zh-CN" sz="1600" dirty="0"/>
              <a:t> </a:t>
            </a:r>
            <a:r>
              <a:rPr lang="en-US" altLang="zh-CN" sz="1600" dirty="0" err="1"/>
              <a:t>StatefulSource</a:t>
            </a:r>
            <a:r>
              <a:rPr lang="en-US" altLang="zh-CN" sz="1600" dirty="0"/>
              <a:t>())</a:t>
            </a:r>
          </a:p>
          <a:p>
            <a:pPr lvl="1"/>
            <a:r>
              <a:rPr lang="en-US" altLang="zh-CN" sz="1600" dirty="0"/>
              <a:t>.</a:t>
            </a:r>
            <a:r>
              <a:rPr lang="en-US" altLang="zh-CN" sz="1600" dirty="0" err="1"/>
              <a:t>uid</a:t>
            </a:r>
            <a:r>
              <a:rPr lang="en-US" altLang="zh-CN" sz="1600" dirty="0"/>
              <a:t>(</a:t>
            </a:r>
            <a:r>
              <a:rPr lang="en-US" altLang="zh-CN" sz="1600" dirty="0">
                <a:solidFill>
                  <a:srgbClr val="718C00"/>
                </a:solidFill>
              </a:rPr>
              <a:t>“source-id”</a:t>
            </a:r>
            <a:r>
              <a:rPr lang="en-US" altLang="zh-CN" sz="1600" dirty="0"/>
              <a:t>) </a:t>
            </a:r>
            <a:r>
              <a:rPr lang="zh-CN" altLang="en-US" sz="1600" dirty="0"/>
              <a:t> </a:t>
            </a:r>
            <a:r>
              <a:rPr lang="en-US" altLang="zh-CN" sz="1600" dirty="0">
                <a:solidFill>
                  <a:srgbClr val="8E908C"/>
                </a:solidFill>
              </a:rPr>
              <a:t>// </a:t>
            </a:r>
            <a:r>
              <a:rPr lang="zh-CN" altLang="en-US" sz="1600" dirty="0">
                <a:solidFill>
                  <a:srgbClr val="8E908C"/>
                </a:solidFill>
              </a:rPr>
              <a:t>算子</a:t>
            </a:r>
            <a:r>
              <a:rPr lang="en-US" altLang="zh-CN" sz="1600" dirty="0">
                <a:solidFill>
                  <a:srgbClr val="8E908C"/>
                </a:solidFill>
              </a:rPr>
              <a:t>ID</a:t>
            </a:r>
            <a:r>
              <a:rPr lang="en-US" altLang="zh-CN" sz="1600" dirty="0"/>
              <a:t> </a:t>
            </a:r>
          </a:p>
          <a:p>
            <a:pPr lvl="1"/>
            <a:r>
              <a:rPr lang="en-US" altLang="zh-CN" sz="1600" dirty="0"/>
              <a:t>.</a:t>
            </a:r>
            <a:r>
              <a:rPr lang="en-US" altLang="zh-CN" sz="1600" dirty="0" err="1"/>
              <a:t>keyBy</a:t>
            </a:r>
            <a:r>
              <a:rPr lang="en-US" altLang="zh-CN" sz="1600" dirty="0"/>
              <a:t>(...) </a:t>
            </a:r>
          </a:p>
          <a:p>
            <a:pPr lvl="1"/>
            <a:r>
              <a:rPr lang="en-US" altLang="zh-CN" sz="1600" dirty="0">
                <a:solidFill>
                  <a:srgbClr val="8E908C"/>
                </a:solidFill>
              </a:rPr>
              <a:t>// </a:t>
            </a:r>
            <a:r>
              <a:rPr lang="zh-CN" altLang="en-US" sz="1600" dirty="0">
                <a:solidFill>
                  <a:srgbClr val="8E908C"/>
                </a:solidFill>
              </a:rPr>
              <a:t>一个带有</a:t>
            </a:r>
            <a:r>
              <a:rPr lang="en-US" altLang="zh-CN" sz="1600" dirty="0">
                <a:solidFill>
                  <a:srgbClr val="8E908C"/>
                </a:solidFill>
              </a:rPr>
              <a:t>Keyed State</a:t>
            </a:r>
            <a:r>
              <a:rPr lang="zh-CN" altLang="en-US" sz="1600" dirty="0">
                <a:solidFill>
                  <a:srgbClr val="8E908C"/>
                </a:solidFill>
              </a:rPr>
              <a:t>的</a:t>
            </a:r>
            <a:r>
              <a:rPr lang="en-US" altLang="zh-CN" sz="1600" dirty="0">
                <a:solidFill>
                  <a:srgbClr val="8E908C"/>
                </a:solidFill>
              </a:rPr>
              <a:t>Stateful Map</a:t>
            </a:r>
            <a:r>
              <a:rPr lang="en-US" altLang="zh-CN" sz="1600" dirty="0"/>
              <a:t> </a:t>
            </a:r>
          </a:p>
          <a:p>
            <a:pPr lvl="1"/>
            <a:r>
              <a:rPr lang="en-US" altLang="zh-CN" sz="1600" dirty="0"/>
              <a:t>.map(</a:t>
            </a:r>
            <a:r>
              <a:rPr lang="en-US" altLang="zh-CN" sz="1600" dirty="0">
                <a:solidFill>
                  <a:srgbClr val="8959A8"/>
                </a:solidFill>
              </a:rPr>
              <a:t>new</a:t>
            </a:r>
            <a:r>
              <a:rPr lang="en-US" altLang="zh-CN" sz="1600" dirty="0"/>
              <a:t> </a:t>
            </a:r>
            <a:r>
              <a:rPr lang="en-US" altLang="zh-CN" sz="1600" dirty="0" err="1"/>
              <a:t>StatefulMapper</a:t>
            </a:r>
            <a:r>
              <a:rPr lang="en-US" altLang="zh-CN" sz="1600" dirty="0"/>
              <a:t>())</a:t>
            </a:r>
          </a:p>
          <a:p>
            <a:pPr lvl="1"/>
            <a:r>
              <a:rPr lang="en-US" altLang="zh-CN" sz="1600" dirty="0"/>
              <a:t>.</a:t>
            </a:r>
            <a:r>
              <a:rPr lang="en-US" altLang="zh-CN" sz="1600" dirty="0" err="1"/>
              <a:t>uid</a:t>
            </a:r>
            <a:r>
              <a:rPr lang="en-US" altLang="zh-CN" sz="1600" dirty="0"/>
              <a:t>(</a:t>
            </a:r>
            <a:r>
              <a:rPr lang="en-US" altLang="zh-CN" sz="1600" dirty="0">
                <a:solidFill>
                  <a:srgbClr val="718C00"/>
                </a:solidFill>
              </a:rPr>
              <a:t>“mapper-id”</a:t>
            </a:r>
            <a:r>
              <a:rPr lang="en-US" altLang="zh-CN" sz="1600" dirty="0"/>
              <a:t>) </a:t>
            </a:r>
            <a:r>
              <a:rPr lang="zh-CN" altLang="en-US" sz="1600" dirty="0"/>
              <a:t> </a:t>
            </a:r>
            <a:r>
              <a:rPr lang="en-US" altLang="zh-CN" sz="1600" dirty="0">
                <a:solidFill>
                  <a:srgbClr val="8E908C"/>
                </a:solidFill>
              </a:rPr>
              <a:t>// </a:t>
            </a:r>
            <a:r>
              <a:rPr lang="zh-CN" altLang="en-US" sz="1600" dirty="0">
                <a:solidFill>
                  <a:srgbClr val="8E908C"/>
                </a:solidFill>
              </a:rPr>
              <a:t>算子</a:t>
            </a:r>
            <a:r>
              <a:rPr lang="en-US" altLang="zh-CN" sz="1600" dirty="0">
                <a:solidFill>
                  <a:srgbClr val="8E908C"/>
                </a:solidFill>
              </a:rPr>
              <a:t>ID</a:t>
            </a:r>
            <a:r>
              <a:rPr lang="en-US" altLang="zh-CN" sz="1600" dirty="0"/>
              <a:t> </a:t>
            </a:r>
          </a:p>
          <a:p>
            <a:pPr lvl="1"/>
            <a:r>
              <a:rPr lang="en-US" altLang="zh-CN" sz="1600" dirty="0">
                <a:solidFill>
                  <a:srgbClr val="8E908C"/>
                </a:solidFill>
              </a:rPr>
              <a:t>// print</a:t>
            </a:r>
            <a:r>
              <a:rPr lang="zh-CN" altLang="en-US" sz="1600" dirty="0">
                <a:solidFill>
                  <a:srgbClr val="8E908C"/>
                </a:solidFill>
              </a:rPr>
              <a:t>是一种无状态的</a:t>
            </a:r>
            <a:r>
              <a:rPr lang="en-US" altLang="zh-CN" sz="1600" dirty="0">
                <a:solidFill>
                  <a:srgbClr val="8E908C"/>
                </a:solidFill>
              </a:rPr>
              <a:t>Sink</a:t>
            </a:r>
            <a:r>
              <a:rPr lang="en-US" altLang="zh-CN" sz="1600" dirty="0"/>
              <a:t> </a:t>
            </a:r>
          </a:p>
          <a:p>
            <a:pPr lvl="1"/>
            <a:r>
              <a:rPr lang="en-US" altLang="zh-CN" sz="1600" dirty="0"/>
              <a:t>.print(); </a:t>
            </a:r>
            <a:r>
              <a:rPr lang="en-US" altLang="zh-CN" sz="1600" dirty="0">
                <a:solidFill>
                  <a:srgbClr val="8E908C"/>
                </a:solidFill>
              </a:rPr>
              <a:t>// </a:t>
            </a:r>
            <a:r>
              <a:rPr lang="en-US" altLang="zh-CN" sz="1600" dirty="0" err="1">
                <a:solidFill>
                  <a:srgbClr val="8E908C"/>
                </a:solidFill>
              </a:rPr>
              <a:t>Flink</a:t>
            </a:r>
            <a:r>
              <a:rPr lang="zh-CN" altLang="en-US" sz="1600" dirty="0">
                <a:solidFill>
                  <a:srgbClr val="8E908C"/>
                </a:solidFill>
              </a:rPr>
              <a:t>为其自动分配一个算子</a:t>
            </a:r>
            <a:r>
              <a:rPr lang="en-US" altLang="zh-CN" sz="1600" dirty="0">
                <a:solidFill>
                  <a:srgbClr val="8E908C"/>
                </a:solidFill>
              </a:rPr>
              <a:t>ID</a:t>
            </a:r>
            <a:endParaRPr lang="zh-CN" altLang="en-US" sz="1600" dirty="0"/>
          </a:p>
        </p:txBody>
      </p:sp>
    </p:spTree>
    <p:extLst>
      <p:ext uri="{BB962C8B-B14F-4D97-AF65-F5344CB8AC3E}">
        <p14:creationId xmlns:p14="http://schemas.microsoft.com/office/powerpoint/2010/main" val="1490962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BF45BAA-FE39-2B46-B769-CBBA1FA88741}"/>
              </a:ext>
            </a:extLst>
          </p:cNvPr>
          <p:cNvSpPr>
            <a:spLocks noGrp="1"/>
          </p:cNvSpPr>
          <p:nvPr>
            <p:ph idx="1"/>
          </p:nvPr>
        </p:nvSpPr>
        <p:spPr>
          <a:xfrm>
            <a:off x="838201" y="1825625"/>
            <a:ext cx="8477249" cy="4351338"/>
          </a:xfrm>
        </p:spPr>
        <p:txBody>
          <a:bodyPr/>
          <a:lstStyle/>
          <a:p>
            <a:r>
              <a:rPr kumimoji="1" lang="zh-CN" altLang="en-US" dirty="0"/>
              <a:t>对某个作业的状态进行备份，将</a:t>
            </a:r>
            <a:r>
              <a:rPr kumimoji="1" lang="en-US" altLang="zh-CN" dirty="0" err="1"/>
              <a:t>Savepoint</a:t>
            </a:r>
            <a:r>
              <a:rPr kumimoji="1" lang="zh-CN" altLang="en-US" dirty="0"/>
              <a:t>目录保存到某个目录下：</a:t>
            </a:r>
            <a:endParaRPr kumimoji="1" lang="en-US" altLang="zh-CN" dirty="0"/>
          </a:p>
          <a:p>
            <a:endParaRPr kumimoji="1" lang="en-US" altLang="zh-CN" dirty="0"/>
          </a:p>
          <a:p>
            <a:r>
              <a:rPr kumimoji="1" lang="zh-CN" altLang="en-US" dirty="0"/>
              <a:t>从某个</a:t>
            </a:r>
            <a:r>
              <a:rPr kumimoji="1" lang="en-US" altLang="zh-CN" dirty="0" err="1"/>
              <a:t>Savepoint</a:t>
            </a:r>
            <a:r>
              <a:rPr kumimoji="1" lang="zh-CN" altLang="en-US" dirty="0"/>
              <a:t>目录中恢复一个作业：</a:t>
            </a:r>
            <a:endParaRPr kumimoji="1" lang="en-US" altLang="zh-CN" dirty="0"/>
          </a:p>
        </p:txBody>
      </p:sp>
      <p:sp>
        <p:nvSpPr>
          <p:cNvPr id="3" name="标题 2">
            <a:extLst>
              <a:ext uri="{FF2B5EF4-FFF2-40B4-BE49-F238E27FC236}">
                <a16:creationId xmlns:a16="http://schemas.microsoft.com/office/drawing/2014/main" id="{320199C0-E873-7D45-9ACB-4B2525939829}"/>
              </a:ext>
            </a:extLst>
          </p:cNvPr>
          <p:cNvSpPr>
            <a:spLocks noGrp="1"/>
          </p:cNvSpPr>
          <p:nvPr>
            <p:ph type="title"/>
          </p:nvPr>
        </p:nvSpPr>
        <p:spPr/>
        <p:txBody>
          <a:bodyPr>
            <a:normAutofit/>
          </a:bodyPr>
          <a:lstStyle/>
          <a:p>
            <a:r>
              <a:rPr kumimoji="1" lang="zh-CN" altLang="en-US" dirty="0"/>
              <a:t>备份和恢复</a:t>
            </a:r>
          </a:p>
        </p:txBody>
      </p:sp>
      <p:sp>
        <p:nvSpPr>
          <p:cNvPr id="5" name="矩形 4">
            <a:extLst>
              <a:ext uri="{FF2B5EF4-FFF2-40B4-BE49-F238E27FC236}">
                <a16:creationId xmlns:a16="http://schemas.microsoft.com/office/drawing/2014/main" id="{0B14CDD0-8A69-2643-B1E6-5A8BA873A311}"/>
              </a:ext>
            </a:extLst>
          </p:cNvPr>
          <p:cNvSpPr/>
          <p:nvPr/>
        </p:nvSpPr>
        <p:spPr>
          <a:xfrm>
            <a:off x="981075" y="2329935"/>
            <a:ext cx="4713150" cy="338554"/>
          </a:xfrm>
          <a:prstGeom prst="rect">
            <a:avLst/>
          </a:prstGeom>
        </p:spPr>
        <p:txBody>
          <a:bodyPr wrap="none">
            <a:spAutoFit/>
          </a:bodyPr>
          <a:lstStyle/>
          <a:p>
            <a:r>
              <a:rPr lang="en-US" altLang="zh-CN" sz="1600" dirty="0"/>
              <a:t>$</a:t>
            </a:r>
            <a:r>
              <a:rPr lang="zh-CN" altLang="en-US" sz="1600" dirty="0"/>
              <a:t> </a:t>
            </a:r>
            <a:r>
              <a:rPr lang="en-US" altLang="zh-CN" sz="1600" dirty="0"/>
              <a:t>./bin/</a:t>
            </a:r>
            <a:r>
              <a:rPr lang="en-US" altLang="zh-CN" sz="1600" dirty="0" err="1"/>
              <a:t>flink</a:t>
            </a:r>
            <a:r>
              <a:rPr lang="en-US" altLang="zh-CN" sz="1600" dirty="0"/>
              <a:t> </a:t>
            </a:r>
            <a:r>
              <a:rPr lang="en-US" altLang="zh-CN" sz="1600" dirty="0" err="1"/>
              <a:t>savepoint</a:t>
            </a:r>
            <a:r>
              <a:rPr lang="en-US" altLang="zh-CN" sz="1600" dirty="0"/>
              <a:t> &lt;</a:t>
            </a:r>
            <a:r>
              <a:rPr lang="en-US" altLang="zh-CN" sz="1600" dirty="0" err="1"/>
              <a:t>jobId</a:t>
            </a:r>
            <a:r>
              <a:rPr lang="en-US" altLang="zh-CN" sz="1600" dirty="0"/>
              <a:t>&gt; [</a:t>
            </a:r>
            <a:r>
              <a:rPr lang="en-US" altLang="zh-CN" sz="1600" dirty="0" err="1"/>
              <a:t>savepointDirectory</a:t>
            </a:r>
            <a:r>
              <a:rPr lang="en-US" altLang="zh-CN" sz="1600" dirty="0"/>
              <a:t>]</a:t>
            </a:r>
            <a:endParaRPr lang="zh-CN" altLang="en-US" sz="1600" dirty="0"/>
          </a:p>
        </p:txBody>
      </p:sp>
      <p:sp>
        <p:nvSpPr>
          <p:cNvPr id="6" name="矩形 5">
            <a:extLst>
              <a:ext uri="{FF2B5EF4-FFF2-40B4-BE49-F238E27FC236}">
                <a16:creationId xmlns:a16="http://schemas.microsoft.com/office/drawing/2014/main" id="{40CA58C6-AFC9-CC4A-B3D0-853E4156F245}"/>
              </a:ext>
            </a:extLst>
          </p:cNvPr>
          <p:cNvSpPr/>
          <p:nvPr/>
        </p:nvSpPr>
        <p:spPr>
          <a:xfrm>
            <a:off x="981075" y="3391136"/>
            <a:ext cx="5333511" cy="338554"/>
          </a:xfrm>
          <a:prstGeom prst="rect">
            <a:avLst/>
          </a:prstGeom>
        </p:spPr>
        <p:txBody>
          <a:bodyPr wrap="none">
            <a:spAutoFit/>
          </a:bodyPr>
          <a:lstStyle/>
          <a:p>
            <a:r>
              <a:rPr lang="en-US" altLang="zh-CN" sz="1600" dirty="0"/>
              <a:t>$</a:t>
            </a:r>
            <a:r>
              <a:rPr lang="zh-CN" altLang="en-US" sz="1600" dirty="0"/>
              <a:t> </a:t>
            </a:r>
            <a:r>
              <a:rPr lang="en-US" altLang="zh-CN" sz="1600" dirty="0"/>
              <a:t>./bin/</a:t>
            </a:r>
            <a:r>
              <a:rPr lang="en-US" altLang="zh-CN" sz="1600" dirty="0" err="1"/>
              <a:t>flink</a:t>
            </a:r>
            <a:r>
              <a:rPr lang="en-US" altLang="zh-CN" sz="1600" dirty="0"/>
              <a:t> run -s &lt;</a:t>
            </a:r>
            <a:r>
              <a:rPr lang="en-US" altLang="zh-CN" sz="1600" dirty="0" err="1"/>
              <a:t>savepointPath</a:t>
            </a:r>
            <a:r>
              <a:rPr lang="en-US" altLang="zh-CN" sz="1600" dirty="0"/>
              <a:t>&gt; [OPTIONS] &lt;</a:t>
            </a:r>
            <a:r>
              <a:rPr lang="en-US" altLang="zh-CN" sz="1600" dirty="0" err="1"/>
              <a:t>xxx.jar</a:t>
            </a:r>
            <a:r>
              <a:rPr lang="en-US" altLang="zh-CN" sz="1600" dirty="0"/>
              <a:t>&gt;</a:t>
            </a:r>
            <a:endParaRPr lang="zh-CN" altLang="en-US" sz="1600" dirty="0"/>
          </a:p>
        </p:txBody>
      </p:sp>
    </p:spTree>
    <p:extLst>
      <p:ext uri="{BB962C8B-B14F-4D97-AF65-F5344CB8AC3E}">
        <p14:creationId xmlns:p14="http://schemas.microsoft.com/office/powerpoint/2010/main" val="974232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C08F9D5-6C04-7042-B5BC-186841FA419E}"/>
              </a:ext>
            </a:extLst>
          </p:cNvPr>
          <p:cNvSpPr>
            <a:spLocks noGrp="1"/>
          </p:cNvSpPr>
          <p:nvPr>
            <p:ph idx="1"/>
          </p:nvPr>
        </p:nvSpPr>
        <p:spPr>
          <a:xfrm>
            <a:off x="838201" y="1393824"/>
            <a:ext cx="9205912" cy="4351338"/>
          </a:xfrm>
        </p:spPr>
        <p:txBody>
          <a:bodyPr/>
          <a:lstStyle/>
          <a:p>
            <a:r>
              <a:rPr lang="en-US" altLang="zh-CN" dirty="0"/>
              <a:t>State Processor API</a:t>
            </a:r>
            <a:r>
              <a:rPr lang="zh-CN" altLang="en-US" dirty="0"/>
              <a:t>：基于</a:t>
            </a:r>
            <a:r>
              <a:rPr lang="en-US" altLang="zh-CN" dirty="0" err="1"/>
              <a:t>DataSet</a:t>
            </a:r>
            <a:r>
              <a:rPr lang="zh-CN" altLang="en-US" dirty="0"/>
              <a:t> </a:t>
            </a:r>
            <a:r>
              <a:rPr lang="en-US" altLang="zh-CN" dirty="0"/>
              <a:t>API</a:t>
            </a:r>
            <a:r>
              <a:rPr lang="zh-CN" altLang="en-US" dirty="0"/>
              <a:t>，读写和修改</a:t>
            </a:r>
            <a:r>
              <a:rPr lang="en-US" altLang="zh-CN" dirty="0" err="1"/>
              <a:t>Savepoint</a:t>
            </a:r>
            <a:r>
              <a:rPr lang="zh-CN" altLang="en-US" dirty="0"/>
              <a:t>数据</a:t>
            </a:r>
            <a:endParaRPr lang="en-US" altLang="zh-CN" dirty="0"/>
          </a:p>
          <a:p>
            <a:r>
              <a:rPr lang="en-US" altLang="zh-CN" dirty="0" err="1"/>
              <a:t>Savepoint</a:t>
            </a:r>
            <a:r>
              <a:rPr lang="zh-CN" altLang="en-US" dirty="0"/>
              <a:t>以一定的</a:t>
            </a:r>
            <a:r>
              <a:rPr lang="en-US" altLang="zh-CN" dirty="0"/>
              <a:t>Schema</a:t>
            </a:r>
            <a:r>
              <a:rPr lang="zh-CN" altLang="en-US" dirty="0"/>
              <a:t>存储，像读写数据库一样读写</a:t>
            </a:r>
            <a:r>
              <a:rPr lang="en-US" altLang="zh-CN" dirty="0" err="1"/>
              <a:t>Savepoint</a:t>
            </a:r>
            <a:endParaRPr lang="en-US" altLang="zh-CN" dirty="0"/>
          </a:p>
          <a:p>
            <a:endParaRPr lang="en-US" altLang="zh-CN" dirty="0"/>
          </a:p>
          <a:p>
            <a:endParaRPr lang="en-US" altLang="zh-CN" dirty="0"/>
          </a:p>
          <a:p>
            <a:r>
              <a:rPr lang="en-US" altLang="zh-CN" dirty="0" err="1"/>
              <a:t>ReaderFunction</a:t>
            </a:r>
            <a:r>
              <a:rPr lang="zh-CN" altLang="en-US" dirty="0"/>
              <a:t>是一个</a:t>
            </a:r>
            <a:r>
              <a:rPr lang="en-US" altLang="zh-CN" dirty="0" err="1"/>
              <a:t>KeyedStateReaderFunction</a:t>
            </a:r>
            <a:r>
              <a:rPr lang="zh-CN" altLang="en-US" dirty="0"/>
              <a:t>的实现，需要实现</a:t>
            </a:r>
            <a:r>
              <a:rPr lang="en-US" altLang="zh-CN" dirty="0"/>
              <a:t>open()</a:t>
            </a:r>
            <a:r>
              <a:rPr lang="zh-CN" altLang="en-US" dirty="0"/>
              <a:t>和</a:t>
            </a:r>
            <a:r>
              <a:rPr lang="en-US" altLang="zh-CN" dirty="0" err="1"/>
              <a:t>readKey</a:t>
            </a:r>
            <a:r>
              <a:rPr lang="en-US" altLang="zh-CN" dirty="0"/>
              <a:t>()</a:t>
            </a:r>
            <a:r>
              <a:rPr lang="zh-CN" altLang="en-US" dirty="0"/>
              <a:t>方法：</a:t>
            </a:r>
            <a:endParaRPr lang="en-US" altLang="zh-CN" dirty="0"/>
          </a:p>
          <a:p>
            <a:pPr lvl="1"/>
            <a:r>
              <a:rPr lang="en-US" altLang="zh-CN" dirty="0"/>
              <a:t>open()</a:t>
            </a:r>
            <a:r>
              <a:rPr lang="zh-CN" altLang="en-US" dirty="0"/>
              <a:t>方法中注册</a:t>
            </a:r>
            <a:r>
              <a:rPr lang="en-US" altLang="zh-CN" dirty="0" err="1"/>
              <a:t>StateDescriptor</a:t>
            </a:r>
            <a:endParaRPr lang="en-US" altLang="zh-CN" dirty="0"/>
          </a:p>
          <a:p>
            <a:pPr lvl="1"/>
            <a:r>
              <a:rPr lang="en-US" altLang="zh-CN" dirty="0" err="1"/>
              <a:t>readKey</a:t>
            </a:r>
            <a:r>
              <a:rPr lang="en-US" altLang="zh-CN" dirty="0"/>
              <a:t>()</a:t>
            </a:r>
            <a:r>
              <a:rPr lang="zh-CN" altLang="en-US" dirty="0"/>
              <a:t>方法中逐</a:t>
            </a:r>
            <a:r>
              <a:rPr lang="en-US" altLang="zh-CN" dirty="0"/>
              <a:t>Key</a:t>
            </a:r>
            <a:r>
              <a:rPr lang="zh-CN" altLang="en-US" dirty="0"/>
              <a:t>读取数据，输出到</a:t>
            </a:r>
            <a:r>
              <a:rPr lang="en-US" altLang="zh-CN" dirty="0"/>
              <a:t>Collector</a:t>
            </a:r>
            <a:r>
              <a:rPr lang="zh-CN" altLang="en-US" dirty="0"/>
              <a:t>中</a:t>
            </a:r>
            <a:endParaRPr lang="en-US" altLang="zh-CN" dirty="0"/>
          </a:p>
        </p:txBody>
      </p:sp>
      <p:sp>
        <p:nvSpPr>
          <p:cNvPr id="3" name="标题 2">
            <a:extLst>
              <a:ext uri="{FF2B5EF4-FFF2-40B4-BE49-F238E27FC236}">
                <a16:creationId xmlns:a16="http://schemas.microsoft.com/office/drawing/2014/main" id="{EAB94E11-6DBB-1A49-B8BB-AE95469463F4}"/>
              </a:ext>
            </a:extLst>
          </p:cNvPr>
          <p:cNvSpPr>
            <a:spLocks noGrp="1"/>
          </p:cNvSpPr>
          <p:nvPr>
            <p:ph type="title"/>
          </p:nvPr>
        </p:nvSpPr>
        <p:spPr/>
        <p:txBody>
          <a:bodyPr/>
          <a:lstStyle/>
          <a:p>
            <a:r>
              <a:rPr kumimoji="1" lang="zh-CN" altLang="en-US" dirty="0"/>
              <a:t>从</a:t>
            </a:r>
            <a:r>
              <a:rPr kumimoji="1" lang="en-US" altLang="zh-CN" dirty="0" err="1"/>
              <a:t>Savepoint</a:t>
            </a:r>
            <a:r>
              <a:rPr kumimoji="1" lang="zh-CN" altLang="en-US" dirty="0"/>
              <a:t>中读数据</a:t>
            </a:r>
          </a:p>
        </p:txBody>
      </p:sp>
      <p:pic>
        <p:nvPicPr>
          <p:cNvPr id="8" name="图片 7">
            <a:extLst>
              <a:ext uri="{FF2B5EF4-FFF2-40B4-BE49-F238E27FC236}">
                <a16:creationId xmlns:a16="http://schemas.microsoft.com/office/drawing/2014/main" id="{5F7C9706-48DA-934F-8FC3-81A4273FAA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53112" y="3978642"/>
            <a:ext cx="6148386" cy="2580320"/>
          </a:xfrm>
          <a:prstGeom prst="rect">
            <a:avLst/>
          </a:prstGeom>
        </p:spPr>
      </p:pic>
      <p:sp>
        <p:nvSpPr>
          <p:cNvPr id="9" name="文本框 8">
            <a:extLst>
              <a:ext uri="{FF2B5EF4-FFF2-40B4-BE49-F238E27FC236}">
                <a16:creationId xmlns:a16="http://schemas.microsoft.com/office/drawing/2014/main" id="{7E5292E9-AB5E-6549-80CA-3B3172D73542}"/>
              </a:ext>
            </a:extLst>
          </p:cNvPr>
          <p:cNvSpPr txBox="1"/>
          <p:nvPr/>
        </p:nvSpPr>
        <p:spPr>
          <a:xfrm>
            <a:off x="7398681" y="6379449"/>
            <a:ext cx="3057247" cy="369332"/>
          </a:xfrm>
          <a:prstGeom prst="rect">
            <a:avLst/>
          </a:prstGeom>
          <a:noFill/>
        </p:spPr>
        <p:txBody>
          <a:bodyPr wrap="none" rtlCol="0">
            <a:spAutoFit/>
          </a:bodyPr>
          <a:lstStyle/>
          <a:p>
            <a:r>
              <a:rPr lang="en-US" altLang="zh-CN" dirty="0" err="1"/>
              <a:t>Savepoint</a:t>
            </a:r>
            <a:r>
              <a:rPr lang="zh-CN" altLang="zh-CN" dirty="0"/>
              <a:t>中的数据存储形式</a:t>
            </a:r>
            <a:endParaRPr kumimoji="1" lang="zh-CN" altLang="en-US" dirty="0"/>
          </a:p>
        </p:txBody>
      </p:sp>
      <p:sp>
        <p:nvSpPr>
          <p:cNvPr id="10" name="矩形 9">
            <a:extLst>
              <a:ext uri="{FF2B5EF4-FFF2-40B4-BE49-F238E27FC236}">
                <a16:creationId xmlns:a16="http://schemas.microsoft.com/office/drawing/2014/main" id="{8BE69443-4BE5-3942-94E5-20AD9F08C483}"/>
              </a:ext>
            </a:extLst>
          </p:cNvPr>
          <p:cNvSpPr/>
          <p:nvPr/>
        </p:nvSpPr>
        <p:spPr>
          <a:xfrm>
            <a:off x="838199" y="2270408"/>
            <a:ext cx="8891588" cy="338554"/>
          </a:xfrm>
          <a:prstGeom prst="rect">
            <a:avLst/>
          </a:prstGeom>
        </p:spPr>
        <p:txBody>
          <a:bodyPr wrap="square">
            <a:spAutoFit/>
          </a:bodyPr>
          <a:lstStyle/>
          <a:p>
            <a:r>
              <a:rPr lang="en-US" altLang="zh-CN" sz="1600" dirty="0" err="1"/>
              <a:t>DataSet</a:t>
            </a:r>
            <a:r>
              <a:rPr lang="en-US" altLang="zh-CN" sz="1600" dirty="0"/>
              <a:t>&lt;Integer&gt; </a:t>
            </a:r>
            <a:r>
              <a:rPr lang="en-US" altLang="zh-CN" sz="1600" dirty="0" err="1"/>
              <a:t>listState</a:t>
            </a:r>
            <a:r>
              <a:rPr lang="en-US" altLang="zh-CN" sz="1600" dirty="0"/>
              <a:t> = </a:t>
            </a:r>
            <a:r>
              <a:rPr lang="en-US" altLang="zh-CN" sz="1600" dirty="0" err="1"/>
              <a:t>savepoint.readListState</a:t>
            </a:r>
            <a:r>
              <a:rPr lang="en-US" altLang="zh-CN" sz="1600" dirty="0"/>
              <a:t>&lt;&gt;( </a:t>
            </a:r>
            <a:r>
              <a:rPr lang="en-US" altLang="zh-CN" sz="1600" dirty="0">
                <a:solidFill>
                  <a:srgbClr val="718C00"/>
                </a:solidFill>
              </a:rPr>
              <a:t>"source-id"</a:t>
            </a:r>
            <a:r>
              <a:rPr lang="en-US" altLang="zh-CN" sz="1600" dirty="0"/>
              <a:t>, </a:t>
            </a:r>
            <a:r>
              <a:rPr lang="en-US" altLang="zh-CN" sz="1600" dirty="0">
                <a:solidFill>
                  <a:srgbClr val="718C00"/>
                </a:solidFill>
              </a:rPr>
              <a:t>"os1"</a:t>
            </a:r>
            <a:r>
              <a:rPr lang="en-US" altLang="zh-CN" sz="1600" dirty="0"/>
              <a:t>, </a:t>
            </a:r>
            <a:r>
              <a:rPr lang="en-US" altLang="zh-CN" sz="1600" dirty="0" err="1"/>
              <a:t>Types.INT</a:t>
            </a:r>
            <a:r>
              <a:rPr lang="en-US" altLang="zh-CN" sz="1600" dirty="0"/>
              <a:t>);</a:t>
            </a:r>
            <a:endParaRPr lang="zh-CN" altLang="en-US" sz="1600" dirty="0"/>
          </a:p>
        </p:txBody>
      </p:sp>
      <p:sp>
        <p:nvSpPr>
          <p:cNvPr id="11" name="矩形 10">
            <a:extLst>
              <a:ext uri="{FF2B5EF4-FFF2-40B4-BE49-F238E27FC236}">
                <a16:creationId xmlns:a16="http://schemas.microsoft.com/office/drawing/2014/main" id="{930E24BD-755C-D14B-B72B-04BC1D0D585C}"/>
              </a:ext>
            </a:extLst>
          </p:cNvPr>
          <p:cNvSpPr/>
          <p:nvPr/>
        </p:nvSpPr>
        <p:spPr>
          <a:xfrm>
            <a:off x="788330" y="2709026"/>
            <a:ext cx="10620375" cy="584775"/>
          </a:xfrm>
          <a:prstGeom prst="rect">
            <a:avLst/>
          </a:prstGeom>
        </p:spPr>
        <p:txBody>
          <a:bodyPr wrap="square">
            <a:spAutoFit/>
          </a:bodyPr>
          <a:lstStyle/>
          <a:p>
            <a:r>
              <a:rPr lang="en-US" altLang="zh-CN" sz="1600" dirty="0">
                <a:solidFill>
                  <a:srgbClr val="8E908C"/>
                </a:solidFill>
              </a:rPr>
              <a:t>// </a:t>
            </a:r>
            <a:r>
              <a:rPr lang="en-US" altLang="zh-CN" sz="1600" dirty="0" err="1">
                <a:solidFill>
                  <a:srgbClr val="8E908C"/>
                </a:solidFill>
              </a:rPr>
              <a:t>ReaderFunction</a:t>
            </a:r>
            <a:r>
              <a:rPr lang="zh-CN" altLang="en-US" sz="1600" dirty="0">
                <a:solidFill>
                  <a:srgbClr val="8E908C"/>
                </a:solidFill>
              </a:rPr>
              <a:t>需要继承并实现</a:t>
            </a:r>
            <a:r>
              <a:rPr lang="en-US" altLang="zh-CN" sz="1600" dirty="0" err="1">
                <a:solidFill>
                  <a:srgbClr val="8E908C"/>
                </a:solidFill>
              </a:rPr>
              <a:t>KeyedStateReaderFunction</a:t>
            </a:r>
            <a:r>
              <a:rPr lang="en-US" altLang="zh-CN" sz="1600" dirty="0"/>
              <a:t> </a:t>
            </a:r>
          </a:p>
          <a:p>
            <a:r>
              <a:rPr lang="en-US" altLang="zh-CN" sz="1600" dirty="0" err="1"/>
              <a:t>DataSet</a:t>
            </a:r>
            <a:r>
              <a:rPr lang="en-US" altLang="zh-CN" sz="1600" dirty="0"/>
              <a:t>&lt;</a:t>
            </a:r>
            <a:r>
              <a:rPr lang="en-US" altLang="zh-CN" sz="1600" dirty="0" err="1"/>
              <a:t>KeyedState</a:t>
            </a:r>
            <a:r>
              <a:rPr lang="en-US" altLang="zh-CN" sz="1600" dirty="0"/>
              <a:t>&gt; </a:t>
            </a:r>
            <a:r>
              <a:rPr lang="en-US" altLang="zh-CN" sz="1600" dirty="0" err="1"/>
              <a:t>keyedState</a:t>
            </a:r>
            <a:r>
              <a:rPr lang="en-US" altLang="zh-CN" sz="1600" dirty="0"/>
              <a:t> = </a:t>
            </a:r>
            <a:r>
              <a:rPr lang="en-US" altLang="zh-CN" sz="1600" dirty="0" err="1"/>
              <a:t>savepoint.readKeyedState</a:t>
            </a:r>
            <a:r>
              <a:rPr lang="en-US" altLang="zh-CN" sz="1600" dirty="0"/>
              <a:t>(</a:t>
            </a:r>
            <a:r>
              <a:rPr lang="en-US" altLang="zh-CN" sz="1600" dirty="0">
                <a:solidFill>
                  <a:srgbClr val="718C00"/>
                </a:solidFill>
              </a:rPr>
              <a:t>"mapper-id"</a:t>
            </a:r>
            <a:r>
              <a:rPr lang="en-US" altLang="zh-CN" sz="1600" dirty="0"/>
              <a:t>, </a:t>
            </a:r>
            <a:r>
              <a:rPr lang="en-US" altLang="zh-CN" sz="1600" dirty="0">
                <a:solidFill>
                  <a:srgbClr val="8959A8"/>
                </a:solidFill>
              </a:rPr>
              <a:t>new</a:t>
            </a:r>
            <a:r>
              <a:rPr lang="en-US" altLang="zh-CN" sz="1600" dirty="0"/>
              <a:t> </a:t>
            </a:r>
            <a:r>
              <a:rPr lang="en-US" altLang="zh-CN" sz="1600" dirty="0" err="1"/>
              <a:t>ReaderFunction</a:t>
            </a:r>
            <a:r>
              <a:rPr lang="en-US" altLang="zh-CN" sz="1600" dirty="0"/>
              <a:t>());</a:t>
            </a:r>
            <a:endParaRPr lang="zh-CN" altLang="en-US" sz="1600" dirty="0"/>
          </a:p>
        </p:txBody>
      </p:sp>
    </p:spTree>
    <p:extLst>
      <p:ext uri="{BB962C8B-B14F-4D97-AF65-F5344CB8AC3E}">
        <p14:creationId xmlns:p14="http://schemas.microsoft.com/office/powerpoint/2010/main" val="4104610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827978-856F-5748-8AA1-77845716B0A6}"/>
              </a:ext>
            </a:extLst>
          </p:cNvPr>
          <p:cNvSpPr>
            <a:spLocks noGrp="1"/>
          </p:cNvSpPr>
          <p:nvPr>
            <p:ph idx="1"/>
          </p:nvPr>
        </p:nvSpPr>
        <p:spPr>
          <a:xfrm>
            <a:off x="838201" y="1825625"/>
            <a:ext cx="6862762" cy="1917699"/>
          </a:xfrm>
        </p:spPr>
        <p:txBody>
          <a:bodyPr/>
          <a:lstStyle/>
          <a:p>
            <a:r>
              <a:rPr kumimoji="1" lang="en-US" altLang="zh-CN" dirty="0"/>
              <a:t>Managed</a:t>
            </a:r>
            <a:r>
              <a:rPr kumimoji="1" lang="zh-CN" altLang="en-US" dirty="0"/>
              <a:t> </a:t>
            </a:r>
            <a:r>
              <a:rPr kumimoji="1" lang="en-US" altLang="zh-CN" dirty="0"/>
              <a:t>State</a:t>
            </a:r>
            <a:r>
              <a:rPr kumimoji="1" lang="zh-CN" altLang="en-US" dirty="0"/>
              <a:t> 和 </a:t>
            </a:r>
            <a:r>
              <a:rPr kumimoji="1" lang="en-US" altLang="zh-CN" dirty="0"/>
              <a:t>Raw</a:t>
            </a:r>
            <a:r>
              <a:rPr kumimoji="1" lang="zh-CN" altLang="en-US" dirty="0"/>
              <a:t> </a:t>
            </a:r>
            <a:r>
              <a:rPr kumimoji="1" lang="en-US" altLang="zh-CN" dirty="0"/>
              <a:t>State</a:t>
            </a:r>
          </a:p>
          <a:p>
            <a:pPr lvl="1" indent="-285750"/>
            <a:r>
              <a:rPr lang="zh-CN" altLang="zh-CN" dirty="0"/>
              <a:t>托管状态（</a:t>
            </a:r>
            <a:r>
              <a:rPr lang="en-US" altLang="zh-CN" dirty="0"/>
              <a:t>Managed State</a:t>
            </a:r>
            <a:r>
              <a:rPr lang="zh-CN" altLang="zh-CN" dirty="0"/>
              <a:t>）是由</a:t>
            </a:r>
            <a:r>
              <a:rPr lang="en-US" altLang="zh-CN" dirty="0" err="1"/>
              <a:t>Flink</a:t>
            </a:r>
            <a:r>
              <a:rPr lang="zh-CN" altLang="zh-CN" dirty="0"/>
              <a:t>管理的，</a:t>
            </a:r>
            <a:r>
              <a:rPr lang="en-US" altLang="zh-CN" dirty="0" err="1"/>
              <a:t>Flink</a:t>
            </a:r>
            <a:r>
              <a:rPr lang="zh-CN" altLang="zh-CN" dirty="0"/>
              <a:t>帮忙存储、恢复和优化</a:t>
            </a:r>
            <a:endParaRPr lang="en-US" altLang="zh-CN" dirty="0"/>
          </a:p>
          <a:p>
            <a:pPr lvl="1" indent="-285750"/>
            <a:r>
              <a:rPr lang="zh-CN" altLang="en-US" dirty="0"/>
              <a:t>原生状态（</a:t>
            </a:r>
            <a:r>
              <a:rPr lang="en-US" altLang="zh-CN" dirty="0"/>
              <a:t>Raw State</a:t>
            </a:r>
            <a:r>
              <a:rPr lang="zh-CN" altLang="en-US" dirty="0"/>
              <a:t>）</a:t>
            </a:r>
            <a:r>
              <a:rPr lang="zh-CN" altLang="zh-CN" dirty="0"/>
              <a:t>是开发者自己管理的，需要自己序列化 </a:t>
            </a:r>
            <a:endParaRPr lang="en-US" altLang="zh-CN" dirty="0"/>
          </a:p>
          <a:p>
            <a:r>
              <a:rPr kumimoji="1" lang="en-US" altLang="zh-CN" dirty="0"/>
              <a:t>Managed</a:t>
            </a:r>
            <a:r>
              <a:rPr kumimoji="1" lang="zh-CN" altLang="en-US" dirty="0"/>
              <a:t> </a:t>
            </a:r>
            <a:r>
              <a:rPr kumimoji="1" lang="en-US" altLang="zh-CN" dirty="0"/>
              <a:t>State</a:t>
            </a:r>
            <a:r>
              <a:rPr kumimoji="1" lang="zh-CN" altLang="en-US" dirty="0"/>
              <a:t>又细分为</a:t>
            </a:r>
            <a:r>
              <a:rPr kumimoji="1" lang="en-US" altLang="zh-CN" dirty="0"/>
              <a:t>Keyed</a:t>
            </a:r>
            <a:r>
              <a:rPr kumimoji="1" lang="zh-CN" altLang="en-US" dirty="0"/>
              <a:t> </a:t>
            </a:r>
            <a:r>
              <a:rPr kumimoji="1" lang="en-US" altLang="zh-CN" dirty="0"/>
              <a:t>State</a:t>
            </a:r>
            <a:r>
              <a:rPr kumimoji="1" lang="zh-CN" altLang="en-US" dirty="0"/>
              <a:t>和</a:t>
            </a:r>
            <a:r>
              <a:rPr kumimoji="1" lang="en-US" altLang="zh-CN" dirty="0"/>
              <a:t>Operator</a:t>
            </a:r>
            <a:r>
              <a:rPr kumimoji="1" lang="zh-CN" altLang="en-US" dirty="0"/>
              <a:t> </a:t>
            </a:r>
            <a:r>
              <a:rPr kumimoji="1" lang="en-US" altLang="zh-CN" dirty="0"/>
              <a:t>State</a:t>
            </a:r>
          </a:p>
          <a:p>
            <a:pPr marL="285750" indent="-285750">
              <a:buFont typeface="Arial" panose="020B0604020202020204" pitchFamily="34" charset="0"/>
              <a:buChar char="•"/>
            </a:pPr>
            <a:endParaRPr kumimoji="1" lang="zh-CN" altLang="en-US" dirty="0"/>
          </a:p>
        </p:txBody>
      </p:sp>
      <p:sp>
        <p:nvSpPr>
          <p:cNvPr id="3" name="标题 2">
            <a:extLst>
              <a:ext uri="{FF2B5EF4-FFF2-40B4-BE49-F238E27FC236}">
                <a16:creationId xmlns:a16="http://schemas.microsoft.com/office/drawing/2014/main" id="{65A553C1-4021-9649-9AD8-74089559DFCD}"/>
              </a:ext>
            </a:extLst>
          </p:cNvPr>
          <p:cNvSpPr>
            <a:spLocks noGrp="1"/>
          </p:cNvSpPr>
          <p:nvPr>
            <p:ph type="title"/>
          </p:nvPr>
        </p:nvSpPr>
        <p:spPr/>
        <p:txBody>
          <a:bodyPr/>
          <a:lstStyle/>
          <a:p>
            <a:r>
              <a:rPr kumimoji="1" lang="en-US" altLang="zh-CN" dirty="0" err="1"/>
              <a:t>Flink</a:t>
            </a:r>
            <a:r>
              <a:rPr kumimoji="1" lang="zh-CN" altLang="en-US" dirty="0"/>
              <a:t>的几种状态类型</a:t>
            </a:r>
          </a:p>
        </p:txBody>
      </p:sp>
      <p:graphicFrame>
        <p:nvGraphicFramePr>
          <p:cNvPr id="4" name="表格 3">
            <a:extLst>
              <a:ext uri="{FF2B5EF4-FFF2-40B4-BE49-F238E27FC236}">
                <a16:creationId xmlns:a16="http://schemas.microsoft.com/office/drawing/2014/main" id="{1F3B06DB-A0B7-B041-AA25-205A362DA8F2}"/>
              </a:ext>
            </a:extLst>
          </p:cNvPr>
          <p:cNvGraphicFramePr>
            <a:graphicFrameLocks noGrp="1"/>
          </p:cNvGraphicFramePr>
          <p:nvPr>
            <p:extLst>
              <p:ext uri="{D42A27DB-BD31-4B8C-83A1-F6EECF244321}">
                <p14:modId xmlns:p14="http://schemas.microsoft.com/office/powerpoint/2010/main" val="2769244059"/>
              </p:ext>
            </p:extLst>
          </p:nvPr>
        </p:nvGraphicFramePr>
        <p:xfrm>
          <a:off x="1150143" y="4023061"/>
          <a:ext cx="9891713" cy="2257427"/>
        </p:xfrm>
        <a:graphic>
          <a:graphicData uri="http://schemas.openxmlformats.org/drawingml/2006/table">
            <a:tbl>
              <a:tblPr firstRow="1" firstCol="1" bandRow="1">
                <a:tableStyleId>{F5AB1C69-6EDB-4FF4-983F-18BD219EF322}</a:tableStyleId>
              </a:tblPr>
              <a:tblGrid>
                <a:gridCol w="1703904">
                  <a:extLst>
                    <a:ext uri="{9D8B030D-6E8A-4147-A177-3AD203B41FA5}">
                      <a16:colId xmlns:a16="http://schemas.microsoft.com/office/drawing/2014/main" val="355186767"/>
                    </a:ext>
                  </a:extLst>
                </a:gridCol>
                <a:gridCol w="6017359">
                  <a:extLst>
                    <a:ext uri="{9D8B030D-6E8A-4147-A177-3AD203B41FA5}">
                      <a16:colId xmlns:a16="http://schemas.microsoft.com/office/drawing/2014/main" val="2254180515"/>
                    </a:ext>
                  </a:extLst>
                </a:gridCol>
                <a:gridCol w="2170450">
                  <a:extLst>
                    <a:ext uri="{9D8B030D-6E8A-4147-A177-3AD203B41FA5}">
                      <a16:colId xmlns:a16="http://schemas.microsoft.com/office/drawing/2014/main" val="706763801"/>
                    </a:ext>
                  </a:extLst>
                </a:gridCol>
              </a:tblGrid>
              <a:tr h="322490">
                <a:tc>
                  <a:txBody>
                    <a:bodyPr/>
                    <a:lstStyle/>
                    <a:p>
                      <a:pPr algn="ctr">
                        <a:spcAft>
                          <a:spcPts val="0"/>
                        </a:spcAft>
                      </a:pPr>
                      <a:r>
                        <a:rPr lang="en-US" sz="1600" kern="100">
                          <a:effectLst/>
                        </a:rPr>
                        <a:t> </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kern="100" dirty="0">
                          <a:effectLst/>
                        </a:rPr>
                        <a:t>Managed State</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kern="100" dirty="0">
                          <a:effectLst/>
                        </a:rPr>
                        <a:t>Raw State</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35085351"/>
                  </a:ext>
                </a:extLst>
              </a:tr>
              <a:tr h="644979">
                <a:tc>
                  <a:txBody>
                    <a:bodyPr/>
                    <a:lstStyle/>
                    <a:p>
                      <a:pPr algn="ctr">
                        <a:spcAft>
                          <a:spcPts val="1020"/>
                        </a:spcAft>
                      </a:pPr>
                      <a:r>
                        <a:rPr lang="zh-CN" sz="1600" kern="100" spc="15" dirty="0">
                          <a:effectLst/>
                        </a:rPr>
                        <a:t>状态管理方式</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kern="100" dirty="0" err="1">
                          <a:effectLst/>
                        </a:rPr>
                        <a:t>Flink</a:t>
                      </a:r>
                      <a:r>
                        <a:rPr lang="en-US" sz="1600" kern="100" dirty="0">
                          <a:effectLst/>
                        </a:rPr>
                        <a:t> Runtime</a:t>
                      </a:r>
                      <a:r>
                        <a:rPr lang="zh-CN" sz="1600" kern="100" dirty="0">
                          <a:effectLst/>
                        </a:rPr>
                        <a:t>托管，自动存储、自动恢复、自动伸缩</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1020"/>
                        </a:spcAft>
                      </a:pPr>
                      <a:r>
                        <a:rPr lang="zh-CN" sz="1600" kern="100" spc="15">
                          <a:effectLst/>
                        </a:rPr>
                        <a:t>用户自己管理</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2480694669"/>
                  </a:ext>
                </a:extLst>
              </a:tr>
              <a:tr h="644979">
                <a:tc>
                  <a:txBody>
                    <a:bodyPr/>
                    <a:lstStyle/>
                    <a:p>
                      <a:pPr algn="ctr">
                        <a:spcAft>
                          <a:spcPts val="1020"/>
                        </a:spcAft>
                      </a:pPr>
                      <a:r>
                        <a:rPr lang="zh-CN" sz="1600" kern="100" spc="15">
                          <a:effectLst/>
                        </a:rPr>
                        <a:t>状态数据结构</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kern="100" dirty="0" err="1">
                          <a:effectLst/>
                        </a:rPr>
                        <a:t>Flink</a:t>
                      </a:r>
                      <a:r>
                        <a:rPr lang="zh-CN" sz="1600" kern="100" dirty="0">
                          <a:effectLst/>
                        </a:rPr>
                        <a:t>提供的常用数据结构，如</a:t>
                      </a:r>
                      <a:r>
                        <a:rPr lang="en-US" sz="1600" kern="100" dirty="0" err="1">
                          <a:effectLst/>
                        </a:rPr>
                        <a:t>ListState</a:t>
                      </a:r>
                      <a:r>
                        <a:rPr lang="zh-CN" sz="1600" kern="100" dirty="0">
                          <a:effectLst/>
                        </a:rPr>
                        <a:t>、</a:t>
                      </a:r>
                      <a:r>
                        <a:rPr lang="en-US" sz="1600" kern="100" dirty="0" err="1">
                          <a:effectLst/>
                        </a:rPr>
                        <a:t>MapState</a:t>
                      </a:r>
                      <a:r>
                        <a:rPr lang="zh-CN" sz="1600" kern="100" dirty="0">
                          <a:effectLst/>
                        </a:rPr>
                        <a:t>等</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kern="100">
                          <a:effectLst/>
                        </a:rPr>
                        <a:t>字节数组：</a:t>
                      </a:r>
                      <a:r>
                        <a:rPr lang="en-US" sz="1600" kern="100">
                          <a:effectLst/>
                        </a:rPr>
                        <a:t>byte[]</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125644131"/>
                  </a:ext>
                </a:extLst>
              </a:tr>
              <a:tr h="644979">
                <a:tc>
                  <a:txBody>
                    <a:bodyPr/>
                    <a:lstStyle/>
                    <a:p>
                      <a:pPr algn="ctr">
                        <a:spcAft>
                          <a:spcPts val="1020"/>
                        </a:spcAft>
                      </a:pPr>
                      <a:r>
                        <a:rPr lang="zh-CN" sz="1600" kern="100" spc="15" dirty="0">
                          <a:effectLst/>
                        </a:rPr>
                        <a:t>使用场景</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kern="100" dirty="0">
                          <a:effectLst/>
                        </a:rPr>
                        <a:t>绝大多数</a:t>
                      </a:r>
                      <a:r>
                        <a:rPr lang="en-US" sz="1600" kern="100" dirty="0" err="1">
                          <a:effectLst/>
                        </a:rPr>
                        <a:t>Flink</a:t>
                      </a:r>
                      <a:r>
                        <a:rPr lang="zh-CN" sz="1600" kern="100" dirty="0">
                          <a:effectLst/>
                        </a:rPr>
                        <a:t>函数</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1020"/>
                        </a:spcAft>
                      </a:pPr>
                      <a:r>
                        <a:rPr lang="zh-CN" sz="1600" kern="100" spc="15" dirty="0">
                          <a:effectLst/>
                        </a:rPr>
                        <a:t>用户自定义函数</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19517612"/>
                  </a:ext>
                </a:extLst>
              </a:tr>
            </a:tbl>
          </a:graphicData>
        </a:graphic>
      </p:graphicFrame>
    </p:spTree>
    <p:extLst>
      <p:ext uri="{BB962C8B-B14F-4D97-AF65-F5344CB8AC3E}">
        <p14:creationId xmlns:p14="http://schemas.microsoft.com/office/powerpoint/2010/main" val="847887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B181AB3-D46D-6347-879E-6442B663316F}"/>
              </a:ext>
            </a:extLst>
          </p:cNvPr>
          <p:cNvSpPr>
            <a:spLocks noGrp="1"/>
          </p:cNvSpPr>
          <p:nvPr>
            <p:ph idx="1"/>
          </p:nvPr>
        </p:nvSpPr>
        <p:spPr>
          <a:xfrm>
            <a:off x="838202" y="1825625"/>
            <a:ext cx="4405312" cy="4351338"/>
          </a:xfrm>
        </p:spPr>
        <p:txBody>
          <a:bodyPr/>
          <a:lstStyle/>
          <a:p>
            <a:r>
              <a:rPr kumimoji="1" lang="zh-CN" altLang="en-US" dirty="0"/>
              <a:t>向</a:t>
            </a:r>
            <a:r>
              <a:rPr kumimoji="1" lang="en-US" altLang="zh-CN" dirty="0" err="1"/>
              <a:t>Savepoint</a:t>
            </a:r>
            <a:r>
              <a:rPr kumimoji="1" lang="zh-CN" altLang="en-US" dirty="0"/>
              <a:t>中写入状态，适合作业冷启动</a:t>
            </a:r>
            <a:endParaRPr kumimoji="1" lang="en-US" altLang="zh-CN" dirty="0"/>
          </a:p>
          <a:p>
            <a:r>
              <a:rPr kumimoji="1" lang="zh-CN" altLang="en-US" dirty="0"/>
              <a:t>构建</a:t>
            </a:r>
            <a:r>
              <a:rPr lang="en-US" altLang="zh-CN" dirty="0" err="1"/>
              <a:t>BootstrapTransformation</a:t>
            </a:r>
            <a:r>
              <a:rPr lang="zh-CN" altLang="en-US" dirty="0"/>
              <a:t>操作，是一个状态写入的过程，可以理解为流处理时使用的有状态的算子</a:t>
            </a:r>
            <a:endParaRPr lang="en-US" altLang="zh-CN" dirty="0"/>
          </a:p>
          <a:p>
            <a:r>
              <a:rPr lang="en-US" altLang="zh-CN" dirty="0" err="1"/>
              <a:t>withOperator</a:t>
            </a:r>
            <a:r>
              <a:rPr lang="en-US" altLang="zh-CN" dirty="0"/>
              <a:t>()</a:t>
            </a:r>
            <a:r>
              <a:rPr lang="zh-CN" altLang="en-US" dirty="0"/>
              <a:t>向</a:t>
            </a:r>
            <a:r>
              <a:rPr lang="en-US" altLang="zh-CN" dirty="0" err="1"/>
              <a:t>Savepoint</a:t>
            </a:r>
            <a:r>
              <a:rPr lang="zh-CN" altLang="en-US" dirty="0"/>
              <a:t>中添加算子，参数分别为：</a:t>
            </a:r>
            <a:endParaRPr lang="en-US" altLang="zh-CN" dirty="0"/>
          </a:p>
          <a:p>
            <a:pPr lvl="1"/>
            <a:r>
              <a:rPr kumimoji="1" lang="zh-CN" altLang="en-US" dirty="0"/>
              <a:t>算子</a:t>
            </a:r>
            <a:r>
              <a:rPr kumimoji="1" lang="en-US" altLang="zh-CN" dirty="0"/>
              <a:t>ID</a:t>
            </a:r>
          </a:p>
          <a:p>
            <a:pPr lvl="1"/>
            <a:r>
              <a:rPr lang="zh-CN" altLang="en-US" dirty="0"/>
              <a:t>一个</a:t>
            </a:r>
            <a:r>
              <a:rPr lang="en-US" altLang="zh-CN" dirty="0" err="1"/>
              <a:t>BootstrapTransformation</a:t>
            </a:r>
            <a:endParaRPr lang="en-US" altLang="zh-CN" dirty="0"/>
          </a:p>
          <a:p>
            <a:r>
              <a:rPr kumimoji="1" lang="en-US" altLang="zh-CN" dirty="0"/>
              <a:t>Keyed</a:t>
            </a:r>
            <a:r>
              <a:rPr kumimoji="1" lang="zh-CN" altLang="en-US" dirty="0"/>
              <a:t> </a:t>
            </a:r>
            <a:r>
              <a:rPr kumimoji="1" lang="en-US" altLang="zh-CN" dirty="0"/>
              <a:t>State</a:t>
            </a:r>
            <a:r>
              <a:rPr kumimoji="1" lang="zh-CN" altLang="en-US" dirty="0"/>
              <a:t>和</a:t>
            </a:r>
            <a:r>
              <a:rPr kumimoji="1" lang="en-US" altLang="zh-CN" dirty="0"/>
              <a:t>Operator</a:t>
            </a:r>
            <a:r>
              <a:rPr kumimoji="1" lang="zh-CN" altLang="en-US" dirty="0"/>
              <a:t> </a:t>
            </a:r>
            <a:r>
              <a:rPr kumimoji="1" lang="en-US" altLang="zh-CN" dirty="0"/>
              <a:t>State</a:t>
            </a:r>
            <a:r>
              <a:rPr kumimoji="1" lang="zh-CN" altLang="en-US" dirty="0"/>
              <a:t>的</a:t>
            </a:r>
            <a:r>
              <a:rPr lang="en-US" altLang="zh-CN" dirty="0" err="1"/>
              <a:t>BootstrapTransformation</a:t>
            </a:r>
            <a:r>
              <a:rPr lang="zh-CN" altLang="en-US" dirty="0"/>
              <a:t>实现不同</a:t>
            </a:r>
            <a:endParaRPr kumimoji="1" lang="zh-CN" altLang="en-US" dirty="0"/>
          </a:p>
        </p:txBody>
      </p:sp>
      <p:sp>
        <p:nvSpPr>
          <p:cNvPr id="3" name="标题 2">
            <a:extLst>
              <a:ext uri="{FF2B5EF4-FFF2-40B4-BE49-F238E27FC236}">
                <a16:creationId xmlns:a16="http://schemas.microsoft.com/office/drawing/2014/main" id="{76A457B8-8E9E-8642-A2E1-ADEE68711F76}"/>
              </a:ext>
            </a:extLst>
          </p:cNvPr>
          <p:cNvSpPr>
            <a:spLocks noGrp="1"/>
          </p:cNvSpPr>
          <p:nvPr>
            <p:ph type="title"/>
          </p:nvPr>
        </p:nvSpPr>
        <p:spPr/>
        <p:txBody>
          <a:bodyPr/>
          <a:lstStyle/>
          <a:p>
            <a:r>
              <a:rPr kumimoji="1" lang="zh-CN" altLang="en-US" dirty="0"/>
              <a:t>向</a:t>
            </a:r>
            <a:r>
              <a:rPr kumimoji="1" lang="en-US" altLang="zh-CN" dirty="0" err="1"/>
              <a:t>Savepoint</a:t>
            </a:r>
            <a:r>
              <a:rPr kumimoji="1" lang="zh-CN" altLang="en-US" dirty="0"/>
              <a:t>写数据</a:t>
            </a:r>
          </a:p>
        </p:txBody>
      </p:sp>
      <p:sp>
        <p:nvSpPr>
          <p:cNvPr id="4" name="矩形 3">
            <a:extLst>
              <a:ext uri="{FF2B5EF4-FFF2-40B4-BE49-F238E27FC236}">
                <a16:creationId xmlns:a16="http://schemas.microsoft.com/office/drawing/2014/main" id="{95DBBE03-DD15-9549-89D6-A7E2266F053D}"/>
              </a:ext>
            </a:extLst>
          </p:cNvPr>
          <p:cNvSpPr/>
          <p:nvPr/>
        </p:nvSpPr>
        <p:spPr>
          <a:xfrm>
            <a:off x="5243514" y="1585248"/>
            <a:ext cx="9429752" cy="4832092"/>
          </a:xfrm>
          <a:prstGeom prst="rect">
            <a:avLst/>
          </a:prstGeom>
        </p:spPr>
        <p:txBody>
          <a:bodyPr wrap="square">
            <a:spAutoFit/>
          </a:bodyPr>
          <a:lstStyle/>
          <a:p>
            <a:r>
              <a:rPr lang="en-US" altLang="zh-CN" sz="1400" dirty="0" err="1"/>
              <a:t>ExecutionEnvironment</a:t>
            </a:r>
            <a:r>
              <a:rPr lang="en-US" altLang="zh-CN" sz="1400" dirty="0"/>
              <a:t> </a:t>
            </a:r>
            <a:r>
              <a:rPr lang="en-US" altLang="zh-CN" sz="1400" dirty="0" err="1"/>
              <a:t>bEnv</a:t>
            </a:r>
            <a:r>
              <a:rPr lang="en-US" altLang="zh-CN" sz="1400" dirty="0"/>
              <a:t> = </a:t>
            </a:r>
            <a:r>
              <a:rPr lang="en-US" altLang="zh-CN" sz="1400" dirty="0" err="1"/>
              <a:t>ExecutionEnvironment.getExecutionEnvironment</a:t>
            </a:r>
            <a:r>
              <a:rPr lang="en-US" altLang="zh-CN" sz="1400" dirty="0"/>
              <a:t>(); </a:t>
            </a:r>
          </a:p>
          <a:p>
            <a:endParaRPr lang="en-US" altLang="zh-CN" sz="1400" dirty="0">
              <a:solidFill>
                <a:srgbClr val="8E908C"/>
              </a:solidFill>
            </a:endParaRPr>
          </a:p>
          <a:p>
            <a:r>
              <a:rPr lang="en-US" altLang="zh-CN" sz="1400" dirty="0">
                <a:solidFill>
                  <a:srgbClr val="8E908C"/>
                </a:solidFill>
              </a:rPr>
              <a:t>// </a:t>
            </a:r>
            <a:r>
              <a:rPr lang="zh-CN" altLang="en-US" sz="1400" dirty="0">
                <a:solidFill>
                  <a:srgbClr val="8E908C"/>
                </a:solidFill>
              </a:rPr>
              <a:t>最大并行度</a:t>
            </a:r>
            <a:r>
              <a:rPr lang="zh-CN" altLang="en-US" sz="1400" dirty="0"/>
              <a:t> </a:t>
            </a:r>
            <a:endParaRPr lang="en-US" altLang="zh-CN" sz="1400" dirty="0"/>
          </a:p>
          <a:p>
            <a:r>
              <a:rPr lang="en-US" altLang="zh-CN" sz="1400" dirty="0">
                <a:solidFill>
                  <a:srgbClr val="8959A8"/>
                </a:solidFill>
              </a:rPr>
              <a:t>int</a:t>
            </a:r>
            <a:r>
              <a:rPr lang="en-US" altLang="zh-CN" sz="1400" dirty="0"/>
              <a:t> </a:t>
            </a:r>
            <a:r>
              <a:rPr lang="en-US" altLang="zh-CN" sz="1400" dirty="0" err="1"/>
              <a:t>maxParallelism</a:t>
            </a:r>
            <a:r>
              <a:rPr lang="en-US" altLang="zh-CN" sz="1400" dirty="0"/>
              <a:t> = </a:t>
            </a:r>
            <a:r>
              <a:rPr lang="en-US" altLang="zh-CN" sz="1400" dirty="0">
                <a:solidFill>
                  <a:srgbClr val="F5871F"/>
                </a:solidFill>
              </a:rPr>
              <a:t>128</a:t>
            </a:r>
            <a:r>
              <a:rPr lang="en-US" altLang="zh-CN" sz="1400" dirty="0"/>
              <a:t>; </a:t>
            </a:r>
          </a:p>
          <a:p>
            <a:r>
              <a:rPr lang="en-US" altLang="zh-CN" sz="1400" dirty="0" err="1"/>
              <a:t>StateBackend</a:t>
            </a:r>
            <a:r>
              <a:rPr lang="en-US" altLang="zh-CN" sz="1400" dirty="0"/>
              <a:t> backend = ... </a:t>
            </a:r>
          </a:p>
          <a:p>
            <a:endParaRPr lang="en-US" altLang="zh-CN" sz="1400" dirty="0">
              <a:solidFill>
                <a:srgbClr val="8E908C"/>
              </a:solidFill>
            </a:endParaRPr>
          </a:p>
          <a:p>
            <a:r>
              <a:rPr lang="en-US" altLang="zh-CN" sz="1400" dirty="0">
                <a:solidFill>
                  <a:srgbClr val="8E908C"/>
                </a:solidFill>
              </a:rPr>
              <a:t>// </a:t>
            </a:r>
            <a:r>
              <a:rPr lang="zh-CN" altLang="en-US" sz="1400" dirty="0">
                <a:solidFill>
                  <a:srgbClr val="8E908C"/>
                </a:solidFill>
              </a:rPr>
              <a:t>准备好写入状态的数据</a:t>
            </a:r>
            <a:r>
              <a:rPr lang="zh-CN" altLang="en-US" sz="1400" dirty="0"/>
              <a:t> </a:t>
            </a:r>
            <a:endParaRPr lang="en-US" altLang="zh-CN" sz="1400" dirty="0"/>
          </a:p>
          <a:p>
            <a:r>
              <a:rPr lang="en-US" altLang="zh-CN" sz="1400" dirty="0" err="1"/>
              <a:t>DataSet</a:t>
            </a:r>
            <a:r>
              <a:rPr lang="en-US" altLang="zh-CN" sz="1400" dirty="0"/>
              <a:t>&lt;Account&gt; </a:t>
            </a:r>
            <a:r>
              <a:rPr lang="en-US" altLang="zh-CN" sz="1400" dirty="0" err="1"/>
              <a:t>accountDataSet</a:t>
            </a:r>
            <a:r>
              <a:rPr lang="en-US" altLang="zh-CN" sz="1400" dirty="0"/>
              <a:t> = </a:t>
            </a:r>
            <a:r>
              <a:rPr lang="en-US" altLang="zh-CN" sz="1400" dirty="0" err="1"/>
              <a:t>bEnv.fromCollection</a:t>
            </a:r>
            <a:r>
              <a:rPr lang="en-US" altLang="zh-CN" sz="1400" dirty="0"/>
              <a:t>(accounts); </a:t>
            </a:r>
          </a:p>
          <a:p>
            <a:endParaRPr lang="en-US" altLang="zh-CN" sz="1400" dirty="0">
              <a:solidFill>
                <a:srgbClr val="8E908C"/>
              </a:solidFill>
            </a:endParaRPr>
          </a:p>
          <a:p>
            <a:r>
              <a:rPr lang="en-US" altLang="zh-CN" sz="1400" dirty="0">
                <a:solidFill>
                  <a:srgbClr val="8E908C"/>
                </a:solidFill>
              </a:rPr>
              <a:t>// </a:t>
            </a:r>
            <a:r>
              <a:rPr lang="zh-CN" altLang="en-US" sz="1400" dirty="0">
                <a:solidFill>
                  <a:srgbClr val="8E908C"/>
                </a:solidFill>
              </a:rPr>
              <a:t>构建一个</a:t>
            </a:r>
            <a:r>
              <a:rPr lang="en-US" altLang="zh-CN" sz="1400" dirty="0" err="1">
                <a:solidFill>
                  <a:srgbClr val="8E908C"/>
                </a:solidFill>
              </a:rPr>
              <a:t>BootstrapTransformation</a:t>
            </a:r>
            <a:r>
              <a:rPr lang="zh-CN" altLang="en-US" sz="1400" dirty="0">
                <a:solidFill>
                  <a:srgbClr val="8E908C"/>
                </a:solidFill>
              </a:rPr>
              <a:t>，将</a:t>
            </a:r>
            <a:r>
              <a:rPr lang="en-US" altLang="zh-CN" sz="1400" dirty="0" err="1">
                <a:solidFill>
                  <a:srgbClr val="8E908C"/>
                </a:solidFill>
              </a:rPr>
              <a:t>accountDataSet</a:t>
            </a:r>
            <a:r>
              <a:rPr lang="zh-CN" altLang="en-US" sz="1400" dirty="0">
                <a:solidFill>
                  <a:srgbClr val="8E908C"/>
                </a:solidFill>
              </a:rPr>
              <a:t>写入</a:t>
            </a:r>
            <a:r>
              <a:rPr lang="zh-CN" altLang="en-US" sz="1400" dirty="0"/>
              <a:t> </a:t>
            </a:r>
            <a:endParaRPr lang="en-US" altLang="zh-CN" sz="1400" dirty="0"/>
          </a:p>
          <a:p>
            <a:r>
              <a:rPr lang="en-US" altLang="zh-CN" sz="1400" dirty="0" err="1"/>
              <a:t>BootstrapTransformation</a:t>
            </a:r>
            <a:r>
              <a:rPr lang="en-US" altLang="zh-CN" sz="1400" dirty="0"/>
              <a:t>&lt;Account&gt; transformation = </a:t>
            </a:r>
            <a:r>
              <a:rPr lang="en-US" altLang="zh-CN" sz="1400" dirty="0" err="1"/>
              <a:t>OperatorTransformation</a:t>
            </a:r>
            <a:r>
              <a:rPr lang="en-US" altLang="zh-CN" sz="1400" dirty="0"/>
              <a:t> </a:t>
            </a:r>
          </a:p>
          <a:p>
            <a:pPr lvl="1"/>
            <a:r>
              <a:rPr lang="en-US" altLang="zh-CN" sz="1400" dirty="0"/>
              <a:t>.</a:t>
            </a:r>
            <a:r>
              <a:rPr lang="en-US" altLang="zh-CN" sz="1400" dirty="0" err="1"/>
              <a:t>bootstrapWith</a:t>
            </a:r>
            <a:r>
              <a:rPr lang="en-US" altLang="zh-CN" sz="1400" dirty="0"/>
              <a:t>(</a:t>
            </a:r>
            <a:r>
              <a:rPr lang="en-US" altLang="zh-CN" sz="1400" dirty="0" err="1"/>
              <a:t>accountDataSet</a:t>
            </a:r>
            <a:r>
              <a:rPr lang="en-US" altLang="zh-CN" sz="1400" dirty="0"/>
              <a:t>) </a:t>
            </a:r>
          </a:p>
          <a:p>
            <a:pPr lvl="1"/>
            <a:r>
              <a:rPr lang="en-US" altLang="zh-CN" sz="1400" dirty="0"/>
              <a:t>.</a:t>
            </a:r>
            <a:r>
              <a:rPr lang="en-US" altLang="zh-CN" sz="1400" dirty="0" err="1"/>
              <a:t>keyBy</a:t>
            </a:r>
            <a:r>
              <a:rPr lang="en-US" altLang="zh-CN" sz="1400" dirty="0"/>
              <a:t>(acc -&gt; </a:t>
            </a:r>
            <a:r>
              <a:rPr lang="en-US" altLang="zh-CN" sz="1400" dirty="0" err="1"/>
              <a:t>acc.id</a:t>
            </a:r>
            <a:r>
              <a:rPr lang="en-US" altLang="zh-CN" sz="1400" dirty="0"/>
              <a:t>) </a:t>
            </a:r>
          </a:p>
          <a:p>
            <a:pPr lvl="1"/>
            <a:r>
              <a:rPr lang="en-US" altLang="zh-CN" sz="1400" dirty="0"/>
              <a:t>.transform(</a:t>
            </a:r>
            <a:r>
              <a:rPr lang="en-US" altLang="zh-CN" sz="1400" dirty="0">
                <a:solidFill>
                  <a:srgbClr val="8959A8"/>
                </a:solidFill>
              </a:rPr>
              <a:t>new</a:t>
            </a:r>
            <a:r>
              <a:rPr lang="en-US" altLang="zh-CN" sz="1400" dirty="0"/>
              <a:t> </a:t>
            </a:r>
            <a:r>
              <a:rPr lang="en-US" altLang="zh-CN" sz="1400" dirty="0" err="1"/>
              <a:t>AccountBootstrapper</a:t>
            </a:r>
            <a:r>
              <a:rPr lang="en-US" altLang="zh-CN" sz="1400" dirty="0"/>
              <a:t>()); </a:t>
            </a:r>
          </a:p>
          <a:p>
            <a:pPr lvl="1"/>
            <a:endParaRPr lang="en-US" altLang="zh-CN" sz="1400" dirty="0">
              <a:solidFill>
                <a:srgbClr val="8E908C"/>
              </a:solidFill>
            </a:endParaRPr>
          </a:p>
          <a:p>
            <a:r>
              <a:rPr lang="en-US" altLang="zh-CN" sz="1400" dirty="0">
                <a:solidFill>
                  <a:srgbClr val="8E908C"/>
                </a:solidFill>
              </a:rPr>
              <a:t>// </a:t>
            </a:r>
            <a:r>
              <a:rPr lang="zh-CN" altLang="en-US" sz="1400" dirty="0">
                <a:solidFill>
                  <a:srgbClr val="8E908C"/>
                </a:solidFill>
              </a:rPr>
              <a:t>创建算子，算子</a:t>
            </a:r>
            <a:r>
              <a:rPr lang="en-US" altLang="zh-CN" sz="1400" dirty="0">
                <a:solidFill>
                  <a:srgbClr val="8E908C"/>
                </a:solidFill>
              </a:rPr>
              <a:t>ID</a:t>
            </a:r>
            <a:r>
              <a:rPr lang="zh-CN" altLang="en-US" sz="1400" dirty="0">
                <a:solidFill>
                  <a:srgbClr val="8E908C"/>
                </a:solidFill>
              </a:rPr>
              <a:t>为</a:t>
            </a:r>
            <a:r>
              <a:rPr lang="en-US" altLang="zh-CN" sz="1400" dirty="0">
                <a:solidFill>
                  <a:srgbClr val="8E908C"/>
                </a:solidFill>
              </a:rPr>
              <a:t>accounts</a:t>
            </a:r>
            <a:endParaRPr lang="en-US" altLang="zh-CN" sz="1400" dirty="0"/>
          </a:p>
          <a:p>
            <a:r>
              <a:rPr lang="en-US" altLang="zh-CN" sz="1400" dirty="0" err="1"/>
              <a:t>Savepoint</a:t>
            </a:r>
            <a:r>
              <a:rPr lang="en-US" altLang="zh-CN" sz="1400" dirty="0"/>
              <a:t> </a:t>
            </a:r>
          </a:p>
          <a:p>
            <a:pPr lvl="1"/>
            <a:r>
              <a:rPr lang="en-US" altLang="zh-CN" sz="1400" dirty="0"/>
              <a:t>.create(backend, </a:t>
            </a:r>
            <a:r>
              <a:rPr lang="en-US" altLang="zh-CN" sz="1400" dirty="0" err="1"/>
              <a:t>maxParallelism</a:t>
            </a:r>
            <a:r>
              <a:rPr lang="en-US" altLang="zh-CN" sz="1400" dirty="0"/>
              <a:t>) </a:t>
            </a:r>
          </a:p>
          <a:p>
            <a:pPr lvl="1"/>
            <a:r>
              <a:rPr lang="en-US" altLang="zh-CN" sz="1400" dirty="0"/>
              <a:t>.</a:t>
            </a:r>
            <a:r>
              <a:rPr lang="en-US" altLang="zh-CN" sz="1400" dirty="0" err="1"/>
              <a:t>withOperator</a:t>
            </a:r>
            <a:r>
              <a:rPr lang="en-US" altLang="zh-CN" sz="1400" dirty="0"/>
              <a:t>(</a:t>
            </a:r>
            <a:r>
              <a:rPr lang="en-US" altLang="zh-CN" sz="1400" dirty="0">
                <a:solidFill>
                  <a:srgbClr val="718C00"/>
                </a:solidFill>
              </a:rPr>
              <a:t>"accounts"</a:t>
            </a:r>
            <a:r>
              <a:rPr lang="en-US" altLang="zh-CN" sz="1400" dirty="0"/>
              <a:t>, transformation) </a:t>
            </a:r>
          </a:p>
          <a:p>
            <a:pPr lvl="1"/>
            <a:r>
              <a:rPr lang="en-US" altLang="zh-CN" sz="1400" dirty="0"/>
              <a:t>.write(</a:t>
            </a:r>
            <a:r>
              <a:rPr lang="en-US" altLang="zh-CN" sz="1400" dirty="0" err="1"/>
              <a:t>savepointPath</a:t>
            </a:r>
            <a:r>
              <a:rPr lang="en-US" altLang="zh-CN" sz="1400" dirty="0"/>
              <a:t>); </a:t>
            </a:r>
          </a:p>
          <a:p>
            <a:endParaRPr lang="en-US" altLang="zh-CN" sz="1400" dirty="0"/>
          </a:p>
          <a:p>
            <a:r>
              <a:rPr lang="en-US" altLang="zh-CN" sz="1400" dirty="0" err="1"/>
              <a:t>bEnv.execute</a:t>
            </a:r>
            <a:r>
              <a:rPr lang="en-US" altLang="zh-CN" sz="1400" dirty="0"/>
              <a:t>(</a:t>
            </a:r>
            <a:r>
              <a:rPr lang="en-US" altLang="zh-CN" sz="1400" dirty="0">
                <a:solidFill>
                  <a:srgbClr val="718C00"/>
                </a:solidFill>
              </a:rPr>
              <a:t>"bootstrap"</a:t>
            </a:r>
            <a:r>
              <a:rPr lang="en-US" altLang="zh-CN" sz="1400" dirty="0"/>
              <a:t>);</a:t>
            </a:r>
            <a:endParaRPr lang="zh-CN" altLang="en-US" sz="1400" dirty="0"/>
          </a:p>
        </p:txBody>
      </p:sp>
      <p:sp>
        <p:nvSpPr>
          <p:cNvPr id="5" name="矩形 4">
            <a:extLst>
              <a:ext uri="{FF2B5EF4-FFF2-40B4-BE49-F238E27FC236}">
                <a16:creationId xmlns:a16="http://schemas.microsoft.com/office/drawing/2014/main" id="{1C4C44F8-AE99-D242-A821-F8D0DE53D017}"/>
              </a:ext>
            </a:extLst>
          </p:cNvPr>
          <p:cNvSpPr/>
          <p:nvPr/>
        </p:nvSpPr>
        <p:spPr>
          <a:xfrm>
            <a:off x="5118809" y="3244334"/>
            <a:ext cx="1954381" cy="369332"/>
          </a:xfrm>
          <a:prstGeom prst="rect">
            <a:avLst/>
          </a:prstGeom>
        </p:spPr>
        <p:txBody>
          <a:bodyPr wrap="none">
            <a:spAutoFit/>
          </a:bodyPr>
          <a:lstStyle/>
          <a:p>
            <a:r>
              <a:rPr lang="zh-CN" altLang="en-US" dirty="0"/>
              <a:t>parquet 应用场景</a:t>
            </a:r>
          </a:p>
        </p:txBody>
      </p:sp>
    </p:spTree>
    <p:extLst>
      <p:ext uri="{BB962C8B-B14F-4D97-AF65-F5344CB8AC3E}">
        <p14:creationId xmlns:p14="http://schemas.microsoft.com/office/powerpoint/2010/main" val="1076030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832889-AED4-A148-82D3-133F62C42860}"/>
              </a:ext>
            </a:extLst>
          </p:cNvPr>
          <p:cNvSpPr>
            <a:spLocks noGrp="1"/>
          </p:cNvSpPr>
          <p:nvPr>
            <p:ph idx="1"/>
          </p:nvPr>
        </p:nvSpPr>
        <p:spPr>
          <a:xfrm>
            <a:off x="838201" y="1825625"/>
            <a:ext cx="3919537" cy="4351338"/>
          </a:xfrm>
        </p:spPr>
        <p:txBody>
          <a:bodyPr/>
          <a:lstStyle/>
          <a:p>
            <a:r>
              <a:rPr kumimoji="1" lang="en-US" altLang="zh-CN" dirty="0"/>
              <a:t>Operator</a:t>
            </a:r>
            <a:r>
              <a:rPr kumimoji="1" lang="zh-CN" altLang="en-US" dirty="0"/>
              <a:t> </a:t>
            </a:r>
            <a:r>
              <a:rPr kumimoji="1" lang="en-US" altLang="zh-CN" dirty="0"/>
              <a:t>State</a:t>
            </a:r>
            <a:r>
              <a:rPr kumimoji="1" lang="zh-CN" altLang="en-US" dirty="0"/>
              <a:t>要实现</a:t>
            </a:r>
            <a:r>
              <a:rPr lang="en-US" altLang="zh-CN" dirty="0" err="1"/>
              <a:t>StateBootstrapFunction</a:t>
            </a:r>
            <a:endParaRPr lang="en-US" altLang="zh-CN" dirty="0"/>
          </a:p>
          <a:p>
            <a:r>
              <a:rPr kumimoji="1" lang="zh-CN" altLang="en-US" dirty="0"/>
              <a:t>实现</a:t>
            </a:r>
            <a:r>
              <a:rPr lang="en-US" altLang="zh-CN" dirty="0" err="1"/>
              <a:t>processElement</a:t>
            </a:r>
            <a:r>
              <a:rPr lang="en-US" altLang="zh-CN" dirty="0"/>
              <a:t>()</a:t>
            </a:r>
            <a:r>
              <a:rPr lang="zh-CN" altLang="en-US" dirty="0"/>
              <a:t>方法，</a:t>
            </a:r>
            <a:r>
              <a:rPr kumimoji="1" lang="zh-CN" altLang="en-US" dirty="0"/>
              <a:t>每来一个输入，</a:t>
            </a:r>
            <a:r>
              <a:rPr lang="en-US" altLang="zh-CN" dirty="0" err="1"/>
              <a:t>processElement</a:t>
            </a:r>
            <a:r>
              <a:rPr lang="en-US" altLang="zh-CN" dirty="0"/>
              <a:t>()</a:t>
            </a:r>
            <a:r>
              <a:rPr lang="zh-CN" altLang="en-US" dirty="0"/>
              <a:t>方法会被调用一次，用于将数据写入</a:t>
            </a:r>
            <a:r>
              <a:rPr lang="en-US" altLang="zh-CN" dirty="0" err="1"/>
              <a:t>Savepoint</a:t>
            </a:r>
            <a:r>
              <a:rPr lang="zh-CN" altLang="en-US" dirty="0"/>
              <a:t>。</a:t>
            </a:r>
            <a:endParaRPr kumimoji="1" lang="zh-CN" altLang="en-US" dirty="0"/>
          </a:p>
        </p:txBody>
      </p:sp>
      <p:sp>
        <p:nvSpPr>
          <p:cNvPr id="3" name="标题 2">
            <a:extLst>
              <a:ext uri="{FF2B5EF4-FFF2-40B4-BE49-F238E27FC236}">
                <a16:creationId xmlns:a16="http://schemas.microsoft.com/office/drawing/2014/main" id="{B68AD65E-12E8-FF4B-BA3B-439F015E17BE}"/>
              </a:ext>
            </a:extLst>
          </p:cNvPr>
          <p:cNvSpPr>
            <a:spLocks noGrp="1"/>
          </p:cNvSpPr>
          <p:nvPr>
            <p:ph type="title"/>
          </p:nvPr>
        </p:nvSpPr>
        <p:spPr/>
        <p:txBody>
          <a:bodyPr/>
          <a:lstStyle/>
          <a:p>
            <a:r>
              <a:rPr kumimoji="1" lang="en-US" altLang="zh-CN" dirty="0"/>
              <a:t>Operator</a:t>
            </a:r>
            <a:r>
              <a:rPr kumimoji="1" lang="zh-CN" altLang="en-US" dirty="0"/>
              <a:t> </a:t>
            </a:r>
            <a:r>
              <a:rPr kumimoji="1" lang="en-US" altLang="zh-CN" dirty="0"/>
              <a:t>State</a:t>
            </a:r>
            <a:r>
              <a:rPr kumimoji="1" lang="zh-CN" altLang="en-US" dirty="0"/>
              <a:t>：</a:t>
            </a:r>
            <a:r>
              <a:rPr lang="en-US" altLang="zh-CN" dirty="0" err="1"/>
              <a:t>StateBootstrapFunction</a:t>
            </a:r>
            <a:endParaRPr kumimoji="1" lang="zh-CN" altLang="en-US" dirty="0"/>
          </a:p>
        </p:txBody>
      </p:sp>
      <p:sp>
        <p:nvSpPr>
          <p:cNvPr id="5" name="矩形 4">
            <a:extLst>
              <a:ext uri="{FF2B5EF4-FFF2-40B4-BE49-F238E27FC236}">
                <a16:creationId xmlns:a16="http://schemas.microsoft.com/office/drawing/2014/main" id="{F6B24921-6916-4445-B9E1-C5F2FB9FEE38}"/>
              </a:ext>
            </a:extLst>
          </p:cNvPr>
          <p:cNvSpPr/>
          <p:nvPr/>
        </p:nvSpPr>
        <p:spPr>
          <a:xfrm>
            <a:off x="4877205" y="1443841"/>
            <a:ext cx="7167158" cy="4832092"/>
          </a:xfrm>
          <a:prstGeom prst="rect">
            <a:avLst/>
          </a:prstGeom>
        </p:spPr>
        <p:txBody>
          <a:bodyPr wrap="square">
            <a:spAutoFit/>
          </a:bodyPr>
          <a:lstStyle/>
          <a:p>
            <a:r>
              <a:rPr lang="en-US" altLang="zh-CN" sz="1400" dirty="0">
                <a:solidFill>
                  <a:srgbClr val="8E908C"/>
                </a:solidFill>
              </a:rPr>
              <a:t>/** </a:t>
            </a:r>
          </a:p>
          <a:p>
            <a:r>
              <a:rPr lang="zh-CN" altLang="en-US" sz="1400" dirty="0">
                <a:solidFill>
                  <a:srgbClr val="8E908C"/>
                </a:solidFill>
              </a:rPr>
              <a:t>  </a:t>
            </a:r>
            <a:r>
              <a:rPr lang="en-US" altLang="zh-CN" sz="1400" dirty="0">
                <a:solidFill>
                  <a:srgbClr val="8E908C"/>
                </a:solidFill>
              </a:rPr>
              <a:t>* </a:t>
            </a:r>
            <a:r>
              <a:rPr lang="zh-CN" altLang="en-US" sz="1400" dirty="0">
                <a:solidFill>
                  <a:srgbClr val="8E908C"/>
                </a:solidFill>
              </a:rPr>
              <a:t>继承并实现</a:t>
            </a:r>
            <a:r>
              <a:rPr lang="en-US" altLang="zh-CN" sz="1400" dirty="0" err="1">
                <a:solidFill>
                  <a:srgbClr val="8E908C"/>
                </a:solidFill>
              </a:rPr>
              <a:t>StateBootstrapFunction</a:t>
            </a:r>
            <a:r>
              <a:rPr lang="en-US" altLang="zh-CN" sz="1400" dirty="0">
                <a:solidFill>
                  <a:srgbClr val="8E908C"/>
                </a:solidFill>
              </a:rPr>
              <a:t> </a:t>
            </a:r>
          </a:p>
          <a:p>
            <a:r>
              <a:rPr lang="zh-CN" altLang="en-US" sz="1400" dirty="0">
                <a:solidFill>
                  <a:srgbClr val="8E908C"/>
                </a:solidFill>
              </a:rPr>
              <a:t>  </a:t>
            </a:r>
            <a:r>
              <a:rPr lang="en-US" altLang="zh-CN" sz="1400" dirty="0">
                <a:solidFill>
                  <a:srgbClr val="8E908C"/>
                </a:solidFill>
              </a:rPr>
              <a:t>* </a:t>
            </a:r>
            <a:r>
              <a:rPr lang="zh-CN" altLang="en-US" sz="1400" dirty="0">
                <a:solidFill>
                  <a:srgbClr val="8E908C"/>
                </a:solidFill>
              </a:rPr>
              <a:t>泛型参数为输入类型 </a:t>
            </a:r>
            <a:endParaRPr lang="en-US" altLang="zh-CN" sz="1400" dirty="0">
              <a:solidFill>
                <a:srgbClr val="8E908C"/>
              </a:solidFill>
            </a:endParaRPr>
          </a:p>
          <a:p>
            <a:r>
              <a:rPr lang="zh-CN" altLang="en-US" sz="1400" dirty="0">
                <a:solidFill>
                  <a:srgbClr val="8E908C"/>
                </a:solidFill>
              </a:rPr>
              <a:t>  *</a:t>
            </a:r>
            <a:r>
              <a:rPr lang="en-US" altLang="zh-CN" sz="1400" dirty="0">
                <a:solidFill>
                  <a:srgbClr val="8E908C"/>
                </a:solidFill>
              </a:rPr>
              <a:t>/</a:t>
            </a:r>
            <a:r>
              <a:rPr lang="zh-CN" altLang="en-US" sz="1400" dirty="0"/>
              <a:t> </a:t>
            </a:r>
            <a:endParaRPr lang="en-US" altLang="zh-CN" sz="1400" dirty="0"/>
          </a:p>
          <a:p>
            <a:r>
              <a:rPr lang="en-US" altLang="zh-CN" sz="1400" dirty="0">
                <a:solidFill>
                  <a:srgbClr val="8959A8"/>
                </a:solidFill>
              </a:rPr>
              <a:t>public</a:t>
            </a:r>
            <a:r>
              <a:rPr lang="en-US" altLang="zh-CN" sz="1400" dirty="0"/>
              <a:t> </a:t>
            </a:r>
            <a:r>
              <a:rPr lang="en-US" altLang="zh-CN" sz="1400" dirty="0">
                <a:solidFill>
                  <a:srgbClr val="8959A8"/>
                </a:solidFill>
              </a:rPr>
              <a:t>class</a:t>
            </a:r>
            <a:r>
              <a:rPr lang="en-US" altLang="zh-CN" sz="1400" dirty="0"/>
              <a:t> </a:t>
            </a:r>
            <a:r>
              <a:rPr lang="en-US" altLang="zh-CN" sz="1400" dirty="0" err="1">
                <a:solidFill>
                  <a:srgbClr val="8E908C"/>
                </a:solidFill>
              </a:rPr>
              <a:t>SimpleBootstrapFunction</a:t>
            </a:r>
            <a:r>
              <a:rPr lang="en-US" altLang="zh-CN" sz="1400" dirty="0"/>
              <a:t> </a:t>
            </a:r>
            <a:r>
              <a:rPr lang="en-US" altLang="zh-CN" sz="1400" dirty="0">
                <a:solidFill>
                  <a:srgbClr val="8959A8"/>
                </a:solidFill>
              </a:rPr>
              <a:t>extends</a:t>
            </a:r>
            <a:r>
              <a:rPr lang="en-US" altLang="zh-CN" sz="1400" dirty="0"/>
              <a:t> </a:t>
            </a:r>
            <a:r>
              <a:rPr lang="en-US" altLang="zh-CN" sz="1400" dirty="0" err="1">
                <a:solidFill>
                  <a:srgbClr val="8E908C"/>
                </a:solidFill>
              </a:rPr>
              <a:t>StateBootstrapFunction</a:t>
            </a:r>
            <a:r>
              <a:rPr lang="en-US" altLang="zh-CN" sz="1400" dirty="0"/>
              <a:t>&lt;</a:t>
            </a:r>
            <a:r>
              <a:rPr lang="en-US" altLang="zh-CN" sz="1400" dirty="0">
                <a:solidFill>
                  <a:srgbClr val="8E908C"/>
                </a:solidFill>
              </a:rPr>
              <a:t>Integer</a:t>
            </a:r>
            <a:r>
              <a:rPr lang="en-US" altLang="zh-CN" sz="1400" dirty="0"/>
              <a:t>&gt; { </a:t>
            </a:r>
          </a:p>
          <a:p>
            <a:pPr lvl="1"/>
            <a:r>
              <a:rPr lang="en-US" altLang="zh-CN" sz="1400" dirty="0">
                <a:solidFill>
                  <a:srgbClr val="8959A8"/>
                </a:solidFill>
              </a:rPr>
              <a:t>private</a:t>
            </a:r>
            <a:r>
              <a:rPr lang="en-US" altLang="zh-CN" sz="1400" dirty="0"/>
              <a:t> </a:t>
            </a:r>
            <a:r>
              <a:rPr lang="en-US" altLang="zh-CN" sz="1400" dirty="0" err="1"/>
              <a:t>ListState</a:t>
            </a:r>
            <a:r>
              <a:rPr lang="en-US" altLang="zh-CN" sz="1400" dirty="0"/>
              <a:t>&lt;Integer&gt; state; </a:t>
            </a:r>
          </a:p>
          <a:p>
            <a:pPr lvl="1"/>
            <a:r>
              <a:rPr lang="en-US" altLang="zh-CN" sz="1400" dirty="0">
                <a:solidFill>
                  <a:srgbClr val="8E908C"/>
                </a:solidFill>
              </a:rPr>
              <a:t>// </a:t>
            </a:r>
            <a:r>
              <a:rPr lang="zh-CN" altLang="en-US" sz="1400" dirty="0">
                <a:solidFill>
                  <a:srgbClr val="8E908C"/>
                </a:solidFill>
              </a:rPr>
              <a:t>每个输入都会调用一次</a:t>
            </a:r>
            <a:r>
              <a:rPr lang="en-US" altLang="zh-CN" sz="1400" dirty="0" err="1">
                <a:solidFill>
                  <a:srgbClr val="8E908C"/>
                </a:solidFill>
              </a:rPr>
              <a:t>processElement</a:t>
            </a:r>
            <a:r>
              <a:rPr lang="zh-CN" altLang="en-US" sz="1400" dirty="0">
                <a:solidFill>
                  <a:srgbClr val="8E908C"/>
                </a:solidFill>
              </a:rPr>
              <a:t>，这里将输入加入到状态中</a:t>
            </a:r>
            <a:r>
              <a:rPr lang="zh-CN" altLang="en-US" sz="1400" dirty="0"/>
              <a:t> </a:t>
            </a:r>
            <a:endParaRPr lang="en-US" altLang="zh-CN" sz="1400" dirty="0"/>
          </a:p>
          <a:p>
            <a:pPr lvl="1"/>
            <a:r>
              <a:rPr lang="en-US" altLang="zh-CN" sz="1400" dirty="0"/>
              <a:t>@Override </a:t>
            </a:r>
          </a:p>
          <a:p>
            <a:pPr lvl="1"/>
            <a:r>
              <a:rPr lang="en-US" altLang="zh-CN" sz="1400" dirty="0">
                <a:solidFill>
                  <a:srgbClr val="8959A8"/>
                </a:solidFill>
              </a:rPr>
              <a:t>public</a:t>
            </a:r>
            <a:r>
              <a:rPr lang="en-US" altLang="zh-CN" sz="1400" dirty="0">
                <a:solidFill>
                  <a:srgbClr val="4271AE"/>
                </a:solidFill>
              </a:rPr>
              <a:t> </a:t>
            </a:r>
            <a:r>
              <a:rPr lang="en-US" altLang="zh-CN" sz="1400" dirty="0">
                <a:solidFill>
                  <a:srgbClr val="8959A8"/>
                </a:solidFill>
              </a:rPr>
              <a:t>void</a:t>
            </a:r>
            <a:r>
              <a:rPr lang="en-US" altLang="zh-CN" sz="1400" dirty="0">
                <a:solidFill>
                  <a:srgbClr val="4271AE"/>
                </a:solidFill>
              </a:rPr>
              <a:t> </a:t>
            </a:r>
            <a:r>
              <a:rPr lang="en-US" altLang="zh-CN" sz="1400" dirty="0" err="1">
                <a:solidFill>
                  <a:srgbClr val="8E908C"/>
                </a:solidFill>
              </a:rPr>
              <a:t>processElement</a:t>
            </a:r>
            <a:r>
              <a:rPr lang="en-US" altLang="zh-CN" sz="1400" dirty="0">
                <a:solidFill>
                  <a:srgbClr val="F5871F"/>
                </a:solidFill>
              </a:rPr>
              <a:t>(Integer value, Context </a:t>
            </a:r>
            <a:r>
              <a:rPr lang="en-US" altLang="zh-CN" sz="1400" dirty="0" err="1">
                <a:solidFill>
                  <a:srgbClr val="F5871F"/>
                </a:solidFill>
              </a:rPr>
              <a:t>ctx</a:t>
            </a:r>
            <a:r>
              <a:rPr lang="en-US" altLang="zh-CN" sz="1400" dirty="0">
                <a:solidFill>
                  <a:srgbClr val="F5871F"/>
                </a:solidFill>
              </a:rPr>
              <a:t>)</a:t>
            </a:r>
            <a:r>
              <a:rPr lang="en-US" altLang="zh-CN" sz="1400" dirty="0">
                <a:solidFill>
                  <a:srgbClr val="4271AE"/>
                </a:solidFill>
              </a:rPr>
              <a:t> </a:t>
            </a:r>
            <a:r>
              <a:rPr lang="en-US" altLang="zh-CN" sz="1400" dirty="0">
                <a:solidFill>
                  <a:srgbClr val="8959A8"/>
                </a:solidFill>
              </a:rPr>
              <a:t>throws</a:t>
            </a:r>
            <a:r>
              <a:rPr lang="en-US" altLang="zh-CN" sz="1400" dirty="0">
                <a:solidFill>
                  <a:srgbClr val="4271AE"/>
                </a:solidFill>
              </a:rPr>
              <a:t> Exception </a:t>
            </a:r>
            <a:r>
              <a:rPr lang="en-US" altLang="zh-CN" sz="1400" dirty="0"/>
              <a:t>{ </a:t>
            </a:r>
          </a:p>
          <a:p>
            <a:pPr lvl="2"/>
            <a:r>
              <a:rPr lang="en-US" altLang="zh-CN" sz="1400" dirty="0" err="1"/>
              <a:t>state.add</a:t>
            </a:r>
            <a:r>
              <a:rPr lang="en-US" altLang="zh-CN" sz="1400" dirty="0"/>
              <a:t>(value); </a:t>
            </a:r>
          </a:p>
          <a:p>
            <a:pPr lvl="1"/>
            <a:r>
              <a:rPr lang="en-US" altLang="zh-CN" sz="1400" dirty="0"/>
              <a:t>} </a:t>
            </a:r>
          </a:p>
          <a:p>
            <a:pPr lvl="1"/>
            <a:endParaRPr lang="en-US" altLang="zh-CN" sz="1400" dirty="0"/>
          </a:p>
          <a:p>
            <a:pPr lvl="1"/>
            <a:r>
              <a:rPr lang="en-US" altLang="zh-CN" sz="1400" dirty="0"/>
              <a:t>@Override </a:t>
            </a:r>
          </a:p>
          <a:p>
            <a:pPr lvl="1"/>
            <a:r>
              <a:rPr lang="en-US" altLang="zh-CN" sz="1400" dirty="0">
                <a:solidFill>
                  <a:srgbClr val="8959A8"/>
                </a:solidFill>
              </a:rPr>
              <a:t>public</a:t>
            </a:r>
            <a:r>
              <a:rPr lang="en-US" altLang="zh-CN" sz="1400" dirty="0">
                <a:solidFill>
                  <a:srgbClr val="4271AE"/>
                </a:solidFill>
              </a:rPr>
              <a:t> </a:t>
            </a:r>
            <a:r>
              <a:rPr lang="en-US" altLang="zh-CN" sz="1400" dirty="0">
                <a:solidFill>
                  <a:srgbClr val="8959A8"/>
                </a:solidFill>
              </a:rPr>
              <a:t>void</a:t>
            </a:r>
            <a:r>
              <a:rPr lang="en-US" altLang="zh-CN" sz="1400" dirty="0">
                <a:solidFill>
                  <a:srgbClr val="4271AE"/>
                </a:solidFill>
              </a:rPr>
              <a:t> </a:t>
            </a:r>
            <a:r>
              <a:rPr lang="en-US" altLang="zh-CN" sz="1400" dirty="0" err="1">
                <a:solidFill>
                  <a:srgbClr val="8E908C"/>
                </a:solidFill>
              </a:rPr>
              <a:t>snapshotState</a:t>
            </a:r>
            <a:r>
              <a:rPr lang="en-US" altLang="zh-CN" sz="1400" dirty="0">
                <a:solidFill>
                  <a:srgbClr val="F5871F"/>
                </a:solidFill>
              </a:rPr>
              <a:t>(</a:t>
            </a:r>
            <a:r>
              <a:rPr lang="en-US" altLang="zh-CN" sz="1400" dirty="0" err="1">
                <a:solidFill>
                  <a:srgbClr val="F5871F"/>
                </a:solidFill>
              </a:rPr>
              <a:t>FunctionSnapshotContext</a:t>
            </a:r>
            <a:r>
              <a:rPr lang="en-US" altLang="zh-CN" sz="1400" dirty="0">
                <a:solidFill>
                  <a:srgbClr val="F5871F"/>
                </a:solidFill>
              </a:rPr>
              <a:t> context)</a:t>
            </a:r>
            <a:r>
              <a:rPr lang="en-US" altLang="zh-CN" sz="1400" dirty="0">
                <a:solidFill>
                  <a:srgbClr val="4271AE"/>
                </a:solidFill>
              </a:rPr>
              <a:t> </a:t>
            </a:r>
            <a:r>
              <a:rPr lang="en-US" altLang="zh-CN" sz="1400" dirty="0">
                <a:solidFill>
                  <a:srgbClr val="8959A8"/>
                </a:solidFill>
              </a:rPr>
              <a:t>throws</a:t>
            </a:r>
            <a:r>
              <a:rPr lang="en-US" altLang="zh-CN" sz="1400" dirty="0">
                <a:solidFill>
                  <a:srgbClr val="4271AE"/>
                </a:solidFill>
              </a:rPr>
              <a:t> Exception </a:t>
            </a:r>
            <a:r>
              <a:rPr lang="en-US" altLang="zh-CN" sz="1400" dirty="0"/>
              <a:t>{ } </a:t>
            </a:r>
          </a:p>
          <a:p>
            <a:pPr lvl="1"/>
            <a:endParaRPr lang="en-US" altLang="zh-CN" sz="1400" dirty="0">
              <a:solidFill>
                <a:srgbClr val="8E908C"/>
              </a:solidFill>
            </a:endParaRPr>
          </a:p>
          <a:p>
            <a:pPr lvl="1"/>
            <a:r>
              <a:rPr lang="en-US" altLang="zh-CN" sz="1400" dirty="0">
                <a:solidFill>
                  <a:srgbClr val="8E908C"/>
                </a:solidFill>
              </a:rPr>
              <a:t>// </a:t>
            </a:r>
            <a:r>
              <a:rPr lang="zh-CN" altLang="en-US" sz="1400" dirty="0">
                <a:solidFill>
                  <a:srgbClr val="8E908C"/>
                </a:solidFill>
              </a:rPr>
              <a:t>获取状态句柄</a:t>
            </a:r>
            <a:r>
              <a:rPr lang="zh-CN" altLang="en-US" sz="1400" dirty="0"/>
              <a:t> </a:t>
            </a:r>
            <a:endParaRPr lang="en-US" altLang="zh-CN" sz="1400" dirty="0"/>
          </a:p>
          <a:p>
            <a:pPr lvl="1"/>
            <a:r>
              <a:rPr lang="en-US" altLang="zh-CN" sz="1400" dirty="0"/>
              <a:t>@Override </a:t>
            </a:r>
            <a:r>
              <a:rPr lang="en-US" altLang="zh-CN" sz="1400" dirty="0">
                <a:solidFill>
                  <a:srgbClr val="8959A8"/>
                </a:solidFill>
              </a:rPr>
              <a:t>public</a:t>
            </a:r>
            <a:r>
              <a:rPr lang="en-US" altLang="zh-CN" sz="1400" dirty="0">
                <a:solidFill>
                  <a:srgbClr val="4271AE"/>
                </a:solidFill>
              </a:rPr>
              <a:t> </a:t>
            </a:r>
            <a:r>
              <a:rPr lang="en-US" altLang="zh-CN" sz="1400" dirty="0">
                <a:solidFill>
                  <a:srgbClr val="8959A8"/>
                </a:solidFill>
              </a:rPr>
              <a:t>void</a:t>
            </a:r>
            <a:r>
              <a:rPr lang="en-US" altLang="zh-CN" sz="1400" dirty="0">
                <a:solidFill>
                  <a:srgbClr val="4271AE"/>
                </a:solidFill>
              </a:rPr>
              <a:t> </a:t>
            </a:r>
            <a:r>
              <a:rPr lang="en-US" altLang="zh-CN" sz="1400" dirty="0" err="1">
                <a:solidFill>
                  <a:srgbClr val="8E908C"/>
                </a:solidFill>
              </a:rPr>
              <a:t>initializeState</a:t>
            </a:r>
            <a:r>
              <a:rPr lang="en-US" altLang="zh-CN" sz="1400" dirty="0">
                <a:solidFill>
                  <a:srgbClr val="F5871F"/>
                </a:solidFill>
              </a:rPr>
              <a:t>(</a:t>
            </a:r>
            <a:r>
              <a:rPr lang="en-US" altLang="zh-CN" sz="1400" dirty="0" err="1">
                <a:solidFill>
                  <a:srgbClr val="F5871F"/>
                </a:solidFill>
              </a:rPr>
              <a:t>FunctionInitializationContext</a:t>
            </a:r>
            <a:r>
              <a:rPr lang="en-US" altLang="zh-CN" sz="1400" dirty="0">
                <a:solidFill>
                  <a:srgbClr val="F5871F"/>
                </a:solidFill>
              </a:rPr>
              <a:t> context)</a:t>
            </a:r>
            <a:r>
              <a:rPr lang="en-US" altLang="zh-CN" sz="1400" dirty="0">
                <a:solidFill>
                  <a:srgbClr val="4271AE"/>
                </a:solidFill>
              </a:rPr>
              <a:t> </a:t>
            </a:r>
            <a:r>
              <a:rPr lang="en-US" altLang="zh-CN" sz="1400" dirty="0">
                <a:solidFill>
                  <a:srgbClr val="8959A8"/>
                </a:solidFill>
              </a:rPr>
              <a:t>throws</a:t>
            </a:r>
            <a:r>
              <a:rPr lang="en-US" altLang="zh-CN" sz="1400" dirty="0">
                <a:solidFill>
                  <a:srgbClr val="4271AE"/>
                </a:solidFill>
              </a:rPr>
              <a:t> Exception </a:t>
            </a:r>
            <a:r>
              <a:rPr lang="en-US" altLang="zh-CN" sz="1400" dirty="0"/>
              <a:t>{ </a:t>
            </a:r>
          </a:p>
          <a:p>
            <a:pPr lvl="2"/>
            <a:r>
              <a:rPr lang="en-US" altLang="zh-CN" sz="1400" dirty="0"/>
              <a:t>state = </a:t>
            </a:r>
            <a:r>
              <a:rPr lang="en-US" altLang="zh-CN" sz="1400" dirty="0" err="1"/>
              <a:t>context.getOperatorState</a:t>
            </a:r>
            <a:r>
              <a:rPr lang="en-US" altLang="zh-CN" sz="1400" dirty="0"/>
              <a:t>().</a:t>
            </a:r>
            <a:r>
              <a:rPr lang="en-US" altLang="zh-CN" sz="1400" dirty="0" err="1"/>
              <a:t>getListState</a:t>
            </a:r>
            <a:r>
              <a:rPr lang="en-US" altLang="zh-CN" sz="1400" dirty="0"/>
              <a:t>(</a:t>
            </a:r>
            <a:r>
              <a:rPr lang="en-US" altLang="zh-CN" sz="1400" dirty="0">
                <a:solidFill>
                  <a:srgbClr val="8959A8"/>
                </a:solidFill>
              </a:rPr>
              <a:t>new</a:t>
            </a:r>
            <a:r>
              <a:rPr lang="en-US" altLang="zh-CN" sz="1400" dirty="0"/>
              <a:t> </a:t>
            </a:r>
            <a:r>
              <a:rPr lang="en-US" altLang="zh-CN" sz="1400" dirty="0" err="1"/>
              <a:t>ListStateDescriptor</a:t>
            </a:r>
            <a:r>
              <a:rPr lang="en-US" altLang="zh-CN" sz="1400" dirty="0"/>
              <a:t>&lt;&gt;(</a:t>
            </a:r>
            <a:r>
              <a:rPr lang="en-US" altLang="zh-CN" sz="1400" dirty="0">
                <a:solidFill>
                  <a:srgbClr val="718C00"/>
                </a:solidFill>
              </a:rPr>
              <a:t>"state"</a:t>
            </a:r>
            <a:r>
              <a:rPr lang="en-US" altLang="zh-CN" sz="1400" dirty="0"/>
              <a:t>, </a:t>
            </a:r>
            <a:r>
              <a:rPr lang="en-US" altLang="zh-CN" sz="1400" dirty="0" err="1"/>
              <a:t>Types.INT</a:t>
            </a:r>
            <a:r>
              <a:rPr lang="en-US" altLang="zh-CN" sz="1400" dirty="0"/>
              <a:t>)); </a:t>
            </a:r>
          </a:p>
          <a:p>
            <a:pPr lvl="1"/>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37109241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832889-AED4-A148-82D3-133F62C42860}"/>
              </a:ext>
            </a:extLst>
          </p:cNvPr>
          <p:cNvSpPr>
            <a:spLocks noGrp="1"/>
          </p:cNvSpPr>
          <p:nvPr>
            <p:ph idx="1"/>
          </p:nvPr>
        </p:nvSpPr>
        <p:spPr>
          <a:xfrm>
            <a:off x="838201" y="1825625"/>
            <a:ext cx="3919537" cy="4351338"/>
          </a:xfrm>
        </p:spPr>
        <p:txBody>
          <a:bodyPr/>
          <a:lstStyle/>
          <a:p>
            <a:r>
              <a:rPr lang="en-US" altLang="zh-CN" dirty="0"/>
              <a:t>Keyed State</a:t>
            </a:r>
            <a:r>
              <a:rPr lang="zh-CN" altLang="en-US" dirty="0"/>
              <a:t>要实现</a:t>
            </a:r>
            <a:r>
              <a:rPr lang="en-US" altLang="zh-CN" dirty="0" err="1"/>
              <a:t>KeyedStateBootstrapFunction</a:t>
            </a:r>
            <a:endParaRPr lang="en-US" altLang="zh-CN" dirty="0"/>
          </a:p>
          <a:p>
            <a:r>
              <a:rPr kumimoji="1" lang="zh-CN" altLang="en-US" dirty="0"/>
              <a:t>实现</a:t>
            </a:r>
            <a:r>
              <a:rPr lang="en-US" altLang="zh-CN" dirty="0" err="1"/>
              <a:t>processElement</a:t>
            </a:r>
            <a:r>
              <a:rPr lang="en-US" altLang="zh-CN" dirty="0"/>
              <a:t>()</a:t>
            </a:r>
            <a:r>
              <a:rPr lang="zh-CN" altLang="en-US" dirty="0"/>
              <a:t>方法，</a:t>
            </a:r>
            <a:r>
              <a:rPr kumimoji="1" lang="zh-CN" altLang="en-US" dirty="0"/>
              <a:t>每来一个输入，</a:t>
            </a:r>
            <a:r>
              <a:rPr lang="en-US" altLang="zh-CN" dirty="0" err="1"/>
              <a:t>processElement</a:t>
            </a:r>
            <a:r>
              <a:rPr lang="en-US" altLang="zh-CN" dirty="0"/>
              <a:t>()</a:t>
            </a:r>
            <a:r>
              <a:rPr lang="zh-CN" altLang="en-US" dirty="0"/>
              <a:t>方法会被调用一次，用于将数据写入</a:t>
            </a:r>
            <a:r>
              <a:rPr lang="en-US" altLang="zh-CN" dirty="0" err="1"/>
              <a:t>Savepoint</a:t>
            </a:r>
            <a:r>
              <a:rPr lang="zh-CN" altLang="en-US" dirty="0"/>
              <a:t>。</a:t>
            </a:r>
            <a:endParaRPr kumimoji="1" lang="zh-CN" altLang="en-US" dirty="0"/>
          </a:p>
        </p:txBody>
      </p:sp>
      <p:sp>
        <p:nvSpPr>
          <p:cNvPr id="3" name="标题 2">
            <a:extLst>
              <a:ext uri="{FF2B5EF4-FFF2-40B4-BE49-F238E27FC236}">
                <a16:creationId xmlns:a16="http://schemas.microsoft.com/office/drawing/2014/main" id="{B68AD65E-12E8-FF4B-BA3B-439F015E17BE}"/>
              </a:ext>
            </a:extLst>
          </p:cNvPr>
          <p:cNvSpPr>
            <a:spLocks noGrp="1"/>
          </p:cNvSpPr>
          <p:nvPr>
            <p:ph type="title"/>
          </p:nvPr>
        </p:nvSpPr>
        <p:spPr/>
        <p:txBody>
          <a:bodyPr/>
          <a:lstStyle/>
          <a:p>
            <a:r>
              <a:rPr lang="en-US" altLang="zh-CN" dirty="0"/>
              <a:t>Keyed State</a:t>
            </a:r>
            <a:r>
              <a:rPr lang="zh-CN" altLang="en-US" dirty="0"/>
              <a:t>：</a:t>
            </a:r>
            <a:r>
              <a:rPr lang="en-US" altLang="zh-CN" dirty="0" err="1"/>
              <a:t>KeyedStateBootstrapFunction</a:t>
            </a:r>
            <a:endParaRPr kumimoji="1" lang="zh-CN" altLang="en-US" dirty="0"/>
          </a:p>
        </p:txBody>
      </p:sp>
      <p:sp>
        <p:nvSpPr>
          <p:cNvPr id="4" name="矩形 3">
            <a:extLst>
              <a:ext uri="{FF2B5EF4-FFF2-40B4-BE49-F238E27FC236}">
                <a16:creationId xmlns:a16="http://schemas.microsoft.com/office/drawing/2014/main" id="{DBF12747-188D-7E4E-9A4E-D4A2B4392A0B}"/>
              </a:ext>
            </a:extLst>
          </p:cNvPr>
          <p:cNvSpPr/>
          <p:nvPr/>
        </p:nvSpPr>
        <p:spPr>
          <a:xfrm>
            <a:off x="4757738" y="1597819"/>
            <a:ext cx="7924800" cy="4832092"/>
          </a:xfrm>
          <a:prstGeom prst="rect">
            <a:avLst/>
          </a:prstGeom>
        </p:spPr>
        <p:txBody>
          <a:bodyPr wrap="square">
            <a:spAutoFit/>
          </a:bodyPr>
          <a:lstStyle/>
          <a:p>
            <a:r>
              <a:rPr lang="en-US" altLang="zh-CN" sz="1400" dirty="0">
                <a:solidFill>
                  <a:srgbClr val="8E908C"/>
                </a:solidFill>
              </a:rPr>
              <a:t>/** </a:t>
            </a:r>
          </a:p>
          <a:p>
            <a:r>
              <a:rPr lang="zh-CN" altLang="en-US" sz="1400" dirty="0">
                <a:solidFill>
                  <a:srgbClr val="8E908C"/>
                </a:solidFill>
              </a:rPr>
              <a:t>  </a:t>
            </a:r>
            <a:r>
              <a:rPr lang="en-US" altLang="zh-CN" sz="1400" dirty="0">
                <a:solidFill>
                  <a:srgbClr val="8E908C"/>
                </a:solidFill>
              </a:rPr>
              <a:t>* </a:t>
            </a:r>
            <a:r>
              <a:rPr lang="en-US" altLang="zh-CN" sz="1400" dirty="0" err="1">
                <a:solidFill>
                  <a:srgbClr val="8E908C"/>
                </a:solidFill>
              </a:rPr>
              <a:t>AccountBootstrapper</a:t>
            </a:r>
            <a:r>
              <a:rPr lang="zh-CN" altLang="en-US" sz="1400" dirty="0">
                <a:solidFill>
                  <a:srgbClr val="8E908C"/>
                </a:solidFill>
              </a:rPr>
              <a:t>继承并实现了</a:t>
            </a:r>
            <a:r>
              <a:rPr lang="en-US" altLang="zh-CN" sz="1400" dirty="0" err="1">
                <a:solidFill>
                  <a:srgbClr val="8E908C"/>
                </a:solidFill>
              </a:rPr>
              <a:t>KeyedStateBootstrapFunction</a:t>
            </a:r>
            <a:r>
              <a:rPr lang="en-US" altLang="zh-CN" sz="1400" dirty="0">
                <a:solidFill>
                  <a:srgbClr val="8E908C"/>
                </a:solidFill>
              </a:rPr>
              <a:t> </a:t>
            </a:r>
          </a:p>
          <a:p>
            <a:r>
              <a:rPr lang="zh-CN" altLang="en-US" sz="1400" dirty="0">
                <a:solidFill>
                  <a:srgbClr val="8E908C"/>
                </a:solidFill>
              </a:rPr>
              <a:t>  </a:t>
            </a:r>
            <a:r>
              <a:rPr lang="en-US" altLang="zh-CN" sz="1400" dirty="0">
                <a:solidFill>
                  <a:srgbClr val="8E908C"/>
                </a:solidFill>
              </a:rPr>
              <a:t>* </a:t>
            </a:r>
            <a:r>
              <a:rPr lang="zh-CN" altLang="en-US" sz="1400" dirty="0">
                <a:solidFill>
                  <a:srgbClr val="8E908C"/>
                </a:solidFill>
              </a:rPr>
              <a:t>第一个泛型</a:t>
            </a:r>
            <a:r>
              <a:rPr lang="en-US" altLang="zh-CN" sz="1400" dirty="0">
                <a:solidFill>
                  <a:srgbClr val="8E908C"/>
                </a:solidFill>
              </a:rPr>
              <a:t>Integer</a:t>
            </a:r>
            <a:r>
              <a:rPr lang="zh-CN" altLang="en-US" sz="1400" dirty="0">
                <a:solidFill>
                  <a:srgbClr val="8E908C"/>
                </a:solidFill>
              </a:rPr>
              <a:t>为</a:t>
            </a:r>
            <a:r>
              <a:rPr lang="en-US" altLang="zh-CN" sz="1400" dirty="0">
                <a:solidFill>
                  <a:srgbClr val="8E908C"/>
                </a:solidFill>
              </a:rPr>
              <a:t>Key</a:t>
            </a:r>
            <a:r>
              <a:rPr lang="zh-CN" altLang="en-US" sz="1400" dirty="0">
                <a:solidFill>
                  <a:srgbClr val="8E908C"/>
                </a:solidFill>
              </a:rPr>
              <a:t>类型 </a:t>
            </a:r>
            <a:endParaRPr lang="en-US" altLang="zh-CN" sz="1400" dirty="0">
              <a:solidFill>
                <a:srgbClr val="8E908C"/>
              </a:solidFill>
            </a:endParaRPr>
          </a:p>
          <a:p>
            <a:r>
              <a:rPr lang="zh-CN" altLang="en-US" sz="1400" dirty="0">
                <a:solidFill>
                  <a:srgbClr val="8E908C"/>
                </a:solidFill>
              </a:rPr>
              <a:t>  * 第二个泛型</a:t>
            </a:r>
            <a:r>
              <a:rPr lang="en-US" altLang="zh-CN" sz="1400" dirty="0">
                <a:solidFill>
                  <a:srgbClr val="8E908C"/>
                </a:solidFill>
              </a:rPr>
              <a:t>Account</a:t>
            </a:r>
            <a:r>
              <a:rPr lang="zh-CN" altLang="en-US" sz="1400" dirty="0">
                <a:solidFill>
                  <a:srgbClr val="8E908C"/>
                </a:solidFill>
              </a:rPr>
              <a:t>为输入类型 </a:t>
            </a:r>
            <a:endParaRPr lang="en-US" altLang="zh-CN" sz="1400" dirty="0">
              <a:solidFill>
                <a:srgbClr val="8E908C"/>
              </a:solidFill>
            </a:endParaRPr>
          </a:p>
          <a:p>
            <a:r>
              <a:rPr lang="zh-CN" altLang="en-US" sz="1400" dirty="0">
                <a:solidFill>
                  <a:srgbClr val="8E908C"/>
                </a:solidFill>
              </a:rPr>
              <a:t>  *</a:t>
            </a:r>
            <a:r>
              <a:rPr lang="en-US" altLang="zh-CN" sz="1400" dirty="0">
                <a:solidFill>
                  <a:srgbClr val="8E908C"/>
                </a:solidFill>
              </a:rPr>
              <a:t>/</a:t>
            </a:r>
            <a:r>
              <a:rPr lang="zh-CN" altLang="en-US" sz="1400" dirty="0"/>
              <a:t> </a:t>
            </a:r>
            <a:endParaRPr lang="en-US" altLang="zh-CN" sz="1400" dirty="0"/>
          </a:p>
          <a:p>
            <a:r>
              <a:rPr lang="en-US" altLang="zh-CN" sz="1400" dirty="0">
                <a:solidFill>
                  <a:srgbClr val="8959A8"/>
                </a:solidFill>
              </a:rPr>
              <a:t>public</a:t>
            </a:r>
            <a:r>
              <a:rPr lang="en-US" altLang="zh-CN" sz="1400" dirty="0"/>
              <a:t> </a:t>
            </a:r>
            <a:r>
              <a:rPr lang="en-US" altLang="zh-CN" sz="1400" dirty="0">
                <a:solidFill>
                  <a:srgbClr val="8959A8"/>
                </a:solidFill>
              </a:rPr>
              <a:t>class</a:t>
            </a:r>
            <a:r>
              <a:rPr lang="en-US" altLang="zh-CN" sz="1400" dirty="0"/>
              <a:t> </a:t>
            </a:r>
            <a:r>
              <a:rPr lang="en-US" altLang="zh-CN" sz="1400" dirty="0" err="1">
                <a:solidFill>
                  <a:srgbClr val="8E908C"/>
                </a:solidFill>
              </a:rPr>
              <a:t>AccountBootstrapper</a:t>
            </a:r>
            <a:r>
              <a:rPr lang="en-US" altLang="zh-CN" sz="1400" dirty="0"/>
              <a:t> </a:t>
            </a:r>
            <a:r>
              <a:rPr lang="en-US" altLang="zh-CN" sz="1400" dirty="0">
                <a:solidFill>
                  <a:srgbClr val="8959A8"/>
                </a:solidFill>
              </a:rPr>
              <a:t>extends</a:t>
            </a:r>
            <a:r>
              <a:rPr lang="en-US" altLang="zh-CN" sz="1400" dirty="0"/>
              <a:t> </a:t>
            </a:r>
            <a:r>
              <a:rPr lang="en-US" altLang="zh-CN" sz="1400" dirty="0" err="1">
                <a:solidFill>
                  <a:srgbClr val="8E908C"/>
                </a:solidFill>
              </a:rPr>
              <a:t>KeyedStateBootstrapFunction</a:t>
            </a:r>
            <a:r>
              <a:rPr lang="en-US" altLang="zh-CN" sz="1400" dirty="0"/>
              <a:t>&lt;</a:t>
            </a:r>
            <a:r>
              <a:rPr lang="en-US" altLang="zh-CN" sz="1400" dirty="0">
                <a:solidFill>
                  <a:srgbClr val="8E908C"/>
                </a:solidFill>
              </a:rPr>
              <a:t>Integer</a:t>
            </a:r>
            <a:r>
              <a:rPr lang="en-US" altLang="zh-CN" sz="1400" dirty="0"/>
              <a:t>, </a:t>
            </a:r>
            <a:r>
              <a:rPr lang="en-US" altLang="zh-CN" sz="1400" dirty="0">
                <a:solidFill>
                  <a:srgbClr val="8E908C"/>
                </a:solidFill>
              </a:rPr>
              <a:t>Account</a:t>
            </a:r>
            <a:r>
              <a:rPr lang="en-US" altLang="zh-CN" sz="1400" dirty="0"/>
              <a:t>&gt; { </a:t>
            </a:r>
          </a:p>
          <a:p>
            <a:pPr lvl="1"/>
            <a:endParaRPr lang="en-US" altLang="zh-CN" sz="1400" dirty="0"/>
          </a:p>
          <a:p>
            <a:pPr lvl="1"/>
            <a:r>
              <a:rPr lang="en-US" altLang="zh-CN" sz="1400" dirty="0" err="1"/>
              <a:t>ValueState</a:t>
            </a:r>
            <a:r>
              <a:rPr lang="en-US" altLang="zh-CN" sz="1400" dirty="0"/>
              <a:t>&lt;Double&gt; state; </a:t>
            </a:r>
          </a:p>
          <a:p>
            <a:pPr lvl="1"/>
            <a:endParaRPr lang="en-US" altLang="zh-CN" sz="1400" dirty="0">
              <a:solidFill>
                <a:srgbClr val="8E908C"/>
              </a:solidFill>
            </a:endParaRPr>
          </a:p>
          <a:p>
            <a:pPr lvl="1"/>
            <a:r>
              <a:rPr lang="en-US" altLang="zh-CN" sz="1400" dirty="0">
                <a:solidFill>
                  <a:srgbClr val="8E908C"/>
                </a:solidFill>
              </a:rPr>
              <a:t>// </a:t>
            </a:r>
            <a:r>
              <a:rPr lang="zh-CN" altLang="en-US" sz="1400" dirty="0">
                <a:solidFill>
                  <a:srgbClr val="8E908C"/>
                </a:solidFill>
              </a:rPr>
              <a:t>获取状态句柄</a:t>
            </a:r>
            <a:r>
              <a:rPr lang="zh-CN" altLang="en-US" sz="1400" dirty="0"/>
              <a:t> </a:t>
            </a:r>
            <a:endParaRPr lang="en-US" altLang="zh-CN" sz="1400" dirty="0"/>
          </a:p>
          <a:p>
            <a:pPr lvl="1"/>
            <a:r>
              <a:rPr lang="en-US" altLang="zh-CN" sz="1400" dirty="0"/>
              <a:t>@Override </a:t>
            </a:r>
            <a:r>
              <a:rPr lang="en-US" altLang="zh-CN" sz="1400" dirty="0">
                <a:solidFill>
                  <a:srgbClr val="8959A8"/>
                </a:solidFill>
              </a:rPr>
              <a:t>public</a:t>
            </a:r>
            <a:r>
              <a:rPr lang="en-US" altLang="zh-CN" sz="1400" dirty="0">
                <a:solidFill>
                  <a:srgbClr val="4271AE"/>
                </a:solidFill>
              </a:rPr>
              <a:t> </a:t>
            </a:r>
            <a:r>
              <a:rPr lang="en-US" altLang="zh-CN" sz="1400" dirty="0">
                <a:solidFill>
                  <a:srgbClr val="8959A8"/>
                </a:solidFill>
              </a:rPr>
              <a:t>void</a:t>
            </a:r>
            <a:r>
              <a:rPr lang="en-US" altLang="zh-CN" sz="1400" dirty="0">
                <a:solidFill>
                  <a:srgbClr val="4271AE"/>
                </a:solidFill>
              </a:rPr>
              <a:t> </a:t>
            </a:r>
            <a:r>
              <a:rPr lang="en-US" altLang="zh-CN" sz="1400" dirty="0">
                <a:solidFill>
                  <a:srgbClr val="8E908C"/>
                </a:solidFill>
              </a:rPr>
              <a:t>open</a:t>
            </a:r>
            <a:r>
              <a:rPr lang="en-US" altLang="zh-CN" sz="1400" dirty="0">
                <a:solidFill>
                  <a:srgbClr val="F5871F"/>
                </a:solidFill>
              </a:rPr>
              <a:t>(Configuration parameters)</a:t>
            </a:r>
            <a:r>
              <a:rPr lang="en-US" altLang="zh-CN" sz="1400" dirty="0">
                <a:solidFill>
                  <a:srgbClr val="4271AE"/>
                </a:solidFill>
              </a:rPr>
              <a:t> </a:t>
            </a:r>
            <a:r>
              <a:rPr lang="en-US" altLang="zh-CN" sz="1400" dirty="0"/>
              <a:t>{ </a:t>
            </a:r>
          </a:p>
          <a:p>
            <a:pPr lvl="2"/>
            <a:r>
              <a:rPr lang="en-US" altLang="zh-CN" sz="1400" dirty="0" err="1"/>
              <a:t>ValueStateDescriptor</a:t>
            </a:r>
            <a:r>
              <a:rPr lang="en-US" altLang="zh-CN" sz="1400" dirty="0"/>
              <a:t>&lt;Double&gt; descriptor = </a:t>
            </a:r>
            <a:r>
              <a:rPr lang="en-US" altLang="zh-CN" sz="1400" dirty="0">
                <a:solidFill>
                  <a:srgbClr val="8959A8"/>
                </a:solidFill>
              </a:rPr>
              <a:t>new</a:t>
            </a:r>
            <a:r>
              <a:rPr lang="zh-CN" altLang="en-US" sz="1400" dirty="0">
                <a:solidFill>
                  <a:srgbClr val="8959A8"/>
                </a:solidFill>
              </a:rPr>
              <a:t> </a:t>
            </a:r>
            <a:r>
              <a:rPr lang="en-US" altLang="zh-CN" sz="1400" dirty="0" err="1"/>
              <a:t>ValueStateDescriptor</a:t>
            </a:r>
            <a:r>
              <a:rPr lang="en-US" altLang="zh-CN" sz="1400" dirty="0"/>
              <a:t>&lt;&gt;(</a:t>
            </a:r>
            <a:r>
              <a:rPr lang="en-US" altLang="zh-CN" sz="1400" dirty="0">
                <a:solidFill>
                  <a:srgbClr val="718C00"/>
                </a:solidFill>
              </a:rPr>
              <a:t>"total"</a:t>
            </a:r>
            <a:r>
              <a:rPr lang="en-US" altLang="zh-CN" sz="1400" dirty="0"/>
              <a:t>,</a:t>
            </a:r>
            <a:r>
              <a:rPr lang="en-US" altLang="zh-CN" sz="1400" dirty="0" err="1"/>
              <a:t>Types.DOUBLE</a:t>
            </a:r>
            <a:r>
              <a:rPr lang="en-US" altLang="zh-CN" sz="1400" dirty="0"/>
              <a:t>); </a:t>
            </a:r>
          </a:p>
          <a:p>
            <a:pPr lvl="2"/>
            <a:r>
              <a:rPr lang="en-US" altLang="zh-CN" sz="1400" dirty="0"/>
              <a:t>state = </a:t>
            </a:r>
            <a:r>
              <a:rPr lang="en-US" altLang="zh-CN" sz="1400" dirty="0" err="1"/>
              <a:t>getRuntimeContext</a:t>
            </a:r>
            <a:r>
              <a:rPr lang="en-US" altLang="zh-CN" sz="1400" dirty="0"/>
              <a:t>().</a:t>
            </a:r>
            <a:r>
              <a:rPr lang="en-US" altLang="zh-CN" sz="1400" dirty="0" err="1"/>
              <a:t>getState</a:t>
            </a:r>
            <a:r>
              <a:rPr lang="en-US" altLang="zh-CN" sz="1400" dirty="0"/>
              <a:t>(descriptor); </a:t>
            </a:r>
          </a:p>
          <a:p>
            <a:pPr lvl="1"/>
            <a:r>
              <a:rPr lang="en-US" altLang="zh-CN" sz="1400" dirty="0"/>
              <a:t>} </a:t>
            </a:r>
          </a:p>
          <a:p>
            <a:pPr lvl="1"/>
            <a:endParaRPr lang="en-US" altLang="zh-CN" sz="1400" dirty="0">
              <a:solidFill>
                <a:srgbClr val="8E908C"/>
              </a:solidFill>
            </a:endParaRPr>
          </a:p>
          <a:p>
            <a:pPr lvl="1"/>
            <a:r>
              <a:rPr lang="en-US" altLang="zh-CN" sz="1400" dirty="0">
                <a:solidFill>
                  <a:srgbClr val="8E908C"/>
                </a:solidFill>
              </a:rPr>
              <a:t>// </a:t>
            </a:r>
            <a:r>
              <a:rPr lang="zh-CN" altLang="en-US" sz="1400" dirty="0">
                <a:solidFill>
                  <a:srgbClr val="8E908C"/>
                </a:solidFill>
              </a:rPr>
              <a:t>每个输入都会调用一次</a:t>
            </a:r>
            <a:r>
              <a:rPr lang="en-US" altLang="zh-CN" sz="1400" dirty="0" err="1">
                <a:solidFill>
                  <a:srgbClr val="8E908C"/>
                </a:solidFill>
              </a:rPr>
              <a:t>processElement</a:t>
            </a:r>
            <a:r>
              <a:rPr lang="en-US" altLang="zh-CN" sz="1400" dirty="0">
                <a:solidFill>
                  <a:srgbClr val="8E908C"/>
                </a:solidFill>
              </a:rPr>
              <a:t>()</a:t>
            </a:r>
            <a:endParaRPr lang="en-US" altLang="zh-CN" sz="1400" dirty="0"/>
          </a:p>
          <a:p>
            <a:pPr lvl="1"/>
            <a:r>
              <a:rPr lang="en-US" altLang="zh-CN" sz="1400" dirty="0"/>
              <a:t>@Override </a:t>
            </a:r>
          </a:p>
          <a:p>
            <a:pPr lvl="1"/>
            <a:r>
              <a:rPr lang="en-US" altLang="zh-CN" sz="1400" dirty="0">
                <a:solidFill>
                  <a:srgbClr val="8959A8"/>
                </a:solidFill>
              </a:rPr>
              <a:t>public</a:t>
            </a:r>
            <a:r>
              <a:rPr lang="en-US" altLang="zh-CN" sz="1400" dirty="0">
                <a:solidFill>
                  <a:srgbClr val="4271AE"/>
                </a:solidFill>
              </a:rPr>
              <a:t> </a:t>
            </a:r>
            <a:r>
              <a:rPr lang="en-US" altLang="zh-CN" sz="1400" dirty="0">
                <a:solidFill>
                  <a:srgbClr val="8959A8"/>
                </a:solidFill>
              </a:rPr>
              <a:t>void</a:t>
            </a:r>
            <a:r>
              <a:rPr lang="en-US" altLang="zh-CN" sz="1400" dirty="0">
                <a:solidFill>
                  <a:srgbClr val="4271AE"/>
                </a:solidFill>
              </a:rPr>
              <a:t> </a:t>
            </a:r>
            <a:r>
              <a:rPr lang="en-US" altLang="zh-CN" sz="1400" dirty="0" err="1">
                <a:solidFill>
                  <a:srgbClr val="8E908C"/>
                </a:solidFill>
              </a:rPr>
              <a:t>processElement</a:t>
            </a:r>
            <a:r>
              <a:rPr lang="en-US" altLang="zh-CN" sz="1400" dirty="0">
                <a:solidFill>
                  <a:srgbClr val="F5871F"/>
                </a:solidFill>
              </a:rPr>
              <a:t>(Account value, Context </a:t>
            </a:r>
            <a:r>
              <a:rPr lang="en-US" altLang="zh-CN" sz="1400" dirty="0" err="1">
                <a:solidFill>
                  <a:srgbClr val="F5871F"/>
                </a:solidFill>
              </a:rPr>
              <a:t>ctx</a:t>
            </a:r>
            <a:r>
              <a:rPr lang="en-US" altLang="zh-CN" sz="1400" dirty="0">
                <a:solidFill>
                  <a:srgbClr val="F5871F"/>
                </a:solidFill>
              </a:rPr>
              <a:t>)</a:t>
            </a:r>
            <a:r>
              <a:rPr lang="en-US" altLang="zh-CN" sz="1400" dirty="0">
                <a:solidFill>
                  <a:srgbClr val="4271AE"/>
                </a:solidFill>
              </a:rPr>
              <a:t> </a:t>
            </a:r>
            <a:r>
              <a:rPr lang="en-US" altLang="zh-CN" sz="1400" dirty="0">
                <a:solidFill>
                  <a:srgbClr val="8959A8"/>
                </a:solidFill>
              </a:rPr>
              <a:t>throws</a:t>
            </a:r>
            <a:r>
              <a:rPr lang="en-US" altLang="zh-CN" sz="1400" dirty="0">
                <a:solidFill>
                  <a:srgbClr val="4271AE"/>
                </a:solidFill>
              </a:rPr>
              <a:t> Exception </a:t>
            </a:r>
            <a:r>
              <a:rPr lang="en-US" altLang="zh-CN" sz="1400" dirty="0"/>
              <a:t>{ </a:t>
            </a:r>
          </a:p>
          <a:p>
            <a:pPr lvl="2"/>
            <a:r>
              <a:rPr lang="en-US" altLang="zh-CN" sz="1400" dirty="0" err="1"/>
              <a:t>state.update</a:t>
            </a:r>
            <a:r>
              <a:rPr lang="en-US" altLang="zh-CN" sz="1400" dirty="0"/>
              <a:t>(</a:t>
            </a:r>
            <a:r>
              <a:rPr lang="en-US" altLang="zh-CN" sz="1400" dirty="0" err="1"/>
              <a:t>value.amount</a:t>
            </a:r>
            <a:r>
              <a:rPr lang="en-US" altLang="zh-CN" sz="1400" dirty="0"/>
              <a:t>); </a:t>
            </a:r>
          </a:p>
          <a:p>
            <a:pPr lvl="1"/>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3963671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D6F6B1B-2DD3-5A4F-9DCA-3B4461C5458A}"/>
              </a:ext>
            </a:extLst>
          </p:cNvPr>
          <p:cNvSpPr>
            <a:spLocks noGrp="1"/>
          </p:cNvSpPr>
          <p:nvPr>
            <p:ph idx="1"/>
          </p:nvPr>
        </p:nvSpPr>
        <p:spPr/>
        <p:txBody>
          <a:bodyPr/>
          <a:lstStyle/>
          <a:p>
            <a:r>
              <a:rPr kumimoji="1" lang="zh-CN" altLang="en-US" dirty="0"/>
              <a:t>从已有的</a:t>
            </a:r>
            <a:r>
              <a:rPr kumimoji="1" lang="en-US" altLang="zh-CN" dirty="0" err="1"/>
              <a:t>Savepoint</a:t>
            </a:r>
            <a:r>
              <a:rPr kumimoji="1" lang="zh-CN" altLang="en-US" dirty="0"/>
              <a:t>上修改，保存。</a:t>
            </a:r>
            <a:endParaRPr kumimoji="1" lang="en-US" altLang="zh-CN" dirty="0"/>
          </a:p>
          <a:p>
            <a:r>
              <a:rPr lang="en-US" altLang="zh-CN" dirty="0" err="1"/>
              <a:t>removeOperator</a:t>
            </a:r>
            <a:r>
              <a:rPr lang="en-US" altLang="zh-CN" dirty="0"/>
              <a:t>()</a:t>
            </a:r>
            <a:r>
              <a:rPr lang="zh-CN" altLang="en-US" dirty="0"/>
              <a:t>将一个算子状态数据从</a:t>
            </a:r>
            <a:r>
              <a:rPr lang="en-US" altLang="zh-CN" dirty="0" err="1"/>
              <a:t>Savepoint</a:t>
            </a:r>
            <a:r>
              <a:rPr lang="zh-CN" altLang="en-US" dirty="0"/>
              <a:t>中删除。</a:t>
            </a:r>
            <a:endParaRPr lang="en-US" altLang="zh-CN" dirty="0"/>
          </a:p>
          <a:p>
            <a:r>
              <a:rPr lang="en-US" altLang="zh-CN" dirty="0" err="1"/>
              <a:t>withOperator</a:t>
            </a:r>
            <a:r>
              <a:rPr lang="en-US" altLang="zh-CN" dirty="0"/>
              <a:t>()</a:t>
            </a:r>
            <a:r>
              <a:rPr lang="zh-CN" altLang="en-US" dirty="0"/>
              <a:t>方法增加了一个算子。</a:t>
            </a:r>
            <a:endParaRPr lang="en-US" altLang="zh-CN" dirty="0"/>
          </a:p>
          <a:p>
            <a:r>
              <a:rPr lang="en-US" altLang="zh-CN" dirty="0"/>
              <a:t>write()</a:t>
            </a:r>
            <a:r>
              <a:rPr lang="zh-CN" altLang="en-US" dirty="0"/>
              <a:t>方法将数据写入一个路径下。</a:t>
            </a:r>
            <a:endParaRPr kumimoji="1" lang="zh-CN" altLang="en-US" dirty="0"/>
          </a:p>
        </p:txBody>
      </p:sp>
      <p:sp>
        <p:nvSpPr>
          <p:cNvPr id="3" name="标题 2">
            <a:extLst>
              <a:ext uri="{FF2B5EF4-FFF2-40B4-BE49-F238E27FC236}">
                <a16:creationId xmlns:a16="http://schemas.microsoft.com/office/drawing/2014/main" id="{A4A7C5AC-CBE8-2C4B-A72D-2D62E9298C6D}"/>
              </a:ext>
            </a:extLst>
          </p:cNvPr>
          <p:cNvSpPr>
            <a:spLocks noGrp="1"/>
          </p:cNvSpPr>
          <p:nvPr>
            <p:ph type="title"/>
          </p:nvPr>
        </p:nvSpPr>
        <p:spPr/>
        <p:txBody>
          <a:bodyPr/>
          <a:lstStyle/>
          <a:p>
            <a:r>
              <a:rPr kumimoji="1" lang="zh-CN" altLang="en-US" dirty="0"/>
              <a:t>修改</a:t>
            </a:r>
            <a:r>
              <a:rPr kumimoji="1" lang="en-US" altLang="zh-CN" dirty="0" err="1"/>
              <a:t>Savepoint</a:t>
            </a:r>
            <a:endParaRPr kumimoji="1" lang="zh-CN" altLang="en-US" dirty="0"/>
          </a:p>
        </p:txBody>
      </p:sp>
      <p:sp>
        <p:nvSpPr>
          <p:cNvPr id="4" name="矩形 3">
            <a:extLst>
              <a:ext uri="{FF2B5EF4-FFF2-40B4-BE49-F238E27FC236}">
                <a16:creationId xmlns:a16="http://schemas.microsoft.com/office/drawing/2014/main" id="{EAC6A20A-E6AB-9C4C-A723-AAF6114C5CBF}"/>
              </a:ext>
            </a:extLst>
          </p:cNvPr>
          <p:cNvSpPr/>
          <p:nvPr/>
        </p:nvSpPr>
        <p:spPr>
          <a:xfrm>
            <a:off x="5005954" y="1905506"/>
            <a:ext cx="8472489" cy="3046988"/>
          </a:xfrm>
          <a:prstGeom prst="rect">
            <a:avLst/>
          </a:prstGeom>
        </p:spPr>
        <p:txBody>
          <a:bodyPr wrap="square">
            <a:spAutoFit/>
          </a:bodyPr>
          <a:lstStyle/>
          <a:p>
            <a:r>
              <a:rPr lang="en-US" altLang="zh-CN" sz="1600" dirty="0" err="1"/>
              <a:t>BootstrapTransformation</a:t>
            </a:r>
            <a:r>
              <a:rPr lang="en-US" altLang="zh-CN" sz="1600" dirty="0"/>
              <a:t>&lt;Integer&gt; transformation = </a:t>
            </a:r>
            <a:r>
              <a:rPr lang="en-US" altLang="zh-CN" sz="1600" dirty="0" err="1"/>
              <a:t>OperatorTransformation</a:t>
            </a:r>
            <a:r>
              <a:rPr lang="en-US" altLang="zh-CN" sz="1600" dirty="0"/>
              <a:t> </a:t>
            </a:r>
          </a:p>
          <a:p>
            <a:pPr lvl="1"/>
            <a:r>
              <a:rPr lang="en-US" altLang="zh-CN" sz="1600" dirty="0"/>
              <a:t>.</a:t>
            </a:r>
            <a:r>
              <a:rPr lang="en-US" altLang="zh-CN" sz="1600" dirty="0" err="1"/>
              <a:t>bootstrapWith</a:t>
            </a:r>
            <a:r>
              <a:rPr lang="en-US" altLang="zh-CN" sz="1600" dirty="0"/>
              <a:t>(data) </a:t>
            </a:r>
          </a:p>
          <a:p>
            <a:pPr lvl="1"/>
            <a:r>
              <a:rPr lang="en-US" altLang="zh-CN" sz="1600" dirty="0"/>
              <a:t>.transform(</a:t>
            </a:r>
            <a:r>
              <a:rPr lang="en-US" altLang="zh-CN" sz="1600" dirty="0">
                <a:solidFill>
                  <a:srgbClr val="8959A8"/>
                </a:solidFill>
              </a:rPr>
              <a:t>new</a:t>
            </a:r>
            <a:r>
              <a:rPr lang="en-US" altLang="zh-CN" sz="1600" dirty="0"/>
              <a:t> </a:t>
            </a:r>
            <a:r>
              <a:rPr lang="en-US" altLang="zh-CN" sz="1600" dirty="0" err="1"/>
              <a:t>ModifyProcessFunction</a:t>
            </a:r>
            <a:r>
              <a:rPr lang="en-US" altLang="zh-CN" sz="1600" dirty="0"/>
              <a:t>()); </a:t>
            </a:r>
          </a:p>
          <a:p>
            <a:endParaRPr lang="en-US" altLang="zh-CN" sz="1600" dirty="0"/>
          </a:p>
          <a:p>
            <a:r>
              <a:rPr lang="en-US" altLang="zh-CN" sz="1600" dirty="0" err="1"/>
              <a:t>Savepoint</a:t>
            </a:r>
            <a:r>
              <a:rPr lang="en-US" altLang="zh-CN" sz="1600" dirty="0"/>
              <a:t> </a:t>
            </a:r>
          </a:p>
          <a:p>
            <a:pPr lvl="1"/>
            <a:r>
              <a:rPr lang="en-US" altLang="zh-CN" sz="1600" dirty="0"/>
              <a:t>.load(</a:t>
            </a:r>
            <a:r>
              <a:rPr lang="en-US" altLang="zh-CN" sz="1600" dirty="0" err="1"/>
              <a:t>bEnv</a:t>
            </a:r>
            <a:r>
              <a:rPr lang="en-US" altLang="zh-CN" sz="1600" dirty="0"/>
              <a:t>, </a:t>
            </a:r>
            <a:r>
              <a:rPr lang="en-US" altLang="zh-CN" sz="1600" dirty="0" err="1"/>
              <a:t>savepointPath</a:t>
            </a:r>
            <a:r>
              <a:rPr lang="en-US" altLang="zh-CN" sz="1600" dirty="0"/>
              <a:t>, backend) </a:t>
            </a:r>
          </a:p>
          <a:p>
            <a:pPr lvl="1"/>
            <a:r>
              <a:rPr lang="en-US" altLang="zh-CN" sz="1600" dirty="0">
                <a:solidFill>
                  <a:srgbClr val="8E908C"/>
                </a:solidFill>
              </a:rPr>
              <a:t>// </a:t>
            </a:r>
            <a:r>
              <a:rPr lang="zh-CN" altLang="en-US" sz="1600" dirty="0">
                <a:solidFill>
                  <a:srgbClr val="8E908C"/>
                </a:solidFill>
              </a:rPr>
              <a:t>删除名为</a:t>
            </a:r>
            <a:r>
              <a:rPr lang="en-US" altLang="zh-CN" sz="1600" dirty="0">
                <a:solidFill>
                  <a:srgbClr val="8E908C"/>
                </a:solidFill>
              </a:rPr>
              <a:t>currency</a:t>
            </a:r>
            <a:r>
              <a:rPr lang="zh-CN" altLang="en-US" sz="1600" dirty="0">
                <a:solidFill>
                  <a:srgbClr val="8E908C"/>
                </a:solidFill>
              </a:rPr>
              <a:t>的算子</a:t>
            </a:r>
            <a:r>
              <a:rPr lang="zh-CN" altLang="en-US" sz="1600" dirty="0"/>
              <a:t> </a:t>
            </a:r>
            <a:endParaRPr lang="en-US" altLang="zh-CN" sz="1600" dirty="0"/>
          </a:p>
          <a:p>
            <a:pPr lvl="1"/>
            <a:r>
              <a:rPr lang="en-US" altLang="zh-CN" sz="1600" dirty="0"/>
              <a:t>.</a:t>
            </a:r>
            <a:r>
              <a:rPr lang="en-US" altLang="zh-CN" sz="1600" dirty="0" err="1"/>
              <a:t>removeOperator</a:t>
            </a:r>
            <a:r>
              <a:rPr lang="en-US" altLang="zh-CN" sz="1600" dirty="0"/>
              <a:t>(</a:t>
            </a:r>
            <a:r>
              <a:rPr lang="en-US" altLang="zh-CN" sz="1600" dirty="0">
                <a:solidFill>
                  <a:srgbClr val="718C00"/>
                </a:solidFill>
              </a:rPr>
              <a:t>"currency"</a:t>
            </a:r>
            <a:r>
              <a:rPr lang="en-US" altLang="zh-CN" sz="1600" dirty="0"/>
              <a:t>) </a:t>
            </a:r>
          </a:p>
          <a:p>
            <a:pPr lvl="1"/>
            <a:r>
              <a:rPr lang="en-US" altLang="zh-CN" sz="1600" dirty="0">
                <a:solidFill>
                  <a:srgbClr val="8E908C"/>
                </a:solidFill>
              </a:rPr>
              <a:t>// </a:t>
            </a:r>
            <a:r>
              <a:rPr lang="zh-CN" altLang="en-US" sz="1600" dirty="0">
                <a:solidFill>
                  <a:srgbClr val="8E908C"/>
                </a:solidFill>
              </a:rPr>
              <a:t>增加名为</a:t>
            </a:r>
            <a:r>
              <a:rPr lang="en-US" altLang="zh-CN" sz="1600" dirty="0">
                <a:solidFill>
                  <a:srgbClr val="8E908C"/>
                </a:solidFill>
              </a:rPr>
              <a:t>numbers</a:t>
            </a:r>
            <a:r>
              <a:rPr lang="zh-CN" altLang="en-US" sz="1600" dirty="0">
                <a:solidFill>
                  <a:srgbClr val="8E908C"/>
                </a:solidFill>
              </a:rPr>
              <a:t>的算子，使用</a:t>
            </a:r>
            <a:r>
              <a:rPr lang="en-US" altLang="zh-CN" sz="1600" dirty="0">
                <a:solidFill>
                  <a:srgbClr val="8E908C"/>
                </a:solidFill>
              </a:rPr>
              <a:t>transformation</a:t>
            </a:r>
            <a:r>
              <a:rPr lang="zh-CN" altLang="en-US" sz="1600" dirty="0">
                <a:solidFill>
                  <a:srgbClr val="8E908C"/>
                </a:solidFill>
              </a:rPr>
              <a:t>构建其状态数据</a:t>
            </a:r>
            <a:r>
              <a:rPr lang="zh-CN" altLang="en-US" sz="1600" dirty="0"/>
              <a:t> </a:t>
            </a:r>
            <a:endParaRPr lang="en-US" altLang="zh-CN" sz="1600" dirty="0"/>
          </a:p>
          <a:p>
            <a:pPr lvl="1"/>
            <a:r>
              <a:rPr lang="en-US" altLang="zh-CN" sz="1600" dirty="0"/>
              <a:t>.</a:t>
            </a:r>
            <a:r>
              <a:rPr lang="en-US" altLang="zh-CN" sz="1600" dirty="0" err="1"/>
              <a:t>withOperator</a:t>
            </a:r>
            <a:r>
              <a:rPr lang="en-US" altLang="zh-CN" sz="1600" dirty="0"/>
              <a:t>(</a:t>
            </a:r>
            <a:r>
              <a:rPr lang="en-US" altLang="zh-CN" sz="1600" dirty="0">
                <a:solidFill>
                  <a:srgbClr val="718C00"/>
                </a:solidFill>
              </a:rPr>
              <a:t>"number"</a:t>
            </a:r>
            <a:r>
              <a:rPr lang="en-US" altLang="zh-CN" sz="1600" dirty="0"/>
              <a:t>, transformation) </a:t>
            </a:r>
          </a:p>
          <a:p>
            <a:pPr lvl="1"/>
            <a:r>
              <a:rPr lang="en-US" altLang="zh-CN" sz="1600" dirty="0">
                <a:solidFill>
                  <a:srgbClr val="8E908C"/>
                </a:solidFill>
              </a:rPr>
              <a:t>// </a:t>
            </a:r>
            <a:r>
              <a:rPr lang="zh-CN" altLang="en-US" sz="1600" dirty="0">
                <a:solidFill>
                  <a:srgbClr val="8E908C"/>
                </a:solidFill>
              </a:rPr>
              <a:t>新的</a:t>
            </a:r>
            <a:r>
              <a:rPr lang="en-US" altLang="zh-CN" sz="1600" dirty="0" err="1">
                <a:solidFill>
                  <a:srgbClr val="8E908C"/>
                </a:solidFill>
              </a:rPr>
              <a:t>Savepoint</a:t>
            </a:r>
            <a:r>
              <a:rPr lang="zh-CN" altLang="en-US" sz="1600" dirty="0">
                <a:solidFill>
                  <a:srgbClr val="8E908C"/>
                </a:solidFill>
              </a:rPr>
              <a:t>会写到</a:t>
            </a:r>
            <a:r>
              <a:rPr lang="en-US" altLang="zh-CN" sz="1600" dirty="0" err="1">
                <a:solidFill>
                  <a:srgbClr val="8E908C"/>
                </a:solidFill>
              </a:rPr>
              <a:t>modifyPath</a:t>
            </a:r>
            <a:r>
              <a:rPr lang="zh-CN" altLang="en-US" sz="1600" dirty="0">
                <a:solidFill>
                  <a:srgbClr val="8E908C"/>
                </a:solidFill>
              </a:rPr>
              <a:t>路径下</a:t>
            </a:r>
            <a:r>
              <a:rPr lang="zh-CN" altLang="en-US" sz="1600" dirty="0"/>
              <a:t> </a:t>
            </a:r>
            <a:endParaRPr lang="en-US" altLang="zh-CN" sz="1600" dirty="0"/>
          </a:p>
          <a:p>
            <a:pPr lvl="1"/>
            <a:r>
              <a:rPr lang="en-US" altLang="zh-CN" sz="1600" dirty="0"/>
              <a:t>.write(</a:t>
            </a:r>
            <a:r>
              <a:rPr lang="en-US" altLang="zh-CN" sz="1600" dirty="0" err="1"/>
              <a:t>modifyPath</a:t>
            </a:r>
            <a:r>
              <a:rPr lang="en-US" altLang="zh-CN" sz="1600" dirty="0"/>
              <a:t>);</a:t>
            </a:r>
            <a:endParaRPr lang="zh-CN" altLang="en-US" sz="1600" dirty="0"/>
          </a:p>
        </p:txBody>
      </p:sp>
    </p:spTree>
    <p:extLst>
      <p:ext uri="{BB962C8B-B14F-4D97-AF65-F5344CB8AC3E}">
        <p14:creationId xmlns:p14="http://schemas.microsoft.com/office/powerpoint/2010/main" val="128766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834308-5924-F442-9862-18A51AA6A534}"/>
              </a:ext>
            </a:extLst>
          </p:cNvPr>
          <p:cNvSpPr>
            <a:spLocks noGrp="1"/>
          </p:cNvSpPr>
          <p:nvPr>
            <p:ph idx="1"/>
          </p:nvPr>
        </p:nvSpPr>
        <p:spPr>
          <a:xfrm>
            <a:off x="838201" y="1825625"/>
            <a:ext cx="8662987" cy="4351338"/>
          </a:xfrm>
        </p:spPr>
        <p:txBody>
          <a:bodyPr/>
          <a:lstStyle/>
          <a:p>
            <a:r>
              <a:rPr lang="en-US" altLang="zh-CN" dirty="0"/>
              <a:t>Keyed</a:t>
            </a:r>
            <a:r>
              <a:rPr lang="zh-CN" altLang="en-US" dirty="0"/>
              <a:t> </a:t>
            </a:r>
            <a:r>
              <a:rPr lang="en-US" altLang="zh-CN" dirty="0"/>
              <a:t>State</a:t>
            </a:r>
            <a:r>
              <a:rPr lang="zh-CN" altLang="en-US" dirty="0"/>
              <a:t>是</a:t>
            </a:r>
            <a:r>
              <a:rPr lang="en-US" altLang="zh-CN" dirty="0" err="1"/>
              <a:t>KeyedStream</a:t>
            </a:r>
            <a:r>
              <a:rPr lang="zh-CN" altLang="en-US" dirty="0"/>
              <a:t>上的状态，每个</a:t>
            </a:r>
            <a:r>
              <a:rPr lang="en-US" altLang="zh-CN" dirty="0"/>
              <a:t>Key</a:t>
            </a:r>
            <a:r>
              <a:rPr lang="zh-CN" altLang="en-US" dirty="0"/>
              <a:t>共享一个状态</a:t>
            </a:r>
            <a:endParaRPr lang="en-US" altLang="zh-CN" dirty="0"/>
          </a:p>
          <a:p>
            <a:r>
              <a:rPr lang="en-US" altLang="zh-CN" dirty="0"/>
              <a:t>Operator State</a:t>
            </a:r>
            <a:r>
              <a:rPr lang="zh-CN" altLang="en-US" dirty="0"/>
              <a:t>每个算子子任务共享一个状态</a:t>
            </a:r>
            <a:endParaRPr kumimoji="1" lang="zh-CN" altLang="en-US" dirty="0"/>
          </a:p>
        </p:txBody>
      </p:sp>
      <p:sp>
        <p:nvSpPr>
          <p:cNvPr id="3" name="标题 2">
            <a:extLst>
              <a:ext uri="{FF2B5EF4-FFF2-40B4-BE49-F238E27FC236}">
                <a16:creationId xmlns:a16="http://schemas.microsoft.com/office/drawing/2014/main" id="{58EC6A0A-80A2-B746-BABC-80E03EF0AA59}"/>
              </a:ext>
            </a:extLst>
          </p:cNvPr>
          <p:cNvSpPr>
            <a:spLocks noGrp="1"/>
          </p:cNvSpPr>
          <p:nvPr>
            <p:ph type="title"/>
          </p:nvPr>
        </p:nvSpPr>
        <p:spPr/>
        <p:txBody>
          <a:bodyPr/>
          <a:lstStyle/>
          <a:p>
            <a:r>
              <a:rPr kumimoji="1" lang="en-US" altLang="zh-CN" dirty="0"/>
              <a:t>Keyed</a:t>
            </a:r>
            <a:r>
              <a:rPr kumimoji="1" lang="zh-CN" altLang="en-US" dirty="0"/>
              <a:t> </a:t>
            </a:r>
            <a:r>
              <a:rPr kumimoji="1" lang="en-US" altLang="zh-CN" dirty="0"/>
              <a:t>State</a:t>
            </a:r>
            <a:r>
              <a:rPr kumimoji="1" lang="zh-CN" altLang="en-US" dirty="0"/>
              <a:t>和</a:t>
            </a:r>
            <a:r>
              <a:rPr kumimoji="1" lang="en-US" altLang="zh-CN" dirty="0"/>
              <a:t>Operator</a:t>
            </a:r>
            <a:r>
              <a:rPr kumimoji="1" lang="zh-CN" altLang="en-US" dirty="0"/>
              <a:t> </a:t>
            </a:r>
            <a:r>
              <a:rPr kumimoji="1" lang="en-US" altLang="zh-CN" dirty="0"/>
              <a:t>State</a:t>
            </a:r>
            <a:endParaRPr kumimoji="1" lang="zh-CN" altLang="en-US" dirty="0"/>
          </a:p>
        </p:txBody>
      </p:sp>
      <p:pic>
        <p:nvPicPr>
          <p:cNvPr id="6" name="图片 5">
            <a:extLst>
              <a:ext uri="{FF2B5EF4-FFF2-40B4-BE49-F238E27FC236}">
                <a16:creationId xmlns:a16="http://schemas.microsoft.com/office/drawing/2014/main" id="{532037A6-FAD2-FF49-97ED-81A75FC3391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61732" y="3103563"/>
            <a:ext cx="4319905" cy="3073400"/>
          </a:xfrm>
          <a:prstGeom prst="rect">
            <a:avLst/>
          </a:prstGeom>
        </p:spPr>
      </p:pic>
      <p:pic>
        <p:nvPicPr>
          <p:cNvPr id="7" name="图片 6">
            <a:extLst>
              <a:ext uri="{FF2B5EF4-FFF2-40B4-BE49-F238E27FC236}">
                <a16:creationId xmlns:a16="http://schemas.microsoft.com/office/drawing/2014/main" id="{B81967A0-6A0E-FA40-9B2F-736C2FAAD9EB}"/>
              </a:ext>
            </a:extLst>
          </p:cNvPr>
          <p:cNvPicPr/>
          <p:nvPr/>
        </p:nvPicPr>
        <p:blipFill>
          <a:blip r:embed="rId3">
            <a:extLst>
              <a:ext uri="{28A0092B-C50C-407E-A947-70E740481C1C}">
                <a14:useLocalDpi xmlns:a14="http://schemas.microsoft.com/office/drawing/2010/main" val="0"/>
              </a:ext>
            </a:extLst>
          </a:blip>
          <a:stretch>
            <a:fillRect/>
          </a:stretch>
        </p:blipFill>
        <p:spPr>
          <a:xfrm>
            <a:off x="6710365" y="3239770"/>
            <a:ext cx="3819525" cy="2800985"/>
          </a:xfrm>
          <a:prstGeom prst="rect">
            <a:avLst/>
          </a:prstGeom>
        </p:spPr>
      </p:pic>
      <p:sp>
        <p:nvSpPr>
          <p:cNvPr id="4" name="文本框 3">
            <a:extLst>
              <a:ext uri="{FF2B5EF4-FFF2-40B4-BE49-F238E27FC236}">
                <a16:creationId xmlns:a16="http://schemas.microsoft.com/office/drawing/2014/main" id="{637A6F26-8543-5344-8A43-028FA6DCD355}"/>
              </a:ext>
            </a:extLst>
          </p:cNvPr>
          <p:cNvSpPr txBox="1"/>
          <p:nvPr/>
        </p:nvSpPr>
        <p:spPr>
          <a:xfrm>
            <a:off x="1644865" y="6040755"/>
            <a:ext cx="3820278" cy="615553"/>
          </a:xfrm>
          <a:prstGeom prst="rect">
            <a:avLst/>
          </a:prstGeom>
          <a:noFill/>
        </p:spPr>
        <p:txBody>
          <a:bodyPr wrap="none" rtlCol="0">
            <a:spAutoFit/>
          </a:bodyPr>
          <a:lstStyle/>
          <a:p>
            <a:pPr algn="ctr"/>
            <a:r>
              <a:rPr kumimoji="1" lang="en-US" altLang="zh-CN" dirty="0"/>
              <a:t>Keyed</a:t>
            </a:r>
            <a:r>
              <a:rPr kumimoji="1" lang="zh-CN" altLang="en-US" dirty="0"/>
              <a:t> </a:t>
            </a:r>
            <a:r>
              <a:rPr kumimoji="1" lang="en-US" altLang="zh-CN" dirty="0"/>
              <a:t>State</a:t>
            </a:r>
          </a:p>
          <a:p>
            <a:pPr algn="ctr"/>
            <a:r>
              <a:rPr kumimoji="1" lang="zh-CN" altLang="en-US" sz="1600" dirty="0"/>
              <a:t>相同</a:t>
            </a:r>
            <a:r>
              <a:rPr kumimoji="1" lang="en-US" altLang="zh-CN" sz="1600" dirty="0"/>
              <a:t>Key</a:t>
            </a:r>
            <a:r>
              <a:rPr kumimoji="1" lang="zh-CN" altLang="en-US" sz="1600" dirty="0"/>
              <a:t>的数据可以访问、更新这个状态</a:t>
            </a:r>
          </a:p>
        </p:txBody>
      </p:sp>
      <p:sp>
        <p:nvSpPr>
          <p:cNvPr id="8" name="文本框 7">
            <a:extLst>
              <a:ext uri="{FF2B5EF4-FFF2-40B4-BE49-F238E27FC236}">
                <a16:creationId xmlns:a16="http://schemas.microsoft.com/office/drawing/2014/main" id="{7847E190-4F97-E642-ABC9-BAB06A5A1B75}"/>
              </a:ext>
            </a:extLst>
          </p:cNvPr>
          <p:cNvSpPr txBox="1"/>
          <p:nvPr/>
        </p:nvSpPr>
        <p:spPr>
          <a:xfrm>
            <a:off x="5917351" y="6040754"/>
            <a:ext cx="5439311" cy="615553"/>
          </a:xfrm>
          <a:prstGeom prst="rect">
            <a:avLst/>
          </a:prstGeom>
          <a:noFill/>
        </p:spPr>
        <p:txBody>
          <a:bodyPr wrap="none" rtlCol="0">
            <a:spAutoFit/>
          </a:bodyPr>
          <a:lstStyle/>
          <a:p>
            <a:pPr algn="ctr"/>
            <a:r>
              <a:rPr kumimoji="1" lang="en-US" altLang="zh-CN" dirty="0"/>
              <a:t>Operator</a:t>
            </a:r>
            <a:r>
              <a:rPr kumimoji="1" lang="zh-CN" altLang="en-US" dirty="0"/>
              <a:t> </a:t>
            </a:r>
            <a:r>
              <a:rPr kumimoji="1" lang="en-US" altLang="zh-CN" dirty="0"/>
              <a:t>State</a:t>
            </a:r>
          </a:p>
          <a:p>
            <a:pPr algn="ctr"/>
            <a:r>
              <a:rPr kumimoji="1" lang="zh-CN" altLang="en-US" sz="1600" dirty="0"/>
              <a:t>流入这个算子子任务的所有数据可以访问、更新这个状态</a:t>
            </a:r>
          </a:p>
        </p:txBody>
      </p:sp>
    </p:spTree>
    <p:extLst>
      <p:ext uri="{BB962C8B-B14F-4D97-AF65-F5344CB8AC3E}">
        <p14:creationId xmlns:p14="http://schemas.microsoft.com/office/powerpoint/2010/main" val="671234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834308-5924-F442-9862-18A51AA6A534}"/>
              </a:ext>
            </a:extLst>
          </p:cNvPr>
          <p:cNvSpPr>
            <a:spLocks noGrp="1"/>
          </p:cNvSpPr>
          <p:nvPr>
            <p:ph idx="1"/>
          </p:nvPr>
        </p:nvSpPr>
        <p:spPr>
          <a:xfrm>
            <a:off x="838201" y="1825625"/>
            <a:ext cx="11134724" cy="4351338"/>
          </a:xfrm>
        </p:spPr>
        <p:txBody>
          <a:bodyPr/>
          <a:lstStyle/>
          <a:p>
            <a:r>
              <a:rPr lang="en-US" altLang="zh-CN" dirty="0"/>
              <a:t>Keyed</a:t>
            </a:r>
            <a:r>
              <a:rPr lang="zh-CN" altLang="en-US" dirty="0"/>
              <a:t> </a:t>
            </a:r>
            <a:r>
              <a:rPr lang="en-US" altLang="zh-CN" dirty="0"/>
              <a:t>State</a:t>
            </a:r>
            <a:r>
              <a:rPr lang="zh-CN" altLang="en-US" dirty="0"/>
              <a:t>和</a:t>
            </a:r>
            <a:r>
              <a:rPr lang="en-US" altLang="zh-CN" dirty="0"/>
              <a:t>Operator</a:t>
            </a:r>
            <a:r>
              <a:rPr lang="zh-CN" altLang="en-US" dirty="0"/>
              <a:t> </a:t>
            </a:r>
            <a:r>
              <a:rPr lang="en-US" altLang="zh-CN" dirty="0"/>
              <a:t>State</a:t>
            </a:r>
            <a:r>
              <a:rPr lang="zh-CN" altLang="en-US" dirty="0"/>
              <a:t>都是基于本地的，每个算子子任务维护着自身的状态，不能访问其他算子子任务的状态</a:t>
            </a:r>
            <a:endParaRPr lang="en-US" altLang="zh-CN" dirty="0"/>
          </a:p>
          <a:p>
            <a:r>
              <a:rPr kumimoji="1" lang="zh-CN" altLang="en-US" dirty="0"/>
              <a:t>具体的实现层面，</a:t>
            </a:r>
            <a:r>
              <a:rPr kumimoji="1" lang="en-US" altLang="zh-CN" dirty="0"/>
              <a:t>Keyed</a:t>
            </a:r>
            <a:r>
              <a:rPr kumimoji="1" lang="zh-CN" altLang="en-US" dirty="0"/>
              <a:t> </a:t>
            </a:r>
            <a:r>
              <a:rPr kumimoji="1" lang="en-US" altLang="zh-CN" dirty="0"/>
              <a:t>State</a:t>
            </a:r>
            <a:r>
              <a:rPr kumimoji="1" lang="zh-CN" altLang="en-US" dirty="0"/>
              <a:t>需要重写</a:t>
            </a:r>
            <a:r>
              <a:rPr kumimoji="1" lang="en-US" altLang="zh-CN" dirty="0"/>
              <a:t>Rich</a:t>
            </a:r>
            <a:r>
              <a:rPr kumimoji="1" lang="zh-CN" altLang="en-US" dirty="0"/>
              <a:t> </a:t>
            </a:r>
            <a:r>
              <a:rPr kumimoji="1" lang="en-US" altLang="zh-CN" dirty="0"/>
              <a:t>Function</a:t>
            </a:r>
            <a:r>
              <a:rPr kumimoji="1" lang="zh-CN" altLang="en-US" dirty="0"/>
              <a:t>函数类，</a:t>
            </a:r>
            <a:r>
              <a:rPr kumimoji="1" lang="en-US" altLang="zh-CN" dirty="0"/>
              <a:t>Operator</a:t>
            </a:r>
            <a:r>
              <a:rPr kumimoji="1" lang="zh-CN" altLang="en-US" dirty="0"/>
              <a:t> </a:t>
            </a:r>
            <a:r>
              <a:rPr kumimoji="1" lang="en-US" altLang="zh-CN" dirty="0"/>
              <a:t>State</a:t>
            </a:r>
            <a:r>
              <a:rPr kumimoji="1" lang="zh-CN" altLang="en-US" dirty="0"/>
              <a:t>需要实现</a:t>
            </a:r>
            <a:r>
              <a:rPr kumimoji="1" lang="en-US" altLang="zh-CN" dirty="0" err="1"/>
              <a:t>CheckpointedFunction</a:t>
            </a:r>
            <a:r>
              <a:rPr kumimoji="1" lang="zh-CN" altLang="en-US" dirty="0"/>
              <a:t>等接口</a:t>
            </a:r>
          </a:p>
        </p:txBody>
      </p:sp>
      <p:sp>
        <p:nvSpPr>
          <p:cNvPr id="3" name="标题 2">
            <a:extLst>
              <a:ext uri="{FF2B5EF4-FFF2-40B4-BE49-F238E27FC236}">
                <a16:creationId xmlns:a16="http://schemas.microsoft.com/office/drawing/2014/main" id="{58EC6A0A-80A2-B746-BABC-80E03EF0AA59}"/>
              </a:ext>
            </a:extLst>
          </p:cNvPr>
          <p:cNvSpPr>
            <a:spLocks noGrp="1"/>
          </p:cNvSpPr>
          <p:nvPr>
            <p:ph type="title"/>
          </p:nvPr>
        </p:nvSpPr>
        <p:spPr/>
        <p:txBody>
          <a:bodyPr/>
          <a:lstStyle/>
          <a:p>
            <a:r>
              <a:rPr kumimoji="1" lang="en-US" altLang="zh-CN" dirty="0"/>
              <a:t>Keyed</a:t>
            </a:r>
            <a:r>
              <a:rPr kumimoji="1" lang="zh-CN" altLang="en-US" dirty="0"/>
              <a:t> </a:t>
            </a:r>
            <a:r>
              <a:rPr kumimoji="1" lang="en-US" altLang="zh-CN" dirty="0"/>
              <a:t>State</a:t>
            </a:r>
            <a:r>
              <a:rPr kumimoji="1" lang="zh-CN" altLang="en-US" dirty="0"/>
              <a:t>和</a:t>
            </a:r>
            <a:r>
              <a:rPr kumimoji="1" lang="en-US" altLang="zh-CN" dirty="0"/>
              <a:t>Operator</a:t>
            </a:r>
            <a:r>
              <a:rPr kumimoji="1" lang="zh-CN" altLang="en-US" dirty="0"/>
              <a:t> </a:t>
            </a:r>
            <a:r>
              <a:rPr kumimoji="1" lang="en-US" altLang="zh-CN" dirty="0"/>
              <a:t>State</a:t>
            </a:r>
            <a:endParaRPr kumimoji="1" lang="zh-CN" altLang="en-US" dirty="0"/>
          </a:p>
        </p:txBody>
      </p:sp>
      <p:graphicFrame>
        <p:nvGraphicFramePr>
          <p:cNvPr id="5" name="表格 4">
            <a:extLst>
              <a:ext uri="{FF2B5EF4-FFF2-40B4-BE49-F238E27FC236}">
                <a16:creationId xmlns:a16="http://schemas.microsoft.com/office/drawing/2014/main" id="{59D33E81-6D3D-AC4E-A180-0A77F126E8D6}"/>
              </a:ext>
            </a:extLst>
          </p:cNvPr>
          <p:cNvGraphicFramePr>
            <a:graphicFrameLocks noGrp="1"/>
          </p:cNvGraphicFramePr>
          <p:nvPr>
            <p:extLst>
              <p:ext uri="{D42A27DB-BD31-4B8C-83A1-F6EECF244321}">
                <p14:modId xmlns:p14="http://schemas.microsoft.com/office/powerpoint/2010/main" val="1721555274"/>
              </p:ext>
            </p:extLst>
          </p:nvPr>
        </p:nvGraphicFramePr>
        <p:xfrm>
          <a:off x="890587" y="3143250"/>
          <a:ext cx="10410825" cy="3200404"/>
        </p:xfrm>
        <a:graphic>
          <a:graphicData uri="http://schemas.openxmlformats.org/drawingml/2006/table">
            <a:tbl>
              <a:tblPr firstRow="1" firstCol="1" bandRow="1">
                <a:tableStyleId>{F5AB1C69-6EDB-4FF4-983F-18BD219EF322}</a:tableStyleId>
              </a:tblPr>
              <a:tblGrid>
                <a:gridCol w="2841942">
                  <a:extLst>
                    <a:ext uri="{9D8B030D-6E8A-4147-A177-3AD203B41FA5}">
                      <a16:colId xmlns:a16="http://schemas.microsoft.com/office/drawing/2014/main" val="1233240661"/>
                    </a:ext>
                  </a:extLst>
                </a:gridCol>
                <a:gridCol w="3625579">
                  <a:extLst>
                    <a:ext uri="{9D8B030D-6E8A-4147-A177-3AD203B41FA5}">
                      <a16:colId xmlns:a16="http://schemas.microsoft.com/office/drawing/2014/main" val="1946268176"/>
                    </a:ext>
                  </a:extLst>
                </a:gridCol>
                <a:gridCol w="3943304">
                  <a:extLst>
                    <a:ext uri="{9D8B030D-6E8A-4147-A177-3AD203B41FA5}">
                      <a16:colId xmlns:a16="http://schemas.microsoft.com/office/drawing/2014/main" val="1131338623"/>
                    </a:ext>
                  </a:extLst>
                </a:gridCol>
              </a:tblGrid>
              <a:tr h="400051">
                <a:tc>
                  <a:txBody>
                    <a:bodyPr/>
                    <a:lstStyle/>
                    <a:p>
                      <a:pPr algn="ctr">
                        <a:spcAft>
                          <a:spcPts val="0"/>
                        </a:spcAft>
                      </a:pPr>
                      <a:r>
                        <a:rPr lang="en-US" sz="1600" kern="100">
                          <a:effectLst/>
                        </a:rPr>
                        <a:t> </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kern="100" dirty="0">
                          <a:effectLst/>
                        </a:rPr>
                        <a:t>Keyed State</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kern="100">
                          <a:effectLst/>
                        </a:rPr>
                        <a:t>Operator State</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618354108"/>
                  </a:ext>
                </a:extLst>
              </a:tr>
              <a:tr h="400051">
                <a:tc>
                  <a:txBody>
                    <a:bodyPr/>
                    <a:lstStyle/>
                    <a:p>
                      <a:pPr algn="ctr">
                        <a:spcAft>
                          <a:spcPts val="1020"/>
                        </a:spcAft>
                      </a:pPr>
                      <a:r>
                        <a:rPr lang="zh-CN" sz="1600" kern="100" spc="15">
                          <a:effectLst/>
                        </a:rPr>
                        <a:t>适用算子类型</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kern="100" spc="15">
                          <a:effectLst/>
                        </a:rPr>
                        <a:t>只适用于</a:t>
                      </a:r>
                      <a:r>
                        <a:rPr lang="en-US" sz="1100" kern="100" spc="15">
                          <a:effectLst/>
                        </a:rPr>
                        <a:t>KeyedStream</a:t>
                      </a:r>
                      <a:r>
                        <a:rPr lang="zh-CN" sz="1600" kern="100" spc="15">
                          <a:effectLst/>
                        </a:rPr>
                        <a:t>上的算子</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kern="100" spc="15" dirty="0">
                          <a:effectLst/>
                        </a:rPr>
                        <a:t>可以用于所有算子</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930372826"/>
                  </a:ext>
                </a:extLst>
              </a:tr>
              <a:tr h="400051">
                <a:tc>
                  <a:txBody>
                    <a:bodyPr/>
                    <a:lstStyle/>
                    <a:p>
                      <a:pPr algn="ctr">
                        <a:spcAft>
                          <a:spcPts val="0"/>
                        </a:spcAft>
                      </a:pPr>
                      <a:r>
                        <a:rPr lang="zh-CN" sz="1600" kern="100" spc="15">
                          <a:effectLst/>
                        </a:rPr>
                        <a:t>状态分配</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kern="100">
                          <a:effectLst/>
                        </a:rPr>
                        <a:t>每个</a:t>
                      </a:r>
                      <a:r>
                        <a:rPr lang="en-US" sz="1600" kern="100">
                          <a:effectLst/>
                        </a:rPr>
                        <a:t>Key</a:t>
                      </a:r>
                      <a:r>
                        <a:rPr lang="zh-CN" sz="1600" kern="100">
                          <a:effectLst/>
                        </a:rPr>
                        <a:t>对应一个状态</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kern="100" spc="15">
                          <a:effectLst/>
                        </a:rPr>
                        <a:t>一个算子子任务对应一个状态</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4007699596"/>
                  </a:ext>
                </a:extLst>
              </a:tr>
              <a:tr h="800100">
                <a:tc>
                  <a:txBody>
                    <a:bodyPr/>
                    <a:lstStyle/>
                    <a:p>
                      <a:pPr algn="ctr">
                        <a:spcAft>
                          <a:spcPts val="0"/>
                        </a:spcAft>
                      </a:pPr>
                      <a:r>
                        <a:rPr lang="zh-CN" sz="1600" kern="100" spc="15">
                          <a:effectLst/>
                        </a:rPr>
                        <a:t>创建和访问方式</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kern="100">
                          <a:effectLst/>
                        </a:rPr>
                        <a:t>重写</a:t>
                      </a:r>
                      <a:r>
                        <a:rPr lang="en-US" sz="1600" kern="100">
                          <a:effectLst/>
                        </a:rPr>
                        <a:t>Rich Function</a:t>
                      </a:r>
                      <a:r>
                        <a:rPr lang="zh-CN" sz="1600" kern="100">
                          <a:effectLst/>
                        </a:rPr>
                        <a:t>，通过里面的</a:t>
                      </a:r>
                      <a:r>
                        <a:rPr lang="en-US" sz="1600" kern="100">
                          <a:effectLst/>
                        </a:rPr>
                        <a:t>RuntimeContext</a:t>
                      </a:r>
                      <a:r>
                        <a:rPr lang="zh-CN" sz="1600" kern="100">
                          <a:effectLst/>
                        </a:rPr>
                        <a:t>访问</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kern="100" spc="15">
                          <a:effectLst/>
                        </a:rPr>
                        <a:t>实现</a:t>
                      </a:r>
                      <a:r>
                        <a:rPr lang="en-US" sz="1100" kern="100" spc="15">
                          <a:effectLst/>
                        </a:rPr>
                        <a:t>CheckpointedFunction</a:t>
                      </a:r>
                      <a:r>
                        <a:rPr lang="zh-CN" sz="1600" kern="100" spc="15">
                          <a:effectLst/>
                        </a:rPr>
                        <a:t>等接口</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609268207"/>
                  </a:ext>
                </a:extLst>
              </a:tr>
              <a:tr h="800100">
                <a:tc>
                  <a:txBody>
                    <a:bodyPr/>
                    <a:lstStyle/>
                    <a:p>
                      <a:pPr algn="ctr">
                        <a:spcAft>
                          <a:spcPts val="0"/>
                        </a:spcAft>
                      </a:pPr>
                      <a:r>
                        <a:rPr lang="zh-CN" sz="1600" kern="100" spc="15">
                          <a:effectLst/>
                        </a:rPr>
                        <a:t>横向扩展</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kern="100">
                          <a:effectLst/>
                        </a:rPr>
                        <a:t>状态随着</a:t>
                      </a:r>
                      <a:r>
                        <a:rPr lang="en-US" sz="1600" kern="100">
                          <a:effectLst/>
                        </a:rPr>
                        <a:t>Key</a:t>
                      </a:r>
                      <a:r>
                        <a:rPr lang="zh-CN" sz="1600" kern="100">
                          <a:effectLst/>
                        </a:rPr>
                        <a:t>自动在多个算子子任务上迁移</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zh-CN" sz="1600" kern="100" spc="15">
                          <a:effectLst/>
                        </a:rPr>
                        <a:t>有多种状态重新分配的方式</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139587279"/>
                  </a:ext>
                </a:extLst>
              </a:tr>
              <a:tr h="400051">
                <a:tc>
                  <a:txBody>
                    <a:bodyPr/>
                    <a:lstStyle/>
                    <a:p>
                      <a:pPr algn="ctr">
                        <a:spcAft>
                          <a:spcPts val="0"/>
                        </a:spcAft>
                      </a:pPr>
                      <a:r>
                        <a:rPr lang="zh-CN" sz="1600" kern="100" spc="15">
                          <a:effectLst/>
                        </a:rPr>
                        <a:t>支持的数据结构</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kern="100">
                          <a:effectLst/>
                        </a:rPr>
                        <a:t>ValueState</a:t>
                      </a:r>
                      <a:r>
                        <a:rPr lang="zh-CN" sz="1600" kern="100">
                          <a:effectLst/>
                        </a:rPr>
                        <a:t>、</a:t>
                      </a:r>
                      <a:r>
                        <a:rPr lang="en-US" sz="1600" kern="100">
                          <a:effectLst/>
                        </a:rPr>
                        <a:t>ListState</a:t>
                      </a:r>
                      <a:r>
                        <a:rPr lang="zh-CN" sz="1600" kern="100">
                          <a:effectLst/>
                        </a:rPr>
                        <a:t>、</a:t>
                      </a:r>
                      <a:r>
                        <a:rPr lang="en-US" sz="1600" kern="100">
                          <a:effectLst/>
                        </a:rPr>
                        <a:t>MapState</a:t>
                      </a:r>
                      <a:r>
                        <a:rPr lang="zh-CN" sz="1600" kern="100">
                          <a:effectLst/>
                        </a:rPr>
                        <a:t>等</a:t>
                      </a:r>
                      <a:endParaRPr lang="zh-CN" sz="16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spcAft>
                          <a:spcPts val="0"/>
                        </a:spcAft>
                      </a:pPr>
                      <a:r>
                        <a:rPr lang="en-US" sz="1600" kern="100" dirty="0" err="1">
                          <a:effectLst/>
                        </a:rPr>
                        <a:t>ListState</a:t>
                      </a:r>
                      <a:r>
                        <a:rPr lang="zh-CN" sz="1600" kern="100" dirty="0">
                          <a:effectLst/>
                        </a:rPr>
                        <a:t>、</a:t>
                      </a:r>
                      <a:r>
                        <a:rPr lang="en-US" sz="1600" kern="100" dirty="0" err="1">
                          <a:effectLst/>
                        </a:rPr>
                        <a:t>BroadcastState</a:t>
                      </a:r>
                      <a:r>
                        <a:rPr lang="zh-CN" sz="1600" kern="100" dirty="0">
                          <a:effectLst/>
                        </a:rPr>
                        <a:t>等</a:t>
                      </a:r>
                      <a:endParaRPr lang="zh-CN" sz="16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3837169650"/>
                  </a:ext>
                </a:extLst>
              </a:tr>
            </a:tbl>
          </a:graphicData>
        </a:graphic>
      </p:graphicFrame>
    </p:spTree>
    <p:extLst>
      <p:ext uri="{BB962C8B-B14F-4D97-AF65-F5344CB8AC3E}">
        <p14:creationId xmlns:p14="http://schemas.microsoft.com/office/powerpoint/2010/main" val="1103510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CA65AA0-7088-1E47-A264-A12BACCEDDB2}"/>
              </a:ext>
            </a:extLst>
          </p:cNvPr>
          <p:cNvSpPr>
            <a:spLocks noGrp="1"/>
          </p:cNvSpPr>
          <p:nvPr>
            <p:ph idx="1"/>
          </p:nvPr>
        </p:nvSpPr>
        <p:spPr>
          <a:xfrm>
            <a:off x="838200" y="1825625"/>
            <a:ext cx="5391149" cy="4725670"/>
          </a:xfrm>
        </p:spPr>
        <p:txBody>
          <a:bodyPr>
            <a:normAutofit/>
          </a:bodyPr>
          <a:lstStyle/>
          <a:p>
            <a:r>
              <a:rPr kumimoji="1" lang="zh-CN" altLang="en-US" dirty="0"/>
              <a:t>修改</a:t>
            </a:r>
            <a:r>
              <a:rPr kumimoji="1" lang="en-US" altLang="zh-CN" dirty="0" err="1"/>
              <a:t>Flink</a:t>
            </a:r>
            <a:r>
              <a:rPr kumimoji="1" lang="zh-CN" altLang="en-US" dirty="0"/>
              <a:t>应用的并行度：每个算子的并行算子子任务数发生了变化，整个应用需要关停和启动一些算子子任务</a:t>
            </a:r>
            <a:endParaRPr kumimoji="1" lang="en-US" altLang="zh-CN" dirty="0"/>
          </a:p>
          <a:p>
            <a:r>
              <a:rPr kumimoji="1" lang="zh-CN" altLang="en-US" dirty="0"/>
              <a:t>某份在原来某个算子子任务的状态需要平滑更新到新的算子子任务上</a:t>
            </a:r>
            <a:endParaRPr kumimoji="1" lang="en-US" altLang="zh-CN" dirty="0"/>
          </a:p>
          <a:p>
            <a:r>
              <a:rPr kumimoji="1" lang="en-US" altLang="zh-CN" dirty="0" err="1"/>
              <a:t>Flink</a:t>
            </a:r>
            <a:r>
              <a:rPr kumimoji="1" lang="zh-CN" altLang="en-US" dirty="0"/>
              <a:t>的</a:t>
            </a:r>
            <a:r>
              <a:rPr kumimoji="1" lang="en-US" altLang="zh-CN" dirty="0"/>
              <a:t>Checkpoint</a:t>
            </a:r>
            <a:r>
              <a:rPr kumimoji="1" lang="zh-CN" altLang="en-US" dirty="0"/>
              <a:t>可以辅助状态数据在算子子任务之间迁移</a:t>
            </a:r>
            <a:endParaRPr kumimoji="1" lang="en-US" altLang="zh-CN" dirty="0"/>
          </a:p>
          <a:p>
            <a:pPr lvl="1"/>
            <a:r>
              <a:rPr kumimoji="1" lang="zh-CN" altLang="en-US" dirty="0"/>
              <a:t>算子子任务生成快照（</a:t>
            </a:r>
            <a:r>
              <a:rPr kumimoji="1" lang="en-US" altLang="zh-CN" dirty="0"/>
              <a:t>Snapshot</a:t>
            </a:r>
            <a:r>
              <a:rPr kumimoji="1" lang="zh-CN" altLang="en-US" dirty="0"/>
              <a:t>）保存到分布式存储上</a:t>
            </a:r>
            <a:endParaRPr kumimoji="1" lang="en-US" altLang="zh-CN" dirty="0"/>
          </a:p>
          <a:p>
            <a:pPr lvl="1"/>
            <a:r>
              <a:rPr kumimoji="1" lang="zh-CN" altLang="en-US" dirty="0"/>
              <a:t>子任务重启后，相应的状态在分布式存储上重建（</a:t>
            </a:r>
            <a:r>
              <a:rPr kumimoji="1" lang="en-US" altLang="zh-CN" dirty="0"/>
              <a:t>Restore</a:t>
            </a:r>
            <a:r>
              <a:rPr kumimoji="1" lang="zh-CN" altLang="en-US" dirty="0"/>
              <a:t>）</a:t>
            </a:r>
            <a:endParaRPr kumimoji="1" lang="en-US" altLang="zh-CN" dirty="0"/>
          </a:p>
          <a:p>
            <a:r>
              <a:rPr kumimoji="1" lang="en-US" altLang="zh-CN" dirty="0"/>
              <a:t>Keyed</a:t>
            </a:r>
            <a:r>
              <a:rPr kumimoji="1" lang="zh-CN" altLang="en-US" dirty="0"/>
              <a:t> </a:t>
            </a:r>
            <a:r>
              <a:rPr kumimoji="1" lang="en-US" altLang="zh-CN" dirty="0"/>
              <a:t>State</a:t>
            </a:r>
            <a:r>
              <a:rPr kumimoji="1" lang="zh-CN" altLang="en-US" dirty="0"/>
              <a:t>与</a:t>
            </a:r>
            <a:r>
              <a:rPr kumimoji="1" lang="en-US" altLang="zh-CN" dirty="0"/>
              <a:t>Operator</a:t>
            </a:r>
            <a:r>
              <a:rPr kumimoji="1" lang="zh-CN" altLang="en-US" dirty="0"/>
              <a:t> </a:t>
            </a:r>
            <a:r>
              <a:rPr kumimoji="1" lang="en-US" altLang="zh-CN" dirty="0"/>
              <a:t>State</a:t>
            </a:r>
            <a:r>
              <a:rPr kumimoji="1" lang="zh-CN" altLang="en-US" dirty="0"/>
              <a:t>的横向扩展方式稍有不同</a:t>
            </a:r>
          </a:p>
        </p:txBody>
      </p:sp>
      <p:sp>
        <p:nvSpPr>
          <p:cNvPr id="3" name="标题 2">
            <a:extLst>
              <a:ext uri="{FF2B5EF4-FFF2-40B4-BE49-F238E27FC236}">
                <a16:creationId xmlns:a16="http://schemas.microsoft.com/office/drawing/2014/main" id="{CCF6EE76-5BC5-8F4E-B3CB-E93F8EF6E595}"/>
              </a:ext>
            </a:extLst>
          </p:cNvPr>
          <p:cNvSpPr>
            <a:spLocks noGrp="1"/>
          </p:cNvSpPr>
          <p:nvPr>
            <p:ph type="title"/>
          </p:nvPr>
        </p:nvSpPr>
        <p:spPr/>
        <p:txBody>
          <a:bodyPr/>
          <a:lstStyle/>
          <a:p>
            <a:r>
              <a:rPr kumimoji="1" lang="zh-CN" altLang="en-US" dirty="0"/>
              <a:t>横向扩展问题</a:t>
            </a:r>
          </a:p>
        </p:txBody>
      </p:sp>
      <p:pic>
        <p:nvPicPr>
          <p:cNvPr id="4" name="图片 3">
            <a:extLst>
              <a:ext uri="{FF2B5EF4-FFF2-40B4-BE49-F238E27FC236}">
                <a16:creationId xmlns:a16="http://schemas.microsoft.com/office/drawing/2014/main" id="{E4EC2561-81F4-7143-A4FF-5C06C19EE3C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934199" y="1435100"/>
            <a:ext cx="4876800" cy="5422900"/>
          </a:xfrm>
          <a:prstGeom prst="rect">
            <a:avLst/>
          </a:prstGeom>
        </p:spPr>
      </p:pic>
    </p:spTree>
    <p:extLst>
      <p:ext uri="{BB962C8B-B14F-4D97-AF65-F5344CB8AC3E}">
        <p14:creationId xmlns:p14="http://schemas.microsoft.com/office/powerpoint/2010/main" val="145091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9F8B4E9-CEF4-9748-99EE-42AF332995BA}"/>
              </a:ext>
            </a:extLst>
          </p:cNvPr>
          <p:cNvSpPr>
            <a:spLocks noGrp="1"/>
          </p:cNvSpPr>
          <p:nvPr>
            <p:ph idx="1"/>
          </p:nvPr>
        </p:nvSpPr>
        <p:spPr>
          <a:xfrm>
            <a:off x="838201" y="1825625"/>
            <a:ext cx="5478866" cy="4351338"/>
          </a:xfrm>
        </p:spPr>
        <p:txBody>
          <a:bodyPr/>
          <a:lstStyle/>
          <a:p>
            <a:r>
              <a:rPr kumimoji="1" lang="en-US" altLang="zh-CN" dirty="0" err="1"/>
              <a:t>Flink</a:t>
            </a:r>
            <a:r>
              <a:rPr kumimoji="1" lang="zh-CN" altLang="en-US" dirty="0"/>
              <a:t>提供了封装好的数据结构供我们使用，包括</a:t>
            </a:r>
            <a:r>
              <a:rPr kumimoji="1" lang="en-US" altLang="zh-CN" dirty="0" err="1"/>
              <a:t>ValueState</a:t>
            </a:r>
            <a:r>
              <a:rPr kumimoji="1" lang="zh-CN" altLang="en-US" dirty="0"/>
              <a:t>、</a:t>
            </a:r>
            <a:r>
              <a:rPr kumimoji="1" lang="en-US" altLang="zh-CN" dirty="0" err="1"/>
              <a:t>ListState</a:t>
            </a:r>
            <a:r>
              <a:rPr kumimoji="1" lang="zh-CN" altLang="en-US" dirty="0"/>
              <a:t>等</a:t>
            </a:r>
            <a:endParaRPr kumimoji="1" lang="en-US" altLang="zh-CN" dirty="0"/>
          </a:p>
          <a:p>
            <a:r>
              <a:rPr kumimoji="1" lang="zh-CN" altLang="en-US" dirty="0"/>
              <a:t>主要有：</a:t>
            </a:r>
            <a:endParaRPr kumimoji="1" lang="en-US" altLang="zh-CN" dirty="0"/>
          </a:p>
          <a:p>
            <a:pPr lvl="1"/>
            <a:r>
              <a:rPr kumimoji="1" lang="en-US" altLang="zh-CN" dirty="0" err="1"/>
              <a:t>ValueState</a:t>
            </a:r>
            <a:r>
              <a:rPr kumimoji="1" lang="zh-CN" altLang="en-US" dirty="0"/>
              <a:t>：单值</a:t>
            </a:r>
            <a:endParaRPr kumimoji="1" lang="en-US" altLang="zh-CN" dirty="0"/>
          </a:p>
          <a:p>
            <a:pPr lvl="1"/>
            <a:r>
              <a:rPr kumimoji="1" lang="en-US" altLang="zh-CN" dirty="0" err="1"/>
              <a:t>MapState</a:t>
            </a:r>
            <a:r>
              <a:rPr kumimoji="1" lang="zh-CN" altLang="en-US" dirty="0"/>
              <a:t>：</a:t>
            </a:r>
            <a:r>
              <a:rPr kumimoji="1" lang="en-US" altLang="zh-CN" dirty="0"/>
              <a:t>Key-Value</a:t>
            </a:r>
            <a:r>
              <a:rPr kumimoji="1" lang="zh-CN" altLang="en-US" dirty="0"/>
              <a:t>对</a:t>
            </a:r>
            <a:endParaRPr kumimoji="1" lang="en-US" altLang="zh-CN" dirty="0"/>
          </a:p>
          <a:p>
            <a:pPr lvl="1"/>
            <a:r>
              <a:rPr kumimoji="1" lang="en-US" altLang="zh-CN" dirty="0" err="1"/>
              <a:t>ListState</a:t>
            </a:r>
            <a:r>
              <a:rPr kumimoji="1" lang="zh-CN" altLang="en-US" dirty="0"/>
              <a:t>：列表</a:t>
            </a:r>
            <a:endParaRPr kumimoji="1" lang="en-US" altLang="zh-CN" dirty="0"/>
          </a:p>
          <a:p>
            <a:pPr lvl="1"/>
            <a:r>
              <a:rPr kumimoji="1" lang="en-US" altLang="zh-CN" dirty="0" err="1"/>
              <a:t>ReducingState</a:t>
            </a:r>
            <a:r>
              <a:rPr kumimoji="1" lang="zh-CN" altLang="en-US" dirty="0"/>
              <a:t>和</a:t>
            </a:r>
            <a:r>
              <a:rPr kumimoji="1" lang="en-US" altLang="zh-CN" dirty="0" err="1"/>
              <a:t>AggregatingState</a:t>
            </a:r>
            <a:r>
              <a:rPr kumimoji="1" lang="zh-CN" altLang="en-US" dirty="0"/>
              <a:t>：合并</a:t>
            </a:r>
            <a:endParaRPr kumimoji="1" lang="en-US" altLang="zh-CN" dirty="0"/>
          </a:p>
          <a:p>
            <a:r>
              <a:rPr kumimoji="1" lang="en-US" altLang="zh-CN" dirty="0"/>
              <a:t>Keyed</a:t>
            </a:r>
            <a:r>
              <a:rPr kumimoji="1" lang="zh-CN" altLang="en-US" dirty="0"/>
              <a:t> </a:t>
            </a:r>
            <a:r>
              <a:rPr kumimoji="1" lang="en-US" altLang="zh-CN" dirty="0"/>
              <a:t>State</a:t>
            </a:r>
            <a:r>
              <a:rPr kumimoji="1" lang="zh-CN" altLang="en-US" dirty="0"/>
              <a:t>由于跟</a:t>
            </a:r>
            <a:r>
              <a:rPr kumimoji="1" lang="en-US" altLang="zh-CN" dirty="0"/>
              <a:t>Key</a:t>
            </a:r>
            <a:r>
              <a:rPr kumimoji="1" lang="zh-CN" altLang="en-US" dirty="0"/>
              <a:t>绑定，</a:t>
            </a:r>
            <a:r>
              <a:rPr kumimoji="1" lang="en-US" altLang="zh-CN" dirty="0"/>
              <a:t>Key</a:t>
            </a:r>
            <a:r>
              <a:rPr kumimoji="1" lang="zh-CN" altLang="en-US" dirty="0"/>
              <a:t>自动分布到不同算子子任务，</a:t>
            </a:r>
            <a:r>
              <a:rPr kumimoji="1" lang="en-US" altLang="zh-CN" dirty="0"/>
              <a:t>Keyed</a:t>
            </a:r>
            <a:r>
              <a:rPr kumimoji="1" lang="zh-CN" altLang="en-US" dirty="0"/>
              <a:t> </a:t>
            </a:r>
            <a:r>
              <a:rPr kumimoji="1" lang="en-US" altLang="zh-CN" dirty="0"/>
              <a:t>State</a:t>
            </a:r>
            <a:r>
              <a:rPr kumimoji="1" lang="zh-CN" altLang="en-US" dirty="0"/>
              <a:t>也可以根据</a:t>
            </a:r>
            <a:r>
              <a:rPr kumimoji="1" lang="en-US" altLang="zh-CN" dirty="0"/>
              <a:t>Key</a:t>
            </a:r>
            <a:r>
              <a:rPr kumimoji="1" lang="zh-CN" altLang="en-US" dirty="0"/>
              <a:t>分发到不同算子子任务上</a:t>
            </a:r>
          </a:p>
        </p:txBody>
      </p:sp>
      <p:sp>
        <p:nvSpPr>
          <p:cNvPr id="3" name="标题 2">
            <a:extLst>
              <a:ext uri="{FF2B5EF4-FFF2-40B4-BE49-F238E27FC236}">
                <a16:creationId xmlns:a16="http://schemas.microsoft.com/office/drawing/2014/main" id="{D0EFCC1B-4664-0542-AA5C-3D6683F7202D}"/>
              </a:ext>
            </a:extLst>
          </p:cNvPr>
          <p:cNvSpPr>
            <a:spLocks noGrp="1"/>
          </p:cNvSpPr>
          <p:nvPr>
            <p:ph type="title"/>
          </p:nvPr>
        </p:nvSpPr>
        <p:spPr/>
        <p:txBody>
          <a:bodyPr/>
          <a:lstStyle/>
          <a:p>
            <a:r>
              <a:rPr kumimoji="1" lang="en-US" altLang="zh-CN" dirty="0"/>
              <a:t>Keyed</a:t>
            </a:r>
            <a:r>
              <a:rPr kumimoji="1" lang="zh-CN" altLang="en-US" dirty="0"/>
              <a:t> </a:t>
            </a:r>
            <a:r>
              <a:rPr kumimoji="1" lang="en-US" altLang="zh-CN" dirty="0"/>
              <a:t>State</a:t>
            </a:r>
            <a:endParaRPr kumimoji="1" lang="zh-CN" altLang="en-US" dirty="0"/>
          </a:p>
        </p:txBody>
      </p:sp>
      <p:pic>
        <p:nvPicPr>
          <p:cNvPr id="4" name="图片 3">
            <a:extLst>
              <a:ext uri="{FF2B5EF4-FFF2-40B4-BE49-F238E27FC236}">
                <a16:creationId xmlns:a16="http://schemas.microsoft.com/office/drawing/2014/main" id="{37066B0F-350C-E946-AF6C-57746A35F5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3715" y="1567815"/>
            <a:ext cx="5912831" cy="2989898"/>
          </a:xfrm>
          <a:prstGeom prst="rect">
            <a:avLst/>
          </a:prstGeom>
        </p:spPr>
      </p:pic>
    </p:spTree>
    <p:extLst>
      <p:ext uri="{BB962C8B-B14F-4D97-AF65-F5344CB8AC3E}">
        <p14:creationId xmlns:p14="http://schemas.microsoft.com/office/powerpoint/2010/main" val="2416920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410E443-6602-C145-9B25-BFCBB67300F3}"/>
              </a:ext>
            </a:extLst>
          </p:cNvPr>
          <p:cNvSpPr>
            <a:spLocks noGrp="1"/>
          </p:cNvSpPr>
          <p:nvPr>
            <p:ph idx="1"/>
          </p:nvPr>
        </p:nvSpPr>
        <p:spPr>
          <a:xfrm>
            <a:off x="838201" y="1825625"/>
            <a:ext cx="3948109" cy="4351338"/>
          </a:xfrm>
        </p:spPr>
        <p:txBody>
          <a:bodyPr/>
          <a:lstStyle/>
          <a:p>
            <a:r>
              <a:rPr lang="zh-CN" altLang="zh-CN" dirty="0"/>
              <a:t>实现</a:t>
            </a:r>
            <a:r>
              <a:rPr lang="en-US" altLang="zh-CN" dirty="0" err="1"/>
              <a:t>RichFunction</a:t>
            </a:r>
            <a:r>
              <a:rPr lang="zh-CN" altLang="zh-CN" dirty="0"/>
              <a:t>函数类</a:t>
            </a:r>
            <a:r>
              <a:rPr lang="zh-CN" altLang="en-US" dirty="0"/>
              <a:t>，比如</a:t>
            </a:r>
            <a:r>
              <a:rPr lang="en-US" altLang="zh-CN" dirty="0" err="1"/>
              <a:t>RichFlatMapFunction</a:t>
            </a:r>
            <a:endParaRPr lang="en-US" altLang="zh-CN" dirty="0"/>
          </a:p>
          <a:p>
            <a:r>
              <a:rPr kumimoji="1" lang="zh-CN" altLang="en-US" dirty="0"/>
              <a:t>创建</a:t>
            </a:r>
            <a:r>
              <a:rPr lang="en-US" altLang="zh-CN" dirty="0" err="1"/>
              <a:t>StateDescriptor</a:t>
            </a:r>
            <a:r>
              <a:rPr lang="zh-CN" altLang="en-US" dirty="0"/>
              <a:t>，</a:t>
            </a:r>
            <a:r>
              <a:rPr lang="en-US" altLang="zh-CN" dirty="0"/>
              <a:t> </a:t>
            </a:r>
            <a:r>
              <a:rPr lang="en-US" altLang="zh-CN" dirty="0" err="1"/>
              <a:t>StateDescriptor</a:t>
            </a:r>
            <a:r>
              <a:rPr lang="zh-CN" altLang="en-US" dirty="0"/>
              <a:t>描述状态的名字和状态的数据结构，每种类型的状态有对应的</a:t>
            </a:r>
            <a:r>
              <a:rPr lang="en-US" altLang="zh-CN" dirty="0" err="1"/>
              <a:t>StateDescriptor</a:t>
            </a:r>
            <a:endParaRPr lang="en-US" altLang="zh-CN" dirty="0"/>
          </a:p>
          <a:p>
            <a:r>
              <a:rPr kumimoji="1" lang="zh-CN" altLang="en-US" dirty="0"/>
              <a:t>通过</a:t>
            </a:r>
            <a:r>
              <a:rPr lang="en-US" altLang="zh-CN" dirty="0" err="1"/>
              <a:t>StateDescriptor</a:t>
            </a:r>
            <a:r>
              <a:rPr lang="zh-CN" altLang="en-US" dirty="0"/>
              <a:t>，</a:t>
            </a:r>
            <a:r>
              <a:rPr kumimoji="1" lang="zh-CN" altLang="en-US" dirty="0"/>
              <a:t>从</a:t>
            </a:r>
            <a:r>
              <a:rPr kumimoji="1" lang="en-US" altLang="zh-CN" dirty="0" err="1"/>
              <a:t>RuntimeContext</a:t>
            </a:r>
            <a:r>
              <a:rPr kumimoji="1" lang="zh-CN" altLang="en-US" dirty="0"/>
              <a:t>中获取状态</a:t>
            </a:r>
            <a:endParaRPr kumimoji="1" lang="en-US" altLang="zh-CN" dirty="0"/>
          </a:p>
          <a:p>
            <a:r>
              <a:rPr kumimoji="1" lang="zh-CN" altLang="en-US" dirty="0"/>
              <a:t>调用状态提供的方法，获取状态，更新数据</a:t>
            </a:r>
            <a:endParaRPr kumimoji="1" lang="en-US" altLang="zh-CN" dirty="0"/>
          </a:p>
          <a:p>
            <a:endParaRPr kumimoji="1" lang="zh-CN" altLang="en-US" dirty="0"/>
          </a:p>
        </p:txBody>
      </p:sp>
      <p:sp>
        <p:nvSpPr>
          <p:cNvPr id="3" name="标题 2">
            <a:extLst>
              <a:ext uri="{FF2B5EF4-FFF2-40B4-BE49-F238E27FC236}">
                <a16:creationId xmlns:a16="http://schemas.microsoft.com/office/drawing/2014/main" id="{09487291-1C47-2342-822A-1422DC55BE44}"/>
              </a:ext>
            </a:extLst>
          </p:cNvPr>
          <p:cNvSpPr>
            <a:spLocks noGrp="1"/>
          </p:cNvSpPr>
          <p:nvPr>
            <p:ph type="title"/>
          </p:nvPr>
        </p:nvSpPr>
        <p:spPr/>
        <p:txBody>
          <a:bodyPr/>
          <a:lstStyle/>
          <a:p>
            <a:r>
              <a:rPr kumimoji="1" lang="en-US" altLang="zh-CN" dirty="0"/>
              <a:t>Keyed</a:t>
            </a:r>
            <a:r>
              <a:rPr kumimoji="1" lang="zh-CN" altLang="en-US" dirty="0"/>
              <a:t> </a:t>
            </a:r>
            <a:r>
              <a:rPr kumimoji="1" lang="en-US" altLang="zh-CN" dirty="0"/>
              <a:t>State</a:t>
            </a:r>
            <a:endParaRPr kumimoji="1" lang="zh-CN" altLang="en-US" dirty="0"/>
          </a:p>
        </p:txBody>
      </p:sp>
      <p:sp>
        <p:nvSpPr>
          <p:cNvPr id="4" name="矩形 3">
            <a:extLst>
              <a:ext uri="{FF2B5EF4-FFF2-40B4-BE49-F238E27FC236}">
                <a16:creationId xmlns:a16="http://schemas.microsoft.com/office/drawing/2014/main" id="{0007CBF6-1A8A-8F4E-A6CF-421349275CF2}"/>
              </a:ext>
            </a:extLst>
          </p:cNvPr>
          <p:cNvSpPr/>
          <p:nvPr/>
        </p:nvSpPr>
        <p:spPr>
          <a:xfrm>
            <a:off x="4786310" y="2897188"/>
            <a:ext cx="8443915" cy="738664"/>
          </a:xfrm>
          <a:prstGeom prst="rect">
            <a:avLst/>
          </a:prstGeom>
        </p:spPr>
        <p:txBody>
          <a:bodyPr wrap="square">
            <a:spAutoFit/>
          </a:bodyPr>
          <a:lstStyle/>
          <a:p>
            <a:r>
              <a:rPr lang="en-US" altLang="zh-CN" sz="1400" dirty="0">
                <a:solidFill>
                  <a:srgbClr val="8E908C"/>
                </a:solidFill>
              </a:rPr>
              <a:t>// </a:t>
            </a:r>
            <a:r>
              <a:rPr lang="zh-CN" altLang="en-US" sz="1400" dirty="0">
                <a:solidFill>
                  <a:srgbClr val="8E908C"/>
                </a:solidFill>
              </a:rPr>
              <a:t>创建</a:t>
            </a:r>
            <a:r>
              <a:rPr lang="en-US" altLang="zh-CN" sz="1400" dirty="0" err="1">
                <a:solidFill>
                  <a:srgbClr val="8E908C"/>
                </a:solidFill>
              </a:rPr>
              <a:t>StateDescriptor</a:t>
            </a:r>
            <a:r>
              <a:rPr lang="en-US" altLang="zh-CN" sz="1400" dirty="0"/>
              <a:t> </a:t>
            </a:r>
          </a:p>
          <a:p>
            <a:r>
              <a:rPr lang="en-US" altLang="zh-CN" sz="1400" dirty="0" err="1"/>
              <a:t>MapStateDescriptor</a:t>
            </a:r>
            <a:r>
              <a:rPr lang="en-US" altLang="zh-CN" sz="1400" dirty="0"/>
              <a:t>&lt;String, Integer&gt; </a:t>
            </a:r>
            <a:r>
              <a:rPr lang="en-US" altLang="zh-CN" sz="1400" dirty="0" err="1"/>
              <a:t>behaviorMapStateDescriptor</a:t>
            </a:r>
            <a:r>
              <a:rPr lang="en-US" altLang="zh-CN" sz="1400" dirty="0"/>
              <a:t> = </a:t>
            </a:r>
          </a:p>
          <a:p>
            <a:pPr lvl="1"/>
            <a:r>
              <a:rPr lang="en-US" altLang="zh-CN" sz="1400" dirty="0">
                <a:solidFill>
                  <a:srgbClr val="8959A8"/>
                </a:solidFill>
              </a:rPr>
              <a:t>new</a:t>
            </a:r>
            <a:r>
              <a:rPr lang="en-US" altLang="zh-CN" sz="1400" dirty="0"/>
              <a:t> </a:t>
            </a:r>
            <a:r>
              <a:rPr lang="en-US" altLang="zh-CN" sz="1400" dirty="0" err="1"/>
              <a:t>MapStateDescriptor</a:t>
            </a:r>
            <a:r>
              <a:rPr lang="en-US" altLang="zh-CN" sz="1400" dirty="0"/>
              <a:t>&lt;String, Integer&gt;(</a:t>
            </a:r>
            <a:r>
              <a:rPr lang="en-US" altLang="zh-CN" sz="1400" dirty="0">
                <a:solidFill>
                  <a:srgbClr val="718C00"/>
                </a:solidFill>
              </a:rPr>
              <a:t>"</a:t>
            </a:r>
            <a:r>
              <a:rPr lang="en-US" altLang="zh-CN" sz="1400" dirty="0" err="1">
                <a:solidFill>
                  <a:srgbClr val="718C00"/>
                </a:solidFill>
              </a:rPr>
              <a:t>behaviorMap</a:t>
            </a:r>
            <a:r>
              <a:rPr lang="en-US" altLang="zh-CN" sz="1400" dirty="0">
                <a:solidFill>
                  <a:srgbClr val="718C00"/>
                </a:solidFill>
              </a:rPr>
              <a:t>"</a:t>
            </a:r>
            <a:r>
              <a:rPr lang="en-US" altLang="zh-CN" sz="1400" dirty="0"/>
              <a:t>, </a:t>
            </a:r>
            <a:r>
              <a:rPr lang="en-US" altLang="zh-CN" sz="1400" dirty="0" err="1"/>
              <a:t>Types.STRING</a:t>
            </a:r>
            <a:r>
              <a:rPr lang="en-US" altLang="zh-CN" sz="1400" dirty="0"/>
              <a:t>, </a:t>
            </a:r>
            <a:r>
              <a:rPr lang="en-US" altLang="zh-CN" sz="1400" dirty="0" err="1"/>
              <a:t>Types.INT</a:t>
            </a:r>
            <a:r>
              <a:rPr lang="en-US" altLang="zh-CN" sz="1400" dirty="0"/>
              <a:t>);</a:t>
            </a:r>
            <a:endParaRPr lang="zh-CN" altLang="en-US" sz="1400" dirty="0"/>
          </a:p>
        </p:txBody>
      </p:sp>
      <p:sp>
        <p:nvSpPr>
          <p:cNvPr id="5" name="矩形 4">
            <a:extLst>
              <a:ext uri="{FF2B5EF4-FFF2-40B4-BE49-F238E27FC236}">
                <a16:creationId xmlns:a16="http://schemas.microsoft.com/office/drawing/2014/main" id="{84E7FEC9-4602-B342-9A97-57AD725F5C3D}"/>
              </a:ext>
            </a:extLst>
          </p:cNvPr>
          <p:cNvSpPr/>
          <p:nvPr/>
        </p:nvSpPr>
        <p:spPr>
          <a:xfrm>
            <a:off x="4786310" y="4096889"/>
            <a:ext cx="7300915" cy="523220"/>
          </a:xfrm>
          <a:prstGeom prst="rect">
            <a:avLst/>
          </a:prstGeom>
        </p:spPr>
        <p:txBody>
          <a:bodyPr wrap="square">
            <a:spAutoFit/>
          </a:bodyPr>
          <a:lstStyle/>
          <a:p>
            <a:r>
              <a:rPr lang="en-US" altLang="zh-CN" sz="1400" dirty="0">
                <a:solidFill>
                  <a:srgbClr val="8E908C"/>
                </a:solidFill>
              </a:rPr>
              <a:t>// </a:t>
            </a:r>
            <a:r>
              <a:rPr lang="zh-CN" altLang="en-US" sz="1400" dirty="0">
                <a:solidFill>
                  <a:srgbClr val="8E908C"/>
                </a:solidFill>
              </a:rPr>
              <a:t>通过</a:t>
            </a:r>
            <a:r>
              <a:rPr lang="en-US" altLang="zh-CN" sz="1400" dirty="0" err="1">
                <a:solidFill>
                  <a:srgbClr val="8E908C"/>
                </a:solidFill>
              </a:rPr>
              <a:t>StateDescriptor</a:t>
            </a:r>
            <a:r>
              <a:rPr lang="zh-CN" altLang="en-US" sz="1400" dirty="0">
                <a:solidFill>
                  <a:srgbClr val="8E908C"/>
                </a:solidFill>
              </a:rPr>
              <a:t>获取运行时上下文中的状态</a:t>
            </a:r>
            <a:r>
              <a:rPr lang="zh-CN" altLang="en-US" sz="1400" dirty="0"/>
              <a:t> </a:t>
            </a:r>
            <a:endParaRPr lang="en-US" altLang="zh-CN" sz="1400" dirty="0"/>
          </a:p>
          <a:p>
            <a:r>
              <a:rPr lang="en-US" altLang="zh-CN" sz="1400" dirty="0" err="1"/>
              <a:t>behaviorMapState</a:t>
            </a:r>
            <a:r>
              <a:rPr lang="en-US" altLang="zh-CN" sz="1400" dirty="0"/>
              <a:t> = </a:t>
            </a:r>
            <a:r>
              <a:rPr lang="en-US" altLang="zh-CN" sz="1400" dirty="0" err="1"/>
              <a:t>getRuntimeContext</a:t>
            </a:r>
            <a:r>
              <a:rPr lang="en-US" altLang="zh-CN" sz="1400" dirty="0"/>
              <a:t>().</a:t>
            </a:r>
            <a:r>
              <a:rPr lang="en-US" altLang="zh-CN" sz="1400" dirty="0" err="1"/>
              <a:t>getMapState</a:t>
            </a:r>
            <a:r>
              <a:rPr lang="en-US" altLang="zh-CN" sz="1400" dirty="0"/>
              <a:t>(</a:t>
            </a:r>
            <a:r>
              <a:rPr lang="en-US" altLang="zh-CN" sz="1400" dirty="0" err="1"/>
              <a:t>behaviorMapStateDescriptor</a:t>
            </a:r>
            <a:r>
              <a:rPr lang="en-US" altLang="zh-CN" sz="1400" dirty="0"/>
              <a:t>);</a:t>
            </a:r>
            <a:endParaRPr lang="zh-CN" altLang="en-US" sz="1400" dirty="0"/>
          </a:p>
        </p:txBody>
      </p:sp>
      <p:sp>
        <p:nvSpPr>
          <p:cNvPr id="6" name="矩形 5">
            <a:extLst>
              <a:ext uri="{FF2B5EF4-FFF2-40B4-BE49-F238E27FC236}">
                <a16:creationId xmlns:a16="http://schemas.microsoft.com/office/drawing/2014/main" id="{4E09EBEF-CCA5-3E49-A3BC-0CD1E4BE9CFB}"/>
              </a:ext>
            </a:extLst>
          </p:cNvPr>
          <p:cNvSpPr/>
          <p:nvPr/>
        </p:nvSpPr>
        <p:spPr>
          <a:xfrm>
            <a:off x="4990569" y="4867795"/>
            <a:ext cx="2185214" cy="338554"/>
          </a:xfrm>
          <a:prstGeom prst="rect">
            <a:avLst/>
          </a:prstGeom>
        </p:spPr>
        <p:txBody>
          <a:bodyPr wrap="none">
            <a:spAutoFit/>
          </a:bodyPr>
          <a:lstStyle/>
          <a:p>
            <a:r>
              <a:rPr lang="en-US" altLang="zh-CN" sz="1600" dirty="0" err="1">
                <a:solidFill>
                  <a:srgbClr val="333333"/>
                </a:solidFill>
                <a:latin typeface="Consolas" panose="020B0609020204030204" pitchFamily="49" charset="0"/>
              </a:rPr>
              <a:t>MapState</a:t>
            </a:r>
            <a:r>
              <a:rPr lang="en-US" altLang="zh-CN" sz="1600" dirty="0">
                <a:solidFill>
                  <a:srgbClr val="333333"/>
                </a:solidFill>
                <a:latin typeface="Consolas" panose="020B0609020204030204" pitchFamily="49" charset="0"/>
              </a:rPr>
              <a:t>&lt;UK, UV&gt;</a:t>
            </a:r>
            <a:r>
              <a:rPr lang="zh-CN" altLang="en-US" sz="1600" dirty="0">
                <a:solidFill>
                  <a:srgbClr val="333333"/>
                </a:solidFill>
                <a:latin typeface="Consolas" panose="020B0609020204030204" pitchFamily="49" charset="0"/>
              </a:rPr>
              <a:t>：</a:t>
            </a:r>
            <a:endParaRPr lang="zh-CN" altLang="en-US" sz="1600" dirty="0"/>
          </a:p>
        </p:txBody>
      </p:sp>
      <p:sp>
        <p:nvSpPr>
          <p:cNvPr id="7" name="矩形 6">
            <a:extLst>
              <a:ext uri="{FF2B5EF4-FFF2-40B4-BE49-F238E27FC236}">
                <a16:creationId xmlns:a16="http://schemas.microsoft.com/office/drawing/2014/main" id="{6897FFD0-C530-7E45-9441-C1D289DE4C71}"/>
              </a:ext>
            </a:extLst>
          </p:cNvPr>
          <p:cNvSpPr/>
          <p:nvPr/>
        </p:nvSpPr>
        <p:spPr>
          <a:xfrm>
            <a:off x="5448105" y="5269369"/>
            <a:ext cx="1755609" cy="338554"/>
          </a:xfrm>
          <a:prstGeom prst="rect">
            <a:avLst/>
          </a:prstGeom>
        </p:spPr>
        <p:txBody>
          <a:bodyPr wrap="none">
            <a:spAutoFit/>
          </a:bodyPr>
          <a:lstStyle/>
          <a:p>
            <a:r>
              <a:rPr lang="en-US" altLang="zh-CN" sz="1600" dirty="0">
                <a:solidFill>
                  <a:srgbClr val="333333"/>
                </a:solidFill>
                <a:latin typeface="Consolas" panose="020B0609020204030204" pitchFamily="49" charset="0"/>
              </a:rPr>
              <a:t>UV get(UK key)</a:t>
            </a:r>
            <a:endParaRPr lang="zh-CN" altLang="en-US" sz="1600" dirty="0"/>
          </a:p>
        </p:txBody>
      </p:sp>
      <p:sp>
        <p:nvSpPr>
          <p:cNvPr id="8" name="矩形 7">
            <a:extLst>
              <a:ext uri="{FF2B5EF4-FFF2-40B4-BE49-F238E27FC236}">
                <a16:creationId xmlns:a16="http://schemas.microsoft.com/office/drawing/2014/main" id="{D8BA819D-26E0-0B48-8416-150ECE158EF3}"/>
              </a:ext>
            </a:extLst>
          </p:cNvPr>
          <p:cNvSpPr/>
          <p:nvPr/>
        </p:nvSpPr>
        <p:spPr>
          <a:xfrm>
            <a:off x="5448105" y="5607923"/>
            <a:ext cx="3102131" cy="338554"/>
          </a:xfrm>
          <a:prstGeom prst="rect">
            <a:avLst/>
          </a:prstGeom>
        </p:spPr>
        <p:txBody>
          <a:bodyPr wrap="none">
            <a:spAutoFit/>
          </a:bodyPr>
          <a:lstStyle/>
          <a:p>
            <a:r>
              <a:rPr lang="en-US" altLang="zh-CN" sz="1600" dirty="0">
                <a:solidFill>
                  <a:srgbClr val="333333"/>
                </a:solidFill>
                <a:latin typeface="Consolas" panose="020B0609020204030204" pitchFamily="49" charset="0"/>
              </a:rPr>
              <a:t>void put(UK key, UV value)</a:t>
            </a:r>
            <a:endParaRPr lang="zh-CN" altLang="en-US" sz="1600" dirty="0"/>
          </a:p>
        </p:txBody>
      </p:sp>
      <p:sp>
        <p:nvSpPr>
          <p:cNvPr id="9" name="矩形 8">
            <a:extLst>
              <a:ext uri="{FF2B5EF4-FFF2-40B4-BE49-F238E27FC236}">
                <a16:creationId xmlns:a16="http://schemas.microsoft.com/office/drawing/2014/main" id="{78CF0EB2-FE96-E140-8404-64B8B9A308A0}"/>
              </a:ext>
            </a:extLst>
          </p:cNvPr>
          <p:cNvSpPr/>
          <p:nvPr/>
        </p:nvSpPr>
        <p:spPr>
          <a:xfrm>
            <a:off x="5448105" y="5969734"/>
            <a:ext cx="2877711" cy="338554"/>
          </a:xfrm>
          <a:prstGeom prst="rect">
            <a:avLst/>
          </a:prstGeom>
        </p:spPr>
        <p:txBody>
          <a:bodyPr wrap="none">
            <a:spAutoFit/>
          </a:bodyPr>
          <a:lstStyle/>
          <a:p>
            <a:r>
              <a:rPr lang="en-US" altLang="zh-CN" sz="1600" dirty="0" err="1">
                <a:solidFill>
                  <a:srgbClr val="333333"/>
                </a:solidFill>
                <a:latin typeface="Consolas" panose="020B0609020204030204" pitchFamily="49" charset="0"/>
              </a:rPr>
              <a:t>boolean</a:t>
            </a:r>
            <a:r>
              <a:rPr lang="en-US" altLang="zh-CN" sz="1600" dirty="0">
                <a:solidFill>
                  <a:srgbClr val="333333"/>
                </a:solidFill>
                <a:latin typeface="Consolas" panose="020B0609020204030204" pitchFamily="49" charset="0"/>
              </a:rPr>
              <a:t> contains(UK key)</a:t>
            </a:r>
            <a:endParaRPr lang="zh-CN" altLang="en-US" sz="1600" dirty="0"/>
          </a:p>
        </p:txBody>
      </p:sp>
      <p:sp>
        <p:nvSpPr>
          <p:cNvPr id="10" name="矩形 9">
            <a:extLst>
              <a:ext uri="{FF2B5EF4-FFF2-40B4-BE49-F238E27FC236}">
                <a16:creationId xmlns:a16="http://schemas.microsoft.com/office/drawing/2014/main" id="{1A16A13E-65B8-BA4F-BDA1-E6D57F729666}"/>
              </a:ext>
            </a:extLst>
          </p:cNvPr>
          <p:cNvSpPr/>
          <p:nvPr/>
        </p:nvSpPr>
        <p:spPr>
          <a:xfrm>
            <a:off x="5448105" y="6305152"/>
            <a:ext cx="389850" cy="338554"/>
          </a:xfrm>
          <a:prstGeom prst="rect">
            <a:avLst/>
          </a:prstGeom>
        </p:spPr>
        <p:txBody>
          <a:bodyPr wrap="none">
            <a:spAutoFit/>
          </a:bodyPr>
          <a:lstStyle/>
          <a:p>
            <a:r>
              <a:rPr lang="en-US" altLang="zh-CN" sz="1600" dirty="0"/>
              <a:t>…</a:t>
            </a:r>
            <a:endParaRPr lang="zh-CN" altLang="en-US" sz="1600" dirty="0"/>
          </a:p>
        </p:txBody>
      </p:sp>
    </p:spTree>
    <p:extLst>
      <p:ext uri="{BB962C8B-B14F-4D97-AF65-F5344CB8AC3E}">
        <p14:creationId xmlns:p14="http://schemas.microsoft.com/office/powerpoint/2010/main" val="3124198614"/>
      </p:ext>
    </p:extLst>
  </p:cSld>
  <p:clrMapOvr>
    <a:masterClrMapping/>
  </p:clrMapOvr>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7622686_TF16391504" id="{42763C58-D974-4751-A3AE-468BA3C9D01C}" vid="{F6D5F0C1-16C0-4482-B2A1-CE2232936AA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欢迎文档</Template>
  <TotalTime>19602</TotalTime>
  <Words>4987</Words>
  <Application>Microsoft Macintosh PowerPoint</Application>
  <PresentationFormat>宽屏</PresentationFormat>
  <Paragraphs>481</Paragraphs>
  <Slides>43</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43</vt:i4>
      </vt:variant>
    </vt:vector>
  </HeadingPairs>
  <TitlesOfParts>
    <vt:vector size="49" baseType="lpstr">
      <vt:lpstr>宋体</vt:lpstr>
      <vt:lpstr>Microsoft YaHei UI</vt:lpstr>
      <vt:lpstr>Arial</vt:lpstr>
      <vt:lpstr>Consolas</vt:lpstr>
      <vt:lpstr>Wingdings</vt:lpstr>
      <vt:lpstr>欢迎文档</vt:lpstr>
      <vt:lpstr>第六章 状态和检查点</vt:lpstr>
      <vt:lpstr>什么是有状态的计算</vt:lpstr>
      <vt:lpstr>状态管理的难点</vt:lpstr>
      <vt:lpstr>Flink的几种状态类型</vt:lpstr>
      <vt:lpstr>Keyed State和Operator State</vt:lpstr>
      <vt:lpstr>Keyed State和Operator State</vt:lpstr>
      <vt:lpstr>横向扩展问题</vt:lpstr>
      <vt:lpstr>Keyed State</vt:lpstr>
      <vt:lpstr>Keyed State</vt:lpstr>
      <vt:lpstr>Keyed State</vt:lpstr>
      <vt:lpstr>Keyed State</vt:lpstr>
      <vt:lpstr>Operator State</vt:lpstr>
      <vt:lpstr>Operator State</vt:lpstr>
      <vt:lpstr>Operator State – ListState、UnionListState</vt:lpstr>
      <vt:lpstr>Operator State 使用方法</vt:lpstr>
      <vt:lpstr>基于ListState实现可缓存的Sink</vt:lpstr>
      <vt:lpstr>Broadcast State</vt:lpstr>
      <vt:lpstr>Broadcast State</vt:lpstr>
      <vt:lpstr>KeyedBroadcastProcessFunction</vt:lpstr>
      <vt:lpstr>Checkpoint机制</vt:lpstr>
      <vt:lpstr>Checkpoint Barrier</vt:lpstr>
      <vt:lpstr>分布式快照流程</vt:lpstr>
      <vt:lpstr>分布式快照流程</vt:lpstr>
      <vt:lpstr>分布式快照流程</vt:lpstr>
      <vt:lpstr>Checkpoint Barrier对齐</vt:lpstr>
      <vt:lpstr>Checkpoint完成</vt:lpstr>
      <vt:lpstr>Unaligned Checkpoint</vt:lpstr>
      <vt:lpstr>异步快照</vt:lpstr>
      <vt:lpstr>State Backend</vt:lpstr>
      <vt:lpstr>MemoryStateBackend</vt:lpstr>
      <vt:lpstr>FsStateBackend</vt:lpstr>
      <vt:lpstr>RocksDBStateBackend</vt:lpstr>
      <vt:lpstr>Checkpoint相关配置</vt:lpstr>
      <vt:lpstr>重启恢复流程</vt:lpstr>
      <vt:lpstr>三种重启策略</vt:lpstr>
      <vt:lpstr>Savepoint与Checkpoint的区别</vt:lpstr>
      <vt:lpstr>算子ID</vt:lpstr>
      <vt:lpstr>备份和恢复</vt:lpstr>
      <vt:lpstr>从Savepoint中读数据</vt:lpstr>
      <vt:lpstr>向Savepoint写数据</vt:lpstr>
      <vt:lpstr>Operator State：StateBootstrapFunction</vt:lpstr>
      <vt:lpstr>Keyed State：KeyedStateBootstrapFunction</vt:lpstr>
      <vt:lpstr>修改Savepoint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Flink的设计与运行原理</dc:title>
  <dc:subject/>
  <dc:creator>鲁蔚征</dc:creator>
  <cp:keywords/>
  <dc:description/>
  <cp:lastModifiedBy>鲁蔚征</cp:lastModifiedBy>
  <cp:revision>188</cp:revision>
  <dcterms:created xsi:type="dcterms:W3CDTF">2020-06-29T22:49:21Z</dcterms:created>
  <dcterms:modified xsi:type="dcterms:W3CDTF">2020-11-23T03:26:20Z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v-rimour@microsoft.com</vt:lpwstr>
  </property>
  <property fmtid="{D5CDD505-2E9C-101B-9397-08002B2CF9AE}" pid="5" name="MSIP_Label_f42aa342-8706-4288-bd11-ebb85995028c_SetDate">
    <vt:lpwstr>2018-02-19T06:21:30.1318915Z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