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73" r:id="rId2"/>
    <p:sldId id="270" r:id="rId3"/>
    <p:sldId id="278" r:id="rId4"/>
    <p:sldId id="317" r:id="rId5"/>
    <p:sldId id="279" r:id="rId6"/>
    <p:sldId id="280" r:id="rId7"/>
    <p:sldId id="281" r:id="rId8"/>
    <p:sldId id="284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285" r:id="rId28"/>
    <p:sldId id="309" r:id="rId29"/>
    <p:sldId id="286" r:id="rId30"/>
    <p:sldId id="310" r:id="rId31"/>
    <p:sldId id="311" r:id="rId32"/>
    <p:sldId id="312" r:id="rId33"/>
    <p:sldId id="313" r:id="rId34"/>
    <p:sldId id="314" r:id="rId35"/>
    <p:sldId id="287" r:id="rId36"/>
    <p:sldId id="318" r:id="rId37"/>
    <p:sldId id="288" r:id="rId38"/>
    <p:sldId id="315" r:id="rId39"/>
    <p:sldId id="316" r:id="rId4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Flink程序的骨架结构" id="{B9B51309-D148-4332-87C2-07BE32FBCA3B}">
          <p14:sldIdLst>
            <p14:sldId id="270"/>
            <p14:sldId id="278"/>
            <p14:sldId id="317"/>
            <p14:sldId id="279"/>
          </p14:sldIdLst>
        </p14:section>
        <p14:section name="常见Transformation的使用方法" id="{2C3E5074-895C-2C40-A412-A32AD66F93FA}">
          <p14:sldIdLst>
            <p14:sldId id="280"/>
            <p14:sldId id="281"/>
            <p14:sldId id="284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数据类型和序列化" id="{2CC34DB2-6590-42C0-AD4B-A04C6060184E}">
          <p14:sldIdLst>
            <p14:sldId id="285"/>
            <p14:sldId id="309"/>
            <p14:sldId id="286"/>
            <p14:sldId id="310"/>
            <p14:sldId id="311"/>
            <p14:sldId id="312"/>
            <p14:sldId id="313"/>
            <p14:sldId id="314"/>
            <p14:sldId id="287"/>
          </p14:sldIdLst>
        </p14:section>
        <p14:section name="用户自定义函数" id="{BE5ADEFD-44BA-3E47-835F-2B13EB6116CA}">
          <p14:sldIdLst>
            <p14:sldId id="318"/>
            <p14:sldId id="288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鲁蔚征" initials="Lu" lastIdx="1" clrIdx="3">
    <p:extLst>
      <p:ext uri="{19B8F6BF-5375-455C-9EA6-DF929625EA0E}">
        <p15:presenceInfo xmlns:p15="http://schemas.microsoft.com/office/powerpoint/2012/main" userId="鲁蔚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6" autoAdjust="0"/>
    <p:restoredTop sz="89907" autoAdjust="0"/>
  </p:normalViewPr>
  <p:slideViewPr>
    <p:cSldViewPr snapToGrid="0">
      <p:cViewPr varScale="1">
        <p:scale>
          <a:sx n="99" d="100"/>
          <a:sy n="99" d="100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2020年11月23日 Monday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2020年11月23日 Monday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1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9">
            <a:extLst>
              <a:ext uri="{FF2B5EF4-FFF2-40B4-BE49-F238E27FC236}">
                <a16:creationId xmlns:a16="http://schemas.microsoft.com/office/drawing/2014/main" id="{2A1E7EF3-16C1-8C4A-BC1F-86BA485BBBA4}"/>
              </a:ext>
            </a:extLst>
          </p:cNvPr>
          <p:cNvSpPr/>
          <p:nvPr userDrawn="1"/>
        </p:nvSpPr>
        <p:spPr>
          <a:xfrm>
            <a:off x="254949" y="161585"/>
            <a:ext cx="11682101" cy="108651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285750" indent="-28575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l"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二级</a:t>
            </a:r>
          </a:p>
          <a:p>
            <a:pPr lvl="2" rtl="0"/>
            <a:r>
              <a:rPr lang="zh-CN" altLang="en-US" dirty="0"/>
              <a:t>三级</a:t>
            </a:r>
          </a:p>
          <a:p>
            <a:pPr lvl="3" rtl="0"/>
            <a:r>
              <a:rPr lang="zh-CN" altLang="en-US" dirty="0"/>
              <a:t>四级</a:t>
            </a:r>
          </a:p>
          <a:p>
            <a:pPr lvl="4" rtl="0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6705"/>
            <a:ext cx="10749367" cy="796273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2020年11月23日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第四章</a:t>
            </a:r>
            <a:b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  <a:t>DataStream</a:t>
            </a: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  <a:t>API</a:t>
            </a: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的介绍和使用</a:t>
            </a:r>
            <a:endParaRPr lang="zh-cn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90328" y="3249194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1EF2613-0D66-9645-B341-A49AA0F54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2999508" cy="4351338"/>
          </a:xfrm>
        </p:spPr>
        <p:txBody>
          <a:bodyPr/>
          <a:lstStyle/>
          <a:p>
            <a:r>
              <a:rPr kumimoji="1" lang="zh-CN" altLang="en-US" dirty="0"/>
              <a:t>与</a:t>
            </a:r>
            <a:r>
              <a:rPr kumimoji="1" lang="en-US" altLang="zh-CN" dirty="0"/>
              <a:t>map()</a:t>
            </a:r>
            <a:r>
              <a:rPr kumimoji="1" lang="zh-CN" altLang="en-US" dirty="0"/>
              <a:t>相似</a:t>
            </a:r>
            <a:endParaRPr kumimoji="1" lang="en-US" altLang="zh-CN" dirty="0"/>
          </a:p>
          <a:p>
            <a:r>
              <a:rPr kumimoji="1" lang="zh-CN" altLang="en-US" dirty="0"/>
              <a:t>输出零个、一个或多个元素</a:t>
            </a:r>
            <a:endParaRPr kumimoji="1" lang="en-US" altLang="zh-CN" dirty="0"/>
          </a:p>
          <a:p>
            <a:r>
              <a:rPr kumimoji="1" lang="zh-CN" altLang="en-US" dirty="0"/>
              <a:t>可对列表结果展平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82934B-EBD3-6947-8767-FE202AE4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单数据流转换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flatMap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50F4C2-F4D2-8B4F-9E25-1C9001936368}"/>
              </a:ext>
            </a:extLst>
          </p:cNvPr>
          <p:cNvSpPr/>
          <p:nvPr/>
        </p:nvSpPr>
        <p:spPr>
          <a:xfrm>
            <a:off x="4243814" y="2878273"/>
            <a:ext cx="3171392" cy="5957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{</a:t>
            </a:r>
            <a:r>
              <a:rPr lang="zh-CN" altLang="zh-CN" sz="1600" dirty="0"/>
              <a:t>苹果，梨，香蕉</a:t>
            </a:r>
            <a:r>
              <a:rPr lang="en-US" altLang="zh-CN" sz="1600" dirty="0"/>
              <a:t>}.map(</a:t>
            </a:r>
            <a:r>
              <a:rPr lang="zh-CN" altLang="zh-CN" sz="1600" dirty="0"/>
              <a:t>去皮</a:t>
            </a:r>
            <a:r>
              <a:rPr lang="en-US" altLang="zh-CN" sz="1600" dirty="0"/>
              <a:t>) </a:t>
            </a:r>
            <a:endParaRPr lang="zh-CN" altLang="zh-CN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5894A3-5D63-BC42-AF90-F61ECD256C14}"/>
              </a:ext>
            </a:extLst>
          </p:cNvPr>
          <p:cNvSpPr/>
          <p:nvPr/>
        </p:nvSpPr>
        <p:spPr>
          <a:xfrm>
            <a:off x="4243814" y="4019715"/>
            <a:ext cx="3171392" cy="5957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{</a:t>
            </a:r>
            <a:r>
              <a:rPr lang="zh-CN" altLang="en-US" sz="1600" dirty="0"/>
              <a:t>去皮</a:t>
            </a:r>
            <a:r>
              <a:rPr lang="zh-CN" altLang="zh-CN" sz="1600" dirty="0"/>
              <a:t>苹果，</a:t>
            </a:r>
            <a:r>
              <a:rPr lang="zh-CN" altLang="en-US" sz="1600" dirty="0"/>
              <a:t>去皮</a:t>
            </a:r>
            <a:r>
              <a:rPr lang="zh-CN" altLang="zh-CN" sz="1600" dirty="0"/>
              <a:t>梨，</a:t>
            </a:r>
            <a:r>
              <a:rPr lang="zh-CN" altLang="en-US" sz="1600" dirty="0"/>
              <a:t>去皮</a:t>
            </a:r>
            <a:r>
              <a:rPr lang="zh-CN" altLang="zh-CN" sz="1600" dirty="0"/>
              <a:t>香蕉</a:t>
            </a:r>
            <a:r>
              <a:rPr lang="en-US" altLang="zh-CN" sz="1600" dirty="0"/>
              <a:t>} </a:t>
            </a:r>
            <a:endParaRPr lang="zh-CN" altLang="zh-CN" sz="1600" dirty="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419298C1-199D-2F4B-932D-595F76390DF1}"/>
              </a:ext>
            </a:extLst>
          </p:cNvPr>
          <p:cNvSpPr/>
          <p:nvPr/>
        </p:nvSpPr>
        <p:spPr>
          <a:xfrm>
            <a:off x="5749013" y="3602969"/>
            <a:ext cx="160993" cy="33250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AFDADE2-28D8-4841-A74C-1F94321B7CFE}"/>
              </a:ext>
            </a:extLst>
          </p:cNvPr>
          <p:cNvCxnSpPr>
            <a:cxnSpLocks/>
          </p:cNvCxnSpPr>
          <p:nvPr/>
        </p:nvCxnSpPr>
        <p:spPr>
          <a:xfrm flipV="1">
            <a:off x="7680681" y="2638381"/>
            <a:ext cx="0" cy="301070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E7AF37B-7CBD-1B4C-A57D-433E84B87B49}"/>
              </a:ext>
            </a:extLst>
          </p:cNvPr>
          <p:cNvSpPr txBox="1"/>
          <p:nvPr/>
        </p:nvSpPr>
        <p:spPr>
          <a:xfrm>
            <a:off x="5582539" y="2472489"/>
            <a:ext cx="1030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map</a:t>
            </a:r>
            <a:endParaRPr kumimoji="1"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3807DE-98A7-584F-B702-0176CDA64816}"/>
              </a:ext>
            </a:extLst>
          </p:cNvPr>
          <p:cNvSpPr txBox="1"/>
          <p:nvPr/>
        </p:nvSpPr>
        <p:spPr>
          <a:xfrm>
            <a:off x="9425510" y="2469104"/>
            <a:ext cx="1030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flatMap</a:t>
            </a:r>
            <a:endParaRPr kumimoji="1" lang="zh-CN" altLang="en-US" sz="1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8C7ED4-32FB-D34B-A314-63F0DD1987FF}"/>
              </a:ext>
            </a:extLst>
          </p:cNvPr>
          <p:cNvSpPr/>
          <p:nvPr/>
        </p:nvSpPr>
        <p:spPr>
          <a:xfrm>
            <a:off x="7997522" y="2878272"/>
            <a:ext cx="3628592" cy="5957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{</a:t>
            </a:r>
            <a:r>
              <a:rPr lang="zh-CN" altLang="zh-CN" sz="1600" dirty="0"/>
              <a:t>苹果，梨，香蕉</a:t>
            </a:r>
            <a:r>
              <a:rPr lang="en-US" altLang="zh-CN" sz="1600" dirty="0"/>
              <a:t>}.</a:t>
            </a:r>
            <a:r>
              <a:rPr lang="en-US" altLang="zh-CN" sz="1600" dirty="0" err="1"/>
              <a:t>flatMap</a:t>
            </a:r>
            <a:r>
              <a:rPr lang="en-US" altLang="zh-CN" sz="1600" dirty="0"/>
              <a:t>(</a:t>
            </a:r>
            <a:r>
              <a:rPr lang="zh-CN" altLang="en-US" sz="1600" dirty="0"/>
              <a:t>切碎</a:t>
            </a:r>
            <a:r>
              <a:rPr lang="en-US" altLang="zh-CN" sz="1600" dirty="0"/>
              <a:t>) </a:t>
            </a:r>
            <a:endParaRPr lang="zh-CN" altLang="zh-CN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9A45B8-288E-CC40-AE24-09DA3E673A3C}"/>
              </a:ext>
            </a:extLst>
          </p:cNvPr>
          <p:cNvSpPr/>
          <p:nvPr/>
        </p:nvSpPr>
        <p:spPr>
          <a:xfrm>
            <a:off x="7997522" y="3965808"/>
            <a:ext cx="3628588" cy="5957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{[</a:t>
            </a:r>
            <a:r>
              <a:rPr lang="zh-CN" altLang="zh-CN" sz="1400" dirty="0"/>
              <a:t>苹果碎片</a:t>
            </a:r>
            <a:r>
              <a:rPr lang="en-US" altLang="zh-CN" sz="1400" dirty="0"/>
              <a:t>1, </a:t>
            </a:r>
            <a:r>
              <a:rPr lang="zh-CN" altLang="zh-CN" sz="1400" dirty="0"/>
              <a:t>苹果碎片</a:t>
            </a:r>
            <a:r>
              <a:rPr lang="en-US" altLang="zh-CN" sz="1400" dirty="0"/>
              <a:t>2], [</a:t>
            </a:r>
            <a:r>
              <a:rPr lang="zh-CN" altLang="zh-CN" sz="1400" dirty="0"/>
              <a:t>梨碎片</a:t>
            </a:r>
            <a:r>
              <a:rPr lang="en-US" altLang="zh-CN" sz="1400" dirty="0"/>
              <a:t>1</a:t>
            </a:r>
            <a:r>
              <a:rPr lang="zh-CN" altLang="zh-CN" sz="1400" dirty="0"/>
              <a:t>，梨碎片</a:t>
            </a:r>
            <a:r>
              <a:rPr lang="en-US" altLang="zh-CN" sz="1400" dirty="0"/>
              <a:t>2, </a:t>
            </a:r>
            <a:r>
              <a:rPr lang="zh-CN" altLang="zh-CN" sz="1400" dirty="0"/>
              <a:t>梨碎片</a:t>
            </a:r>
            <a:r>
              <a:rPr lang="en-US" altLang="zh-CN" sz="1400" dirty="0"/>
              <a:t>3]</a:t>
            </a:r>
            <a:r>
              <a:rPr lang="zh-CN" altLang="zh-CN" sz="1400" dirty="0"/>
              <a:t>，</a:t>
            </a:r>
            <a:r>
              <a:rPr lang="en-US" altLang="zh-CN" sz="1400" dirty="0"/>
              <a:t>[</a:t>
            </a:r>
            <a:r>
              <a:rPr lang="zh-CN" altLang="zh-CN" sz="1400" dirty="0"/>
              <a:t>香蕉碎片</a:t>
            </a:r>
            <a:r>
              <a:rPr lang="en-US" altLang="zh-CN" sz="1400" dirty="0"/>
              <a:t>1]} </a:t>
            </a:r>
            <a:endParaRPr lang="zh-CN" altLang="zh-CN" sz="1400" dirty="0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32707107-9747-1743-9534-5A99430BCFBB}"/>
              </a:ext>
            </a:extLst>
          </p:cNvPr>
          <p:cNvSpPr/>
          <p:nvPr/>
        </p:nvSpPr>
        <p:spPr>
          <a:xfrm>
            <a:off x="9779718" y="3553658"/>
            <a:ext cx="160993" cy="33250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37BFF0E-1D6A-5A42-A3AD-9283BAB3A860}"/>
              </a:ext>
            </a:extLst>
          </p:cNvPr>
          <p:cNvSpPr/>
          <p:nvPr/>
        </p:nvSpPr>
        <p:spPr>
          <a:xfrm>
            <a:off x="7997522" y="5053344"/>
            <a:ext cx="3628588" cy="5957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{</a:t>
            </a:r>
            <a:r>
              <a:rPr lang="zh-CN" altLang="zh-CN" sz="1600" dirty="0"/>
              <a:t>苹果碎片</a:t>
            </a:r>
            <a:r>
              <a:rPr lang="en-US" altLang="zh-CN" sz="1600" dirty="0"/>
              <a:t>1, </a:t>
            </a:r>
            <a:r>
              <a:rPr lang="zh-CN" altLang="zh-CN" sz="1600" dirty="0"/>
              <a:t>苹果碎片</a:t>
            </a:r>
            <a:r>
              <a:rPr lang="en-US" altLang="zh-CN" sz="1600" dirty="0"/>
              <a:t>2, </a:t>
            </a:r>
            <a:r>
              <a:rPr lang="zh-CN" altLang="zh-CN" sz="1600" dirty="0"/>
              <a:t>梨碎片</a:t>
            </a:r>
            <a:r>
              <a:rPr lang="en-US" altLang="zh-CN" sz="1600" dirty="0"/>
              <a:t>1</a:t>
            </a:r>
            <a:r>
              <a:rPr lang="zh-CN" altLang="zh-CN" sz="1600" dirty="0"/>
              <a:t>，梨碎片</a:t>
            </a:r>
            <a:r>
              <a:rPr lang="en-US" altLang="zh-CN" sz="1600" dirty="0"/>
              <a:t>2, </a:t>
            </a:r>
            <a:r>
              <a:rPr lang="zh-CN" altLang="zh-CN" sz="1600" dirty="0"/>
              <a:t>梨碎片</a:t>
            </a:r>
            <a:r>
              <a:rPr lang="en-US" altLang="zh-CN" sz="1600" dirty="0"/>
              <a:t>3</a:t>
            </a:r>
            <a:r>
              <a:rPr lang="zh-CN" altLang="zh-CN" sz="1600" dirty="0"/>
              <a:t>，香蕉碎片</a:t>
            </a:r>
            <a:r>
              <a:rPr lang="en-US" altLang="zh-CN" sz="1600" dirty="0"/>
              <a:t>1}</a:t>
            </a:r>
            <a:endParaRPr lang="zh-CN" altLang="zh-CN" sz="1600" dirty="0"/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422B18FD-D86B-CE4F-9168-0B7BDDFA79AF}"/>
              </a:ext>
            </a:extLst>
          </p:cNvPr>
          <p:cNvSpPr/>
          <p:nvPr/>
        </p:nvSpPr>
        <p:spPr>
          <a:xfrm>
            <a:off x="9771100" y="4641194"/>
            <a:ext cx="160993" cy="33250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3C42E70-6EEF-AA48-84BE-429E36E04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55" b="20213"/>
          <a:stretch/>
        </p:blipFill>
        <p:spPr bwMode="auto">
          <a:xfrm>
            <a:off x="5009127" y="1606246"/>
            <a:ext cx="5343107" cy="7263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961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3890962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Lambda</a:t>
            </a:r>
            <a:r>
              <a:rPr kumimoji="1" lang="zh-CN" altLang="en-US" dirty="0"/>
              <a:t>表达式</a:t>
            </a:r>
            <a:endParaRPr kumimoji="1" lang="en-US" altLang="zh-CN" dirty="0"/>
          </a:p>
          <a:p>
            <a:r>
              <a:rPr lang="en-US" altLang="zh-CN" dirty="0"/>
              <a:t>Collector</a:t>
            </a:r>
            <a:r>
              <a:rPr lang="zh-CN" altLang="en-US" dirty="0"/>
              <a:t>用来收集元素</a:t>
            </a:r>
            <a:endParaRPr lang="en-US" altLang="zh-CN" dirty="0"/>
          </a:p>
          <a:p>
            <a:pPr lvl="1"/>
            <a:r>
              <a:rPr kumimoji="1" lang="en-US" altLang="zh-CN" dirty="0" err="1"/>
              <a:t>flatMap</a:t>
            </a:r>
            <a:r>
              <a:rPr kumimoji="1" lang="en-US" altLang="zh-CN" dirty="0"/>
              <a:t>()</a:t>
            </a:r>
            <a:r>
              <a:rPr kumimoji="1" lang="zh-CN" altLang="en-US" dirty="0"/>
              <a:t>虚方法中不使用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返回数据，使用</a:t>
            </a:r>
            <a:r>
              <a:rPr lang="en-US" altLang="zh-CN" dirty="0"/>
              <a:t>Collector</a:t>
            </a:r>
            <a:r>
              <a:rPr lang="zh-CN" altLang="en-US" dirty="0"/>
              <a:t>收集返回数据</a:t>
            </a:r>
            <a:endParaRPr lang="en-US" altLang="zh-CN" dirty="0"/>
          </a:p>
          <a:p>
            <a:pPr lvl="1"/>
            <a:r>
              <a:rPr lang="en-US" altLang="zh-CN" dirty="0"/>
              <a:t>Collector&lt;String&gt;</a:t>
            </a:r>
            <a:r>
              <a:rPr lang="zh-CN" altLang="en-US" dirty="0"/>
              <a:t>中的泛型</a:t>
            </a:r>
            <a:r>
              <a:rPr lang="en-US" altLang="zh-CN" dirty="0"/>
              <a:t>String</a:t>
            </a:r>
            <a:r>
              <a:rPr lang="zh-CN" altLang="en-US" dirty="0"/>
              <a:t>为返回数据类型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 err="1"/>
              <a:t>flatMap</a:t>
            </a:r>
            <a:r>
              <a:rPr lang="en-US" altLang="zh-CN" dirty="0"/>
              <a:t>()</a:t>
            </a:r>
            <a:r>
              <a:rPr lang="zh-CN" altLang="en-US" dirty="0"/>
              <a:t>看做</a:t>
            </a:r>
            <a:r>
              <a:rPr lang="en-US" altLang="zh-CN" dirty="0"/>
              <a:t>map()</a:t>
            </a:r>
            <a:r>
              <a:rPr lang="zh-CN" altLang="en-US" dirty="0"/>
              <a:t>和</a:t>
            </a:r>
            <a:r>
              <a:rPr lang="en-US" altLang="zh-CN" dirty="0"/>
              <a:t>filter()</a:t>
            </a:r>
            <a:r>
              <a:rPr lang="zh-CN" altLang="en-US" dirty="0"/>
              <a:t>更一般的形式</a:t>
            </a:r>
            <a:endParaRPr lang="en-US" altLang="zh-CN" dirty="0"/>
          </a:p>
          <a:p>
            <a:pPr lvl="1"/>
            <a:r>
              <a:rPr kumimoji="1" lang="en-US" altLang="zh-CN" dirty="0"/>
              <a:t>map()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filter()</a:t>
            </a:r>
            <a:r>
              <a:rPr kumimoji="1" lang="zh-CN" altLang="en-US" dirty="0"/>
              <a:t>的语义更明确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单数据流转换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flatMap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12F61F-9603-A048-92F6-DC834AE1AB2E}"/>
              </a:ext>
            </a:extLst>
          </p:cNvPr>
          <p:cNvSpPr/>
          <p:nvPr/>
        </p:nvSpPr>
        <p:spPr>
          <a:xfrm>
            <a:off x="4758719" y="1997868"/>
            <a:ext cx="735708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DataStream&lt;String&gt; </a:t>
            </a:r>
            <a:r>
              <a:rPr lang="en-US" altLang="zh-CN" sz="1400" dirty="0" err="1"/>
              <a:t>dataStream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senv.fromElements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18C00"/>
                </a:solidFill>
              </a:rPr>
              <a:t>"Hello World"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718C00"/>
                </a:solidFill>
              </a:rPr>
              <a:t>"Hello this is </a:t>
            </a:r>
            <a:r>
              <a:rPr lang="en-US" altLang="zh-CN" sz="1400" dirty="0" err="1">
                <a:solidFill>
                  <a:srgbClr val="718C00"/>
                </a:solidFill>
              </a:rPr>
              <a:t>Flink</a:t>
            </a:r>
            <a:r>
              <a:rPr lang="en-US" altLang="zh-CN" sz="1400" dirty="0">
                <a:solidFill>
                  <a:srgbClr val="718C00"/>
                </a:solidFill>
              </a:rPr>
              <a:t>"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</a:t>
            </a:r>
          </a:p>
          <a:p>
            <a:r>
              <a:rPr lang="en-US" altLang="zh-CN" sz="1400" dirty="0">
                <a:solidFill>
                  <a:srgbClr val="8E908C"/>
                </a:solidFill>
              </a:rPr>
              <a:t>// split</a:t>
            </a:r>
            <a:r>
              <a:rPr lang="zh-CN" altLang="en-US" sz="1400" dirty="0">
                <a:solidFill>
                  <a:srgbClr val="8E908C"/>
                </a:solidFill>
              </a:rPr>
              <a:t>函数的输入为 </a:t>
            </a:r>
            <a:r>
              <a:rPr lang="en-US" altLang="zh-CN" sz="1400" dirty="0">
                <a:solidFill>
                  <a:srgbClr val="8E908C"/>
                </a:solidFill>
              </a:rPr>
              <a:t>"Hello World" </a:t>
            </a:r>
            <a:r>
              <a:rPr lang="zh-CN" altLang="en-US" sz="1400" dirty="0">
                <a:solidFill>
                  <a:srgbClr val="8E908C"/>
                </a:solidFill>
              </a:rPr>
              <a:t>输出为 </a:t>
            </a:r>
            <a:r>
              <a:rPr lang="en-US" altLang="zh-CN" sz="1400" dirty="0">
                <a:solidFill>
                  <a:srgbClr val="8E908C"/>
                </a:solidFill>
              </a:rPr>
              <a:t>"Hello" </a:t>
            </a:r>
            <a:r>
              <a:rPr lang="zh-CN" altLang="en-US" sz="1400" dirty="0">
                <a:solidFill>
                  <a:srgbClr val="8E908C"/>
                </a:solidFill>
              </a:rPr>
              <a:t>和 </a:t>
            </a:r>
            <a:r>
              <a:rPr lang="en-US" altLang="zh-CN" sz="1400" dirty="0">
                <a:solidFill>
                  <a:srgbClr val="8E908C"/>
                </a:solidFill>
              </a:rPr>
              <a:t>"World" </a:t>
            </a:r>
            <a:r>
              <a:rPr lang="zh-CN" altLang="en-US" sz="1400" dirty="0">
                <a:solidFill>
                  <a:srgbClr val="8E908C"/>
                </a:solidFill>
              </a:rPr>
              <a:t>组成的列表 </a:t>
            </a:r>
            <a:r>
              <a:rPr lang="en-US" altLang="zh-CN" sz="1400" dirty="0">
                <a:solidFill>
                  <a:srgbClr val="8E908C"/>
                </a:solidFill>
              </a:rPr>
              <a:t>["Hello", "World"]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en-US" altLang="zh-CN" sz="1400" dirty="0" err="1">
                <a:solidFill>
                  <a:srgbClr val="8E908C"/>
                </a:solidFill>
              </a:rPr>
              <a:t>flatMap</a:t>
            </a:r>
            <a:r>
              <a:rPr lang="zh-CN" altLang="en-US" sz="1400" dirty="0">
                <a:solidFill>
                  <a:srgbClr val="8E908C"/>
                </a:solidFill>
              </a:rPr>
              <a:t>将列表中每个元素提取出来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最后输出为 </a:t>
            </a:r>
            <a:r>
              <a:rPr lang="en-US" altLang="zh-CN" sz="1400" dirty="0">
                <a:solidFill>
                  <a:srgbClr val="8E908C"/>
                </a:solidFill>
              </a:rPr>
              <a:t>["Hello", "World", "Hello", "this", "is", "</a:t>
            </a:r>
            <a:r>
              <a:rPr lang="en-US" altLang="zh-CN" sz="1400" dirty="0" err="1">
                <a:solidFill>
                  <a:srgbClr val="8E908C"/>
                </a:solidFill>
              </a:rPr>
              <a:t>Flink</a:t>
            </a:r>
            <a:r>
              <a:rPr lang="en-US" altLang="zh-CN" sz="1400" dirty="0">
                <a:solidFill>
                  <a:srgbClr val="8E908C"/>
                </a:solidFill>
              </a:rPr>
              <a:t>"]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DataStream&lt;String&gt; words = </a:t>
            </a:r>
            <a:r>
              <a:rPr lang="en-US" altLang="zh-CN" sz="1400" dirty="0" err="1"/>
              <a:t>dataStream.flatMap</a:t>
            </a:r>
            <a:r>
              <a:rPr lang="en-US" altLang="zh-CN" sz="1400" dirty="0"/>
              <a:t> ( </a:t>
            </a:r>
          </a:p>
          <a:p>
            <a:pPr lvl="1"/>
            <a:r>
              <a:rPr lang="en-US" altLang="zh-CN" sz="1400" dirty="0"/>
              <a:t>(String input, Collector&lt;String&gt; collector) -&gt; {</a:t>
            </a:r>
          </a:p>
          <a:p>
            <a:pPr lvl="1"/>
            <a:r>
              <a:rPr lang="zh-CN" altLang="en-US" sz="1400" dirty="0">
                <a:solidFill>
                  <a:srgbClr val="8959A8"/>
                </a:solidFill>
              </a:rPr>
              <a:t>    </a:t>
            </a:r>
            <a:r>
              <a:rPr lang="en-US" altLang="zh-CN" sz="1400" dirty="0">
                <a:solidFill>
                  <a:srgbClr val="8959A8"/>
                </a:solidFill>
              </a:rPr>
              <a:t>for</a:t>
            </a:r>
            <a:r>
              <a:rPr lang="en-US" altLang="zh-CN" sz="1400" dirty="0"/>
              <a:t> (String word : </a:t>
            </a:r>
            <a:r>
              <a:rPr lang="en-US" altLang="zh-CN" sz="1400" dirty="0" err="1"/>
              <a:t>input.split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18C00"/>
                </a:solidFill>
              </a:rPr>
              <a:t>" "</a:t>
            </a:r>
            <a:r>
              <a:rPr lang="en-US" altLang="zh-CN" sz="1400" dirty="0"/>
              <a:t>)) { </a:t>
            </a:r>
          </a:p>
          <a:p>
            <a:pPr lvl="1"/>
            <a:r>
              <a:rPr lang="en-US" altLang="zh-CN" sz="1400" dirty="0"/>
              <a:t>	</a:t>
            </a:r>
            <a:r>
              <a:rPr lang="en-US" altLang="zh-CN" sz="1400" b="1" dirty="0" err="1"/>
              <a:t>collector.collect</a:t>
            </a:r>
            <a:r>
              <a:rPr lang="en-US" altLang="zh-CN" sz="1400" b="1" dirty="0"/>
              <a:t>(word); </a:t>
            </a:r>
          </a:p>
          <a:p>
            <a:pPr lvl="1"/>
            <a:r>
              <a:rPr lang="zh-CN" altLang="en-US" sz="1400" dirty="0"/>
              <a:t>    </a:t>
            </a:r>
            <a:r>
              <a:rPr lang="en-US" altLang="zh-CN" sz="1400" dirty="0"/>
              <a:t>} </a:t>
            </a:r>
          </a:p>
          <a:p>
            <a:pPr lvl="1"/>
            <a:r>
              <a:rPr lang="en-US" altLang="zh-CN" sz="1400" dirty="0"/>
              <a:t>}).returns(</a:t>
            </a:r>
            <a:r>
              <a:rPr lang="en-US" altLang="zh-CN" sz="1400" dirty="0" err="1"/>
              <a:t>Types.STRING</a:t>
            </a:r>
            <a:r>
              <a:rPr lang="en-US" altLang="zh-CN" sz="1400" dirty="0"/>
              <a:t>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019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5257798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数据分组后可进行聚合操作</a:t>
            </a:r>
            <a:endParaRPr kumimoji="1" lang="en-US" altLang="zh-CN" dirty="0"/>
          </a:p>
          <a:p>
            <a:r>
              <a:rPr kumimoji="1" lang="en-US" altLang="zh-CN" dirty="0" err="1"/>
              <a:t>keyBy</a:t>
            </a:r>
            <a:r>
              <a:rPr kumimoji="1" lang="en-US" altLang="zh-CN" dirty="0"/>
              <a:t>()</a:t>
            </a:r>
            <a:r>
              <a:rPr kumimoji="1" lang="zh-CN" altLang="en-US" dirty="0"/>
              <a:t>将一个</a:t>
            </a:r>
            <a:r>
              <a:rPr kumimoji="1" lang="en-US" altLang="zh-CN" dirty="0"/>
              <a:t>DataStream</a:t>
            </a:r>
            <a:r>
              <a:rPr kumimoji="1" lang="zh-CN" altLang="en-US" dirty="0"/>
              <a:t>转化为一个</a:t>
            </a:r>
            <a:r>
              <a:rPr kumimoji="1" lang="en-US" altLang="zh-CN" dirty="0" err="1"/>
              <a:t>KeyedStream</a:t>
            </a:r>
            <a:endParaRPr kumimoji="1" lang="en-US" altLang="zh-CN" dirty="0"/>
          </a:p>
          <a:p>
            <a:r>
              <a:rPr kumimoji="1" lang="zh-CN" altLang="en-US" dirty="0"/>
              <a:t>聚合操作将</a:t>
            </a:r>
            <a:r>
              <a:rPr kumimoji="1" lang="en-US" altLang="zh-CN" dirty="0" err="1"/>
              <a:t>KeyedStream</a:t>
            </a:r>
            <a:r>
              <a:rPr kumimoji="1" lang="zh-CN" altLang="en-US" dirty="0"/>
              <a:t>转化为</a:t>
            </a:r>
            <a:r>
              <a:rPr kumimoji="1" lang="en-US" altLang="zh-CN" dirty="0"/>
              <a:t>DataStream</a:t>
            </a:r>
          </a:p>
          <a:p>
            <a:r>
              <a:rPr kumimoji="1" lang="en-US" altLang="zh-CN" dirty="0" err="1"/>
              <a:t>KeyedStream</a:t>
            </a:r>
            <a:r>
              <a:rPr kumimoji="1" lang="zh-CN" altLang="en-US" dirty="0"/>
              <a:t>继承自</a:t>
            </a:r>
            <a:r>
              <a:rPr kumimoji="1" lang="en-US" altLang="zh-CN" dirty="0"/>
              <a:t>DataStream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Key</a:t>
            </a:r>
            <a:r>
              <a:rPr kumimoji="1" lang="zh-CN" altLang="en-US" dirty="0"/>
              <a:t>的分组转换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3712F2-0B6C-E24C-9D37-04079A300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11156" r="14063" b="14373"/>
          <a:stretch/>
        </p:blipFill>
        <p:spPr bwMode="auto">
          <a:xfrm>
            <a:off x="6644939" y="3030419"/>
            <a:ext cx="4211951" cy="22138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141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3890962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根据某种属性或数据的某些字段对数据进行分组</a:t>
            </a:r>
            <a:endParaRPr kumimoji="1" lang="en-US" altLang="zh-CN" dirty="0"/>
          </a:p>
          <a:p>
            <a:r>
              <a:rPr kumimoji="1" lang="zh-CN" altLang="en-US" dirty="0"/>
              <a:t>对一个分组内的数据进行处理</a:t>
            </a:r>
            <a:endParaRPr kumimoji="1" lang="en-US" altLang="zh-CN" dirty="0"/>
          </a:p>
          <a:p>
            <a:r>
              <a:rPr kumimoji="1" lang="zh-CN" altLang="en-US" dirty="0"/>
              <a:t>股票：相同股票代号的数据分组到一起</a:t>
            </a:r>
            <a:endParaRPr kumimoji="1" lang="en-US" altLang="zh-CN" dirty="0"/>
          </a:p>
          <a:p>
            <a:r>
              <a:rPr kumimoji="1" lang="zh-CN" altLang="en-US" dirty="0"/>
              <a:t>相同</a:t>
            </a:r>
            <a:r>
              <a:rPr kumimoji="1" lang="en-US" altLang="zh-CN" dirty="0"/>
              <a:t>Key</a:t>
            </a:r>
            <a:r>
              <a:rPr kumimoji="1" lang="zh-CN" altLang="en-US" dirty="0"/>
              <a:t>的数据被分配到同一算子实例上</a:t>
            </a:r>
            <a:endParaRPr kumimoji="1" lang="en-US" altLang="zh-CN" dirty="0"/>
          </a:p>
          <a:p>
            <a:r>
              <a:rPr kumimoji="1" lang="zh-CN" altLang="en-US" dirty="0"/>
              <a:t>需要指定</a:t>
            </a:r>
            <a:r>
              <a:rPr kumimoji="1" lang="en-US" altLang="zh-CN" dirty="0"/>
              <a:t>Key</a:t>
            </a:r>
          </a:p>
          <a:p>
            <a:pPr lvl="1"/>
            <a:r>
              <a:rPr kumimoji="1" lang="zh-CN" altLang="en-US" dirty="0"/>
              <a:t>数字位置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字段名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KeySelector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Key</a:t>
            </a:r>
            <a:r>
              <a:rPr kumimoji="1" lang="zh-CN" altLang="en-US" dirty="0"/>
              <a:t>的分组转换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keyBy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C5F4D4-EEF3-6941-AAD9-872AEA3D98F0}"/>
              </a:ext>
            </a:extLst>
          </p:cNvPr>
          <p:cNvSpPr/>
          <p:nvPr/>
        </p:nvSpPr>
        <p:spPr>
          <a:xfrm>
            <a:off x="4503840" y="4425578"/>
            <a:ext cx="74590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DataStream&lt;Tuple2&lt;Integer, Double&gt;&gt; </a:t>
            </a:r>
            <a:r>
              <a:rPr lang="en-US" altLang="zh-CN" sz="1400" dirty="0" err="1"/>
              <a:t>dataStream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senv.fromElements</a:t>
            </a:r>
            <a:r>
              <a:rPr lang="en-US" altLang="zh-CN" sz="1400" dirty="0"/>
              <a:t>( </a:t>
            </a:r>
          </a:p>
          <a:p>
            <a:r>
              <a:rPr lang="en-US" altLang="zh-CN" sz="1400" dirty="0"/>
              <a:t>	Tuple2.of(</a:t>
            </a:r>
            <a:r>
              <a:rPr lang="en-US" altLang="zh-CN" sz="1400" dirty="0">
                <a:solidFill>
                  <a:srgbClr val="F5871F"/>
                </a:solidFill>
              </a:rPr>
              <a:t>1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1.0</a:t>
            </a:r>
            <a:r>
              <a:rPr lang="en-US" altLang="zh-CN" sz="1400" dirty="0"/>
              <a:t>), Tuple2.of(</a:t>
            </a:r>
            <a:r>
              <a:rPr lang="en-US" altLang="zh-CN" sz="1400" dirty="0">
                <a:solidFill>
                  <a:srgbClr val="F5871F"/>
                </a:solidFill>
              </a:rPr>
              <a:t>2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3.2</a:t>
            </a:r>
            <a:r>
              <a:rPr lang="en-US" altLang="zh-CN" sz="1400" dirty="0"/>
              <a:t>), </a:t>
            </a:r>
          </a:p>
          <a:p>
            <a:r>
              <a:rPr lang="en-US" altLang="zh-CN" sz="1400" dirty="0"/>
              <a:t>	Tuple2.of(</a:t>
            </a:r>
            <a:r>
              <a:rPr lang="en-US" altLang="zh-CN" sz="1400" dirty="0">
                <a:solidFill>
                  <a:srgbClr val="F5871F"/>
                </a:solidFill>
              </a:rPr>
              <a:t>1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5.5</a:t>
            </a:r>
            <a:r>
              <a:rPr lang="en-US" altLang="zh-CN" sz="1400" dirty="0"/>
              <a:t>), Tuple2.of(</a:t>
            </a:r>
            <a:r>
              <a:rPr lang="en-US" altLang="zh-CN" sz="1400" dirty="0">
                <a:solidFill>
                  <a:srgbClr val="F5871F"/>
                </a:solidFill>
              </a:rPr>
              <a:t>3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10.0</a:t>
            </a:r>
            <a:r>
              <a:rPr lang="en-US" altLang="zh-CN" sz="1400" dirty="0"/>
              <a:t>), Tuple2.of(</a:t>
            </a:r>
            <a:r>
              <a:rPr lang="en-US" altLang="zh-CN" sz="1400" dirty="0">
                <a:solidFill>
                  <a:srgbClr val="F5871F"/>
                </a:solidFill>
              </a:rPr>
              <a:t>3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12.5</a:t>
            </a:r>
            <a:r>
              <a:rPr lang="en-US" altLang="zh-CN" sz="1400" dirty="0"/>
              <a:t>)); </a:t>
            </a:r>
          </a:p>
          <a:p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使用数字位置定义</a:t>
            </a:r>
            <a:r>
              <a:rPr lang="en-US" altLang="zh-CN" sz="1400" dirty="0">
                <a:solidFill>
                  <a:srgbClr val="8E908C"/>
                </a:solidFill>
              </a:rPr>
              <a:t>Key </a:t>
            </a:r>
            <a:r>
              <a:rPr lang="zh-CN" altLang="en-US" sz="1400" dirty="0">
                <a:solidFill>
                  <a:srgbClr val="8E908C"/>
                </a:solidFill>
              </a:rPr>
              <a:t>按照第一个字段进行分组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DataStream&lt;Tuple2&lt;Integer, Double&gt;&gt; </a:t>
            </a:r>
            <a:r>
              <a:rPr lang="en-US" altLang="zh-CN" sz="1400" dirty="0" err="1"/>
              <a:t>keyedStream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dataStream.keyBy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).sum(</a:t>
            </a:r>
            <a:r>
              <a:rPr lang="en-US" altLang="zh-CN" sz="1400" dirty="0">
                <a:solidFill>
                  <a:srgbClr val="F5871F"/>
                </a:solidFill>
              </a:rPr>
              <a:t>1</a:t>
            </a:r>
            <a:r>
              <a:rPr lang="en-US" altLang="zh-CN" sz="1400" dirty="0"/>
              <a:t>);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06C8BD-0BF1-B54F-A835-9C2A608C5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0" t="17229" r="8450" b="29412"/>
          <a:stretch/>
        </p:blipFill>
        <p:spPr bwMode="auto">
          <a:xfrm>
            <a:off x="5091688" y="2190238"/>
            <a:ext cx="6495879" cy="15126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118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12101" cy="4351338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KeySelector</a:t>
            </a:r>
            <a:endParaRPr kumimoji="1" lang="en-US" altLang="zh-CN" dirty="0"/>
          </a:p>
          <a:p>
            <a:r>
              <a:rPr kumimoji="1" lang="zh-CN" altLang="en-US" dirty="0"/>
              <a:t>重写</a:t>
            </a:r>
            <a:r>
              <a:rPr kumimoji="1" lang="en-US" altLang="zh-CN" dirty="0" err="1"/>
              <a:t>getKey</a:t>
            </a:r>
            <a:r>
              <a:rPr kumimoji="1" lang="en-US" altLang="zh-CN" dirty="0"/>
              <a:t>()</a:t>
            </a:r>
            <a:r>
              <a:rPr kumimoji="1" lang="zh-CN" altLang="en-US" dirty="0"/>
              <a:t>方法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单数据流转换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keyBy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281E78-8A7A-464D-BBB9-2026ED709974}"/>
              </a:ext>
            </a:extLst>
          </p:cNvPr>
          <p:cNvSpPr/>
          <p:nvPr/>
        </p:nvSpPr>
        <p:spPr>
          <a:xfrm>
            <a:off x="4376750" y="1975990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IN</a:t>
            </a:r>
            <a:r>
              <a:rPr lang="zh-CN" altLang="en-US" sz="1400" dirty="0">
                <a:solidFill>
                  <a:srgbClr val="8E908C"/>
                </a:solidFill>
              </a:rPr>
              <a:t>为数据流元素，</a:t>
            </a:r>
            <a:r>
              <a:rPr lang="en-US" altLang="zh-CN" sz="1400" dirty="0">
                <a:solidFill>
                  <a:srgbClr val="8E908C"/>
                </a:solidFill>
              </a:rPr>
              <a:t>KEY</a:t>
            </a:r>
            <a:r>
              <a:rPr lang="zh-CN" altLang="en-US" sz="1400" dirty="0">
                <a:solidFill>
                  <a:srgbClr val="8E908C"/>
                </a:solidFill>
              </a:rPr>
              <a:t>为所选择的</a:t>
            </a:r>
            <a:r>
              <a:rPr lang="en-US" altLang="zh-CN" sz="1400" dirty="0">
                <a:solidFill>
                  <a:srgbClr val="8E908C"/>
                </a:solidFill>
              </a:rPr>
              <a:t>Key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@</a:t>
            </a:r>
            <a:r>
              <a:rPr lang="en-US" altLang="zh-CN" sz="1400" dirty="0" err="1"/>
              <a:t>FunctionalInterface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interface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KeySelector</a:t>
            </a:r>
            <a:r>
              <a:rPr lang="en-US" altLang="zh-CN" sz="1400" dirty="0"/>
              <a:t>&lt;</a:t>
            </a:r>
            <a:r>
              <a:rPr lang="en-US" altLang="zh-CN" sz="1400" dirty="0">
                <a:solidFill>
                  <a:srgbClr val="8E908C"/>
                </a:solidFill>
              </a:rPr>
              <a:t>IN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KEY</a:t>
            </a:r>
            <a:r>
              <a:rPr lang="en-US" altLang="zh-CN" sz="1400" dirty="0"/>
              <a:t>&gt; </a:t>
            </a:r>
            <a:r>
              <a:rPr lang="en-US" altLang="zh-CN" sz="1400" dirty="0">
                <a:solidFill>
                  <a:srgbClr val="8959A8"/>
                </a:solidFill>
              </a:rPr>
              <a:t>extends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E908C"/>
                </a:solidFill>
              </a:rPr>
              <a:t>Function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Serializable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{ </a:t>
            </a:r>
          </a:p>
          <a:p>
            <a:pPr lvl="1"/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选择一个字段作为</a:t>
            </a:r>
            <a:r>
              <a:rPr lang="en-US" altLang="zh-CN" sz="1400" dirty="0">
                <a:solidFill>
                  <a:srgbClr val="8E908C"/>
                </a:solidFill>
              </a:rPr>
              <a:t>Key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sz="1400" dirty="0">
                <a:solidFill>
                  <a:srgbClr val="4271AE"/>
                </a:solidFill>
              </a:rPr>
              <a:t>KEY </a:t>
            </a:r>
            <a:r>
              <a:rPr lang="en-US" altLang="zh-CN" sz="1400" dirty="0" err="1">
                <a:solidFill>
                  <a:srgbClr val="8E908C"/>
                </a:solidFill>
              </a:rPr>
              <a:t>getKey</a:t>
            </a:r>
            <a:r>
              <a:rPr lang="en-US" altLang="zh-CN" sz="1400" dirty="0">
                <a:solidFill>
                  <a:srgbClr val="F5871F"/>
                </a:solidFill>
              </a:rPr>
              <a:t>(IN value)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throws</a:t>
            </a:r>
            <a:r>
              <a:rPr lang="en-US" altLang="zh-CN" sz="1400" dirty="0">
                <a:solidFill>
                  <a:srgbClr val="4271AE"/>
                </a:solidFill>
              </a:rPr>
              <a:t> Exception</a:t>
            </a:r>
            <a:r>
              <a:rPr lang="en-US" altLang="zh-CN" sz="1400" dirty="0"/>
              <a:t>;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3F9AED-2613-AA4B-AA12-23452B97E242}"/>
              </a:ext>
            </a:extLst>
          </p:cNvPr>
          <p:cNvSpPr/>
          <p:nvPr/>
        </p:nvSpPr>
        <p:spPr>
          <a:xfrm>
            <a:off x="1202499" y="5234060"/>
            <a:ext cx="21691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class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E908C"/>
                </a:solidFill>
              </a:rPr>
              <a:t>Word</a:t>
            </a:r>
            <a:r>
              <a:rPr lang="en-US" altLang="zh-CN" sz="1400" dirty="0"/>
              <a:t> {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/>
              <a:t> String word;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int</a:t>
            </a:r>
            <a:r>
              <a:rPr lang="en-US" altLang="zh-CN" sz="1400" dirty="0"/>
              <a:t> count;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CDCCE2-5F2A-564D-B15D-78F0A15C3EA8}"/>
              </a:ext>
            </a:extLst>
          </p:cNvPr>
          <p:cNvSpPr/>
          <p:nvPr/>
        </p:nvSpPr>
        <p:spPr>
          <a:xfrm>
            <a:off x="3482236" y="4737970"/>
            <a:ext cx="92567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使用</a:t>
            </a:r>
            <a:r>
              <a:rPr lang="en-US" altLang="zh-CN" sz="1400" dirty="0" err="1">
                <a:solidFill>
                  <a:srgbClr val="8E908C"/>
                </a:solidFill>
              </a:rPr>
              <a:t>KeySelector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DataStream&lt;Word&gt; </a:t>
            </a:r>
            <a:r>
              <a:rPr lang="en-US" altLang="zh-CN" sz="1400" dirty="0" err="1"/>
              <a:t>keySelectorStream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wordStream.keyBy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8959A8"/>
                </a:solidFill>
              </a:rPr>
              <a:t>new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KeySelector</a:t>
            </a:r>
            <a:r>
              <a:rPr lang="en-US" altLang="zh-CN" sz="1400" dirty="0"/>
              <a:t>&lt;Word, String&gt; () { </a:t>
            </a:r>
          </a:p>
          <a:p>
            <a:pPr lvl="2"/>
            <a:r>
              <a:rPr lang="en-US" altLang="zh-CN" sz="1400" dirty="0"/>
              <a:t>@Override </a:t>
            </a:r>
          </a:p>
          <a:p>
            <a:pPr lvl="2"/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String </a:t>
            </a:r>
            <a:r>
              <a:rPr lang="en-US" altLang="zh-CN" sz="1400" dirty="0" err="1">
                <a:solidFill>
                  <a:srgbClr val="8E908C"/>
                </a:solidFill>
              </a:rPr>
              <a:t>getKey</a:t>
            </a:r>
            <a:r>
              <a:rPr lang="en-US" altLang="zh-CN" sz="1400" dirty="0">
                <a:solidFill>
                  <a:srgbClr val="F5871F"/>
                </a:solidFill>
              </a:rPr>
              <a:t>(Word in)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</a:p>
          <a:p>
            <a:pPr lvl="2"/>
            <a:r>
              <a:rPr lang="en-US" altLang="zh-CN" sz="1400" dirty="0"/>
              <a:t>{ </a:t>
            </a:r>
          </a:p>
          <a:p>
            <a:pPr lvl="3"/>
            <a:r>
              <a:rPr lang="en-US" altLang="zh-CN" sz="1400" dirty="0">
                <a:solidFill>
                  <a:srgbClr val="8959A8"/>
                </a:solidFill>
              </a:rPr>
              <a:t>return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in.word</a:t>
            </a:r>
            <a:r>
              <a:rPr lang="en-US" altLang="zh-CN" sz="1400" dirty="0"/>
              <a:t>; </a:t>
            </a:r>
          </a:p>
          <a:p>
            <a:pPr lvl="2"/>
            <a:r>
              <a:rPr lang="en-US" altLang="zh-CN" sz="1400" dirty="0"/>
              <a:t>} </a:t>
            </a:r>
          </a:p>
          <a:p>
            <a:pPr lvl="1"/>
            <a:r>
              <a:rPr lang="en-US" altLang="zh-CN" sz="1400" dirty="0"/>
              <a:t>}).sum(</a:t>
            </a:r>
            <a:r>
              <a:rPr lang="en-US" altLang="zh-CN" sz="1400" dirty="0">
                <a:solidFill>
                  <a:srgbClr val="718C00"/>
                </a:solidFill>
              </a:rPr>
              <a:t>"count"</a:t>
            </a:r>
            <a:r>
              <a:rPr lang="en-US" altLang="zh-CN" sz="1400" dirty="0"/>
              <a:t>);</a:t>
            </a:r>
            <a:endParaRPr lang="zh-CN" altLang="en-US" sz="1400" dirty="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AEE0A1FB-96D3-944F-9C6E-CD1F4CFB993A}"/>
              </a:ext>
            </a:extLst>
          </p:cNvPr>
          <p:cNvSpPr/>
          <p:nvPr/>
        </p:nvSpPr>
        <p:spPr>
          <a:xfrm>
            <a:off x="6546274" y="3955184"/>
            <a:ext cx="131618" cy="29134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68DEE6-16AD-334E-8653-821B842878BA}"/>
              </a:ext>
            </a:extLst>
          </p:cNvPr>
          <p:cNvSpPr txBox="1"/>
          <p:nvPr/>
        </p:nvSpPr>
        <p:spPr>
          <a:xfrm>
            <a:off x="5872765" y="3429000"/>
            <a:ext cx="2716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KeySelector</a:t>
            </a:r>
            <a:r>
              <a:rPr kumimoji="1" lang="zh-CN" altLang="en-US" sz="1600" dirty="0"/>
              <a:t>源码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CC9575-23B0-F245-AFB6-235F35AE6D70}"/>
              </a:ext>
            </a:extLst>
          </p:cNvPr>
          <p:cNvSpPr txBox="1"/>
          <p:nvPr/>
        </p:nvSpPr>
        <p:spPr>
          <a:xfrm>
            <a:off x="5872764" y="6341345"/>
            <a:ext cx="2716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一个</a:t>
            </a:r>
            <a:r>
              <a:rPr kumimoji="1" lang="en-US" altLang="zh-CN" sz="1600" dirty="0" err="1"/>
              <a:t>KeySelector</a:t>
            </a:r>
            <a:r>
              <a:rPr kumimoji="1" lang="zh-CN" altLang="en-US" sz="1600" dirty="0"/>
              <a:t>的实现</a:t>
            </a:r>
          </a:p>
        </p:txBody>
      </p:sp>
    </p:spTree>
    <p:extLst>
      <p:ext uri="{BB962C8B-B14F-4D97-AF65-F5344CB8AC3E}">
        <p14:creationId xmlns:p14="http://schemas.microsoft.com/office/powerpoint/2010/main" val="174531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12101" cy="4351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sum()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max()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min()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r>
              <a:rPr kumimoji="1" lang="zh-CN" altLang="en-US" dirty="0"/>
              <a:t>指定字段，对该字段进行聚合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KeySelector</a:t>
            </a:r>
            <a:endParaRPr kumimoji="1" lang="en-US" altLang="zh-CN" dirty="0"/>
          </a:p>
          <a:p>
            <a:r>
              <a:rPr kumimoji="1" lang="zh-CN" altLang="en-US" dirty="0"/>
              <a:t>流数据上的聚合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不断输出到下游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状态存储中间数据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单数据流转换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Aggregations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87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12101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将某个字段加和</a:t>
            </a:r>
            <a:endParaRPr kumimoji="1" lang="en-US" altLang="zh-CN" dirty="0"/>
          </a:p>
          <a:p>
            <a:r>
              <a:rPr kumimoji="1" lang="zh-CN" altLang="en-US" dirty="0"/>
              <a:t>结果保存到该字段上</a:t>
            </a:r>
            <a:endParaRPr kumimoji="1" lang="en-US" altLang="zh-CN" dirty="0"/>
          </a:p>
          <a:p>
            <a:r>
              <a:rPr kumimoji="1" lang="zh-CN" altLang="en-US" dirty="0"/>
              <a:t>不关心其他字段的计算结果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单数据流转换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04183D-1180-814C-BC64-6D4DF577A1B8}"/>
              </a:ext>
            </a:extLst>
          </p:cNvPr>
          <p:cNvSpPr/>
          <p:nvPr/>
        </p:nvSpPr>
        <p:spPr>
          <a:xfrm>
            <a:off x="4719180" y="1859339"/>
            <a:ext cx="747281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DataStream&lt;Tuple3&lt;Integer, Integer, Integer&gt;&gt; </a:t>
            </a:r>
            <a:r>
              <a:rPr lang="en-US" altLang="zh-CN" sz="1400" dirty="0" err="1"/>
              <a:t>tupleStream</a:t>
            </a:r>
            <a:r>
              <a:rPr lang="en-US" altLang="zh-CN" sz="1400" dirty="0"/>
              <a:t> = </a:t>
            </a:r>
            <a:r>
              <a:rPr lang="zh-CN" altLang="en-US" sz="1400" dirty="0"/>
              <a:t>    </a:t>
            </a:r>
            <a:endParaRPr lang="en-US" altLang="zh-CN" sz="1400" dirty="0"/>
          </a:p>
          <a:p>
            <a:r>
              <a:rPr lang="zh-CN" altLang="en-US" sz="1400" dirty="0"/>
              <a:t>    </a:t>
            </a:r>
            <a:r>
              <a:rPr lang="en-US" altLang="zh-CN" sz="1400" dirty="0" err="1"/>
              <a:t>senv.fromElements</a:t>
            </a:r>
            <a:r>
              <a:rPr lang="en-US" altLang="zh-CN" sz="1400" dirty="0"/>
              <a:t>( </a:t>
            </a:r>
          </a:p>
          <a:p>
            <a:r>
              <a:rPr lang="en-US" altLang="zh-CN" sz="1400" dirty="0"/>
              <a:t>	Tuple3.of(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), Tuple3.of(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1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1</a:t>
            </a:r>
            <a:r>
              <a:rPr lang="en-US" altLang="zh-CN" sz="1400" dirty="0"/>
              <a:t>), </a:t>
            </a:r>
          </a:p>
          <a:p>
            <a:r>
              <a:rPr lang="en-US" altLang="zh-CN" sz="1400" dirty="0"/>
              <a:t>	Tuple3.of(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2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2</a:t>
            </a:r>
            <a:r>
              <a:rPr lang="en-US" altLang="zh-CN" sz="1400" dirty="0"/>
              <a:t>), Tuple3.of(</a:t>
            </a:r>
            <a:r>
              <a:rPr lang="en-US" altLang="zh-CN" sz="1400" dirty="0">
                <a:solidFill>
                  <a:srgbClr val="F5871F"/>
                </a:solidFill>
              </a:rPr>
              <a:t>1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6</a:t>
            </a:r>
            <a:r>
              <a:rPr lang="en-US" altLang="zh-CN" sz="1400" dirty="0"/>
              <a:t>), </a:t>
            </a:r>
          </a:p>
          <a:p>
            <a:r>
              <a:rPr lang="en-US" altLang="zh-CN" sz="1400" dirty="0"/>
              <a:t>	Tuple3.of(</a:t>
            </a:r>
            <a:r>
              <a:rPr lang="en-US" altLang="zh-CN" sz="1400" dirty="0">
                <a:solidFill>
                  <a:srgbClr val="F5871F"/>
                </a:solidFill>
              </a:rPr>
              <a:t>1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1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7</a:t>
            </a:r>
            <a:r>
              <a:rPr lang="en-US" altLang="zh-CN" sz="1400" dirty="0"/>
              <a:t>), Tuple3.of(</a:t>
            </a:r>
            <a:r>
              <a:rPr lang="en-US" altLang="zh-CN" sz="1400" dirty="0">
                <a:solidFill>
                  <a:srgbClr val="F5871F"/>
                </a:solidFill>
              </a:rPr>
              <a:t>1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8</a:t>
            </a:r>
            <a:r>
              <a:rPr lang="en-US" altLang="zh-CN" sz="1400" dirty="0"/>
              <a:t>)); </a:t>
            </a:r>
          </a:p>
          <a:p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按第一个字段分组，对第二个字段求和，打印出来的结果如下：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(0,0,0)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(0,1,0)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(0,3,0)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(1,0,6)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(1,1,6)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(1,1,6)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DataStream&lt;Tuple3&lt;Integer, Integer, Integer&gt;&gt; </a:t>
            </a:r>
            <a:r>
              <a:rPr lang="en-US" altLang="zh-CN" sz="1400" dirty="0" err="1"/>
              <a:t>sumStream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tupleStream.keyBy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).sum(</a:t>
            </a:r>
            <a:r>
              <a:rPr lang="en-US" altLang="zh-CN" sz="1400" dirty="0">
                <a:solidFill>
                  <a:srgbClr val="F5871F"/>
                </a:solidFill>
              </a:rPr>
              <a:t>1</a:t>
            </a:r>
            <a:r>
              <a:rPr lang="en-US" altLang="zh-CN" sz="1400" dirty="0"/>
              <a:t>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2534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12101" cy="4351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max()</a:t>
            </a:r>
          </a:p>
          <a:p>
            <a:pPr lvl="1"/>
            <a:r>
              <a:rPr kumimoji="1" lang="zh-CN" altLang="en-US" dirty="0"/>
              <a:t>对该字段求最大值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结果保存到该字段上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不保证其他字段的计算结果</a:t>
            </a:r>
            <a:endParaRPr kumimoji="1" lang="en-US" altLang="zh-CN" dirty="0"/>
          </a:p>
          <a:p>
            <a:r>
              <a:rPr kumimoji="1" lang="en-US" altLang="zh-CN" dirty="0" err="1"/>
              <a:t>maxBy</a:t>
            </a:r>
            <a:r>
              <a:rPr kumimoji="1" lang="en-US" altLang="zh-CN" dirty="0"/>
              <a:t>()</a:t>
            </a:r>
          </a:p>
          <a:p>
            <a:pPr lvl="1"/>
            <a:r>
              <a:rPr kumimoji="1" lang="zh-CN" altLang="en-US" dirty="0"/>
              <a:t>对该字段求最大值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其他字段保留最大值元素的值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单数据流转换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max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maxBy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04183D-1180-814C-BC64-6D4DF577A1B8}"/>
              </a:ext>
            </a:extLst>
          </p:cNvPr>
          <p:cNvSpPr/>
          <p:nvPr/>
        </p:nvSpPr>
        <p:spPr>
          <a:xfrm>
            <a:off x="4355926" y="1868729"/>
            <a:ext cx="747281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DataStream&lt;Tuple3&lt;Integer, Integer, Integer&gt;&gt; </a:t>
            </a:r>
            <a:r>
              <a:rPr lang="en-US" altLang="zh-CN" sz="1400" dirty="0" err="1"/>
              <a:t>tupleStream</a:t>
            </a:r>
            <a:r>
              <a:rPr lang="en-US" altLang="zh-CN" sz="1400" dirty="0"/>
              <a:t> = </a:t>
            </a:r>
            <a:r>
              <a:rPr lang="zh-CN" altLang="en-US" sz="1400" dirty="0"/>
              <a:t>    </a:t>
            </a:r>
            <a:endParaRPr lang="en-US" altLang="zh-CN" sz="1400" dirty="0"/>
          </a:p>
          <a:p>
            <a:r>
              <a:rPr lang="zh-CN" altLang="en-US" sz="1400" dirty="0"/>
              <a:t>    </a:t>
            </a:r>
            <a:r>
              <a:rPr lang="en-US" altLang="zh-CN" sz="1400" dirty="0" err="1"/>
              <a:t>senv.fromElements</a:t>
            </a:r>
            <a:r>
              <a:rPr lang="en-US" altLang="zh-CN" sz="1400" dirty="0"/>
              <a:t>( </a:t>
            </a:r>
          </a:p>
          <a:p>
            <a:r>
              <a:rPr lang="en-US" altLang="zh-CN" sz="1400" dirty="0"/>
              <a:t>	Tuple3.of(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), Tuple3.of(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1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1</a:t>
            </a:r>
            <a:r>
              <a:rPr lang="en-US" altLang="zh-CN" sz="1400" dirty="0"/>
              <a:t>), </a:t>
            </a:r>
          </a:p>
          <a:p>
            <a:r>
              <a:rPr lang="en-US" altLang="zh-CN" sz="1400" dirty="0"/>
              <a:t>	Tuple3.of(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2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2</a:t>
            </a:r>
            <a:r>
              <a:rPr lang="en-US" altLang="zh-CN" sz="1400" dirty="0"/>
              <a:t>), Tuple3.of(</a:t>
            </a:r>
            <a:r>
              <a:rPr lang="en-US" altLang="zh-CN" sz="1400" dirty="0">
                <a:solidFill>
                  <a:srgbClr val="F5871F"/>
                </a:solidFill>
              </a:rPr>
              <a:t>1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6</a:t>
            </a:r>
            <a:r>
              <a:rPr lang="en-US" altLang="zh-CN" sz="1400" dirty="0"/>
              <a:t>), </a:t>
            </a:r>
          </a:p>
          <a:p>
            <a:r>
              <a:rPr lang="en-US" altLang="zh-CN" sz="1400" dirty="0"/>
              <a:t>	Tuple3.of(</a:t>
            </a:r>
            <a:r>
              <a:rPr lang="en-US" altLang="zh-CN" sz="1400" dirty="0">
                <a:solidFill>
                  <a:srgbClr val="F5871F"/>
                </a:solidFill>
              </a:rPr>
              <a:t>1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1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7</a:t>
            </a:r>
            <a:r>
              <a:rPr lang="en-US" altLang="zh-CN" sz="1400" dirty="0"/>
              <a:t>), Tuple3.of(</a:t>
            </a:r>
            <a:r>
              <a:rPr lang="en-US" altLang="zh-CN" sz="1400" dirty="0">
                <a:solidFill>
                  <a:srgbClr val="F5871F"/>
                </a:solidFill>
              </a:rPr>
              <a:t>1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8</a:t>
            </a:r>
            <a:r>
              <a:rPr lang="en-US" altLang="zh-CN" sz="1400" dirty="0"/>
              <a:t>));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BD1C27-285F-DD4F-8943-8A3CC5CDA3C0}"/>
              </a:ext>
            </a:extLst>
          </p:cNvPr>
          <p:cNvSpPr/>
          <p:nvPr/>
        </p:nvSpPr>
        <p:spPr>
          <a:xfrm>
            <a:off x="4355926" y="3081383"/>
            <a:ext cx="78569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按第一个字段分组，对第三个字段求最大值</a:t>
            </a:r>
            <a:r>
              <a:rPr lang="en-US" altLang="zh-CN" sz="1400" dirty="0">
                <a:solidFill>
                  <a:srgbClr val="8E908C"/>
                </a:solidFill>
              </a:rPr>
              <a:t>max</a:t>
            </a:r>
            <a:r>
              <a:rPr lang="zh-CN" altLang="en-US" sz="1400" dirty="0">
                <a:solidFill>
                  <a:srgbClr val="8E908C"/>
                </a:solidFill>
              </a:rPr>
              <a:t>，打印出来的结果如下：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(0,0,0)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(0,0,1)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(0,0,2)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(1,0,6)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(1,0,7)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(1,0,8)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DataStream&lt;Tuple3&lt;Integer, Integer, Integer&gt;&gt; </a:t>
            </a:r>
            <a:r>
              <a:rPr lang="en-US" altLang="zh-CN" sz="1400" dirty="0" err="1"/>
              <a:t>maxStream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tupleStream.keyBy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).max(</a:t>
            </a:r>
            <a:r>
              <a:rPr lang="en-US" altLang="zh-CN" sz="1400" dirty="0">
                <a:solidFill>
                  <a:srgbClr val="F5871F"/>
                </a:solidFill>
              </a:rPr>
              <a:t>2</a:t>
            </a:r>
            <a:r>
              <a:rPr lang="en-US" altLang="zh-CN" sz="1400" dirty="0"/>
              <a:t>);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81A5B2-B6E6-3847-9984-C58D06EE536E}"/>
              </a:ext>
            </a:extLst>
          </p:cNvPr>
          <p:cNvSpPr/>
          <p:nvPr/>
        </p:nvSpPr>
        <p:spPr>
          <a:xfrm>
            <a:off x="4355926" y="4950857"/>
            <a:ext cx="80824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按第一个字段分组，对第三个字段求最大值</a:t>
            </a:r>
            <a:r>
              <a:rPr lang="en-US" altLang="zh-CN" sz="1400" dirty="0" err="1">
                <a:solidFill>
                  <a:srgbClr val="8E908C"/>
                </a:solidFill>
              </a:rPr>
              <a:t>maxBy</a:t>
            </a:r>
            <a:r>
              <a:rPr lang="zh-CN" altLang="en-US" sz="1400" dirty="0">
                <a:solidFill>
                  <a:srgbClr val="8E908C"/>
                </a:solidFill>
              </a:rPr>
              <a:t>，打印出来的结果如下：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(0,0,0)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(0,1,1)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(0,2,2)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(1,0,6)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(1,1,7)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(1,0,8)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DataStream&lt;Tuple3&lt;Integer, Integer, Integer&gt;&gt; </a:t>
            </a:r>
            <a:r>
              <a:rPr lang="en-US" altLang="zh-CN" sz="1400" dirty="0" err="1"/>
              <a:t>maxByStream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tupleStream.keyBy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).</a:t>
            </a:r>
            <a:r>
              <a:rPr lang="en-US" altLang="zh-CN" sz="1400" dirty="0" err="1"/>
              <a:t>maxBy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5871F"/>
                </a:solidFill>
              </a:rPr>
              <a:t>2</a:t>
            </a:r>
            <a:r>
              <a:rPr lang="en-US" altLang="zh-CN" sz="1400" dirty="0"/>
              <a:t>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6346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3890962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比</a:t>
            </a:r>
            <a:r>
              <a:rPr kumimoji="1" lang="en-US" altLang="zh-CN" dirty="0"/>
              <a:t>Aggregation</a:t>
            </a:r>
            <a:r>
              <a:rPr kumimoji="1" lang="zh-CN" altLang="en-US" dirty="0"/>
              <a:t>更通用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 err="1"/>
              <a:t>KeyedStream</a:t>
            </a:r>
            <a:r>
              <a:rPr kumimoji="1" lang="zh-CN" altLang="en-US" dirty="0"/>
              <a:t>上生效</a:t>
            </a:r>
            <a:endParaRPr kumimoji="1" lang="en-US" altLang="zh-CN" dirty="0"/>
          </a:p>
          <a:p>
            <a:r>
              <a:rPr kumimoji="1" lang="zh-CN" altLang="en-US" dirty="0"/>
              <a:t>接受两个输入，生成一个输出</a:t>
            </a:r>
            <a:endParaRPr kumimoji="1" lang="en-US" altLang="zh-CN" dirty="0"/>
          </a:p>
          <a:p>
            <a:r>
              <a:rPr kumimoji="1" lang="zh-CN" altLang="en-US" dirty="0"/>
              <a:t>两两合一地汇总操作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Key</a:t>
            </a:r>
            <a:r>
              <a:rPr kumimoji="1" lang="zh-CN" altLang="en-US" dirty="0"/>
              <a:t>的分组转换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CA2A68-1354-1D4A-B5FC-90DA7F0AF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12" b="21194"/>
          <a:stretch/>
        </p:blipFill>
        <p:spPr bwMode="auto">
          <a:xfrm>
            <a:off x="5184117" y="2639493"/>
            <a:ext cx="5592081" cy="18165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7010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3890962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实现</a:t>
            </a:r>
            <a:r>
              <a:rPr kumimoji="1" lang="en-US" altLang="zh-CN" dirty="0" err="1"/>
              <a:t>ReduceFunction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Key</a:t>
            </a:r>
            <a:r>
              <a:rPr kumimoji="1" lang="zh-CN" altLang="en-US" dirty="0"/>
              <a:t>的分组转换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71111-87E0-D749-9D70-961386B7B421}"/>
              </a:ext>
            </a:extLst>
          </p:cNvPr>
          <p:cNvSpPr/>
          <p:nvPr/>
        </p:nvSpPr>
        <p:spPr>
          <a:xfrm>
            <a:off x="4729164" y="1651390"/>
            <a:ext cx="662463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static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class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MyReduceFunction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implements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ReduceFunction</a:t>
            </a:r>
            <a:r>
              <a:rPr lang="en-US" altLang="zh-CN" sz="1400" dirty="0"/>
              <a:t>&lt;</a:t>
            </a:r>
            <a:r>
              <a:rPr lang="en-US" altLang="zh-CN" sz="1400" dirty="0">
                <a:solidFill>
                  <a:srgbClr val="8E908C"/>
                </a:solidFill>
              </a:rPr>
              <a:t>Score</a:t>
            </a:r>
            <a:r>
              <a:rPr lang="en-US" altLang="zh-CN" sz="1400" dirty="0"/>
              <a:t>&gt; </a:t>
            </a:r>
          </a:p>
          <a:p>
            <a:r>
              <a:rPr lang="en-US" altLang="zh-CN" sz="1400" dirty="0"/>
              <a:t>{ </a:t>
            </a:r>
          </a:p>
          <a:p>
            <a:pPr lvl="1"/>
            <a:r>
              <a:rPr lang="en-US" altLang="zh-CN" sz="1400" dirty="0"/>
              <a:t>@Override </a:t>
            </a:r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Score </a:t>
            </a:r>
            <a:r>
              <a:rPr lang="en-US" altLang="zh-CN" sz="1400" dirty="0">
                <a:solidFill>
                  <a:srgbClr val="8E908C"/>
                </a:solidFill>
              </a:rPr>
              <a:t>reduce</a:t>
            </a:r>
            <a:r>
              <a:rPr lang="en-US" altLang="zh-CN" sz="1400" dirty="0">
                <a:solidFill>
                  <a:srgbClr val="F5871F"/>
                </a:solidFill>
              </a:rPr>
              <a:t>(Score s1, Score s2)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</a:p>
          <a:p>
            <a:pPr lvl="1"/>
            <a:r>
              <a:rPr lang="en-US" altLang="zh-CN" sz="1400" dirty="0"/>
              <a:t>{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	return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Score.of</a:t>
            </a:r>
            <a:r>
              <a:rPr lang="en-US" altLang="zh-CN" sz="1400" dirty="0"/>
              <a:t>(s1.name, </a:t>
            </a:r>
            <a:r>
              <a:rPr lang="en-US" altLang="zh-CN" sz="1400" dirty="0">
                <a:solidFill>
                  <a:srgbClr val="718C00"/>
                </a:solidFill>
              </a:rPr>
              <a:t>"Sum"</a:t>
            </a:r>
            <a:r>
              <a:rPr lang="en-US" altLang="zh-CN" sz="1400" dirty="0"/>
              <a:t>, s1.score + s2.score); </a:t>
            </a:r>
          </a:p>
          <a:p>
            <a:pPr lvl="1"/>
            <a:r>
              <a:rPr lang="en-US" altLang="zh-CN" sz="1400" dirty="0"/>
              <a:t>}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4B4FF8-5B22-4240-9ED4-138110F0F182}"/>
              </a:ext>
            </a:extLst>
          </p:cNvPr>
          <p:cNvSpPr/>
          <p:nvPr/>
        </p:nvSpPr>
        <p:spPr>
          <a:xfrm>
            <a:off x="4729164" y="3702805"/>
            <a:ext cx="71079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DataStream&lt;Score&gt; </a:t>
            </a:r>
            <a:r>
              <a:rPr lang="en-US" altLang="zh-CN" sz="1400" dirty="0" err="1"/>
              <a:t>dataStream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senv.fromElements</a:t>
            </a:r>
            <a:r>
              <a:rPr lang="en-US" altLang="zh-CN" sz="1400" dirty="0"/>
              <a:t>( 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Score.of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18C00"/>
                </a:solidFill>
              </a:rPr>
              <a:t>"Li"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718C00"/>
                </a:solidFill>
              </a:rPr>
              <a:t>"English"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90</a:t>
            </a:r>
            <a:r>
              <a:rPr lang="en-US" altLang="zh-CN" sz="1400" dirty="0"/>
              <a:t>), </a:t>
            </a:r>
            <a:r>
              <a:rPr lang="en-US" altLang="zh-CN" sz="1400" dirty="0" err="1"/>
              <a:t>Score.of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18C00"/>
                </a:solidFill>
              </a:rPr>
              <a:t>"Wang"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718C00"/>
                </a:solidFill>
              </a:rPr>
              <a:t>"English"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88</a:t>
            </a:r>
            <a:r>
              <a:rPr lang="en-US" altLang="zh-CN" sz="1400" dirty="0"/>
              <a:t>), 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Score.of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18C00"/>
                </a:solidFill>
              </a:rPr>
              <a:t>"Li"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718C00"/>
                </a:solidFill>
              </a:rPr>
              <a:t>"Math"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85</a:t>
            </a:r>
            <a:r>
              <a:rPr lang="en-US" altLang="zh-CN" sz="1400" dirty="0"/>
              <a:t>), </a:t>
            </a:r>
            <a:r>
              <a:rPr lang="en-US" altLang="zh-CN" sz="1400" dirty="0" err="1"/>
              <a:t>Score.of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18C00"/>
                </a:solidFill>
              </a:rPr>
              <a:t>"Wang"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718C00"/>
                </a:solidFill>
              </a:rPr>
              <a:t>"Math"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92</a:t>
            </a:r>
            <a:r>
              <a:rPr lang="en-US" altLang="zh-CN" sz="1400" dirty="0"/>
              <a:t>), 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Score.of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18C00"/>
                </a:solidFill>
              </a:rPr>
              <a:t>"Liu"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718C00"/>
                </a:solidFill>
              </a:rPr>
              <a:t>"Math"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91</a:t>
            </a:r>
            <a:r>
              <a:rPr lang="en-US" altLang="zh-CN" sz="1400" dirty="0"/>
              <a:t>), </a:t>
            </a:r>
            <a:r>
              <a:rPr lang="en-US" altLang="zh-CN" sz="1400" dirty="0" err="1"/>
              <a:t>Score.of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18C00"/>
                </a:solidFill>
              </a:rPr>
              <a:t>"Liu"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718C00"/>
                </a:solidFill>
              </a:rPr>
              <a:t>"English"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87</a:t>
            </a:r>
            <a:r>
              <a:rPr lang="en-US" altLang="zh-CN" sz="1400" dirty="0"/>
              <a:t>)); </a:t>
            </a:r>
          </a:p>
          <a:p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实现</a:t>
            </a:r>
            <a:r>
              <a:rPr lang="en-US" altLang="zh-CN" sz="1400" dirty="0" err="1">
                <a:solidFill>
                  <a:srgbClr val="8E908C"/>
                </a:solidFill>
              </a:rPr>
              <a:t>ReduceFunction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DataStream&lt;Score&gt; </a:t>
            </a:r>
            <a:r>
              <a:rPr lang="en-US" altLang="zh-CN" sz="1400" dirty="0" err="1"/>
              <a:t>sumReduceFunctionStream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dataStream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sz="1400" dirty="0"/>
              <a:t>.</a:t>
            </a:r>
            <a:r>
              <a:rPr lang="en-US" altLang="zh-CN" sz="1400" dirty="0" err="1"/>
              <a:t>keyBy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18C00"/>
                </a:solidFill>
              </a:rPr>
              <a:t>"name"</a:t>
            </a:r>
            <a:r>
              <a:rPr lang="en-US" altLang="zh-CN" sz="1400" dirty="0"/>
              <a:t>) </a:t>
            </a:r>
          </a:p>
          <a:p>
            <a:pPr lvl="1"/>
            <a:r>
              <a:rPr lang="en-US" altLang="zh-CN" sz="1400" b="1" dirty="0"/>
              <a:t>.reduce(</a:t>
            </a:r>
            <a:r>
              <a:rPr lang="en-US" altLang="zh-CN" sz="1400" b="1" dirty="0">
                <a:solidFill>
                  <a:srgbClr val="8959A8"/>
                </a:solidFill>
              </a:rPr>
              <a:t>new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MyReduceFunction</a:t>
            </a:r>
            <a:r>
              <a:rPr lang="en-US" altLang="zh-CN" sz="1400" b="1" dirty="0"/>
              <a:t>());</a:t>
            </a:r>
            <a:endParaRPr lang="zh-CN" altLang="en-US" sz="1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6B9E50-F4B9-BD41-96F2-980365A1D615}"/>
              </a:ext>
            </a:extLst>
          </p:cNvPr>
          <p:cNvSpPr/>
          <p:nvPr/>
        </p:nvSpPr>
        <p:spPr>
          <a:xfrm>
            <a:off x="4729164" y="5851655"/>
            <a:ext cx="7107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使用 </a:t>
            </a:r>
            <a:r>
              <a:rPr lang="en-US" altLang="zh-CN" sz="1400" dirty="0">
                <a:solidFill>
                  <a:srgbClr val="8E908C"/>
                </a:solidFill>
              </a:rPr>
              <a:t>Lambda </a:t>
            </a:r>
            <a:r>
              <a:rPr lang="zh-CN" altLang="en-US" sz="1400" dirty="0">
                <a:solidFill>
                  <a:srgbClr val="8E908C"/>
                </a:solidFill>
              </a:rPr>
              <a:t>表达式</a:t>
            </a:r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DataStream&lt;Score&gt; </a:t>
            </a:r>
            <a:r>
              <a:rPr lang="en-US" altLang="zh-CN" sz="1400" dirty="0" err="1"/>
              <a:t>sumLambdaStream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dataStream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	.</a:t>
            </a:r>
            <a:r>
              <a:rPr lang="en-US" altLang="zh-CN" sz="1400" dirty="0" err="1"/>
              <a:t>keyBy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18C00"/>
                </a:solidFill>
              </a:rPr>
              <a:t>"name"</a:t>
            </a:r>
            <a:r>
              <a:rPr lang="en-US" altLang="zh-CN" sz="1400" dirty="0"/>
              <a:t>) </a:t>
            </a:r>
          </a:p>
          <a:p>
            <a:r>
              <a:rPr lang="en-US" altLang="zh-CN" sz="1400" dirty="0"/>
              <a:t>	</a:t>
            </a:r>
            <a:r>
              <a:rPr lang="en-US" altLang="zh-CN" sz="1400" b="1" dirty="0"/>
              <a:t>.reduce((s1, s2) -&gt; </a:t>
            </a:r>
            <a:r>
              <a:rPr lang="en-US" altLang="zh-CN" sz="1400" b="1" dirty="0" err="1"/>
              <a:t>Score.of</a:t>
            </a:r>
            <a:r>
              <a:rPr lang="en-US" altLang="zh-CN" sz="1400" b="1" dirty="0"/>
              <a:t>(s1.name, </a:t>
            </a:r>
            <a:r>
              <a:rPr lang="en-US" altLang="zh-CN" sz="1400" b="1" dirty="0">
                <a:solidFill>
                  <a:srgbClr val="718C00"/>
                </a:solidFill>
              </a:rPr>
              <a:t>"Sum"</a:t>
            </a:r>
            <a:r>
              <a:rPr lang="en-US" altLang="zh-CN" sz="1400" b="1" dirty="0"/>
              <a:t>, s1.score + s2.score));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1856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3400" dirty="0" err="1">
                <a:cs typeface="Arial" panose="020B0604020202020204" pitchFamily="34" charset="0"/>
              </a:rPr>
              <a:t>Flink</a:t>
            </a:r>
            <a:r>
              <a:rPr lang="zh-CN" altLang="en-US" sz="3400" dirty="0">
                <a:cs typeface="Arial" panose="020B0604020202020204" pitchFamily="34" charset="0"/>
              </a:rPr>
              <a:t>程序的骨架结构</a:t>
            </a:r>
          </a:p>
        </p:txBody>
      </p:sp>
      <p:sp>
        <p:nvSpPr>
          <p:cNvPr id="54" name="内容占位符 3"/>
          <p:cNvSpPr txBox="1">
            <a:spLocks/>
          </p:cNvSpPr>
          <p:nvPr/>
        </p:nvSpPr>
        <p:spPr>
          <a:xfrm>
            <a:off x="598812" y="1730553"/>
            <a:ext cx="5497188" cy="3642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初始化运行环境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读取一到多个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Source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数据源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根据业务逻辑对数据流进行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Transformation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转换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将结果输出到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Sink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调用作业执行函数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EF44FA-B637-8440-A5D2-E49AF92ED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14221"/>
            <a:ext cx="5931667" cy="29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3890962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将多个同类型的</a:t>
            </a:r>
            <a:r>
              <a:rPr kumimoji="1" lang="en-US" altLang="zh-CN" dirty="0"/>
              <a:t>DataStream&lt;T&gt;</a:t>
            </a:r>
            <a:r>
              <a:rPr kumimoji="1" lang="zh-CN" altLang="en-US" dirty="0"/>
              <a:t>合并为一个</a:t>
            </a:r>
            <a:r>
              <a:rPr kumimoji="1" lang="en-US" altLang="zh-CN" dirty="0"/>
              <a:t>DataStream&lt;T&gt;</a:t>
            </a:r>
          </a:p>
          <a:p>
            <a:r>
              <a:rPr kumimoji="1" lang="zh-CN" altLang="en-US" dirty="0"/>
              <a:t>数据按照先进先出（</a:t>
            </a:r>
            <a:r>
              <a:rPr kumimoji="1" lang="en-US" altLang="zh-CN" dirty="0"/>
              <a:t>FIFO</a:t>
            </a:r>
            <a:r>
              <a:rPr kumimoji="1" lang="zh-CN" altLang="en-US" dirty="0"/>
              <a:t>）合并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多数据流转换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union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94D05A-AF91-444F-B0ED-22A9BA0E1141}"/>
              </a:ext>
            </a:extLst>
          </p:cNvPr>
          <p:cNvSpPr/>
          <p:nvPr/>
        </p:nvSpPr>
        <p:spPr>
          <a:xfrm>
            <a:off x="4661351" y="4938477"/>
            <a:ext cx="78861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DataStream&lt;</a:t>
            </a:r>
            <a:r>
              <a:rPr lang="en-US" altLang="zh-CN" sz="1400" dirty="0" err="1"/>
              <a:t>StockPrice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shenzhenStockStream</a:t>
            </a:r>
            <a:r>
              <a:rPr lang="en-US" altLang="zh-CN" sz="1400" dirty="0"/>
              <a:t> = ... </a:t>
            </a:r>
          </a:p>
          <a:p>
            <a:r>
              <a:rPr lang="en-US" altLang="zh-CN" sz="1400" dirty="0"/>
              <a:t>DataStream&lt;</a:t>
            </a:r>
            <a:r>
              <a:rPr lang="en-US" altLang="zh-CN" sz="1400" dirty="0" err="1"/>
              <a:t>StockPrice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hongkongStockStream</a:t>
            </a:r>
            <a:r>
              <a:rPr lang="en-US" altLang="zh-CN" sz="1400" dirty="0"/>
              <a:t> = ... </a:t>
            </a:r>
          </a:p>
          <a:p>
            <a:r>
              <a:rPr lang="en-US" altLang="zh-CN" sz="1400" dirty="0"/>
              <a:t>DataStream&lt;</a:t>
            </a:r>
            <a:r>
              <a:rPr lang="en-US" altLang="zh-CN" sz="1400" dirty="0" err="1"/>
              <a:t>StockPrice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shanghaiStockStream</a:t>
            </a:r>
            <a:r>
              <a:rPr lang="en-US" altLang="zh-CN" sz="1400" dirty="0"/>
              <a:t> = ... </a:t>
            </a:r>
          </a:p>
          <a:p>
            <a:endParaRPr lang="en-US" altLang="zh-CN" sz="1400" dirty="0"/>
          </a:p>
          <a:p>
            <a:r>
              <a:rPr lang="en-US" altLang="zh-CN" sz="1400" dirty="0"/>
              <a:t>DataStream&lt;</a:t>
            </a:r>
            <a:r>
              <a:rPr lang="en-US" altLang="zh-CN" sz="1400" dirty="0" err="1"/>
              <a:t>StockPrice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unionStockStream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shenzhenStockStream.union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hongkongStockStream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shanghaiStockStream</a:t>
            </a:r>
            <a:r>
              <a:rPr lang="en-US" altLang="zh-CN" sz="1400" dirty="0"/>
              <a:t>);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EEAE94-4BFD-F340-88FE-BDE5EE763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7" t="2757" r="5634" b="11571"/>
          <a:stretch/>
        </p:blipFill>
        <p:spPr bwMode="auto">
          <a:xfrm>
            <a:off x="5548679" y="2163651"/>
            <a:ext cx="4575828" cy="22814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5705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3890962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只能连接两个</a:t>
            </a:r>
            <a:r>
              <a:rPr kumimoji="1" lang="en-US" altLang="zh-CN" dirty="0"/>
              <a:t>DataStream</a:t>
            </a:r>
            <a:r>
              <a:rPr kumimoji="1" lang="zh-CN" altLang="en-US" dirty="0"/>
              <a:t>数据流</a:t>
            </a:r>
            <a:endParaRPr kumimoji="1" lang="en-US" altLang="zh-CN" dirty="0"/>
          </a:p>
          <a:p>
            <a:r>
              <a:rPr kumimoji="1" lang="zh-CN" altLang="en-US" dirty="0"/>
              <a:t>两个数据流类型可以不一致</a:t>
            </a:r>
            <a:endParaRPr kumimoji="1" lang="en-US" altLang="zh-CN" dirty="0"/>
          </a:p>
          <a:p>
            <a:r>
              <a:rPr kumimoji="1" lang="zh-CN" altLang="en-US" dirty="0"/>
              <a:t>两个</a:t>
            </a:r>
            <a:r>
              <a:rPr kumimoji="1" lang="en-US" altLang="zh-CN" dirty="0"/>
              <a:t>DataStream</a:t>
            </a:r>
            <a:r>
              <a:rPr kumimoji="1" lang="zh-CN" altLang="en-US" dirty="0"/>
              <a:t>经过</a:t>
            </a:r>
            <a:r>
              <a:rPr kumimoji="1" lang="en-US" altLang="zh-CN" dirty="0"/>
              <a:t>connect()</a:t>
            </a:r>
            <a:r>
              <a:rPr kumimoji="1" lang="zh-CN" altLang="en-US" dirty="0"/>
              <a:t>之后转化为</a:t>
            </a:r>
            <a:r>
              <a:rPr kumimoji="1" lang="en-US" altLang="zh-CN" dirty="0" err="1"/>
              <a:t>ConnectedStreams</a:t>
            </a:r>
            <a:r>
              <a:rPr kumimoji="1" lang="zh-CN" altLang="en-US" dirty="0"/>
              <a:t>，</a:t>
            </a:r>
            <a:r>
              <a:rPr lang="en-US" altLang="zh-CN" dirty="0" err="1"/>
              <a:t>ConnectedStreams</a:t>
            </a:r>
            <a:r>
              <a:rPr lang="zh-CN" altLang="en-US" dirty="0"/>
              <a:t>会对两个流的数据应用不同的处理方法，且双流之间可以共享状态</a:t>
            </a:r>
            <a:endParaRPr lang="en-US" altLang="zh-CN" dirty="0"/>
          </a:p>
          <a:p>
            <a:r>
              <a:rPr lang="zh-CN" altLang="zh-CN" dirty="0"/>
              <a:t>应用场景为：使用一个控制流对另一个数据流进行控制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多数据流转换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74A061-8235-304A-B76A-FDD047C37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5" t="7459" r="6725" b="6135"/>
          <a:stretch/>
        </p:blipFill>
        <p:spPr bwMode="auto">
          <a:xfrm>
            <a:off x="5799786" y="2304115"/>
            <a:ext cx="4485283" cy="3172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1295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3890962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重写</a:t>
            </a:r>
            <a:r>
              <a:rPr lang="en-US" altLang="zh-CN" dirty="0" err="1"/>
              <a:t>CoMapFunction</a:t>
            </a:r>
            <a:r>
              <a:rPr lang="zh-CN" altLang="en-US" dirty="0"/>
              <a:t>或</a:t>
            </a:r>
            <a:r>
              <a:rPr lang="en-US" altLang="zh-CN" dirty="0" err="1"/>
              <a:t>CoFlatMapFunction</a:t>
            </a:r>
            <a:endParaRPr kumimoji="1" lang="en-US" altLang="zh-CN" dirty="0"/>
          </a:p>
          <a:p>
            <a:r>
              <a:rPr lang="zh-CN" altLang="en-US" dirty="0"/>
              <a:t>三个泛型，分别对应第一个输入流的数据类型、第二个输入流的数据类型和输出流的数据类型</a:t>
            </a:r>
            <a:endParaRPr lang="en-US" altLang="zh-CN" dirty="0"/>
          </a:p>
          <a:p>
            <a:r>
              <a:rPr kumimoji="1" lang="zh-CN" altLang="en-US" dirty="0"/>
              <a:t>对于</a:t>
            </a:r>
            <a:r>
              <a:rPr kumimoji="1" lang="en-US" altLang="zh-CN" dirty="0" err="1"/>
              <a:t>CoFlatMapFunction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flatMap1()</a:t>
            </a:r>
            <a:r>
              <a:rPr kumimoji="1" lang="zh-CN" altLang="en-US" dirty="0"/>
              <a:t>方法处理第一个流的数据，</a:t>
            </a:r>
            <a:r>
              <a:rPr kumimoji="1" lang="en-US" altLang="zh-CN" dirty="0"/>
              <a:t>flatMap2()</a:t>
            </a:r>
            <a:r>
              <a:rPr kumimoji="1" lang="zh-CN" altLang="en-US" dirty="0"/>
              <a:t>方法处理第二个流的数据</a:t>
            </a:r>
            <a:endParaRPr kumimoji="1" lang="en-US" altLang="zh-CN" dirty="0"/>
          </a:p>
          <a:p>
            <a:r>
              <a:rPr kumimoji="1" lang="zh-CN" altLang="en-US" dirty="0"/>
              <a:t>可以做到类似</a:t>
            </a:r>
            <a:r>
              <a:rPr kumimoji="1" lang="en-US" altLang="zh-CN" dirty="0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的效果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多数据流转换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4F736B-6A31-D145-B47D-AC6ABEE4C55B}"/>
              </a:ext>
            </a:extLst>
          </p:cNvPr>
          <p:cNvSpPr/>
          <p:nvPr/>
        </p:nvSpPr>
        <p:spPr>
          <a:xfrm>
            <a:off x="4782354" y="123810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IN1</a:t>
            </a:r>
            <a:r>
              <a:rPr lang="zh-CN" altLang="en-US" sz="1400" dirty="0">
                <a:solidFill>
                  <a:srgbClr val="8E908C"/>
                </a:solidFill>
              </a:rPr>
              <a:t>为第一个输入流的数据类型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IN2</a:t>
            </a:r>
            <a:r>
              <a:rPr lang="zh-CN" altLang="en-US" sz="1400" dirty="0">
                <a:solidFill>
                  <a:srgbClr val="8E908C"/>
                </a:solidFill>
              </a:rPr>
              <a:t>为第二个输入流的数据类型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OUT</a:t>
            </a:r>
            <a:r>
              <a:rPr lang="zh-CN" altLang="en-US" sz="1400" dirty="0">
                <a:solidFill>
                  <a:srgbClr val="8E908C"/>
                </a:solidFill>
              </a:rPr>
              <a:t>为输出类型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interface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CoFlatMapFunction</a:t>
            </a:r>
            <a:r>
              <a:rPr lang="en-US" altLang="zh-CN" sz="1400" dirty="0"/>
              <a:t>&lt;</a:t>
            </a:r>
            <a:r>
              <a:rPr lang="en-US" altLang="zh-CN" sz="1400" dirty="0">
                <a:solidFill>
                  <a:srgbClr val="8E908C"/>
                </a:solidFill>
              </a:rPr>
              <a:t>IN1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IN2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OUT</a:t>
            </a:r>
            <a:r>
              <a:rPr lang="en-US" altLang="zh-CN" sz="1400" dirty="0"/>
              <a:t>&gt; </a:t>
            </a:r>
            <a:r>
              <a:rPr lang="en-US" altLang="zh-CN" sz="1400" dirty="0">
                <a:solidFill>
                  <a:srgbClr val="8959A8"/>
                </a:solidFill>
              </a:rPr>
              <a:t>extends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E908C"/>
                </a:solidFill>
              </a:rPr>
              <a:t>Function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Serializable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{ </a:t>
            </a:r>
          </a:p>
          <a:p>
            <a:pPr lvl="1"/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处理第一个流的数据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void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E908C"/>
                </a:solidFill>
              </a:rPr>
              <a:t>flatMap1</a:t>
            </a:r>
            <a:r>
              <a:rPr lang="en-US" altLang="zh-CN" sz="1400" dirty="0">
                <a:solidFill>
                  <a:srgbClr val="F5871F"/>
                </a:solidFill>
              </a:rPr>
              <a:t>(IN1 value, Collector&lt;OUT&gt; out)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throws</a:t>
            </a:r>
            <a:r>
              <a:rPr lang="en-US" altLang="zh-CN" sz="1400" dirty="0">
                <a:solidFill>
                  <a:srgbClr val="4271AE"/>
                </a:solidFill>
              </a:rPr>
              <a:t> Exception</a:t>
            </a:r>
            <a:r>
              <a:rPr lang="en-US" altLang="zh-CN" sz="1400" dirty="0"/>
              <a:t>; </a:t>
            </a:r>
          </a:p>
          <a:p>
            <a:pPr lvl="1"/>
            <a:endParaRPr lang="en-US" altLang="zh-CN" sz="1400" dirty="0">
              <a:solidFill>
                <a:srgbClr val="8E908C"/>
              </a:solidFill>
            </a:endParaRPr>
          </a:p>
          <a:p>
            <a:pPr lvl="1"/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处理第二个流的数据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void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E908C"/>
                </a:solidFill>
              </a:rPr>
              <a:t>flatMap2</a:t>
            </a:r>
            <a:r>
              <a:rPr lang="en-US" altLang="zh-CN" sz="1400" dirty="0">
                <a:solidFill>
                  <a:srgbClr val="F5871F"/>
                </a:solidFill>
              </a:rPr>
              <a:t>(IN2 value, Collector&lt;OUT&gt; out)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throws</a:t>
            </a:r>
            <a:r>
              <a:rPr lang="en-US" altLang="zh-CN" sz="1400" dirty="0">
                <a:solidFill>
                  <a:srgbClr val="4271AE"/>
                </a:solidFill>
              </a:rPr>
              <a:t> Exception</a:t>
            </a:r>
            <a:r>
              <a:rPr lang="en-US" altLang="zh-CN" sz="1400" dirty="0"/>
              <a:t>;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06619A-448A-2E42-83DA-E875D3FA433E}"/>
              </a:ext>
            </a:extLst>
          </p:cNvPr>
          <p:cNvSpPr/>
          <p:nvPr/>
        </p:nvSpPr>
        <p:spPr>
          <a:xfrm>
            <a:off x="4782354" y="4050878"/>
            <a:ext cx="740964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en-US" altLang="zh-CN" sz="1400" dirty="0" err="1">
                <a:solidFill>
                  <a:srgbClr val="8E908C"/>
                </a:solidFill>
              </a:rPr>
              <a:t>CoMapFunction</a:t>
            </a:r>
            <a:r>
              <a:rPr lang="zh-CN" altLang="en-US" sz="1400" dirty="0">
                <a:solidFill>
                  <a:srgbClr val="8E908C"/>
                </a:solidFill>
              </a:rPr>
              <a:t>三个泛型分别对应第一个流的输入、第二个流的输入，</a:t>
            </a:r>
            <a:r>
              <a:rPr lang="en-US" altLang="zh-CN" sz="1400" dirty="0">
                <a:solidFill>
                  <a:srgbClr val="8E908C"/>
                </a:solidFill>
              </a:rPr>
              <a:t>map</a:t>
            </a:r>
            <a:r>
              <a:rPr lang="zh-CN" altLang="en-US" sz="1400" dirty="0">
                <a:solidFill>
                  <a:srgbClr val="8E908C"/>
                </a:solidFill>
              </a:rPr>
              <a:t>之后的输出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static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class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MyCoMapFunction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implements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CoMapFunction</a:t>
            </a:r>
            <a:r>
              <a:rPr lang="en-US" altLang="zh-CN" sz="1400" dirty="0"/>
              <a:t>&lt;</a:t>
            </a:r>
            <a:r>
              <a:rPr lang="en-US" altLang="zh-CN" sz="1400" dirty="0">
                <a:solidFill>
                  <a:srgbClr val="8E908C"/>
                </a:solidFill>
              </a:rPr>
              <a:t>Integer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String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String</a:t>
            </a:r>
            <a:r>
              <a:rPr lang="en-US" altLang="zh-CN" sz="1400" dirty="0"/>
              <a:t>&gt; { </a:t>
            </a:r>
          </a:p>
          <a:p>
            <a:pPr lvl="1"/>
            <a:r>
              <a:rPr lang="en-US" altLang="zh-CN" sz="1400" dirty="0"/>
              <a:t>@Override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String </a:t>
            </a:r>
            <a:r>
              <a:rPr lang="en-US" altLang="zh-CN" sz="1400" dirty="0">
                <a:solidFill>
                  <a:srgbClr val="8E908C"/>
                </a:solidFill>
              </a:rPr>
              <a:t>map1</a:t>
            </a:r>
            <a:r>
              <a:rPr lang="en-US" altLang="zh-CN" sz="1400" dirty="0">
                <a:solidFill>
                  <a:srgbClr val="F5871F"/>
                </a:solidFill>
              </a:rPr>
              <a:t>(Integer input1)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</a:p>
          <a:p>
            <a:pPr lvl="1"/>
            <a:r>
              <a:rPr lang="en-US" altLang="zh-CN" sz="1400" dirty="0"/>
              <a:t>{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	return</a:t>
            </a:r>
            <a:r>
              <a:rPr lang="en-US" altLang="zh-CN" sz="1400" dirty="0"/>
              <a:t> input1.toString(); </a:t>
            </a:r>
          </a:p>
          <a:p>
            <a:pPr lvl="1"/>
            <a:r>
              <a:rPr lang="en-US" altLang="zh-CN" sz="1400" dirty="0"/>
              <a:t>} </a:t>
            </a:r>
          </a:p>
          <a:p>
            <a:pPr lvl="1"/>
            <a:r>
              <a:rPr lang="en-US" altLang="zh-CN" sz="1400" dirty="0"/>
              <a:t>@Override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String </a:t>
            </a:r>
            <a:r>
              <a:rPr lang="en-US" altLang="zh-CN" sz="1400" dirty="0">
                <a:solidFill>
                  <a:srgbClr val="8E908C"/>
                </a:solidFill>
              </a:rPr>
              <a:t>map2</a:t>
            </a:r>
            <a:r>
              <a:rPr lang="en-US" altLang="zh-CN" sz="1400" dirty="0">
                <a:solidFill>
                  <a:srgbClr val="F5871F"/>
                </a:solidFill>
              </a:rPr>
              <a:t>(String input2)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</a:p>
          <a:p>
            <a:pPr lvl="1"/>
            <a:r>
              <a:rPr lang="en-US" altLang="zh-CN" sz="1400" dirty="0"/>
              <a:t>{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	return</a:t>
            </a:r>
            <a:r>
              <a:rPr lang="en-US" altLang="zh-CN" sz="1400" dirty="0"/>
              <a:t> input2; </a:t>
            </a:r>
          </a:p>
          <a:p>
            <a:pPr lvl="1"/>
            <a:r>
              <a:rPr lang="en-US" altLang="zh-CN" sz="1400" dirty="0"/>
              <a:t>}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7C1BE5EA-8DEA-2843-B534-02186E46DAF2}"/>
              </a:ext>
            </a:extLst>
          </p:cNvPr>
          <p:cNvSpPr/>
          <p:nvPr/>
        </p:nvSpPr>
        <p:spPr>
          <a:xfrm>
            <a:off x="6546274" y="3736241"/>
            <a:ext cx="131618" cy="29134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036B9C-51C4-D24E-B0BE-5EBF078859A0}"/>
              </a:ext>
            </a:extLst>
          </p:cNvPr>
          <p:cNvSpPr txBox="1"/>
          <p:nvPr/>
        </p:nvSpPr>
        <p:spPr>
          <a:xfrm>
            <a:off x="7340958" y="3672502"/>
            <a:ext cx="385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CoFlatMapFunction</a:t>
            </a:r>
            <a:r>
              <a:rPr kumimoji="1" lang="zh-CN" altLang="en-US" dirty="0"/>
              <a:t>源代码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D7CDE1-A39D-8C43-AD2B-7E16913FAD45}"/>
              </a:ext>
            </a:extLst>
          </p:cNvPr>
          <p:cNvSpPr txBox="1"/>
          <p:nvPr/>
        </p:nvSpPr>
        <p:spPr>
          <a:xfrm>
            <a:off x="7340957" y="6350158"/>
            <a:ext cx="385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一个</a:t>
            </a:r>
            <a:r>
              <a:rPr kumimoji="1" lang="en-US" altLang="zh-CN" dirty="0" err="1"/>
              <a:t>CoFlatMapFunction</a:t>
            </a:r>
            <a:r>
              <a:rPr kumimoji="1"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706533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3890962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并行度</a:t>
            </a:r>
            <a:endParaRPr lang="en-US" altLang="zh-CN" dirty="0"/>
          </a:p>
          <a:p>
            <a:pPr lvl="1"/>
            <a:r>
              <a:rPr lang="zh-CN" altLang="en-US" dirty="0"/>
              <a:t>逻辑视图中的算子被切分为多个算子子任务</a:t>
            </a:r>
            <a:endParaRPr lang="en-US" altLang="zh-CN" dirty="0"/>
          </a:p>
          <a:p>
            <a:pPr lvl="1"/>
            <a:r>
              <a:rPr lang="zh-CN" altLang="en-US" dirty="0"/>
              <a:t>每个算子子任务处理一部分数据</a:t>
            </a:r>
            <a:endParaRPr lang="en-US" altLang="zh-CN" dirty="0"/>
          </a:p>
          <a:p>
            <a:pPr lvl="1"/>
            <a:r>
              <a:rPr lang="zh-CN" altLang="en-US" dirty="0"/>
              <a:t>可以在整个作业的执行环境层面设置</a:t>
            </a:r>
            <a:endParaRPr lang="en-US" altLang="zh-CN" dirty="0"/>
          </a:p>
          <a:p>
            <a:pPr lvl="1"/>
            <a:r>
              <a:rPr lang="zh-CN" altLang="en-US" dirty="0"/>
              <a:t>也可以对某个算子单独设置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并行度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D84FD8-7352-BA49-94FE-22398567E92D}"/>
              </a:ext>
            </a:extLst>
          </p:cNvPr>
          <p:cNvSpPr/>
          <p:nvPr/>
        </p:nvSpPr>
        <p:spPr>
          <a:xfrm>
            <a:off x="5391953" y="2342607"/>
            <a:ext cx="66721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StreamExecutionEnvironment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senv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StreamExecutionEnvironment.getExecutionEnvironment</a:t>
            </a:r>
            <a:r>
              <a:rPr lang="en-US" altLang="zh-CN" sz="1400" dirty="0"/>
              <a:t>(); </a:t>
            </a:r>
          </a:p>
          <a:p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获取当前执行环境的默认并行度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959A8"/>
                </a:solidFill>
              </a:rPr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defaultParalleism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senv.getParallelism</a:t>
            </a:r>
            <a:r>
              <a:rPr lang="en-US" altLang="zh-CN" sz="1400" dirty="0"/>
              <a:t>(); </a:t>
            </a:r>
          </a:p>
          <a:p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设置所有算子的并行度为</a:t>
            </a:r>
            <a:r>
              <a:rPr lang="en-US" altLang="zh-CN" sz="1400" dirty="0">
                <a:solidFill>
                  <a:srgbClr val="8E908C"/>
                </a:solidFill>
              </a:rPr>
              <a:t>4</a:t>
            </a:r>
            <a:r>
              <a:rPr lang="zh-CN" altLang="en-US" sz="1400" dirty="0">
                <a:solidFill>
                  <a:srgbClr val="8E908C"/>
                </a:solidFill>
              </a:rPr>
              <a:t>，表示所有算子的并行执行的实例数为</a:t>
            </a:r>
            <a:r>
              <a:rPr lang="en-US" altLang="zh-CN" sz="1400" dirty="0">
                <a:solidFill>
                  <a:srgbClr val="8E908C"/>
                </a:solidFill>
              </a:rPr>
              <a:t>4</a:t>
            </a:r>
            <a:r>
              <a:rPr lang="zh-CN" altLang="en-US" sz="1400" dirty="0"/>
              <a:t> </a:t>
            </a:r>
            <a:r>
              <a:rPr lang="en-US" altLang="zh-CN" sz="1400" dirty="0" err="1"/>
              <a:t>senv.setParallelism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5871F"/>
                </a:solidFill>
              </a:rPr>
              <a:t>4</a:t>
            </a:r>
            <a:r>
              <a:rPr lang="en-US" altLang="zh-CN" sz="1400" dirty="0"/>
              <a:t>);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0F47E1-7AF3-C345-8D91-01EB085C1439}"/>
              </a:ext>
            </a:extLst>
          </p:cNvPr>
          <p:cNvSpPr txBox="1"/>
          <p:nvPr/>
        </p:nvSpPr>
        <p:spPr>
          <a:xfrm>
            <a:off x="5460640" y="182562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在执行环境中设置并行度：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EEF593-E290-2A4A-9FCB-294556FD3CCE}"/>
              </a:ext>
            </a:extLst>
          </p:cNvPr>
          <p:cNvSpPr txBox="1"/>
          <p:nvPr/>
        </p:nvSpPr>
        <p:spPr>
          <a:xfrm>
            <a:off x="5391953" y="454092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对某个算子单独设置：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FD0DBE-E034-414F-B752-DCA664CA4237}"/>
              </a:ext>
            </a:extLst>
          </p:cNvPr>
          <p:cNvSpPr/>
          <p:nvPr/>
        </p:nvSpPr>
        <p:spPr>
          <a:xfrm>
            <a:off x="5367295" y="507495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/>
              <a:t>dataStream.map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8959A8"/>
                </a:solidFill>
              </a:rPr>
              <a:t>new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MyMapper</a:t>
            </a:r>
            <a:r>
              <a:rPr lang="en-US" altLang="zh-CN" sz="1400" dirty="0"/>
              <a:t>()).</a:t>
            </a:r>
            <a:r>
              <a:rPr lang="en-US" altLang="zh-CN" sz="1400" dirty="0" err="1"/>
              <a:t>setParallelism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defaultParallelism</a:t>
            </a:r>
            <a:r>
              <a:rPr lang="en-US" altLang="zh-CN" sz="1400" dirty="0"/>
              <a:t> * </a:t>
            </a:r>
            <a:r>
              <a:rPr lang="en-US" altLang="zh-CN" sz="1400" dirty="0">
                <a:solidFill>
                  <a:srgbClr val="F5871F"/>
                </a:solidFill>
              </a:rPr>
              <a:t>2</a:t>
            </a:r>
            <a:r>
              <a:rPr lang="en-US" altLang="zh-CN" sz="1400" dirty="0"/>
              <a:t>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3404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3890962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默认情况下，数据自动分布到多个实例（或者称之为分区）上</a:t>
            </a:r>
            <a:endParaRPr lang="en-US" altLang="zh-CN" dirty="0"/>
          </a:p>
          <a:p>
            <a:r>
              <a:rPr lang="zh-CN" altLang="en-US" dirty="0"/>
              <a:t>手动在多个实例上进行数据分配</a:t>
            </a:r>
            <a:endParaRPr lang="en-US" altLang="zh-CN" dirty="0"/>
          </a:p>
          <a:p>
            <a:pPr lvl="1"/>
            <a:r>
              <a:rPr lang="zh-CN" altLang="en-US" dirty="0"/>
              <a:t>避免数据倾斜</a:t>
            </a:r>
            <a:endParaRPr lang="en-US" altLang="zh-CN" dirty="0"/>
          </a:p>
          <a:p>
            <a:r>
              <a:rPr lang="zh-CN" altLang="en-US" dirty="0"/>
              <a:t>输入是</a:t>
            </a:r>
            <a:r>
              <a:rPr lang="en-US" altLang="zh-CN" dirty="0"/>
              <a:t>DataStream</a:t>
            </a:r>
            <a:r>
              <a:rPr lang="zh-CN" altLang="en-US" dirty="0"/>
              <a:t>，输出也是</a:t>
            </a:r>
            <a:r>
              <a:rPr lang="en-US" altLang="zh-CN" dirty="0"/>
              <a:t>DataStream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数据重分布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3F44E5-2C94-2D49-869A-332EB1A59AA6}"/>
              </a:ext>
            </a:extLst>
          </p:cNvPr>
          <p:cNvSpPr/>
          <p:nvPr/>
        </p:nvSpPr>
        <p:spPr>
          <a:xfrm>
            <a:off x="5170137" y="2304176"/>
            <a:ext cx="1851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dataStream.shuffle</a:t>
            </a:r>
            <a:r>
              <a:rPr lang="en-US" altLang="zh-CN" sz="1400" dirty="0"/>
              <a:t>();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FB1857-617C-BF49-B1E4-EB93BA984E0E}"/>
              </a:ext>
            </a:extLst>
          </p:cNvPr>
          <p:cNvSpPr txBox="1"/>
          <p:nvPr/>
        </p:nvSpPr>
        <p:spPr>
          <a:xfrm>
            <a:off x="5170137" y="1867275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基于正态分布，将数据随机分配到下游各算子实例上</a:t>
            </a:r>
            <a:r>
              <a:rPr kumimoji="1" lang="zh-CN" altLang="en-US" dirty="0"/>
              <a:t>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DD3429-1EAA-C144-9849-E2D970C3FD1A}"/>
              </a:ext>
            </a:extLst>
          </p:cNvPr>
          <p:cNvSpPr/>
          <p:nvPr/>
        </p:nvSpPr>
        <p:spPr>
          <a:xfrm>
            <a:off x="5170137" y="3527670"/>
            <a:ext cx="2113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dataStream.broadcast</a:t>
            </a:r>
            <a:r>
              <a:rPr lang="en-US" altLang="zh-CN" sz="1400" dirty="0"/>
              <a:t>();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0BF812-26C4-EC40-9E1C-A733B49978CE}"/>
              </a:ext>
            </a:extLst>
          </p:cNvPr>
          <p:cNvSpPr txBox="1"/>
          <p:nvPr/>
        </p:nvSpPr>
        <p:spPr>
          <a:xfrm>
            <a:off x="5170137" y="305966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数据会被复制并广播发送给下游的所有实例上</a:t>
            </a:r>
            <a:r>
              <a:rPr kumimoji="1" lang="zh-CN" altLang="en-US" dirty="0"/>
              <a:t>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6C98D8-6241-CE4D-8E63-694376CD6569}"/>
              </a:ext>
            </a:extLst>
          </p:cNvPr>
          <p:cNvSpPr/>
          <p:nvPr/>
        </p:nvSpPr>
        <p:spPr>
          <a:xfrm>
            <a:off x="5170137" y="462139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/>
              <a:t>dataStream.global</a:t>
            </a:r>
            <a:r>
              <a:rPr lang="en-US" altLang="zh-CN" sz="1400" dirty="0"/>
              <a:t>(); 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E780DA-1CEB-2341-89FE-A3EB8FEA3835}"/>
              </a:ext>
            </a:extLst>
          </p:cNvPr>
          <p:cNvSpPr/>
          <p:nvPr/>
        </p:nvSpPr>
        <p:spPr>
          <a:xfrm>
            <a:off x="5170137" y="4214947"/>
            <a:ext cx="4865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将所有数据发送给下游算子的第一个实例上</a:t>
            </a:r>
            <a:r>
              <a:rPr lang="zh-CN" altLang="en-US" dirty="0"/>
              <a:t>：</a:t>
            </a:r>
            <a:r>
              <a:rPr lang="zh-CN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733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3890962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rebalance()</a:t>
            </a:r>
            <a:r>
              <a:rPr lang="zh-CN" altLang="en-US" dirty="0"/>
              <a:t>使用</a:t>
            </a:r>
            <a:r>
              <a:rPr lang="en-US" altLang="zh-CN" dirty="0"/>
              <a:t>Round-</a:t>
            </a:r>
            <a:r>
              <a:rPr lang="en-US" altLang="zh-CN" dirty="0" err="1"/>
              <a:t>Ribon</a:t>
            </a:r>
            <a:r>
              <a:rPr lang="zh-CN" altLang="en-US" dirty="0"/>
              <a:t>思想将数据均匀分配到各实例上</a:t>
            </a:r>
            <a:endParaRPr lang="en-US" altLang="zh-CN" dirty="0"/>
          </a:p>
          <a:p>
            <a:r>
              <a:rPr lang="en-US" altLang="zh-CN" dirty="0"/>
              <a:t>rescale()</a:t>
            </a:r>
            <a:r>
              <a:rPr lang="zh-CN" altLang="en-US" dirty="0"/>
              <a:t>就近发送给下游每个实例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数据重分布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A57A9C-6A1D-DC46-AE1E-3CE0C9BAF9B5}"/>
              </a:ext>
            </a:extLst>
          </p:cNvPr>
          <p:cNvSpPr txBox="1"/>
          <p:nvPr/>
        </p:nvSpPr>
        <p:spPr>
          <a:xfrm>
            <a:off x="1519707" y="6176963"/>
            <a:ext cx="287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rebalance()</a:t>
            </a:r>
            <a:r>
              <a:rPr lang="zh-CN" altLang="zh-CN" dirty="0"/>
              <a:t>将数据轮询式地分布到下游子任务上 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FE06FA-E307-DB44-8C2F-C929D42539A2}"/>
              </a:ext>
            </a:extLst>
          </p:cNvPr>
          <p:cNvSpPr txBox="1"/>
          <p:nvPr/>
        </p:nvSpPr>
        <p:spPr>
          <a:xfrm>
            <a:off x="6096000" y="6366629"/>
            <a:ext cx="583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当上游有</a:t>
            </a:r>
            <a:r>
              <a:rPr lang="en-US" altLang="zh-CN" dirty="0"/>
              <a:t>2</a:t>
            </a:r>
            <a:r>
              <a:rPr lang="zh-CN" altLang="zh-CN" dirty="0"/>
              <a:t>个子任务、下游有</a:t>
            </a:r>
            <a:r>
              <a:rPr lang="en-US" altLang="zh-CN" dirty="0"/>
              <a:t>4</a:t>
            </a:r>
            <a:r>
              <a:rPr lang="zh-CN" altLang="zh-CN" dirty="0"/>
              <a:t>个子任务时使用</a:t>
            </a:r>
            <a:r>
              <a:rPr lang="en-US" altLang="zh-CN" dirty="0"/>
              <a:t>rescale()</a:t>
            </a:r>
            <a:endParaRPr lang="zh-CN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C6CFC3-97AD-3543-AA87-881ECCD426FE}"/>
              </a:ext>
            </a:extLst>
          </p:cNvPr>
          <p:cNvPicPr/>
          <p:nvPr/>
        </p:nvPicPr>
        <p:blipFill rotWithShape="1">
          <a:blip r:embed="rId2"/>
          <a:srcRect l="3594" t="1818" r="11250" b="7273"/>
          <a:stretch/>
        </p:blipFill>
        <p:spPr bwMode="auto">
          <a:xfrm>
            <a:off x="877902" y="3025812"/>
            <a:ext cx="4261405" cy="31511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A2389C-E656-8045-990B-00F067E402E9}"/>
              </a:ext>
            </a:extLst>
          </p:cNvPr>
          <p:cNvPicPr/>
          <p:nvPr/>
        </p:nvPicPr>
        <p:blipFill rotWithShape="1">
          <a:blip r:embed="rId3"/>
          <a:srcRect l="7032" t="3182" r="7344" b="5909"/>
          <a:stretch/>
        </p:blipFill>
        <p:spPr bwMode="auto">
          <a:xfrm>
            <a:off x="6484678" y="2833688"/>
            <a:ext cx="4580255" cy="3343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4987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3514857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partitionCustom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自定义数据重分布逻辑</a:t>
            </a:r>
            <a:endParaRPr lang="en-US" altLang="zh-CN" dirty="0"/>
          </a:p>
          <a:p>
            <a:r>
              <a:rPr lang="en-US" altLang="zh-CN" dirty="0" err="1"/>
              <a:t>Partitioner</a:t>
            </a:r>
            <a:r>
              <a:rPr lang="en-US" altLang="zh-CN" dirty="0"/>
              <a:t>[K]</a:t>
            </a:r>
            <a:r>
              <a:rPr lang="zh-CN" altLang="en-US" dirty="0"/>
              <a:t>中泛型</a:t>
            </a:r>
            <a:r>
              <a:rPr lang="en-US" altLang="zh-CN" dirty="0"/>
              <a:t>K</a:t>
            </a:r>
            <a:r>
              <a:rPr lang="zh-CN" altLang="en-US" dirty="0"/>
              <a:t>为根据哪个字段进行分区</a:t>
            </a:r>
            <a:endParaRPr lang="en-US" altLang="zh-CN" dirty="0"/>
          </a:p>
          <a:p>
            <a:pPr lvl="1"/>
            <a:r>
              <a:rPr lang="zh-CN" altLang="en-US" dirty="0"/>
              <a:t>对一个</a:t>
            </a:r>
            <a:r>
              <a:rPr lang="en-US" altLang="zh-CN" dirty="0"/>
              <a:t>Score</a:t>
            </a:r>
            <a:r>
              <a:rPr lang="zh-CN" altLang="en-US" dirty="0"/>
              <a:t>类型数据流重分布，希望按照</a:t>
            </a:r>
            <a:r>
              <a:rPr lang="en-US" altLang="zh-CN" dirty="0"/>
              <a:t>id</a:t>
            </a:r>
            <a:r>
              <a:rPr lang="zh-CN" altLang="en-US" dirty="0"/>
              <a:t>均匀分配到下游各实例，那么泛型</a:t>
            </a:r>
            <a:r>
              <a:rPr lang="en-US" altLang="zh-CN" dirty="0"/>
              <a:t>K</a:t>
            </a:r>
            <a:r>
              <a:rPr lang="zh-CN" altLang="en-US" dirty="0"/>
              <a:t>就为</a:t>
            </a:r>
            <a:r>
              <a:rPr lang="en-US" altLang="zh-CN" dirty="0"/>
              <a:t>id</a:t>
            </a:r>
            <a:r>
              <a:rPr lang="zh-CN" altLang="en-US" dirty="0"/>
              <a:t>的数据类型</a:t>
            </a:r>
            <a:r>
              <a:rPr lang="en-US" altLang="zh-CN" dirty="0"/>
              <a:t>Long</a:t>
            </a:r>
          </a:p>
          <a:p>
            <a:pPr lvl="1"/>
            <a:r>
              <a:rPr lang="zh-CN" altLang="en-US" dirty="0"/>
              <a:t>重写</a:t>
            </a:r>
            <a:r>
              <a:rPr lang="en-US" altLang="zh-CN" dirty="0"/>
              <a:t>partition()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数据重分布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8EAA94-24E8-6047-8B8A-2C1FA1EF5C3E}"/>
              </a:ext>
            </a:extLst>
          </p:cNvPr>
          <p:cNvSpPr/>
          <p:nvPr/>
        </p:nvSpPr>
        <p:spPr>
          <a:xfrm>
            <a:off x="5507267" y="123348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@</a:t>
            </a:r>
            <a:r>
              <a:rPr lang="en-US" altLang="zh-CN" sz="1400" dirty="0" err="1"/>
              <a:t>FunctionalInterface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interface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Partitioner</a:t>
            </a:r>
            <a:r>
              <a:rPr lang="en-US" altLang="zh-CN" sz="1400" dirty="0"/>
              <a:t>&lt;</a:t>
            </a:r>
            <a:r>
              <a:rPr lang="en-US" altLang="zh-CN" sz="1400" dirty="0">
                <a:solidFill>
                  <a:srgbClr val="8E908C"/>
                </a:solidFill>
              </a:rPr>
              <a:t>K</a:t>
            </a:r>
            <a:r>
              <a:rPr lang="en-US" altLang="zh-CN" sz="1400" dirty="0"/>
              <a:t>&gt; </a:t>
            </a:r>
            <a:r>
              <a:rPr lang="en-US" altLang="zh-CN" sz="1400" dirty="0">
                <a:solidFill>
                  <a:srgbClr val="8959A8"/>
                </a:solidFill>
              </a:rPr>
              <a:t>extends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java</a:t>
            </a:r>
            <a:r>
              <a:rPr lang="en-US" altLang="zh-CN" sz="1400" dirty="0" err="1"/>
              <a:t>.</a:t>
            </a:r>
            <a:r>
              <a:rPr lang="en-US" altLang="zh-CN" sz="1400" dirty="0" err="1">
                <a:solidFill>
                  <a:srgbClr val="8E908C"/>
                </a:solidFill>
              </a:rPr>
              <a:t>io</a:t>
            </a:r>
            <a:r>
              <a:rPr lang="en-US" altLang="zh-CN" sz="1400" dirty="0" err="1"/>
              <a:t>.</a:t>
            </a:r>
            <a:r>
              <a:rPr lang="en-US" altLang="zh-CN" sz="1400" dirty="0" err="1">
                <a:solidFill>
                  <a:srgbClr val="8E908C"/>
                </a:solidFill>
              </a:rPr>
              <a:t>Serializable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Function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{ </a:t>
            </a:r>
          </a:p>
          <a:p>
            <a:pPr lvl="1"/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根据</a:t>
            </a:r>
            <a:r>
              <a:rPr lang="en-US" altLang="zh-CN" sz="1400" dirty="0">
                <a:solidFill>
                  <a:srgbClr val="8E908C"/>
                </a:solidFill>
              </a:rPr>
              <a:t>key</a:t>
            </a:r>
            <a:r>
              <a:rPr lang="zh-CN" altLang="en-US" sz="1400" dirty="0">
                <a:solidFill>
                  <a:srgbClr val="8E908C"/>
                </a:solidFill>
              </a:rPr>
              <a:t>决定该数据分配到下游第几个分区（实例）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int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E908C"/>
                </a:solidFill>
              </a:rPr>
              <a:t>partition</a:t>
            </a:r>
            <a:r>
              <a:rPr lang="en-US" altLang="zh-CN" sz="1400" dirty="0">
                <a:solidFill>
                  <a:srgbClr val="F5871F"/>
                </a:solidFill>
              </a:rPr>
              <a:t>(K key, </a:t>
            </a:r>
            <a:r>
              <a:rPr lang="en-US" altLang="zh-CN" sz="1400" dirty="0">
                <a:solidFill>
                  <a:srgbClr val="8959A8"/>
                </a:solidFill>
              </a:rPr>
              <a:t>int</a:t>
            </a:r>
            <a:r>
              <a:rPr lang="en-US" altLang="zh-CN" sz="1400" dirty="0">
                <a:solidFill>
                  <a:srgbClr val="F5871F"/>
                </a:solidFill>
              </a:rPr>
              <a:t> </a:t>
            </a:r>
            <a:r>
              <a:rPr lang="en-US" altLang="zh-CN" sz="1400" dirty="0" err="1">
                <a:solidFill>
                  <a:srgbClr val="F5871F"/>
                </a:solidFill>
              </a:rPr>
              <a:t>numPartitions</a:t>
            </a:r>
            <a:r>
              <a:rPr lang="en-US" altLang="zh-CN" sz="1400" dirty="0">
                <a:solidFill>
                  <a:srgbClr val="F5871F"/>
                </a:solidFill>
              </a:rPr>
              <a:t>)</a:t>
            </a:r>
            <a:r>
              <a:rPr lang="en-US" altLang="zh-CN" sz="1400" dirty="0"/>
              <a:t>;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02ED09-921F-D64F-B44F-45D170513326}"/>
              </a:ext>
            </a:extLst>
          </p:cNvPr>
          <p:cNvSpPr/>
          <p:nvPr/>
        </p:nvSpPr>
        <p:spPr>
          <a:xfrm>
            <a:off x="5473523" y="2546422"/>
            <a:ext cx="784061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E908C"/>
                </a:solidFill>
              </a:rPr>
              <a:t>/** </a:t>
            </a:r>
          </a:p>
          <a:p>
            <a:r>
              <a:rPr lang="zh-CN" altLang="en-US" sz="1200" dirty="0">
                <a:solidFill>
                  <a:srgbClr val="8E908C"/>
                </a:solidFill>
              </a:rPr>
              <a:t> </a:t>
            </a:r>
            <a:r>
              <a:rPr lang="en-US" altLang="zh-CN" sz="1200" dirty="0">
                <a:solidFill>
                  <a:srgbClr val="8E908C"/>
                </a:solidFill>
              </a:rPr>
              <a:t>* </a:t>
            </a:r>
            <a:r>
              <a:rPr lang="en-US" altLang="zh-CN" sz="1200" dirty="0" err="1">
                <a:solidFill>
                  <a:srgbClr val="8E908C"/>
                </a:solidFill>
              </a:rPr>
              <a:t>Partitioner</a:t>
            </a:r>
            <a:r>
              <a:rPr lang="en-US" altLang="zh-CN" sz="1200" dirty="0">
                <a:solidFill>
                  <a:srgbClr val="8E908C"/>
                </a:solidFill>
              </a:rPr>
              <a:t>&lt;T&gt; </a:t>
            </a:r>
            <a:r>
              <a:rPr lang="zh-CN" altLang="en-US" sz="1200" dirty="0">
                <a:solidFill>
                  <a:srgbClr val="8E908C"/>
                </a:solidFill>
              </a:rPr>
              <a:t>其中泛型</a:t>
            </a:r>
            <a:r>
              <a:rPr lang="en-US" altLang="zh-CN" sz="1200" dirty="0">
                <a:solidFill>
                  <a:srgbClr val="8E908C"/>
                </a:solidFill>
              </a:rPr>
              <a:t>T</a:t>
            </a:r>
            <a:r>
              <a:rPr lang="zh-CN" altLang="en-US" sz="1200" dirty="0">
                <a:solidFill>
                  <a:srgbClr val="8E908C"/>
                </a:solidFill>
              </a:rPr>
              <a:t>为指定的字段类型 </a:t>
            </a:r>
            <a:endParaRPr lang="en-US" altLang="zh-CN" sz="1200" dirty="0">
              <a:solidFill>
                <a:srgbClr val="8E908C"/>
              </a:solidFill>
            </a:endParaRPr>
          </a:p>
          <a:p>
            <a:r>
              <a:rPr lang="zh-CN" altLang="en-US" sz="1200" dirty="0">
                <a:solidFill>
                  <a:srgbClr val="8E908C"/>
                </a:solidFill>
              </a:rPr>
              <a:t> * 重写</a:t>
            </a:r>
            <a:r>
              <a:rPr lang="en-US" altLang="zh-CN" sz="1200" dirty="0" err="1">
                <a:solidFill>
                  <a:srgbClr val="8E908C"/>
                </a:solidFill>
              </a:rPr>
              <a:t>partiton</a:t>
            </a:r>
            <a:r>
              <a:rPr lang="zh-CN" altLang="en-US" sz="1200" dirty="0">
                <a:solidFill>
                  <a:srgbClr val="8E908C"/>
                </a:solidFill>
              </a:rPr>
              <a:t>函数，并根据</a:t>
            </a:r>
            <a:r>
              <a:rPr lang="en-US" altLang="zh-CN" sz="1200" dirty="0">
                <a:solidFill>
                  <a:srgbClr val="8E908C"/>
                </a:solidFill>
              </a:rPr>
              <a:t>T</a:t>
            </a:r>
            <a:r>
              <a:rPr lang="zh-CN" altLang="en-US" sz="1200" dirty="0">
                <a:solidFill>
                  <a:srgbClr val="8E908C"/>
                </a:solidFill>
              </a:rPr>
              <a:t>字段对数据流中的所有元素进行数据重分配 </a:t>
            </a:r>
            <a:endParaRPr lang="en-US" altLang="zh-CN" sz="1200" dirty="0">
              <a:solidFill>
                <a:srgbClr val="8E908C"/>
              </a:solidFill>
            </a:endParaRPr>
          </a:p>
          <a:p>
            <a:r>
              <a:rPr lang="zh-CN" altLang="en-US" sz="1200" dirty="0">
                <a:solidFill>
                  <a:srgbClr val="8E908C"/>
                </a:solidFill>
              </a:rPr>
              <a:t> * *</a:t>
            </a:r>
            <a:r>
              <a:rPr lang="en-US" altLang="zh-CN" sz="1200" dirty="0">
                <a:solidFill>
                  <a:srgbClr val="8E908C"/>
                </a:solidFill>
              </a:rPr>
              <a:t>/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200" dirty="0">
                <a:solidFill>
                  <a:srgbClr val="8959A8"/>
                </a:solidFill>
              </a:rPr>
              <a:t>public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static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class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8E908C"/>
                </a:solidFill>
              </a:rPr>
              <a:t>MyPartitioner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implements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8E908C"/>
                </a:solidFill>
              </a:rPr>
              <a:t>Partitioner</a:t>
            </a:r>
            <a:r>
              <a:rPr lang="en-US" altLang="zh-CN" sz="1200" dirty="0"/>
              <a:t>&lt;</a:t>
            </a:r>
            <a:r>
              <a:rPr lang="en-US" altLang="zh-CN" sz="1200" dirty="0">
                <a:solidFill>
                  <a:srgbClr val="8E908C"/>
                </a:solidFill>
              </a:rPr>
              <a:t>String</a:t>
            </a:r>
            <a:r>
              <a:rPr lang="en-US" altLang="zh-CN" sz="1200" dirty="0"/>
              <a:t>&gt; </a:t>
            </a:r>
          </a:p>
          <a:p>
            <a:r>
              <a:rPr lang="en-US" altLang="zh-CN" sz="1200" dirty="0"/>
              <a:t>{ </a:t>
            </a:r>
          </a:p>
          <a:p>
            <a:pPr lvl="1"/>
            <a:r>
              <a:rPr lang="en-US" altLang="zh-CN" sz="1200" dirty="0">
                <a:solidFill>
                  <a:srgbClr val="8959A8"/>
                </a:solidFill>
              </a:rPr>
              <a:t>private</a:t>
            </a:r>
            <a:r>
              <a:rPr lang="en-US" altLang="zh-CN" sz="1200" dirty="0"/>
              <a:t> Random rand = </a:t>
            </a:r>
            <a:r>
              <a:rPr lang="en-US" altLang="zh-CN" sz="1200" dirty="0">
                <a:solidFill>
                  <a:srgbClr val="8959A8"/>
                </a:solidFill>
              </a:rPr>
              <a:t>new</a:t>
            </a:r>
            <a:r>
              <a:rPr lang="en-US" altLang="zh-CN" sz="1200" dirty="0"/>
              <a:t> Random(); </a:t>
            </a:r>
          </a:p>
          <a:p>
            <a:pPr lvl="1"/>
            <a:r>
              <a:rPr lang="en-US" altLang="zh-CN" sz="1200" dirty="0">
                <a:solidFill>
                  <a:srgbClr val="8959A8"/>
                </a:solidFill>
              </a:rPr>
              <a:t>private</a:t>
            </a:r>
            <a:r>
              <a:rPr lang="en-US" altLang="zh-CN" sz="1200" dirty="0"/>
              <a:t> Pattern pattern = </a:t>
            </a:r>
            <a:r>
              <a:rPr lang="en-US" altLang="zh-CN" sz="1200" dirty="0" err="1"/>
              <a:t>Pattern.compile</a:t>
            </a:r>
            <a:r>
              <a:rPr lang="en-US" altLang="zh-CN" sz="1200" dirty="0"/>
              <a:t>(</a:t>
            </a:r>
            <a:r>
              <a:rPr lang="en-US" altLang="zh-CN" sz="1200" dirty="0">
                <a:solidFill>
                  <a:srgbClr val="718C00"/>
                </a:solidFill>
              </a:rPr>
              <a:t>".*\\d+.*"</a:t>
            </a:r>
            <a:r>
              <a:rPr lang="en-US" altLang="zh-CN" sz="1200" dirty="0"/>
              <a:t>); </a:t>
            </a:r>
          </a:p>
          <a:p>
            <a:pPr lvl="1"/>
            <a:r>
              <a:rPr lang="en-US" altLang="zh-CN" sz="1200" dirty="0">
                <a:solidFill>
                  <a:srgbClr val="8E908C"/>
                </a:solidFill>
              </a:rPr>
              <a:t>/** </a:t>
            </a:r>
          </a:p>
          <a:p>
            <a:pPr lvl="1"/>
            <a:r>
              <a:rPr lang="zh-CN" altLang="en-US" sz="1200" dirty="0">
                <a:solidFill>
                  <a:srgbClr val="8E908C"/>
                </a:solidFill>
              </a:rPr>
              <a:t> </a:t>
            </a:r>
            <a:r>
              <a:rPr lang="en-US" altLang="zh-CN" sz="1200" dirty="0">
                <a:solidFill>
                  <a:srgbClr val="8E908C"/>
                </a:solidFill>
              </a:rPr>
              <a:t>* key </a:t>
            </a:r>
            <a:r>
              <a:rPr lang="zh-CN" altLang="en-US" sz="1200" dirty="0">
                <a:solidFill>
                  <a:srgbClr val="8E908C"/>
                </a:solidFill>
              </a:rPr>
              <a:t>泛型</a:t>
            </a:r>
            <a:r>
              <a:rPr lang="en-US" altLang="zh-CN" sz="1200" dirty="0">
                <a:solidFill>
                  <a:srgbClr val="8E908C"/>
                </a:solidFill>
              </a:rPr>
              <a:t>T </a:t>
            </a:r>
            <a:r>
              <a:rPr lang="zh-CN" altLang="en-US" sz="1200" dirty="0">
                <a:solidFill>
                  <a:srgbClr val="8E908C"/>
                </a:solidFill>
              </a:rPr>
              <a:t>即根据哪个字段进行数据重分配，本例中是</a:t>
            </a:r>
            <a:r>
              <a:rPr lang="en-US" altLang="zh-CN" sz="1200" dirty="0">
                <a:solidFill>
                  <a:srgbClr val="8E908C"/>
                </a:solidFill>
              </a:rPr>
              <a:t>Tuple2(Int, String)</a:t>
            </a:r>
            <a:r>
              <a:rPr lang="zh-CN" altLang="en-US" sz="1200" dirty="0">
                <a:solidFill>
                  <a:srgbClr val="8E908C"/>
                </a:solidFill>
              </a:rPr>
              <a:t>中的</a:t>
            </a:r>
            <a:r>
              <a:rPr lang="en-US" altLang="zh-CN" sz="1200" dirty="0">
                <a:solidFill>
                  <a:srgbClr val="8E908C"/>
                </a:solidFill>
              </a:rPr>
              <a:t>String </a:t>
            </a:r>
          </a:p>
          <a:p>
            <a:pPr lvl="1"/>
            <a:r>
              <a:rPr lang="zh-CN" altLang="en-US" sz="1200" dirty="0">
                <a:solidFill>
                  <a:srgbClr val="8E908C"/>
                </a:solidFill>
              </a:rPr>
              <a:t> </a:t>
            </a:r>
            <a:r>
              <a:rPr lang="en-US" altLang="zh-CN" sz="1200" dirty="0">
                <a:solidFill>
                  <a:srgbClr val="8E908C"/>
                </a:solidFill>
              </a:rPr>
              <a:t>* </a:t>
            </a:r>
            <a:r>
              <a:rPr lang="en-US" altLang="zh-CN" sz="1200" dirty="0" err="1">
                <a:solidFill>
                  <a:srgbClr val="8E908C"/>
                </a:solidFill>
              </a:rPr>
              <a:t>numPartitons</a:t>
            </a:r>
            <a:r>
              <a:rPr lang="en-US" altLang="zh-CN" sz="1200" dirty="0">
                <a:solidFill>
                  <a:srgbClr val="8E908C"/>
                </a:solidFill>
              </a:rPr>
              <a:t> </a:t>
            </a:r>
            <a:r>
              <a:rPr lang="zh-CN" altLang="en-US" sz="1200" dirty="0">
                <a:solidFill>
                  <a:srgbClr val="8E908C"/>
                </a:solidFill>
              </a:rPr>
              <a:t>为当前有多少个并行实例 </a:t>
            </a:r>
            <a:endParaRPr lang="en-US" altLang="zh-CN" sz="1200" dirty="0">
              <a:solidFill>
                <a:srgbClr val="8E908C"/>
              </a:solidFill>
            </a:endParaRPr>
          </a:p>
          <a:p>
            <a:pPr lvl="1"/>
            <a:r>
              <a:rPr lang="zh-CN" altLang="en-US" sz="1200" dirty="0">
                <a:solidFill>
                  <a:srgbClr val="8E908C"/>
                </a:solidFill>
              </a:rPr>
              <a:t> * 函数返回值是一个</a:t>
            </a:r>
            <a:r>
              <a:rPr lang="en-US" altLang="zh-CN" sz="1200" dirty="0">
                <a:solidFill>
                  <a:srgbClr val="8E908C"/>
                </a:solidFill>
              </a:rPr>
              <a:t>Int </a:t>
            </a:r>
            <a:r>
              <a:rPr lang="zh-CN" altLang="en-US" sz="1200" dirty="0">
                <a:solidFill>
                  <a:srgbClr val="8E908C"/>
                </a:solidFill>
              </a:rPr>
              <a:t>为该元素将被发送给下游第几个实例 </a:t>
            </a:r>
            <a:endParaRPr lang="en-US" altLang="zh-CN" sz="1200" dirty="0">
              <a:solidFill>
                <a:srgbClr val="8E908C"/>
              </a:solidFill>
            </a:endParaRPr>
          </a:p>
          <a:p>
            <a:pPr lvl="1"/>
            <a:r>
              <a:rPr lang="zh-CN" altLang="en-US" sz="1200" dirty="0">
                <a:solidFill>
                  <a:srgbClr val="8E908C"/>
                </a:solidFill>
              </a:rPr>
              <a:t> * *</a:t>
            </a:r>
            <a:r>
              <a:rPr lang="en-US" altLang="zh-CN" sz="1200" dirty="0">
                <a:solidFill>
                  <a:srgbClr val="8E908C"/>
                </a:solidFill>
              </a:rPr>
              <a:t>/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pPr lvl="1"/>
            <a:r>
              <a:rPr lang="en-US" altLang="zh-CN" sz="1200" dirty="0"/>
              <a:t>@Override </a:t>
            </a:r>
          </a:p>
          <a:p>
            <a:pPr lvl="1"/>
            <a:r>
              <a:rPr lang="en-US" altLang="zh-CN" sz="1200" dirty="0">
                <a:solidFill>
                  <a:srgbClr val="8959A8"/>
                </a:solidFill>
              </a:rPr>
              <a:t>public</a:t>
            </a:r>
            <a:r>
              <a:rPr lang="en-US" altLang="zh-CN" sz="1200" dirty="0">
                <a:solidFill>
                  <a:srgbClr val="4271AE"/>
                </a:solidFill>
              </a:rPr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int</a:t>
            </a:r>
            <a:r>
              <a:rPr lang="en-US" altLang="zh-CN" sz="1200" dirty="0">
                <a:solidFill>
                  <a:srgbClr val="4271AE"/>
                </a:solidFill>
              </a:rPr>
              <a:t> </a:t>
            </a:r>
            <a:r>
              <a:rPr lang="en-US" altLang="zh-CN" sz="1200" dirty="0">
                <a:solidFill>
                  <a:srgbClr val="8E908C"/>
                </a:solidFill>
              </a:rPr>
              <a:t>partition</a:t>
            </a:r>
            <a:r>
              <a:rPr lang="en-US" altLang="zh-CN" sz="1200" dirty="0">
                <a:solidFill>
                  <a:srgbClr val="F5871F"/>
                </a:solidFill>
              </a:rPr>
              <a:t>(String key, </a:t>
            </a:r>
            <a:r>
              <a:rPr lang="en-US" altLang="zh-CN" sz="1200" dirty="0">
                <a:solidFill>
                  <a:srgbClr val="8959A8"/>
                </a:solidFill>
              </a:rPr>
              <a:t>int</a:t>
            </a:r>
            <a:r>
              <a:rPr lang="en-US" altLang="zh-CN" sz="1200" dirty="0">
                <a:solidFill>
                  <a:srgbClr val="F5871F"/>
                </a:solidFill>
              </a:rPr>
              <a:t> </a:t>
            </a:r>
            <a:r>
              <a:rPr lang="en-US" altLang="zh-CN" sz="1200" dirty="0" err="1">
                <a:solidFill>
                  <a:srgbClr val="F5871F"/>
                </a:solidFill>
              </a:rPr>
              <a:t>numPartitions</a:t>
            </a:r>
            <a:r>
              <a:rPr lang="en-US" altLang="zh-CN" sz="1200" dirty="0">
                <a:solidFill>
                  <a:srgbClr val="F5871F"/>
                </a:solidFill>
              </a:rPr>
              <a:t>)</a:t>
            </a:r>
            <a:r>
              <a:rPr lang="en-US" altLang="zh-CN" sz="1200" dirty="0">
                <a:solidFill>
                  <a:srgbClr val="4271AE"/>
                </a:solidFill>
              </a:rPr>
              <a:t> </a:t>
            </a:r>
          </a:p>
          <a:p>
            <a:pPr lvl="1"/>
            <a:r>
              <a:rPr lang="en-US" altLang="zh-CN" sz="1200" dirty="0"/>
              <a:t>{ </a:t>
            </a:r>
          </a:p>
          <a:p>
            <a:pPr lvl="2"/>
            <a:r>
              <a:rPr lang="en-US" altLang="zh-CN" sz="1200" dirty="0">
                <a:solidFill>
                  <a:srgbClr val="8959A8"/>
                </a:solidFill>
              </a:rPr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randomNum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rand.nextInt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numPartitions</a:t>
            </a:r>
            <a:r>
              <a:rPr lang="en-US" altLang="zh-CN" sz="1200" dirty="0"/>
              <a:t> / </a:t>
            </a:r>
            <a:r>
              <a:rPr lang="en-US" altLang="zh-CN" sz="1200" dirty="0">
                <a:solidFill>
                  <a:srgbClr val="F5871F"/>
                </a:solidFill>
              </a:rPr>
              <a:t>2</a:t>
            </a:r>
            <a:r>
              <a:rPr lang="en-US" altLang="zh-CN" sz="1200" dirty="0"/>
              <a:t>); </a:t>
            </a:r>
          </a:p>
          <a:p>
            <a:pPr lvl="2"/>
            <a:r>
              <a:rPr lang="en-US" altLang="zh-CN" sz="1200" dirty="0"/>
              <a:t>Matcher m = </a:t>
            </a:r>
            <a:r>
              <a:rPr lang="en-US" altLang="zh-CN" sz="1200" dirty="0" err="1"/>
              <a:t>pattern.matcher</a:t>
            </a:r>
            <a:r>
              <a:rPr lang="en-US" altLang="zh-CN" sz="1200" dirty="0"/>
              <a:t>(key); </a:t>
            </a:r>
          </a:p>
          <a:p>
            <a:pPr lvl="2"/>
            <a:endParaRPr lang="en-US" altLang="zh-CN" sz="1200" dirty="0">
              <a:solidFill>
                <a:srgbClr val="8959A8"/>
              </a:solidFill>
            </a:endParaRPr>
          </a:p>
          <a:p>
            <a:pPr lvl="2"/>
            <a:r>
              <a:rPr lang="en-US" altLang="zh-CN" sz="1200" dirty="0">
                <a:solidFill>
                  <a:srgbClr val="8959A8"/>
                </a:solidFill>
              </a:rPr>
              <a:t>if</a:t>
            </a:r>
            <a:r>
              <a:rPr lang="en-US" altLang="zh-CN" sz="1200" dirty="0"/>
              <a:t> (</a:t>
            </a:r>
            <a:r>
              <a:rPr lang="en-US" altLang="zh-CN" sz="1200" dirty="0" err="1"/>
              <a:t>m.matches</a:t>
            </a:r>
            <a:r>
              <a:rPr lang="en-US" altLang="zh-CN" sz="1200" dirty="0"/>
              <a:t>()) { </a:t>
            </a:r>
            <a:r>
              <a:rPr lang="en-US" altLang="zh-CN" sz="1200" dirty="0">
                <a:solidFill>
                  <a:srgbClr val="8959A8"/>
                </a:solidFill>
              </a:rPr>
              <a:t>return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randomNum</a:t>
            </a:r>
            <a:r>
              <a:rPr lang="en-US" altLang="zh-CN" sz="1200" dirty="0"/>
              <a:t>; } </a:t>
            </a:r>
          </a:p>
          <a:p>
            <a:pPr lvl="2"/>
            <a:r>
              <a:rPr lang="en-US" altLang="zh-CN" sz="1200" dirty="0">
                <a:solidFill>
                  <a:srgbClr val="8959A8"/>
                </a:solidFill>
              </a:rPr>
              <a:t>else</a:t>
            </a:r>
            <a:r>
              <a:rPr lang="en-US" altLang="zh-CN" sz="1200" dirty="0"/>
              <a:t> { </a:t>
            </a:r>
            <a:r>
              <a:rPr lang="en-US" altLang="zh-CN" sz="1200" dirty="0">
                <a:solidFill>
                  <a:srgbClr val="8959A8"/>
                </a:solidFill>
              </a:rPr>
              <a:t>return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randomNum</a:t>
            </a:r>
            <a:r>
              <a:rPr lang="en-US" altLang="zh-CN" sz="1200" dirty="0"/>
              <a:t> + </a:t>
            </a:r>
            <a:r>
              <a:rPr lang="en-US" altLang="zh-CN" sz="1200" dirty="0" err="1"/>
              <a:t>numPartitions</a:t>
            </a:r>
            <a:r>
              <a:rPr lang="en-US" altLang="zh-CN" sz="1200" dirty="0"/>
              <a:t> / </a:t>
            </a:r>
            <a:r>
              <a:rPr lang="en-US" altLang="zh-CN" sz="1200" dirty="0">
                <a:solidFill>
                  <a:srgbClr val="F5871F"/>
                </a:solidFill>
              </a:rPr>
              <a:t>2</a:t>
            </a:r>
            <a:r>
              <a:rPr lang="en-US" altLang="zh-CN" sz="1200" dirty="0"/>
              <a:t>; } </a:t>
            </a:r>
          </a:p>
          <a:p>
            <a:pPr lvl="1"/>
            <a:r>
              <a:rPr lang="en-US" altLang="zh-CN" sz="1200" dirty="0"/>
              <a:t>} 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395EEAB3-337F-6C4E-A828-859FA4AEF32E}"/>
              </a:ext>
            </a:extLst>
          </p:cNvPr>
          <p:cNvSpPr/>
          <p:nvPr/>
        </p:nvSpPr>
        <p:spPr>
          <a:xfrm>
            <a:off x="6546274" y="2486990"/>
            <a:ext cx="131618" cy="29134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F97A74-AE3A-2F45-97D0-44E6DD1B0110}"/>
              </a:ext>
            </a:extLst>
          </p:cNvPr>
          <p:cNvSpPr/>
          <p:nvPr/>
        </p:nvSpPr>
        <p:spPr>
          <a:xfrm>
            <a:off x="214648" y="5497731"/>
            <a:ext cx="63316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对</a:t>
            </a:r>
            <a:r>
              <a:rPr lang="en-US" altLang="zh-CN" sz="1400" dirty="0">
                <a:solidFill>
                  <a:srgbClr val="8E908C"/>
                </a:solidFill>
              </a:rPr>
              <a:t>(Int, String)</a:t>
            </a:r>
            <a:r>
              <a:rPr lang="zh-CN" altLang="en-US" sz="1400" dirty="0">
                <a:solidFill>
                  <a:srgbClr val="8E908C"/>
                </a:solidFill>
              </a:rPr>
              <a:t>中的第二个字段使用 </a:t>
            </a:r>
            <a:r>
              <a:rPr lang="en-US" altLang="zh-CN" sz="1400" dirty="0" err="1">
                <a:solidFill>
                  <a:srgbClr val="8E908C"/>
                </a:solidFill>
              </a:rPr>
              <a:t>MyPartitioner</a:t>
            </a:r>
            <a:r>
              <a:rPr lang="en-US" altLang="zh-CN" sz="1400" dirty="0">
                <a:solidFill>
                  <a:srgbClr val="8E908C"/>
                </a:solidFill>
              </a:rPr>
              <a:t> </a:t>
            </a:r>
            <a:r>
              <a:rPr lang="zh-CN" altLang="en-US" sz="1400" dirty="0">
                <a:solidFill>
                  <a:srgbClr val="8E908C"/>
                </a:solidFill>
              </a:rPr>
              <a:t>中的重分布逻辑</a:t>
            </a:r>
            <a:r>
              <a:rPr lang="zh-CN" altLang="en-US" sz="1400" dirty="0"/>
              <a:t> </a:t>
            </a:r>
            <a:r>
              <a:rPr lang="en-US" altLang="zh-CN" sz="1400" dirty="0"/>
              <a:t>DataStream&lt;Tuple2&lt;Integer, String&gt;&gt; partitioned = </a:t>
            </a:r>
            <a:r>
              <a:rPr lang="en-US" altLang="zh-CN" sz="1400" dirty="0" err="1"/>
              <a:t>dataStream.partitionCustom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8959A8"/>
                </a:solidFill>
              </a:rPr>
              <a:t>new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MyPartitioner</a:t>
            </a:r>
            <a:r>
              <a:rPr lang="en-US" altLang="zh-CN" sz="1400" dirty="0"/>
              <a:t>(), </a:t>
            </a:r>
            <a:r>
              <a:rPr lang="en-US" altLang="zh-CN" sz="1400" dirty="0">
                <a:solidFill>
                  <a:srgbClr val="F5871F"/>
                </a:solidFill>
              </a:rPr>
              <a:t>1</a:t>
            </a:r>
            <a:r>
              <a:rPr lang="en-US" altLang="zh-CN" sz="1400" dirty="0"/>
              <a:t>);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1ED4D7-9B91-2B49-ADDA-257F15DAAB8D}"/>
              </a:ext>
            </a:extLst>
          </p:cNvPr>
          <p:cNvSpPr txBox="1"/>
          <p:nvPr/>
        </p:nvSpPr>
        <p:spPr>
          <a:xfrm>
            <a:off x="9789273" y="231581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Partitioner</a:t>
            </a:r>
            <a:r>
              <a:rPr lang="zh-CN" altLang="en-US" dirty="0"/>
              <a:t>源码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C5E7F8-DF6B-4345-87CD-73B2B8207DF2}"/>
              </a:ext>
            </a:extLst>
          </p:cNvPr>
          <p:cNvSpPr txBox="1"/>
          <p:nvPr/>
        </p:nvSpPr>
        <p:spPr>
          <a:xfrm>
            <a:off x="9647606" y="636662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 err="1"/>
              <a:t>Partitioner</a:t>
            </a:r>
            <a:r>
              <a:rPr lang="zh-CN" altLang="en-US" dirty="0"/>
              <a:t>的实现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277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430FFB-8B9A-0D42-AD47-D0070B7BA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859591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数据传输、持久化</a:t>
            </a:r>
            <a:endParaRPr kumimoji="1" lang="en-US" altLang="zh-CN" dirty="0"/>
          </a:p>
          <a:p>
            <a:r>
              <a:rPr kumimoji="1" lang="zh-CN" altLang="en-US" dirty="0"/>
              <a:t>序列化：将内存对象转换成二进制串、网络可传输或可持久化</a:t>
            </a:r>
            <a:endParaRPr kumimoji="1" lang="en-US" altLang="zh-CN" dirty="0"/>
          </a:p>
          <a:p>
            <a:r>
              <a:rPr kumimoji="1" lang="zh-CN" altLang="en-US" dirty="0"/>
              <a:t>反序列化：将二进制串转换为内存对象，可直接在编程语言中读写和操作</a:t>
            </a:r>
            <a:endParaRPr kumimoji="1" lang="en-US" altLang="zh-CN" dirty="0"/>
          </a:p>
          <a:p>
            <a:r>
              <a:rPr kumimoji="1" lang="zh-CN" altLang="en-US" dirty="0"/>
              <a:t>常见序列化方式：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JSON</a:t>
            </a:r>
          </a:p>
          <a:p>
            <a:pPr lvl="1"/>
            <a:r>
              <a:rPr kumimoji="1" lang="en-US" altLang="zh-CN" dirty="0"/>
              <a:t>Java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Kryo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Avro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Thrift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Protobuf</a:t>
            </a:r>
            <a:endParaRPr kumimoji="1" lang="en-US" altLang="zh-CN" dirty="0"/>
          </a:p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开发了自己的序列化框架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更早地完成类型检查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节省数据存储空间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2F2EF7-4570-824C-8265-9DC83107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序列化和反序列化</a:t>
            </a:r>
          </a:p>
        </p:txBody>
      </p:sp>
    </p:spTree>
    <p:extLst>
      <p:ext uri="{BB962C8B-B14F-4D97-AF65-F5344CB8AC3E}">
        <p14:creationId xmlns:p14="http://schemas.microsoft.com/office/powerpoint/2010/main" val="3937681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430FFB-8B9A-0D42-AD47-D0070B7BA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sz="1400" dirty="0"/>
              <a:t>基础类型</a:t>
            </a:r>
            <a:endParaRPr kumimoji="1" lang="en-US" altLang="zh-CN" sz="1400" dirty="0"/>
          </a:p>
          <a:p>
            <a:pPr lvl="1"/>
            <a:r>
              <a:rPr kumimoji="1" lang="en-US" altLang="zh-CN" sz="1200" dirty="0"/>
              <a:t>Java</a:t>
            </a:r>
            <a:r>
              <a:rPr kumimoji="1" lang="zh-CN" altLang="en-US" sz="1200" dirty="0"/>
              <a:t>、</a:t>
            </a:r>
            <a:r>
              <a:rPr kumimoji="1" lang="en-US" altLang="zh-CN" sz="1200" dirty="0"/>
              <a:t>Scala</a:t>
            </a:r>
            <a:r>
              <a:rPr kumimoji="1" lang="zh-CN" altLang="en-US" sz="1200" dirty="0"/>
              <a:t>基础数据类型</a:t>
            </a:r>
            <a:endParaRPr kumimoji="1" lang="en-US" altLang="zh-CN" sz="1200" dirty="0"/>
          </a:p>
          <a:p>
            <a:r>
              <a:rPr kumimoji="1" lang="zh-CN" altLang="en-US" sz="1400" dirty="0"/>
              <a:t>数组</a:t>
            </a:r>
            <a:endParaRPr kumimoji="1" lang="en-US" altLang="zh-CN" sz="1400" dirty="0"/>
          </a:p>
          <a:p>
            <a:r>
              <a:rPr kumimoji="1" lang="zh-CN" altLang="en-US" sz="1400" dirty="0"/>
              <a:t>复合类型</a:t>
            </a:r>
            <a:endParaRPr kumimoji="1" lang="en-US" altLang="zh-CN" sz="1400" dirty="0"/>
          </a:p>
          <a:p>
            <a:pPr lvl="1"/>
            <a:r>
              <a:rPr kumimoji="1" lang="en-US" altLang="zh-CN" sz="1200" dirty="0"/>
              <a:t>Scala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case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class</a:t>
            </a:r>
          </a:p>
          <a:p>
            <a:pPr lvl="1"/>
            <a:r>
              <a:rPr kumimoji="1" lang="en-US" altLang="zh-CN" sz="1200" dirty="0"/>
              <a:t>Java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POJO</a:t>
            </a:r>
          </a:p>
          <a:p>
            <a:pPr lvl="1"/>
            <a:r>
              <a:rPr kumimoji="1" lang="en-US" altLang="zh-CN" sz="1200" dirty="0"/>
              <a:t>Tuple</a:t>
            </a:r>
          </a:p>
          <a:p>
            <a:r>
              <a:rPr kumimoji="1" lang="zh-CN" altLang="en-US" sz="1400" dirty="0"/>
              <a:t>辅助类型</a:t>
            </a:r>
            <a:endParaRPr kumimoji="1" lang="en-US" altLang="zh-CN" sz="1400" dirty="0"/>
          </a:p>
          <a:p>
            <a:pPr lvl="1"/>
            <a:r>
              <a:rPr kumimoji="1" lang="en-US" altLang="zh-CN" sz="1200" dirty="0"/>
              <a:t>Option</a:t>
            </a:r>
            <a:r>
              <a:rPr kumimoji="1" lang="zh-CN" altLang="en-US" sz="1200" dirty="0"/>
              <a:t>、</a:t>
            </a:r>
            <a:r>
              <a:rPr kumimoji="1" lang="en-US" altLang="zh-CN" sz="1200" dirty="0"/>
              <a:t>List</a:t>
            </a:r>
            <a:r>
              <a:rPr kumimoji="1" lang="zh-CN" altLang="en-US" sz="1200" dirty="0"/>
              <a:t>、</a:t>
            </a:r>
            <a:r>
              <a:rPr kumimoji="1" lang="en-US" altLang="zh-CN" sz="1200" dirty="0"/>
              <a:t>Map</a:t>
            </a:r>
          </a:p>
          <a:p>
            <a:r>
              <a:rPr kumimoji="1" lang="zh-CN" altLang="en-US" sz="1400" dirty="0"/>
              <a:t>泛型和其他类型</a:t>
            </a:r>
            <a:endParaRPr kumimoji="1" lang="en-US" altLang="zh-CN" sz="1400" dirty="0"/>
          </a:p>
          <a:p>
            <a:pPr lvl="1"/>
            <a:r>
              <a:rPr kumimoji="1" lang="en-US" altLang="zh-CN" sz="1200" dirty="0"/>
              <a:t>Generic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2F2EF7-4570-824C-8265-9DC83107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支持的数据类型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132927-25A2-4C48-8301-EC7C6847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495" y="1665821"/>
            <a:ext cx="7884286" cy="45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54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4F4614-A527-3B41-BA88-B537D9113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TypeInformaton</a:t>
            </a:r>
            <a:r>
              <a:rPr kumimoji="1" lang="zh-CN" altLang="en-US" dirty="0"/>
              <a:t>用来表示数据类型，创建序列化器</a:t>
            </a:r>
            <a:endParaRPr kumimoji="1" lang="en-US" altLang="zh-CN" dirty="0"/>
          </a:p>
          <a:p>
            <a:r>
              <a:rPr kumimoji="1" lang="zh-CN" altLang="en-US" dirty="0"/>
              <a:t>每种数据类型都对应一个</a:t>
            </a:r>
            <a:r>
              <a:rPr kumimoji="1" lang="en-US" altLang="zh-CN" dirty="0" err="1"/>
              <a:t>TypeInfomation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TupleTypeInfo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PojoTypeInfo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6F80BC-867D-6541-A279-BF951C90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TypeInformation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74D2BB-B41B-D347-B6F1-7D57A91D3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54" y="2007320"/>
            <a:ext cx="6862942" cy="398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6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827978-856F-5748-8AA1-77845716B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20064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执行环境是作业与集群交互的入口</a:t>
            </a:r>
            <a:endParaRPr kumimoji="1" lang="en-US" altLang="zh-CN" dirty="0"/>
          </a:p>
          <a:p>
            <a:pPr lvl="1" indent="-285750"/>
            <a:r>
              <a:rPr kumimoji="1" lang="zh-CN" altLang="en-US" dirty="0"/>
              <a:t>设置并行度</a:t>
            </a:r>
            <a:endParaRPr kumimoji="1" lang="en-US" altLang="zh-CN" dirty="0"/>
          </a:p>
          <a:p>
            <a:pPr lvl="1" indent="-285750"/>
            <a:r>
              <a:rPr kumimoji="1" lang="zh-CN" altLang="en-US" dirty="0"/>
              <a:t>关闭算子链</a:t>
            </a:r>
            <a:endParaRPr kumimoji="1" lang="en-US" altLang="zh-CN" dirty="0"/>
          </a:p>
          <a:p>
            <a:pPr lvl="1" indent="-285750"/>
            <a:r>
              <a:rPr kumimoji="1" lang="zh-CN" altLang="en-US" dirty="0"/>
              <a:t>时间、</a:t>
            </a:r>
            <a:r>
              <a:rPr kumimoji="1" lang="en-US" altLang="zh-CN" dirty="0"/>
              <a:t>Checkpoint</a:t>
            </a:r>
          </a:p>
          <a:p>
            <a:pPr lvl="1" indent="-285750"/>
            <a:r>
              <a:rPr kumimoji="1" lang="en-US" altLang="zh-CN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流处理和批处理的执行环境不一样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Java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Scala</a:t>
            </a:r>
            <a:r>
              <a:rPr kumimoji="1" lang="zh-CN" altLang="en-US" dirty="0"/>
              <a:t>两套</a:t>
            </a:r>
            <a:r>
              <a:rPr kumimoji="1" lang="en-US" altLang="zh-CN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A553C1-4021-9649-9AD8-74089559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设置执行环境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237AE3-B0CC-7740-B9F4-613D085921DC}"/>
              </a:ext>
            </a:extLst>
          </p:cNvPr>
          <p:cNvSpPr/>
          <p:nvPr/>
        </p:nvSpPr>
        <p:spPr>
          <a:xfrm>
            <a:off x="5126183" y="2059862"/>
            <a:ext cx="89500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E908C"/>
                </a:solidFill>
              </a:rPr>
              <a:t>// </a:t>
            </a:r>
            <a:r>
              <a:rPr lang="zh-CN" altLang="en-US" dirty="0">
                <a:solidFill>
                  <a:srgbClr val="8E908C"/>
                </a:solidFill>
              </a:rPr>
              <a:t>创建</a:t>
            </a:r>
            <a:r>
              <a:rPr lang="en-US" altLang="zh-CN" dirty="0" err="1">
                <a:solidFill>
                  <a:srgbClr val="8E908C"/>
                </a:solidFill>
              </a:rPr>
              <a:t>Flink</a:t>
            </a:r>
            <a:r>
              <a:rPr lang="zh-CN" altLang="en-US" dirty="0">
                <a:solidFill>
                  <a:srgbClr val="8E908C"/>
                </a:solidFill>
              </a:rPr>
              <a:t>执行环境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/>
              <a:t>StreamExecutionEnvironment</a:t>
            </a:r>
            <a:r>
              <a:rPr lang="en-US" altLang="zh-CN" dirty="0"/>
              <a:t> env = </a:t>
            </a:r>
            <a:r>
              <a:rPr lang="en-US" altLang="zh-CN" dirty="0" err="1"/>
              <a:t>StreamExecutionEnvironment.getExecutionEnvironment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73E3121-E038-604D-9D2C-6EEE5EF1FC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90" y="4307936"/>
            <a:ext cx="6539009" cy="19995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25641DD-6DBF-9845-B729-55E7F1B53E02}"/>
              </a:ext>
            </a:extLst>
          </p:cNvPr>
          <p:cNvSpPr txBox="1"/>
          <p:nvPr/>
        </p:nvSpPr>
        <p:spPr>
          <a:xfrm>
            <a:off x="5126183" y="3244174"/>
            <a:ext cx="5209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env.setParallelism</a:t>
            </a:r>
            <a:r>
              <a:rPr lang="en-US" altLang="zh-CN" dirty="0"/>
              <a:t>(2)</a:t>
            </a:r>
            <a:r>
              <a:rPr kumimoji="1" lang="en-US" altLang="zh-CN" dirty="0"/>
              <a:t>;</a:t>
            </a:r>
          </a:p>
          <a:p>
            <a:r>
              <a:rPr lang="en-US" altLang="zh-CN" dirty="0" err="1"/>
              <a:t>env.disableOperatorChaining</a:t>
            </a:r>
            <a:r>
              <a:rPr lang="en-US" altLang="zh-CN" dirty="0"/>
              <a:t>();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7887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4F4614-A527-3B41-BA88-B537D911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725472" cy="796273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会自动推断类型，调用对应的序列化器，对数据进行序列化和反序列化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6F80BC-867D-6541-A279-BF951C90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类型推断和序列化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F4B08A-FF50-E44A-973E-01A645FA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8" y="2506663"/>
            <a:ext cx="5821998" cy="435133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AE32B35-086C-B145-9921-AD929A26E34D}"/>
              </a:ext>
            </a:extLst>
          </p:cNvPr>
          <p:cNvSpPr/>
          <p:nvPr/>
        </p:nvSpPr>
        <p:spPr>
          <a:xfrm>
            <a:off x="5710606" y="2223761"/>
            <a:ext cx="648139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959A8"/>
                </a:solidFill>
              </a:rPr>
              <a:t>package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org.apache.flink.api.common.typeinfo</a:t>
            </a:r>
            <a:r>
              <a:rPr lang="en-US" altLang="zh-CN" sz="1200" dirty="0"/>
              <a:t>; </a:t>
            </a:r>
          </a:p>
          <a:p>
            <a:endParaRPr lang="en-US" altLang="zh-CN" sz="1200" dirty="0">
              <a:solidFill>
                <a:srgbClr val="8959A8"/>
              </a:solidFill>
            </a:endParaRPr>
          </a:p>
          <a:p>
            <a:r>
              <a:rPr lang="en-US" altLang="zh-CN" sz="1200" dirty="0">
                <a:solidFill>
                  <a:srgbClr val="8959A8"/>
                </a:solidFill>
              </a:rPr>
              <a:t>public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class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E908C"/>
                </a:solidFill>
              </a:rPr>
              <a:t>Types</a:t>
            </a:r>
            <a:r>
              <a:rPr lang="en-US" altLang="zh-CN" sz="1200" dirty="0"/>
              <a:t> { </a:t>
            </a:r>
          </a:p>
          <a:p>
            <a:endParaRPr lang="en-US" altLang="zh-CN" sz="1200" dirty="0"/>
          </a:p>
          <a:p>
            <a:pPr lvl="1"/>
            <a:r>
              <a:rPr lang="en-US" altLang="zh-CN" sz="1200" dirty="0">
                <a:solidFill>
                  <a:srgbClr val="8E908C"/>
                </a:solidFill>
              </a:rPr>
              <a:t>// </a:t>
            </a:r>
            <a:r>
              <a:rPr lang="en-US" altLang="zh-CN" sz="1200" dirty="0" err="1">
                <a:solidFill>
                  <a:srgbClr val="8E908C"/>
                </a:solidFill>
              </a:rPr>
              <a:t>java.lang.Void</a:t>
            </a:r>
            <a:r>
              <a:rPr lang="en-US" altLang="zh-CN" sz="1200" dirty="0"/>
              <a:t> </a:t>
            </a:r>
          </a:p>
          <a:p>
            <a:pPr lvl="1"/>
            <a:r>
              <a:rPr lang="en-US" altLang="zh-CN" sz="1200" dirty="0">
                <a:solidFill>
                  <a:srgbClr val="8959A8"/>
                </a:solidFill>
              </a:rPr>
              <a:t>public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static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final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TypeInformation</a:t>
            </a:r>
            <a:r>
              <a:rPr lang="en-US" altLang="zh-CN" sz="1200" dirty="0"/>
              <a:t>&lt;Void&gt; VOID = </a:t>
            </a:r>
            <a:r>
              <a:rPr lang="en-US" altLang="zh-CN" sz="1200" dirty="0" err="1"/>
              <a:t>BasicTypeInfo.VOID_TYPE_INFO</a:t>
            </a:r>
            <a:r>
              <a:rPr lang="en-US" altLang="zh-CN" sz="1200" dirty="0"/>
              <a:t>; </a:t>
            </a:r>
          </a:p>
          <a:p>
            <a:pPr lvl="1"/>
            <a:endParaRPr lang="en-US" altLang="zh-CN" sz="1200" dirty="0">
              <a:solidFill>
                <a:srgbClr val="8E908C"/>
              </a:solidFill>
            </a:endParaRPr>
          </a:p>
          <a:p>
            <a:pPr lvl="1"/>
            <a:r>
              <a:rPr lang="en-US" altLang="zh-CN" sz="1200" dirty="0">
                <a:solidFill>
                  <a:srgbClr val="8E908C"/>
                </a:solidFill>
              </a:rPr>
              <a:t>// </a:t>
            </a:r>
            <a:r>
              <a:rPr lang="en-US" altLang="zh-CN" sz="1200" dirty="0" err="1">
                <a:solidFill>
                  <a:srgbClr val="8E908C"/>
                </a:solidFill>
              </a:rPr>
              <a:t>java.lang.String</a:t>
            </a:r>
            <a:r>
              <a:rPr lang="en-US" altLang="zh-CN" sz="1200" dirty="0"/>
              <a:t> </a:t>
            </a:r>
          </a:p>
          <a:p>
            <a:pPr lvl="1"/>
            <a:r>
              <a:rPr lang="en-US" altLang="zh-CN" sz="1200" dirty="0">
                <a:solidFill>
                  <a:srgbClr val="8959A8"/>
                </a:solidFill>
              </a:rPr>
              <a:t>public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static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final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TypeInformation</a:t>
            </a:r>
            <a:r>
              <a:rPr lang="en-US" altLang="zh-CN" sz="1200" dirty="0"/>
              <a:t>&lt;String&gt; STRING = </a:t>
            </a:r>
            <a:r>
              <a:rPr lang="en-US" altLang="zh-CN" sz="1200" dirty="0" err="1"/>
              <a:t>BasicTypeInfo.STRING_TYPE_INFO</a:t>
            </a:r>
            <a:r>
              <a:rPr lang="en-US" altLang="zh-CN" sz="1200" dirty="0"/>
              <a:t>; </a:t>
            </a:r>
          </a:p>
          <a:p>
            <a:pPr lvl="1"/>
            <a:endParaRPr lang="en-US" altLang="zh-CN" sz="1200" dirty="0">
              <a:solidFill>
                <a:srgbClr val="8E908C"/>
              </a:solidFill>
            </a:endParaRPr>
          </a:p>
          <a:p>
            <a:pPr lvl="1"/>
            <a:r>
              <a:rPr lang="en-US" altLang="zh-CN" sz="1200" dirty="0">
                <a:solidFill>
                  <a:srgbClr val="8E908C"/>
                </a:solidFill>
              </a:rPr>
              <a:t>// </a:t>
            </a:r>
            <a:r>
              <a:rPr lang="en-US" altLang="zh-CN" sz="1200" dirty="0" err="1">
                <a:solidFill>
                  <a:srgbClr val="8E908C"/>
                </a:solidFill>
              </a:rPr>
              <a:t>java.lang.Boolean</a:t>
            </a:r>
            <a:r>
              <a:rPr lang="en-US" altLang="zh-CN" sz="1200" dirty="0"/>
              <a:t> </a:t>
            </a:r>
          </a:p>
          <a:p>
            <a:pPr lvl="1"/>
            <a:r>
              <a:rPr lang="en-US" altLang="zh-CN" sz="1200" dirty="0">
                <a:solidFill>
                  <a:srgbClr val="8959A8"/>
                </a:solidFill>
              </a:rPr>
              <a:t>public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static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final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TypeInformation</a:t>
            </a:r>
            <a:r>
              <a:rPr lang="en-US" altLang="zh-CN" sz="1200" dirty="0"/>
              <a:t>&lt;Boolean&gt; BOOLEAN = </a:t>
            </a:r>
            <a:r>
              <a:rPr lang="en-US" altLang="zh-CN" sz="1200" dirty="0" err="1"/>
              <a:t>BasicTypeInfo.BOOLEAN_TYPE_INFO</a:t>
            </a:r>
            <a:r>
              <a:rPr lang="en-US" altLang="zh-CN" sz="1200" dirty="0"/>
              <a:t>; </a:t>
            </a:r>
          </a:p>
          <a:p>
            <a:pPr lvl="1"/>
            <a:endParaRPr lang="en-US" altLang="zh-CN" sz="1200" dirty="0">
              <a:solidFill>
                <a:srgbClr val="8E908C"/>
              </a:solidFill>
            </a:endParaRPr>
          </a:p>
          <a:p>
            <a:pPr lvl="1"/>
            <a:r>
              <a:rPr lang="en-US" altLang="zh-CN" sz="1200" dirty="0">
                <a:solidFill>
                  <a:srgbClr val="8E908C"/>
                </a:solidFill>
              </a:rPr>
              <a:t>// </a:t>
            </a:r>
            <a:r>
              <a:rPr lang="en-US" altLang="zh-CN" sz="1200" dirty="0" err="1">
                <a:solidFill>
                  <a:srgbClr val="8E908C"/>
                </a:solidFill>
              </a:rPr>
              <a:t>java.lang.Integer</a:t>
            </a:r>
            <a:r>
              <a:rPr lang="en-US" altLang="zh-CN" sz="1200" dirty="0"/>
              <a:t> </a:t>
            </a:r>
          </a:p>
          <a:p>
            <a:pPr lvl="1"/>
            <a:r>
              <a:rPr lang="en-US" altLang="zh-CN" sz="1200" dirty="0">
                <a:solidFill>
                  <a:srgbClr val="8959A8"/>
                </a:solidFill>
              </a:rPr>
              <a:t>public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static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final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TypeInformation</a:t>
            </a:r>
            <a:r>
              <a:rPr lang="en-US" altLang="zh-CN" sz="1200" dirty="0"/>
              <a:t>&lt;Integer&gt; INT = </a:t>
            </a:r>
            <a:r>
              <a:rPr lang="en-US" altLang="zh-CN" sz="1200" dirty="0" err="1"/>
              <a:t>BasicTypeInfo.INT_TYPE_INFO</a:t>
            </a:r>
            <a:r>
              <a:rPr lang="en-US" altLang="zh-CN" sz="1200" dirty="0"/>
              <a:t>; </a:t>
            </a:r>
          </a:p>
          <a:p>
            <a:pPr lvl="1"/>
            <a:endParaRPr lang="en-US" altLang="zh-CN" sz="1200" dirty="0">
              <a:solidFill>
                <a:srgbClr val="8E908C"/>
              </a:solidFill>
            </a:endParaRPr>
          </a:p>
          <a:p>
            <a:pPr lvl="1"/>
            <a:r>
              <a:rPr lang="en-US" altLang="zh-CN" sz="1200" dirty="0">
                <a:solidFill>
                  <a:srgbClr val="8E908C"/>
                </a:solidFill>
              </a:rPr>
              <a:t>// </a:t>
            </a:r>
            <a:r>
              <a:rPr lang="en-US" altLang="zh-CN" sz="1200" dirty="0" err="1">
                <a:solidFill>
                  <a:srgbClr val="8E908C"/>
                </a:solidFill>
              </a:rPr>
              <a:t>java.lang.Long</a:t>
            </a:r>
            <a:r>
              <a:rPr lang="en-US" altLang="zh-CN" sz="1200" dirty="0"/>
              <a:t> </a:t>
            </a:r>
          </a:p>
          <a:p>
            <a:pPr lvl="1"/>
            <a:r>
              <a:rPr lang="en-US" altLang="zh-CN" sz="1200" dirty="0">
                <a:solidFill>
                  <a:srgbClr val="8959A8"/>
                </a:solidFill>
              </a:rPr>
              <a:t>public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static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final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TypeInformation</a:t>
            </a:r>
            <a:r>
              <a:rPr lang="en-US" altLang="zh-CN" sz="1200" dirty="0"/>
              <a:t>&lt;Long&gt; LONG = </a:t>
            </a:r>
            <a:r>
              <a:rPr lang="en-US" altLang="zh-CN" sz="1200" dirty="0" err="1"/>
              <a:t>BasicTypeInfo.LONG_TYPE_INFO</a:t>
            </a:r>
            <a:r>
              <a:rPr lang="en-US" altLang="zh-CN" sz="1200" dirty="0"/>
              <a:t>; </a:t>
            </a:r>
          </a:p>
          <a:p>
            <a:pPr lvl="1"/>
            <a:endParaRPr lang="en-US" altLang="zh-CN" sz="1200" dirty="0"/>
          </a:p>
          <a:p>
            <a:pPr lvl="1"/>
            <a:r>
              <a:rPr lang="en-US" altLang="zh-CN" sz="1200" dirty="0"/>
              <a:t>... 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56B91C-DDDA-D946-AFB7-FB7C7DC9E715}"/>
              </a:ext>
            </a:extLst>
          </p:cNvPr>
          <p:cNvSpPr txBox="1"/>
          <p:nvPr/>
        </p:nvSpPr>
        <p:spPr>
          <a:xfrm>
            <a:off x="5710606" y="1784016"/>
            <a:ext cx="371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一些基础类型的</a:t>
            </a:r>
            <a:r>
              <a:rPr kumimoji="1" lang="en-US" altLang="zh-CN" dirty="0" err="1"/>
              <a:t>TypeInformation</a:t>
            </a:r>
            <a:r>
              <a:rPr kumimoji="1"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140636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4F4614-A527-3B41-BA88-B537D911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725472" cy="3016831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Types.STRING</a:t>
            </a:r>
            <a:r>
              <a:rPr kumimoji="1" lang="zh-CN" altLang="en-US" dirty="0"/>
              <a:t> 是用来表示 </a:t>
            </a:r>
            <a:r>
              <a:rPr kumimoji="1" lang="en-US" altLang="zh-CN" dirty="0" err="1"/>
              <a:t>java.lang.String</a:t>
            </a:r>
            <a:r>
              <a:rPr kumimoji="1" lang="zh-CN" altLang="en-US" dirty="0"/>
              <a:t> 的</a:t>
            </a:r>
            <a:r>
              <a:rPr kumimoji="1" lang="en-US" altLang="zh-CN" dirty="0" err="1"/>
              <a:t>TypeInformation</a:t>
            </a:r>
            <a:endParaRPr kumimoji="1" lang="en-US" altLang="zh-CN" dirty="0"/>
          </a:p>
          <a:p>
            <a:r>
              <a:rPr kumimoji="1" lang="en-US" altLang="zh-CN" dirty="0" err="1"/>
              <a:t>Types.STRING</a:t>
            </a:r>
            <a:r>
              <a:rPr kumimoji="1" lang="zh-CN" altLang="en-US" dirty="0"/>
              <a:t> 被定义为 </a:t>
            </a:r>
            <a:r>
              <a:rPr kumimoji="1" lang="en-US" altLang="zh-CN" dirty="0" err="1"/>
              <a:t>BasicTypeInfo.STRING_TYPE_INFO</a:t>
            </a:r>
            <a:endParaRPr kumimoji="1" lang="en-US" altLang="zh-CN" dirty="0"/>
          </a:p>
          <a:p>
            <a:r>
              <a:rPr kumimoji="1" lang="en-US" altLang="zh-CN" dirty="0"/>
              <a:t>STRING_TYPE_INFO</a:t>
            </a:r>
            <a:r>
              <a:rPr kumimoji="1" lang="zh-CN" altLang="en-US" dirty="0"/>
              <a:t> ：使用何种序列化器和比较器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6F80BC-867D-6541-A279-BF951C90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类型推断和序列化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CE3A5B-ED4A-494B-B322-B893A7BE4A0A}"/>
              </a:ext>
            </a:extLst>
          </p:cNvPr>
          <p:cNvSpPr/>
          <p:nvPr/>
        </p:nvSpPr>
        <p:spPr>
          <a:xfrm>
            <a:off x="5701048" y="2533820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static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final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BasicTypeInfo</a:t>
            </a:r>
            <a:r>
              <a:rPr lang="en-US" altLang="zh-CN" sz="1400" dirty="0"/>
              <a:t>&lt;String&gt; </a:t>
            </a:r>
          </a:p>
          <a:p>
            <a:r>
              <a:rPr lang="en-US" altLang="zh-CN" sz="1400" dirty="0"/>
              <a:t>	STRING_TYPE_INFO = </a:t>
            </a:r>
          </a:p>
          <a:p>
            <a:r>
              <a:rPr lang="en-US" altLang="zh-CN" sz="1400" dirty="0">
                <a:solidFill>
                  <a:srgbClr val="8959A8"/>
                </a:solidFill>
              </a:rPr>
              <a:t>	new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BasicTypeInfo</a:t>
            </a:r>
            <a:r>
              <a:rPr lang="en-US" altLang="zh-CN" sz="1400" dirty="0"/>
              <a:t>&lt;&gt;(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String.class</a:t>
            </a:r>
            <a:r>
              <a:rPr lang="en-US" altLang="zh-CN" sz="1400" dirty="0"/>
              <a:t>, </a:t>
            </a:r>
          </a:p>
          <a:p>
            <a:r>
              <a:rPr lang="en-US" altLang="zh-CN" sz="1400" dirty="0">
                <a:solidFill>
                  <a:srgbClr val="8959A8"/>
                </a:solidFill>
              </a:rPr>
              <a:t>	new</a:t>
            </a:r>
            <a:r>
              <a:rPr lang="en-US" altLang="zh-CN" sz="1400" dirty="0"/>
              <a:t> Class&lt;?&gt;[]{}, 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StringSerializer.INSTANCE</a:t>
            </a:r>
            <a:r>
              <a:rPr lang="en-US" altLang="zh-CN" sz="1400" dirty="0"/>
              <a:t>, 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StringComparator.class</a:t>
            </a:r>
            <a:r>
              <a:rPr lang="en-US" altLang="zh-CN" sz="1400" dirty="0"/>
              <a:t>);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0CD897-A6DA-1145-840A-D43F7A49487A}"/>
              </a:ext>
            </a:extLst>
          </p:cNvPr>
          <p:cNvSpPr txBox="1"/>
          <p:nvPr/>
        </p:nvSpPr>
        <p:spPr>
          <a:xfrm>
            <a:off x="5701048" y="2039489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STRING_TYPE_INFO</a:t>
            </a:r>
            <a:r>
              <a:rPr kumimoji="1" lang="zh-CN" altLang="en-US" dirty="0"/>
              <a:t>定义使用何种序列化器和比较器：</a:t>
            </a:r>
          </a:p>
        </p:txBody>
      </p:sp>
    </p:spTree>
    <p:extLst>
      <p:ext uri="{BB962C8B-B14F-4D97-AF65-F5344CB8AC3E}">
        <p14:creationId xmlns:p14="http://schemas.microsoft.com/office/powerpoint/2010/main" val="2635385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4F4614-A527-3B41-BA88-B537D911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725472" cy="487139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在声明式文件中定义</a:t>
            </a:r>
            <a:r>
              <a:rPr kumimoji="1" lang="en-US" altLang="zh-CN" dirty="0"/>
              <a:t>Schema</a:t>
            </a:r>
          </a:p>
          <a:p>
            <a:r>
              <a:rPr kumimoji="1" lang="zh-CN" altLang="en-US" dirty="0"/>
              <a:t>使用工具将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转换为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可用的类</a:t>
            </a:r>
            <a:endParaRPr kumimoji="1" lang="en-US" altLang="zh-CN" dirty="0"/>
          </a:p>
          <a:p>
            <a:r>
              <a:rPr kumimoji="1" lang="en-US" altLang="zh-CN" dirty="0"/>
              <a:t>Avro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</a:p>
          <a:p>
            <a:pPr lvl="1"/>
            <a:r>
              <a:rPr kumimoji="1" lang="zh-CN" altLang="en-US" dirty="0"/>
              <a:t>生成的类与</a:t>
            </a:r>
            <a:r>
              <a:rPr kumimoji="1" lang="en-US" altLang="zh-CN" dirty="0"/>
              <a:t>POJO</a:t>
            </a:r>
            <a:r>
              <a:rPr kumimoji="1" lang="zh-CN" altLang="en-US" dirty="0"/>
              <a:t>类似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</a:t>
            </a:r>
            <a:r>
              <a:rPr kumimoji="1" lang="en-US" altLang="zh-CN" dirty="0"/>
              <a:t>getter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setter</a:t>
            </a:r>
            <a:r>
              <a:rPr kumimoji="1" lang="zh-CN" altLang="en-US" dirty="0"/>
              <a:t>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 err="1"/>
              <a:t>Flink</a:t>
            </a:r>
            <a:r>
              <a:rPr kumimoji="1" lang="zh-CN" altLang="en-US" dirty="0"/>
              <a:t>中可以像使用</a:t>
            </a:r>
            <a:r>
              <a:rPr kumimoji="1" lang="en-US" altLang="zh-CN" dirty="0"/>
              <a:t>POJO</a:t>
            </a:r>
            <a:r>
              <a:rPr kumimoji="1" lang="zh-CN" altLang="en-US" dirty="0"/>
              <a:t>一样使用</a:t>
            </a:r>
            <a:r>
              <a:rPr kumimoji="1" lang="en-US" altLang="zh-CN" dirty="0"/>
              <a:t>Avro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模式</a:t>
            </a:r>
            <a:endParaRPr kumimoji="1" lang="en-US" altLang="zh-CN" dirty="0"/>
          </a:p>
          <a:p>
            <a:r>
              <a:rPr kumimoji="1" lang="en-US" altLang="zh-CN" dirty="0"/>
              <a:t>Avro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Generic</a:t>
            </a:r>
          </a:p>
          <a:p>
            <a:pPr lvl="1"/>
            <a:r>
              <a:rPr kumimoji="1" lang="zh-CN" altLang="en-US" dirty="0"/>
              <a:t>不生成具体的类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</a:t>
            </a:r>
            <a:r>
              <a:rPr lang="en-US" altLang="zh-CN" dirty="0" err="1"/>
              <a:t>GenericRecord</a:t>
            </a:r>
            <a:r>
              <a:rPr lang="zh-CN" altLang="en-US" dirty="0"/>
              <a:t>封装所有用户定义的数据结构</a:t>
            </a:r>
            <a:endParaRPr lang="en-US" altLang="zh-CN" dirty="0"/>
          </a:p>
          <a:p>
            <a:pPr lvl="1"/>
            <a:r>
              <a:rPr kumimoji="1" lang="zh-CN" altLang="en-US" dirty="0"/>
              <a:t>必须给</a:t>
            </a:r>
            <a:r>
              <a:rPr kumimoji="1" lang="en-US" altLang="zh-CN" dirty="0" err="1"/>
              <a:t>Flink</a:t>
            </a:r>
            <a:r>
              <a:rPr kumimoji="1" lang="zh-CN" altLang="en-US" dirty="0"/>
              <a:t>提供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信息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6F80BC-867D-6541-A279-BF951C90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Avro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7045EA-DCB9-1A48-B1AC-500939D5F05A}"/>
              </a:ext>
            </a:extLst>
          </p:cNvPr>
          <p:cNvSpPr/>
          <p:nvPr/>
        </p:nvSpPr>
        <p:spPr>
          <a:xfrm>
            <a:off x="5629805" y="292869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{ </a:t>
            </a:r>
          </a:p>
          <a:p>
            <a:pPr lvl="1"/>
            <a:r>
              <a:rPr lang="en-US" altLang="zh-CN" sz="1400" dirty="0">
                <a:solidFill>
                  <a:srgbClr val="718C00"/>
                </a:solidFill>
              </a:rPr>
              <a:t>"namespace"</a:t>
            </a:r>
            <a:r>
              <a:rPr lang="en-US" altLang="zh-CN" sz="1400" dirty="0"/>
              <a:t>: </a:t>
            </a:r>
            <a:r>
              <a:rPr lang="en-US" altLang="zh-CN" sz="1400" dirty="0">
                <a:solidFill>
                  <a:srgbClr val="718C00"/>
                </a:solidFill>
              </a:rPr>
              <a:t>"</a:t>
            </a:r>
            <a:r>
              <a:rPr lang="en-US" altLang="zh-CN" sz="1400" dirty="0" err="1">
                <a:solidFill>
                  <a:srgbClr val="718C00"/>
                </a:solidFill>
              </a:rPr>
              <a:t>org.apache.flink.tutorials.avro</a:t>
            </a:r>
            <a:r>
              <a:rPr lang="en-US" altLang="zh-CN" sz="1400" dirty="0">
                <a:solidFill>
                  <a:srgbClr val="718C00"/>
                </a:solidFill>
              </a:rPr>
              <a:t>"</a:t>
            </a:r>
            <a:r>
              <a:rPr lang="en-US" altLang="zh-CN" sz="1400" dirty="0"/>
              <a:t>, </a:t>
            </a:r>
          </a:p>
          <a:p>
            <a:pPr lvl="1"/>
            <a:r>
              <a:rPr lang="en-US" altLang="zh-CN" sz="1400" dirty="0">
                <a:solidFill>
                  <a:srgbClr val="718C00"/>
                </a:solidFill>
              </a:rPr>
              <a:t>"type"</a:t>
            </a:r>
            <a:r>
              <a:rPr lang="en-US" altLang="zh-CN" sz="1400" dirty="0"/>
              <a:t>: </a:t>
            </a:r>
            <a:r>
              <a:rPr lang="en-US" altLang="zh-CN" sz="1400" dirty="0">
                <a:solidFill>
                  <a:srgbClr val="718C00"/>
                </a:solidFill>
              </a:rPr>
              <a:t>"record"</a:t>
            </a:r>
            <a:r>
              <a:rPr lang="en-US" altLang="zh-CN" sz="1400" dirty="0"/>
              <a:t>, </a:t>
            </a:r>
          </a:p>
          <a:p>
            <a:pPr lvl="1"/>
            <a:r>
              <a:rPr lang="en-US" altLang="zh-CN" sz="1400" dirty="0">
                <a:solidFill>
                  <a:srgbClr val="718C00"/>
                </a:solidFill>
              </a:rPr>
              <a:t>"name"</a:t>
            </a:r>
            <a:r>
              <a:rPr lang="en-US" altLang="zh-CN" sz="1400" dirty="0"/>
              <a:t>: </a:t>
            </a:r>
            <a:r>
              <a:rPr lang="en-US" altLang="zh-CN" sz="1400" dirty="0">
                <a:solidFill>
                  <a:srgbClr val="718C00"/>
                </a:solidFill>
              </a:rPr>
              <a:t>"</a:t>
            </a:r>
            <a:r>
              <a:rPr lang="en-US" altLang="zh-CN" sz="1400" dirty="0" err="1">
                <a:solidFill>
                  <a:srgbClr val="718C00"/>
                </a:solidFill>
              </a:rPr>
              <a:t>MyPojo</a:t>
            </a:r>
            <a:r>
              <a:rPr lang="en-US" altLang="zh-CN" sz="1400" dirty="0">
                <a:solidFill>
                  <a:srgbClr val="718C00"/>
                </a:solidFill>
              </a:rPr>
              <a:t>"</a:t>
            </a:r>
            <a:r>
              <a:rPr lang="en-US" altLang="zh-CN" sz="1400" dirty="0"/>
              <a:t>, </a:t>
            </a:r>
          </a:p>
          <a:p>
            <a:pPr lvl="1"/>
            <a:r>
              <a:rPr lang="en-US" altLang="zh-CN" sz="1400" dirty="0">
                <a:solidFill>
                  <a:srgbClr val="718C00"/>
                </a:solidFill>
              </a:rPr>
              <a:t>"fields"</a:t>
            </a:r>
            <a:r>
              <a:rPr lang="en-US" altLang="zh-CN" sz="1400" dirty="0"/>
              <a:t>: [ </a:t>
            </a:r>
          </a:p>
          <a:p>
            <a:pPr lvl="1"/>
            <a:r>
              <a:rPr lang="en-US" altLang="zh-CN" sz="1400" dirty="0"/>
              <a:t>	{ </a:t>
            </a:r>
            <a:r>
              <a:rPr lang="en-US" altLang="zh-CN" sz="1400" dirty="0">
                <a:solidFill>
                  <a:srgbClr val="718C00"/>
                </a:solidFill>
              </a:rPr>
              <a:t>"name"</a:t>
            </a:r>
            <a:r>
              <a:rPr lang="en-US" altLang="zh-CN" sz="1400" dirty="0"/>
              <a:t>: </a:t>
            </a:r>
            <a:r>
              <a:rPr lang="en-US" altLang="zh-CN" sz="1400" dirty="0">
                <a:solidFill>
                  <a:srgbClr val="718C00"/>
                </a:solidFill>
              </a:rPr>
              <a:t>"id"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718C00"/>
                </a:solidFill>
              </a:rPr>
              <a:t>"type"</a:t>
            </a:r>
            <a:r>
              <a:rPr lang="en-US" altLang="zh-CN" sz="1400" dirty="0"/>
              <a:t>: </a:t>
            </a:r>
            <a:r>
              <a:rPr lang="en-US" altLang="zh-CN" sz="1400" dirty="0">
                <a:solidFill>
                  <a:srgbClr val="718C00"/>
                </a:solidFill>
              </a:rPr>
              <a:t>"int"</a:t>
            </a:r>
            <a:r>
              <a:rPr lang="en-US" altLang="zh-CN" sz="1400" dirty="0"/>
              <a:t> }, </a:t>
            </a:r>
          </a:p>
          <a:p>
            <a:pPr lvl="1"/>
            <a:r>
              <a:rPr lang="en-US" altLang="zh-CN" sz="1400" dirty="0"/>
              <a:t>	{ </a:t>
            </a:r>
            <a:r>
              <a:rPr lang="en-US" altLang="zh-CN" sz="1400" dirty="0">
                <a:solidFill>
                  <a:srgbClr val="718C00"/>
                </a:solidFill>
              </a:rPr>
              <a:t>"name"</a:t>
            </a:r>
            <a:r>
              <a:rPr lang="en-US" altLang="zh-CN" sz="1400" dirty="0"/>
              <a:t>: </a:t>
            </a:r>
            <a:r>
              <a:rPr lang="en-US" altLang="zh-CN" sz="1400" dirty="0">
                <a:solidFill>
                  <a:srgbClr val="718C00"/>
                </a:solidFill>
              </a:rPr>
              <a:t>"name"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718C00"/>
                </a:solidFill>
              </a:rPr>
              <a:t>"type"</a:t>
            </a:r>
            <a:r>
              <a:rPr lang="en-US" altLang="zh-CN" sz="1400" dirty="0"/>
              <a:t>: </a:t>
            </a:r>
            <a:r>
              <a:rPr lang="en-US" altLang="zh-CN" sz="1400" dirty="0">
                <a:solidFill>
                  <a:srgbClr val="718C00"/>
                </a:solidFill>
              </a:rPr>
              <a:t>"string"</a:t>
            </a:r>
            <a:r>
              <a:rPr lang="en-US" altLang="zh-CN" sz="1400" dirty="0"/>
              <a:t> } </a:t>
            </a:r>
          </a:p>
          <a:p>
            <a:pPr lvl="1"/>
            <a:r>
              <a:rPr lang="en-US" altLang="zh-CN" sz="1400" dirty="0"/>
              <a:t>]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63CBA1-9924-B44F-9FEB-EFDA386276E7}"/>
              </a:ext>
            </a:extLst>
          </p:cNvPr>
          <p:cNvSpPr txBox="1"/>
          <p:nvPr/>
        </p:nvSpPr>
        <p:spPr>
          <a:xfrm>
            <a:off x="5608338" y="2559367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Avro</a:t>
            </a:r>
            <a:r>
              <a:rPr kumimoji="1" lang="zh-CN" altLang="en-US" dirty="0"/>
              <a:t>声明式文件：</a:t>
            </a:r>
          </a:p>
        </p:txBody>
      </p:sp>
    </p:spTree>
    <p:extLst>
      <p:ext uri="{BB962C8B-B14F-4D97-AF65-F5344CB8AC3E}">
        <p14:creationId xmlns:p14="http://schemas.microsoft.com/office/powerpoint/2010/main" val="2375929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4F4614-A527-3B41-BA88-B537D911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725472" cy="4871390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Kryo</a:t>
            </a:r>
            <a:r>
              <a:rPr kumimoji="1" lang="zh-CN" altLang="en-US" dirty="0"/>
              <a:t>是大数据领域经常使用的序列化框架</a:t>
            </a:r>
            <a:endParaRPr kumimoji="1" lang="en-US" altLang="zh-CN" dirty="0"/>
          </a:p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无法推断出数据类型时，将该数据类型定义为</a:t>
            </a:r>
            <a:r>
              <a:rPr kumimoji="1" lang="en-US" altLang="zh-CN" dirty="0" err="1"/>
              <a:t>GenericTypeInfo</a:t>
            </a:r>
            <a:r>
              <a:rPr kumimoji="1" lang="zh-CN" altLang="en-US" dirty="0"/>
              <a:t>，使用</a:t>
            </a:r>
            <a:r>
              <a:rPr kumimoji="1" lang="en-US" altLang="zh-CN" dirty="0" err="1"/>
              <a:t>Kryo</a:t>
            </a:r>
            <a:r>
              <a:rPr kumimoji="1" lang="zh-CN" altLang="en-US" dirty="0"/>
              <a:t>作为后备选项进行序列化</a:t>
            </a:r>
            <a:endParaRPr kumimoji="1" lang="en-US" altLang="zh-CN" dirty="0"/>
          </a:p>
          <a:p>
            <a:r>
              <a:rPr kumimoji="1" lang="zh-CN" altLang="en-US" dirty="0"/>
              <a:t>最好实现自己的序列化器，并对数据类型和序列化器进行注册</a:t>
            </a:r>
            <a:endParaRPr kumimoji="1" lang="en-US" altLang="zh-CN" dirty="0"/>
          </a:p>
          <a:p>
            <a:r>
              <a:rPr kumimoji="1" lang="en-US" altLang="zh-CN" dirty="0" err="1"/>
              <a:t>Kryo</a:t>
            </a:r>
            <a:r>
              <a:rPr kumimoji="1" lang="zh-CN" altLang="en-US" dirty="0"/>
              <a:t>在有些场景效率不高</a:t>
            </a:r>
            <a:endParaRPr kumimoji="1" lang="en-US" altLang="zh-CN" dirty="0"/>
          </a:p>
          <a:p>
            <a:r>
              <a:rPr lang="en-US" altLang="zh-CN" dirty="0" err="1"/>
              <a:t>env.getConfig.disableGenericTypes</a:t>
            </a:r>
            <a:r>
              <a:rPr lang="en-US" altLang="zh-CN" dirty="0"/>
              <a:t>()</a:t>
            </a:r>
            <a:r>
              <a:rPr lang="zh-CN" altLang="en-US" dirty="0"/>
              <a:t>禁用</a:t>
            </a:r>
            <a:r>
              <a:rPr lang="en-US" altLang="zh-CN" dirty="0" err="1"/>
              <a:t>Kryo</a:t>
            </a:r>
            <a:r>
              <a:rPr lang="zh-CN" altLang="en-US" dirty="0"/>
              <a:t>，可以定位到具体哪个类型无法被</a:t>
            </a:r>
            <a:r>
              <a:rPr lang="en-US" altLang="zh-CN" dirty="0" err="1"/>
              <a:t>Flink</a:t>
            </a:r>
            <a:r>
              <a:rPr lang="zh-CN" altLang="en-US" dirty="0"/>
              <a:t>自动推断，然后针对该类型创建更高效的序列化器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6F80BC-867D-6541-A279-BF951C90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Kryo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63CBA1-9924-B44F-9FEB-EFDA386276E7}"/>
              </a:ext>
            </a:extLst>
          </p:cNvPr>
          <p:cNvSpPr txBox="1"/>
          <p:nvPr/>
        </p:nvSpPr>
        <p:spPr>
          <a:xfrm>
            <a:off x="5491567" y="139622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注册数据类型和序列化器：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F4A96E-A3FF-D34F-BB4A-77BAB9458F88}"/>
              </a:ext>
            </a:extLst>
          </p:cNvPr>
          <p:cNvSpPr/>
          <p:nvPr/>
        </p:nvSpPr>
        <p:spPr>
          <a:xfrm>
            <a:off x="5491567" y="176555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将</a:t>
            </a:r>
            <a:r>
              <a:rPr lang="en-US" altLang="zh-CN" sz="1400" dirty="0" err="1">
                <a:solidFill>
                  <a:srgbClr val="8E908C"/>
                </a:solidFill>
              </a:rPr>
              <a:t>MyCustomType</a:t>
            </a:r>
            <a:r>
              <a:rPr lang="zh-CN" altLang="en-US" sz="1400" dirty="0">
                <a:solidFill>
                  <a:srgbClr val="8E908C"/>
                </a:solidFill>
              </a:rPr>
              <a:t>类进行注册</a:t>
            </a:r>
            <a:r>
              <a:rPr lang="zh-CN" altLang="en-US" sz="1400" dirty="0"/>
              <a:t> </a:t>
            </a:r>
            <a:r>
              <a:rPr lang="en-US" altLang="zh-CN" sz="1400" dirty="0" err="1"/>
              <a:t>env.getConfig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registerKryoType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MyCustomType.class</a:t>
            </a:r>
            <a:r>
              <a:rPr lang="en-US" altLang="zh-CN" sz="1400" dirty="0"/>
              <a:t>); </a:t>
            </a:r>
          </a:p>
          <a:p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或者使用下面的方式并且实现自定义序列化器</a:t>
            </a:r>
            <a:r>
              <a:rPr lang="zh-CN" altLang="en-US" sz="1400" dirty="0"/>
              <a:t> </a:t>
            </a:r>
            <a:r>
              <a:rPr lang="en-US" altLang="zh-CN" sz="1400" dirty="0" err="1"/>
              <a:t>env.getConfig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registerTypeWithKryoSerializer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MyCustomType.class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MyCustomSerializer.class</a:t>
            </a:r>
            <a:r>
              <a:rPr lang="en-US" altLang="zh-CN" sz="1400" dirty="0"/>
              <a:t>);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727A66-1B45-CF46-80BC-0F7297D1F2DF}"/>
              </a:ext>
            </a:extLst>
          </p:cNvPr>
          <p:cNvSpPr/>
          <p:nvPr/>
        </p:nvSpPr>
        <p:spPr>
          <a:xfrm>
            <a:off x="5491567" y="3550842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8959A8"/>
                </a:solidFill>
              </a:rPr>
              <a:t>static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class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MyClassSerializer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extends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E908C"/>
                </a:solidFill>
              </a:rPr>
              <a:t>Serializer</a:t>
            </a:r>
            <a:r>
              <a:rPr lang="en-US" altLang="zh-CN" sz="1400" dirty="0"/>
              <a:t>&lt;</a:t>
            </a:r>
            <a:r>
              <a:rPr lang="en-US" altLang="zh-CN" sz="1400" dirty="0" err="1">
                <a:solidFill>
                  <a:srgbClr val="8E908C"/>
                </a:solidFill>
              </a:rPr>
              <a:t>MyCustomType</a:t>
            </a:r>
            <a:r>
              <a:rPr lang="en-US" altLang="zh-CN" sz="1400" dirty="0"/>
              <a:t>&gt; </a:t>
            </a:r>
            <a:r>
              <a:rPr lang="en-US" altLang="zh-CN" sz="1400" dirty="0">
                <a:solidFill>
                  <a:srgbClr val="8959A8"/>
                </a:solidFill>
              </a:rPr>
              <a:t>implements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E908C"/>
                </a:solidFill>
              </a:rPr>
              <a:t>Serializable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{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private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static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final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long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serialVersionUID</a:t>
            </a:r>
            <a:r>
              <a:rPr lang="en-US" altLang="zh-CN" sz="1400" dirty="0"/>
              <a:t> = ... </a:t>
            </a:r>
          </a:p>
          <a:p>
            <a:pPr lvl="1"/>
            <a:endParaRPr lang="en-US" altLang="zh-CN" sz="1400" dirty="0"/>
          </a:p>
          <a:p>
            <a:pPr lvl="1"/>
            <a:r>
              <a:rPr lang="en-US" altLang="zh-CN" sz="1400" dirty="0"/>
              <a:t>@Override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void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b="1" dirty="0">
                <a:solidFill>
                  <a:srgbClr val="8E908C"/>
                </a:solidFill>
              </a:rPr>
              <a:t>write</a:t>
            </a:r>
            <a:r>
              <a:rPr lang="en-US" altLang="zh-CN" sz="1400" dirty="0">
                <a:solidFill>
                  <a:srgbClr val="F5871F"/>
                </a:solidFill>
              </a:rPr>
              <a:t>(</a:t>
            </a:r>
            <a:r>
              <a:rPr lang="en-US" altLang="zh-CN" sz="1400" dirty="0" err="1">
                <a:solidFill>
                  <a:srgbClr val="F5871F"/>
                </a:solidFill>
              </a:rPr>
              <a:t>Kryo</a:t>
            </a:r>
            <a:r>
              <a:rPr lang="en-US" altLang="zh-CN" sz="1400" dirty="0">
                <a:solidFill>
                  <a:srgbClr val="F5871F"/>
                </a:solidFill>
              </a:rPr>
              <a:t> </a:t>
            </a:r>
            <a:r>
              <a:rPr lang="en-US" altLang="zh-CN" sz="1400" dirty="0" err="1">
                <a:solidFill>
                  <a:srgbClr val="F5871F"/>
                </a:solidFill>
              </a:rPr>
              <a:t>kryo</a:t>
            </a:r>
            <a:r>
              <a:rPr lang="en-US" altLang="zh-CN" sz="1400" dirty="0">
                <a:solidFill>
                  <a:srgbClr val="F5871F"/>
                </a:solidFill>
              </a:rPr>
              <a:t>, Output output, </a:t>
            </a:r>
            <a:r>
              <a:rPr lang="en-US" altLang="zh-CN" sz="1400" dirty="0" err="1">
                <a:solidFill>
                  <a:srgbClr val="F5871F"/>
                </a:solidFill>
              </a:rPr>
              <a:t>MyCustomType</a:t>
            </a:r>
            <a:r>
              <a:rPr lang="en-US" altLang="zh-CN" sz="1400" dirty="0">
                <a:solidFill>
                  <a:srgbClr val="F5871F"/>
                </a:solidFill>
              </a:rPr>
              <a:t> </a:t>
            </a:r>
            <a:r>
              <a:rPr lang="en-US" altLang="zh-CN" sz="1400" dirty="0" err="1">
                <a:solidFill>
                  <a:srgbClr val="F5871F"/>
                </a:solidFill>
              </a:rPr>
              <a:t>myCustomType</a:t>
            </a:r>
            <a:r>
              <a:rPr lang="en-US" altLang="zh-CN" sz="1400" dirty="0">
                <a:solidFill>
                  <a:srgbClr val="F5871F"/>
                </a:solidFill>
              </a:rPr>
              <a:t>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</a:p>
          <a:p>
            <a:pPr lvl="1"/>
            <a:r>
              <a:rPr lang="en-US" altLang="zh-CN" sz="1400" dirty="0"/>
              <a:t>{ ... } </a:t>
            </a:r>
          </a:p>
          <a:p>
            <a:pPr lvl="1"/>
            <a:endParaRPr lang="en-US" altLang="zh-CN" sz="1400" dirty="0"/>
          </a:p>
          <a:p>
            <a:pPr lvl="1"/>
            <a:r>
              <a:rPr lang="en-US" altLang="zh-CN" sz="1400" dirty="0"/>
              <a:t>@Override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 err="1">
                <a:solidFill>
                  <a:srgbClr val="4271AE"/>
                </a:solidFill>
              </a:rPr>
              <a:t>MyCustomType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b="1" dirty="0">
                <a:solidFill>
                  <a:srgbClr val="8E908C"/>
                </a:solidFill>
              </a:rPr>
              <a:t>read</a:t>
            </a:r>
            <a:r>
              <a:rPr lang="en-US" altLang="zh-CN" sz="1400" dirty="0">
                <a:solidFill>
                  <a:srgbClr val="F5871F"/>
                </a:solidFill>
              </a:rPr>
              <a:t>(</a:t>
            </a:r>
            <a:r>
              <a:rPr lang="en-US" altLang="zh-CN" sz="1400" dirty="0" err="1">
                <a:solidFill>
                  <a:srgbClr val="F5871F"/>
                </a:solidFill>
              </a:rPr>
              <a:t>Kryo</a:t>
            </a:r>
            <a:r>
              <a:rPr lang="en-US" altLang="zh-CN" sz="1400" dirty="0">
                <a:solidFill>
                  <a:srgbClr val="F5871F"/>
                </a:solidFill>
              </a:rPr>
              <a:t> </a:t>
            </a:r>
            <a:r>
              <a:rPr lang="en-US" altLang="zh-CN" sz="1400" dirty="0" err="1">
                <a:solidFill>
                  <a:srgbClr val="F5871F"/>
                </a:solidFill>
              </a:rPr>
              <a:t>kryo</a:t>
            </a:r>
            <a:r>
              <a:rPr lang="en-US" altLang="zh-CN" sz="1400" dirty="0">
                <a:solidFill>
                  <a:srgbClr val="F5871F"/>
                </a:solidFill>
              </a:rPr>
              <a:t>, Input input, Class&lt;</a:t>
            </a:r>
            <a:r>
              <a:rPr lang="en-US" altLang="zh-CN" sz="1400" dirty="0" err="1">
                <a:solidFill>
                  <a:srgbClr val="F5871F"/>
                </a:solidFill>
              </a:rPr>
              <a:t>MyCustomType</a:t>
            </a:r>
            <a:r>
              <a:rPr lang="en-US" altLang="zh-CN" sz="1400" dirty="0">
                <a:solidFill>
                  <a:srgbClr val="F5871F"/>
                </a:solidFill>
              </a:rPr>
              <a:t>&gt; type)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</a:p>
          <a:p>
            <a:pPr lvl="1"/>
            <a:r>
              <a:rPr lang="en-US" altLang="zh-CN" sz="1400" dirty="0"/>
              <a:t>{ ... }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3A7DF79-8E51-A24C-A2DD-24BB12F8648A}"/>
              </a:ext>
            </a:extLst>
          </p:cNvPr>
          <p:cNvCxnSpPr>
            <a:cxnSpLocks/>
          </p:cNvCxnSpPr>
          <p:nvPr/>
        </p:nvCxnSpPr>
        <p:spPr>
          <a:xfrm>
            <a:off x="6628329" y="3150551"/>
            <a:ext cx="519448" cy="38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89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4F4614-A527-3B41-BA88-B537D911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725472" cy="487139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与</a:t>
            </a:r>
            <a:r>
              <a:rPr kumimoji="1" lang="en-US" altLang="zh-CN" dirty="0"/>
              <a:t>Avro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模式相似，使用声明式语言定义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，使用工具将声明式语言转化为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类</a:t>
            </a:r>
            <a:endParaRPr kumimoji="1" lang="en-US" altLang="zh-CN" dirty="0"/>
          </a:p>
          <a:p>
            <a:r>
              <a:rPr kumimoji="1" lang="zh-CN" altLang="en-US" dirty="0"/>
              <a:t>有人已经实现好</a:t>
            </a:r>
            <a:r>
              <a:rPr kumimoji="1" lang="en-US" altLang="zh-CN" dirty="0" err="1"/>
              <a:t>Kryo</a:t>
            </a:r>
            <a:r>
              <a:rPr kumimoji="1" lang="zh-CN" altLang="en-US" dirty="0"/>
              <a:t>的序列化器</a:t>
            </a:r>
            <a:endParaRPr kumimoji="1" lang="en-US" altLang="zh-CN" dirty="0"/>
          </a:p>
          <a:p>
            <a:r>
              <a:rPr lang="zh-CN" altLang="en-US" dirty="0"/>
              <a:t>案例：</a:t>
            </a:r>
            <a:r>
              <a:rPr lang="en-US" altLang="zh-CN" dirty="0" err="1"/>
              <a:t>MyCustomType</a:t>
            </a:r>
            <a:r>
              <a:rPr lang="zh-CN" altLang="en-US" dirty="0"/>
              <a:t>是使用</a:t>
            </a:r>
            <a:r>
              <a:rPr lang="en-US" altLang="zh-CN" dirty="0"/>
              <a:t>Thrift</a:t>
            </a:r>
            <a:r>
              <a:rPr lang="zh-CN" altLang="en-US" dirty="0"/>
              <a:t>工具生成的</a:t>
            </a:r>
            <a:r>
              <a:rPr lang="en-US" altLang="zh-CN" dirty="0"/>
              <a:t>Java</a:t>
            </a:r>
            <a:r>
              <a:rPr lang="zh-CN" altLang="en-US" dirty="0"/>
              <a:t>类，</a:t>
            </a:r>
            <a:r>
              <a:rPr lang="en-US" altLang="zh-CN" dirty="0" err="1"/>
              <a:t>TBaseSerializer</a:t>
            </a:r>
            <a:r>
              <a:rPr lang="zh-CN" altLang="en-US" dirty="0"/>
              <a:t>是</a:t>
            </a:r>
            <a:r>
              <a:rPr lang="en-US" altLang="zh-CN" dirty="0" err="1"/>
              <a:t>com.twitter:chill-thrift</a:t>
            </a:r>
            <a:r>
              <a:rPr lang="zh-CN" altLang="en-US" dirty="0"/>
              <a:t>包中别人实现好的序列化器，该序列化器基于</a:t>
            </a:r>
            <a:r>
              <a:rPr lang="en-US" altLang="zh-CN" dirty="0" err="1"/>
              <a:t>Kryo</a:t>
            </a:r>
            <a:r>
              <a:rPr lang="zh-CN" altLang="en-US" dirty="0"/>
              <a:t>的</a:t>
            </a:r>
            <a:r>
              <a:rPr lang="en-US" altLang="zh-CN" dirty="0"/>
              <a:t>Serializer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kumimoji="1" lang="zh-CN" altLang="en-US" dirty="0"/>
              <a:t>注意在</a:t>
            </a:r>
            <a:r>
              <a:rPr kumimoji="1" lang="en-US" altLang="zh-CN" dirty="0" err="1"/>
              <a:t>pom.xml</a:t>
            </a:r>
            <a:r>
              <a:rPr kumimoji="1" lang="zh-CN" altLang="en-US" dirty="0"/>
              <a:t>中添加相应的依赖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6F80BC-867D-6541-A279-BF951C90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Thrift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Protobuf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992E44-1105-8A48-BAFF-5A7B5AA5BD4A}"/>
              </a:ext>
            </a:extLst>
          </p:cNvPr>
          <p:cNvSpPr/>
          <p:nvPr/>
        </p:nvSpPr>
        <p:spPr>
          <a:xfrm>
            <a:off x="5563673" y="1825624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Google </a:t>
            </a:r>
            <a:r>
              <a:rPr lang="en-US" altLang="zh-CN" sz="1400" dirty="0" err="1">
                <a:solidFill>
                  <a:srgbClr val="8E908C"/>
                </a:solidFill>
              </a:rPr>
              <a:t>Protobuf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en-US" altLang="zh-CN" sz="1400" dirty="0" err="1">
                <a:solidFill>
                  <a:srgbClr val="8E908C"/>
                </a:solidFill>
              </a:rPr>
              <a:t>MyCustomType</a:t>
            </a:r>
            <a:r>
              <a:rPr lang="zh-CN" altLang="en-US" sz="1400" dirty="0">
                <a:solidFill>
                  <a:srgbClr val="8E908C"/>
                </a:solidFill>
              </a:rPr>
              <a:t>类是使用</a:t>
            </a:r>
            <a:r>
              <a:rPr lang="en-US" altLang="zh-CN" sz="1400" dirty="0" err="1">
                <a:solidFill>
                  <a:srgbClr val="8E908C"/>
                </a:solidFill>
              </a:rPr>
              <a:t>Protobuf</a:t>
            </a:r>
            <a:r>
              <a:rPr lang="zh-CN" altLang="en-US" sz="1400" dirty="0">
                <a:solidFill>
                  <a:srgbClr val="8E908C"/>
                </a:solidFill>
              </a:rPr>
              <a:t>生成的</a:t>
            </a:r>
            <a:r>
              <a:rPr lang="en-US" altLang="zh-CN" sz="1400" dirty="0">
                <a:solidFill>
                  <a:srgbClr val="8E908C"/>
                </a:solidFill>
              </a:rPr>
              <a:t>Java</a:t>
            </a:r>
            <a:r>
              <a:rPr lang="zh-CN" altLang="en-US" sz="1400" dirty="0">
                <a:solidFill>
                  <a:srgbClr val="8E908C"/>
                </a:solidFill>
              </a:rPr>
              <a:t>类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en-US" altLang="zh-CN" sz="1400" dirty="0" err="1">
                <a:solidFill>
                  <a:srgbClr val="8E908C"/>
                </a:solidFill>
              </a:rPr>
              <a:t>ProtobufSerializer</a:t>
            </a:r>
            <a:r>
              <a:rPr lang="zh-CN" altLang="en-US" sz="1400" dirty="0">
                <a:solidFill>
                  <a:srgbClr val="8E908C"/>
                </a:solidFill>
              </a:rPr>
              <a:t>是别人实现好的序列化器</a:t>
            </a:r>
            <a:r>
              <a:rPr lang="zh-CN" altLang="en-US" sz="1400" dirty="0"/>
              <a:t> </a:t>
            </a:r>
            <a:r>
              <a:rPr lang="en-US" altLang="zh-CN" sz="1400" dirty="0" err="1"/>
              <a:t>env.getConfig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registerTypeWithKryoSerializer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MyCustomType.class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ProtobufSerializer.class</a:t>
            </a:r>
            <a:r>
              <a:rPr lang="en-US" altLang="zh-CN" sz="1400" dirty="0"/>
              <a:t>); </a:t>
            </a:r>
          </a:p>
          <a:p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en-US" altLang="zh-CN" sz="1400" dirty="0">
                <a:solidFill>
                  <a:srgbClr val="8E908C"/>
                </a:solidFill>
              </a:rPr>
              <a:t>// Apache Thrift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en-US" altLang="zh-CN" sz="1400" dirty="0" err="1">
                <a:solidFill>
                  <a:srgbClr val="8E908C"/>
                </a:solidFill>
              </a:rPr>
              <a:t>MyCustomType</a:t>
            </a:r>
            <a:r>
              <a:rPr lang="zh-CN" altLang="en-US" sz="1400" dirty="0">
                <a:solidFill>
                  <a:srgbClr val="8E908C"/>
                </a:solidFill>
              </a:rPr>
              <a:t>是使用</a:t>
            </a:r>
            <a:r>
              <a:rPr lang="en-US" altLang="zh-CN" sz="1400" dirty="0">
                <a:solidFill>
                  <a:srgbClr val="8E908C"/>
                </a:solidFill>
              </a:rPr>
              <a:t>Thrift</a:t>
            </a:r>
            <a:r>
              <a:rPr lang="zh-CN" altLang="en-US" sz="1400" dirty="0">
                <a:solidFill>
                  <a:srgbClr val="8E908C"/>
                </a:solidFill>
              </a:rPr>
              <a:t>生成的</a:t>
            </a:r>
            <a:r>
              <a:rPr lang="en-US" altLang="zh-CN" sz="1400" dirty="0">
                <a:solidFill>
                  <a:srgbClr val="8E908C"/>
                </a:solidFill>
              </a:rPr>
              <a:t>Java</a:t>
            </a:r>
            <a:r>
              <a:rPr lang="zh-CN" altLang="en-US" sz="1400" dirty="0">
                <a:solidFill>
                  <a:srgbClr val="8E908C"/>
                </a:solidFill>
              </a:rPr>
              <a:t>类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en-US" altLang="zh-CN" sz="1400" dirty="0" err="1">
                <a:solidFill>
                  <a:srgbClr val="8E908C"/>
                </a:solidFill>
              </a:rPr>
              <a:t>TBaseSerializer</a:t>
            </a:r>
            <a:r>
              <a:rPr lang="zh-CN" altLang="en-US" sz="1400" dirty="0">
                <a:solidFill>
                  <a:srgbClr val="8E908C"/>
                </a:solidFill>
              </a:rPr>
              <a:t>是别人实现好的序列化器</a:t>
            </a:r>
            <a:r>
              <a:rPr lang="zh-CN" altLang="en-US" sz="1400" dirty="0"/>
              <a:t> </a:t>
            </a:r>
            <a:r>
              <a:rPr lang="en-US" altLang="zh-CN" sz="1400" dirty="0" err="1"/>
              <a:t>env.getConfig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addDefaultKryoSerializer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MyCustomType.class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TBaseSerializer.class</a:t>
            </a:r>
            <a:r>
              <a:rPr lang="en-US" altLang="zh-CN" sz="1400" dirty="0"/>
              <a:t>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8844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F45BAA-FE39-2B46-B769-CBBA1FA8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82329" cy="4351338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的数据类型：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Scala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分别有自己的数据类型体系</a:t>
            </a:r>
            <a:endParaRPr kumimoji="1" lang="en-US" altLang="zh-CN" dirty="0"/>
          </a:p>
          <a:p>
            <a:r>
              <a:rPr kumimoji="1" lang="zh-CN" altLang="en-US" dirty="0"/>
              <a:t>绝大多数情况下，程序员不需要关心使用何种</a:t>
            </a:r>
            <a:r>
              <a:rPr kumimoji="1" lang="en-US" altLang="zh-CN" dirty="0" err="1"/>
              <a:t>TypeInformation</a:t>
            </a:r>
            <a:r>
              <a:rPr kumimoji="1" lang="zh-CN" altLang="en-US" dirty="0"/>
              <a:t>，只需要使用自己所需的数据类型</a:t>
            </a:r>
            <a:endParaRPr kumimoji="1" lang="en-US" altLang="zh-CN" dirty="0"/>
          </a:p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会做类型推断、选择对应的序列化器</a:t>
            </a:r>
            <a:endParaRPr kumimoji="1" lang="en-US" altLang="zh-CN" dirty="0"/>
          </a:p>
          <a:p>
            <a:r>
              <a:rPr kumimoji="1" lang="zh-CN" altLang="en-US" dirty="0"/>
              <a:t>当自动类型推断失效，用户需要关注</a:t>
            </a:r>
            <a:r>
              <a:rPr kumimoji="1" lang="en-US" altLang="zh-CN" dirty="0" err="1"/>
              <a:t>TypeInformation</a:t>
            </a:r>
            <a:endParaRPr kumimoji="1" lang="en-US" altLang="zh-CN" dirty="0"/>
          </a:p>
          <a:p>
            <a:r>
              <a:rPr kumimoji="1" lang="zh-CN" altLang="en-US" dirty="0"/>
              <a:t>数据类型选择：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需要考虑：上下游的数据结构、序列化器的性能、状态数据的持续迭代能力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POJO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Tuple</a:t>
            </a:r>
            <a:r>
              <a:rPr kumimoji="1" lang="zh-CN" altLang="en-US" dirty="0"/>
              <a:t>等内置类型性能更好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Avro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Thrift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Protobuf</a:t>
            </a:r>
            <a:r>
              <a:rPr kumimoji="1" lang="zh-CN" altLang="en-US" dirty="0"/>
              <a:t>对上下游数据的兼容性更好，不需要在</a:t>
            </a:r>
            <a:r>
              <a:rPr kumimoji="1" lang="en-US" altLang="zh-CN" dirty="0" err="1"/>
              <a:t>Flink</a:t>
            </a:r>
            <a:r>
              <a:rPr kumimoji="1" lang="zh-CN" altLang="en-US" dirty="0"/>
              <a:t>应用中重新设计一套</a:t>
            </a:r>
            <a:r>
              <a:rPr kumimoji="1" lang="en-US" altLang="zh-CN" dirty="0"/>
              <a:t>POJO</a:t>
            </a:r>
          </a:p>
          <a:p>
            <a:pPr lvl="1"/>
            <a:r>
              <a:rPr kumimoji="1" lang="en-US" altLang="zh-CN" dirty="0"/>
              <a:t>POJO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Avro</a:t>
            </a:r>
            <a:r>
              <a:rPr kumimoji="1" lang="zh-CN" altLang="en-US" dirty="0"/>
              <a:t>对</a:t>
            </a:r>
            <a:r>
              <a:rPr kumimoji="1" lang="en-US" altLang="zh-CN" dirty="0" err="1"/>
              <a:t>Flink</a:t>
            </a:r>
            <a:r>
              <a:rPr kumimoji="1" lang="zh-CN" altLang="en-US" dirty="0"/>
              <a:t>状态数据的持续迭代更友好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0199C0-E873-7D45-9ACB-4B252593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数据类型小结</a:t>
            </a:r>
          </a:p>
        </p:txBody>
      </p:sp>
    </p:spTree>
    <p:extLst>
      <p:ext uri="{BB962C8B-B14F-4D97-AF65-F5344CB8AC3E}">
        <p14:creationId xmlns:p14="http://schemas.microsoft.com/office/powerpoint/2010/main" val="974232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C89A1C-E3BD-DB47-9D3D-CC3119E9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48965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用户自定义函数的三种方式：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继承并实现函数类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使用</a:t>
            </a:r>
            <a:r>
              <a:rPr kumimoji="1" lang="en-US" altLang="zh-CN" sz="1800" dirty="0"/>
              <a:t>Lambda</a:t>
            </a:r>
            <a:r>
              <a:rPr kumimoji="1" lang="zh-CN" altLang="en-US" sz="1800" dirty="0"/>
              <a:t>表达式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继承并实现</a:t>
            </a:r>
            <a:r>
              <a:rPr kumimoji="1" lang="en-US" altLang="zh-CN" sz="1800" dirty="0"/>
              <a:t>Rich</a:t>
            </a:r>
            <a:r>
              <a:rPr kumimoji="1" lang="zh-CN" altLang="en-US" sz="1800" dirty="0"/>
              <a:t>函数类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931B3-8445-C640-9167-ACA0C264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4234847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08F9D5-6C04-7042-B5BC-186841FA4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73957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对于</a:t>
            </a:r>
            <a:r>
              <a:rPr kumimoji="1" lang="en-US" altLang="zh-CN" dirty="0"/>
              <a:t>map()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flatMap</a:t>
            </a:r>
            <a:r>
              <a:rPr kumimoji="1" lang="en-US" altLang="zh-CN" dirty="0"/>
              <a:t>()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reduce()</a:t>
            </a:r>
            <a:r>
              <a:rPr kumimoji="1" lang="zh-CN" altLang="en-US" dirty="0"/>
              <a:t>等函数，我们可以实现</a:t>
            </a:r>
            <a:r>
              <a:rPr kumimoji="1" lang="en-US" altLang="zh-CN" dirty="0" err="1"/>
              <a:t>MapFunction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FlatMapFunction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ReduceFunction</a:t>
            </a:r>
            <a:r>
              <a:rPr kumimoji="1" lang="zh-CN" altLang="en-US" dirty="0"/>
              <a:t>等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接口。</a:t>
            </a:r>
            <a:endParaRPr kumimoji="1"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 err="1"/>
              <a:t>FlatMapFunction</a:t>
            </a:r>
            <a:r>
              <a:rPr kumimoji="1" lang="zh-CN" altLang="en-US" dirty="0"/>
              <a:t>函数式接口为例：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继承了</a:t>
            </a:r>
            <a:r>
              <a:rPr kumimoji="1" lang="en-US" altLang="zh-CN" dirty="0" err="1"/>
              <a:t>Flink</a:t>
            </a:r>
            <a:r>
              <a:rPr kumimoji="1" lang="zh-CN" altLang="en-US" dirty="0"/>
              <a:t>的</a:t>
            </a:r>
            <a:r>
              <a:rPr lang="en-US" altLang="zh-CN" dirty="0"/>
              <a:t>Function</a:t>
            </a:r>
            <a:r>
              <a:rPr lang="zh-CN" altLang="en-US" dirty="0"/>
              <a:t>函数式接口</a:t>
            </a:r>
            <a:endParaRPr lang="en-US" altLang="zh-CN" dirty="0"/>
          </a:p>
          <a:p>
            <a:pPr lvl="1"/>
            <a:r>
              <a:rPr lang="zh-CN" altLang="en-US" dirty="0"/>
              <a:t>函数在运行过程中要发送到各个实例上，发送前后要进行序列化和反序列化，一定要保证函数内的所有内容都可以被序列化</a:t>
            </a:r>
            <a:endParaRPr lang="en-US" altLang="zh-CN" dirty="0"/>
          </a:p>
          <a:p>
            <a:pPr lvl="1"/>
            <a:r>
              <a:rPr lang="zh-CN" altLang="en-US" dirty="0"/>
              <a:t>两个泛型</a:t>
            </a:r>
            <a:r>
              <a:rPr lang="en-US" altLang="zh-CN" dirty="0"/>
              <a:t>T</a:t>
            </a:r>
            <a:r>
              <a:rPr lang="zh-CN" altLang="en-US" dirty="0"/>
              <a:t>和</a:t>
            </a:r>
            <a:r>
              <a:rPr lang="en-US" altLang="zh-CN" dirty="0"/>
              <a:t>O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是输入，</a:t>
            </a:r>
            <a:r>
              <a:rPr lang="en-US" altLang="zh-CN" dirty="0"/>
              <a:t>O</a:t>
            </a:r>
            <a:r>
              <a:rPr lang="zh-CN" altLang="en-US" dirty="0"/>
              <a:t>是输出，要设置好输入和输出数据类型，否则会报错</a:t>
            </a:r>
            <a:endParaRPr lang="en-US" altLang="zh-CN" dirty="0"/>
          </a:p>
          <a:p>
            <a:pPr lvl="1"/>
            <a:r>
              <a:rPr lang="zh-CN" altLang="en-US" dirty="0"/>
              <a:t>重写虚方法</a:t>
            </a:r>
            <a:r>
              <a:rPr lang="en-US" altLang="zh-CN" dirty="0" err="1"/>
              <a:t>flatMap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Collector</a:t>
            </a:r>
            <a:r>
              <a:rPr lang="zh-CN" altLang="en-US" dirty="0"/>
              <a:t>收集输出数据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B94E11-6DBB-1A49-B8BB-AE954694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A2CE9E-5EDB-884B-8D38-9EE8BB7BCFE9}"/>
              </a:ext>
            </a:extLst>
          </p:cNvPr>
          <p:cNvSpPr/>
          <p:nvPr/>
        </p:nvSpPr>
        <p:spPr>
          <a:xfrm>
            <a:off x="5713927" y="1413501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8959A8"/>
                </a:solidFill>
              </a:rPr>
              <a:t>package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org.apache.flink.api.common.functions</a:t>
            </a:r>
            <a:r>
              <a:rPr lang="en-US" altLang="zh-CN" sz="1400" dirty="0"/>
              <a:t>; </a:t>
            </a:r>
          </a:p>
          <a:p>
            <a:endParaRPr lang="en-US" altLang="zh-CN" sz="1400" dirty="0"/>
          </a:p>
          <a:p>
            <a:r>
              <a:rPr lang="en-US" altLang="zh-CN" sz="1400" dirty="0"/>
              <a:t>@</a:t>
            </a:r>
            <a:r>
              <a:rPr lang="en-US" altLang="zh-CN" sz="1400" dirty="0" err="1"/>
              <a:t>FunctionalInterface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public interface </a:t>
            </a:r>
            <a:r>
              <a:rPr lang="en-US" altLang="zh-CN" sz="1400" dirty="0" err="1"/>
              <a:t>FlatMapFunction</a:t>
            </a:r>
            <a:r>
              <a:rPr lang="en-US" altLang="zh-CN" sz="1400" dirty="0"/>
              <a:t>&lt;T, O&gt; </a:t>
            </a:r>
            <a:r>
              <a:rPr lang="en-US" altLang="zh-CN" sz="1400" dirty="0">
                <a:solidFill>
                  <a:srgbClr val="8959A8"/>
                </a:solidFill>
              </a:rPr>
              <a:t>extends</a:t>
            </a:r>
            <a:r>
              <a:rPr lang="en-US" altLang="zh-CN" sz="1400" dirty="0"/>
              <a:t> Function, Serializable </a:t>
            </a:r>
          </a:p>
          <a:p>
            <a:r>
              <a:rPr lang="en-US" altLang="zh-CN" sz="1400" dirty="0"/>
              <a:t>{ </a:t>
            </a:r>
          </a:p>
          <a:p>
            <a:pPr lvl="1"/>
            <a:r>
              <a:rPr lang="en-US" altLang="zh-CN" sz="1400" dirty="0"/>
              <a:t>void </a:t>
            </a:r>
            <a:r>
              <a:rPr lang="en-US" altLang="zh-CN" sz="1400" dirty="0" err="1"/>
              <a:t>flatMap</a:t>
            </a:r>
            <a:r>
              <a:rPr lang="en-US" altLang="zh-CN" sz="1400" dirty="0"/>
              <a:t>(T value, Collector&lt;O&gt; out) </a:t>
            </a:r>
            <a:r>
              <a:rPr lang="en-US" altLang="zh-CN" sz="1400" dirty="0">
                <a:solidFill>
                  <a:srgbClr val="8959A8"/>
                </a:solidFill>
              </a:rPr>
              <a:t>throws</a:t>
            </a:r>
            <a:r>
              <a:rPr lang="en-US" altLang="zh-CN" sz="1400" dirty="0"/>
              <a:t> Exception;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19544A-B7BE-9048-A96A-AAB8E798B38B}"/>
              </a:ext>
            </a:extLst>
          </p:cNvPr>
          <p:cNvSpPr/>
          <p:nvPr/>
        </p:nvSpPr>
        <p:spPr>
          <a:xfrm>
            <a:off x="5713927" y="3134975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8E908C"/>
                </a:solidFill>
              </a:rPr>
              <a:t>// </a:t>
            </a:r>
            <a:r>
              <a:rPr lang="zh-CN" altLang="en-US" sz="1200" dirty="0">
                <a:solidFill>
                  <a:srgbClr val="8E908C"/>
                </a:solidFill>
              </a:rPr>
              <a:t>使用</a:t>
            </a:r>
            <a:r>
              <a:rPr lang="en-US" altLang="zh-CN" sz="1200" dirty="0" err="1">
                <a:solidFill>
                  <a:srgbClr val="8E908C"/>
                </a:solidFill>
              </a:rPr>
              <a:t>FlatMapFunction</a:t>
            </a:r>
            <a:r>
              <a:rPr lang="zh-CN" altLang="en-US" sz="1200" dirty="0">
                <a:solidFill>
                  <a:srgbClr val="8E908C"/>
                </a:solidFill>
              </a:rPr>
              <a:t>实现过滤逻辑，只对字符串长度大于 </a:t>
            </a:r>
            <a:r>
              <a:rPr lang="en-US" altLang="zh-CN" sz="1200" dirty="0">
                <a:solidFill>
                  <a:srgbClr val="8E908C"/>
                </a:solidFill>
              </a:rPr>
              <a:t>limit </a:t>
            </a:r>
            <a:r>
              <a:rPr lang="zh-CN" altLang="en-US" sz="1200" dirty="0">
                <a:solidFill>
                  <a:srgbClr val="8E908C"/>
                </a:solidFill>
              </a:rPr>
              <a:t>的内容进行词频统计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200" dirty="0"/>
              <a:t>public static </a:t>
            </a:r>
            <a:r>
              <a:rPr lang="en-US" altLang="zh-CN" sz="1200" dirty="0">
                <a:solidFill>
                  <a:srgbClr val="8959A8"/>
                </a:solidFill>
              </a:rPr>
              <a:t>class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8E908C"/>
                </a:solidFill>
              </a:rPr>
              <a:t>WordSplitFlatMap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E908C"/>
                </a:solidFill>
              </a:rPr>
              <a:t>implements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8E908C"/>
                </a:solidFill>
              </a:rPr>
              <a:t>FlatMapFunction</a:t>
            </a:r>
            <a:r>
              <a:rPr lang="en-US" altLang="zh-CN" sz="1200" dirty="0">
                <a:solidFill>
                  <a:srgbClr val="8E908C"/>
                </a:solidFill>
              </a:rPr>
              <a:t>&lt;String</a:t>
            </a:r>
            <a:r>
              <a:rPr lang="en-US" altLang="zh-CN" sz="1200" dirty="0"/>
              <a:t>, </a:t>
            </a:r>
            <a:r>
              <a:rPr lang="en-US" altLang="zh-CN" sz="1200" dirty="0">
                <a:solidFill>
                  <a:srgbClr val="8E908C"/>
                </a:solidFill>
              </a:rPr>
              <a:t>String&gt;</a:t>
            </a:r>
            <a:r>
              <a:rPr lang="en-US" altLang="zh-CN" sz="1200" dirty="0"/>
              <a:t> </a:t>
            </a:r>
          </a:p>
          <a:p>
            <a:r>
              <a:rPr lang="en-US" altLang="zh-CN" sz="1200" dirty="0"/>
              <a:t>{ </a:t>
            </a:r>
          </a:p>
          <a:p>
            <a:pPr lvl="1"/>
            <a:r>
              <a:rPr lang="en-US" altLang="zh-CN" sz="1200" dirty="0">
                <a:solidFill>
                  <a:srgbClr val="8959A8"/>
                </a:solidFill>
              </a:rPr>
              <a:t>private</a:t>
            </a:r>
            <a:r>
              <a:rPr lang="en-US" altLang="zh-CN" sz="1200" dirty="0"/>
              <a:t> Integer limit; </a:t>
            </a:r>
          </a:p>
          <a:p>
            <a:pPr lvl="1"/>
            <a:r>
              <a:rPr lang="en-US" altLang="zh-CN" sz="1200" dirty="0"/>
              <a:t>public </a:t>
            </a:r>
            <a:r>
              <a:rPr lang="en-US" altLang="zh-CN" sz="1200" dirty="0" err="1"/>
              <a:t>WordSplitFlatMap</a:t>
            </a:r>
            <a:r>
              <a:rPr lang="en-US" altLang="zh-CN" sz="1200" dirty="0"/>
              <a:t>(Integer limit) { </a:t>
            </a:r>
            <a:r>
              <a:rPr lang="en-US" altLang="zh-CN" sz="1200" dirty="0" err="1">
                <a:solidFill>
                  <a:srgbClr val="8959A8"/>
                </a:solidFill>
              </a:rPr>
              <a:t>this</a:t>
            </a:r>
            <a:r>
              <a:rPr lang="en-US" altLang="zh-CN" sz="1200" dirty="0" err="1"/>
              <a:t>.limit</a:t>
            </a:r>
            <a:r>
              <a:rPr lang="en-US" altLang="zh-CN" sz="1200" dirty="0"/>
              <a:t> = limit; } </a:t>
            </a:r>
          </a:p>
          <a:p>
            <a:pPr lvl="1"/>
            <a:endParaRPr lang="en-US" altLang="zh-CN" sz="1200" dirty="0"/>
          </a:p>
          <a:p>
            <a:pPr lvl="1"/>
            <a:r>
              <a:rPr lang="en-US" altLang="zh-CN" sz="1200" dirty="0"/>
              <a:t>@Override </a:t>
            </a:r>
          </a:p>
          <a:p>
            <a:pPr lvl="1"/>
            <a:r>
              <a:rPr lang="en-US" altLang="zh-CN" sz="1200" dirty="0"/>
              <a:t>public void </a:t>
            </a:r>
            <a:r>
              <a:rPr lang="en-US" altLang="zh-CN" sz="1200" dirty="0" err="1"/>
              <a:t>flatMap</a:t>
            </a:r>
            <a:r>
              <a:rPr lang="en-US" altLang="zh-CN" sz="1200" dirty="0"/>
              <a:t>(String input, Collector&lt;String&gt; collector) </a:t>
            </a:r>
            <a:r>
              <a:rPr lang="en-US" altLang="zh-CN" sz="1200" dirty="0">
                <a:solidFill>
                  <a:srgbClr val="8959A8"/>
                </a:solidFill>
              </a:rPr>
              <a:t>throws</a:t>
            </a:r>
            <a:r>
              <a:rPr lang="en-US" altLang="zh-CN" sz="1200" dirty="0"/>
              <a:t> Exception </a:t>
            </a:r>
          </a:p>
          <a:p>
            <a:pPr lvl="2"/>
            <a:r>
              <a:rPr lang="en-US" altLang="zh-CN" sz="1200" dirty="0"/>
              <a:t>{ </a:t>
            </a:r>
            <a:r>
              <a:rPr lang="en-US" altLang="zh-CN" sz="1200" dirty="0">
                <a:solidFill>
                  <a:srgbClr val="8959A8"/>
                </a:solidFill>
              </a:rPr>
              <a:t>if</a:t>
            </a:r>
            <a:r>
              <a:rPr lang="en-US" altLang="zh-CN" sz="1200" dirty="0"/>
              <a:t> (</a:t>
            </a:r>
            <a:r>
              <a:rPr lang="en-US" altLang="zh-CN" sz="1200" dirty="0" err="1"/>
              <a:t>input.length</a:t>
            </a:r>
            <a:r>
              <a:rPr lang="en-US" altLang="zh-CN" sz="1200" dirty="0"/>
              <a:t>() &gt; limit) </a:t>
            </a:r>
          </a:p>
          <a:p>
            <a:pPr lvl="2"/>
            <a:r>
              <a:rPr lang="en-US" altLang="zh-CN" sz="1200" dirty="0"/>
              <a:t>{ </a:t>
            </a:r>
          </a:p>
          <a:p>
            <a:pPr lvl="3"/>
            <a:r>
              <a:rPr lang="en-US" altLang="zh-CN" sz="1200" dirty="0">
                <a:solidFill>
                  <a:srgbClr val="8959A8"/>
                </a:solidFill>
              </a:rPr>
              <a:t>for</a:t>
            </a:r>
            <a:r>
              <a:rPr lang="en-US" altLang="zh-CN" sz="1200" dirty="0"/>
              <a:t> (String word: </a:t>
            </a:r>
            <a:r>
              <a:rPr lang="en-US" altLang="zh-CN" sz="1200" dirty="0" err="1"/>
              <a:t>input.split</a:t>
            </a:r>
            <a:r>
              <a:rPr lang="en-US" altLang="zh-CN" sz="1200" dirty="0"/>
              <a:t>(</a:t>
            </a:r>
            <a:r>
              <a:rPr lang="en-US" altLang="zh-CN" sz="1200" dirty="0">
                <a:solidFill>
                  <a:srgbClr val="718C00"/>
                </a:solidFill>
              </a:rPr>
              <a:t>" "</a:t>
            </a:r>
            <a:r>
              <a:rPr lang="en-US" altLang="zh-CN" sz="1200" dirty="0"/>
              <a:t>)) </a:t>
            </a:r>
          </a:p>
          <a:p>
            <a:pPr lvl="3"/>
            <a:r>
              <a:rPr lang="en-US" altLang="zh-CN" sz="1200" dirty="0"/>
              <a:t>	</a:t>
            </a:r>
            <a:r>
              <a:rPr lang="en-US" altLang="zh-CN" sz="1200" b="1" dirty="0" err="1"/>
              <a:t>collector.collect</a:t>
            </a:r>
            <a:r>
              <a:rPr lang="en-US" altLang="zh-CN" sz="1200" b="1" dirty="0"/>
              <a:t>(word); </a:t>
            </a:r>
          </a:p>
          <a:p>
            <a:pPr lvl="2"/>
            <a:r>
              <a:rPr lang="en-US" altLang="zh-CN" sz="1200" dirty="0"/>
              <a:t>} </a:t>
            </a:r>
          </a:p>
          <a:p>
            <a:pPr lvl="1"/>
            <a:r>
              <a:rPr lang="en-US" altLang="zh-CN" sz="1200" dirty="0"/>
              <a:t>} </a:t>
            </a:r>
          </a:p>
          <a:p>
            <a:r>
              <a:rPr lang="en-US" altLang="zh-CN" sz="1200" dirty="0"/>
              <a:t>} </a:t>
            </a:r>
          </a:p>
          <a:p>
            <a:endParaRPr lang="en-US" altLang="zh-CN" sz="1200" dirty="0"/>
          </a:p>
          <a:p>
            <a:r>
              <a:rPr lang="en-US" altLang="zh-CN" sz="1200" dirty="0"/>
              <a:t>DataStream&lt;String&gt; </a:t>
            </a:r>
            <a:r>
              <a:rPr lang="en-US" altLang="zh-CN" sz="1200" dirty="0" err="1"/>
              <a:t>dataStream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senv.fromElements</a:t>
            </a:r>
            <a:r>
              <a:rPr lang="en-US" altLang="zh-CN" sz="1200" dirty="0"/>
              <a:t>(</a:t>
            </a:r>
            <a:r>
              <a:rPr lang="en-US" altLang="zh-CN" sz="1200" dirty="0">
                <a:solidFill>
                  <a:srgbClr val="718C00"/>
                </a:solidFill>
              </a:rPr>
              <a:t>"Hello World"</a:t>
            </a:r>
            <a:r>
              <a:rPr lang="en-US" altLang="zh-CN" sz="1200" dirty="0"/>
              <a:t>, </a:t>
            </a:r>
            <a:r>
              <a:rPr lang="en-US" altLang="zh-CN" sz="1200" dirty="0">
                <a:solidFill>
                  <a:srgbClr val="718C00"/>
                </a:solidFill>
              </a:rPr>
              <a:t>"Hello this is </a:t>
            </a:r>
            <a:r>
              <a:rPr lang="en-US" altLang="zh-CN" sz="1200" dirty="0" err="1">
                <a:solidFill>
                  <a:srgbClr val="718C00"/>
                </a:solidFill>
              </a:rPr>
              <a:t>Flink</a:t>
            </a:r>
            <a:r>
              <a:rPr lang="en-US" altLang="zh-CN" sz="1200" dirty="0">
                <a:solidFill>
                  <a:srgbClr val="718C00"/>
                </a:solidFill>
              </a:rPr>
              <a:t>"</a:t>
            </a:r>
            <a:r>
              <a:rPr lang="en-US" altLang="zh-CN" sz="1200" dirty="0"/>
              <a:t>); </a:t>
            </a:r>
          </a:p>
          <a:p>
            <a:r>
              <a:rPr lang="en-US" altLang="zh-CN" sz="1200" dirty="0"/>
              <a:t>DataStream&lt;String&gt; </a:t>
            </a:r>
            <a:r>
              <a:rPr lang="en-US" altLang="zh-CN" sz="1200" dirty="0" err="1"/>
              <a:t>functionStream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dataStream.flatMap</a:t>
            </a:r>
            <a:r>
              <a:rPr lang="en-US" altLang="zh-CN" sz="1200" dirty="0"/>
              <a:t>(</a:t>
            </a:r>
            <a:r>
              <a:rPr lang="en-US" altLang="zh-CN" sz="1200" dirty="0">
                <a:solidFill>
                  <a:srgbClr val="8959A8"/>
                </a:solidFill>
              </a:rPr>
              <a:t>new</a:t>
            </a:r>
            <a:r>
              <a:rPr lang="en-US" altLang="zh-CN" sz="1200" dirty="0"/>
              <a:t> </a:t>
            </a:r>
            <a:r>
              <a:rPr lang="en-US" altLang="zh-CN" sz="1200" dirty="0" err="1"/>
              <a:t>WordSplitFlatMap</a:t>
            </a:r>
            <a:r>
              <a:rPr lang="en-US" altLang="zh-CN" sz="1200" dirty="0"/>
              <a:t>(</a:t>
            </a:r>
            <a:r>
              <a:rPr lang="en-US" altLang="zh-CN" sz="1200" dirty="0">
                <a:solidFill>
                  <a:srgbClr val="F5871F"/>
                </a:solidFill>
              </a:rPr>
              <a:t>10</a:t>
            </a:r>
            <a:r>
              <a:rPr lang="en-US" altLang="zh-CN" sz="1200" dirty="0"/>
              <a:t>));</a:t>
            </a:r>
            <a:endParaRPr lang="zh-CN" altLang="en-US" sz="1200" dirty="0"/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37ED1940-69D1-D04C-89E6-1F78BA71F64A}"/>
              </a:ext>
            </a:extLst>
          </p:cNvPr>
          <p:cNvSpPr/>
          <p:nvPr/>
        </p:nvSpPr>
        <p:spPr>
          <a:xfrm>
            <a:off x="7267491" y="2868266"/>
            <a:ext cx="131618" cy="29134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C4B420-F865-284F-A310-38EDD0B28F9D}"/>
              </a:ext>
            </a:extLst>
          </p:cNvPr>
          <p:cNvSpPr txBox="1"/>
          <p:nvPr/>
        </p:nvSpPr>
        <p:spPr>
          <a:xfrm>
            <a:off x="7872309" y="2765643"/>
            <a:ext cx="346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FlatMapFunction</a:t>
            </a:r>
            <a:r>
              <a:rPr kumimoji="1" lang="zh-CN" altLang="en-US" dirty="0"/>
              <a:t>源码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854332-FCA1-6B40-992C-5C98BEC511D6}"/>
              </a:ext>
            </a:extLst>
          </p:cNvPr>
          <p:cNvSpPr txBox="1"/>
          <p:nvPr/>
        </p:nvSpPr>
        <p:spPr>
          <a:xfrm>
            <a:off x="7709078" y="5609727"/>
            <a:ext cx="346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一个</a:t>
            </a:r>
            <a:r>
              <a:rPr kumimoji="1" lang="en-US" altLang="zh-CN" dirty="0" err="1"/>
              <a:t>FlatMapFunction</a:t>
            </a:r>
            <a:r>
              <a:rPr kumimoji="1"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4104610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08F9D5-6C04-7042-B5BC-186841FA4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270418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简洁紧凑</a:t>
            </a:r>
            <a:endParaRPr lang="en-US" altLang="zh-CN" dirty="0"/>
          </a:p>
          <a:p>
            <a:r>
              <a:rPr lang="en-US" altLang="zh-CN" dirty="0"/>
              <a:t>Scala</a:t>
            </a:r>
            <a:r>
              <a:rPr lang="zh-CN" altLang="en-US" dirty="0"/>
              <a:t>对</a:t>
            </a:r>
            <a:r>
              <a:rPr lang="en-US" altLang="zh-CN" dirty="0"/>
              <a:t>Lambda</a:t>
            </a:r>
            <a:r>
              <a:rPr lang="zh-CN" altLang="en-US" dirty="0"/>
              <a:t>表达式支持更好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之后也开始支持</a:t>
            </a:r>
            <a:r>
              <a:rPr lang="en-US" altLang="zh-CN" dirty="0"/>
              <a:t>Lambda</a:t>
            </a:r>
            <a:r>
              <a:rPr lang="zh-CN" altLang="en-US" dirty="0"/>
              <a:t>表达式，有类型擦除问题</a:t>
            </a:r>
            <a:endParaRPr lang="en-US" altLang="zh-CN" dirty="0"/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提供类型信息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B94E11-6DBB-1A49-B8BB-AE954694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Lambda</a:t>
            </a:r>
            <a:r>
              <a:rPr kumimoji="1" lang="zh-CN" altLang="en-US" dirty="0"/>
              <a:t>表达式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CCFDC6-91B8-7947-9964-4FFADDDEB7EB}"/>
              </a:ext>
            </a:extLst>
          </p:cNvPr>
          <p:cNvSpPr/>
          <p:nvPr/>
        </p:nvSpPr>
        <p:spPr>
          <a:xfrm>
            <a:off x="5515141" y="433979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DataStream&lt;String&gt; words = </a:t>
            </a:r>
            <a:r>
              <a:rPr lang="en-US" altLang="zh-CN" sz="1400" dirty="0" err="1"/>
              <a:t>dataStream.flatMap</a:t>
            </a:r>
            <a:r>
              <a:rPr lang="en-US" altLang="zh-CN" sz="1400" dirty="0"/>
              <a:t> ( </a:t>
            </a:r>
          </a:p>
          <a:p>
            <a:pPr lvl="1"/>
            <a:r>
              <a:rPr lang="en-US" altLang="zh-CN" sz="1400" dirty="0"/>
              <a:t>(String input, Collector&lt;String&gt; collector) -&gt; </a:t>
            </a:r>
          </a:p>
          <a:p>
            <a:pPr lvl="1"/>
            <a:r>
              <a:rPr lang="en-US" altLang="zh-CN" sz="1400" dirty="0"/>
              <a:t>{ </a:t>
            </a:r>
          </a:p>
          <a:p>
            <a:pPr lvl="2"/>
            <a:r>
              <a:rPr lang="en-US" altLang="zh-CN" sz="1400" dirty="0">
                <a:solidFill>
                  <a:srgbClr val="8959A8"/>
                </a:solidFill>
              </a:rPr>
              <a:t>for</a:t>
            </a:r>
            <a:r>
              <a:rPr lang="en-US" altLang="zh-CN" sz="1400" dirty="0"/>
              <a:t> (String word : </a:t>
            </a:r>
            <a:r>
              <a:rPr lang="en-US" altLang="zh-CN" sz="1400" dirty="0" err="1"/>
              <a:t>input.split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18C00"/>
                </a:solidFill>
              </a:rPr>
              <a:t>" "</a:t>
            </a:r>
            <a:r>
              <a:rPr lang="en-US" altLang="zh-CN" sz="1400" dirty="0"/>
              <a:t>)) </a:t>
            </a:r>
          </a:p>
          <a:p>
            <a:pPr lvl="2"/>
            <a:r>
              <a:rPr lang="en-US" altLang="zh-CN" sz="1400" dirty="0"/>
              <a:t>{ </a:t>
            </a:r>
          </a:p>
          <a:p>
            <a:pPr lvl="3"/>
            <a:r>
              <a:rPr lang="en-US" altLang="zh-CN" sz="1400" dirty="0" err="1"/>
              <a:t>collector.collect</a:t>
            </a:r>
            <a:r>
              <a:rPr lang="en-US" altLang="zh-CN" sz="1400" dirty="0"/>
              <a:t>(word); </a:t>
            </a:r>
          </a:p>
          <a:p>
            <a:pPr lvl="2"/>
            <a:r>
              <a:rPr lang="en-US" altLang="zh-CN" sz="1400" dirty="0"/>
              <a:t>} </a:t>
            </a:r>
          </a:p>
          <a:p>
            <a:pPr lvl="1"/>
            <a:r>
              <a:rPr lang="en-US" altLang="zh-CN" sz="1400" dirty="0"/>
              <a:t>}) </a:t>
            </a:r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提供类型信息以解决类型擦除问题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b="1" dirty="0"/>
              <a:t>.returns(</a:t>
            </a:r>
            <a:r>
              <a:rPr lang="en-US" altLang="zh-CN" sz="1400" b="1" dirty="0" err="1"/>
              <a:t>Types.STRING</a:t>
            </a:r>
            <a:r>
              <a:rPr lang="en-US" altLang="zh-CN" sz="1400" b="1" dirty="0"/>
              <a:t>);</a:t>
            </a:r>
            <a:endParaRPr lang="zh-CN" altLang="en-US" sz="1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3CDCC-533C-2C47-90D6-98DA6F0BEBEA}"/>
              </a:ext>
            </a:extLst>
          </p:cNvPr>
          <p:cNvSpPr/>
          <p:nvPr/>
        </p:nvSpPr>
        <p:spPr>
          <a:xfrm>
            <a:off x="5560025" y="164885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8959A8"/>
                </a:solidFill>
              </a:rPr>
              <a:t>val</a:t>
            </a:r>
            <a:r>
              <a:rPr lang="en-US" altLang="zh-CN" sz="1400" dirty="0"/>
              <a:t> lambda = </a:t>
            </a:r>
            <a:r>
              <a:rPr lang="en-US" altLang="zh-CN" sz="1400" dirty="0" err="1"/>
              <a:t>dataStream.flatMap</a:t>
            </a:r>
            <a:r>
              <a:rPr lang="en-US" altLang="zh-CN" sz="1400" dirty="0"/>
              <a:t>{ </a:t>
            </a:r>
          </a:p>
          <a:p>
            <a:pPr lvl="1"/>
            <a:r>
              <a:rPr lang="en-US" altLang="zh-CN" sz="1400" dirty="0"/>
              <a:t>(value: String, out: Collector[String]) =&gt; </a:t>
            </a:r>
          </a:p>
          <a:p>
            <a:pPr lvl="1"/>
            <a:r>
              <a:rPr lang="en-US" altLang="zh-CN" sz="1400" dirty="0"/>
              <a:t>{ </a:t>
            </a:r>
          </a:p>
          <a:p>
            <a:pPr lvl="2"/>
            <a:r>
              <a:rPr lang="en-US" altLang="zh-CN" sz="1400" dirty="0">
                <a:solidFill>
                  <a:srgbClr val="8959A8"/>
                </a:solidFill>
              </a:rPr>
              <a:t>if</a:t>
            </a:r>
            <a:r>
              <a:rPr lang="en-US" altLang="zh-CN" sz="1400" dirty="0"/>
              <a:t> (</a:t>
            </a:r>
            <a:r>
              <a:rPr lang="en-US" altLang="zh-CN" sz="1400" dirty="0" err="1"/>
              <a:t>value.size</a:t>
            </a:r>
            <a:r>
              <a:rPr lang="en-US" altLang="zh-CN" sz="1400" dirty="0"/>
              <a:t> &gt; </a:t>
            </a:r>
            <a:r>
              <a:rPr lang="en-US" altLang="zh-CN" sz="1400" dirty="0">
                <a:solidFill>
                  <a:srgbClr val="F5871F"/>
                </a:solidFill>
              </a:rPr>
              <a:t>10</a:t>
            </a:r>
            <a:r>
              <a:rPr lang="en-US" altLang="zh-CN" sz="1400" dirty="0"/>
              <a:t>) </a:t>
            </a:r>
          </a:p>
          <a:p>
            <a:pPr lvl="2"/>
            <a:r>
              <a:rPr lang="en-US" altLang="zh-CN" sz="1400" dirty="0"/>
              <a:t>{ </a:t>
            </a:r>
          </a:p>
          <a:p>
            <a:pPr lvl="3"/>
            <a:r>
              <a:rPr lang="en-US" altLang="zh-CN" sz="1400" dirty="0" err="1"/>
              <a:t>value.split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18C00"/>
                </a:solidFill>
              </a:rPr>
              <a:t>" "</a:t>
            </a:r>
            <a:r>
              <a:rPr lang="en-US" altLang="zh-CN" sz="1400" dirty="0"/>
              <a:t>).foreach(</a:t>
            </a:r>
            <a:r>
              <a:rPr lang="en-US" altLang="zh-CN" sz="1400" dirty="0" err="1"/>
              <a:t>out.collect</a:t>
            </a:r>
            <a:r>
              <a:rPr lang="en-US" altLang="zh-CN" sz="1400" dirty="0"/>
              <a:t>) </a:t>
            </a:r>
          </a:p>
          <a:p>
            <a:pPr lvl="2"/>
            <a:r>
              <a:rPr lang="en-US" altLang="zh-CN" sz="1400" dirty="0"/>
              <a:t>} </a:t>
            </a:r>
          </a:p>
          <a:p>
            <a:pPr lvl="1"/>
            <a:r>
              <a:rPr lang="en-US" altLang="zh-CN" sz="1400" dirty="0"/>
              <a:t>}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599BB6-4B41-7745-B77E-CB90C50CCB7F}"/>
              </a:ext>
            </a:extLst>
          </p:cNvPr>
          <p:cNvSpPr txBox="1"/>
          <p:nvPr/>
        </p:nvSpPr>
        <p:spPr>
          <a:xfrm>
            <a:off x="5515141" y="132104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Scala</a:t>
            </a:r>
            <a:r>
              <a:rPr kumimoji="1" lang="zh-CN" altLang="en-US" dirty="0"/>
              <a:t>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DB34B3-0608-7743-B91E-CA32302F6339}"/>
              </a:ext>
            </a:extLst>
          </p:cNvPr>
          <p:cNvSpPr txBox="1"/>
          <p:nvPr/>
        </p:nvSpPr>
        <p:spPr>
          <a:xfrm>
            <a:off x="5515141" y="395777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520138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08F9D5-6C04-7042-B5BC-186841FA4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73957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RichMapFunction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RichFlatMapFunction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RichReduceFunction</a:t>
            </a:r>
            <a:endParaRPr lang="en-US" altLang="zh-CN" dirty="0"/>
          </a:p>
          <a:p>
            <a:r>
              <a:rPr lang="zh-CN" altLang="en-US" dirty="0"/>
              <a:t>增加了更多功能：</a:t>
            </a:r>
            <a:endParaRPr lang="en-US" altLang="zh-CN" dirty="0"/>
          </a:p>
          <a:p>
            <a:pPr lvl="1"/>
            <a:r>
              <a:rPr lang="en-US" altLang="zh-CN" dirty="0"/>
              <a:t>open()</a:t>
            </a:r>
            <a:r>
              <a:rPr lang="zh-CN" altLang="en-US" dirty="0"/>
              <a:t>方法：初始化</a:t>
            </a:r>
            <a:endParaRPr lang="en-US" altLang="zh-CN" dirty="0"/>
          </a:p>
          <a:p>
            <a:pPr lvl="1"/>
            <a:r>
              <a:rPr lang="en-US" altLang="zh-CN" dirty="0"/>
              <a:t>close()</a:t>
            </a:r>
            <a:r>
              <a:rPr lang="zh-CN" altLang="en-US" dirty="0"/>
              <a:t>方法：算子最后执行这个方法，可以释放一些资源</a:t>
            </a:r>
            <a:endParaRPr lang="en-US" altLang="zh-CN" dirty="0"/>
          </a:p>
          <a:p>
            <a:pPr lvl="1"/>
            <a:r>
              <a:rPr lang="en-US" altLang="zh-CN" dirty="0" err="1"/>
              <a:t>getRuntimeContext</a:t>
            </a:r>
            <a:r>
              <a:rPr lang="en-US" altLang="zh-CN" dirty="0"/>
              <a:t>()</a:t>
            </a:r>
            <a:r>
              <a:rPr lang="zh-CN" altLang="en-US" dirty="0"/>
              <a:t>方法：获取算子子任务的运行时上下文</a:t>
            </a:r>
            <a:endParaRPr lang="en-US" altLang="zh-CN" dirty="0"/>
          </a:p>
          <a:p>
            <a:r>
              <a:rPr lang="zh-CN" altLang="en-US" dirty="0"/>
              <a:t>累加器例子：分布式计算环境下，计算是分布在多台节点上的，每个节点处理一部分数据，使用</a:t>
            </a:r>
            <a:r>
              <a:rPr lang="en-US" altLang="zh-CN" dirty="0"/>
              <a:t>for</a:t>
            </a:r>
            <a:r>
              <a:rPr lang="zh-CN" altLang="en-US" dirty="0"/>
              <a:t>循环无法满足累加器功能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B94E11-6DBB-1A49-B8BB-AE954694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Rich</a:t>
            </a:r>
            <a:r>
              <a:rPr kumimoji="1" lang="zh-CN" altLang="en-US" dirty="0"/>
              <a:t>函数类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FED470-DDAE-3640-A17A-C3D65DF96095}"/>
              </a:ext>
            </a:extLst>
          </p:cNvPr>
          <p:cNvSpPr/>
          <p:nvPr/>
        </p:nvSpPr>
        <p:spPr>
          <a:xfrm>
            <a:off x="5512158" y="1443841"/>
            <a:ext cx="69030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E908C"/>
                </a:solidFill>
              </a:rPr>
              <a:t>// </a:t>
            </a:r>
            <a:r>
              <a:rPr lang="zh-CN" altLang="en-US" sz="1200" dirty="0">
                <a:solidFill>
                  <a:srgbClr val="8E908C"/>
                </a:solidFill>
              </a:rPr>
              <a:t>实现</a:t>
            </a:r>
            <a:r>
              <a:rPr lang="en-US" altLang="zh-CN" sz="1200" dirty="0" err="1">
                <a:solidFill>
                  <a:srgbClr val="8E908C"/>
                </a:solidFill>
              </a:rPr>
              <a:t>RichFlatMapFunction</a:t>
            </a:r>
            <a:r>
              <a:rPr lang="zh-CN" altLang="en-US" sz="1200" dirty="0">
                <a:solidFill>
                  <a:srgbClr val="8E908C"/>
                </a:solidFill>
              </a:rPr>
              <a:t>类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200" dirty="0">
                <a:solidFill>
                  <a:srgbClr val="8E908C"/>
                </a:solidFill>
              </a:rPr>
              <a:t>// </a:t>
            </a:r>
            <a:r>
              <a:rPr lang="zh-CN" altLang="en-US" sz="1200" dirty="0">
                <a:solidFill>
                  <a:srgbClr val="8E908C"/>
                </a:solidFill>
              </a:rPr>
              <a:t>添加了累加器 </a:t>
            </a:r>
            <a:r>
              <a:rPr lang="en-US" altLang="zh-CN" sz="1200" dirty="0">
                <a:solidFill>
                  <a:srgbClr val="8E908C"/>
                </a:solidFill>
              </a:rPr>
              <a:t>Accumulator</a:t>
            </a:r>
            <a:r>
              <a:rPr lang="en-US" altLang="zh-CN" sz="1200" dirty="0"/>
              <a:t> </a:t>
            </a:r>
          </a:p>
          <a:p>
            <a:r>
              <a:rPr lang="en-US" altLang="zh-CN" sz="1200" dirty="0">
                <a:solidFill>
                  <a:srgbClr val="8959A8"/>
                </a:solidFill>
              </a:rPr>
              <a:t>public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static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class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8E908C"/>
                </a:solidFill>
              </a:rPr>
              <a:t>WordSplitRichFlatMap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extends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8E908C"/>
                </a:solidFill>
              </a:rPr>
              <a:t>RichFlatMapFunction</a:t>
            </a:r>
            <a:r>
              <a:rPr lang="en-US" altLang="zh-CN" sz="1200" dirty="0"/>
              <a:t>&lt;</a:t>
            </a:r>
            <a:r>
              <a:rPr lang="en-US" altLang="zh-CN" sz="1200" dirty="0">
                <a:solidFill>
                  <a:srgbClr val="8E908C"/>
                </a:solidFill>
              </a:rPr>
              <a:t>String</a:t>
            </a:r>
            <a:r>
              <a:rPr lang="en-US" altLang="zh-CN" sz="1200" dirty="0"/>
              <a:t>, </a:t>
            </a:r>
            <a:r>
              <a:rPr lang="en-US" altLang="zh-CN" sz="1200" dirty="0">
                <a:solidFill>
                  <a:srgbClr val="8E908C"/>
                </a:solidFill>
              </a:rPr>
              <a:t>String</a:t>
            </a:r>
            <a:r>
              <a:rPr lang="en-US" altLang="zh-CN" sz="1200" dirty="0"/>
              <a:t>&gt; </a:t>
            </a:r>
          </a:p>
          <a:p>
            <a:r>
              <a:rPr lang="en-US" altLang="zh-CN" sz="1200" dirty="0"/>
              <a:t>{ </a:t>
            </a:r>
          </a:p>
          <a:p>
            <a:pPr lvl="1"/>
            <a:r>
              <a:rPr lang="en-US" altLang="zh-CN" sz="1200" dirty="0">
                <a:solidFill>
                  <a:srgbClr val="8959A8"/>
                </a:solidFill>
              </a:rPr>
              <a:t>private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int</a:t>
            </a:r>
            <a:r>
              <a:rPr lang="en-US" altLang="zh-CN" sz="1200" dirty="0"/>
              <a:t> limit; </a:t>
            </a:r>
          </a:p>
          <a:p>
            <a:pPr lvl="1"/>
            <a:r>
              <a:rPr lang="en-US" altLang="zh-CN" sz="1200" dirty="0">
                <a:solidFill>
                  <a:srgbClr val="8E908C"/>
                </a:solidFill>
              </a:rPr>
              <a:t>// </a:t>
            </a:r>
            <a:r>
              <a:rPr lang="zh-CN" altLang="en-US" sz="1200" dirty="0">
                <a:solidFill>
                  <a:srgbClr val="8E908C"/>
                </a:solidFill>
              </a:rPr>
              <a:t>创建一个累加器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pPr lvl="1"/>
            <a:r>
              <a:rPr lang="en-US" altLang="zh-CN" sz="1200" dirty="0">
                <a:solidFill>
                  <a:srgbClr val="8959A8"/>
                </a:solidFill>
              </a:rPr>
              <a:t>private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IntCounter</a:t>
            </a:r>
            <a:r>
              <a:rPr lang="en-US" altLang="zh-CN" sz="1200" dirty="0"/>
              <a:t> </a:t>
            </a:r>
            <a:r>
              <a:rPr lang="en-US" altLang="zh-CN" sz="1200" dirty="0" err="1"/>
              <a:t>numOfLines</a:t>
            </a:r>
            <a:r>
              <a:rPr lang="en-US" altLang="zh-CN" sz="1200" dirty="0"/>
              <a:t> = </a:t>
            </a:r>
            <a:r>
              <a:rPr lang="en-US" altLang="zh-CN" sz="1200" dirty="0">
                <a:solidFill>
                  <a:srgbClr val="8959A8"/>
                </a:solidFill>
              </a:rPr>
              <a:t>new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IntCounter</a:t>
            </a:r>
            <a:r>
              <a:rPr lang="en-US" altLang="zh-CN" sz="1200" dirty="0"/>
              <a:t>(</a:t>
            </a:r>
            <a:r>
              <a:rPr lang="en-US" altLang="zh-CN" sz="1200" dirty="0">
                <a:solidFill>
                  <a:srgbClr val="F5871F"/>
                </a:solidFill>
              </a:rPr>
              <a:t>0</a:t>
            </a:r>
            <a:r>
              <a:rPr lang="en-US" altLang="zh-CN" sz="1200" dirty="0"/>
              <a:t>); </a:t>
            </a:r>
          </a:p>
          <a:p>
            <a:pPr lvl="1"/>
            <a:endParaRPr lang="en-US" altLang="zh-CN" sz="1200" dirty="0">
              <a:solidFill>
                <a:srgbClr val="8959A8"/>
              </a:solidFill>
            </a:endParaRPr>
          </a:p>
          <a:p>
            <a:pPr lvl="1"/>
            <a:r>
              <a:rPr lang="en-US" altLang="zh-CN" sz="1200" dirty="0">
                <a:solidFill>
                  <a:srgbClr val="8959A8"/>
                </a:solidFill>
              </a:rPr>
              <a:t>public</a:t>
            </a:r>
            <a:r>
              <a:rPr lang="en-US" altLang="zh-CN" sz="1200" dirty="0">
                <a:solidFill>
                  <a:srgbClr val="4271AE"/>
                </a:solidFill>
              </a:rPr>
              <a:t> </a:t>
            </a:r>
            <a:r>
              <a:rPr lang="en-US" altLang="zh-CN" sz="1200" dirty="0" err="1">
                <a:solidFill>
                  <a:srgbClr val="8E908C"/>
                </a:solidFill>
              </a:rPr>
              <a:t>WordSplitRichFlatMap</a:t>
            </a:r>
            <a:r>
              <a:rPr lang="en-US" altLang="zh-CN" sz="1200" dirty="0">
                <a:solidFill>
                  <a:srgbClr val="F5871F"/>
                </a:solidFill>
              </a:rPr>
              <a:t>(Integer limit)</a:t>
            </a:r>
            <a:r>
              <a:rPr lang="en-US" altLang="zh-CN" sz="1200" dirty="0">
                <a:solidFill>
                  <a:srgbClr val="4271AE"/>
                </a:solidFill>
              </a:rPr>
              <a:t> </a:t>
            </a:r>
            <a:r>
              <a:rPr lang="en-US" altLang="zh-CN" sz="1200" dirty="0"/>
              <a:t>{ </a:t>
            </a:r>
            <a:r>
              <a:rPr lang="en-US" altLang="zh-CN" sz="1200" dirty="0" err="1">
                <a:solidFill>
                  <a:srgbClr val="8959A8"/>
                </a:solidFill>
              </a:rPr>
              <a:t>this</a:t>
            </a:r>
            <a:r>
              <a:rPr lang="en-US" altLang="zh-CN" sz="1200" dirty="0" err="1"/>
              <a:t>.limit</a:t>
            </a:r>
            <a:r>
              <a:rPr lang="en-US" altLang="zh-CN" sz="1200" dirty="0"/>
              <a:t> = limit; } </a:t>
            </a:r>
          </a:p>
          <a:p>
            <a:pPr lvl="1"/>
            <a:endParaRPr lang="en-US" altLang="zh-CN" sz="1200" dirty="0"/>
          </a:p>
          <a:p>
            <a:pPr lvl="1"/>
            <a:r>
              <a:rPr lang="en-US" altLang="zh-CN" sz="1200" dirty="0"/>
              <a:t>@Override </a:t>
            </a:r>
          </a:p>
          <a:p>
            <a:pPr lvl="1"/>
            <a:r>
              <a:rPr lang="en-US" altLang="zh-CN" sz="1200" dirty="0">
                <a:solidFill>
                  <a:srgbClr val="8959A8"/>
                </a:solidFill>
              </a:rPr>
              <a:t>public</a:t>
            </a:r>
            <a:r>
              <a:rPr lang="en-US" altLang="zh-CN" sz="1200" dirty="0">
                <a:solidFill>
                  <a:srgbClr val="4271AE"/>
                </a:solidFill>
              </a:rPr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void</a:t>
            </a:r>
            <a:r>
              <a:rPr lang="en-US" altLang="zh-CN" sz="1200" dirty="0">
                <a:solidFill>
                  <a:srgbClr val="4271AE"/>
                </a:solidFill>
              </a:rPr>
              <a:t> </a:t>
            </a:r>
            <a:r>
              <a:rPr lang="en-US" altLang="zh-CN" sz="1200" dirty="0">
                <a:solidFill>
                  <a:srgbClr val="8E908C"/>
                </a:solidFill>
              </a:rPr>
              <a:t>open</a:t>
            </a:r>
            <a:r>
              <a:rPr lang="en-US" altLang="zh-CN" sz="1200" dirty="0">
                <a:solidFill>
                  <a:srgbClr val="F5871F"/>
                </a:solidFill>
              </a:rPr>
              <a:t>(Configuration parameters)</a:t>
            </a:r>
            <a:r>
              <a:rPr lang="en-US" altLang="zh-CN" sz="1200" dirty="0">
                <a:solidFill>
                  <a:srgbClr val="4271AE"/>
                </a:solidFill>
              </a:rPr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throws</a:t>
            </a:r>
            <a:r>
              <a:rPr lang="en-US" altLang="zh-CN" sz="1200" dirty="0">
                <a:solidFill>
                  <a:srgbClr val="4271AE"/>
                </a:solidFill>
              </a:rPr>
              <a:t> Exception </a:t>
            </a:r>
            <a:r>
              <a:rPr lang="en-US" altLang="zh-CN" sz="1200" dirty="0"/>
              <a:t>{ </a:t>
            </a:r>
          </a:p>
          <a:p>
            <a:pPr lvl="2"/>
            <a:r>
              <a:rPr lang="en-US" altLang="zh-CN" sz="1200" dirty="0" err="1">
                <a:solidFill>
                  <a:srgbClr val="8959A8"/>
                </a:solidFill>
              </a:rPr>
              <a:t>super</a:t>
            </a:r>
            <a:r>
              <a:rPr lang="en-US" altLang="zh-CN" sz="1200" dirty="0" err="1"/>
              <a:t>.open</a:t>
            </a:r>
            <a:r>
              <a:rPr lang="en-US" altLang="zh-CN" sz="1200" dirty="0"/>
              <a:t>(parameters); </a:t>
            </a:r>
          </a:p>
          <a:p>
            <a:pPr lvl="2"/>
            <a:endParaRPr lang="en-US" altLang="zh-CN" sz="1200" dirty="0">
              <a:solidFill>
                <a:srgbClr val="8E908C"/>
              </a:solidFill>
            </a:endParaRPr>
          </a:p>
          <a:p>
            <a:pPr lvl="2"/>
            <a:r>
              <a:rPr lang="en-US" altLang="zh-CN" sz="1200" dirty="0">
                <a:solidFill>
                  <a:srgbClr val="8E908C"/>
                </a:solidFill>
              </a:rPr>
              <a:t>// </a:t>
            </a:r>
            <a:r>
              <a:rPr lang="zh-CN" altLang="en-US" sz="1200" dirty="0">
                <a:solidFill>
                  <a:srgbClr val="8E908C"/>
                </a:solidFill>
              </a:rPr>
              <a:t>在</a:t>
            </a:r>
            <a:r>
              <a:rPr lang="en-US" altLang="zh-CN" sz="1200" dirty="0" err="1">
                <a:solidFill>
                  <a:srgbClr val="8E908C"/>
                </a:solidFill>
              </a:rPr>
              <a:t>RuntimeContext</a:t>
            </a:r>
            <a:r>
              <a:rPr lang="zh-CN" altLang="en-US" sz="1200" dirty="0">
                <a:solidFill>
                  <a:srgbClr val="8E908C"/>
                </a:solidFill>
              </a:rPr>
              <a:t>中注册累加器</a:t>
            </a:r>
            <a:r>
              <a:rPr lang="zh-CN" altLang="en-US" sz="1200" dirty="0"/>
              <a:t> </a:t>
            </a:r>
            <a:r>
              <a:rPr lang="en-US" altLang="zh-CN" sz="1200" dirty="0" err="1"/>
              <a:t>getRuntimeContext</a:t>
            </a:r>
            <a:r>
              <a:rPr lang="en-US" altLang="zh-CN" sz="1200" dirty="0"/>
              <a:t>().</a:t>
            </a:r>
            <a:r>
              <a:rPr lang="en-US" altLang="zh-CN" sz="1200" dirty="0" err="1"/>
              <a:t>addAccumulator</a:t>
            </a:r>
            <a:r>
              <a:rPr lang="en-US" altLang="zh-CN" sz="1200" dirty="0"/>
              <a:t>(</a:t>
            </a:r>
            <a:r>
              <a:rPr lang="en-US" altLang="zh-CN" sz="1200" dirty="0">
                <a:solidFill>
                  <a:srgbClr val="718C00"/>
                </a:solidFill>
              </a:rPr>
              <a:t>"num-of-lines"</a:t>
            </a:r>
            <a:r>
              <a:rPr lang="en-US" altLang="zh-CN" sz="1200" dirty="0"/>
              <a:t>, </a:t>
            </a:r>
            <a:r>
              <a:rPr lang="en-US" altLang="zh-CN" sz="1200" dirty="0" err="1">
                <a:solidFill>
                  <a:srgbClr val="8959A8"/>
                </a:solidFill>
              </a:rPr>
              <a:t>this</a:t>
            </a:r>
            <a:r>
              <a:rPr lang="en-US" altLang="zh-CN" sz="1200" dirty="0" err="1"/>
              <a:t>.numOfLines</a:t>
            </a:r>
            <a:r>
              <a:rPr lang="en-US" altLang="zh-CN" sz="1200" dirty="0"/>
              <a:t>); </a:t>
            </a:r>
          </a:p>
          <a:p>
            <a:pPr lvl="1"/>
            <a:r>
              <a:rPr lang="en-US" altLang="zh-CN" sz="1200" dirty="0"/>
              <a:t>} </a:t>
            </a:r>
          </a:p>
          <a:p>
            <a:pPr lvl="1"/>
            <a:endParaRPr lang="en-US" altLang="zh-CN" sz="1200" dirty="0"/>
          </a:p>
          <a:p>
            <a:pPr lvl="1"/>
            <a:r>
              <a:rPr lang="en-US" altLang="zh-CN" sz="1200" dirty="0"/>
              <a:t>@Override </a:t>
            </a:r>
            <a:r>
              <a:rPr lang="en-US" altLang="zh-CN" sz="1200" dirty="0">
                <a:solidFill>
                  <a:srgbClr val="8959A8"/>
                </a:solidFill>
              </a:rPr>
              <a:t>public</a:t>
            </a:r>
            <a:r>
              <a:rPr lang="en-US" altLang="zh-CN" sz="1200" dirty="0">
                <a:solidFill>
                  <a:srgbClr val="4271AE"/>
                </a:solidFill>
              </a:rPr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void</a:t>
            </a:r>
            <a:r>
              <a:rPr lang="en-US" altLang="zh-CN" sz="1200" dirty="0">
                <a:solidFill>
                  <a:srgbClr val="4271AE"/>
                </a:solidFill>
              </a:rPr>
              <a:t> </a:t>
            </a:r>
            <a:r>
              <a:rPr lang="en-US" altLang="zh-CN" sz="1200" dirty="0" err="1">
                <a:solidFill>
                  <a:srgbClr val="8E908C"/>
                </a:solidFill>
              </a:rPr>
              <a:t>flatMap</a:t>
            </a:r>
            <a:r>
              <a:rPr lang="en-US" altLang="zh-CN" sz="1200" dirty="0">
                <a:solidFill>
                  <a:srgbClr val="F5871F"/>
                </a:solidFill>
              </a:rPr>
              <a:t>(String input, Collector&lt;String&gt; collector)</a:t>
            </a:r>
            <a:r>
              <a:rPr lang="en-US" altLang="zh-CN" sz="1200" dirty="0">
                <a:solidFill>
                  <a:srgbClr val="4271AE"/>
                </a:solidFill>
              </a:rPr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throws</a:t>
            </a:r>
            <a:r>
              <a:rPr lang="en-US" altLang="zh-CN" sz="1200" dirty="0">
                <a:solidFill>
                  <a:srgbClr val="4271AE"/>
                </a:solidFill>
              </a:rPr>
              <a:t> Exception </a:t>
            </a:r>
            <a:r>
              <a:rPr lang="en-US" altLang="zh-CN" sz="1200" dirty="0"/>
              <a:t>{ </a:t>
            </a:r>
          </a:p>
          <a:p>
            <a:pPr lvl="2"/>
            <a:r>
              <a:rPr lang="en-US" altLang="zh-CN" sz="1200" dirty="0">
                <a:solidFill>
                  <a:srgbClr val="8E908C"/>
                </a:solidFill>
              </a:rPr>
              <a:t>// </a:t>
            </a:r>
            <a:r>
              <a:rPr lang="zh-CN" altLang="en-US" sz="1200" dirty="0">
                <a:solidFill>
                  <a:srgbClr val="8E908C"/>
                </a:solidFill>
              </a:rPr>
              <a:t>运行过程中调用累加器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pPr lvl="2"/>
            <a:r>
              <a:rPr lang="en-US" altLang="zh-CN" sz="1200" dirty="0" err="1">
                <a:solidFill>
                  <a:srgbClr val="8959A8"/>
                </a:solidFill>
              </a:rPr>
              <a:t>this</a:t>
            </a:r>
            <a:r>
              <a:rPr lang="en-US" altLang="zh-CN" sz="1200" dirty="0" err="1"/>
              <a:t>.numOfLines.add</a:t>
            </a:r>
            <a:r>
              <a:rPr lang="en-US" altLang="zh-CN" sz="1200" dirty="0"/>
              <a:t>(</a:t>
            </a:r>
            <a:r>
              <a:rPr lang="en-US" altLang="zh-CN" sz="1200" dirty="0">
                <a:solidFill>
                  <a:srgbClr val="F5871F"/>
                </a:solidFill>
              </a:rPr>
              <a:t>1</a:t>
            </a:r>
            <a:r>
              <a:rPr lang="en-US" altLang="zh-CN" sz="1200" dirty="0"/>
              <a:t>); </a:t>
            </a:r>
          </a:p>
          <a:p>
            <a:pPr lvl="2"/>
            <a:r>
              <a:rPr lang="en-US" altLang="zh-CN" sz="1200" dirty="0">
                <a:solidFill>
                  <a:srgbClr val="8959A8"/>
                </a:solidFill>
              </a:rPr>
              <a:t>if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input.length</a:t>
            </a:r>
            <a:r>
              <a:rPr lang="en-US" altLang="zh-CN" sz="1200" dirty="0"/>
              <a:t>() &gt; limit) </a:t>
            </a:r>
          </a:p>
          <a:p>
            <a:pPr lvl="2"/>
            <a:r>
              <a:rPr lang="en-US" altLang="zh-CN" sz="1200" dirty="0"/>
              <a:t>{ </a:t>
            </a:r>
          </a:p>
          <a:p>
            <a:pPr lvl="3"/>
            <a:r>
              <a:rPr lang="en-US" altLang="zh-CN" sz="1200" dirty="0">
                <a:solidFill>
                  <a:srgbClr val="8959A8"/>
                </a:solidFill>
              </a:rPr>
              <a:t>for</a:t>
            </a:r>
            <a:r>
              <a:rPr lang="en-US" altLang="zh-CN" sz="1200" dirty="0"/>
              <a:t> (String word: </a:t>
            </a:r>
            <a:r>
              <a:rPr lang="en-US" altLang="zh-CN" sz="1200" dirty="0" err="1"/>
              <a:t>input.split</a:t>
            </a:r>
            <a:r>
              <a:rPr lang="en-US" altLang="zh-CN" sz="1200" dirty="0"/>
              <a:t>(</a:t>
            </a:r>
            <a:r>
              <a:rPr lang="en-US" altLang="zh-CN" sz="1200" dirty="0">
                <a:solidFill>
                  <a:srgbClr val="718C00"/>
                </a:solidFill>
              </a:rPr>
              <a:t>" "</a:t>
            </a:r>
            <a:r>
              <a:rPr lang="en-US" altLang="zh-CN" sz="1200" dirty="0"/>
              <a:t>)) </a:t>
            </a:r>
          </a:p>
          <a:p>
            <a:pPr lvl="3"/>
            <a:r>
              <a:rPr lang="en-US" altLang="zh-CN" sz="1200" dirty="0"/>
              <a:t>	</a:t>
            </a:r>
            <a:r>
              <a:rPr lang="en-US" altLang="zh-CN" sz="1200" dirty="0" err="1"/>
              <a:t>collector.collect</a:t>
            </a:r>
            <a:r>
              <a:rPr lang="en-US" altLang="zh-CN" sz="1200" dirty="0"/>
              <a:t>(word); </a:t>
            </a:r>
          </a:p>
          <a:p>
            <a:pPr lvl="2"/>
            <a:r>
              <a:rPr lang="en-US" altLang="zh-CN" sz="1200" dirty="0"/>
              <a:t>} </a:t>
            </a:r>
          </a:p>
          <a:p>
            <a:pPr lvl="1"/>
            <a:r>
              <a:rPr lang="en-US" altLang="zh-CN" sz="1200" dirty="0"/>
              <a:t>} 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774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1C4115D-B0A7-174F-9E74-DA168D2F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Source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Transformation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Sink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121AF2-4702-024A-B73D-AD59370A5461}"/>
              </a:ext>
            </a:extLst>
          </p:cNvPr>
          <p:cNvSpPr txBox="1">
            <a:spLocks/>
          </p:cNvSpPr>
          <p:nvPr/>
        </p:nvSpPr>
        <p:spPr>
          <a:xfrm>
            <a:off x="460955" y="1721745"/>
            <a:ext cx="9442648" cy="48660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</a:pPr>
            <a:r>
              <a: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</a:p>
          <a:p>
            <a:pPr marL="742950" lvl="2" indent="-28575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读取数据源统称为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</a:p>
          <a:p>
            <a:pPr marL="742950" lvl="2" indent="-28575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文件系统、消息队列、数据库等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</a:pPr>
            <a:r>
              <a: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Transformation</a:t>
            </a:r>
          </a:p>
          <a:p>
            <a:pPr marL="742950" lvl="2" indent="-28575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使用</a:t>
            </a:r>
            <a:r>
              <a:rPr kumimoji="1"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Flink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提供的各类函数，进行有状态的计算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2" indent="-28575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数据流的分组、窗口和聚合操作等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</a:pPr>
            <a:r>
              <a: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Sink</a:t>
            </a:r>
          </a:p>
          <a:p>
            <a:pPr marL="742950" lvl="2" indent="-28575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将计算结果输出到外部系统，统称为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Sink</a:t>
            </a:r>
          </a:p>
          <a:p>
            <a:pPr marL="742950" lvl="2" indent="-28575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目的地可以是文件系统、消息队列、数据库等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EC77F7-7729-604E-A8A2-74AB93DE4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246" y="2490038"/>
            <a:ext cx="5931667" cy="29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8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834308-5924-F442-9862-18A51AA6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Flink</a:t>
            </a:r>
            <a:r>
              <a:rPr kumimoji="1" lang="zh-CN" altLang="en-US" dirty="0"/>
              <a:t>是延迟执行</a:t>
            </a:r>
            <a:r>
              <a:rPr lang="zh-CN" altLang="zh-CN" dirty="0"/>
              <a:t>（</a:t>
            </a:r>
            <a:r>
              <a:rPr lang="en-US" altLang="zh-CN" dirty="0"/>
              <a:t>Lazy Evaluation</a:t>
            </a:r>
            <a:r>
              <a:rPr lang="zh-CN" altLang="zh-CN" dirty="0"/>
              <a:t>）</a:t>
            </a:r>
            <a:r>
              <a:rPr kumimoji="1" lang="zh-CN" altLang="en-US" dirty="0"/>
              <a:t>的</a:t>
            </a:r>
            <a:endParaRPr kumimoji="1"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dirty="0"/>
              <a:t>调用</a:t>
            </a:r>
            <a:r>
              <a:rPr lang="en-US" altLang="zh-CN" dirty="0"/>
              <a:t>execute()</a:t>
            </a:r>
            <a:r>
              <a:rPr lang="zh-CN" altLang="en-US" dirty="0"/>
              <a:t>方法，</a:t>
            </a:r>
            <a:r>
              <a:rPr lang="en-US" altLang="zh-CN" dirty="0" err="1"/>
              <a:t>Flink</a:t>
            </a:r>
            <a:r>
              <a:rPr lang="zh-CN" altLang="en-US" dirty="0"/>
              <a:t>才会真正执行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否则无法得到计算结果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字符串参数为当前作业名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EC6A0A-80A2-B746-BABC-80E03EF0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5A1B06-B00E-A842-A6AE-5EE4963587BC}"/>
              </a:ext>
            </a:extLst>
          </p:cNvPr>
          <p:cNvSpPr txBox="1"/>
          <p:nvPr/>
        </p:nvSpPr>
        <p:spPr>
          <a:xfrm>
            <a:off x="964478" y="4001294"/>
            <a:ext cx="461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8E908C"/>
                </a:solidFill>
              </a:rPr>
              <a:t>// execute</a:t>
            </a:r>
            <a:br>
              <a:rPr lang="en-US" altLang="zh-CN" dirty="0"/>
            </a:br>
            <a:r>
              <a:rPr lang="en-US" altLang="zh-CN" dirty="0" err="1"/>
              <a:t>env.execute</a:t>
            </a:r>
            <a:r>
              <a:rPr lang="en-US" altLang="zh-CN" dirty="0"/>
              <a:t>("</a:t>
            </a:r>
            <a:r>
              <a:rPr lang="en-US" altLang="zh-CN" dirty="0" err="1"/>
              <a:t>kafka</a:t>
            </a:r>
            <a:r>
              <a:rPr lang="en-US" altLang="zh-CN" dirty="0"/>
              <a:t> streaming word count");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23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F25E06-4FAB-3546-9E66-C9DEEA5C5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033" y="1825625"/>
            <a:ext cx="8026770" cy="2990585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771772-4597-754A-97C0-171A198B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70230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单数据流转换</a:t>
            </a:r>
            <a:endParaRPr kumimoji="1" lang="en-US" altLang="zh-CN" dirty="0"/>
          </a:p>
          <a:p>
            <a:r>
              <a:rPr kumimoji="1" lang="zh-CN" altLang="en-US" dirty="0"/>
              <a:t>基于</a:t>
            </a:r>
            <a:r>
              <a:rPr kumimoji="1" lang="en-US" altLang="zh-CN" dirty="0"/>
              <a:t>Key</a:t>
            </a:r>
            <a:r>
              <a:rPr kumimoji="1" lang="zh-CN" altLang="en-US" dirty="0"/>
              <a:t>的分组转换</a:t>
            </a:r>
            <a:endParaRPr kumimoji="1" lang="en-US" altLang="zh-CN" dirty="0"/>
          </a:p>
          <a:p>
            <a:r>
              <a:rPr kumimoji="1" lang="zh-CN" altLang="en-US" dirty="0"/>
              <a:t>多数据流转换</a:t>
            </a:r>
            <a:endParaRPr kumimoji="1" lang="en-US" altLang="zh-CN" dirty="0"/>
          </a:p>
          <a:p>
            <a:r>
              <a:rPr kumimoji="1" lang="zh-CN" altLang="en-US" dirty="0"/>
              <a:t>数据重分布转换</a:t>
            </a:r>
            <a:endParaRPr kumimoji="1" lang="en-US" altLang="zh-CN" dirty="0"/>
          </a:p>
          <a:p>
            <a:r>
              <a:rPr lang="en-US" altLang="zh-CN" dirty="0"/>
              <a:t>DataStream&lt;T&gt;</a:t>
            </a:r>
            <a:r>
              <a:rPr lang="zh-CN" altLang="en-US" dirty="0"/>
              <a:t> 泛型</a:t>
            </a:r>
            <a:r>
              <a:rPr lang="en-US" altLang="zh-CN" dirty="0"/>
              <a:t>T</a:t>
            </a:r>
            <a:r>
              <a:rPr lang="zh-CN" altLang="en-US" dirty="0"/>
              <a:t>为数据流中每个元素的类型</a:t>
            </a:r>
            <a:endParaRPr lang="en-US" altLang="zh-CN" dirty="0"/>
          </a:p>
          <a:p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E9F3C3-B8F0-F741-8689-EBC1AD86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四类</a:t>
            </a:r>
            <a:r>
              <a:rPr kumimoji="1" lang="en-US" altLang="zh-CN" dirty="0" err="1"/>
              <a:t>Tranformation</a:t>
            </a:r>
            <a:r>
              <a:rPr kumimoji="1" lang="zh-CN" altLang="en-US" dirty="0"/>
              <a:t>转换</a:t>
            </a:r>
          </a:p>
        </p:txBody>
      </p:sp>
    </p:spTree>
    <p:extLst>
      <p:ext uri="{BB962C8B-B14F-4D97-AF65-F5344CB8AC3E}">
        <p14:creationId xmlns:p14="http://schemas.microsoft.com/office/powerpoint/2010/main" val="183483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1EF2613-0D66-9645-B341-A49AA0F54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170127" cy="4351338"/>
          </a:xfrm>
        </p:spPr>
        <p:txBody>
          <a:bodyPr/>
          <a:lstStyle/>
          <a:p>
            <a:r>
              <a:rPr kumimoji="1" lang="zh-CN" altLang="en-US" dirty="0"/>
              <a:t>每个输入元素对应一个输出元素</a:t>
            </a:r>
            <a:endParaRPr kumimoji="1" lang="en-US" altLang="zh-CN" dirty="0"/>
          </a:p>
          <a:p>
            <a:r>
              <a:rPr kumimoji="1" lang="zh-CN" altLang="en-US" dirty="0"/>
              <a:t>重写</a:t>
            </a:r>
            <a:r>
              <a:rPr lang="en-US" altLang="zh-CN" dirty="0" err="1"/>
              <a:t>MapFunction</a:t>
            </a:r>
            <a:r>
              <a:rPr lang="zh-CN" altLang="en-US" dirty="0"/>
              <a:t>或</a:t>
            </a:r>
            <a:r>
              <a:rPr lang="en-US" altLang="zh-CN" dirty="0" err="1"/>
              <a:t>RichMapFunction</a:t>
            </a:r>
            <a:endParaRPr lang="en-US" altLang="zh-CN" dirty="0"/>
          </a:p>
          <a:p>
            <a:r>
              <a:rPr lang="en-US" altLang="zh-CN" dirty="0" err="1"/>
              <a:t>MapFunction</a:t>
            </a:r>
            <a:r>
              <a:rPr lang="en-US" altLang="zh-CN" dirty="0"/>
              <a:t>&lt;T, O&gt;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为输入类型</a:t>
            </a:r>
            <a:endParaRPr lang="en-US" altLang="zh-CN" dirty="0"/>
          </a:p>
          <a:p>
            <a:pPr lvl="1"/>
            <a:r>
              <a:rPr lang="en-US" altLang="zh-CN" dirty="0"/>
              <a:t>O</a:t>
            </a:r>
            <a:r>
              <a:rPr lang="zh-CN" altLang="en-US" dirty="0"/>
              <a:t>为输出类型</a:t>
            </a:r>
            <a:endParaRPr lang="en-US" altLang="zh-CN" dirty="0"/>
          </a:p>
          <a:p>
            <a:r>
              <a:rPr lang="zh-CN" altLang="en-US" dirty="0"/>
              <a:t>实现其中的</a:t>
            </a:r>
            <a:r>
              <a:rPr lang="en-US" altLang="zh-CN" dirty="0"/>
              <a:t>map()</a:t>
            </a:r>
            <a:r>
              <a:rPr lang="zh-CN" altLang="en-US" dirty="0"/>
              <a:t>虚方法</a:t>
            </a:r>
            <a:endParaRPr lang="en-US" altLang="zh-CN" dirty="0"/>
          </a:p>
          <a:p>
            <a:r>
              <a:rPr lang="zh-CN" altLang="en-US" dirty="0"/>
              <a:t>主逻辑中调用该函数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82934B-EBD3-6947-8767-FE202AE4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单数据流转换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endParaRPr kumimoji="1" lang="zh-CN" altLang="en-US" dirty="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50CF6D1D-64C2-1649-9C9F-8A70CB4AEA0E}"/>
              </a:ext>
            </a:extLst>
          </p:cNvPr>
          <p:cNvSpPr/>
          <p:nvPr/>
        </p:nvSpPr>
        <p:spPr>
          <a:xfrm>
            <a:off x="6546274" y="3955184"/>
            <a:ext cx="131618" cy="29134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A197E2-143E-5F44-9813-1B1F00E261E6}"/>
              </a:ext>
            </a:extLst>
          </p:cNvPr>
          <p:cNvSpPr/>
          <p:nvPr/>
        </p:nvSpPr>
        <p:spPr>
          <a:xfrm>
            <a:off x="4423063" y="2665410"/>
            <a:ext cx="78624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@</a:t>
            </a:r>
            <a:r>
              <a:rPr lang="en-US" altLang="zh-CN" sz="1400" dirty="0" err="1"/>
              <a:t>FunctionalInterface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interface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MapFunction</a:t>
            </a:r>
            <a:r>
              <a:rPr lang="en-US" altLang="zh-CN" sz="1400" dirty="0"/>
              <a:t>&lt;</a:t>
            </a:r>
            <a:r>
              <a:rPr lang="en-US" altLang="zh-CN" sz="1400" dirty="0">
                <a:solidFill>
                  <a:srgbClr val="8E908C"/>
                </a:solidFill>
              </a:rPr>
              <a:t>T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O</a:t>
            </a:r>
            <a:r>
              <a:rPr lang="en-US" altLang="zh-CN" sz="1400" dirty="0"/>
              <a:t>&gt; </a:t>
            </a:r>
            <a:r>
              <a:rPr lang="en-US" altLang="zh-CN" sz="1400" dirty="0">
                <a:solidFill>
                  <a:srgbClr val="8959A8"/>
                </a:solidFill>
              </a:rPr>
              <a:t>extends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E908C"/>
                </a:solidFill>
              </a:rPr>
              <a:t>Function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Serializable</a:t>
            </a:r>
            <a:r>
              <a:rPr lang="en-US" altLang="zh-CN" sz="1400" dirty="0"/>
              <a:t> { </a:t>
            </a:r>
          </a:p>
          <a:p>
            <a:pPr lvl="1"/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调用这个</a:t>
            </a:r>
            <a:r>
              <a:rPr lang="en-US" altLang="zh-CN" sz="1400" dirty="0">
                <a:solidFill>
                  <a:srgbClr val="8E908C"/>
                </a:solidFill>
              </a:rPr>
              <a:t>API</a:t>
            </a:r>
            <a:r>
              <a:rPr lang="zh-CN" altLang="en-US" sz="1400" dirty="0">
                <a:solidFill>
                  <a:srgbClr val="8E908C"/>
                </a:solidFill>
              </a:rPr>
              <a:t>就是继承并实现这个虚函数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r>
              <a:rPr lang="en-US" altLang="zh-CN" sz="1400" dirty="0">
                <a:solidFill>
                  <a:srgbClr val="4271AE"/>
                </a:solidFill>
              </a:rPr>
              <a:t>O </a:t>
            </a:r>
            <a:r>
              <a:rPr lang="en-US" altLang="zh-CN" sz="1400" dirty="0">
                <a:solidFill>
                  <a:srgbClr val="8E908C"/>
                </a:solidFill>
              </a:rPr>
              <a:t>map</a:t>
            </a:r>
            <a:r>
              <a:rPr lang="en-US" altLang="zh-CN" sz="1400" dirty="0">
                <a:solidFill>
                  <a:srgbClr val="F5871F"/>
                </a:solidFill>
              </a:rPr>
              <a:t>(T value)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throws</a:t>
            </a:r>
            <a:r>
              <a:rPr lang="en-US" altLang="zh-CN" sz="1400" dirty="0">
                <a:solidFill>
                  <a:srgbClr val="4271AE"/>
                </a:solidFill>
              </a:rPr>
              <a:t> Exception</a:t>
            </a:r>
            <a:r>
              <a:rPr lang="en-US" altLang="zh-CN" sz="1400" dirty="0"/>
              <a:t>;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3B1A38-0CDF-0440-A1E8-8F01F6EDF4DA}"/>
              </a:ext>
            </a:extLst>
          </p:cNvPr>
          <p:cNvSpPr/>
          <p:nvPr/>
        </p:nvSpPr>
        <p:spPr>
          <a:xfrm>
            <a:off x="4423036" y="4309160"/>
            <a:ext cx="84374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第一个泛型是输入类型，第二个泛型是输出类型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static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class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DoubleMapFunction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implements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MapFunction</a:t>
            </a:r>
            <a:r>
              <a:rPr lang="en-US" altLang="zh-CN" sz="1400" dirty="0"/>
              <a:t>&lt;</a:t>
            </a:r>
            <a:r>
              <a:rPr lang="en-US" altLang="zh-CN" sz="1400" dirty="0">
                <a:solidFill>
                  <a:srgbClr val="8E908C"/>
                </a:solidFill>
              </a:rPr>
              <a:t>Integer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String</a:t>
            </a:r>
            <a:r>
              <a:rPr lang="en-US" altLang="zh-CN" sz="1400" dirty="0"/>
              <a:t>&gt; { </a:t>
            </a:r>
          </a:p>
          <a:p>
            <a:pPr lvl="1"/>
            <a:r>
              <a:rPr lang="en-US" altLang="zh-CN" sz="1400" dirty="0"/>
              <a:t>@Override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String </a:t>
            </a:r>
            <a:r>
              <a:rPr lang="en-US" altLang="zh-CN" sz="1400" dirty="0">
                <a:solidFill>
                  <a:srgbClr val="8E908C"/>
                </a:solidFill>
              </a:rPr>
              <a:t>map</a:t>
            </a:r>
            <a:r>
              <a:rPr lang="en-US" altLang="zh-CN" sz="1400" dirty="0">
                <a:solidFill>
                  <a:srgbClr val="F5871F"/>
                </a:solidFill>
              </a:rPr>
              <a:t>(Integer input)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</a:p>
          <a:p>
            <a:pPr lvl="1"/>
            <a:r>
              <a:rPr lang="en-US" altLang="zh-CN" sz="1400" dirty="0"/>
              <a:t>{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	return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718C00"/>
                </a:solidFill>
              </a:rPr>
              <a:t>"function input : "</a:t>
            </a:r>
            <a:r>
              <a:rPr lang="en-US" altLang="zh-CN" sz="1400" dirty="0"/>
              <a:t> + input + </a:t>
            </a:r>
            <a:r>
              <a:rPr lang="en-US" altLang="zh-CN" sz="1400" dirty="0">
                <a:solidFill>
                  <a:srgbClr val="718C00"/>
                </a:solidFill>
              </a:rPr>
              <a:t>", output : "</a:t>
            </a:r>
            <a:r>
              <a:rPr lang="en-US" altLang="zh-CN" sz="1400" dirty="0"/>
              <a:t> + (input * </a:t>
            </a:r>
            <a:r>
              <a:rPr lang="en-US" altLang="zh-CN" sz="1400" dirty="0">
                <a:solidFill>
                  <a:srgbClr val="F5871F"/>
                </a:solidFill>
              </a:rPr>
              <a:t>2</a:t>
            </a:r>
            <a:r>
              <a:rPr lang="en-US" altLang="zh-CN" sz="1400" dirty="0"/>
              <a:t>); </a:t>
            </a:r>
          </a:p>
          <a:p>
            <a:pPr lvl="1"/>
            <a:r>
              <a:rPr lang="en-US" altLang="zh-CN" sz="1400" dirty="0"/>
              <a:t>} </a:t>
            </a:r>
          </a:p>
          <a:p>
            <a:r>
              <a:rPr lang="en-US" altLang="zh-CN" sz="1400" dirty="0"/>
              <a:t>}</a:t>
            </a:r>
            <a:endParaRPr lang="zh-CN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21FBDB-521C-6B4A-BD88-FB2EBAC1BF51}"/>
              </a:ext>
            </a:extLst>
          </p:cNvPr>
          <p:cNvSpPr/>
          <p:nvPr/>
        </p:nvSpPr>
        <p:spPr>
          <a:xfrm>
            <a:off x="4423036" y="6291464"/>
            <a:ext cx="79178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DataStream&lt;String&gt; </a:t>
            </a:r>
            <a:r>
              <a:rPr lang="en-US" altLang="zh-CN" sz="1400" dirty="0" err="1"/>
              <a:t>functionDataStream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dataStream.map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8959A8"/>
                </a:solidFill>
              </a:rPr>
              <a:t>new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DoubleMapFunction</a:t>
            </a:r>
            <a:r>
              <a:rPr lang="en-US" altLang="zh-CN" sz="1400" dirty="0"/>
              <a:t>()); 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87CAFA-36E3-454C-9FDF-029CCFB879A3}"/>
              </a:ext>
            </a:extLst>
          </p:cNvPr>
          <p:cNvSpPr txBox="1"/>
          <p:nvPr/>
        </p:nvSpPr>
        <p:spPr>
          <a:xfrm>
            <a:off x="7898233" y="3519533"/>
            <a:ext cx="2559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MapFunction</a:t>
            </a:r>
            <a:r>
              <a:rPr kumimoji="1" lang="zh-CN" altLang="en-US" sz="1600" dirty="0"/>
              <a:t>源代码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6202BA-AE4F-9E44-AA3A-206BA239F535}"/>
              </a:ext>
            </a:extLst>
          </p:cNvPr>
          <p:cNvSpPr txBox="1"/>
          <p:nvPr/>
        </p:nvSpPr>
        <p:spPr>
          <a:xfrm>
            <a:off x="7898232" y="5855886"/>
            <a:ext cx="2559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一个</a:t>
            </a:r>
            <a:r>
              <a:rPr kumimoji="1" lang="en-US" altLang="zh-CN" sz="1600" dirty="0" err="1"/>
              <a:t>MapFunction</a:t>
            </a:r>
            <a:r>
              <a:rPr kumimoji="1" lang="zh-CN" altLang="en-US" sz="1600" dirty="0"/>
              <a:t>的实现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F407CE5-F00C-5840-80BE-D176843DD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84" b="26316"/>
          <a:stretch/>
        </p:blipFill>
        <p:spPr bwMode="auto">
          <a:xfrm>
            <a:off x="4925578" y="1720416"/>
            <a:ext cx="5157284" cy="7648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33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12101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直接继承接口类并实现</a:t>
            </a:r>
            <a:r>
              <a:rPr kumimoji="1" lang="en-US" altLang="zh-CN" dirty="0"/>
              <a:t>map</a:t>
            </a:r>
            <a:r>
              <a:rPr kumimoji="1" lang="zh-CN" altLang="en-US" dirty="0"/>
              <a:t>虚方法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上页所示</a:t>
            </a:r>
            <a:endParaRPr kumimoji="1" lang="en-US" altLang="zh-CN" dirty="0"/>
          </a:p>
          <a:p>
            <a:r>
              <a:rPr kumimoji="1" lang="zh-CN" altLang="en-US" dirty="0"/>
              <a:t>使用匿名类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Lambda</a:t>
            </a:r>
            <a:r>
              <a:rPr kumimoji="1" lang="zh-CN" altLang="en-US" dirty="0"/>
              <a:t>表达式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单数据流转换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B48EB1-198B-DC4E-8712-6DC1013FDB7E}"/>
              </a:ext>
            </a:extLst>
          </p:cNvPr>
          <p:cNvSpPr/>
          <p:nvPr/>
        </p:nvSpPr>
        <p:spPr>
          <a:xfrm>
            <a:off x="3996718" y="2639726"/>
            <a:ext cx="78970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匿名类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DataStream&lt;String&gt; </a:t>
            </a:r>
            <a:r>
              <a:rPr lang="en-US" altLang="zh-CN" sz="1400" dirty="0" err="1"/>
              <a:t>anonymousDataStream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dataStream.map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8959A8"/>
                </a:solidFill>
              </a:rPr>
              <a:t>new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MapFunction</a:t>
            </a:r>
            <a:r>
              <a:rPr lang="en-US" altLang="zh-CN" sz="1400" dirty="0"/>
              <a:t>&lt;Integer, String&gt;() { </a:t>
            </a:r>
          </a:p>
          <a:p>
            <a:pPr lvl="1"/>
            <a:r>
              <a:rPr lang="en-US" altLang="zh-CN" sz="1400" dirty="0"/>
              <a:t>@Override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String </a:t>
            </a:r>
            <a:r>
              <a:rPr lang="en-US" altLang="zh-CN" sz="1400" dirty="0">
                <a:solidFill>
                  <a:srgbClr val="8E908C"/>
                </a:solidFill>
              </a:rPr>
              <a:t>map</a:t>
            </a:r>
            <a:r>
              <a:rPr lang="en-US" altLang="zh-CN" sz="1400" dirty="0">
                <a:solidFill>
                  <a:srgbClr val="F5871F"/>
                </a:solidFill>
              </a:rPr>
              <a:t>(Integer input)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throws</a:t>
            </a:r>
            <a:r>
              <a:rPr lang="en-US" altLang="zh-CN" sz="1400" dirty="0">
                <a:solidFill>
                  <a:srgbClr val="4271AE"/>
                </a:solidFill>
              </a:rPr>
              <a:t> Exception </a:t>
            </a:r>
          </a:p>
          <a:p>
            <a:pPr lvl="1"/>
            <a:r>
              <a:rPr lang="en-US" altLang="zh-CN" sz="1400" dirty="0"/>
              <a:t>{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	return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718C00"/>
                </a:solidFill>
              </a:rPr>
              <a:t>"anonymous function input : "</a:t>
            </a:r>
            <a:r>
              <a:rPr lang="en-US" altLang="zh-CN" sz="1400" dirty="0"/>
              <a:t> + input + </a:t>
            </a:r>
            <a:r>
              <a:rPr lang="en-US" altLang="zh-CN" sz="1400" dirty="0">
                <a:solidFill>
                  <a:srgbClr val="718C00"/>
                </a:solidFill>
              </a:rPr>
              <a:t>", output : "</a:t>
            </a:r>
            <a:r>
              <a:rPr lang="en-US" altLang="zh-CN" sz="1400" dirty="0"/>
              <a:t> + (input * </a:t>
            </a:r>
            <a:r>
              <a:rPr lang="en-US" altLang="zh-CN" sz="1400" dirty="0">
                <a:solidFill>
                  <a:srgbClr val="F5871F"/>
                </a:solidFill>
              </a:rPr>
              <a:t>2</a:t>
            </a:r>
            <a:r>
              <a:rPr lang="en-US" altLang="zh-CN" sz="1400" dirty="0"/>
              <a:t>); </a:t>
            </a:r>
          </a:p>
          <a:p>
            <a:pPr lvl="1"/>
            <a:r>
              <a:rPr lang="en-US" altLang="zh-CN" sz="1400" dirty="0"/>
              <a:t>} </a:t>
            </a:r>
          </a:p>
          <a:p>
            <a:r>
              <a:rPr lang="en-US" altLang="zh-CN" sz="1400" dirty="0"/>
              <a:t>});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6B0C59-9124-C142-9232-DD00FEBE72FC}"/>
              </a:ext>
            </a:extLst>
          </p:cNvPr>
          <p:cNvSpPr/>
          <p:nvPr/>
        </p:nvSpPr>
        <p:spPr>
          <a:xfrm>
            <a:off x="3996718" y="5054675"/>
            <a:ext cx="71561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使用</a:t>
            </a:r>
            <a:r>
              <a:rPr lang="en-US" altLang="zh-CN" sz="1400" dirty="0">
                <a:solidFill>
                  <a:srgbClr val="8E908C"/>
                </a:solidFill>
              </a:rPr>
              <a:t>Lambda</a:t>
            </a:r>
            <a:r>
              <a:rPr lang="zh-CN" altLang="en-US" sz="1400" dirty="0">
                <a:solidFill>
                  <a:srgbClr val="8E908C"/>
                </a:solidFill>
              </a:rPr>
              <a:t>表达式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DataStream&lt;String&gt; </a:t>
            </a:r>
            <a:r>
              <a:rPr lang="en-US" altLang="zh-CN" sz="1400" dirty="0" err="1"/>
              <a:t>lambdaStream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dataStream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	.map(input -&gt; </a:t>
            </a:r>
            <a:r>
              <a:rPr lang="en-US" altLang="zh-CN" sz="1400" dirty="0">
                <a:solidFill>
                  <a:srgbClr val="718C00"/>
                </a:solidFill>
              </a:rPr>
              <a:t>"lambda input : "</a:t>
            </a:r>
            <a:r>
              <a:rPr lang="en-US" altLang="zh-CN" sz="1400" dirty="0"/>
              <a:t> + input + </a:t>
            </a:r>
            <a:r>
              <a:rPr lang="en-US" altLang="zh-CN" sz="1400" dirty="0">
                <a:solidFill>
                  <a:srgbClr val="718C00"/>
                </a:solidFill>
              </a:rPr>
              <a:t>", output : "</a:t>
            </a:r>
            <a:r>
              <a:rPr lang="en-US" altLang="zh-CN" sz="1400" dirty="0"/>
              <a:t> + (input * </a:t>
            </a:r>
            <a:r>
              <a:rPr lang="en-US" altLang="zh-CN" sz="1400" dirty="0">
                <a:solidFill>
                  <a:srgbClr val="F5871F"/>
                </a:solidFill>
              </a:rPr>
              <a:t>2</a:t>
            </a:r>
            <a:r>
              <a:rPr lang="en-US" altLang="zh-CN" sz="1400" dirty="0"/>
              <a:t>));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6329BD-7D72-BB4B-8229-8F961B88D3D5}"/>
              </a:ext>
            </a:extLst>
          </p:cNvPr>
          <p:cNvSpPr txBox="1"/>
          <p:nvPr/>
        </p:nvSpPr>
        <p:spPr>
          <a:xfrm>
            <a:off x="6212883" y="4524309"/>
            <a:ext cx="2559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匿名类实现</a:t>
            </a:r>
            <a:r>
              <a:rPr kumimoji="1" lang="en-US" altLang="zh-CN" sz="1600" dirty="0" err="1"/>
              <a:t>MapFunction</a:t>
            </a:r>
            <a:endParaRPr kumimoji="1"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FBD6CD-7A2F-234A-AEC4-3923D3D79450}"/>
              </a:ext>
            </a:extLst>
          </p:cNvPr>
          <p:cNvSpPr txBox="1"/>
          <p:nvPr/>
        </p:nvSpPr>
        <p:spPr>
          <a:xfrm>
            <a:off x="5865152" y="6007686"/>
            <a:ext cx="38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Lambda</a:t>
            </a:r>
            <a:r>
              <a:rPr kumimoji="1" lang="zh-CN" altLang="en-US" sz="1600" dirty="0"/>
              <a:t>表达式实现</a:t>
            </a:r>
            <a:r>
              <a:rPr kumimoji="1" lang="en-US" altLang="zh-CN" sz="1600" dirty="0" err="1"/>
              <a:t>MapFunction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667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1EF2613-0D66-9645-B341-A49AA0F54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2999508" cy="4351338"/>
          </a:xfrm>
        </p:spPr>
        <p:txBody>
          <a:bodyPr/>
          <a:lstStyle/>
          <a:p>
            <a:r>
              <a:rPr kumimoji="1" lang="zh-CN" altLang="en-US" dirty="0"/>
              <a:t>对输入元素进行过滤</a:t>
            </a:r>
            <a:endParaRPr kumimoji="1" lang="en-US" altLang="zh-CN" dirty="0"/>
          </a:p>
          <a:p>
            <a:r>
              <a:rPr kumimoji="1" lang="zh-CN" altLang="en-US" dirty="0"/>
              <a:t>继承并实现</a:t>
            </a:r>
            <a:r>
              <a:rPr lang="en-US" altLang="zh-CN" dirty="0" err="1"/>
              <a:t>FilterFunction</a:t>
            </a:r>
            <a:r>
              <a:rPr lang="zh-CN" altLang="en-US" dirty="0"/>
              <a:t>或</a:t>
            </a:r>
            <a:r>
              <a:rPr lang="en-US" altLang="zh-CN" dirty="0" err="1"/>
              <a:t>RichFilterFunction</a:t>
            </a:r>
            <a:endParaRPr kumimoji="1" lang="en-US" altLang="zh-CN" dirty="0"/>
          </a:p>
          <a:p>
            <a:r>
              <a:rPr kumimoji="1" lang="zh-CN" altLang="en-US" dirty="0"/>
              <a:t>重写</a:t>
            </a:r>
            <a:r>
              <a:rPr kumimoji="1" lang="en-US" altLang="zh-CN" dirty="0"/>
              <a:t>filter</a:t>
            </a:r>
            <a:r>
              <a:rPr kumimoji="1" lang="zh-CN" altLang="en-US" dirty="0"/>
              <a:t>虚方法</a:t>
            </a:r>
            <a:endParaRPr kumimoji="1" lang="en-US" altLang="zh-CN" dirty="0"/>
          </a:p>
          <a:p>
            <a:r>
              <a:rPr lang="en-US" altLang="zh-CN" dirty="0"/>
              <a:t>True</a:t>
            </a:r>
            <a:r>
              <a:rPr lang="zh-CN" altLang="en-US" dirty="0"/>
              <a:t>  </a:t>
            </a:r>
            <a:r>
              <a:rPr lang="en-US" altLang="zh-CN" dirty="0"/>
              <a:t>–</a:t>
            </a:r>
            <a:r>
              <a:rPr lang="zh-CN" altLang="en-US" dirty="0"/>
              <a:t> 保留</a:t>
            </a:r>
            <a:endParaRPr lang="en-US" altLang="zh-CN" dirty="0"/>
          </a:p>
          <a:p>
            <a:r>
              <a:rPr lang="en-US" altLang="zh-CN" dirty="0"/>
              <a:t>False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过滤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82934B-EBD3-6947-8767-FE202AE4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单数据流转换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BA23EF-BC20-9A48-8D13-52032C1F5542}"/>
              </a:ext>
            </a:extLst>
          </p:cNvPr>
          <p:cNvSpPr/>
          <p:nvPr/>
        </p:nvSpPr>
        <p:spPr>
          <a:xfrm>
            <a:off x="4038598" y="2668094"/>
            <a:ext cx="7315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DataStream&lt;Integer&gt; </a:t>
            </a:r>
            <a:r>
              <a:rPr lang="en-US" altLang="zh-CN" sz="1400" dirty="0" err="1"/>
              <a:t>dataStream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senv.fromElements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5871F"/>
                </a:solidFill>
              </a:rPr>
              <a:t>1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2</a:t>
            </a:r>
            <a:r>
              <a:rPr lang="en-US" altLang="zh-CN" sz="1400" dirty="0"/>
              <a:t>, -</a:t>
            </a:r>
            <a:r>
              <a:rPr lang="en-US" altLang="zh-CN" sz="1400" dirty="0">
                <a:solidFill>
                  <a:srgbClr val="F5871F"/>
                </a:solidFill>
              </a:rPr>
              <a:t>3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5</a:t>
            </a:r>
            <a:r>
              <a:rPr lang="en-US" altLang="zh-CN" sz="1400" dirty="0"/>
              <a:t>, -</a:t>
            </a:r>
            <a:r>
              <a:rPr lang="en-US" altLang="zh-CN" sz="1400" dirty="0">
                <a:solidFill>
                  <a:srgbClr val="F5871F"/>
                </a:solidFill>
              </a:rPr>
              <a:t>9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5871F"/>
                </a:solidFill>
              </a:rPr>
              <a:t>8</a:t>
            </a:r>
            <a:r>
              <a:rPr lang="en-US" altLang="zh-CN" sz="1400" dirty="0"/>
              <a:t>); </a:t>
            </a:r>
          </a:p>
          <a:p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使用 </a:t>
            </a:r>
            <a:r>
              <a:rPr lang="en-US" altLang="zh-CN" sz="1400" dirty="0">
                <a:solidFill>
                  <a:srgbClr val="8E908C"/>
                </a:solidFill>
              </a:rPr>
              <a:t>-&gt; </a:t>
            </a:r>
            <a:r>
              <a:rPr lang="zh-CN" altLang="en-US" sz="1400" dirty="0">
                <a:solidFill>
                  <a:srgbClr val="8E908C"/>
                </a:solidFill>
              </a:rPr>
              <a:t>构造</a:t>
            </a:r>
            <a:r>
              <a:rPr lang="en-US" altLang="zh-CN" sz="1400" dirty="0">
                <a:solidFill>
                  <a:srgbClr val="8E908C"/>
                </a:solidFill>
              </a:rPr>
              <a:t>Lambda</a:t>
            </a:r>
            <a:r>
              <a:rPr lang="zh-CN" altLang="en-US" sz="1400" dirty="0">
                <a:solidFill>
                  <a:srgbClr val="8E908C"/>
                </a:solidFill>
              </a:rPr>
              <a:t>表达式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DataStream&lt;Integer&gt; lambda = </a:t>
            </a:r>
            <a:r>
              <a:rPr lang="en-US" altLang="zh-CN" sz="1400" dirty="0" err="1"/>
              <a:t>dataStream.filter</a:t>
            </a:r>
            <a:r>
              <a:rPr lang="en-US" altLang="zh-CN" sz="1400" dirty="0"/>
              <a:t> ( input -&gt; input &gt; 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 );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C0A291-9647-AC46-8CF2-045BFE925F26}"/>
              </a:ext>
            </a:extLst>
          </p:cNvPr>
          <p:cNvSpPr/>
          <p:nvPr/>
        </p:nvSpPr>
        <p:spPr>
          <a:xfrm>
            <a:off x="4038598" y="399725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static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class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MyFilterFunction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extends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RichFilterFunction</a:t>
            </a:r>
            <a:r>
              <a:rPr lang="en-US" altLang="zh-CN" sz="1400" dirty="0"/>
              <a:t>&lt;</a:t>
            </a:r>
            <a:r>
              <a:rPr lang="en-US" altLang="zh-CN" sz="1400" dirty="0">
                <a:solidFill>
                  <a:srgbClr val="8E908C"/>
                </a:solidFill>
              </a:rPr>
              <a:t>Integer</a:t>
            </a:r>
            <a:r>
              <a:rPr lang="en-US" altLang="zh-CN" sz="1400" dirty="0"/>
              <a:t>&gt; { </a:t>
            </a:r>
          </a:p>
          <a:p>
            <a:pPr lvl="1"/>
            <a:endParaRPr lang="en-US" altLang="zh-CN" sz="1400" dirty="0">
              <a:solidFill>
                <a:srgbClr val="8E908C"/>
              </a:solidFill>
            </a:endParaRPr>
          </a:p>
          <a:p>
            <a:pPr lvl="1"/>
            <a:r>
              <a:rPr lang="en-US" altLang="zh-CN" sz="1400" dirty="0">
                <a:solidFill>
                  <a:srgbClr val="8E908C"/>
                </a:solidFill>
              </a:rPr>
              <a:t>// limit</a:t>
            </a:r>
            <a:r>
              <a:rPr lang="zh-CN" altLang="en-US" sz="1400" dirty="0">
                <a:solidFill>
                  <a:srgbClr val="8E908C"/>
                </a:solidFill>
              </a:rPr>
              <a:t>参数可以从外部传入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private</a:t>
            </a:r>
            <a:r>
              <a:rPr lang="en-US" altLang="zh-CN" sz="1400" dirty="0"/>
              <a:t> Integer limit;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MyFilterFunction</a:t>
            </a:r>
            <a:r>
              <a:rPr lang="en-US" altLang="zh-CN" sz="1400" dirty="0">
                <a:solidFill>
                  <a:srgbClr val="F5871F"/>
                </a:solidFill>
              </a:rPr>
              <a:t>(Integer limit)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/>
              <a:t>{ </a:t>
            </a:r>
            <a:r>
              <a:rPr lang="en-US" altLang="zh-CN" sz="1400" dirty="0" err="1">
                <a:solidFill>
                  <a:srgbClr val="8959A8"/>
                </a:solidFill>
              </a:rPr>
              <a:t>this</a:t>
            </a:r>
            <a:r>
              <a:rPr lang="en-US" altLang="zh-CN" sz="1400" dirty="0" err="1"/>
              <a:t>.limit</a:t>
            </a:r>
            <a:r>
              <a:rPr lang="en-US" altLang="zh-CN" sz="1400" dirty="0"/>
              <a:t> = limit; } </a:t>
            </a:r>
          </a:p>
          <a:p>
            <a:pPr lvl="1"/>
            <a:endParaRPr lang="en-US" altLang="zh-CN" sz="1400" dirty="0"/>
          </a:p>
          <a:p>
            <a:pPr lvl="1"/>
            <a:r>
              <a:rPr lang="en-US" altLang="zh-CN" sz="1400" dirty="0"/>
              <a:t>@Override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 err="1">
                <a:solidFill>
                  <a:srgbClr val="8959A8"/>
                </a:solidFill>
              </a:rPr>
              <a:t>boolean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E908C"/>
                </a:solidFill>
              </a:rPr>
              <a:t>filter</a:t>
            </a:r>
            <a:r>
              <a:rPr lang="en-US" altLang="zh-CN" sz="1400" dirty="0">
                <a:solidFill>
                  <a:srgbClr val="F5871F"/>
                </a:solidFill>
              </a:rPr>
              <a:t>(Integer input)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</a:p>
          <a:p>
            <a:pPr lvl="1"/>
            <a:r>
              <a:rPr lang="en-US" altLang="zh-CN" sz="1400" dirty="0"/>
              <a:t>{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	return</a:t>
            </a:r>
            <a:r>
              <a:rPr lang="en-US" altLang="zh-CN" sz="1400" dirty="0"/>
              <a:t> input &gt; </a:t>
            </a:r>
            <a:r>
              <a:rPr lang="en-US" altLang="zh-CN" sz="1400" dirty="0" err="1">
                <a:solidFill>
                  <a:srgbClr val="8959A8"/>
                </a:solidFill>
              </a:rPr>
              <a:t>this</a:t>
            </a:r>
            <a:r>
              <a:rPr lang="en-US" altLang="zh-CN" sz="1400" dirty="0" err="1"/>
              <a:t>.limit</a:t>
            </a:r>
            <a:r>
              <a:rPr lang="en-US" altLang="zh-CN" sz="1400" dirty="0"/>
              <a:t>; </a:t>
            </a:r>
          </a:p>
          <a:p>
            <a:pPr lvl="1"/>
            <a:r>
              <a:rPr lang="en-US" altLang="zh-CN" sz="1400" dirty="0"/>
              <a:t>}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09BCDA-7DFE-9949-B186-078D99F8C473}"/>
              </a:ext>
            </a:extLst>
          </p:cNvPr>
          <p:cNvSpPr txBox="1"/>
          <p:nvPr/>
        </p:nvSpPr>
        <p:spPr>
          <a:xfrm>
            <a:off x="5337118" y="3633259"/>
            <a:ext cx="38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Lambda</a:t>
            </a:r>
            <a:r>
              <a:rPr kumimoji="1" lang="zh-CN" altLang="en-US" sz="1600" dirty="0"/>
              <a:t>表达式实现</a:t>
            </a:r>
            <a:r>
              <a:rPr kumimoji="1" lang="en-US" altLang="zh-CN" sz="1600" dirty="0" err="1"/>
              <a:t>FilterFunction</a:t>
            </a:r>
            <a:endParaRPr kumimoji="1"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99E1FC-1B52-B04E-9E58-170007AF8A6D}"/>
              </a:ext>
            </a:extLst>
          </p:cNvPr>
          <p:cNvSpPr txBox="1"/>
          <p:nvPr/>
        </p:nvSpPr>
        <p:spPr>
          <a:xfrm>
            <a:off x="5337118" y="6373758"/>
            <a:ext cx="38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实现</a:t>
            </a:r>
            <a:r>
              <a:rPr kumimoji="1" lang="en-US" altLang="zh-CN" sz="1600" dirty="0" err="1"/>
              <a:t>FilterFunction</a:t>
            </a:r>
            <a:endParaRPr kumimoji="1"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E1F47B-6834-9F45-875F-14A700FBC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84" b="26842"/>
          <a:stretch/>
        </p:blipFill>
        <p:spPr bwMode="auto">
          <a:xfrm>
            <a:off x="4233431" y="1675147"/>
            <a:ext cx="5901167" cy="9019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854514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12705</TotalTime>
  <Words>4678</Words>
  <Application>Microsoft Macintosh PowerPoint</Application>
  <PresentationFormat>宽屏</PresentationFormat>
  <Paragraphs>616</Paragraphs>
  <Slides>39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3" baseType="lpstr">
      <vt:lpstr>Microsoft YaHei UI</vt:lpstr>
      <vt:lpstr>Arial</vt:lpstr>
      <vt:lpstr>Wingdings</vt:lpstr>
      <vt:lpstr>欢迎文档</vt:lpstr>
      <vt:lpstr>第四章 DataStream API的介绍和使用</vt:lpstr>
      <vt:lpstr>Flink程序的骨架结构</vt:lpstr>
      <vt:lpstr>设置执行环境</vt:lpstr>
      <vt:lpstr>Source、Transformation和Sink</vt:lpstr>
      <vt:lpstr>执行</vt:lpstr>
      <vt:lpstr>四类Tranformation转换</vt:lpstr>
      <vt:lpstr>单数据流转换 - map</vt:lpstr>
      <vt:lpstr>单数据流转换 - map</vt:lpstr>
      <vt:lpstr>单数据流转换 - filter</vt:lpstr>
      <vt:lpstr>单数据流转换 - flatMap</vt:lpstr>
      <vt:lpstr>单数据流转换 - flatMap</vt:lpstr>
      <vt:lpstr>基于Key的分组转换</vt:lpstr>
      <vt:lpstr>基于Key的分组转换 - keyBy</vt:lpstr>
      <vt:lpstr>单数据流转换 - keyBy</vt:lpstr>
      <vt:lpstr>单数据流转换 – Aggregations</vt:lpstr>
      <vt:lpstr>单数据流转换 – sum</vt:lpstr>
      <vt:lpstr>单数据流转换 – max / maxBy</vt:lpstr>
      <vt:lpstr>基于Key的分组转换 - reduce</vt:lpstr>
      <vt:lpstr>基于Key的分组转换 - reduce</vt:lpstr>
      <vt:lpstr>多数据流转换 - union</vt:lpstr>
      <vt:lpstr>多数据流转换 - connect</vt:lpstr>
      <vt:lpstr>多数据流转换 - connect</vt:lpstr>
      <vt:lpstr>并行度</vt:lpstr>
      <vt:lpstr>数据重分布</vt:lpstr>
      <vt:lpstr>数据重分布</vt:lpstr>
      <vt:lpstr>数据重分布</vt:lpstr>
      <vt:lpstr>序列化和反序列化</vt:lpstr>
      <vt:lpstr>Flink支持的数据类型</vt:lpstr>
      <vt:lpstr>TypeInformation</vt:lpstr>
      <vt:lpstr>类型推断和序列化</vt:lpstr>
      <vt:lpstr>类型推断和序列化</vt:lpstr>
      <vt:lpstr>Avro</vt:lpstr>
      <vt:lpstr>Kryo</vt:lpstr>
      <vt:lpstr>Thrift、Protobuf</vt:lpstr>
      <vt:lpstr>数据类型小结</vt:lpstr>
      <vt:lpstr>用户自定义函数</vt:lpstr>
      <vt:lpstr>函数类</vt:lpstr>
      <vt:lpstr>Lambda表达式</vt:lpstr>
      <vt:lpstr>Rich函数类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Flink的设计与运行原理</dc:title>
  <dc:subject/>
  <dc:creator>鲁蔚征</dc:creator>
  <cp:keywords/>
  <dc:description/>
  <cp:lastModifiedBy>鲁蔚征</cp:lastModifiedBy>
  <cp:revision>138</cp:revision>
  <dcterms:created xsi:type="dcterms:W3CDTF">2020-06-29T22:49:21Z</dcterms:created>
  <dcterms:modified xsi:type="dcterms:W3CDTF">2020-11-23T03:24:29Z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