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单击此处编辑母版副标题样式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 文本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en-US" lang="zh-CN" smtClean="0"/>
              <a:t>单击图标添加图片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en-US" sz="6100" lang="zh-CN"/>
              <a:t>心</a:t>
            </a:r>
            <a:r>
              <a:rPr altLang="en-US" sz="6100" lang="zh-CN"/>
              <a:t>论</a:t>
            </a:r>
            <a:endParaRPr altLang="en-US" sz="6100" lang="zh-CN"/>
          </a:p>
        </p:txBody>
      </p:sp>
      <p:sp>
        <p:nvSpPr>
          <p:cNvPr id="1048587" name="副标题 2"/>
          <p:cNvSpPr>
            <a:spLocks noGrp="1"/>
          </p:cNvSpPr>
          <p:nvPr>
            <p:ph type="subTitle" idx="1"/>
          </p:nvPr>
        </p:nvSpPr>
        <p:spPr>
          <a:xfrm>
            <a:off x="1524000" y="4360407"/>
            <a:ext cx="9144000" cy="1655762"/>
          </a:xfrm>
        </p:spPr>
        <p:txBody>
          <a:bodyPr/>
          <a:p>
            <a:r>
              <a:rPr altLang="en-US" sz="2700" lang="zh-CN"/>
              <a:t>荀子</a:t>
            </a:r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"/>
          <p:cNvSpPr txBox="1"/>
          <p:nvPr/>
        </p:nvSpPr>
        <p:spPr>
          <a:xfrm>
            <a:off x="2919075" y="963876"/>
            <a:ext cx="4829712" cy="4841240"/>
          </a:xfrm>
          <a:prstGeom prst="rect"/>
        </p:spPr>
        <p:txBody>
          <a:bodyPr rtlCol="0" wrap="square">
            <a:spAutoFit/>
          </a:bodyPr>
          <a:p>
            <a:r>
              <a:rPr altLang="zh-CN" sz="2800" lang="en-US">
                <a:solidFill>
                  <a:srgbClr val="000000"/>
                </a:solidFill>
                <a:latin typeface="汉仪春然手书简"/>
                <a:ea typeface="汉仪春然手书简"/>
                <a:cs typeface="汉仪春然手书简"/>
              </a:rPr>
              <a:t> </a:t>
            </a:r>
            <a:r>
              <a:rPr altLang="zh-CN" sz="2800" lang="en-US">
                <a:solidFill>
                  <a:srgbClr val="000000"/>
                </a:solidFill>
                <a:latin typeface="汉仪春然手书简"/>
                <a:ea typeface="汉仪春然手书简"/>
                <a:cs typeface="汉仪春然手书简"/>
              </a:rPr>
              <a:t> </a:t>
            </a:r>
            <a:r>
              <a:rPr altLang="zh-CN" sz="2800" lang="en-US">
                <a:solidFill>
                  <a:srgbClr val="000000"/>
                </a:solidFill>
                <a:latin typeface="汉仪春然手书简"/>
                <a:ea typeface="汉仪春然手书简"/>
                <a:cs typeface="汉仪春然手书简"/>
              </a:rPr>
              <a:t> </a:t>
            </a:r>
            <a:r>
              <a:rPr altLang="zh-CN" sz="2800" lang="en-US">
                <a:solidFill>
                  <a:srgbClr val="000000"/>
                </a:solidFill>
                <a:latin typeface="汉仪春然手书简"/>
                <a:ea typeface="汉仪春然手书简"/>
                <a:cs typeface="汉仪春然手书简"/>
              </a:rPr>
              <a:t> </a:t>
            </a:r>
            <a:r>
              <a:rPr altLang="zh-CN" sz="2800" lang="zh-CN">
                <a:solidFill>
                  <a:srgbClr val="000000"/>
                </a:solidFill>
                <a:latin typeface="汉仪春然手书简"/>
                <a:ea typeface="汉仪春然手书简"/>
                <a:cs typeface="汉仪春然手书简"/>
              </a:rPr>
              <a:t>荀子（尊称：荀卿、孙卿，约公元前313年-公元前238年），名况，字卿，赵国人，战国末期著名思想家、文学家、政治家，儒家代表人物之一。 他曾三次出任齐国稷下学宫的祭酒，后为楚兰陵（位于今山东兰陵县）令。荀子对儒家思想有所发展，在人性问题上，提倡性恶论，主张人性有恶，否认天赋的道德观念，强调后天环境和教育对人的影响。</a:t>
            </a:r>
            <a:endParaRPr sz="2800" lang="zh-CN">
              <a:solidFill>
                <a:srgbClr val="000000"/>
              </a:solidFill>
              <a:latin typeface="汉仪春然手书简"/>
              <a:ea typeface="汉仪春然手书简"/>
              <a:cs typeface="汉仪春然手书简"/>
            </a:endParaRP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8099515" y="1404299"/>
            <a:ext cx="3328448" cy="4049401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"/>
          <p:cNvSpPr txBox="1"/>
          <p:nvPr/>
        </p:nvSpPr>
        <p:spPr>
          <a:xfrm>
            <a:off x="2815580" y="645502"/>
            <a:ext cx="6560840" cy="3545840"/>
          </a:xfrm>
          <a:prstGeom prst="rect"/>
        </p:spPr>
        <p:txBody>
          <a:bodyPr rtlCol="0" wrap="square">
            <a:spAutoFit/>
          </a:bodyPr>
          <a:p>
            <a:r>
              <a:rPr altLang="zh-CN" sz="2800" lang="en-US">
                <a:solidFill>
                  <a:srgbClr val="000000"/>
                </a:solidFill>
                <a:latin typeface="汉仪春然手书简"/>
                <a:ea typeface="汉仪春然手书简"/>
                <a:cs typeface="汉仪春然手书简"/>
              </a:rPr>
              <a:t> </a:t>
            </a:r>
            <a:r>
              <a:rPr altLang="zh-CN" sz="2800" lang="en-US">
                <a:solidFill>
                  <a:srgbClr val="000000"/>
                </a:solidFill>
                <a:latin typeface="汉仪春然手书简"/>
                <a:ea typeface="汉仪春然手书简"/>
                <a:cs typeface="汉仪春然手书简"/>
              </a:rPr>
              <a:t> </a:t>
            </a:r>
            <a:r>
              <a:rPr altLang="zh-CN" sz="2800" lang="en-US">
                <a:solidFill>
                  <a:srgbClr val="000000"/>
                </a:solidFill>
                <a:latin typeface="汉仪春然手书简"/>
                <a:ea typeface="汉仪春然手书简"/>
                <a:cs typeface="汉仪春然手书简"/>
              </a:rPr>
              <a:t> </a:t>
            </a:r>
            <a:r>
              <a:rPr altLang="zh-CN" sz="2800" lang="en-US">
                <a:solidFill>
                  <a:srgbClr val="000000"/>
                </a:solidFill>
                <a:latin typeface="汉仪春然手书简"/>
                <a:ea typeface="汉仪春然手书简"/>
                <a:cs typeface="汉仪春然手书简"/>
              </a:rPr>
              <a:t> </a:t>
            </a:r>
            <a:r>
              <a:rPr altLang="zh-CN" sz="2800" lang="en-US">
                <a:solidFill>
                  <a:srgbClr val="000000"/>
                </a:solidFill>
                <a:latin typeface="汉仪春然手书简"/>
                <a:ea typeface="汉仪春然手书简"/>
                <a:cs typeface="汉仪春然手书简"/>
              </a:rPr>
              <a:t> </a:t>
            </a:r>
            <a:r>
              <a:rPr altLang="zh-CN" sz="2800" lang="zh-CN">
                <a:solidFill>
                  <a:srgbClr val="000000"/>
                </a:solidFill>
                <a:latin typeface="汉仪春然手书简"/>
                <a:ea typeface="汉仪春然手书简"/>
                <a:cs typeface="汉仪春然手书简"/>
              </a:rPr>
              <a:t>在孟子那里，性是虚说而心是实说。孟子主张性善，但性善到底是什么呢？要落实下来，性善实指四端之心，外此四端之心，无所谓性善。故孟子云“尽其心者，知其性也。知其性，则知天也”，心与性并无质的区别。但在荀子那里，性是实说，乃人的生物本能，心亦是实说，心与性成为两种完全不同的东西。</a:t>
            </a:r>
            <a:endParaRPr sz="2800" lang="zh-CN">
              <a:solidFill>
                <a:srgbClr val="000000"/>
              </a:solidFill>
              <a:latin typeface="汉仪春然手书简"/>
              <a:ea typeface="汉仪春然手书简"/>
              <a:cs typeface="汉仪春然手书简"/>
            </a:endParaRPr>
          </a:p>
          <a:p>
            <a:r>
              <a:rPr altLang="zh-CN" sz="2800" lang="zh-CN">
                <a:solidFill>
                  <a:srgbClr val="000000"/>
                </a:solidFill>
                <a:latin typeface="汉仪春然手书简"/>
                <a:ea typeface="汉仪春然手书简"/>
                <a:cs typeface="汉仪春然手书简"/>
              </a:rPr>
              <a:t>那么，在荀子那里，“心”到底是什么呢？</a:t>
            </a:r>
            <a:endParaRPr sz="2800" lang="zh-CN">
              <a:solidFill>
                <a:srgbClr val="000000"/>
              </a:solidFill>
              <a:latin typeface="汉仪春然手书简"/>
              <a:ea typeface="汉仪春然手书简"/>
              <a:cs typeface="汉仪春然手书简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"/>
          <p:cNvSpPr txBox="1"/>
          <p:nvPr/>
        </p:nvSpPr>
        <p:spPr>
          <a:xfrm>
            <a:off x="1578136" y="1266818"/>
            <a:ext cx="9035727" cy="2682240"/>
          </a:xfrm>
          <a:prstGeom prst="rect"/>
        </p:spPr>
        <p:txBody>
          <a:bodyPr rtlCol="0" wrap="square">
            <a:spAutoFit/>
          </a:bodyPr>
          <a:p>
            <a:r>
              <a:rPr altLang="zh-CN" sz="2800" lang="en-US">
                <a:solidFill>
                  <a:srgbClr val="000000"/>
                </a:solidFill>
                <a:latin typeface="汉仪春然手书简"/>
                <a:ea typeface="汉仪春然手书简"/>
                <a:cs typeface="汉仪春然手书简"/>
              </a:rPr>
              <a:t> </a:t>
            </a:r>
            <a:r>
              <a:rPr altLang="zh-CN" sz="2800" lang="en-US">
                <a:solidFill>
                  <a:srgbClr val="000000"/>
                </a:solidFill>
                <a:latin typeface="汉仪春然手书简"/>
                <a:ea typeface="汉仪春然手书简"/>
                <a:cs typeface="汉仪春然手书简"/>
              </a:rPr>
              <a:t> </a:t>
            </a:r>
            <a:r>
              <a:rPr altLang="zh-CN" sz="2800" lang="en-US">
                <a:solidFill>
                  <a:srgbClr val="000000"/>
                </a:solidFill>
                <a:latin typeface="汉仪春然手书简"/>
                <a:ea typeface="汉仪春然手书简"/>
                <a:cs typeface="汉仪春然手书简"/>
              </a:rPr>
              <a:t> </a:t>
            </a:r>
            <a:r>
              <a:rPr altLang="zh-CN" sz="2800" lang="en-US">
                <a:solidFill>
                  <a:srgbClr val="000000"/>
                </a:solidFill>
                <a:latin typeface="汉仪春然手书简"/>
                <a:ea typeface="汉仪春然手书简"/>
                <a:cs typeface="汉仪春然手书简"/>
              </a:rPr>
              <a:t> </a:t>
            </a:r>
            <a:r>
              <a:rPr altLang="zh-CN" sz="2800" lang="en-US">
                <a:solidFill>
                  <a:srgbClr val="000000"/>
                </a:solidFill>
                <a:latin typeface="汉仪春然手书简"/>
                <a:ea typeface="汉仪春然手书简"/>
                <a:cs typeface="汉仪春然手书简"/>
              </a:rPr>
              <a:t> </a:t>
            </a:r>
            <a:r>
              <a:rPr altLang="zh-CN" sz="2800" lang="zh-CN">
                <a:solidFill>
                  <a:srgbClr val="000000"/>
                </a:solidFill>
                <a:latin typeface="汉仪春然手书简"/>
                <a:ea typeface="汉仪春然手书简"/>
                <a:cs typeface="汉仪春然手书简"/>
              </a:rPr>
              <a:t>心者，形之君也，而神明之主也，出令而无所受令。自禁也，自使也，自夺也，自取也，自行也，自止也。故口可劫而使墨云，形可劫而使诎申，心不可劫而使易意，是之则受，非之则辞。故曰：心容，其择也无禁，必自见；其物也杂博，其情之至也不贰。（《荀子·解蔽》）</a:t>
            </a:r>
            <a:endParaRPr sz="2800" lang="zh-CN">
              <a:solidFill>
                <a:srgbClr val="000000"/>
              </a:solidFill>
              <a:latin typeface="汉仪春然手书简"/>
              <a:ea typeface="汉仪春然手书简"/>
              <a:cs typeface="汉仪春然手书简"/>
            </a:endParaRPr>
          </a:p>
          <a:p>
            <a:endParaRPr sz="2800" lang="zh-CN">
              <a:solidFill>
                <a:srgbClr val="000000"/>
              </a:solidFill>
              <a:latin typeface="汉仪春然手书简"/>
              <a:ea typeface="汉仪春然手书简"/>
              <a:cs typeface="汉仪春然手书简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"/>
          <p:cNvSpPr txBox="1"/>
          <p:nvPr/>
        </p:nvSpPr>
        <p:spPr>
          <a:xfrm>
            <a:off x="2115947" y="1008379"/>
            <a:ext cx="7960106" cy="4841240"/>
          </a:xfrm>
          <a:prstGeom prst="rect"/>
        </p:spPr>
        <p:txBody>
          <a:bodyPr rtlCol="0" wrap="square">
            <a:spAutoFit/>
          </a:bodyPr>
          <a:p>
            <a:r>
              <a:rPr sz="2800" lang="zh-CN">
                <a:solidFill>
                  <a:srgbClr val="000000"/>
                </a:solidFill>
                <a:latin typeface="汉仪春然手书简"/>
                <a:ea typeface="汉仪春然手书简"/>
                <a:cs typeface="汉仪春然手书简"/>
              </a:rPr>
              <a:t>翻译</a:t>
            </a:r>
            <a:r>
              <a:rPr altLang="zh-CN" sz="2800" lang="en-US">
                <a:solidFill>
                  <a:srgbClr val="000000"/>
                </a:solidFill>
                <a:latin typeface="汉仪春然手书简"/>
                <a:ea typeface="汉仪春然手书简"/>
                <a:cs typeface="汉仪春然手书简"/>
              </a:rPr>
              <a:t>:</a:t>
            </a:r>
            <a:r>
              <a:rPr altLang="zh-CN" sz="2800" lang="zh-CN">
                <a:solidFill>
                  <a:srgbClr val="000000"/>
                </a:solidFill>
                <a:latin typeface="汉仪春然手书简"/>
                <a:ea typeface="汉仪春然手书简"/>
                <a:cs typeface="汉仪春然手书简"/>
              </a:rPr>
              <a:t>心，是形体的君主，“神明”的主宰，只有命令别人的份，没有被别人命令的份。它只能自己禁止自己作什么，自己指使自己作什么，自己让自己舍弃什么，自己为自己增加什么，自己决定自己什么时候行动，自己决定自己什么时候停止。所以，嘴，你可以强迫使它沉默，或强迫使它说什么；身体，你可以强迫它屈着，或强迫它伸直。但你却无法强迫自己的心改变它的意念，它认为对的便会接受，认为不对的它便会排斥。所以说，心是什么样的，从它的选择就可以知道，因为心选择时没有顾忌，必定会将自己表现出来。虽然心外的事物纷杂广博，心中意念却是诚挚没有虚伪的。</a:t>
            </a:r>
            <a:endParaRPr sz="2800" lang="zh-CN">
              <a:solidFill>
                <a:srgbClr val="000000"/>
              </a:solidFill>
              <a:latin typeface="汉仪春然手书简"/>
              <a:ea typeface="汉仪春然手书简"/>
              <a:cs typeface="汉仪春然手书简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"/>
          <p:cNvSpPr txBox="1"/>
          <p:nvPr/>
        </p:nvSpPr>
        <p:spPr>
          <a:xfrm>
            <a:off x="2452581" y="158111"/>
            <a:ext cx="8241545" cy="4841240"/>
          </a:xfrm>
          <a:prstGeom prst="rect"/>
        </p:spPr>
        <p:txBody>
          <a:bodyPr rtlCol="0" wrap="square">
            <a:spAutoFit/>
          </a:bodyPr>
          <a:p>
            <a:r>
              <a:rPr altLang="zh-CN" sz="2800" lang="en-US">
                <a:solidFill>
                  <a:srgbClr val="000000"/>
                </a:solidFill>
                <a:latin typeface="汉仪春然手书简"/>
                <a:ea typeface="汉仪春然手书简"/>
                <a:cs typeface="汉仪春然手书简"/>
              </a:rPr>
              <a:t> </a:t>
            </a:r>
            <a:r>
              <a:rPr altLang="zh-CN" sz="2800" lang="en-US">
                <a:solidFill>
                  <a:srgbClr val="000000"/>
                </a:solidFill>
                <a:latin typeface="汉仪春然手书简"/>
                <a:ea typeface="汉仪春然手书简"/>
                <a:cs typeface="汉仪春然手书简"/>
              </a:rPr>
              <a:t> </a:t>
            </a:r>
            <a:r>
              <a:rPr altLang="zh-CN" sz="2800" lang="en-US">
                <a:solidFill>
                  <a:srgbClr val="000000"/>
                </a:solidFill>
                <a:latin typeface="汉仪春然手书简"/>
                <a:ea typeface="汉仪春然手书简"/>
                <a:cs typeface="汉仪春然手书简"/>
              </a:rPr>
              <a:t> </a:t>
            </a:r>
            <a:r>
              <a:rPr altLang="zh-CN" sz="2800" lang="zh-CN">
                <a:solidFill>
                  <a:srgbClr val="000000"/>
                </a:solidFill>
                <a:latin typeface="汉仪春然手书简"/>
                <a:ea typeface="汉仪春然手书简"/>
                <a:cs typeface="汉仪春然手书简"/>
              </a:rPr>
              <a:t>荀子言心乃“形之君也，而神明之主也”，这也是大体之意。即心是出令者而不是受令者，心有自己的潜能与自由，所谓“自禁也，自使也，自夺也， 自取也，自行也，自止也”。荀子要求心应专一而静，若博杂则必乱，而难以 知“道”。故荀子盛言解蔽，且认为“虚一而静”之心才能知“道”。</a:t>
            </a:r>
            <a:endParaRPr sz="2800" lang="zh-CN">
              <a:solidFill>
                <a:srgbClr val="000000"/>
              </a:solidFill>
              <a:latin typeface="汉仪春然手书简"/>
              <a:ea typeface="汉仪春然手书简"/>
              <a:cs typeface="汉仪春然手书简"/>
            </a:endParaRPr>
          </a:p>
          <a:p>
            <a:r>
              <a:rPr altLang="zh-CN" sz="2800" lang="zh-CN">
                <a:solidFill>
                  <a:srgbClr val="000000"/>
                </a:solidFill>
                <a:latin typeface="汉仪春然手书简"/>
                <a:ea typeface="汉仪春然手书简"/>
                <a:cs typeface="汉仪春然手书简"/>
              </a:rPr>
              <a:t>荀子之所谓心具何特质？它似乎就是一个虚空的大容器，里面空无一物。虚一而静就是把心打扫干净，呈现其本有之虚空，不让异物与杂质占据， 这就是荀子所说的“大清明”。这样一个大清明之心方能知“道”。不然，若以“已臧害所将受”，必不能知“道”。</a:t>
            </a:r>
            <a:endParaRPr sz="2800" lang="zh-CN">
              <a:solidFill>
                <a:srgbClr val="000000"/>
              </a:solidFill>
              <a:latin typeface="汉仪春然手书简"/>
              <a:ea typeface="汉仪春然手书简"/>
              <a:cs typeface="汉仪春然手书简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"/>
          <p:cNvSpPr txBox="1"/>
          <p:nvPr/>
        </p:nvSpPr>
        <p:spPr>
          <a:xfrm>
            <a:off x="3070965" y="1224279"/>
            <a:ext cx="6796004" cy="4409441"/>
          </a:xfrm>
          <a:prstGeom prst="rect"/>
        </p:spPr>
        <p:txBody>
          <a:bodyPr rtlCol="0" wrap="square">
            <a:spAutoFit/>
          </a:bodyPr>
          <a:p>
            <a:r>
              <a:rPr sz="2800" lang="zh-CN">
                <a:solidFill>
                  <a:srgbClr val="000000"/>
                </a:solidFill>
                <a:latin typeface="汉仪春然手书简"/>
                <a:ea typeface="汉仪春然手书简"/>
                <a:cs typeface="汉仪春然手书简"/>
              </a:rPr>
              <a:t>白板说是在心理学上是指儿童心灵原始状态的学说。其认为人的个体生来没有内在或与生俱来的心智，也即是一块白板，所有的知识都是逐渐从他们的感官和经验而来。</a:t>
            </a:r>
            <a:endParaRPr sz="2800" lang="zh-CN">
              <a:solidFill>
                <a:srgbClr val="000000"/>
              </a:solidFill>
              <a:latin typeface="汉仪春然手书简"/>
              <a:ea typeface="汉仪春然手书简"/>
              <a:cs typeface="汉仪春然手书简"/>
            </a:endParaRPr>
          </a:p>
          <a:p>
            <a:r>
              <a:rPr sz="2800" lang="zh-CN">
                <a:solidFill>
                  <a:srgbClr val="000000"/>
                </a:solidFill>
                <a:latin typeface="汉仪春然手书简"/>
                <a:ea typeface="汉仪春然手书简"/>
                <a:cs typeface="汉仪春然手书简"/>
              </a:rPr>
              <a:t>洛克在批判天赋观念之后，对白板的思想加以发挥，论证了认识起源于经验的基本原则。他认为，最初的心灵像一块没有任何记号和任何观念的白板，一切观念和记号都来自于后天的经验。一切知识导源于经验是洛克认识论的基本原则，也是他的认识论的基础和出发点。</a:t>
            </a:r>
            <a:endParaRPr sz="2800" lang="zh-CN">
              <a:solidFill>
                <a:srgbClr val="000000"/>
              </a:solidFill>
              <a:latin typeface="汉仪春然手书简"/>
              <a:ea typeface="汉仪春然手书简"/>
              <a:cs typeface="汉仪春然手书简"/>
            </a:endParaRPr>
          </a:p>
        </p:txBody>
      </p:sp>
      <p:sp>
        <p:nvSpPr>
          <p:cNvPr id="1048672" name=""/>
          <p:cNvSpPr txBox="1"/>
          <p:nvPr/>
        </p:nvSpPr>
        <p:spPr>
          <a:xfrm>
            <a:off x="5866968" y="435508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zh-CN">
                <a:solidFill>
                  <a:srgbClr val="000000"/>
                </a:solidFill>
              </a:rPr>
              <a:t>拓展</a:t>
            </a:r>
            <a:endParaRPr sz="2800" 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"/>
          <p:cNvSpPr txBox="1"/>
          <p:nvPr/>
        </p:nvSpPr>
        <p:spPr>
          <a:xfrm>
            <a:off x="3385977" y="2331286"/>
            <a:ext cx="6508023" cy="485140"/>
          </a:xfrm>
          <a:prstGeom prst="rect"/>
        </p:spPr>
        <p:txBody>
          <a:bodyPr rtlCol="0" wrap="square">
            <a:spAutoFit/>
          </a:bodyPr>
          <a:p>
            <a:r>
              <a:rPr sz="2800" lang="zh-CN">
                <a:solidFill>
                  <a:srgbClr val="000000"/>
                </a:solidFill>
              </a:rPr>
              <a:t>走自己的路，让别人说去吧。——但丁</a:t>
            </a:r>
            <a:endParaRPr sz="2800" lang="zh-CN">
              <a:solidFill>
                <a:srgbClr val="000000"/>
              </a:solidFill>
            </a:endParaRPr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272151" y="4018318"/>
            <a:ext cx="1627909" cy="1513999"/>
          </a:xfrm>
          <a:prstGeom prst="rect"/>
        </p:spPr>
      </p:pic>
      <p:sp>
        <p:nvSpPr>
          <p:cNvPr id="1048674" name=""/>
          <p:cNvSpPr txBox="1"/>
          <p:nvPr/>
        </p:nvSpPr>
        <p:spPr>
          <a:xfrm>
            <a:off x="9119066" y="5936062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..</a:t>
            </a:r>
            <a:r>
              <a:rPr altLang="zh-CN" sz="2800" lang="en-US">
                <a:solidFill>
                  <a:srgbClr val="000000"/>
                </a:solidFill>
              </a:rPr>
              <a:t>.</a:t>
            </a:r>
            <a:r>
              <a:rPr altLang="zh-CN" sz="2800" lang="en-US">
                <a:solidFill>
                  <a:srgbClr val="000000"/>
                </a:solidFill>
              </a:rPr>
              <a:t>.</a:t>
            </a:r>
            <a:r>
              <a:rPr altLang="zh-CN" sz="2800" lang="en-US">
                <a:solidFill>
                  <a:srgbClr val="000000"/>
                </a:solidFill>
              </a:rPr>
              <a:t>.</a:t>
            </a:r>
            <a:r>
              <a:rPr altLang="zh-CN" sz="2800" lang="en-US">
                <a:solidFill>
                  <a:srgbClr val="000000"/>
                </a:solidFill>
              </a:rPr>
              <a:t>.</a:t>
            </a:r>
            <a:endParaRPr sz="2800" 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V1818CA</dc:creator>
  <cp:lastModifiedBy>付安邦</cp:lastModifiedBy>
  <dcterms:created xsi:type="dcterms:W3CDTF">2019-06-05T10:45:34Z</dcterms:created>
  <dcterms:modified xsi:type="dcterms:W3CDTF">2020-09-19T08:15:57Z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