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412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20013;&#22269;&#39118;-64\\33\subject_holdleft_52,49,46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9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file:///C:\Users\1V994W2\PycharmProjects\PPT_Background_Generation/pic_temp/0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6.xml"/><Relationship Id="rId4" Type="http://schemas.openxmlformats.org/officeDocument/2006/relationships/image" Target="file:///C:\Users\1V994W2\Documents\Tencent%20Files\574576071\FileRecv\&#25340;&#35013;&#32032;&#26448;\&#20013;&#22269;&#39118;-64\\33\subject_holdleft_52,49,46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87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6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1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19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3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image" Target="file:///C:\Users\1V994W2\PycharmProjects\PPT_Background_Generation/pic_temp/pic_half_to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7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6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46.xml"/><Relationship Id="rId4" Type="http://schemas.openxmlformats.org/officeDocument/2006/relationships/image" Target="file:///C:\Users\1V994W2\Documents\Tencent%20Files\574576071\FileRecv\&#25340;&#35013;&#32032;&#26448;\&#20013;&#22269;&#39118;-64\\33\subject_holdleft_52,49,46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5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4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2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5184"/>
            <a:ext cx="5486400" cy="5127631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1122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1951990" y="766445"/>
            <a:ext cx="459740" cy="5080635"/>
          </a:xfrm>
          <a:noFill/>
        </p:spPr>
        <p:txBody>
          <a:bodyPr vert="eaVert" wrap="square" lIns="0" tIns="0" rIns="0" bIns="0" rtlCol="0" anchor="t" anchorCtr="0">
            <a:normAutofit/>
          </a:bodyPr>
          <a:lstStyle>
            <a:lvl1pPr marL="0" indent="0" algn="ctr">
              <a:buNone/>
              <a:defRPr lang="zh-CN" altLang="en-US" sz="2000" spc="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marL="57150" lvl="0" indent="-342900">
              <a:lnSpc>
                <a:spcPct val="100000"/>
              </a:lnSpc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12"/>
            </p:custDataLst>
          </p:nvPr>
        </p:nvGrpSpPr>
        <p:grpSpPr>
          <a:xfrm>
            <a:off x="2621280" y="671195"/>
            <a:ext cx="1657350" cy="5515610"/>
            <a:chOff x="7904480" y="671195"/>
            <a:chExt cx="1657350" cy="5515610"/>
          </a:xfrm>
        </p:grpSpPr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7904480" y="767080"/>
              <a:ext cx="1657350" cy="533019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8432800" y="5995670"/>
              <a:ext cx="600075" cy="1911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8432800" y="671195"/>
              <a:ext cx="600075" cy="1911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9" name="竖排文字占位符 8"/>
          <p:cNvSpPr>
            <a:spLocks noGrp="1"/>
          </p:cNvSpPr>
          <p:nvPr>
            <p:ph type="body" orient="vert" sz="quarter" idx="15" hasCustomPrompt="1"/>
            <p:custDataLst>
              <p:tags r:id="rId16"/>
            </p:custDataLst>
          </p:nvPr>
        </p:nvSpPr>
        <p:spPr>
          <a:xfrm>
            <a:off x="4488816" y="2770671"/>
            <a:ext cx="514984" cy="1594168"/>
          </a:xfrm>
        </p:spPr>
        <p:txBody>
          <a:bodyPr vert="eaVert" anchor="ctr"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竖排文字占位符 8"/>
          <p:cNvSpPr>
            <a:spLocks noGrp="1"/>
          </p:cNvSpPr>
          <p:nvPr>
            <p:ph type="body" orient="vert" sz="quarter" idx="16" hasCustomPrompt="1"/>
            <p:custDataLst>
              <p:tags r:id="rId17"/>
            </p:custDataLst>
          </p:nvPr>
        </p:nvSpPr>
        <p:spPr>
          <a:xfrm>
            <a:off x="4488816" y="4470400"/>
            <a:ext cx="514984" cy="1594168"/>
          </a:xfrm>
        </p:spPr>
        <p:txBody>
          <a:bodyPr vert="eaVert" anchor="ctr"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汇报名字</a:t>
            </a:r>
            <a:endParaRPr lang="zh-CN" altLang="en-US" dirty="0"/>
          </a:p>
        </p:txBody>
      </p:sp>
      <p:sp>
        <p:nvSpPr>
          <p:cNvPr id="7" name="竖排文字占位符 6"/>
          <p:cNvSpPr>
            <a:spLocks noGrp="1"/>
          </p:cNvSpPr>
          <p:nvPr>
            <p:ph type="body" orient="vert" sz="quarter" idx="17" hasCustomPrompt="1"/>
            <p:custDataLst>
              <p:tags r:id="rId18"/>
            </p:custDataLst>
          </p:nvPr>
        </p:nvSpPr>
        <p:spPr>
          <a:xfrm>
            <a:off x="2998152" y="1114893"/>
            <a:ext cx="902970" cy="4659629"/>
          </a:xfrm>
        </p:spPr>
        <p:txBody>
          <a:bodyPr vert="eaVert" anchor="ctr">
            <a:normAutofit/>
          </a:bodyPr>
          <a:lstStyle>
            <a:lvl1pPr marL="0" indent="0" algn="ctr">
              <a:buNone/>
              <a:defRPr sz="4400" baseline="0">
                <a:ea typeface="汉仪尚巍手书W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56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12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65184"/>
            <a:ext cx="5486400" cy="512763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156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35190" y="766445"/>
            <a:ext cx="459740" cy="5080635"/>
          </a:xfrm>
          <a:noFill/>
        </p:spPr>
        <p:txBody>
          <a:bodyPr vert="eaVert" wrap="square" lIns="0" tIns="0" rIns="0" bIns="0" rtlCol="0" anchor="t" anchorCtr="0">
            <a:normAutofit/>
          </a:bodyPr>
          <a:lstStyle>
            <a:lvl1pPr marL="0" indent="0" algn="l">
              <a:buNone/>
              <a:defRPr lang="zh-CN" altLang="en-US" sz="2000" spc="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marL="57150" lvl="0" indent="-342900">
              <a:lnSpc>
                <a:spcPct val="100000"/>
              </a:lnSpc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>
            <p:custDataLst>
              <p:tags r:id="rId12"/>
            </p:custDataLst>
          </p:nvPr>
        </p:nvGrpSpPr>
        <p:grpSpPr>
          <a:xfrm>
            <a:off x="7904480" y="671195"/>
            <a:ext cx="1657350" cy="5514975"/>
            <a:chOff x="12448" y="1057"/>
            <a:chExt cx="2610" cy="8685"/>
          </a:xfrm>
        </p:grpSpPr>
        <p:sp>
          <p:nvSpPr>
            <p:cNvPr id="10" name="矩形 9"/>
            <p:cNvSpPr/>
            <p:nvPr>
              <p:custDataLst>
                <p:tags r:id="rId13"/>
              </p:custDataLst>
            </p:nvPr>
          </p:nvSpPr>
          <p:spPr>
            <a:xfrm>
              <a:off x="12448" y="1208"/>
              <a:ext cx="2610" cy="839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4"/>
              </p:custDataLst>
            </p:nvPr>
          </p:nvSpPr>
          <p:spPr>
            <a:xfrm>
              <a:off x="13280" y="9442"/>
              <a:ext cx="945" cy="3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5"/>
              </p:custDataLst>
            </p:nvPr>
          </p:nvSpPr>
          <p:spPr>
            <a:xfrm>
              <a:off x="13280" y="1057"/>
              <a:ext cx="945" cy="3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17" name="竖排文字占位符 16"/>
          <p:cNvSpPr>
            <a:spLocks noGrp="1"/>
          </p:cNvSpPr>
          <p:nvPr>
            <p:ph type="body" orient="vert" sz="quarter" idx="15" hasCustomPrompt="1"/>
            <p:custDataLst>
              <p:tags r:id="rId16"/>
            </p:custDataLst>
          </p:nvPr>
        </p:nvSpPr>
        <p:spPr>
          <a:xfrm>
            <a:off x="8076000" y="1244600"/>
            <a:ext cx="1311910" cy="4381500"/>
          </a:xfrm>
        </p:spPr>
        <p:txBody>
          <a:bodyPr vert="eaVert" anchor="ctr">
            <a:noAutofit/>
          </a:bodyPr>
          <a:lstStyle>
            <a:lvl1pPr marL="0" indent="0" algn="l">
              <a:buNone/>
              <a:defRPr sz="6600" baseline="0">
                <a:ea typeface="汉仪尚巍手书W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36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15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6640"/>
            <a:ext cx="720090" cy="72136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670"/>
            <a:ext cx="720090" cy="481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234305"/>
            <a:ext cx="1619885" cy="162369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5325"/>
            <a:ext cx="1619885" cy="1082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56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1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212142" y="2613025"/>
            <a:ext cx="5767705" cy="81597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2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212142" y="3836672"/>
            <a:ext cx="5767705" cy="3860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pic>
        <p:nvPicPr>
          <p:cNvPr id="7" name="图片 6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60922"/>
            <a:ext cx="4064000" cy="189707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5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1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56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1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77947"/>
            <a:ext cx="4389120" cy="410210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878"/>
            <a:ext cx="720090" cy="4811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5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1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156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112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竖排文字占位符 8"/>
          <p:cNvSpPr>
            <a:spLocks noGrp="1"/>
          </p:cNvSpPr>
          <p:nvPr>
            <p:ph type="body" orient="vert" sz="quarter" idx="17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8000">
                <a:latin typeface="方正粗黑宋简体" panose="02000000000000000000" charset="-122"/>
                <a:ea typeface="方正粗黑宋简体" panose="02000000000000000000" charset="-122"/>
              </a:rPr>
              <a:t>韩非子</a:t>
            </a:r>
            <a:endParaRPr lang="zh-CN" altLang="en-US" sz="80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53515" y="901700"/>
            <a:ext cx="8519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国无常强，无常弱。奉法者强，则国强；奉法者弱，则国弱。——《韩非子·有度》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337310" y="3325495"/>
            <a:ext cx="100171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国家不会永远富强，也不会长久贫弱。执行法令的人越坚决，国家就会越富强；执行法令的人越软弱，国家就会越贫弱。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国家的强弱富贫，都不是一成不变的。强国在一定条件下会削弱，弱国奋发图强也会变强，这就是国家强弱转变的历史辩证法。但是转化必须有条件，这个条件就是当政者能否实行法治和执法的态度是否坚决。执行法制坚决，国家可由弱变强；执行法制不坚决，国家会由强变弱。这几句典型地表现了韩非子的法家思想，其重法思想现在也有可借鉴之处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文字占位符 3"/>
          <p:cNvSpPr>
            <a:spLocks noGrp="1"/>
          </p:cNvSpPr>
          <p:nvPr>
            <p:ph type="body" orient="vert" sz="quarter" idx="15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zh-CN" altLang="en-US" dirty="0"/>
              <a:t>谢谢聆听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87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87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THUMBS_INDEX" val="1、4、7、9、12、17、20、21、22、23、24、2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187"/>
</p:tagLst>
</file>

<file path=ppt/tags/tag151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87_1*a*1"/>
  <p:tag name="KSO_WM_TEMPLATE_CATEGORY" val="custom"/>
  <p:tag name="KSO_WM_TEMPLATE_INDEX" val="20204187"/>
  <p:tag name="KSO_WM_UNIT_LAYERLEVEL" val="1"/>
  <p:tag name="KSO_WM_TAG_VERSION" val="1.0"/>
  <p:tag name="KSO_WM_BEAUTIFY_FLAG" val="#wm#"/>
  <p:tag name="KSO_WM_UNIT_PRESET_TEXT" val="中国风通用模板"/>
  <p:tag name="KSO_WM_UNIT_ISNUMDGMTITLE" val="0"/>
</p:tagLst>
</file>

<file path=ppt/tags/tag152.xml><?xml version="1.0" encoding="utf-8"?>
<p:tagLst xmlns:p="http://schemas.openxmlformats.org/presentationml/2006/main">
  <p:tag name="KSO_WM_TEMPLATE_THUMBS_INDEX" val="1、4、7、9、12、17、20、21、22、23、24、25"/>
  <p:tag name="KSO_WM_SLIDE_ID" val="custom2020418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187"/>
  <p:tag name="KSO_WM_SLIDE_LAYOUT" val="a_b_f"/>
  <p:tag name="KSO_WM_SLIDE_LAYOUT_CNT" val="1_1_2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4187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4187"/>
</p:tagLst>
</file>

<file path=ppt/tags/tag155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87_25*a*1"/>
  <p:tag name="KSO_WM_TEMPLATE_CATEGORY" val="custom"/>
  <p:tag name="KSO_WM_TEMPLATE_INDEX" val="20204187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156.xml><?xml version="1.0" encoding="utf-8"?>
<p:tagLst xmlns:p="http://schemas.openxmlformats.org/presentationml/2006/main">
  <p:tag name="KSO_WM_SLIDE_ID" val="custom20204187_2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25"/>
  <p:tag name="KSO_WM_TAG_VERSION" val="1.0"/>
  <p:tag name="KSO_WM_BEAUTIFY_FLAG" val="#wm#"/>
  <p:tag name="KSO_WM_TEMPLATE_CATEGORY" val="custom"/>
  <p:tag name="KSO_WM_TEMPLATE_INDEX" val="20204187"/>
  <p:tag name="KSO_WM_SLIDE_LAYOUT" val="a_b"/>
  <p:tag name="KSO_WM_SLIDE_LAYOUT_CNT" val="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1428">
      <a:dk1>
        <a:sysClr val="windowText" lastClr="000000"/>
      </a:dk1>
      <a:lt1>
        <a:sysClr val="window" lastClr="FFFFFF"/>
      </a:lt1>
      <a:dk2>
        <a:srgbClr val="EFEDEC"/>
      </a:dk2>
      <a:lt2>
        <a:srgbClr val="FFFFFF"/>
      </a:lt2>
      <a:accent1>
        <a:srgbClr val="C29C69"/>
      </a:accent1>
      <a:accent2>
        <a:srgbClr val="83A289"/>
      </a:accent2>
      <a:accent3>
        <a:srgbClr val="44A7A9"/>
      </a:accent3>
      <a:accent4>
        <a:srgbClr val="29A79F"/>
      </a:accent4>
      <a:accent5>
        <a:srgbClr val="33A26B"/>
      </a:accent5>
      <a:accent6>
        <a:srgbClr val="3D9D37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宽屏</PresentationFormat>
  <Paragraphs>10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隶书</vt:lpstr>
      <vt:lpstr>汉仪尚巍手书W</vt:lpstr>
      <vt:lpstr>方正粗黑宋简体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焱</cp:lastModifiedBy>
  <cp:revision>172</cp:revision>
  <dcterms:created xsi:type="dcterms:W3CDTF">2019-06-19T02:08:00Z</dcterms:created>
  <dcterms:modified xsi:type="dcterms:W3CDTF">2020-09-26T05:30:37Z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