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2" r:id="rId54"/>
    <p:sldId id="309" r:id="rId55"/>
    <p:sldId id="310" r:id="rId56"/>
    <p:sldId id="311" r:id="rId57"/>
    <p:sldId id="313" r:id="rId58"/>
    <p:sldId id="314" r:id="rId59"/>
    <p:sldId id="315" r:id="rId60"/>
    <p:sldId id="316" r:id="rId61"/>
    <p:sldId id="317" r:id="rId6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5AA19A-4084-4596-B295-85C8F744FA30}" type="datetimeFigureOut">
              <a:rPr lang="zh-TW" altLang="en-US" smtClean="0"/>
              <a:t>2018/11/9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FACCA-1270-4EA6-AFBB-E9C23CB3C590}" type="slidenum">
              <a:rPr lang="zh-TW" altLang="en-US" smtClean="0"/>
              <a:t>‹#›</a:t>
            </a:fld>
            <a:endParaRPr lang="zh-TW" altLang="en-US"/>
          </a:p>
        </p:txBody>
      </p:sp>
    </p:spTree>
    <p:extLst>
      <p:ext uri="{BB962C8B-B14F-4D97-AF65-F5344CB8AC3E}">
        <p14:creationId xmlns:p14="http://schemas.microsoft.com/office/powerpoint/2010/main" val="374461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dirty="0"/>
          </a:p>
        </p:txBody>
      </p:sp>
      <p:sp>
        <p:nvSpPr>
          <p:cNvPr id="266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21111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Within each iteration, the tasks are categorized into nine disciplines:</a:t>
            </a:r>
          </a:p>
          <a:p>
            <a:r>
              <a:rPr lang="en-US" altLang="zh-TW" dirty="0" smtClean="0"/>
              <a:t>Six "engineering disciplines" </a:t>
            </a:r>
          </a:p>
          <a:p>
            <a:pPr lvl="1"/>
            <a:r>
              <a:rPr lang="en-US" altLang="zh-TW" dirty="0" smtClean="0"/>
              <a:t>Business Modeling </a:t>
            </a:r>
          </a:p>
          <a:p>
            <a:pPr lvl="1"/>
            <a:r>
              <a:rPr lang="en-US" altLang="zh-TW" dirty="0" smtClean="0"/>
              <a:t>Requirements </a:t>
            </a:r>
          </a:p>
          <a:p>
            <a:pPr lvl="1"/>
            <a:r>
              <a:rPr lang="en-US" altLang="zh-TW" dirty="0" smtClean="0"/>
              <a:t>Analysis and Design </a:t>
            </a:r>
          </a:p>
          <a:p>
            <a:pPr lvl="1"/>
            <a:r>
              <a:rPr lang="en-US" altLang="zh-TW" dirty="0" smtClean="0"/>
              <a:t>Implementation </a:t>
            </a:r>
          </a:p>
          <a:p>
            <a:pPr lvl="1"/>
            <a:r>
              <a:rPr lang="en-US" altLang="zh-TW" dirty="0" smtClean="0"/>
              <a:t>Test </a:t>
            </a:r>
          </a:p>
          <a:p>
            <a:pPr lvl="1"/>
            <a:r>
              <a:rPr lang="en-US" altLang="zh-TW" dirty="0" smtClean="0"/>
              <a:t>Deployment </a:t>
            </a:r>
          </a:p>
          <a:p>
            <a:r>
              <a:rPr lang="en-US" altLang="zh-TW" dirty="0" smtClean="0"/>
              <a:t>Three supporting disciplines </a:t>
            </a:r>
          </a:p>
          <a:p>
            <a:pPr lvl="1"/>
            <a:r>
              <a:rPr lang="en-US" altLang="zh-TW" dirty="0" smtClean="0"/>
              <a:t>Configuration and Change Management </a:t>
            </a:r>
          </a:p>
          <a:p>
            <a:pPr lvl="1"/>
            <a:r>
              <a:rPr lang="en-US" altLang="zh-TW" dirty="0" smtClean="0"/>
              <a:t>Project Management </a:t>
            </a:r>
          </a:p>
          <a:p>
            <a:pPr lvl="1"/>
            <a:r>
              <a:rPr lang="en-US" altLang="zh-TW" dirty="0" smtClean="0"/>
              <a:t>Environment </a:t>
            </a:r>
          </a:p>
          <a:p>
            <a:endParaRPr lang="zh-TW" altLang="en-US" dirty="0"/>
          </a:p>
        </p:txBody>
      </p:sp>
      <p:sp>
        <p:nvSpPr>
          <p:cNvPr id="4" name="投影片編號版面配置區 3"/>
          <p:cNvSpPr>
            <a:spLocks noGrp="1"/>
          </p:cNvSpPr>
          <p:nvPr>
            <p:ph type="sldNum" sz="quarter" idx="10"/>
          </p:nvPr>
        </p:nvSpPr>
        <p:spPr/>
        <p:txBody>
          <a:bodyPr/>
          <a:lstStyle/>
          <a:p>
            <a:fld id="{51D5A050-7306-7B4E-867E-A3663FBCD5C6}" type="slidenum">
              <a:rPr lang="en-US" smtClean="0"/>
              <a:pPr/>
              <a:t>23</a:t>
            </a:fld>
            <a:endParaRPr lang="en-US"/>
          </a:p>
        </p:txBody>
      </p:sp>
    </p:spTree>
    <p:extLst>
      <p:ext uri="{BB962C8B-B14F-4D97-AF65-F5344CB8AC3E}">
        <p14:creationId xmlns:p14="http://schemas.microsoft.com/office/powerpoint/2010/main" val="3380354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r>
              <a:rPr lang="en-US" altLang="zh-TW" smtClean="0"/>
              <a:t>30/10/2014</a:t>
            </a:r>
            <a:endParaRPr lang="zh-TW" altLang="en-US"/>
          </a:p>
        </p:txBody>
      </p:sp>
      <p:sp>
        <p:nvSpPr>
          <p:cNvPr id="5" name="頁尾版面配置區 4"/>
          <p:cNvSpPr>
            <a:spLocks noGrp="1"/>
          </p:cNvSpPr>
          <p:nvPr>
            <p:ph type="ftr" sz="quarter" idx="11"/>
          </p:nvPr>
        </p:nvSpPr>
        <p:spPr/>
        <p:txBody>
          <a:bodyPr/>
          <a:lstStyle/>
          <a:p>
            <a:r>
              <a:rPr lang="en-US" altLang="zh-TW" smtClean="0"/>
              <a:t>Chapter 1 Introduction</a:t>
            </a:r>
            <a:endParaRPr lang="zh-TW" altLang="en-US"/>
          </a:p>
        </p:txBody>
      </p:sp>
      <p:sp>
        <p:nvSpPr>
          <p:cNvPr id="6" name="投影片編號版面配置區 5"/>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368765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30/10/2014</a:t>
            </a:r>
            <a:endParaRPr lang="zh-TW" altLang="en-US"/>
          </a:p>
        </p:txBody>
      </p:sp>
      <p:sp>
        <p:nvSpPr>
          <p:cNvPr id="5" name="頁尾版面配置區 4"/>
          <p:cNvSpPr>
            <a:spLocks noGrp="1"/>
          </p:cNvSpPr>
          <p:nvPr>
            <p:ph type="ftr" sz="quarter" idx="11"/>
          </p:nvPr>
        </p:nvSpPr>
        <p:spPr/>
        <p:txBody>
          <a:bodyPr/>
          <a:lstStyle/>
          <a:p>
            <a:r>
              <a:rPr lang="en-US" altLang="zh-TW" smtClean="0"/>
              <a:t>Chapter 1 Introduction</a:t>
            </a:r>
            <a:endParaRPr lang="zh-TW" altLang="en-US"/>
          </a:p>
        </p:txBody>
      </p:sp>
      <p:sp>
        <p:nvSpPr>
          <p:cNvPr id="6" name="投影片編號版面配置區 5"/>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185357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30/10/2014</a:t>
            </a:r>
            <a:endParaRPr lang="zh-TW" altLang="en-US"/>
          </a:p>
        </p:txBody>
      </p:sp>
      <p:sp>
        <p:nvSpPr>
          <p:cNvPr id="5" name="頁尾版面配置區 4"/>
          <p:cNvSpPr>
            <a:spLocks noGrp="1"/>
          </p:cNvSpPr>
          <p:nvPr>
            <p:ph type="ftr" sz="quarter" idx="11"/>
          </p:nvPr>
        </p:nvSpPr>
        <p:spPr/>
        <p:txBody>
          <a:bodyPr/>
          <a:lstStyle/>
          <a:p>
            <a:r>
              <a:rPr lang="en-US" altLang="zh-TW" smtClean="0"/>
              <a:t>Chapter 1 Introduction</a:t>
            </a:r>
            <a:endParaRPr lang="zh-TW" altLang="en-US"/>
          </a:p>
        </p:txBody>
      </p:sp>
      <p:sp>
        <p:nvSpPr>
          <p:cNvPr id="6" name="投影片編號版面配置區 5"/>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260499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r>
              <a:rPr lang="en-US" altLang="zh-TW" smtClean="0"/>
              <a:t>30/10/2014</a:t>
            </a:r>
            <a:endParaRPr lang="zh-TW" altLang="en-US"/>
          </a:p>
        </p:txBody>
      </p:sp>
      <p:sp>
        <p:nvSpPr>
          <p:cNvPr id="5" name="頁尾版面配置區 4"/>
          <p:cNvSpPr>
            <a:spLocks noGrp="1"/>
          </p:cNvSpPr>
          <p:nvPr>
            <p:ph type="ftr" sz="quarter" idx="11"/>
          </p:nvPr>
        </p:nvSpPr>
        <p:spPr/>
        <p:txBody>
          <a:bodyPr/>
          <a:lstStyle/>
          <a:p>
            <a:r>
              <a:rPr lang="en-US" altLang="zh-TW" smtClean="0"/>
              <a:t>Chapter 1 Introduction</a:t>
            </a:r>
            <a:endParaRPr lang="zh-TW" altLang="en-US"/>
          </a:p>
        </p:txBody>
      </p:sp>
      <p:sp>
        <p:nvSpPr>
          <p:cNvPr id="6" name="投影片編號版面配置區 5"/>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299179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r>
              <a:rPr lang="en-US" altLang="zh-TW" smtClean="0"/>
              <a:t>30/10/2014</a:t>
            </a:r>
            <a:endParaRPr lang="zh-TW" altLang="en-US"/>
          </a:p>
        </p:txBody>
      </p:sp>
      <p:sp>
        <p:nvSpPr>
          <p:cNvPr id="5" name="頁尾版面配置區 4"/>
          <p:cNvSpPr>
            <a:spLocks noGrp="1"/>
          </p:cNvSpPr>
          <p:nvPr>
            <p:ph type="ftr" sz="quarter" idx="11"/>
          </p:nvPr>
        </p:nvSpPr>
        <p:spPr/>
        <p:txBody>
          <a:bodyPr/>
          <a:lstStyle/>
          <a:p>
            <a:r>
              <a:rPr lang="en-US" altLang="zh-TW" smtClean="0"/>
              <a:t>Chapter 1 Introduction</a:t>
            </a:r>
            <a:endParaRPr lang="zh-TW" altLang="en-US"/>
          </a:p>
        </p:txBody>
      </p:sp>
      <p:sp>
        <p:nvSpPr>
          <p:cNvPr id="6" name="投影片編號版面配置區 5"/>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36094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r>
              <a:rPr lang="en-US" altLang="zh-TW" smtClean="0"/>
              <a:t>30/10/2014</a:t>
            </a:r>
            <a:endParaRPr lang="zh-TW" altLang="en-US"/>
          </a:p>
        </p:txBody>
      </p:sp>
      <p:sp>
        <p:nvSpPr>
          <p:cNvPr id="6" name="頁尾版面配置區 5"/>
          <p:cNvSpPr>
            <a:spLocks noGrp="1"/>
          </p:cNvSpPr>
          <p:nvPr>
            <p:ph type="ftr" sz="quarter" idx="11"/>
          </p:nvPr>
        </p:nvSpPr>
        <p:spPr/>
        <p:txBody>
          <a:bodyPr/>
          <a:lstStyle/>
          <a:p>
            <a:r>
              <a:rPr lang="en-US" altLang="zh-TW" smtClean="0"/>
              <a:t>Chapter 1 Introduction</a:t>
            </a:r>
            <a:endParaRPr lang="zh-TW" altLang="en-US"/>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288439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r>
              <a:rPr lang="en-US" altLang="zh-TW" smtClean="0"/>
              <a:t>30/10/2014</a:t>
            </a:r>
            <a:endParaRPr lang="zh-TW" altLang="en-US"/>
          </a:p>
        </p:txBody>
      </p:sp>
      <p:sp>
        <p:nvSpPr>
          <p:cNvPr id="8" name="頁尾版面配置區 7"/>
          <p:cNvSpPr>
            <a:spLocks noGrp="1"/>
          </p:cNvSpPr>
          <p:nvPr>
            <p:ph type="ftr" sz="quarter" idx="11"/>
          </p:nvPr>
        </p:nvSpPr>
        <p:spPr/>
        <p:txBody>
          <a:bodyPr/>
          <a:lstStyle/>
          <a:p>
            <a:r>
              <a:rPr lang="en-US" altLang="zh-TW" smtClean="0"/>
              <a:t>Chapter 1 Introduction</a:t>
            </a:r>
            <a:endParaRPr lang="zh-TW" altLang="en-US"/>
          </a:p>
        </p:txBody>
      </p:sp>
      <p:sp>
        <p:nvSpPr>
          <p:cNvPr id="9" name="投影片編號版面配置區 8"/>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17181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r>
              <a:rPr lang="en-US" altLang="zh-TW" smtClean="0"/>
              <a:t>30/10/2014</a:t>
            </a:r>
            <a:endParaRPr lang="zh-TW" altLang="en-US"/>
          </a:p>
        </p:txBody>
      </p:sp>
      <p:sp>
        <p:nvSpPr>
          <p:cNvPr id="4" name="頁尾版面配置區 3"/>
          <p:cNvSpPr>
            <a:spLocks noGrp="1"/>
          </p:cNvSpPr>
          <p:nvPr>
            <p:ph type="ftr" sz="quarter" idx="11"/>
          </p:nvPr>
        </p:nvSpPr>
        <p:spPr/>
        <p:txBody>
          <a:bodyPr/>
          <a:lstStyle/>
          <a:p>
            <a:r>
              <a:rPr lang="en-US" altLang="zh-TW" smtClean="0"/>
              <a:t>Chapter 1 Introduction</a:t>
            </a:r>
            <a:endParaRPr lang="zh-TW" altLang="en-US"/>
          </a:p>
        </p:txBody>
      </p:sp>
      <p:sp>
        <p:nvSpPr>
          <p:cNvPr id="5" name="投影片編號版面配置區 4"/>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3490023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smtClean="0"/>
              <a:t>30/10/2014</a:t>
            </a:r>
            <a:endParaRPr lang="zh-TW" altLang="en-US"/>
          </a:p>
        </p:txBody>
      </p:sp>
      <p:sp>
        <p:nvSpPr>
          <p:cNvPr id="3" name="頁尾版面配置區 2"/>
          <p:cNvSpPr>
            <a:spLocks noGrp="1"/>
          </p:cNvSpPr>
          <p:nvPr>
            <p:ph type="ftr" sz="quarter" idx="11"/>
          </p:nvPr>
        </p:nvSpPr>
        <p:spPr/>
        <p:txBody>
          <a:bodyPr/>
          <a:lstStyle/>
          <a:p>
            <a:r>
              <a:rPr lang="en-US" altLang="zh-TW" smtClean="0"/>
              <a:t>Chapter 1 Introduction</a:t>
            </a:r>
            <a:endParaRPr lang="zh-TW" altLang="en-US"/>
          </a:p>
        </p:txBody>
      </p:sp>
      <p:sp>
        <p:nvSpPr>
          <p:cNvPr id="4" name="投影片編號版面配置區 3"/>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64448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30/10/2014</a:t>
            </a:r>
            <a:endParaRPr lang="zh-TW" altLang="en-US"/>
          </a:p>
        </p:txBody>
      </p:sp>
      <p:sp>
        <p:nvSpPr>
          <p:cNvPr id="6" name="頁尾版面配置區 5"/>
          <p:cNvSpPr>
            <a:spLocks noGrp="1"/>
          </p:cNvSpPr>
          <p:nvPr>
            <p:ph type="ftr" sz="quarter" idx="11"/>
          </p:nvPr>
        </p:nvSpPr>
        <p:spPr/>
        <p:txBody>
          <a:bodyPr/>
          <a:lstStyle/>
          <a:p>
            <a:r>
              <a:rPr lang="en-US" altLang="zh-TW" smtClean="0"/>
              <a:t>Chapter 1 Introduction</a:t>
            </a:r>
            <a:endParaRPr lang="zh-TW" altLang="en-US"/>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1617394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30/10/2014</a:t>
            </a:r>
            <a:endParaRPr lang="zh-TW" altLang="en-US"/>
          </a:p>
        </p:txBody>
      </p:sp>
      <p:sp>
        <p:nvSpPr>
          <p:cNvPr id="6" name="頁尾版面配置區 5"/>
          <p:cNvSpPr>
            <a:spLocks noGrp="1"/>
          </p:cNvSpPr>
          <p:nvPr>
            <p:ph type="ftr" sz="quarter" idx="11"/>
          </p:nvPr>
        </p:nvSpPr>
        <p:spPr/>
        <p:txBody>
          <a:bodyPr/>
          <a:lstStyle/>
          <a:p>
            <a:r>
              <a:rPr lang="en-US" altLang="zh-TW" smtClean="0"/>
              <a:t>Chapter 1 Introduction</a:t>
            </a:r>
            <a:endParaRPr lang="zh-TW" altLang="en-US"/>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173959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smtClean="0"/>
              <a:t>30/10/2014</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smtClean="0"/>
              <a:t>Chapter 1 Introduction</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C0E3E-BBFB-49BF-952A-89664C7AD7DE}" type="slidenum">
              <a:rPr lang="zh-TW" altLang="en-US" smtClean="0"/>
              <a:t>‹#›</a:t>
            </a:fld>
            <a:endParaRPr lang="zh-TW" altLang="en-US"/>
          </a:p>
        </p:txBody>
      </p:sp>
    </p:spTree>
    <p:extLst>
      <p:ext uri="{BB962C8B-B14F-4D97-AF65-F5344CB8AC3E}">
        <p14:creationId xmlns:p14="http://schemas.microsoft.com/office/powerpoint/2010/main" val="4096758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Software </a:t>
            </a:r>
            <a:r>
              <a:rPr lang="en-US" altLang="zh-TW" dirty="0" smtClean="0"/>
              <a:t>Process</a:t>
            </a:r>
            <a:endParaRPr lang="zh-TW" altLang="en-US" dirty="0"/>
          </a:p>
        </p:txBody>
      </p:sp>
      <p:sp>
        <p:nvSpPr>
          <p:cNvPr id="3" name="副標題 2"/>
          <p:cNvSpPr>
            <a:spLocks noGrp="1"/>
          </p:cNvSpPr>
          <p:nvPr>
            <p:ph type="subTitle" idx="1"/>
          </p:nvPr>
        </p:nvSpPr>
        <p:spPr/>
        <p:txBody>
          <a:bodyPr/>
          <a:lstStyle/>
          <a:p>
            <a:endParaRPr lang="en-US" altLang="zh-TW" dirty="0" smtClean="0"/>
          </a:p>
          <a:p>
            <a:r>
              <a:rPr lang="zh-TW" altLang="en-US" dirty="0" smtClean="0">
                <a:latin typeface="標楷體" panose="03000509000000000000" pitchFamily="65" charset="-120"/>
                <a:ea typeface="標楷體" panose="03000509000000000000" pitchFamily="65" charset="-120"/>
              </a:rPr>
              <a:t>劉建宏</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台</a:t>
            </a:r>
            <a:r>
              <a:rPr lang="zh-TW" altLang="en-US" dirty="0">
                <a:latin typeface="標楷體" panose="03000509000000000000" pitchFamily="65" charset="-120"/>
                <a:ea typeface="標楷體" panose="03000509000000000000" pitchFamily="65" charset="-120"/>
              </a:rPr>
              <a:t>北</a:t>
            </a:r>
            <a:r>
              <a:rPr lang="zh-TW" altLang="en-US" dirty="0" smtClean="0">
                <a:latin typeface="標楷體" panose="03000509000000000000" pitchFamily="65" charset="-120"/>
                <a:ea typeface="標楷體" panose="03000509000000000000" pitchFamily="65" charset="-120"/>
              </a:rPr>
              <a:t>科大資工</a:t>
            </a:r>
            <a:r>
              <a:rPr lang="zh-TW" altLang="en-US" dirty="0">
                <a:latin typeface="標楷體" panose="03000509000000000000" pitchFamily="65" charset="-120"/>
                <a:ea typeface="標楷體" panose="03000509000000000000" pitchFamily="65" charset="-120"/>
              </a:rPr>
              <a:t>系</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411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idx="1"/>
          </p:nvPr>
        </p:nvSpPr>
        <p:spPr/>
        <p:txBody>
          <a:bodyPr/>
          <a:lstStyle/>
          <a:p>
            <a:r>
              <a:rPr lang="en-GB" sz="2200" dirty="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solidFill>
                  <a:srgbClr val="7030A0"/>
                </a:solidFill>
              </a:rPr>
              <a:t>Implementation and unit testing</a:t>
            </a:r>
          </a:p>
          <a:p>
            <a:pPr lvl="1"/>
            <a:r>
              <a:rPr lang="en-GB" dirty="0" smtClean="0"/>
              <a:t>Integration and system testing</a:t>
            </a:r>
          </a:p>
          <a:p>
            <a:pPr lvl="1"/>
            <a:r>
              <a:rPr lang="en-GB" dirty="0" smtClean="0"/>
              <a:t>Operation and maintenance</a:t>
            </a:r>
          </a:p>
          <a:p>
            <a:r>
              <a:rPr lang="en-GB" sz="2200" dirty="0"/>
              <a:t>The </a:t>
            </a:r>
            <a:r>
              <a:rPr lang="en-GB" sz="2200" u="sng" dirty="0"/>
              <a:t>main drawback</a:t>
            </a:r>
            <a:r>
              <a:rPr lang="en-GB" sz="2200" dirty="0"/>
              <a:t> of the waterfall model is </a:t>
            </a:r>
            <a:r>
              <a:rPr lang="en-GB" sz="2200" dirty="0">
                <a:solidFill>
                  <a:srgbClr val="FF0000"/>
                </a:solidFill>
              </a:rPr>
              <a:t>the difficulty of </a:t>
            </a:r>
            <a:r>
              <a:rPr lang="en-GB" sz="2200" u="sng" dirty="0">
                <a:solidFill>
                  <a:srgbClr val="FF0000"/>
                </a:solidFill>
              </a:rPr>
              <a:t>accommodating change</a:t>
            </a:r>
            <a:r>
              <a:rPr lang="en-GB" sz="2200" dirty="0">
                <a:solidFill>
                  <a:srgbClr val="FF0000"/>
                </a:solidFill>
              </a:rPr>
              <a:t> after the process is underway</a:t>
            </a:r>
            <a:r>
              <a:rPr lang="en-GB" sz="2200" dirty="0"/>
              <a:t>. In principle, a phase has to be complete before moving onto the next phase. In practice, the waterfall process is never a simple linear model but involves </a:t>
            </a:r>
            <a:r>
              <a:rPr lang="en-GB" sz="2200" dirty="0">
                <a:solidFill>
                  <a:srgbClr val="FF0000"/>
                </a:solidFill>
              </a:rPr>
              <a:t>feedback</a:t>
            </a:r>
            <a:r>
              <a:rPr lang="en-GB" sz="2200" dirty="0"/>
              <a:t> from one phase to another</a:t>
            </a:r>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10</a:t>
            </a:fld>
            <a:endParaRPr lang="zh-TW" altLang="en-US"/>
          </a:p>
        </p:txBody>
      </p:sp>
    </p:spTree>
    <p:extLst>
      <p:ext uri="{BB962C8B-B14F-4D97-AF65-F5344CB8AC3E}">
        <p14:creationId xmlns:p14="http://schemas.microsoft.com/office/powerpoint/2010/main" val="4072771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idx="1"/>
          </p:nvPr>
        </p:nvSpPr>
        <p:spPr/>
        <p:txBody>
          <a:bodyPr>
            <a:normAutofit/>
          </a:bodyPr>
          <a:lstStyle/>
          <a:p>
            <a:r>
              <a:rPr lang="en-GB" sz="2400" dirty="0"/>
              <a:t>Inflexible partitioning of the project into distinct stages makes it </a:t>
            </a:r>
            <a:r>
              <a:rPr lang="en-GB" sz="2400" dirty="0">
                <a:solidFill>
                  <a:srgbClr val="FF0000"/>
                </a:solidFill>
              </a:rPr>
              <a:t>difficult to respond to changing customer requirements</a:t>
            </a:r>
            <a:r>
              <a:rPr lang="en-GB" sz="2400" dirty="0"/>
              <a:t>.</a:t>
            </a:r>
          </a:p>
          <a:p>
            <a:pPr lvl="1"/>
            <a:r>
              <a:rPr lang="en-GB" sz="2000" dirty="0"/>
              <a:t>Therefore, this model is only appropriate when </a:t>
            </a:r>
            <a:r>
              <a:rPr lang="en-GB" sz="2000" u="sng" dirty="0"/>
              <a:t>the requirements are well-understood</a:t>
            </a:r>
            <a:r>
              <a:rPr lang="en-GB" sz="2000" dirty="0"/>
              <a:t> and </a:t>
            </a:r>
            <a:r>
              <a:rPr lang="en-GB" sz="2000" u="sng" dirty="0"/>
              <a:t>changes will be fairly limited</a:t>
            </a:r>
            <a:r>
              <a:rPr lang="en-GB" sz="2000" dirty="0"/>
              <a:t> during the design process. </a:t>
            </a:r>
          </a:p>
          <a:p>
            <a:pPr lvl="1"/>
            <a:r>
              <a:rPr lang="en-GB" sz="2000" dirty="0"/>
              <a:t>It is appropriate for </a:t>
            </a:r>
            <a:r>
              <a:rPr lang="en-GB" sz="2000" u="sng" dirty="0"/>
              <a:t>embedded systems</a:t>
            </a:r>
            <a:r>
              <a:rPr lang="en-GB" sz="2000" dirty="0"/>
              <a:t> </a:t>
            </a:r>
            <a:r>
              <a:rPr lang="en-GB" altLang="zh-TW" sz="2000" dirty="0">
                <a:solidFill>
                  <a:srgbClr val="FF0000"/>
                </a:solidFill>
              </a:rPr>
              <a:t>(the requirements are inflexible to change)</a:t>
            </a:r>
            <a:r>
              <a:rPr lang="en-GB" sz="2000" dirty="0"/>
              <a:t>, </a:t>
            </a:r>
            <a:r>
              <a:rPr lang="en-GB" sz="2000" u="sng" dirty="0"/>
              <a:t>critical systems</a:t>
            </a:r>
            <a:r>
              <a:rPr lang="en-GB" sz="2000" dirty="0"/>
              <a:t> </a:t>
            </a:r>
            <a:r>
              <a:rPr lang="en-GB" altLang="zh-TW" sz="2000" dirty="0">
                <a:solidFill>
                  <a:srgbClr val="FF0000"/>
                </a:solidFill>
              </a:rPr>
              <a:t>(the need for extensive requirement analysis and design)</a:t>
            </a:r>
            <a:r>
              <a:rPr lang="en-GB" sz="2000" dirty="0"/>
              <a:t>, and </a:t>
            </a:r>
            <a:r>
              <a:rPr lang="en-GB" sz="2000" u="sng" dirty="0"/>
              <a:t>large software system</a:t>
            </a:r>
            <a:r>
              <a:rPr lang="en-GB" sz="2000" dirty="0">
                <a:solidFill>
                  <a:srgbClr val="FF0000"/>
                </a:solidFill>
              </a:rPr>
              <a:t> (the need for independent development of different subsystems)</a:t>
            </a:r>
          </a:p>
          <a:p>
            <a:pPr lvl="1"/>
            <a:r>
              <a:rPr lang="en-GB" sz="2000" dirty="0"/>
              <a:t>Few business systems have stable requirements.</a:t>
            </a:r>
          </a:p>
          <a:p>
            <a:r>
              <a:rPr lang="en-GB" sz="2400" dirty="0"/>
              <a:t>The waterfall model is mostly </a:t>
            </a:r>
            <a:r>
              <a:rPr lang="en-GB" sz="2400" dirty="0">
                <a:solidFill>
                  <a:srgbClr val="FF0000"/>
                </a:solidFill>
              </a:rPr>
              <a:t>used for large systems engineering projects</a:t>
            </a:r>
            <a:r>
              <a:rPr lang="en-GB" sz="2400" dirty="0"/>
              <a:t> where a system is developed at several sites.</a:t>
            </a:r>
          </a:p>
          <a:p>
            <a:pPr lvl="1"/>
            <a:r>
              <a:rPr lang="en-GB" sz="2000" dirty="0"/>
              <a:t>In those circumstances, the </a:t>
            </a:r>
            <a:r>
              <a:rPr lang="en-GB" sz="2000" u="sng" dirty="0"/>
              <a:t>plan-driven nature</a:t>
            </a:r>
            <a:r>
              <a:rPr lang="en-GB" sz="2000" dirty="0"/>
              <a:t> of the waterfall model </a:t>
            </a:r>
            <a:r>
              <a:rPr lang="en-GB" sz="2000" dirty="0">
                <a:solidFill>
                  <a:srgbClr val="FF0000"/>
                </a:solidFill>
              </a:rPr>
              <a:t>helps coordinate the work</a:t>
            </a:r>
            <a:r>
              <a:rPr lang="en-GB" sz="2000" dirty="0"/>
              <a:t>. </a:t>
            </a:r>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11</a:t>
            </a:fld>
            <a:endParaRPr lang="zh-TW" altLang="en-US"/>
          </a:p>
        </p:txBody>
      </p:sp>
    </p:spTree>
    <p:extLst>
      <p:ext uri="{BB962C8B-B14F-4D97-AF65-F5344CB8AC3E}">
        <p14:creationId xmlns:p14="http://schemas.microsoft.com/office/powerpoint/2010/main" val="2198642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p:blipFill>
          <a:blip r:embed="rId2"/>
          <a:stretch>
            <a:fillRect/>
          </a:stretch>
        </p:blipFill>
        <p:spPr>
          <a:xfrm>
            <a:off x="1981200" y="1892460"/>
            <a:ext cx="7517728" cy="4051928"/>
          </a:xfrm>
          <a:prstGeom prst="rect">
            <a:avLst/>
          </a:prstGeom>
        </p:spPr>
      </p:pic>
      <p:sp>
        <p:nvSpPr>
          <p:cNvPr id="3" name="投影片編號版面配置區 2"/>
          <p:cNvSpPr>
            <a:spLocks noGrp="1"/>
          </p:cNvSpPr>
          <p:nvPr>
            <p:ph type="sldNum" sz="quarter" idx="12"/>
          </p:nvPr>
        </p:nvSpPr>
        <p:spPr/>
        <p:txBody>
          <a:bodyPr/>
          <a:lstStyle/>
          <a:p>
            <a:fld id="{840C0E3E-BBFB-49BF-952A-89664C7AD7DE}" type="slidenum">
              <a:rPr lang="zh-TW" altLang="en-US" smtClean="0"/>
              <a:t>12</a:t>
            </a:fld>
            <a:endParaRPr lang="zh-TW" altLang="en-US"/>
          </a:p>
        </p:txBody>
      </p:sp>
    </p:spTree>
    <p:extLst>
      <p:ext uri="{BB962C8B-B14F-4D97-AF65-F5344CB8AC3E}">
        <p14:creationId xmlns:p14="http://schemas.microsoft.com/office/powerpoint/2010/main" val="1890820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idx="1"/>
          </p:nvPr>
        </p:nvSpPr>
        <p:spPr/>
        <p:txBody>
          <a:bodyPr>
            <a:normAutofit lnSpcReduction="10000"/>
          </a:bodyPr>
          <a:lstStyle/>
          <a:p>
            <a:r>
              <a:rPr lang="en-GB" dirty="0" smtClean="0">
                <a:solidFill>
                  <a:srgbClr val="FF0000"/>
                </a:solidFill>
              </a:rPr>
              <a:t>The cost of accommodating changing customer requirements is reduced</a:t>
            </a:r>
            <a:r>
              <a:rPr lang="en-GB" dirty="0" smtClean="0"/>
              <a:t>. </a:t>
            </a:r>
          </a:p>
          <a:p>
            <a:pPr lvl="1"/>
            <a:r>
              <a:rPr lang="en-GB" dirty="0" smtClean="0"/>
              <a:t>The amount of analysis and documentation that has to be redone is much less than is required with the waterfall model.</a:t>
            </a:r>
          </a:p>
          <a:p>
            <a:r>
              <a:rPr lang="en-GB" dirty="0" smtClean="0"/>
              <a:t>It is </a:t>
            </a:r>
            <a:r>
              <a:rPr lang="en-GB" dirty="0" smtClean="0">
                <a:solidFill>
                  <a:srgbClr val="FF0000"/>
                </a:solidFill>
              </a:rPr>
              <a:t>easier to get customer feedback </a:t>
            </a:r>
            <a:r>
              <a:rPr lang="en-GB" dirty="0" smtClean="0"/>
              <a:t>on the development work that has been done. </a:t>
            </a:r>
          </a:p>
          <a:p>
            <a:pPr lvl="1"/>
            <a:r>
              <a:rPr lang="en-GB" dirty="0" smtClean="0"/>
              <a:t>Customers can comment on demonstrations of the software and see how much has been implemented. </a:t>
            </a:r>
          </a:p>
          <a:p>
            <a:r>
              <a:rPr lang="en-GB" dirty="0" smtClean="0">
                <a:solidFill>
                  <a:srgbClr val="FF0000"/>
                </a:solidFill>
              </a:rPr>
              <a:t>More rapid delivery and deployment of useful software </a:t>
            </a:r>
            <a:r>
              <a:rPr lang="en-GB" dirty="0" smtClean="0"/>
              <a:t>to the customer is possible. </a:t>
            </a:r>
          </a:p>
          <a:p>
            <a:pPr lvl="1"/>
            <a:r>
              <a:rPr lang="en-GB" dirty="0" smtClean="0"/>
              <a:t>Customers are able to use and gain value from the software earlier than is possible with a waterfall process. </a:t>
            </a:r>
            <a:endParaRPr lang="en-GB" dirty="0"/>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13</a:t>
            </a:fld>
            <a:endParaRPr lang="zh-TW" altLang="en-US"/>
          </a:p>
        </p:txBody>
      </p:sp>
    </p:spTree>
    <p:extLst>
      <p:ext uri="{BB962C8B-B14F-4D97-AF65-F5344CB8AC3E}">
        <p14:creationId xmlns:p14="http://schemas.microsoft.com/office/powerpoint/2010/main" val="282223408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normAutofit lnSpcReduction="10000"/>
          </a:bodyPr>
          <a:lstStyle/>
          <a:p>
            <a:r>
              <a:rPr lang="en-GB" dirty="0" smtClean="0">
                <a:solidFill>
                  <a:srgbClr val="FF0000"/>
                </a:solidFill>
              </a:rPr>
              <a:t>The process is not visible. </a:t>
            </a:r>
            <a:r>
              <a:rPr lang="en-GB" dirty="0" smtClean="0">
                <a:solidFill>
                  <a:srgbClr val="7030A0"/>
                </a:solidFill>
              </a:rPr>
              <a:t>(code &amp; fix)</a:t>
            </a:r>
          </a:p>
          <a:p>
            <a:pPr lvl="1"/>
            <a:r>
              <a:rPr lang="en-GB" dirty="0" smtClean="0"/>
              <a:t>Managers need regular </a:t>
            </a:r>
            <a:r>
              <a:rPr lang="en-GB" u="sng" dirty="0" smtClean="0">
                <a:solidFill>
                  <a:srgbClr val="FF0000"/>
                </a:solidFill>
              </a:rPr>
              <a:t>deliverables</a:t>
            </a:r>
            <a:r>
              <a:rPr lang="en-GB" dirty="0" smtClean="0"/>
              <a:t> to measure progress. If systems are developed quickly, it is not cost-effective to produce </a:t>
            </a:r>
            <a:r>
              <a:rPr lang="en-GB" u="sng" dirty="0" smtClean="0"/>
              <a:t>documents</a:t>
            </a:r>
            <a:r>
              <a:rPr lang="en-GB" dirty="0" smtClean="0"/>
              <a:t> that reflect every version of the system. </a:t>
            </a:r>
          </a:p>
          <a:p>
            <a:r>
              <a:rPr lang="en-GB" dirty="0" smtClean="0">
                <a:solidFill>
                  <a:srgbClr val="FF0000"/>
                </a:solidFill>
              </a:rPr>
              <a:t>System structure tends to degrade as new increments are added</a:t>
            </a:r>
            <a:r>
              <a:rPr lang="en-GB" i="1" dirty="0" smtClean="0">
                <a:solidFill>
                  <a:srgbClr val="FF0000"/>
                </a:solidFill>
              </a:rPr>
              <a:t>. </a:t>
            </a:r>
            <a:r>
              <a:rPr lang="en-GB" dirty="0" smtClean="0">
                <a:solidFill>
                  <a:srgbClr val="FF0000"/>
                </a:solidFill>
              </a:rPr>
              <a:t> </a:t>
            </a:r>
          </a:p>
          <a:p>
            <a:pPr lvl="1"/>
            <a:r>
              <a:rPr lang="en-GB" dirty="0" smtClean="0"/>
              <a:t>Unless time and money is spent on </a:t>
            </a:r>
            <a:r>
              <a:rPr lang="en-GB" u="sng" dirty="0" smtClean="0">
                <a:solidFill>
                  <a:srgbClr val="FF0000"/>
                </a:solidFill>
              </a:rPr>
              <a:t>refactoring</a:t>
            </a:r>
            <a:r>
              <a:rPr lang="en-GB" dirty="0" smtClean="0"/>
              <a:t> to improve the software, regular change tends to corrupt its structure. Incorporating further software changes becomes increasingly difficult and costly. </a:t>
            </a:r>
          </a:p>
          <a:p>
            <a:r>
              <a:rPr lang="en-GB" altLang="zh-TW" dirty="0"/>
              <a:t>The problems become particularly acute </a:t>
            </a:r>
            <a:r>
              <a:rPr lang="en-GB" altLang="zh-TW" dirty="0">
                <a:solidFill>
                  <a:srgbClr val="FF0000"/>
                </a:solidFill>
              </a:rPr>
              <a:t>for large, complex, long-lifetime systems</a:t>
            </a:r>
            <a:r>
              <a:rPr lang="en-GB" altLang="zh-TW" dirty="0"/>
              <a:t>, where different teams develop different parts of the </a:t>
            </a:r>
            <a:r>
              <a:rPr lang="en-GB" altLang="zh-TW" dirty="0" smtClean="0"/>
              <a:t>system</a:t>
            </a:r>
            <a:endParaRPr lang="en-GB" altLang="zh-TW"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14</a:t>
            </a:fld>
            <a:endParaRPr lang="zh-TW" altLang="en-US"/>
          </a:p>
        </p:txBody>
      </p:sp>
    </p:spTree>
    <p:extLst>
      <p:ext uri="{BB962C8B-B14F-4D97-AF65-F5344CB8AC3E}">
        <p14:creationId xmlns:p14="http://schemas.microsoft.com/office/powerpoint/2010/main" val="238240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Incremental development</a:t>
            </a:r>
            <a:endParaRPr lang="zh-TW" altLang="en-US" dirty="0"/>
          </a:p>
        </p:txBody>
      </p:sp>
      <p:sp>
        <p:nvSpPr>
          <p:cNvPr id="3" name="內容版面配置區 2"/>
          <p:cNvSpPr>
            <a:spLocks noGrp="1"/>
          </p:cNvSpPr>
          <p:nvPr>
            <p:ph idx="1"/>
          </p:nvPr>
        </p:nvSpPr>
        <p:spPr/>
        <p:txBody>
          <a:bodyPr/>
          <a:lstStyle/>
          <a:p>
            <a:r>
              <a:rPr lang="en-US" altLang="zh-TW" dirty="0" smtClean="0"/>
              <a:t>Incremental development in some form is now the most common approach for the development of application systems</a:t>
            </a:r>
          </a:p>
          <a:p>
            <a:r>
              <a:rPr lang="en-US" altLang="zh-TW" dirty="0" smtClean="0"/>
              <a:t>Incremental development can be either plan-driven, agile or, more usually, a mixture of both </a:t>
            </a:r>
          </a:p>
          <a:p>
            <a:pPr lvl="1"/>
            <a:r>
              <a:rPr lang="en-US" altLang="zh-TW" dirty="0" smtClean="0"/>
              <a:t>Plan-driven: the system increments are identified in advance</a:t>
            </a:r>
          </a:p>
          <a:p>
            <a:pPr lvl="1"/>
            <a:r>
              <a:rPr lang="en-US" altLang="zh-TW" dirty="0" smtClean="0"/>
              <a:t>Agile: the early increments are identified but the development of later increments depends on progress and customer priorities</a:t>
            </a:r>
            <a:endParaRPr lang="zh-TW" altLang="en-US" dirty="0"/>
          </a:p>
        </p:txBody>
      </p:sp>
      <p:sp>
        <p:nvSpPr>
          <p:cNvPr id="6" name="投影片編號版面配置區 5"/>
          <p:cNvSpPr>
            <a:spLocks noGrp="1"/>
          </p:cNvSpPr>
          <p:nvPr>
            <p:ph type="sldNum" sz="quarter" idx="12"/>
          </p:nvPr>
        </p:nvSpPr>
        <p:spPr/>
        <p:txBody>
          <a:bodyPr/>
          <a:lstStyle/>
          <a:p>
            <a:fld id="{840C0E3E-BBFB-49BF-952A-89664C7AD7DE}" type="slidenum">
              <a:rPr lang="zh-TW" altLang="en-US" smtClean="0"/>
              <a:t>15</a:t>
            </a:fld>
            <a:endParaRPr lang="zh-TW" altLang="en-US"/>
          </a:p>
        </p:txBody>
      </p:sp>
    </p:spTree>
    <p:extLst>
      <p:ext uri="{BB962C8B-B14F-4D97-AF65-F5344CB8AC3E}">
        <p14:creationId xmlns:p14="http://schemas.microsoft.com/office/powerpoint/2010/main" val="3128375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Integration and configuration</a:t>
            </a:r>
            <a:endParaRPr lang="en-GB" dirty="0"/>
          </a:p>
        </p:txBody>
      </p:sp>
      <p:sp>
        <p:nvSpPr>
          <p:cNvPr id="99331" name="Rectangle 3"/>
          <p:cNvSpPr>
            <a:spLocks noGrp="1" noChangeArrowheads="1"/>
          </p:cNvSpPr>
          <p:nvPr>
            <p:ph idx="1"/>
          </p:nvPr>
        </p:nvSpPr>
        <p:spPr/>
        <p:txBody>
          <a:bodyPr/>
          <a:lstStyle/>
          <a:p>
            <a:r>
              <a:rPr lang="en-GB" dirty="0" smtClean="0"/>
              <a:t>Based on </a:t>
            </a:r>
            <a:r>
              <a:rPr lang="en-GB" dirty="0" smtClean="0">
                <a:solidFill>
                  <a:srgbClr val="FF0000"/>
                </a:solidFill>
              </a:rPr>
              <a:t>software reuse </a:t>
            </a:r>
            <a:r>
              <a:rPr lang="en-GB" dirty="0" smtClean="0"/>
              <a:t>where systems are integrated from existing components or application systems (sometimes called </a:t>
            </a:r>
            <a:r>
              <a:rPr lang="en-GB" dirty="0" smtClean="0">
                <a:solidFill>
                  <a:srgbClr val="FF0000"/>
                </a:solidFill>
              </a:rPr>
              <a:t>COTS </a:t>
            </a:r>
            <a:r>
              <a:rPr lang="en-GB" dirty="0">
                <a:solidFill>
                  <a:srgbClr val="FF0000"/>
                </a:solidFill>
              </a:rPr>
              <a:t>-</a:t>
            </a:r>
            <a:r>
              <a:rPr lang="en-GB" dirty="0" smtClean="0">
                <a:solidFill>
                  <a:srgbClr val="FF0000"/>
                </a:solidFill>
              </a:rPr>
              <a:t>Commercial-off-the-shelf</a:t>
            </a:r>
            <a:r>
              <a:rPr lang="en-GB" dirty="0" smtClean="0"/>
              <a:t>) systems).</a:t>
            </a:r>
          </a:p>
          <a:p>
            <a:r>
              <a:rPr lang="en-GB" dirty="0" smtClean="0"/>
              <a:t>Reused elements may be </a:t>
            </a:r>
            <a:r>
              <a:rPr lang="en-GB" u="sng" dirty="0" smtClean="0"/>
              <a:t>configured</a:t>
            </a:r>
            <a:r>
              <a:rPr lang="en-GB" dirty="0" smtClean="0"/>
              <a:t> to adapt their behaviour and functionality to a user’s requirements</a:t>
            </a:r>
          </a:p>
          <a:p>
            <a:r>
              <a:rPr lang="en-GB" dirty="0" smtClean="0"/>
              <a:t>Reuse is now the standard approach for building many types of business system</a:t>
            </a:r>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16</a:t>
            </a:fld>
            <a:endParaRPr lang="zh-TW" altLang="en-US"/>
          </a:p>
        </p:txBody>
      </p:sp>
    </p:spTree>
    <p:extLst>
      <p:ext uri="{BB962C8B-B14F-4D97-AF65-F5344CB8AC3E}">
        <p14:creationId xmlns:p14="http://schemas.microsoft.com/office/powerpoint/2010/main" val="617392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2" name="Picture 1" descr="2.3 Reuse oriented 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551" y="2326734"/>
            <a:ext cx="8793575" cy="3654680"/>
          </a:xfrm>
          <a:prstGeom prst="rect">
            <a:avLst/>
          </a:prstGeom>
        </p:spPr>
      </p:pic>
      <p:sp>
        <p:nvSpPr>
          <p:cNvPr id="4" name="投影片編號版面配置區 3"/>
          <p:cNvSpPr>
            <a:spLocks noGrp="1"/>
          </p:cNvSpPr>
          <p:nvPr>
            <p:ph type="sldNum" sz="quarter" idx="12"/>
          </p:nvPr>
        </p:nvSpPr>
        <p:spPr/>
        <p:txBody>
          <a:bodyPr/>
          <a:lstStyle/>
          <a:p>
            <a:fld id="{840C0E3E-BBFB-49BF-952A-89664C7AD7DE}" type="slidenum">
              <a:rPr lang="zh-TW" altLang="en-US" smtClean="0"/>
              <a:t>17</a:t>
            </a:fld>
            <a:endParaRPr lang="zh-TW" altLang="en-US"/>
          </a:p>
        </p:txBody>
      </p:sp>
    </p:spTree>
    <p:extLst>
      <p:ext uri="{BB962C8B-B14F-4D97-AF65-F5344CB8AC3E}">
        <p14:creationId xmlns:p14="http://schemas.microsoft.com/office/powerpoint/2010/main" val="126550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a:t>
            </a:r>
            <a:endParaRPr lang="en-US" dirty="0"/>
          </a:p>
        </p:txBody>
      </p:sp>
      <p:sp>
        <p:nvSpPr>
          <p:cNvPr id="3" name="Content Placeholder 2"/>
          <p:cNvSpPr>
            <a:spLocks noGrp="1"/>
          </p:cNvSpPr>
          <p:nvPr>
            <p:ph idx="1"/>
          </p:nvPr>
        </p:nvSpPr>
        <p:spPr/>
        <p:txBody>
          <a:bodyPr/>
          <a:lstStyle/>
          <a:p>
            <a:r>
              <a:rPr lang="en-US" dirty="0" smtClean="0">
                <a:solidFill>
                  <a:schemeClr val="tx1"/>
                </a:solidFill>
              </a:rPr>
              <a:t>Advantages</a:t>
            </a:r>
          </a:p>
          <a:p>
            <a:pPr lvl="1"/>
            <a:r>
              <a:rPr lang="en-US" dirty="0" smtClean="0">
                <a:solidFill>
                  <a:srgbClr val="FF0000"/>
                </a:solidFill>
              </a:rPr>
              <a:t>Reduced costs and risks </a:t>
            </a:r>
            <a:r>
              <a:rPr lang="en-US" dirty="0" smtClean="0"/>
              <a:t>as less software is developed from scratch</a:t>
            </a:r>
          </a:p>
          <a:p>
            <a:pPr lvl="1"/>
            <a:r>
              <a:rPr lang="en-US" dirty="0" smtClean="0">
                <a:solidFill>
                  <a:srgbClr val="FF0000"/>
                </a:solidFill>
              </a:rPr>
              <a:t>Faster delivery and deployment </a:t>
            </a:r>
            <a:r>
              <a:rPr lang="en-US" dirty="0" smtClean="0"/>
              <a:t>of system</a:t>
            </a:r>
          </a:p>
          <a:p>
            <a:r>
              <a:rPr lang="en-US" dirty="0" smtClean="0"/>
              <a:t>Disadvantages </a:t>
            </a:r>
            <a:endParaRPr lang="en-US" dirty="0"/>
          </a:p>
          <a:p>
            <a:pPr lvl="1"/>
            <a:r>
              <a:rPr lang="en-US" dirty="0" smtClean="0"/>
              <a:t>But requirements compromises are inevitable so system </a:t>
            </a:r>
            <a:r>
              <a:rPr lang="en-US" u="sng" dirty="0" smtClean="0">
                <a:solidFill>
                  <a:srgbClr val="FF0000"/>
                </a:solidFill>
              </a:rPr>
              <a:t>may not meet real needs of users</a:t>
            </a:r>
          </a:p>
          <a:p>
            <a:pPr lvl="1"/>
            <a:r>
              <a:rPr lang="en-US" u="sng" dirty="0" smtClean="0">
                <a:solidFill>
                  <a:srgbClr val="FF0000"/>
                </a:solidFill>
              </a:rPr>
              <a:t>Loss of control</a:t>
            </a:r>
            <a:r>
              <a:rPr lang="en-US" dirty="0" smtClean="0"/>
              <a:t> over evolution of reused system elements</a:t>
            </a:r>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18</a:t>
            </a:fld>
            <a:endParaRPr lang="zh-TW" altLang="en-US"/>
          </a:p>
        </p:txBody>
      </p:sp>
    </p:spTree>
    <p:extLst>
      <p:ext uri="{BB962C8B-B14F-4D97-AF65-F5344CB8AC3E}">
        <p14:creationId xmlns:p14="http://schemas.microsoft.com/office/powerpoint/2010/main" val="391209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models discussed previously.</a:t>
            </a:r>
          </a:p>
          <a:p>
            <a:r>
              <a:rPr lang="en-US" dirty="0" smtClean="0"/>
              <a:t>Normally described from 3 perspectives</a:t>
            </a:r>
          </a:p>
          <a:p>
            <a:pPr lvl="1"/>
            <a:r>
              <a:rPr lang="en-US" dirty="0" smtClean="0"/>
              <a:t>A </a:t>
            </a:r>
            <a:r>
              <a:rPr lang="en-US" dirty="0" smtClean="0">
                <a:solidFill>
                  <a:srgbClr val="FF0000"/>
                </a:solidFill>
              </a:rPr>
              <a:t>dynamic perspective </a:t>
            </a:r>
            <a:r>
              <a:rPr lang="en-US" dirty="0" smtClean="0"/>
              <a:t>that shows phases over time;</a:t>
            </a:r>
          </a:p>
          <a:p>
            <a:pPr lvl="1"/>
            <a:r>
              <a:rPr lang="en-US" dirty="0" smtClean="0"/>
              <a:t>A </a:t>
            </a:r>
            <a:r>
              <a:rPr lang="en-US" dirty="0" smtClean="0">
                <a:solidFill>
                  <a:srgbClr val="FF0000"/>
                </a:solidFill>
              </a:rPr>
              <a:t>static perspective </a:t>
            </a:r>
            <a:r>
              <a:rPr lang="en-US" dirty="0" smtClean="0"/>
              <a:t>that shows process activities;</a:t>
            </a:r>
          </a:p>
          <a:p>
            <a:pPr lvl="1"/>
            <a:r>
              <a:rPr lang="en-US" dirty="0" smtClean="0"/>
              <a:t>A </a:t>
            </a:r>
            <a:r>
              <a:rPr lang="en-US" dirty="0" smtClean="0">
                <a:solidFill>
                  <a:srgbClr val="FF0000"/>
                </a:solidFill>
              </a:rPr>
              <a:t>practice perspective </a:t>
            </a:r>
            <a:r>
              <a:rPr lang="en-US" dirty="0" smtClean="0"/>
              <a:t>that suggests good practice.</a:t>
            </a:r>
            <a:endParaRPr lang="en-US" dirty="0"/>
          </a:p>
        </p:txBody>
      </p:sp>
      <p:sp>
        <p:nvSpPr>
          <p:cNvPr id="2" name="投影片編號版面配置區 1"/>
          <p:cNvSpPr>
            <a:spLocks noGrp="1"/>
          </p:cNvSpPr>
          <p:nvPr>
            <p:ph type="sldNum" sz="quarter" idx="12"/>
          </p:nvPr>
        </p:nvSpPr>
        <p:spPr/>
        <p:txBody>
          <a:bodyPr/>
          <a:lstStyle/>
          <a:p>
            <a:fld id="{840C0E3E-BBFB-49BF-952A-89664C7AD7DE}" type="slidenum">
              <a:rPr lang="zh-TW" altLang="en-US" smtClean="0"/>
              <a:t>19</a:t>
            </a:fld>
            <a:endParaRPr lang="zh-TW" altLang="en-US"/>
          </a:p>
        </p:txBody>
      </p:sp>
    </p:spTree>
    <p:extLst>
      <p:ext uri="{BB962C8B-B14F-4D97-AF65-F5344CB8AC3E}">
        <p14:creationId xmlns:p14="http://schemas.microsoft.com/office/powerpoint/2010/main" val="289732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a:xfrm>
            <a:off x="1981200" y="1600201"/>
            <a:ext cx="8451130" cy="4525963"/>
          </a:xfrm>
        </p:spPr>
        <p:txBody>
          <a:bodyPr>
            <a:normAutofit lnSpcReduction="10000"/>
          </a:bodyPr>
          <a:lstStyle/>
          <a:p>
            <a:r>
              <a:rPr lang="en-US" dirty="0" smtClean="0"/>
              <a:t>Software engineering is an </a:t>
            </a:r>
            <a:r>
              <a:rPr lang="en-US" dirty="0" smtClean="0">
                <a:solidFill>
                  <a:srgbClr val="FF0000"/>
                </a:solidFill>
              </a:rPr>
              <a:t>engineering discipline </a:t>
            </a:r>
            <a:r>
              <a:rPr lang="en-US" dirty="0" smtClean="0"/>
              <a:t>that is concerned with </a:t>
            </a:r>
            <a:r>
              <a:rPr lang="en-US" dirty="0" smtClean="0">
                <a:solidFill>
                  <a:srgbClr val="FF0000"/>
                </a:solidFill>
              </a:rPr>
              <a:t>all aspects of software production </a:t>
            </a:r>
            <a:r>
              <a:rPr lang="en-US" dirty="0" smtClean="0"/>
              <a:t>from the early stages of system specification through to maintaining the system after it has gone into use.</a:t>
            </a:r>
          </a:p>
          <a:p>
            <a:r>
              <a:rPr lang="en-US" dirty="0" smtClean="0">
                <a:solidFill>
                  <a:srgbClr val="FF0000"/>
                </a:solidFill>
              </a:rPr>
              <a:t>Engineering discipline</a:t>
            </a:r>
          </a:p>
          <a:p>
            <a:pPr lvl="1"/>
            <a:r>
              <a:rPr lang="en-US" dirty="0" smtClean="0"/>
              <a:t>Using appropriate </a:t>
            </a:r>
            <a:r>
              <a:rPr lang="en-US" altLang="zh-TW" dirty="0">
                <a:solidFill>
                  <a:srgbClr val="FF0000"/>
                </a:solidFill>
              </a:rPr>
              <a:t>theories,</a:t>
            </a:r>
            <a:r>
              <a:rPr lang="en-US" altLang="zh-TW" dirty="0"/>
              <a:t> </a:t>
            </a:r>
            <a:r>
              <a:rPr lang="en-US" altLang="zh-TW" dirty="0">
                <a:solidFill>
                  <a:srgbClr val="FF0000"/>
                </a:solidFill>
              </a:rPr>
              <a:t>methods,</a:t>
            </a:r>
            <a:r>
              <a:rPr lang="en-US" altLang="zh-TW" dirty="0"/>
              <a:t> and</a:t>
            </a:r>
            <a:r>
              <a:rPr lang="en-US" altLang="zh-TW" dirty="0">
                <a:solidFill>
                  <a:srgbClr val="FF0000"/>
                </a:solidFill>
              </a:rPr>
              <a:t> tools </a:t>
            </a:r>
            <a:r>
              <a:rPr lang="en-US" dirty="0" smtClean="0"/>
              <a:t>to </a:t>
            </a:r>
            <a:r>
              <a:rPr lang="en-US" u="sng" dirty="0" smtClean="0"/>
              <a:t>solve problems </a:t>
            </a:r>
            <a:r>
              <a:rPr lang="en-US" dirty="0" smtClean="0"/>
              <a:t>bearing in mind </a:t>
            </a:r>
            <a:r>
              <a:rPr lang="en-US" u="sng" dirty="0" smtClean="0"/>
              <a:t>organizational </a:t>
            </a:r>
            <a:r>
              <a:rPr lang="en-US" dirty="0" smtClean="0"/>
              <a:t>and </a:t>
            </a:r>
            <a:r>
              <a:rPr lang="en-US" u="sng" dirty="0" smtClean="0"/>
              <a:t>financial</a:t>
            </a:r>
            <a:r>
              <a:rPr lang="en-US" dirty="0" smtClean="0"/>
              <a:t> </a:t>
            </a:r>
            <a:r>
              <a:rPr lang="en-US" dirty="0" smtClean="0">
                <a:solidFill>
                  <a:srgbClr val="FF0000"/>
                </a:solidFill>
              </a:rPr>
              <a:t>constraints</a:t>
            </a:r>
            <a:r>
              <a:rPr lang="en-US" dirty="0" smtClean="0"/>
              <a:t>.</a:t>
            </a:r>
          </a:p>
          <a:p>
            <a:r>
              <a:rPr lang="en-US" dirty="0" smtClean="0">
                <a:solidFill>
                  <a:srgbClr val="FF0000"/>
                </a:solidFill>
              </a:rPr>
              <a:t>All aspects of software production</a:t>
            </a:r>
          </a:p>
          <a:p>
            <a:pPr lvl="1"/>
            <a:r>
              <a:rPr lang="en-US" u="sng" dirty="0" smtClean="0"/>
              <a:t>Not just technical </a:t>
            </a:r>
            <a:r>
              <a:rPr lang="en-US" u="sng" dirty="0" smtClean="0">
                <a:solidFill>
                  <a:srgbClr val="FF0000"/>
                </a:solidFill>
              </a:rPr>
              <a:t>process</a:t>
            </a:r>
            <a:r>
              <a:rPr lang="en-US" u="sng" dirty="0" smtClean="0"/>
              <a:t> of development</a:t>
            </a:r>
            <a:r>
              <a:rPr lang="en-US" dirty="0" smtClean="0"/>
              <a:t>. Also </a:t>
            </a:r>
            <a:r>
              <a:rPr lang="en-US" dirty="0" smtClean="0">
                <a:solidFill>
                  <a:srgbClr val="FF0000"/>
                </a:solidFill>
              </a:rPr>
              <a:t>project</a:t>
            </a:r>
            <a:r>
              <a:rPr lang="en-US" dirty="0" smtClean="0"/>
              <a:t> </a:t>
            </a:r>
            <a:r>
              <a:rPr lang="en-US" dirty="0" smtClean="0">
                <a:solidFill>
                  <a:srgbClr val="FF0000"/>
                </a:solidFill>
              </a:rPr>
              <a:t>management</a:t>
            </a:r>
            <a:r>
              <a:rPr lang="en-US" dirty="0" smtClean="0"/>
              <a:t> and </a:t>
            </a:r>
            <a:r>
              <a:rPr lang="en-US" dirty="0" smtClean="0">
                <a:solidFill>
                  <a:srgbClr val="FF0000"/>
                </a:solidFill>
              </a:rPr>
              <a:t>the development of tools, methods </a:t>
            </a:r>
            <a:r>
              <a:rPr lang="en-US" dirty="0" smtClean="0"/>
              <a:t>etc. to </a:t>
            </a:r>
            <a:r>
              <a:rPr lang="en-US" dirty="0" smtClean="0">
                <a:solidFill>
                  <a:srgbClr val="7030A0"/>
                </a:solidFill>
              </a:rPr>
              <a:t>support software production</a:t>
            </a:r>
            <a:r>
              <a:rPr lang="en-US" dirty="0" smtClean="0"/>
              <a:t>.</a:t>
            </a:r>
            <a:endParaRPr lang="en-US" dirty="0"/>
          </a:p>
        </p:txBody>
      </p:sp>
      <p:sp>
        <p:nvSpPr>
          <p:cNvPr id="12" name="文字方塊 11"/>
          <p:cNvSpPr txBox="1"/>
          <p:nvPr/>
        </p:nvSpPr>
        <p:spPr>
          <a:xfrm>
            <a:off x="2049592" y="5929053"/>
            <a:ext cx="8161209" cy="584775"/>
          </a:xfrm>
          <a:prstGeom prst="rect">
            <a:avLst/>
          </a:prstGeom>
          <a:noFill/>
        </p:spPr>
        <p:txBody>
          <a:bodyPr wrap="square" rtlCol="0">
            <a:spAutoFit/>
          </a:bodyPr>
          <a:lstStyle/>
          <a:p>
            <a:r>
              <a:rPr lang="en-US" altLang="zh-TW" sz="1600" dirty="0">
                <a:solidFill>
                  <a:srgbClr val="C00000"/>
                </a:solidFill>
              </a:rPr>
              <a:t>* Software engineers adopt a </a:t>
            </a:r>
            <a:r>
              <a:rPr lang="en-US" altLang="zh-TW" sz="1600" u="sng" dirty="0">
                <a:solidFill>
                  <a:srgbClr val="FF0000"/>
                </a:solidFill>
              </a:rPr>
              <a:t>systematic</a:t>
            </a:r>
            <a:r>
              <a:rPr lang="en-US" altLang="zh-TW" sz="1600" dirty="0">
                <a:solidFill>
                  <a:srgbClr val="C00000"/>
                </a:solidFill>
              </a:rPr>
              <a:t> and </a:t>
            </a:r>
            <a:r>
              <a:rPr lang="en-US" altLang="zh-TW" sz="1600" u="sng" dirty="0">
                <a:solidFill>
                  <a:srgbClr val="FF0000"/>
                </a:solidFill>
              </a:rPr>
              <a:t>organized</a:t>
            </a:r>
            <a:r>
              <a:rPr lang="en-US" altLang="zh-TW" sz="1600" dirty="0">
                <a:solidFill>
                  <a:srgbClr val="C00000"/>
                </a:solidFill>
              </a:rPr>
              <a:t> approach to their work. </a:t>
            </a:r>
          </a:p>
          <a:p>
            <a:r>
              <a:rPr lang="en-US" altLang="zh-TW" sz="1600" dirty="0">
                <a:solidFill>
                  <a:srgbClr val="C00000"/>
                </a:solidFill>
              </a:rPr>
              <a:t>The </a:t>
            </a:r>
            <a:r>
              <a:rPr lang="en-US" altLang="zh-TW" sz="1600" u="sng" dirty="0">
                <a:solidFill>
                  <a:srgbClr val="C00000"/>
                </a:solidFill>
              </a:rPr>
              <a:t>systematic approach</a:t>
            </a:r>
            <a:r>
              <a:rPr lang="en-US" altLang="zh-TW" sz="1600" dirty="0">
                <a:solidFill>
                  <a:srgbClr val="C00000"/>
                </a:solidFill>
              </a:rPr>
              <a:t> is sometimes called a </a:t>
            </a:r>
            <a:r>
              <a:rPr lang="en-US" altLang="zh-TW" sz="1600" u="sng" dirty="0">
                <a:solidFill>
                  <a:srgbClr val="FF0000"/>
                </a:solidFill>
              </a:rPr>
              <a:t>software process</a:t>
            </a:r>
            <a:r>
              <a:rPr lang="en-US" altLang="zh-TW" sz="1600" dirty="0">
                <a:solidFill>
                  <a:srgbClr val="C00000"/>
                </a:solidFill>
              </a:rPr>
              <a:t>.</a:t>
            </a:r>
            <a:endParaRPr lang="zh-TW" altLang="en-US" sz="1600" dirty="0">
              <a:solidFill>
                <a:srgbClr val="C00000"/>
              </a:solidFill>
            </a:endParaRPr>
          </a:p>
        </p:txBody>
      </p:sp>
      <p:sp>
        <p:nvSpPr>
          <p:cNvPr id="4" name="投影片編號版面配置區 3"/>
          <p:cNvSpPr>
            <a:spLocks noGrp="1"/>
          </p:cNvSpPr>
          <p:nvPr>
            <p:ph type="sldNum" sz="quarter" idx="12"/>
          </p:nvPr>
        </p:nvSpPr>
        <p:spPr/>
        <p:txBody>
          <a:bodyPr/>
          <a:lstStyle/>
          <a:p>
            <a:fld id="{840C0E3E-BBFB-49BF-952A-89664C7AD7DE}" type="slidenum">
              <a:rPr lang="zh-TW" altLang="en-US" smtClean="0"/>
              <a:t>2</a:t>
            </a:fld>
            <a:endParaRPr lang="zh-TW" altLang="en-US"/>
          </a:p>
        </p:txBody>
      </p:sp>
    </p:spTree>
    <p:extLst>
      <p:ext uri="{BB962C8B-B14F-4D97-AF65-F5344CB8AC3E}">
        <p14:creationId xmlns:p14="http://schemas.microsoft.com/office/powerpoint/2010/main" val="707933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81200" y="2775339"/>
            <a:ext cx="7968480" cy="1831561"/>
          </a:xfrm>
          <a:prstGeom prst="rect">
            <a:avLst/>
          </a:prstGeom>
        </p:spPr>
      </p:pic>
      <p:sp>
        <p:nvSpPr>
          <p:cNvPr id="2" name="文字方塊 1"/>
          <p:cNvSpPr txBox="1"/>
          <p:nvPr/>
        </p:nvSpPr>
        <p:spPr>
          <a:xfrm>
            <a:off x="3519218" y="5095875"/>
            <a:ext cx="5081857" cy="646331"/>
          </a:xfrm>
          <a:prstGeom prst="rect">
            <a:avLst/>
          </a:prstGeom>
          <a:noFill/>
        </p:spPr>
        <p:txBody>
          <a:bodyPr wrap="square" rtlCol="0">
            <a:spAutoFit/>
          </a:bodyPr>
          <a:lstStyle/>
          <a:p>
            <a:r>
              <a:rPr lang="en-US" altLang="zh-TW" dirty="0"/>
              <a:t>The phases in the RUP are more closely related to business rather than technical concerns</a:t>
            </a:r>
            <a:endParaRPr lang="zh-TW" altLang="en-US" dirty="0"/>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20</a:t>
            </a:fld>
            <a:endParaRPr lang="zh-TW" altLang="en-US"/>
          </a:p>
        </p:txBody>
      </p:sp>
    </p:spTree>
    <p:extLst>
      <p:ext uri="{BB962C8B-B14F-4D97-AF65-F5344CB8AC3E}">
        <p14:creationId xmlns:p14="http://schemas.microsoft.com/office/powerpoint/2010/main" val="2627440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normAutofit lnSpcReduction="10000"/>
          </a:bodyPr>
          <a:lstStyle/>
          <a:p>
            <a:r>
              <a:rPr lang="en-US" dirty="0" smtClean="0"/>
              <a:t>Inception</a:t>
            </a:r>
          </a:p>
          <a:p>
            <a:pPr lvl="1"/>
            <a:r>
              <a:rPr lang="en-US" dirty="0" smtClean="0"/>
              <a:t>Establish the </a:t>
            </a:r>
            <a:r>
              <a:rPr lang="en-US" dirty="0" smtClean="0">
                <a:solidFill>
                  <a:srgbClr val="FF0000"/>
                </a:solidFill>
              </a:rPr>
              <a:t>business case </a:t>
            </a:r>
            <a:r>
              <a:rPr lang="en-US" dirty="0" smtClean="0"/>
              <a:t>for the system.</a:t>
            </a:r>
          </a:p>
          <a:p>
            <a:r>
              <a:rPr lang="en-US" dirty="0" smtClean="0"/>
              <a:t>Elaboration</a:t>
            </a:r>
          </a:p>
          <a:p>
            <a:pPr lvl="1"/>
            <a:r>
              <a:rPr lang="en-US" dirty="0" smtClean="0"/>
              <a:t>Develop an </a:t>
            </a:r>
            <a:r>
              <a:rPr lang="en-US" dirty="0" smtClean="0">
                <a:solidFill>
                  <a:srgbClr val="FF0000"/>
                </a:solidFill>
              </a:rPr>
              <a:t>understanding of the problem domain,</a:t>
            </a:r>
            <a:r>
              <a:rPr lang="en-US" dirty="0" smtClean="0"/>
              <a:t> establish </a:t>
            </a:r>
            <a:r>
              <a:rPr lang="en-US" dirty="0" smtClean="0">
                <a:solidFill>
                  <a:srgbClr val="FF0000"/>
                </a:solidFill>
              </a:rPr>
              <a:t>the system architecture</a:t>
            </a:r>
            <a:r>
              <a:rPr lang="en-US" dirty="0" smtClean="0"/>
              <a:t>, develop </a:t>
            </a:r>
            <a:r>
              <a:rPr lang="en-US" dirty="0" smtClean="0">
                <a:solidFill>
                  <a:srgbClr val="FF0000"/>
                </a:solidFill>
              </a:rPr>
              <a:t>project plan</a:t>
            </a:r>
            <a:r>
              <a:rPr lang="en-US" dirty="0" smtClean="0"/>
              <a:t>, and identify</a:t>
            </a:r>
            <a:r>
              <a:rPr lang="en-US" dirty="0" smtClean="0">
                <a:solidFill>
                  <a:srgbClr val="FF0000"/>
                </a:solidFill>
              </a:rPr>
              <a:t> risks</a:t>
            </a:r>
          </a:p>
          <a:p>
            <a:r>
              <a:rPr lang="en-US" dirty="0" smtClean="0"/>
              <a:t>Construction</a:t>
            </a:r>
          </a:p>
          <a:p>
            <a:pPr lvl="1"/>
            <a:r>
              <a:rPr lang="en-US" dirty="0" smtClean="0"/>
              <a:t>System design, programming and testing.</a:t>
            </a:r>
          </a:p>
          <a:p>
            <a:r>
              <a:rPr lang="en-US" dirty="0" smtClean="0"/>
              <a:t>Transition</a:t>
            </a:r>
          </a:p>
          <a:p>
            <a:pPr lvl="1"/>
            <a:r>
              <a:rPr lang="en-US" dirty="0" smtClean="0"/>
              <a:t>Deploy the system in its operating environment. (something ignored in most software process but is, in fact, an expensive and sometimes problematic activity)</a:t>
            </a:r>
            <a:endParaRPr lang="en-US" dirty="0"/>
          </a:p>
        </p:txBody>
      </p:sp>
      <p:sp>
        <p:nvSpPr>
          <p:cNvPr id="2" name="投影片編號版面配置區 1"/>
          <p:cNvSpPr>
            <a:spLocks noGrp="1"/>
          </p:cNvSpPr>
          <p:nvPr>
            <p:ph type="sldNum" sz="quarter" idx="12"/>
          </p:nvPr>
        </p:nvSpPr>
        <p:spPr/>
        <p:txBody>
          <a:bodyPr/>
          <a:lstStyle/>
          <a:p>
            <a:fld id="{840C0E3E-BBFB-49BF-952A-89664C7AD7DE}" type="slidenum">
              <a:rPr lang="zh-TW" altLang="en-US" smtClean="0"/>
              <a:t>21</a:t>
            </a:fld>
            <a:endParaRPr lang="zh-TW" altLang="en-US"/>
          </a:p>
        </p:txBody>
      </p:sp>
    </p:spTree>
    <p:extLst>
      <p:ext uri="{BB962C8B-B14F-4D97-AF65-F5344CB8AC3E}">
        <p14:creationId xmlns:p14="http://schemas.microsoft.com/office/powerpoint/2010/main" val="1628560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6" name="投影片編號版面配置區 5"/>
          <p:cNvSpPr>
            <a:spLocks noGrp="1"/>
          </p:cNvSpPr>
          <p:nvPr>
            <p:ph type="sldNum" sz="quarter" idx="12"/>
          </p:nvPr>
        </p:nvSpPr>
        <p:spPr/>
        <p:txBody>
          <a:bodyPr/>
          <a:lstStyle/>
          <a:p>
            <a:fld id="{840C0E3E-BBFB-49BF-952A-89664C7AD7DE}" type="slidenum">
              <a:rPr lang="zh-TW" altLang="en-US" smtClean="0"/>
              <a:t>22</a:t>
            </a:fld>
            <a:endParaRPr lang="zh-TW" altLang="en-US"/>
          </a:p>
        </p:txBody>
      </p:sp>
    </p:spTree>
    <p:extLst>
      <p:ext uri="{BB962C8B-B14F-4D97-AF65-F5344CB8AC3E}">
        <p14:creationId xmlns:p14="http://schemas.microsoft.com/office/powerpoint/2010/main" val="153462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RUP Phases and Disciplines</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6" name="Picture 2"/>
          <p:cNvPicPr>
            <a:picLocks noChangeAspect="1" noChangeArrowheads="1"/>
          </p:cNvPicPr>
          <p:nvPr/>
        </p:nvPicPr>
        <p:blipFill>
          <a:blip r:embed="rId3"/>
          <a:srcRect/>
          <a:stretch>
            <a:fillRect/>
          </a:stretch>
        </p:blipFill>
        <p:spPr bwMode="auto">
          <a:xfrm>
            <a:off x="2319323" y="1600200"/>
            <a:ext cx="7526067" cy="4756150"/>
          </a:xfrm>
          <a:prstGeom prst="rect">
            <a:avLst/>
          </a:prstGeom>
          <a:noFill/>
          <a:ln w="9525">
            <a:noFill/>
            <a:miter lim="800000"/>
            <a:headEnd/>
            <a:tailEnd/>
          </a:ln>
          <a:effectLst/>
        </p:spPr>
      </p:pic>
      <p:sp>
        <p:nvSpPr>
          <p:cNvPr id="6" name="投影片編號版面配置區 5"/>
          <p:cNvSpPr>
            <a:spLocks noGrp="1"/>
          </p:cNvSpPr>
          <p:nvPr>
            <p:ph type="sldNum" sz="quarter" idx="12"/>
          </p:nvPr>
        </p:nvSpPr>
        <p:spPr/>
        <p:txBody>
          <a:bodyPr/>
          <a:lstStyle/>
          <a:p>
            <a:fld id="{840C0E3E-BBFB-49BF-952A-89664C7AD7DE}" type="slidenum">
              <a:rPr lang="zh-TW" altLang="en-US" smtClean="0"/>
              <a:t>23</a:t>
            </a:fld>
            <a:endParaRPr lang="zh-TW" altLang="en-US"/>
          </a:p>
        </p:txBody>
      </p:sp>
    </p:spTree>
    <p:extLst>
      <p:ext uri="{BB962C8B-B14F-4D97-AF65-F5344CB8AC3E}">
        <p14:creationId xmlns:p14="http://schemas.microsoft.com/office/powerpoint/2010/main" val="1722646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extLst>
              <p:ext uri="{D42A27DB-BD31-4B8C-83A1-F6EECF244321}">
                <p14:modId xmlns:p14="http://schemas.microsoft.com/office/powerpoint/2010/main" val="3379424646"/>
              </p:ext>
            </p:extLst>
          </p:nvPr>
        </p:nvGraphicFramePr>
        <p:xfrm>
          <a:off x="2385369" y="1837357"/>
          <a:ext cx="7367218" cy="4215113"/>
        </p:xfrm>
        <a:graphic>
          <a:graphicData uri="http://schemas.openxmlformats.org/drawingml/2006/table">
            <a:tbl>
              <a:tblPr firstRow="1" bandRow="1">
                <a:tableStyleId>{3C2FFA5D-87B4-456A-9821-1D502468CF0F}</a:tableStyleId>
              </a:tblPr>
              <a:tblGrid>
                <a:gridCol w="2288231">
                  <a:extLst>
                    <a:ext uri="{9D8B030D-6E8A-4147-A177-3AD203B41FA5}">
                      <a16:colId xmlns:a16="http://schemas.microsoft.com/office/drawing/2014/main" val="20000"/>
                    </a:ext>
                  </a:extLst>
                </a:gridCol>
                <a:gridCol w="5078987">
                  <a:extLst>
                    <a:ext uri="{9D8B030D-6E8A-4147-A177-3AD203B41FA5}">
                      <a16:colId xmlns:a16="http://schemas.microsoft.com/office/drawing/2014/main" val="20001"/>
                    </a:ext>
                  </a:extLst>
                </a:gridCol>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a:t>
                      </a:r>
                      <a:r>
                        <a:rPr lang="en-GB" sz="1600" dirty="0">
                          <a:solidFill>
                            <a:srgbClr val="FF0000"/>
                          </a:solidFill>
                          <a:latin typeface="Arial"/>
                          <a:cs typeface="Arial"/>
                        </a:rPr>
                        <a:t>business</a:t>
                      </a:r>
                      <a:r>
                        <a:rPr lang="en-GB" sz="1600" dirty="0">
                          <a:latin typeface="Arial"/>
                          <a:cs typeface="Arial"/>
                        </a:rPr>
                        <a:t> </a:t>
                      </a:r>
                      <a:r>
                        <a:rPr lang="en-GB" sz="1600" dirty="0">
                          <a:solidFill>
                            <a:srgbClr val="FF0000"/>
                          </a:solidFill>
                          <a:latin typeface="Arial"/>
                          <a:cs typeface="Arial"/>
                        </a:rPr>
                        <a:t>use cases</a:t>
                      </a:r>
                      <a:r>
                        <a:rPr lang="en-GB" sz="1600" dirty="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solidFill>
                            <a:srgbClr val="FF0000"/>
                          </a:solidFill>
                          <a:latin typeface="Arial"/>
                          <a:cs typeface="Arial"/>
                        </a:rPr>
                        <a:t>Actors</a:t>
                      </a:r>
                      <a:r>
                        <a:rPr lang="en-GB" sz="1600" dirty="0">
                          <a:latin typeface="Arial"/>
                          <a:cs typeface="Arial"/>
                        </a:rPr>
                        <a:t> who interact with the system are identified and </a:t>
                      </a:r>
                      <a:r>
                        <a:rPr lang="en-GB" sz="1600" dirty="0">
                          <a:solidFill>
                            <a:srgbClr val="FF0000"/>
                          </a:solidFill>
                          <a:latin typeface="Arial"/>
                          <a:cs typeface="Arial"/>
                        </a:rPr>
                        <a:t>use cases </a:t>
                      </a:r>
                      <a:r>
                        <a:rPr lang="en-GB" sz="1600" dirty="0">
                          <a:latin typeface="Arial"/>
                          <a:cs typeface="Arial"/>
                        </a:rPr>
                        <a:t>are developed to model the system requirements.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72761">
                <a:tc>
                  <a:txBody>
                    <a:bodyPr/>
                    <a:lstStyle/>
                    <a:p>
                      <a:pPr algn="just">
                        <a:spcAft>
                          <a:spcPts val="0"/>
                        </a:spcAft>
                      </a:pPr>
                      <a:r>
                        <a:rPr lang="en-GB" sz="1600" dirty="0">
                          <a:latin typeface="Arial"/>
                          <a:cs typeface="Arial"/>
                        </a:rPr>
                        <a:t>Analysis and design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t>
                      </a:r>
                      <a:r>
                        <a:rPr lang="en-GB" sz="1600" dirty="0">
                          <a:solidFill>
                            <a:srgbClr val="FF0000"/>
                          </a:solidFill>
                          <a:latin typeface="Arial"/>
                          <a:cs typeface="Arial"/>
                        </a:rPr>
                        <a:t>architectural models, component models, object models and sequence models</a:t>
                      </a:r>
                      <a:r>
                        <a:rPr lang="en-GB" sz="1600" dirty="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8" name="文字方塊 7"/>
          <p:cNvSpPr txBox="1"/>
          <p:nvPr/>
        </p:nvSpPr>
        <p:spPr>
          <a:xfrm>
            <a:off x="2385370" y="6052469"/>
            <a:ext cx="5907515" cy="369332"/>
          </a:xfrm>
          <a:prstGeom prst="rect">
            <a:avLst/>
          </a:prstGeom>
          <a:noFill/>
        </p:spPr>
        <p:txBody>
          <a:bodyPr wrap="none" rtlCol="0">
            <a:spAutoFit/>
          </a:bodyPr>
          <a:lstStyle/>
          <a:p>
            <a:r>
              <a:rPr lang="en-US" altLang="zh-TW" dirty="0">
                <a:solidFill>
                  <a:srgbClr val="FF0000"/>
                </a:solidFill>
              </a:rPr>
              <a:t>6 core engineering workflow and 3 core supporting workflow</a:t>
            </a:r>
            <a:endParaRPr lang="zh-TW" altLang="en-US" dirty="0">
              <a:solidFill>
                <a:srgbClr val="FF0000"/>
              </a:solidFill>
            </a:endParaRPr>
          </a:p>
        </p:txBody>
      </p:sp>
      <p:sp>
        <p:nvSpPr>
          <p:cNvPr id="2" name="投影片編號版面配置區 1"/>
          <p:cNvSpPr>
            <a:spLocks noGrp="1"/>
          </p:cNvSpPr>
          <p:nvPr>
            <p:ph type="sldNum" sz="quarter" idx="12"/>
          </p:nvPr>
        </p:nvSpPr>
        <p:spPr/>
        <p:txBody>
          <a:bodyPr/>
          <a:lstStyle/>
          <a:p>
            <a:fld id="{840C0E3E-BBFB-49BF-952A-89664C7AD7DE}" type="slidenum">
              <a:rPr lang="zh-TW" altLang="en-US" smtClean="0"/>
              <a:t>24</a:t>
            </a:fld>
            <a:endParaRPr lang="zh-TW" altLang="en-US"/>
          </a:p>
        </p:txBody>
      </p:sp>
    </p:spTree>
    <p:extLst>
      <p:ext uri="{BB962C8B-B14F-4D97-AF65-F5344CB8AC3E}">
        <p14:creationId xmlns:p14="http://schemas.microsoft.com/office/powerpoint/2010/main" val="3357894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1981200" y="2005500"/>
          <a:ext cx="8229600" cy="3510280"/>
        </p:xfrm>
        <a:graphic>
          <a:graphicData uri="http://schemas.openxmlformats.org/drawingml/2006/table">
            <a:tbl>
              <a:tblPr firstRow="1" bandRow="1">
                <a:tableStyleId>{3C2FFA5D-87B4-456A-9821-1D502468CF0F}</a:tableStyleId>
              </a:tblPr>
              <a:tblGrid>
                <a:gridCol w="2231616">
                  <a:extLst>
                    <a:ext uri="{9D8B030D-6E8A-4147-A177-3AD203B41FA5}">
                      <a16:colId xmlns:a16="http://schemas.microsoft.com/office/drawing/2014/main" val="20000"/>
                    </a:ext>
                  </a:extLst>
                </a:gridCol>
                <a:gridCol w="5997984">
                  <a:extLst>
                    <a:ext uri="{9D8B030D-6E8A-4147-A177-3AD203B41FA5}">
                      <a16:colId xmlns:a16="http://schemas.microsoft.com/office/drawing/2014/main" val="20001"/>
                    </a:ext>
                  </a:extLst>
                </a:gridCol>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a:t>
                      </a:r>
                      <a:r>
                        <a:rPr lang="en-GB" sz="1600" dirty="0">
                          <a:solidFill>
                            <a:srgbClr val="FF0000"/>
                          </a:solidFill>
                          <a:latin typeface="Arial"/>
                          <a:cs typeface="Arial"/>
                        </a:rPr>
                        <a:t>System testing follows the completion of the implementation.</a:t>
                      </a:r>
                      <a:endParaRPr lang="en-GB" sz="1600" dirty="0">
                        <a:solidFill>
                          <a:srgbClr val="FF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a:t>
                      </a:r>
                      <a:r>
                        <a:rPr lang="en-GB" sz="1600" dirty="0">
                          <a:solidFill>
                            <a:srgbClr val="FF0000"/>
                          </a:solidFill>
                          <a:latin typeface="Arial"/>
                          <a:cs typeface="Arial"/>
                        </a:rPr>
                        <a:t>software tools</a:t>
                      </a:r>
                      <a:r>
                        <a:rPr lang="en-GB" sz="1600" dirty="0">
                          <a:latin typeface="Arial"/>
                          <a:cs typeface="Arial"/>
                        </a:rPr>
                        <a:t> available to the software development team.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3" name="投影片編號版面配置區 2"/>
          <p:cNvSpPr>
            <a:spLocks noGrp="1"/>
          </p:cNvSpPr>
          <p:nvPr>
            <p:ph type="sldNum" sz="quarter" idx="12"/>
          </p:nvPr>
        </p:nvSpPr>
        <p:spPr/>
        <p:txBody>
          <a:bodyPr/>
          <a:lstStyle/>
          <a:p>
            <a:fld id="{840C0E3E-BBFB-49BF-952A-89664C7AD7DE}" type="slidenum">
              <a:rPr lang="zh-TW" altLang="en-US" smtClean="0"/>
              <a:t>25</a:t>
            </a:fld>
            <a:endParaRPr lang="zh-TW" altLang="en-US"/>
          </a:p>
        </p:txBody>
      </p:sp>
    </p:spTree>
    <p:extLst>
      <p:ext uri="{BB962C8B-B14F-4D97-AF65-F5344CB8AC3E}">
        <p14:creationId xmlns:p14="http://schemas.microsoft.com/office/powerpoint/2010/main" val="215405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dirty="0" smtClean="0"/>
              <a:t>RUP good practice </a:t>
            </a:r>
            <a:r>
              <a:rPr lang="en-US" altLang="zh-TW" dirty="0"/>
              <a:t>(six fundamental practices)</a:t>
            </a:r>
            <a:endParaRPr lang="en-US" dirty="0"/>
          </a:p>
        </p:txBody>
      </p:sp>
      <p:sp>
        <p:nvSpPr>
          <p:cNvPr id="124931" name="Rectangle 3"/>
          <p:cNvSpPr>
            <a:spLocks noGrp="1" noChangeArrowheads="1"/>
          </p:cNvSpPr>
          <p:nvPr>
            <p:ph type="body" idx="1"/>
          </p:nvPr>
        </p:nvSpPr>
        <p:spPr/>
        <p:txBody>
          <a:bodyPr>
            <a:normAutofit fontScale="85000" lnSpcReduction="20000"/>
          </a:bodyPr>
          <a:lstStyle/>
          <a:p>
            <a:r>
              <a:rPr lang="en-US" dirty="0" smtClean="0">
                <a:solidFill>
                  <a:srgbClr val="0070C0"/>
                </a:solidFill>
              </a:rPr>
              <a:t>Develop software iteratively</a:t>
            </a:r>
          </a:p>
          <a:p>
            <a:pPr lvl="1"/>
            <a:r>
              <a:rPr lang="en-US" dirty="0" smtClean="0">
                <a:solidFill>
                  <a:srgbClr val="FF0000"/>
                </a:solidFill>
              </a:rPr>
              <a:t>Plan increments based on customer priorities </a:t>
            </a:r>
            <a:r>
              <a:rPr lang="en-US" dirty="0" smtClean="0"/>
              <a:t>and </a:t>
            </a:r>
            <a:r>
              <a:rPr lang="en-US" dirty="0" smtClean="0">
                <a:solidFill>
                  <a:srgbClr val="FF0000"/>
                </a:solidFill>
              </a:rPr>
              <a:t>deliver highest priority increments first</a:t>
            </a:r>
            <a:r>
              <a:rPr lang="en-US" dirty="0" smtClean="0"/>
              <a:t>.</a:t>
            </a:r>
          </a:p>
          <a:p>
            <a:r>
              <a:rPr lang="en-US" dirty="0" smtClean="0">
                <a:solidFill>
                  <a:srgbClr val="0070C0"/>
                </a:solidFill>
              </a:rPr>
              <a:t>Manage requirements</a:t>
            </a:r>
          </a:p>
          <a:p>
            <a:pPr lvl="1"/>
            <a:r>
              <a:rPr lang="en-US" dirty="0" smtClean="0"/>
              <a:t>Explicitly </a:t>
            </a:r>
            <a:r>
              <a:rPr lang="en-US" dirty="0" smtClean="0">
                <a:solidFill>
                  <a:srgbClr val="FF0000"/>
                </a:solidFill>
              </a:rPr>
              <a:t>document customer requirements </a:t>
            </a:r>
            <a:r>
              <a:rPr lang="en-US" dirty="0" smtClean="0"/>
              <a:t>and </a:t>
            </a:r>
            <a:r>
              <a:rPr lang="en-US" dirty="0" smtClean="0">
                <a:solidFill>
                  <a:srgbClr val="FF0000"/>
                </a:solidFill>
              </a:rPr>
              <a:t>keep track of changes to these requirements</a:t>
            </a:r>
            <a:r>
              <a:rPr lang="en-US" dirty="0" smtClean="0"/>
              <a:t>.</a:t>
            </a:r>
          </a:p>
          <a:p>
            <a:r>
              <a:rPr lang="en-US" dirty="0" smtClean="0">
                <a:solidFill>
                  <a:srgbClr val="0070C0"/>
                </a:solidFill>
              </a:rPr>
              <a:t>Use component-based architectures</a:t>
            </a:r>
          </a:p>
          <a:p>
            <a:pPr lvl="1"/>
            <a:r>
              <a:rPr lang="en-US" dirty="0" smtClean="0">
                <a:solidFill>
                  <a:srgbClr val="FF0000"/>
                </a:solidFill>
              </a:rPr>
              <a:t>Organize the system architecture </a:t>
            </a:r>
            <a:r>
              <a:rPr lang="en-US" dirty="0" smtClean="0"/>
              <a:t>as a set of </a:t>
            </a:r>
            <a:r>
              <a:rPr lang="en-US" dirty="0" smtClean="0">
                <a:solidFill>
                  <a:srgbClr val="FF0000"/>
                </a:solidFill>
              </a:rPr>
              <a:t>reusable components.</a:t>
            </a:r>
          </a:p>
          <a:p>
            <a:r>
              <a:rPr lang="en-US" altLang="zh-TW" dirty="0">
                <a:solidFill>
                  <a:srgbClr val="0070C0"/>
                </a:solidFill>
              </a:rPr>
              <a:t>Visually model software</a:t>
            </a:r>
          </a:p>
          <a:p>
            <a:pPr lvl="1"/>
            <a:r>
              <a:rPr lang="en-US" altLang="zh-TW" dirty="0" smtClean="0"/>
              <a:t>Use graphical UML models to present </a:t>
            </a:r>
            <a:r>
              <a:rPr lang="en-US" altLang="zh-TW" dirty="0" smtClean="0">
                <a:solidFill>
                  <a:srgbClr val="FF0000"/>
                </a:solidFill>
              </a:rPr>
              <a:t>static and dynamic views </a:t>
            </a:r>
            <a:r>
              <a:rPr lang="en-US" altLang="zh-TW" dirty="0" smtClean="0"/>
              <a:t>of the software.</a:t>
            </a:r>
          </a:p>
          <a:p>
            <a:r>
              <a:rPr lang="en-US" altLang="zh-TW" dirty="0">
                <a:solidFill>
                  <a:srgbClr val="0070C0"/>
                </a:solidFill>
              </a:rPr>
              <a:t>Verify software quality</a:t>
            </a:r>
          </a:p>
          <a:p>
            <a:pPr lvl="1"/>
            <a:r>
              <a:rPr lang="en-US" altLang="zh-TW" dirty="0" smtClean="0"/>
              <a:t>Ensure that the software meet’s organizational </a:t>
            </a:r>
            <a:r>
              <a:rPr lang="en-US" altLang="zh-TW" dirty="0" smtClean="0">
                <a:solidFill>
                  <a:srgbClr val="FF0000"/>
                </a:solidFill>
              </a:rPr>
              <a:t>quality standards</a:t>
            </a:r>
            <a:r>
              <a:rPr lang="en-US" altLang="zh-TW" dirty="0" smtClean="0"/>
              <a:t>.</a:t>
            </a:r>
          </a:p>
          <a:p>
            <a:r>
              <a:rPr lang="en-US" altLang="zh-TW" dirty="0">
                <a:solidFill>
                  <a:srgbClr val="0070C0"/>
                </a:solidFill>
              </a:rPr>
              <a:t>Control changes to software</a:t>
            </a:r>
          </a:p>
          <a:p>
            <a:pPr lvl="1"/>
            <a:r>
              <a:rPr lang="en-US" altLang="zh-TW" dirty="0" smtClean="0"/>
              <a:t>Manage software changes using a </a:t>
            </a:r>
            <a:r>
              <a:rPr lang="en-US" altLang="zh-TW" dirty="0" smtClean="0">
                <a:solidFill>
                  <a:srgbClr val="FF0000"/>
                </a:solidFill>
              </a:rPr>
              <a:t>change management </a:t>
            </a:r>
            <a:r>
              <a:rPr lang="en-US" altLang="zh-TW" dirty="0" smtClean="0"/>
              <a:t>system and </a:t>
            </a:r>
            <a:r>
              <a:rPr lang="en-US" altLang="zh-TW" dirty="0" smtClean="0">
                <a:solidFill>
                  <a:srgbClr val="FF0000"/>
                </a:solidFill>
              </a:rPr>
              <a:t>configuration management </a:t>
            </a:r>
            <a:r>
              <a:rPr lang="en-US" altLang="zh-TW" dirty="0" smtClean="0"/>
              <a:t>tools.</a:t>
            </a:r>
          </a:p>
          <a:p>
            <a:endParaRPr lang="en-US" dirty="0" smtClean="0">
              <a:solidFill>
                <a:srgbClr val="FF0000"/>
              </a:solidFill>
            </a:endParaRPr>
          </a:p>
        </p:txBody>
      </p:sp>
      <p:sp>
        <p:nvSpPr>
          <p:cNvPr id="2" name="投影片編號版面配置區 1"/>
          <p:cNvSpPr>
            <a:spLocks noGrp="1"/>
          </p:cNvSpPr>
          <p:nvPr>
            <p:ph type="sldNum" sz="quarter" idx="12"/>
          </p:nvPr>
        </p:nvSpPr>
        <p:spPr/>
        <p:txBody>
          <a:bodyPr/>
          <a:lstStyle/>
          <a:p>
            <a:fld id="{840C0E3E-BBFB-49BF-952A-89664C7AD7DE}" type="slidenum">
              <a:rPr lang="zh-TW" altLang="en-US" smtClean="0"/>
              <a:t>26</a:t>
            </a:fld>
            <a:endParaRPr lang="zh-TW" altLang="en-US"/>
          </a:p>
        </p:txBody>
      </p:sp>
    </p:spTree>
    <p:extLst>
      <p:ext uri="{BB962C8B-B14F-4D97-AF65-F5344CB8AC3E}">
        <p14:creationId xmlns:p14="http://schemas.microsoft.com/office/powerpoint/2010/main" val="298122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improvement</a:t>
            </a:r>
            <a:endParaRPr lang="en-US" dirty="0"/>
          </a:p>
        </p:txBody>
      </p:sp>
      <p:sp>
        <p:nvSpPr>
          <p:cNvPr id="3" name="Content Placeholder 2"/>
          <p:cNvSpPr>
            <a:spLocks noGrp="1"/>
          </p:cNvSpPr>
          <p:nvPr>
            <p:ph idx="1"/>
          </p:nvPr>
        </p:nvSpPr>
        <p:spPr/>
        <p:txBody>
          <a:bodyPr>
            <a:normAutofit/>
          </a:bodyPr>
          <a:lstStyle/>
          <a:p>
            <a:r>
              <a:rPr lang="en-US" sz="2400" dirty="0"/>
              <a:t>How to deliver a cheaper and better software quickly?</a:t>
            </a:r>
          </a:p>
          <a:p>
            <a:pPr lvl="1"/>
            <a:r>
              <a:rPr lang="en-US" sz="2000" u="sng" dirty="0"/>
              <a:t>Improve software process</a:t>
            </a:r>
            <a:r>
              <a:rPr lang="en-US" sz="2000" dirty="0"/>
              <a:t> is a way to enhance quality, reduce cost, or accelerate development of </a:t>
            </a:r>
            <a:r>
              <a:rPr lang="en-US" altLang="zh-TW" sz="2000" dirty="0"/>
              <a:t>software</a:t>
            </a:r>
            <a:endParaRPr lang="en-US" sz="2000" dirty="0"/>
          </a:p>
          <a:p>
            <a:r>
              <a:rPr lang="en-US" sz="2400" dirty="0"/>
              <a:t>Many software companies have turned to </a:t>
            </a:r>
            <a:r>
              <a:rPr lang="en-US" sz="2400" b="1" u="sng" dirty="0">
                <a:solidFill>
                  <a:srgbClr val="FF0000"/>
                </a:solidFill>
              </a:rPr>
              <a:t>software process improvement</a:t>
            </a:r>
            <a:r>
              <a:rPr lang="en-US" sz="2400" dirty="0"/>
              <a:t> (SPI) as a way of </a:t>
            </a:r>
            <a:r>
              <a:rPr lang="en-US" sz="2400" dirty="0">
                <a:solidFill>
                  <a:srgbClr val="FF0000"/>
                </a:solidFill>
              </a:rPr>
              <a:t>enhancing the quality </a:t>
            </a:r>
            <a:r>
              <a:rPr lang="en-US" sz="2400" dirty="0"/>
              <a:t>of their software, </a:t>
            </a:r>
            <a:r>
              <a:rPr lang="en-US" sz="2400" dirty="0">
                <a:solidFill>
                  <a:srgbClr val="FF0000"/>
                </a:solidFill>
              </a:rPr>
              <a:t>reducing costs </a:t>
            </a:r>
            <a:r>
              <a:rPr lang="en-US" sz="2400" dirty="0"/>
              <a:t>or</a:t>
            </a:r>
            <a:r>
              <a:rPr lang="en-US" sz="2400" dirty="0">
                <a:solidFill>
                  <a:srgbClr val="FF0000"/>
                </a:solidFill>
              </a:rPr>
              <a:t> accelerating their development processes</a:t>
            </a:r>
            <a:r>
              <a:rPr lang="en-US" sz="2400" dirty="0"/>
              <a:t>. </a:t>
            </a:r>
          </a:p>
          <a:p>
            <a:pPr lvl="1"/>
            <a:r>
              <a:rPr lang="en-US" altLang="zh-TW" sz="1800" dirty="0">
                <a:ea typeface="新細明體" panose="02020500000000000000" pitchFamily="18" charset="-120"/>
              </a:rPr>
              <a:t>Software Engineering Institute's </a:t>
            </a:r>
            <a:r>
              <a:rPr lang="en-US" sz="1800" b="1" dirty="0"/>
              <a:t>CMMI</a:t>
            </a:r>
            <a:r>
              <a:rPr lang="en-US" sz="1800" dirty="0"/>
              <a:t> (Capability Maturity Model Integration</a:t>
            </a:r>
            <a:r>
              <a:rPr lang="en-US" sz="1800" dirty="0" smtClean="0"/>
              <a:t>)</a:t>
            </a:r>
          </a:p>
          <a:p>
            <a:pPr lvl="1"/>
            <a:r>
              <a:rPr lang="en-US" altLang="zh-TW" sz="1800" dirty="0" smtClean="0"/>
              <a:t>ISO/IEC</a:t>
            </a:r>
            <a:r>
              <a:rPr lang="zh-TW" altLang="en-US" sz="1800" dirty="0" smtClean="0"/>
              <a:t> </a:t>
            </a:r>
            <a:r>
              <a:rPr lang="en-US" altLang="zh-TW" sz="1800" dirty="0" smtClean="0"/>
              <a:t>12207 Software Life Cycle Process</a:t>
            </a:r>
            <a:endParaRPr lang="en-US" sz="1800" dirty="0"/>
          </a:p>
          <a:p>
            <a:r>
              <a:rPr lang="en-US" sz="2400" dirty="0"/>
              <a:t>Process improvement means understanding existing processes and changing these processes to </a:t>
            </a:r>
            <a:r>
              <a:rPr lang="en-US" sz="2400" dirty="0">
                <a:solidFill>
                  <a:srgbClr val="FF0000"/>
                </a:solidFill>
              </a:rPr>
              <a:t>increase product quality</a:t>
            </a:r>
            <a:r>
              <a:rPr lang="en-US" sz="2400" dirty="0"/>
              <a:t> and/or </a:t>
            </a:r>
            <a:r>
              <a:rPr lang="en-US" sz="2400" dirty="0">
                <a:solidFill>
                  <a:srgbClr val="FF0000"/>
                </a:solidFill>
              </a:rPr>
              <a:t>reduce costs and development time</a:t>
            </a:r>
            <a:r>
              <a:rPr lang="en-US" sz="2400" dirty="0"/>
              <a:t>. </a:t>
            </a:r>
            <a:endParaRPr lang="en-US" sz="1800" dirty="0"/>
          </a:p>
          <a:p>
            <a:r>
              <a:rPr lang="en-US" altLang="zh-TW" sz="2400" dirty="0"/>
              <a:t>Process improvement is a </a:t>
            </a:r>
            <a:r>
              <a:rPr lang="en-US" altLang="zh-TW" sz="2400" u="sng" dirty="0"/>
              <a:t>long-term</a:t>
            </a:r>
            <a:r>
              <a:rPr lang="en-US" altLang="zh-TW" sz="2400" dirty="0"/>
              <a:t> and </a:t>
            </a:r>
            <a:r>
              <a:rPr lang="en-US" altLang="zh-TW" sz="2400" u="sng" dirty="0"/>
              <a:t>continuous</a:t>
            </a:r>
            <a:r>
              <a:rPr lang="en-US" altLang="zh-TW" sz="2400" dirty="0"/>
              <a:t> activity</a:t>
            </a:r>
            <a:endParaRPr lang="zh-TW" altLang="en-US" sz="2400"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27</a:t>
            </a:fld>
            <a:endParaRPr lang="zh-TW" altLang="en-US"/>
          </a:p>
        </p:txBody>
      </p:sp>
    </p:spTree>
    <p:extLst>
      <p:ext uri="{BB962C8B-B14F-4D97-AF65-F5344CB8AC3E}">
        <p14:creationId xmlns:p14="http://schemas.microsoft.com/office/powerpoint/2010/main" val="106147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4311"/>
            <a:ext cx="8229600" cy="1143000"/>
          </a:xfrm>
        </p:spPr>
        <p:txBody>
          <a:bodyPr/>
          <a:lstStyle/>
          <a:p>
            <a:pPr algn="ctr"/>
            <a:r>
              <a:rPr lang="en-US" dirty="0" smtClean="0"/>
              <a:t>Agile methods</a:t>
            </a:r>
            <a:endParaRPr lang="en-US" dirty="0"/>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28</a:t>
            </a:fld>
            <a:endParaRPr lang="zh-TW" altLang="en-US"/>
          </a:p>
        </p:txBody>
      </p:sp>
    </p:spTree>
    <p:extLst>
      <p:ext uri="{BB962C8B-B14F-4D97-AF65-F5344CB8AC3E}">
        <p14:creationId xmlns:p14="http://schemas.microsoft.com/office/powerpoint/2010/main" val="3271885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normAutofit/>
          </a:bodyPr>
          <a:lstStyle/>
          <a:p>
            <a:r>
              <a:rPr lang="en-US" dirty="0"/>
              <a:t>Dissatisfaction with the </a:t>
            </a:r>
            <a:r>
              <a:rPr lang="en-US" dirty="0">
                <a:solidFill>
                  <a:srgbClr val="FF0000"/>
                </a:solidFill>
              </a:rPr>
              <a:t>overheads</a:t>
            </a:r>
            <a:r>
              <a:rPr lang="en-US" dirty="0"/>
              <a:t> involved in software design methods of the 1980s and 1990s led to the creation of agile methods. These methods:</a:t>
            </a:r>
          </a:p>
          <a:p>
            <a:pPr lvl="1"/>
            <a:r>
              <a:rPr lang="en-US" dirty="0">
                <a:solidFill>
                  <a:srgbClr val="FF0000"/>
                </a:solidFill>
              </a:rPr>
              <a:t>Focus on the code </a:t>
            </a:r>
            <a:r>
              <a:rPr lang="en-US" dirty="0"/>
              <a:t>rather than the design</a:t>
            </a:r>
          </a:p>
          <a:p>
            <a:pPr lvl="1"/>
            <a:r>
              <a:rPr lang="en-US" dirty="0"/>
              <a:t>Are based on an </a:t>
            </a:r>
            <a:r>
              <a:rPr lang="en-US" u="sng" dirty="0">
                <a:solidFill>
                  <a:srgbClr val="FF0000"/>
                </a:solidFill>
              </a:rPr>
              <a:t>iterative</a:t>
            </a:r>
            <a:r>
              <a:rPr lang="en-US" dirty="0">
                <a:solidFill>
                  <a:srgbClr val="FF0000"/>
                </a:solidFill>
              </a:rPr>
              <a:t> approach </a:t>
            </a:r>
            <a:r>
              <a:rPr lang="en-US" dirty="0"/>
              <a:t>to software development</a:t>
            </a:r>
          </a:p>
          <a:p>
            <a:pPr lvl="1"/>
            <a:r>
              <a:rPr lang="en-US" dirty="0"/>
              <a:t>Are intended to </a:t>
            </a:r>
            <a:r>
              <a:rPr lang="en-US" dirty="0">
                <a:solidFill>
                  <a:srgbClr val="FF0000"/>
                </a:solidFill>
              </a:rPr>
              <a:t>deliver working software quickly </a:t>
            </a:r>
            <a:r>
              <a:rPr lang="en-US" dirty="0"/>
              <a:t>and </a:t>
            </a:r>
            <a:r>
              <a:rPr lang="en-US" dirty="0">
                <a:solidFill>
                  <a:srgbClr val="FF0000"/>
                </a:solidFill>
              </a:rPr>
              <a:t>evolve this quickly to meet changing requirements</a:t>
            </a:r>
            <a:r>
              <a:rPr lang="en-US" dirty="0"/>
              <a:t>.</a:t>
            </a:r>
          </a:p>
          <a:p>
            <a:r>
              <a:rPr lang="en-US" dirty="0"/>
              <a:t>The aim of agile methods is to </a:t>
            </a:r>
            <a:r>
              <a:rPr lang="en-US" u="sng" dirty="0">
                <a:solidFill>
                  <a:srgbClr val="FF0000"/>
                </a:solidFill>
              </a:rPr>
              <a:t>reduce overheads in the software process</a:t>
            </a:r>
            <a:r>
              <a:rPr lang="en-US" dirty="0"/>
              <a:t> (e.g. by limiting documentation) and to </a:t>
            </a:r>
            <a:r>
              <a:rPr lang="en-US" dirty="0">
                <a:solidFill>
                  <a:srgbClr val="FF0000"/>
                </a:solidFill>
              </a:rPr>
              <a:t>be able to </a:t>
            </a:r>
            <a:r>
              <a:rPr lang="en-US" u="sng" dirty="0">
                <a:solidFill>
                  <a:srgbClr val="FF0000"/>
                </a:solidFill>
              </a:rPr>
              <a:t>respond quickly</a:t>
            </a:r>
            <a:r>
              <a:rPr lang="en-US" dirty="0">
                <a:solidFill>
                  <a:srgbClr val="FF0000"/>
                </a:solidFill>
              </a:rPr>
              <a:t> to changing requirements without excessive </a:t>
            </a:r>
            <a:r>
              <a:rPr lang="en-US" u="sng" dirty="0">
                <a:solidFill>
                  <a:srgbClr val="FF0000"/>
                </a:solidFill>
              </a:rPr>
              <a:t>rework</a:t>
            </a:r>
            <a:r>
              <a:rPr lang="en-US" dirty="0"/>
              <a:t>.</a:t>
            </a:r>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29</a:t>
            </a:fld>
            <a:endParaRPr lang="zh-TW" altLang="en-US"/>
          </a:p>
        </p:txBody>
      </p:sp>
    </p:spTree>
    <p:extLst>
      <p:ext uri="{BB962C8B-B14F-4D97-AF65-F5344CB8AC3E}">
        <p14:creationId xmlns:p14="http://schemas.microsoft.com/office/powerpoint/2010/main" val="5901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a:t>
            </a:r>
            <a:r>
              <a:rPr lang="en-GB" dirty="0" smtClean="0">
                <a:solidFill>
                  <a:srgbClr val="FF0000"/>
                </a:solidFill>
              </a:rPr>
              <a:t>reliable</a:t>
            </a:r>
            <a:r>
              <a:rPr lang="en-GB" dirty="0" smtClean="0"/>
              <a:t> and </a:t>
            </a:r>
            <a:r>
              <a:rPr lang="en-GB" dirty="0" smtClean="0">
                <a:solidFill>
                  <a:srgbClr val="FF0000"/>
                </a:solidFill>
              </a:rPr>
              <a:t>trustworthy</a:t>
            </a:r>
            <a:r>
              <a:rPr lang="en-GB" dirty="0" smtClean="0"/>
              <a:t> systems </a:t>
            </a:r>
            <a:r>
              <a:rPr lang="en-GB" dirty="0" smtClean="0">
                <a:solidFill>
                  <a:srgbClr val="FF0000"/>
                </a:solidFill>
              </a:rPr>
              <a:t>economically</a:t>
            </a:r>
            <a:r>
              <a:rPr lang="en-GB" dirty="0" smtClean="0"/>
              <a:t> and </a:t>
            </a:r>
            <a:r>
              <a:rPr lang="en-GB" dirty="0" smtClean="0">
                <a:solidFill>
                  <a:srgbClr val="FF0000"/>
                </a:solidFill>
              </a:rPr>
              <a:t>quickly</a:t>
            </a:r>
            <a:r>
              <a:rPr lang="en-GB" dirty="0" smtClean="0"/>
              <a:t>.</a:t>
            </a:r>
          </a:p>
          <a:p>
            <a:pPr lvl="1"/>
            <a:r>
              <a:rPr lang="en-GB" dirty="0" smtClean="0"/>
              <a:t>Software engineering methods and  techniques are required for </a:t>
            </a:r>
            <a:r>
              <a:rPr lang="en-GB" dirty="0" smtClean="0">
                <a:solidFill>
                  <a:srgbClr val="FF0000"/>
                </a:solidFill>
              </a:rPr>
              <a:t>economically</a:t>
            </a:r>
            <a:r>
              <a:rPr lang="en-GB" dirty="0" smtClean="0"/>
              <a:t> and </a:t>
            </a:r>
            <a:r>
              <a:rPr lang="en-GB" dirty="0" smtClean="0">
                <a:solidFill>
                  <a:srgbClr val="FF0000"/>
                </a:solidFill>
              </a:rPr>
              <a:t>quickly</a:t>
            </a:r>
            <a:r>
              <a:rPr lang="en-GB" dirty="0" smtClean="0"/>
              <a:t> building a </a:t>
            </a:r>
            <a:r>
              <a:rPr lang="en-GB" dirty="0" smtClean="0">
                <a:solidFill>
                  <a:srgbClr val="FF0000"/>
                </a:solidFill>
              </a:rPr>
              <a:t>quality</a:t>
            </a:r>
            <a:r>
              <a:rPr lang="en-GB" dirty="0" smtClean="0"/>
              <a:t> and </a:t>
            </a:r>
            <a:r>
              <a:rPr lang="en-GB" dirty="0" smtClean="0">
                <a:solidFill>
                  <a:srgbClr val="FF0000"/>
                </a:solidFill>
              </a:rPr>
              <a:t>long-life</a:t>
            </a:r>
            <a:r>
              <a:rPr lang="en-GB" dirty="0" smtClean="0"/>
              <a:t> software that can be </a:t>
            </a:r>
            <a:r>
              <a:rPr lang="en-GB" u="sng" dirty="0" smtClean="0"/>
              <a:t>large</a:t>
            </a:r>
            <a:r>
              <a:rPr lang="en-GB" dirty="0" smtClean="0"/>
              <a:t> or </a:t>
            </a:r>
            <a:r>
              <a:rPr lang="en-GB" u="sng" dirty="0" smtClean="0"/>
              <a:t>complex</a:t>
            </a:r>
            <a:r>
              <a:rPr lang="en-GB" dirty="0" smtClean="0"/>
              <a:t> </a:t>
            </a:r>
          </a:p>
          <a:p>
            <a:r>
              <a:rPr lang="en-GB" dirty="0" smtClean="0"/>
              <a:t>It is usually </a:t>
            </a:r>
            <a:r>
              <a:rPr lang="en-GB" b="1" u="sng" dirty="0" smtClean="0">
                <a:solidFill>
                  <a:srgbClr val="FF0000"/>
                </a:solidFill>
              </a:rPr>
              <a:t>cheaper</a:t>
            </a:r>
            <a:r>
              <a:rPr lang="en-GB" dirty="0" smtClean="0"/>
              <a:t>, </a:t>
            </a:r>
            <a:r>
              <a:rPr lang="en-GB" b="1" dirty="0" smtClean="0"/>
              <a:t>in the long run</a:t>
            </a:r>
            <a:r>
              <a:rPr lang="en-GB" dirty="0" smtClean="0"/>
              <a:t>, to </a:t>
            </a:r>
            <a:r>
              <a:rPr lang="en-GB" dirty="0" smtClean="0">
                <a:solidFill>
                  <a:srgbClr val="FF0000"/>
                </a:solidFill>
              </a:rPr>
              <a:t>use software engineering methods and techniques</a:t>
            </a:r>
            <a:r>
              <a:rPr lang="en-GB" dirty="0" smtClean="0"/>
              <a:t> for software systems rather than just write the programs as if it was a </a:t>
            </a:r>
            <a:r>
              <a:rPr lang="en-GB" dirty="0" smtClean="0">
                <a:solidFill>
                  <a:srgbClr val="7030A0"/>
                </a:solidFill>
              </a:rPr>
              <a:t>personal programming project</a:t>
            </a:r>
            <a:r>
              <a:rPr lang="en-GB" dirty="0" smtClean="0"/>
              <a:t>. </a:t>
            </a:r>
          </a:p>
          <a:p>
            <a:pPr lvl="1"/>
            <a:r>
              <a:rPr lang="en-GB" dirty="0" smtClean="0"/>
              <a:t>For most types of system, the </a:t>
            </a:r>
            <a:r>
              <a:rPr lang="en-GB" b="1" u="sng" dirty="0" smtClean="0"/>
              <a:t>majority of costs</a:t>
            </a:r>
            <a:r>
              <a:rPr lang="en-GB" b="1" dirty="0" smtClean="0"/>
              <a:t> </a:t>
            </a:r>
            <a:r>
              <a:rPr lang="en-GB" dirty="0" smtClean="0"/>
              <a:t>are </a:t>
            </a:r>
            <a:r>
              <a:rPr lang="en-GB" dirty="0" smtClean="0">
                <a:solidFill>
                  <a:srgbClr val="FF0000"/>
                </a:solidFill>
              </a:rPr>
              <a:t>the costs of </a:t>
            </a:r>
            <a:r>
              <a:rPr lang="en-GB" b="1" dirty="0" smtClean="0">
                <a:solidFill>
                  <a:srgbClr val="FF0000"/>
                </a:solidFill>
              </a:rPr>
              <a:t>changing</a:t>
            </a:r>
            <a:r>
              <a:rPr lang="en-GB" dirty="0" smtClean="0">
                <a:solidFill>
                  <a:srgbClr val="FF0000"/>
                </a:solidFill>
              </a:rPr>
              <a:t> the software</a:t>
            </a:r>
            <a:r>
              <a:rPr lang="en-GB" dirty="0" smtClean="0"/>
              <a:t> after it has gone into use.</a:t>
            </a:r>
          </a:p>
          <a:p>
            <a:endParaRPr lang="en-US" dirty="0"/>
          </a:p>
        </p:txBody>
      </p:sp>
      <p:sp>
        <p:nvSpPr>
          <p:cNvPr id="4" name="投影片編號版面配置區 3"/>
          <p:cNvSpPr>
            <a:spLocks noGrp="1"/>
          </p:cNvSpPr>
          <p:nvPr>
            <p:ph type="sldNum" sz="quarter" idx="12"/>
          </p:nvPr>
        </p:nvSpPr>
        <p:spPr/>
        <p:txBody>
          <a:bodyPr/>
          <a:lstStyle/>
          <a:p>
            <a:fld id="{840C0E3E-BBFB-49BF-952A-89664C7AD7DE}" type="slidenum">
              <a:rPr lang="zh-TW" altLang="en-US" smtClean="0"/>
              <a:t>3</a:t>
            </a:fld>
            <a:endParaRPr lang="zh-TW" altLang="en-US"/>
          </a:p>
        </p:txBody>
      </p:sp>
    </p:spTree>
    <p:extLst>
      <p:ext uri="{BB962C8B-B14F-4D97-AF65-F5344CB8AC3E}">
        <p14:creationId xmlns:p14="http://schemas.microsoft.com/office/powerpoint/2010/main" val="63773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normAutofit/>
          </a:bodyPr>
          <a:lstStyle/>
          <a:p>
            <a:r>
              <a:rPr lang="en-US" sz="3200" i="1" dirty="0" smtClean="0"/>
              <a:t>We are uncovering better ways of developing software by </a:t>
            </a:r>
            <a:r>
              <a:rPr lang="en-US" sz="3200" i="1" dirty="0" smtClean="0">
                <a:solidFill>
                  <a:srgbClr val="FF0000"/>
                </a:solidFill>
              </a:rPr>
              <a:t>doing it </a:t>
            </a:r>
            <a:r>
              <a:rPr lang="en-US" sz="3200" i="1" dirty="0" smtClean="0"/>
              <a:t>and </a:t>
            </a:r>
            <a:r>
              <a:rPr lang="en-US" sz="3200" i="1" dirty="0" smtClean="0">
                <a:solidFill>
                  <a:srgbClr val="FF0000"/>
                </a:solidFill>
              </a:rPr>
              <a:t>helping others do it</a:t>
            </a:r>
            <a:r>
              <a:rPr lang="en-US" sz="3200" i="1" dirty="0" smtClean="0"/>
              <a:t>. Through this work we have come to value:</a:t>
            </a:r>
            <a:endParaRPr lang="en-GB" sz="3200" dirty="0" smtClean="0"/>
          </a:p>
          <a:p>
            <a:pPr lvl="1"/>
            <a:r>
              <a:rPr lang="en-US" sz="2800" i="1" dirty="0" smtClean="0">
                <a:solidFill>
                  <a:srgbClr val="FF0000"/>
                </a:solidFill>
              </a:rPr>
              <a:t>Individuals and interactions </a:t>
            </a:r>
            <a:r>
              <a:rPr lang="en-US" sz="2800" i="1" dirty="0" smtClean="0"/>
              <a:t>over </a:t>
            </a:r>
            <a:r>
              <a:rPr lang="en-US" sz="2800" i="1" u="sng" dirty="0" smtClean="0"/>
              <a:t>processes and tools</a:t>
            </a:r>
            <a:r>
              <a:rPr lang="en-US" sz="2800" i="1" dirty="0" smtClean="0"/>
              <a:t/>
            </a:r>
            <a:br>
              <a:rPr lang="en-US" sz="2800" i="1" dirty="0" smtClean="0"/>
            </a:br>
            <a:r>
              <a:rPr lang="en-US" sz="2800" i="1" dirty="0" smtClean="0">
                <a:solidFill>
                  <a:srgbClr val="FF0000"/>
                </a:solidFill>
              </a:rPr>
              <a:t>Working software </a:t>
            </a:r>
            <a:r>
              <a:rPr lang="en-US" sz="2800" i="1" dirty="0" smtClean="0"/>
              <a:t>over </a:t>
            </a:r>
            <a:r>
              <a:rPr lang="en-US" sz="2800" i="1" u="sng" dirty="0" smtClean="0"/>
              <a:t>comprehensive documentation </a:t>
            </a:r>
            <a:r>
              <a:rPr lang="en-US" sz="2800" i="1" dirty="0" smtClean="0"/>
              <a:t/>
            </a:r>
            <a:br>
              <a:rPr lang="en-US" sz="2800" i="1" dirty="0" smtClean="0"/>
            </a:br>
            <a:r>
              <a:rPr lang="en-US" sz="2800" i="1" dirty="0" smtClean="0">
                <a:solidFill>
                  <a:srgbClr val="FF0000"/>
                </a:solidFill>
              </a:rPr>
              <a:t>Customer collaboration </a:t>
            </a:r>
            <a:r>
              <a:rPr lang="en-US" sz="2800" i="1" dirty="0" smtClean="0"/>
              <a:t>over </a:t>
            </a:r>
            <a:r>
              <a:rPr lang="en-US" sz="2800" i="1" u="sng" dirty="0" smtClean="0"/>
              <a:t>contract negotiation </a:t>
            </a:r>
            <a:r>
              <a:rPr lang="en-US" sz="2800" i="1" dirty="0" smtClean="0"/>
              <a:t/>
            </a:r>
            <a:br>
              <a:rPr lang="en-US" sz="2800" i="1" dirty="0" smtClean="0"/>
            </a:br>
            <a:r>
              <a:rPr lang="en-US" sz="2800" i="1" dirty="0" smtClean="0">
                <a:solidFill>
                  <a:srgbClr val="FF0000"/>
                </a:solidFill>
              </a:rPr>
              <a:t>Responding to change </a:t>
            </a:r>
            <a:r>
              <a:rPr lang="en-US" sz="2800" i="1" dirty="0" smtClean="0"/>
              <a:t>over </a:t>
            </a:r>
            <a:r>
              <a:rPr lang="en-US" sz="2800" i="1" u="sng" dirty="0" smtClean="0"/>
              <a:t>following a plan</a:t>
            </a:r>
            <a:r>
              <a:rPr lang="en-US" sz="2800" i="1" dirty="0" smtClean="0"/>
              <a:t> </a:t>
            </a:r>
            <a:endParaRPr lang="en-GB" sz="2800" dirty="0" smtClean="0"/>
          </a:p>
          <a:p>
            <a:r>
              <a:rPr lang="en-US" sz="3200" i="1" dirty="0" smtClean="0"/>
              <a:t>That is, while there is value in the items on the right, we </a:t>
            </a:r>
            <a:r>
              <a:rPr lang="en-US" sz="3200" i="1" u="sng" dirty="0" smtClean="0"/>
              <a:t>value the items on the </a:t>
            </a:r>
            <a:r>
              <a:rPr lang="en-US" sz="3200" i="1" u="sng" dirty="0" smtClean="0">
                <a:solidFill>
                  <a:srgbClr val="FF0000"/>
                </a:solidFill>
              </a:rPr>
              <a:t>left</a:t>
            </a:r>
            <a:r>
              <a:rPr lang="en-US" sz="3200" i="1" u="sng" dirty="0" smtClean="0"/>
              <a:t> more</a:t>
            </a:r>
            <a:r>
              <a:rPr lang="en-US" sz="3200" i="1" dirty="0" smtClean="0"/>
              <a:t>.</a:t>
            </a:r>
            <a:r>
              <a:rPr lang="en-GB" sz="3200" dirty="0" smtClean="0"/>
              <a:t> </a:t>
            </a:r>
            <a:endParaRPr lang="en-US" sz="3200"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30</a:t>
            </a:fld>
            <a:endParaRPr lang="zh-TW" altLang="en-US"/>
          </a:p>
        </p:txBody>
      </p:sp>
    </p:spTree>
    <p:extLst>
      <p:ext uri="{BB962C8B-B14F-4D97-AF65-F5344CB8AC3E}">
        <p14:creationId xmlns:p14="http://schemas.microsoft.com/office/powerpoint/2010/main" val="3410083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pic>
        <p:nvPicPr>
          <p:cNvPr id="7" name="Picture 2" descr="fig03_02.jpg"/>
          <p:cNvPicPr>
            <a:picLocks noChangeAspect="1"/>
          </p:cNvPicPr>
          <p:nvPr/>
        </p:nvPicPr>
        <p:blipFill>
          <a:blip r:embed="rId2"/>
          <a:srcRect/>
          <a:stretch>
            <a:fillRect/>
          </a:stretch>
        </p:blipFill>
        <p:spPr bwMode="auto">
          <a:xfrm>
            <a:off x="1752600" y="1676400"/>
            <a:ext cx="8686800" cy="3511550"/>
          </a:xfrm>
          <a:prstGeom prst="rect">
            <a:avLst/>
          </a:prstGeom>
          <a:noFill/>
          <a:ln w="9525">
            <a:noFill/>
            <a:miter lim="800000"/>
            <a:headEnd/>
            <a:tailEnd/>
          </a:ln>
        </p:spPr>
      </p:pic>
      <p:sp>
        <p:nvSpPr>
          <p:cNvPr id="3" name="投影片編號版面配置區 2"/>
          <p:cNvSpPr>
            <a:spLocks noGrp="1"/>
          </p:cNvSpPr>
          <p:nvPr>
            <p:ph type="sldNum" sz="quarter" idx="12"/>
          </p:nvPr>
        </p:nvSpPr>
        <p:spPr/>
        <p:txBody>
          <a:bodyPr/>
          <a:lstStyle/>
          <a:p>
            <a:fld id="{840C0E3E-BBFB-49BF-952A-89664C7AD7DE}" type="slidenum">
              <a:rPr lang="zh-TW" altLang="en-US" smtClean="0"/>
              <a:t>31</a:t>
            </a:fld>
            <a:endParaRPr lang="zh-TW" altLang="en-US"/>
          </a:p>
        </p:txBody>
      </p:sp>
    </p:spTree>
    <p:extLst>
      <p:ext uri="{BB962C8B-B14F-4D97-AF65-F5344CB8AC3E}">
        <p14:creationId xmlns:p14="http://schemas.microsoft.com/office/powerpoint/2010/main" val="959222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a:t>
            </a:r>
            <a:r>
              <a:rPr lang="en-GB" u="sng" dirty="0" smtClean="0">
                <a:solidFill>
                  <a:srgbClr val="FF0000"/>
                </a:solidFill>
              </a:rPr>
              <a:t>small</a:t>
            </a:r>
            <a:r>
              <a:rPr lang="en-GB" dirty="0" smtClean="0"/>
              <a:t> or </a:t>
            </a:r>
            <a:r>
              <a:rPr lang="en-GB" u="sng" dirty="0" smtClean="0">
                <a:solidFill>
                  <a:srgbClr val="FF0000"/>
                </a:solidFill>
              </a:rPr>
              <a:t>medium-sized </a:t>
            </a:r>
            <a:r>
              <a:rPr lang="en-GB" u="sng" dirty="0" smtClean="0"/>
              <a:t>product for sale</a:t>
            </a:r>
            <a:r>
              <a:rPr lang="en-GB" dirty="0" smtClean="0"/>
              <a:t>. </a:t>
            </a:r>
          </a:p>
          <a:p>
            <a:pPr lvl="1"/>
            <a:r>
              <a:rPr lang="en-GB" dirty="0" smtClean="0"/>
              <a:t>Virtually all software products and apps are now developed using an agile approach</a:t>
            </a:r>
          </a:p>
          <a:p>
            <a:r>
              <a:rPr lang="en-GB" dirty="0" smtClean="0">
                <a:solidFill>
                  <a:srgbClr val="FF0000"/>
                </a:solidFill>
              </a:rPr>
              <a:t>Custom system development within an organization</a:t>
            </a:r>
            <a:r>
              <a:rPr lang="en-GB" dirty="0" smtClean="0"/>
              <a:t>, where there is </a:t>
            </a:r>
            <a:r>
              <a:rPr lang="en-GB" u="sng" dirty="0" smtClean="0">
                <a:solidFill>
                  <a:srgbClr val="FF0000"/>
                </a:solidFill>
              </a:rPr>
              <a:t>a clear commitment from the customer</a:t>
            </a:r>
            <a:r>
              <a:rPr lang="en-GB" u="sng" dirty="0" smtClean="0"/>
              <a:t> to become involved in the development process</a:t>
            </a:r>
            <a:r>
              <a:rPr lang="en-GB" dirty="0" smtClean="0"/>
              <a:t> and where there are </a:t>
            </a:r>
            <a:r>
              <a:rPr lang="en-GB" u="sng" dirty="0" smtClean="0"/>
              <a:t>few external rules and regulations that affect the software</a:t>
            </a:r>
            <a:r>
              <a:rPr lang="en-GB" dirty="0" smtClean="0"/>
              <a:t>.</a:t>
            </a:r>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32</a:t>
            </a:fld>
            <a:endParaRPr lang="zh-TW" altLang="en-US"/>
          </a:p>
        </p:txBody>
      </p:sp>
    </p:spTree>
    <p:extLst>
      <p:ext uri="{BB962C8B-B14F-4D97-AF65-F5344CB8AC3E}">
        <p14:creationId xmlns:p14="http://schemas.microsoft.com/office/powerpoint/2010/main" val="1363610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a:t>
            </a:r>
            <a:r>
              <a:rPr lang="en-US" u="sng" dirty="0" smtClean="0"/>
              <a:t>introduced a range of agile development techniques</a:t>
            </a:r>
            <a:r>
              <a:rPr lang="en-US" dirty="0" smtClean="0"/>
              <a:t>.</a:t>
            </a:r>
            <a:endParaRPr lang="en-US" dirty="0"/>
          </a:p>
          <a:p>
            <a:pPr>
              <a:lnSpc>
                <a:spcPct val="90000"/>
              </a:lnSpc>
            </a:pPr>
            <a:r>
              <a:rPr lang="en-US" dirty="0">
                <a:solidFill>
                  <a:srgbClr val="FF0000"/>
                </a:solidFill>
              </a:rPr>
              <a:t>Extreme Programming (XP) </a:t>
            </a:r>
            <a:r>
              <a:rPr lang="en-US" dirty="0"/>
              <a:t>takes an ‘</a:t>
            </a:r>
            <a:r>
              <a:rPr lang="en-US" dirty="0">
                <a:solidFill>
                  <a:srgbClr val="FF0000"/>
                </a:solidFill>
              </a:rPr>
              <a:t>extreme</a:t>
            </a:r>
            <a:r>
              <a:rPr lang="en-US" dirty="0"/>
              <a:t>’ approach to </a:t>
            </a:r>
            <a:r>
              <a:rPr lang="en-US" dirty="0">
                <a:solidFill>
                  <a:srgbClr val="FF0000"/>
                </a:solidFill>
              </a:rPr>
              <a:t>iterative</a:t>
            </a:r>
            <a:r>
              <a:rPr lang="en-US" dirty="0"/>
              <a:t> development. </a:t>
            </a:r>
          </a:p>
          <a:p>
            <a:pPr lvl="1">
              <a:lnSpc>
                <a:spcPct val="90000"/>
              </a:lnSpc>
            </a:pPr>
            <a:r>
              <a:rPr lang="en-US" dirty="0"/>
              <a:t>New versions may be </a:t>
            </a:r>
            <a:r>
              <a:rPr lang="en-US" u="sng" dirty="0"/>
              <a:t>built several times per day</a:t>
            </a:r>
            <a:r>
              <a:rPr lang="en-US" dirty="0"/>
              <a:t>;</a:t>
            </a:r>
          </a:p>
          <a:p>
            <a:pPr lvl="1">
              <a:lnSpc>
                <a:spcPct val="90000"/>
              </a:lnSpc>
            </a:pPr>
            <a:r>
              <a:rPr lang="en-US" u="sng" dirty="0"/>
              <a:t>Increments</a:t>
            </a:r>
            <a:r>
              <a:rPr lang="en-US" dirty="0"/>
              <a:t> are delivered to customers every 2 weeks;</a:t>
            </a:r>
          </a:p>
          <a:p>
            <a:pPr lvl="1">
              <a:lnSpc>
                <a:spcPct val="90000"/>
              </a:lnSpc>
            </a:pPr>
            <a:r>
              <a:rPr lang="en-US" u="sng" dirty="0"/>
              <a:t>All tests must be run for every build</a:t>
            </a:r>
            <a:r>
              <a:rPr lang="en-US" dirty="0"/>
              <a:t> and the build is only accepted if tests run successfully</a:t>
            </a:r>
            <a:r>
              <a:rPr lang="en-US" dirty="0" smtClean="0"/>
              <a:t>.</a:t>
            </a:r>
          </a:p>
          <a:p>
            <a:pPr>
              <a:lnSpc>
                <a:spcPct val="90000"/>
              </a:lnSpc>
            </a:pPr>
            <a:endParaRPr lang="en-US" dirty="0"/>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33</a:t>
            </a:fld>
            <a:endParaRPr lang="zh-TW" altLang="en-US"/>
          </a:p>
        </p:txBody>
      </p:sp>
    </p:spTree>
    <p:extLst>
      <p:ext uri="{BB962C8B-B14F-4D97-AF65-F5344CB8AC3E}">
        <p14:creationId xmlns:p14="http://schemas.microsoft.com/office/powerpoint/2010/main" val="1943924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graphicFrame>
        <p:nvGraphicFramePr>
          <p:cNvPr id="4" name="Table 3"/>
          <p:cNvGraphicFramePr>
            <a:graphicFrameLocks noGrp="1"/>
          </p:cNvGraphicFramePr>
          <p:nvPr>
            <p:extLst/>
          </p:nvPr>
        </p:nvGraphicFramePr>
        <p:xfrm>
          <a:off x="1981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FF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a:t>
                      </a:r>
                      <a:r>
                        <a:rPr kumimoji="0" lang="en-GB" sz="1600" b="0" i="0" u="none" strike="noStrike" cap="none" normalizeH="0" baseline="0" dirty="0">
                          <a:ln>
                            <a:noFill/>
                          </a:ln>
                          <a:solidFill>
                            <a:srgbClr val="FF0000"/>
                          </a:solidFill>
                          <a:effectLst/>
                          <a:latin typeface="Arial"/>
                          <a:ea typeface="Times New Roman" charset="0"/>
                          <a:cs typeface="Arial"/>
                        </a:rPr>
                        <a:t>story cards</a:t>
                      </a:r>
                      <a:r>
                        <a:rPr kumimoji="0" lang="en-GB" sz="1600" b="0" i="0" u="none" strike="noStrike" cap="none" normalizeH="0" baseline="0" dirty="0">
                          <a:ln>
                            <a:noFill/>
                          </a:ln>
                          <a:solidFill>
                            <a:srgbClr val="000000"/>
                          </a:solidFill>
                          <a:effectLst/>
                          <a:latin typeface="Arial"/>
                          <a:ea typeface="Times New Roman" charset="0"/>
                          <a:cs typeface="Arial"/>
                        </a:rPr>
                        <a:t> and the stories to be included in a release are determined by the </a:t>
                      </a:r>
                      <a:r>
                        <a:rPr kumimoji="0" lang="en-GB" sz="1600" b="0" i="0" u="sng" strike="noStrike" cap="none" normalizeH="0" baseline="0" dirty="0">
                          <a:ln>
                            <a:noFill/>
                          </a:ln>
                          <a:solidFill>
                            <a:srgbClr val="000000"/>
                          </a:solidFill>
                          <a:effectLst/>
                          <a:latin typeface="Arial"/>
                          <a:ea typeface="Times New Roman" charset="0"/>
                          <a:cs typeface="Arial"/>
                        </a:rPr>
                        <a:t>time available</a:t>
                      </a:r>
                      <a:r>
                        <a:rPr kumimoji="0" lang="en-GB" sz="1600" b="0" i="0" u="none" strike="noStrike" cap="none" normalizeH="0" baseline="0" dirty="0">
                          <a:ln>
                            <a:noFill/>
                          </a:ln>
                          <a:solidFill>
                            <a:srgbClr val="000000"/>
                          </a:solidFill>
                          <a:effectLst/>
                          <a:latin typeface="Arial"/>
                          <a:ea typeface="Times New Roman" charset="0"/>
                          <a:cs typeface="Arial"/>
                        </a:rPr>
                        <a:t> and their relative </a:t>
                      </a:r>
                      <a:r>
                        <a:rPr kumimoji="0" lang="en-GB" sz="1600" b="0" i="0" u="sng" strike="noStrike" cap="none" normalizeH="0" baseline="0" dirty="0">
                          <a:ln>
                            <a:noFill/>
                          </a:ln>
                          <a:solidFill>
                            <a:srgbClr val="000000"/>
                          </a:solidFill>
                          <a:effectLst/>
                          <a:latin typeface="Arial"/>
                          <a:ea typeface="Times New Roman" charset="0"/>
                          <a:cs typeface="Arial"/>
                        </a:rPr>
                        <a:t>priority</a:t>
                      </a:r>
                      <a:r>
                        <a:rPr kumimoji="0" lang="en-GB" sz="1600" b="0" i="0" u="none" strike="noStrike" cap="none" normalizeH="0" baseline="0" dirty="0">
                          <a:ln>
                            <a:noFill/>
                          </a:ln>
                          <a:solidFill>
                            <a:srgbClr val="000000"/>
                          </a:solidFill>
                          <a:effectLst/>
                          <a:latin typeface="Arial"/>
                          <a:ea typeface="Times New Roman" charset="0"/>
                          <a:cs typeface="Arial"/>
                        </a:rPr>
                        <a:t>.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a:t>
                      </a:r>
                      <a:r>
                        <a:rPr kumimoji="0" lang="en-GB" sz="1600" b="0" i="0" u="none" strike="noStrike" cap="none" normalizeH="0" baseline="0" dirty="0">
                          <a:ln>
                            <a:noFill/>
                          </a:ln>
                          <a:solidFill>
                            <a:srgbClr val="FF0000"/>
                          </a:solidFill>
                          <a:effectLst/>
                          <a:latin typeface="Arial"/>
                          <a:ea typeface="Times New Roman" charset="0"/>
                          <a:cs typeface="Arial"/>
                        </a:rPr>
                        <a:t>business value</a:t>
                      </a:r>
                      <a:r>
                        <a:rPr kumimoji="0" lang="en-GB" sz="1600" b="0" i="0" u="none" strike="noStrike" cap="none" normalizeH="0" baseline="0" dirty="0">
                          <a:ln>
                            <a:noFill/>
                          </a:ln>
                          <a:solidFill>
                            <a:srgbClr val="000000"/>
                          </a:solidFill>
                          <a:effectLst/>
                          <a:latin typeface="Arial"/>
                          <a:ea typeface="Times New Roman" charset="0"/>
                          <a:cs typeface="Arial"/>
                        </a:rPr>
                        <a:t>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FF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a:t>
                      </a:r>
                      <a:r>
                        <a:rPr kumimoji="0" lang="en-GB" sz="1600" b="0" i="0" u="none" strike="noStrike" cap="none" normalizeH="0" baseline="0" dirty="0">
                          <a:ln>
                            <a:noFill/>
                          </a:ln>
                          <a:solidFill>
                            <a:srgbClr val="FF0000"/>
                          </a:solidFill>
                          <a:effectLst/>
                          <a:latin typeface="Arial"/>
                          <a:ea typeface="Times New Roman" charset="0"/>
                          <a:cs typeface="Arial"/>
                        </a:rPr>
                        <a:t>continuously</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sng" strike="noStrike" cap="none" normalizeH="0" baseline="0" dirty="0">
                          <a:ln>
                            <a:noFill/>
                          </a:ln>
                          <a:solidFill>
                            <a:srgbClr val="FF0000"/>
                          </a:solidFill>
                          <a:effectLst/>
                          <a:latin typeface="Arial"/>
                          <a:ea typeface="Times New Roman" charset="0"/>
                          <a:cs typeface="Arial"/>
                        </a:rPr>
                        <a:t>as soon as possible</a:t>
                      </a:r>
                      <a:r>
                        <a:rPr kumimoji="0" lang="en-GB" sz="1600" b="0" i="0" u="none" strike="noStrike" cap="none" normalizeH="0" baseline="0" dirty="0">
                          <a:ln>
                            <a:noFill/>
                          </a:ln>
                          <a:solidFill>
                            <a:srgbClr val="000000"/>
                          </a:solidFill>
                          <a:effectLst/>
                          <a:latin typeface="Arial"/>
                          <a:ea typeface="Times New Roman" charset="0"/>
                          <a:cs typeface="Arial"/>
                        </a:rPr>
                        <a:t> code improvements are found. This </a:t>
                      </a:r>
                      <a:r>
                        <a:rPr kumimoji="0" lang="en-GB" sz="1600" b="0" i="0" u="sng" strike="noStrike" cap="none" normalizeH="0" baseline="0" dirty="0">
                          <a:ln>
                            <a:noFill/>
                          </a:ln>
                          <a:solidFill>
                            <a:srgbClr val="000000"/>
                          </a:solidFill>
                          <a:effectLst/>
                          <a:latin typeface="Arial"/>
                          <a:ea typeface="Times New Roman" charset="0"/>
                          <a:cs typeface="Arial"/>
                        </a:rPr>
                        <a:t>keeps the code </a:t>
                      </a:r>
                      <a:r>
                        <a:rPr kumimoji="0" lang="en-GB" sz="1600" b="0" i="0" u="sng" strike="noStrike" cap="none" normalizeH="0" baseline="0" dirty="0">
                          <a:ln>
                            <a:noFill/>
                          </a:ln>
                          <a:solidFill>
                            <a:srgbClr val="FF0000"/>
                          </a:solidFill>
                          <a:effectLst/>
                          <a:latin typeface="Arial"/>
                          <a:ea typeface="Times New Roman" charset="0"/>
                          <a:cs typeface="Arial"/>
                        </a:rPr>
                        <a:t>simple</a:t>
                      </a:r>
                      <a:r>
                        <a:rPr kumimoji="0" lang="en-GB" sz="1600" b="0" i="0" u="sng" strike="noStrike" cap="none" normalizeH="0" baseline="0" dirty="0">
                          <a:ln>
                            <a:noFill/>
                          </a:ln>
                          <a:solidFill>
                            <a:srgbClr val="000000"/>
                          </a:solidFill>
                          <a:effectLst/>
                          <a:latin typeface="Arial"/>
                          <a:ea typeface="Times New Roman" charset="0"/>
                          <a:cs typeface="Arial"/>
                        </a:rPr>
                        <a:t> and </a:t>
                      </a:r>
                      <a:r>
                        <a:rPr kumimoji="0" lang="en-GB" sz="1600" b="0" i="0" u="sng" strike="noStrike" cap="none" normalizeH="0" baseline="0" dirty="0">
                          <a:ln>
                            <a:noFill/>
                          </a:ln>
                          <a:solidFill>
                            <a:srgbClr val="FF0000"/>
                          </a:solidFill>
                          <a:effectLst/>
                          <a:latin typeface="Arial"/>
                          <a:ea typeface="Times New Roman" charset="0"/>
                          <a:cs typeface="Arial"/>
                        </a:rPr>
                        <a:t>maintainable</a:t>
                      </a:r>
                      <a:r>
                        <a:rPr kumimoji="0" lang="en-GB" sz="1600" b="0" i="0" u="none" strike="noStrike" cap="none" normalizeH="0" baseline="0" dirty="0">
                          <a:ln>
                            <a:noFill/>
                          </a:ln>
                          <a:solidFill>
                            <a:srgbClr val="000000"/>
                          </a:solidFill>
                          <a:effectLst/>
                          <a:latin typeface="Arial"/>
                          <a:ea typeface="Times New Roman" charset="0"/>
                          <a:cs typeface="Arial"/>
                        </a:rPr>
                        <a: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3" name="投影片編號版面配置區 2"/>
          <p:cNvSpPr>
            <a:spLocks noGrp="1"/>
          </p:cNvSpPr>
          <p:nvPr>
            <p:ph type="sldNum" sz="quarter" idx="12"/>
          </p:nvPr>
        </p:nvSpPr>
        <p:spPr/>
        <p:txBody>
          <a:bodyPr/>
          <a:lstStyle/>
          <a:p>
            <a:fld id="{840C0E3E-BBFB-49BF-952A-89664C7AD7DE}" type="slidenum">
              <a:rPr lang="zh-TW" altLang="en-US" smtClean="0"/>
              <a:t>34</a:t>
            </a:fld>
            <a:endParaRPr lang="zh-TW" altLang="en-US"/>
          </a:p>
        </p:txBody>
      </p:sp>
    </p:spTree>
    <p:extLst>
      <p:ext uri="{BB962C8B-B14F-4D97-AF65-F5344CB8AC3E}">
        <p14:creationId xmlns:p14="http://schemas.microsoft.com/office/powerpoint/2010/main" val="3574147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graphicFrame>
        <p:nvGraphicFramePr>
          <p:cNvPr id="4" name="Table 3"/>
          <p:cNvGraphicFramePr>
            <a:graphicFrameLocks noGrp="1"/>
          </p:cNvGraphicFramePr>
          <p:nvPr>
            <p:extLst/>
          </p:nvPr>
        </p:nvGraphicFramePr>
        <p:xfrm>
          <a:off x="1981200"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solidFill>
                            <a:srgbClr val="FF0000"/>
                          </a:solidFill>
                          <a:latin typeface="Arial"/>
                          <a:cs typeface="Arial"/>
                        </a:rPr>
                        <a:t>Pair programming</a:t>
                      </a:r>
                      <a:endParaRPr lang="en-GB" sz="1600" b="0" dirty="0">
                        <a:solidFill>
                          <a:srgbClr val="FF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t>
                      </a:r>
                      <a:r>
                        <a:rPr lang="en-GB" sz="1600" dirty="0">
                          <a:solidFill>
                            <a:srgbClr val="FF0000"/>
                          </a:solidFill>
                          <a:latin typeface="Arial"/>
                          <a:cs typeface="Arial"/>
                        </a:rPr>
                        <a:t>Anyone can change anything</a:t>
                      </a:r>
                      <a:r>
                        <a:rPr lang="en-GB" sz="1600" dirty="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solidFill>
                            <a:srgbClr val="FF0000"/>
                          </a:solidFill>
                          <a:latin typeface="Arial"/>
                          <a:cs typeface="Arial"/>
                        </a:rPr>
                        <a:t>Continuous integration</a:t>
                      </a:r>
                      <a:endParaRPr lang="en-GB" sz="1600" dirty="0">
                        <a:solidFill>
                          <a:srgbClr val="FF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As soon as the work on a task is complete, it is integrated into the whole system. After any such integration, all the </a:t>
                      </a:r>
                      <a:r>
                        <a:rPr lang="en-GB" sz="1600" dirty="0">
                          <a:solidFill>
                            <a:srgbClr val="FF0000"/>
                          </a:solidFill>
                          <a:latin typeface="Arial"/>
                          <a:cs typeface="Arial"/>
                        </a:rPr>
                        <a:t>unit tests </a:t>
                      </a:r>
                      <a:r>
                        <a:rPr lang="en-GB" sz="1600" dirty="0">
                          <a:latin typeface="Arial"/>
                          <a:cs typeface="Arial"/>
                        </a:rPr>
                        <a:t>in the system must pass.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a:t>
                      </a:r>
                      <a:r>
                        <a:rPr lang="en-GB" sz="1600" dirty="0">
                          <a:solidFill>
                            <a:srgbClr val="FF0000"/>
                          </a:solidFill>
                          <a:latin typeface="Arial"/>
                          <a:cs typeface="Arial"/>
                        </a:rPr>
                        <a:t>overtime</a:t>
                      </a:r>
                      <a:r>
                        <a:rPr lang="en-GB" sz="1600" dirty="0">
                          <a:latin typeface="Arial"/>
                          <a:cs typeface="Arial"/>
                        </a:rPr>
                        <a:t> are not considered acceptable as the net effect is often to </a:t>
                      </a:r>
                      <a:r>
                        <a:rPr lang="en-GB" sz="1600" u="sng" dirty="0">
                          <a:solidFill>
                            <a:srgbClr val="FF0000"/>
                          </a:solidFill>
                          <a:latin typeface="Arial"/>
                          <a:cs typeface="Arial"/>
                        </a:rPr>
                        <a:t>reduce code quality and medium term productivity</a:t>
                      </a:r>
                      <a:endParaRPr lang="en-GB" sz="1600" u="sng" dirty="0">
                        <a:solidFill>
                          <a:srgbClr val="FF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3" name="投影片編號版面配置區 2"/>
          <p:cNvSpPr>
            <a:spLocks noGrp="1"/>
          </p:cNvSpPr>
          <p:nvPr>
            <p:ph type="sldNum" sz="quarter" idx="12"/>
          </p:nvPr>
        </p:nvSpPr>
        <p:spPr/>
        <p:txBody>
          <a:bodyPr/>
          <a:lstStyle/>
          <a:p>
            <a:fld id="{840C0E3E-BBFB-49BF-952A-89664C7AD7DE}" type="slidenum">
              <a:rPr lang="zh-TW" altLang="en-US" smtClean="0"/>
              <a:t>35</a:t>
            </a:fld>
            <a:endParaRPr lang="zh-TW" altLang="en-US"/>
          </a:p>
        </p:txBody>
      </p:sp>
    </p:spTree>
    <p:extLst>
      <p:ext uri="{BB962C8B-B14F-4D97-AF65-F5344CB8AC3E}">
        <p14:creationId xmlns:p14="http://schemas.microsoft.com/office/powerpoint/2010/main" val="1023960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dirty="0"/>
              <a:t>Incremental development is supported through </a:t>
            </a:r>
            <a:r>
              <a:rPr lang="en-US" sz="2400" u="sng" dirty="0">
                <a:solidFill>
                  <a:srgbClr val="FF0000"/>
                </a:solidFill>
              </a:rPr>
              <a:t>small</a:t>
            </a:r>
            <a:r>
              <a:rPr lang="en-US" sz="2400" dirty="0"/>
              <a:t>, </a:t>
            </a:r>
            <a:r>
              <a:rPr lang="en-US" sz="2400" u="sng" dirty="0">
                <a:solidFill>
                  <a:srgbClr val="FF0000"/>
                </a:solidFill>
              </a:rPr>
              <a:t>frequent</a:t>
            </a:r>
            <a:r>
              <a:rPr lang="en-US" sz="2400" dirty="0"/>
              <a:t> system releases.</a:t>
            </a:r>
          </a:p>
          <a:p>
            <a:r>
              <a:rPr lang="en-US" sz="2400" dirty="0"/>
              <a:t>Customer involvement means </a:t>
            </a:r>
            <a:r>
              <a:rPr lang="en-US" sz="2400" u="sng" dirty="0">
                <a:solidFill>
                  <a:srgbClr val="FF0000"/>
                </a:solidFill>
              </a:rPr>
              <a:t>full-time customer </a:t>
            </a:r>
            <a:r>
              <a:rPr lang="en-US" sz="2400" dirty="0"/>
              <a:t>engagement with the team.</a:t>
            </a:r>
          </a:p>
          <a:p>
            <a:r>
              <a:rPr lang="en-US" sz="2400" dirty="0"/>
              <a:t>People not process through </a:t>
            </a:r>
            <a:r>
              <a:rPr lang="en-US" sz="2400" dirty="0">
                <a:solidFill>
                  <a:srgbClr val="FF0000"/>
                </a:solidFill>
              </a:rPr>
              <a:t>pair programming</a:t>
            </a:r>
            <a:r>
              <a:rPr lang="en-US" sz="2400" dirty="0"/>
              <a:t>, </a:t>
            </a:r>
            <a:r>
              <a:rPr lang="en-US" sz="2400" dirty="0">
                <a:solidFill>
                  <a:srgbClr val="FF0000"/>
                </a:solidFill>
              </a:rPr>
              <a:t>collective ownership </a:t>
            </a:r>
            <a:r>
              <a:rPr lang="en-US" sz="2400" dirty="0"/>
              <a:t>and </a:t>
            </a:r>
            <a:r>
              <a:rPr lang="en-US" sz="2400" dirty="0">
                <a:solidFill>
                  <a:srgbClr val="FF0000"/>
                </a:solidFill>
              </a:rPr>
              <a:t>a process that avoids long working hours</a:t>
            </a:r>
            <a:r>
              <a:rPr lang="en-US" sz="2400" dirty="0"/>
              <a:t>.</a:t>
            </a:r>
          </a:p>
          <a:p>
            <a:r>
              <a:rPr lang="en-US" sz="2400" dirty="0"/>
              <a:t>Change supported through regular system releases.</a:t>
            </a:r>
          </a:p>
          <a:p>
            <a:r>
              <a:rPr lang="en-US" sz="2400" dirty="0"/>
              <a:t>Maintaining </a:t>
            </a:r>
            <a:r>
              <a:rPr lang="en-US" sz="2400" u="sng" dirty="0"/>
              <a:t>simplicity</a:t>
            </a:r>
            <a:r>
              <a:rPr lang="en-US" sz="2400" dirty="0"/>
              <a:t> through </a:t>
            </a:r>
            <a:r>
              <a:rPr lang="en-US" sz="2400" u="sng" dirty="0"/>
              <a:t>constant </a:t>
            </a:r>
            <a:r>
              <a:rPr lang="en-US" sz="2400" u="sng" dirty="0">
                <a:solidFill>
                  <a:srgbClr val="FF0000"/>
                </a:solidFill>
              </a:rPr>
              <a:t>refactoring</a:t>
            </a:r>
            <a:r>
              <a:rPr lang="en-US" sz="2400" dirty="0"/>
              <a:t> of code.</a:t>
            </a:r>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36</a:t>
            </a:fld>
            <a:endParaRPr lang="zh-TW" altLang="en-US"/>
          </a:p>
        </p:txBody>
      </p:sp>
    </p:spTree>
    <p:extLst>
      <p:ext uri="{BB962C8B-B14F-4D97-AF65-F5344CB8AC3E}">
        <p14:creationId xmlns:p14="http://schemas.microsoft.com/office/powerpoint/2010/main" val="2161321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a:t>
            </a:r>
            <a:r>
              <a:rPr lang="en-US" u="sng" dirty="0" smtClean="0"/>
              <a:t>technical focus</a:t>
            </a:r>
            <a:r>
              <a:rPr lang="en-US" dirty="0" smtClean="0"/>
              <a:t> and is not easy to integrate with management practice in most organizations.</a:t>
            </a:r>
          </a:p>
          <a:p>
            <a:r>
              <a:rPr lang="en-US" dirty="0" smtClean="0"/>
              <a:t>Consequently, while agile development uses </a:t>
            </a:r>
            <a:r>
              <a:rPr lang="en-US" dirty="0" smtClean="0">
                <a:solidFill>
                  <a:srgbClr val="FF0000"/>
                </a:solidFill>
              </a:rPr>
              <a:t>practices from XP</a:t>
            </a:r>
            <a:r>
              <a:rPr lang="en-US" dirty="0" smtClean="0"/>
              <a:t>, the method as originally defined is not widely used.</a:t>
            </a:r>
          </a:p>
          <a:p>
            <a:r>
              <a:rPr lang="en-US" dirty="0" smtClean="0"/>
              <a:t>Key practices</a:t>
            </a:r>
          </a:p>
          <a:p>
            <a:pPr lvl="1"/>
            <a:r>
              <a:rPr lang="en-US" dirty="0" smtClean="0">
                <a:solidFill>
                  <a:srgbClr val="FF0000"/>
                </a:solidFill>
              </a:rPr>
              <a:t>User stories for specification</a:t>
            </a:r>
          </a:p>
          <a:p>
            <a:pPr lvl="1"/>
            <a:r>
              <a:rPr lang="en-US" dirty="0" smtClean="0">
                <a:solidFill>
                  <a:srgbClr val="FF0000"/>
                </a:solidFill>
              </a:rPr>
              <a:t>Refactoring</a:t>
            </a:r>
          </a:p>
          <a:p>
            <a:pPr lvl="1"/>
            <a:r>
              <a:rPr lang="en-US" dirty="0" smtClean="0">
                <a:solidFill>
                  <a:srgbClr val="FF0000"/>
                </a:solidFill>
              </a:rPr>
              <a:t>Test-first development</a:t>
            </a:r>
          </a:p>
          <a:p>
            <a:pPr lvl="1"/>
            <a:r>
              <a:rPr lang="en-US" dirty="0" smtClean="0">
                <a:solidFill>
                  <a:srgbClr val="FF0000"/>
                </a:solidFill>
              </a:rPr>
              <a:t>Continuous integration</a:t>
            </a:r>
          </a:p>
          <a:p>
            <a:pPr lvl="1"/>
            <a:r>
              <a:rPr lang="en-US" dirty="0" smtClean="0">
                <a:solidFill>
                  <a:srgbClr val="FF0000"/>
                </a:solidFill>
              </a:rPr>
              <a:t>Pair programming</a:t>
            </a:r>
            <a:endParaRPr lang="en-US" dirty="0">
              <a:solidFill>
                <a:srgbClr val="FF0000"/>
              </a:solidFill>
            </a:endParaRPr>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37</a:t>
            </a:fld>
            <a:endParaRPr lang="zh-TW" altLang="en-US"/>
          </a:p>
        </p:txBody>
      </p:sp>
    </p:spTree>
    <p:extLst>
      <p:ext uri="{BB962C8B-B14F-4D97-AF65-F5344CB8AC3E}">
        <p14:creationId xmlns:p14="http://schemas.microsoft.com/office/powerpoint/2010/main" val="48344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smtClean="0"/>
              <a:t>Refactoring</a:t>
            </a:r>
            <a:endParaRPr lang="en-US" dirty="0"/>
          </a:p>
        </p:txBody>
      </p:sp>
      <p:sp>
        <p:nvSpPr>
          <p:cNvPr id="1171459" name="Rectangle 3"/>
          <p:cNvSpPr>
            <a:spLocks noGrp="1" noChangeArrowheads="1"/>
          </p:cNvSpPr>
          <p:nvPr>
            <p:ph idx="1"/>
          </p:nvPr>
        </p:nvSpPr>
        <p:spPr/>
        <p:txBody>
          <a:bodyPr/>
          <a:lstStyle/>
          <a:p>
            <a:pPr>
              <a:lnSpc>
                <a:spcPct val="90000"/>
              </a:lnSpc>
            </a:pPr>
            <a:r>
              <a:rPr lang="en-US" dirty="0"/>
              <a:t>Conventional wisdom in software engineering is to </a:t>
            </a:r>
            <a:r>
              <a:rPr lang="en-US" u="sng" dirty="0">
                <a:solidFill>
                  <a:srgbClr val="FF0000"/>
                </a:solidFill>
              </a:rPr>
              <a:t>design for change</a:t>
            </a:r>
            <a:r>
              <a:rPr lang="en-US" dirty="0"/>
              <a:t>. It is worth spending time and effort </a:t>
            </a:r>
            <a:r>
              <a:rPr lang="en-US" i="1" dirty="0">
                <a:solidFill>
                  <a:srgbClr val="FF0000"/>
                </a:solidFill>
              </a:rPr>
              <a:t>anticipating changes</a:t>
            </a:r>
            <a:r>
              <a:rPr lang="en-US" dirty="0"/>
              <a:t> as this </a:t>
            </a:r>
            <a:r>
              <a:rPr lang="en-US" u="sng" dirty="0"/>
              <a:t>reduces costs</a:t>
            </a:r>
            <a:r>
              <a:rPr lang="en-US" dirty="0"/>
              <a:t> later in the life cycle.</a:t>
            </a:r>
          </a:p>
          <a:p>
            <a:pPr>
              <a:lnSpc>
                <a:spcPct val="90000"/>
              </a:lnSpc>
            </a:pPr>
            <a:r>
              <a:rPr lang="en-US" dirty="0"/>
              <a:t>XP, however, maintains that this is not worthwhile as </a:t>
            </a:r>
            <a:r>
              <a:rPr lang="en-US" dirty="0">
                <a:solidFill>
                  <a:srgbClr val="FF0000"/>
                </a:solidFill>
              </a:rPr>
              <a:t>changes </a:t>
            </a:r>
            <a:r>
              <a:rPr lang="en-US" b="1" dirty="0">
                <a:solidFill>
                  <a:srgbClr val="FF0000"/>
                </a:solidFill>
              </a:rPr>
              <a:t>cannot</a:t>
            </a:r>
            <a:r>
              <a:rPr lang="en-US" dirty="0">
                <a:solidFill>
                  <a:srgbClr val="FF0000"/>
                </a:solidFill>
              </a:rPr>
              <a:t> be </a:t>
            </a:r>
            <a:r>
              <a:rPr lang="en-US" i="1" dirty="0">
                <a:solidFill>
                  <a:srgbClr val="FF0000"/>
                </a:solidFill>
              </a:rPr>
              <a:t>reliably</a:t>
            </a:r>
            <a:r>
              <a:rPr lang="en-US" dirty="0">
                <a:solidFill>
                  <a:srgbClr val="FF0000"/>
                </a:solidFill>
              </a:rPr>
              <a:t> anticipated</a:t>
            </a:r>
            <a:r>
              <a:rPr lang="en-US" dirty="0"/>
              <a:t>.</a:t>
            </a:r>
          </a:p>
          <a:p>
            <a:pPr>
              <a:lnSpc>
                <a:spcPct val="90000"/>
              </a:lnSpc>
            </a:pPr>
            <a:r>
              <a:rPr lang="en-US" dirty="0"/>
              <a:t>Rather, it proposes </a:t>
            </a:r>
            <a:r>
              <a:rPr lang="en-US" dirty="0">
                <a:solidFill>
                  <a:srgbClr val="FF0000"/>
                </a:solidFill>
              </a:rPr>
              <a:t>constant code improvement </a:t>
            </a:r>
            <a:r>
              <a:rPr lang="en-US" dirty="0"/>
              <a:t>(</a:t>
            </a:r>
            <a:r>
              <a:rPr lang="en-US" b="1" dirty="0"/>
              <a:t>refactoring</a:t>
            </a:r>
            <a:r>
              <a:rPr lang="en-US" dirty="0"/>
              <a:t>) to </a:t>
            </a:r>
            <a:r>
              <a:rPr lang="en-US" dirty="0">
                <a:solidFill>
                  <a:srgbClr val="FF0000"/>
                </a:solidFill>
              </a:rPr>
              <a:t>make changes easier </a:t>
            </a:r>
            <a:r>
              <a:rPr lang="en-US" dirty="0"/>
              <a:t>when they have to be implemented</a:t>
            </a:r>
            <a:r>
              <a:rPr lang="en-US" dirty="0" smtClean="0"/>
              <a:t>.</a:t>
            </a:r>
          </a:p>
          <a:p>
            <a:r>
              <a:rPr lang="en-US" altLang="zh-TW" dirty="0" smtClean="0"/>
              <a:t>Refactoring is </a:t>
            </a:r>
            <a:r>
              <a:rPr lang="en-US" altLang="zh-TW" dirty="0"/>
              <a:t>a disciplined technique for </a:t>
            </a:r>
            <a:r>
              <a:rPr lang="en-US" altLang="zh-TW" u="sng" dirty="0"/>
              <a:t>restructuring an existing body of code</a:t>
            </a:r>
            <a:r>
              <a:rPr lang="en-US" altLang="zh-TW" dirty="0"/>
              <a:t>, </a:t>
            </a:r>
            <a:r>
              <a:rPr lang="en-US" altLang="zh-TW" dirty="0">
                <a:solidFill>
                  <a:srgbClr val="FF0000"/>
                </a:solidFill>
              </a:rPr>
              <a:t>altering its </a:t>
            </a:r>
            <a:r>
              <a:rPr lang="en-US" altLang="zh-TW" u="sng" dirty="0">
                <a:solidFill>
                  <a:srgbClr val="FF0000"/>
                </a:solidFill>
              </a:rPr>
              <a:t>internal structure</a:t>
            </a:r>
            <a:r>
              <a:rPr lang="en-US" altLang="zh-TW" dirty="0">
                <a:solidFill>
                  <a:srgbClr val="FF0000"/>
                </a:solidFill>
              </a:rPr>
              <a:t> </a:t>
            </a:r>
            <a:r>
              <a:rPr lang="en-US" altLang="zh-TW" b="1" dirty="0">
                <a:solidFill>
                  <a:srgbClr val="FF0000"/>
                </a:solidFill>
              </a:rPr>
              <a:t>without</a:t>
            </a:r>
            <a:r>
              <a:rPr lang="en-US" altLang="zh-TW" dirty="0">
                <a:solidFill>
                  <a:srgbClr val="FF0000"/>
                </a:solidFill>
              </a:rPr>
              <a:t> changing its </a:t>
            </a:r>
            <a:r>
              <a:rPr lang="en-US" altLang="zh-TW" u="sng" dirty="0">
                <a:solidFill>
                  <a:srgbClr val="FF0000"/>
                </a:solidFill>
              </a:rPr>
              <a:t>external behavior</a:t>
            </a:r>
          </a:p>
          <a:p>
            <a:pPr>
              <a:lnSpc>
                <a:spcPct val="90000"/>
              </a:lnSpc>
            </a:pPr>
            <a:endParaRPr lang="en-US" dirty="0"/>
          </a:p>
        </p:txBody>
      </p:sp>
      <p:pic>
        <p:nvPicPr>
          <p:cNvPr id="7" name="Picture 2" descr="https://refactoring.com/refactoringBoo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25986" y="225560"/>
            <a:ext cx="1255627" cy="16046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投影片編號版面配置區 2"/>
          <p:cNvSpPr>
            <a:spLocks noGrp="1"/>
          </p:cNvSpPr>
          <p:nvPr>
            <p:ph type="sldNum" sz="quarter" idx="12"/>
          </p:nvPr>
        </p:nvSpPr>
        <p:spPr/>
        <p:txBody>
          <a:bodyPr/>
          <a:lstStyle/>
          <a:p>
            <a:fld id="{840C0E3E-BBFB-49BF-952A-89664C7AD7DE}" type="slidenum">
              <a:rPr lang="zh-TW" altLang="en-US" smtClean="0"/>
              <a:t>38</a:t>
            </a:fld>
            <a:endParaRPr lang="zh-TW" altLang="en-US"/>
          </a:p>
        </p:txBody>
      </p:sp>
    </p:spTree>
    <p:extLst>
      <p:ext uri="{BB962C8B-B14F-4D97-AF65-F5344CB8AC3E}">
        <p14:creationId xmlns:p14="http://schemas.microsoft.com/office/powerpoint/2010/main" val="623210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Programming team look for possible software improvements (i.e., </a:t>
            </a:r>
            <a:r>
              <a:rPr lang="en-US" b="1" dirty="0" smtClean="0">
                <a:solidFill>
                  <a:srgbClr val="FF0000"/>
                </a:solidFill>
              </a:rPr>
              <a:t>code smells</a:t>
            </a:r>
            <a:r>
              <a:rPr lang="en-US" dirty="0" smtClean="0"/>
              <a:t>) and make these improvements </a:t>
            </a:r>
            <a:r>
              <a:rPr lang="en-US" u="sng" dirty="0" smtClean="0"/>
              <a:t>even where there is no immediate need for them</a:t>
            </a:r>
            <a:r>
              <a:rPr lang="en-US" dirty="0" smtClean="0"/>
              <a:t>.</a:t>
            </a:r>
          </a:p>
          <a:p>
            <a:r>
              <a:rPr lang="en-US" dirty="0" smtClean="0"/>
              <a:t>This </a:t>
            </a:r>
            <a:r>
              <a:rPr lang="en-US" dirty="0" smtClean="0">
                <a:solidFill>
                  <a:srgbClr val="FF0000"/>
                </a:solidFill>
              </a:rPr>
              <a:t>improves the </a:t>
            </a:r>
            <a:r>
              <a:rPr lang="en-US" u="sng" dirty="0" smtClean="0">
                <a:solidFill>
                  <a:srgbClr val="FF0000"/>
                </a:solidFill>
              </a:rPr>
              <a:t>understandability</a:t>
            </a:r>
            <a:r>
              <a:rPr lang="en-US" dirty="0" smtClean="0">
                <a:solidFill>
                  <a:srgbClr val="FF0000"/>
                </a:solidFill>
              </a:rPr>
              <a:t> </a:t>
            </a:r>
            <a:r>
              <a:rPr lang="en-US" dirty="0" smtClean="0"/>
              <a:t>of the software and so </a:t>
            </a:r>
            <a:r>
              <a:rPr lang="en-US" b="1" dirty="0" smtClean="0">
                <a:solidFill>
                  <a:srgbClr val="FF0000"/>
                </a:solidFill>
              </a:rPr>
              <a:t>reduces the need for documentation</a:t>
            </a:r>
            <a:r>
              <a:rPr lang="en-US" dirty="0" smtClean="0"/>
              <a:t>.</a:t>
            </a:r>
          </a:p>
          <a:p>
            <a:r>
              <a:rPr lang="en-US" dirty="0" smtClean="0"/>
              <a:t>Changes are easier to make because the </a:t>
            </a:r>
            <a:r>
              <a:rPr lang="en-US" dirty="0" smtClean="0">
                <a:solidFill>
                  <a:srgbClr val="FF0000"/>
                </a:solidFill>
              </a:rPr>
              <a:t>code is well-structured</a:t>
            </a:r>
            <a:r>
              <a:rPr lang="en-US" dirty="0" smtClean="0"/>
              <a:t> and </a:t>
            </a:r>
            <a:r>
              <a:rPr lang="en-US" dirty="0" smtClean="0">
                <a:solidFill>
                  <a:srgbClr val="FF0000"/>
                </a:solidFill>
              </a:rPr>
              <a:t>clear</a:t>
            </a:r>
            <a:r>
              <a:rPr lang="en-US" dirty="0" smtClean="0"/>
              <a:t>.</a:t>
            </a:r>
          </a:p>
          <a:p>
            <a:r>
              <a:rPr lang="en-US" dirty="0" smtClean="0"/>
              <a:t>However, some changes requires </a:t>
            </a:r>
            <a:r>
              <a:rPr lang="en-US" u="sng" dirty="0" smtClean="0">
                <a:solidFill>
                  <a:srgbClr val="FF0000"/>
                </a:solidFill>
              </a:rPr>
              <a:t>architecture refactoring</a:t>
            </a:r>
            <a:r>
              <a:rPr lang="en-US" dirty="0" smtClean="0"/>
              <a:t> and this is much more expensive.</a:t>
            </a:r>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39</a:t>
            </a:fld>
            <a:endParaRPr lang="zh-TW" altLang="en-US"/>
          </a:p>
        </p:txBody>
      </p:sp>
    </p:spTree>
    <p:extLst>
      <p:ext uri="{BB962C8B-B14F-4D97-AF65-F5344CB8AC3E}">
        <p14:creationId xmlns:p14="http://schemas.microsoft.com/office/powerpoint/2010/main" val="2670098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normAutofit lnSpcReduction="10000"/>
          </a:bodyPr>
          <a:lstStyle/>
          <a:p>
            <a:r>
              <a:rPr lang="en-GB" dirty="0" smtClean="0">
                <a:solidFill>
                  <a:srgbClr val="C00000"/>
                </a:solidFill>
              </a:rPr>
              <a:t>A </a:t>
            </a:r>
            <a:r>
              <a:rPr lang="en-GB" u="sng" dirty="0" smtClean="0">
                <a:solidFill>
                  <a:srgbClr val="FF0000"/>
                </a:solidFill>
              </a:rPr>
              <a:t>software process</a:t>
            </a:r>
            <a:r>
              <a:rPr lang="en-GB" dirty="0" smtClean="0">
                <a:solidFill>
                  <a:srgbClr val="FF0000"/>
                </a:solidFill>
              </a:rPr>
              <a:t> </a:t>
            </a:r>
            <a:r>
              <a:rPr lang="en-GB" dirty="0" smtClean="0">
                <a:solidFill>
                  <a:srgbClr val="C00000"/>
                </a:solidFill>
              </a:rPr>
              <a:t>is </a:t>
            </a:r>
            <a:r>
              <a:rPr lang="en-GB" dirty="0" smtClean="0">
                <a:solidFill>
                  <a:srgbClr val="7030A0"/>
                </a:solidFill>
              </a:rPr>
              <a:t>a sequence of activities </a:t>
            </a:r>
            <a:r>
              <a:rPr lang="en-GB" dirty="0" smtClean="0">
                <a:solidFill>
                  <a:srgbClr val="C00000"/>
                </a:solidFill>
              </a:rPr>
              <a:t>leading to the </a:t>
            </a:r>
            <a:r>
              <a:rPr lang="en-GB" u="sng" dirty="0" smtClean="0">
                <a:solidFill>
                  <a:srgbClr val="C00000"/>
                </a:solidFill>
              </a:rPr>
              <a:t>production</a:t>
            </a:r>
            <a:r>
              <a:rPr lang="en-GB" dirty="0" smtClean="0">
                <a:solidFill>
                  <a:srgbClr val="C00000"/>
                </a:solidFill>
              </a:rPr>
              <a:t> of software. Four fundamental activities:</a:t>
            </a:r>
          </a:p>
          <a:p>
            <a:pPr lvl="1"/>
            <a:r>
              <a:rPr lang="en-GB" b="1" dirty="0" smtClean="0">
                <a:solidFill>
                  <a:srgbClr val="FF0000"/>
                </a:solidFill>
              </a:rPr>
              <a:t>Software specification</a:t>
            </a:r>
            <a:r>
              <a:rPr lang="en-GB" dirty="0" smtClean="0"/>
              <a:t>, where customers and engineers define the software that is to be produced and the constraints on its operation.</a:t>
            </a:r>
          </a:p>
          <a:p>
            <a:pPr lvl="1"/>
            <a:r>
              <a:rPr lang="en-GB" b="1" dirty="0" smtClean="0">
                <a:solidFill>
                  <a:srgbClr val="FF0000"/>
                </a:solidFill>
              </a:rPr>
              <a:t>Software development</a:t>
            </a:r>
            <a:r>
              <a:rPr lang="en-GB" dirty="0" smtClean="0"/>
              <a:t>, where the software is designed and programmed.</a:t>
            </a:r>
          </a:p>
          <a:p>
            <a:pPr lvl="1"/>
            <a:r>
              <a:rPr lang="en-GB" b="1" dirty="0" smtClean="0">
                <a:solidFill>
                  <a:srgbClr val="FF0000"/>
                </a:solidFill>
              </a:rPr>
              <a:t>Software validation</a:t>
            </a:r>
            <a:r>
              <a:rPr lang="en-GB" dirty="0" smtClean="0"/>
              <a:t>, where the software is checked to ensure that it is what the customer requires.</a:t>
            </a:r>
          </a:p>
          <a:p>
            <a:pPr lvl="1"/>
            <a:r>
              <a:rPr lang="en-GB" b="1" dirty="0" smtClean="0">
                <a:solidFill>
                  <a:srgbClr val="FF0000"/>
                </a:solidFill>
              </a:rPr>
              <a:t>Software evolution</a:t>
            </a:r>
            <a:r>
              <a:rPr lang="en-GB" dirty="0" smtClean="0"/>
              <a:t>, where the software is modified to reflect changing customer and market requirements.</a:t>
            </a:r>
          </a:p>
          <a:p>
            <a:r>
              <a:rPr lang="en-US" dirty="0">
                <a:solidFill>
                  <a:srgbClr val="7030A0"/>
                </a:solidFill>
              </a:rPr>
              <a:t>Different types of systems need different development processes</a:t>
            </a:r>
          </a:p>
          <a:p>
            <a:pPr lvl="1">
              <a:spcBef>
                <a:spcPts val="0"/>
              </a:spcBef>
            </a:pPr>
            <a:r>
              <a:rPr lang="en-US" dirty="0">
                <a:solidFill>
                  <a:srgbClr val="C00000"/>
                </a:solidFill>
              </a:rPr>
              <a:t>Generic activities may </a:t>
            </a:r>
            <a:r>
              <a:rPr lang="en-US" u="sng" dirty="0">
                <a:solidFill>
                  <a:srgbClr val="C00000"/>
                </a:solidFill>
              </a:rPr>
              <a:t>organized in different ways </a:t>
            </a:r>
            <a:r>
              <a:rPr lang="en-US" dirty="0">
                <a:solidFill>
                  <a:srgbClr val="C00000"/>
                </a:solidFill>
              </a:rPr>
              <a:t>and </a:t>
            </a:r>
            <a:r>
              <a:rPr lang="en-US" u="sng" dirty="0">
                <a:solidFill>
                  <a:srgbClr val="C00000"/>
                </a:solidFill>
              </a:rPr>
              <a:t>described at different levels of detail</a:t>
            </a:r>
          </a:p>
        </p:txBody>
      </p:sp>
      <p:sp>
        <p:nvSpPr>
          <p:cNvPr id="4" name="投影片編號版面配置區 3"/>
          <p:cNvSpPr>
            <a:spLocks noGrp="1"/>
          </p:cNvSpPr>
          <p:nvPr>
            <p:ph type="sldNum" sz="quarter" idx="12"/>
          </p:nvPr>
        </p:nvSpPr>
        <p:spPr/>
        <p:txBody>
          <a:bodyPr/>
          <a:lstStyle/>
          <a:p>
            <a:fld id="{840C0E3E-BBFB-49BF-952A-89664C7AD7DE}" type="slidenum">
              <a:rPr lang="zh-TW" altLang="en-US" smtClean="0"/>
              <a:t>4</a:t>
            </a:fld>
            <a:endParaRPr lang="zh-TW" altLang="en-US"/>
          </a:p>
        </p:txBody>
      </p:sp>
    </p:spTree>
    <p:extLst>
      <p:ext uri="{BB962C8B-B14F-4D97-AF65-F5344CB8AC3E}">
        <p14:creationId xmlns:p14="http://schemas.microsoft.com/office/powerpoint/2010/main" val="26490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refactoring</a:t>
            </a:r>
            <a:endParaRPr lang="en-US" dirty="0"/>
          </a:p>
        </p:txBody>
      </p:sp>
      <p:sp>
        <p:nvSpPr>
          <p:cNvPr id="3" name="Content Placeholder 2"/>
          <p:cNvSpPr>
            <a:spLocks noGrp="1"/>
          </p:cNvSpPr>
          <p:nvPr>
            <p:ph idx="1"/>
          </p:nvPr>
        </p:nvSpPr>
        <p:spPr/>
        <p:txBody>
          <a:bodyPr/>
          <a:lstStyle/>
          <a:p>
            <a:r>
              <a:rPr lang="en-US" dirty="0" smtClean="0"/>
              <a:t>Re-organization of a class hierarchy to </a:t>
            </a:r>
            <a:r>
              <a:rPr lang="en-US" dirty="0" smtClean="0">
                <a:solidFill>
                  <a:srgbClr val="7030A0"/>
                </a:solidFill>
              </a:rPr>
              <a:t>remove duplicate code</a:t>
            </a:r>
            <a:r>
              <a:rPr lang="en-US" dirty="0" smtClean="0"/>
              <a:t>.</a:t>
            </a:r>
          </a:p>
          <a:p>
            <a:r>
              <a:rPr lang="en-US" dirty="0" smtClean="0"/>
              <a:t>Tidying up and </a:t>
            </a:r>
            <a:r>
              <a:rPr lang="en-US" dirty="0" smtClean="0">
                <a:solidFill>
                  <a:srgbClr val="7030A0"/>
                </a:solidFill>
              </a:rPr>
              <a:t>renaming attributes and methods </a:t>
            </a:r>
            <a:r>
              <a:rPr lang="en-US" dirty="0" smtClean="0"/>
              <a:t>to make them </a:t>
            </a:r>
            <a:r>
              <a:rPr lang="en-US" u="sng" dirty="0" smtClean="0"/>
              <a:t>easier to understand</a:t>
            </a:r>
            <a:r>
              <a:rPr lang="en-US" dirty="0" smtClean="0"/>
              <a:t>.</a:t>
            </a:r>
          </a:p>
          <a:p>
            <a:r>
              <a:rPr lang="en-US" dirty="0" smtClean="0"/>
              <a:t>The replacement of inline code with calls to methods that have been included in a program library.</a:t>
            </a:r>
          </a:p>
          <a:p>
            <a:pPr>
              <a:spcBef>
                <a:spcPts val="400"/>
              </a:spcBef>
            </a:pPr>
            <a:r>
              <a:rPr lang="en-US" altLang="zh-TW" dirty="0">
                <a:solidFill>
                  <a:srgbClr val="FF0000"/>
                </a:solidFill>
              </a:rPr>
              <a:t>Extract and move, …</a:t>
            </a:r>
          </a:p>
          <a:p>
            <a:pPr>
              <a:spcBef>
                <a:spcPts val="400"/>
              </a:spcBef>
            </a:pPr>
            <a:r>
              <a:rPr lang="en-US" altLang="zh-TW" dirty="0">
                <a:solidFill>
                  <a:srgbClr val="FF0000"/>
                </a:solidFill>
              </a:rPr>
              <a:t>Eclipse IDE has supported several types of refactoring to improve the structures of Java elements (class or method</a:t>
            </a:r>
            <a:r>
              <a:rPr lang="en-US" altLang="zh-TW" dirty="0" smtClean="0">
                <a:solidFill>
                  <a:srgbClr val="FF0000"/>
                </a:solidFill>
              </a:rPr>
              <a:t>)</a:t>
            </a:r>
            <a:endParaRPr lang="en-US" altLang="zh-TW" dirty="0">
              <a:solidFill>
                <a:srgbClr val="FF0000"/>
              </a:solidFill>
            </a:endParaRPr>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40</a:t>
            </a:fld>
            <a:endParaRPr lang="zh-TW" altLang="en-US"/>
          </a:p>
        </p:txBody>
      </p:sp>
    </p:spTree>
    <p:extLst>
      <p:ext uri="{BB962C8B-B14F-4D97-AF65-F5344CB8AC3E}">
        <p14:creationId xmlns:p14="http://schemas.microsoft.com/office/powerpoint/2010/main" val="18711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 (TF, TFD)</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a:t>
            </a:r>
            <a:r>
              <a:rPr lang="en-US" dirty="0" smtClean="0">
                <a:solidFill>
                  <a:srgbClr val="FF0000"/>
                </a:solidFill>
              </a:rPr>
              <a:t>the program is tested after every change has been made</a:t>
            </a:r>
            <a:r>
              <a:rPr lang="en-US" dirty="0" smtClean="0"/>
              <a:t>.</a:t>
            </a:r>
          </a:p>
          <a:p>
            <a:pPr lvl="1"/>
            <a:r>
              <a:rPr lang="en-US" dirty="0" smtClean="0"/>
              <a:t>Write </a:t>
            </a:r>
            <a:r>
              <a:rPr lang="en-US" dirty="0"/>
              <a:t>a failing test first and make it green by writing </a:t>
            </a:r>
            <a:r>
              <a:rPr lang="en-US" u="sng" dirty="0"/>
              <a:t>exactly enough production code</a:t>
            </a:r>
            <a:r>
              <a:rPr lang="en-US" dirty="0"/>
              <a:t> to do so</a:t>
            </a:r>
          </a:p>
          <a:p>
            <a:r>
              <a:rPr lang="en-US" dirty="0" smtClean="0"/>
              <a:t>XP testing features:</a:t>
            </a:r>
          </a:p>
          <a:p>
            <a:pPr lvl="1"/>
            <a:r>
              <a:rPr lang="en-US" dirty="0" smtClean="0">
                <a:solidFill>
                  <a:srgbClr val="FF0000"/>
                </a:solidFill>
              </a:rPr>
              <a:t>Test</a:t>
            </a:r>
            <a:r>
              <a:rPr lang="en-US" dirty="0">
                <a:solidFill>
                  <a:srgbClr val="FF0000"/>
                </a:solidFill>
              </a:rPr>
              <a:t>-first development</a:t>
            </a:r>
            <a:r>
              <a:rPr lang="en-US" dirty="0"/>
              <a:t>.</a:t>
            </a:r>
          </a:p>
          <a:p>
            <a:pPr lvl="1"/>
            <a:r>
              <a:rPr lang="en-US" dirty="0">
                <a:solidFill>
                  <a:srgbClr val="FF0000"/>
                </a:solidFill>
              </a:rPr>
              <a:t>Incremental test development </a:t>
            </a:r>
            <a:r>
              <a:rPr lang="en-US" dirty="0"/>
              <a:t>from </a:t>
            </a:r>
            <a:r>
              <a:rPr lang="en-US" b="1" dirty="0"/>
              <a:t>scenarios</a:t>
            </a:r>
            <a:r>
              <a:rPr lang="en-US" dirty="0"/>
              <a:t>.</a:t>
            </a:r>
          </a:p>
          <a:p>
            <a:pPr lvl="1"/>
            <a:r>
              <a:rPr lang="en-US" dirty="0">
                <a:solidFill>
                  <a:srgbClr val="FF0000"/>
                </a:solidFill>
              </a:rPr>
              <a:t>User involvement </a:t>
            </a:r>
            <a:r>
              <a:rPr lang="en-US" dirty="0"/>
              <a:t>in </a:t>
            </a:r>
            <a:r>
              <a:rPr lang="en-US" u="sng" dirty="0"/>
              <a:t>test development</a:t>
            </a:r>
            <a:r>
              <a:rPr lang="en-US" dirty="0"/>
              <a:t> and </a:t>
            </a:r>
            <a:r>
              <a:rPr lang="en-US" u="sng" dirty="0"/>
              <a:t>validation</a:t>
            </a:r>
            <a:r>
              <a:rPr lang="en-US" dirty="0"/>
              <a:t>.</a:t>
            </a:r>
          </a:p>
          <a:p>
            <a:pPr lvl="1"/>
            <a:r>
              <a:rPr lang="en-US" dirty="0">
                <a:solidFill>
                  <a:srgbClr val="FF0000"/>
                </a:solidFill>
              </a:rPr>
              <a:t>Automated test harnesses </a:t>
            </a:r>
            <a:r>
              <a:rPr lang="en-US" dirty="0"/>
              <a:t>are used to run all component tests </a:t>
            </a:r>
            <a:r>
              <a:rPr lang="en-US" u="sng" dirty="0"/>
              <a:t>each time that a new release is built</a:t>
            </a:r>
            <a:r>
              <a:rPr lang="en-US" dirty="0"/>
              <a:t>.</a:t>
            </a:r>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41</a:t>
            </a:fld>
            <a:endParaRPr lang="zh-TW" altLang="en-US"/>
          </a:p>
        </p:txBody>
      </p:sp>
    </p:spTree>
    <p:extLst>
      <p:ext uri="{BB962C8B-B14F-4D97-AF65-F5344CB8AC3E}">
        <p14:creationId xmlns:p14="http://schemas.microsoft.com/office/powerpoint/2010/main" val="2070903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development (TDD)</a:t>
            </a:r>
            <a:endParaRPr lang="en-US" dirty="0"/>
          </a:p>
        </p:txBody>
      </p:sp>
      <p:sp>
        <p:nvSpPr>
          <p:cNvPr id="1173507" name="Rectangle 3"/>
          <p:cNvSpPr>
            <a:spLocks noGrp="1" noChangeArrowheads="1"/>
          </p:cNvSpPr>
          <p:nvPr>
            <p:ph idx="1"/>
          </p:nvPr>
        </p:nvSpPr>
        <p:spPr>
          <a:xfrm>
            <a:off x="1981200" y="1600201"/>
            <a:ext cx="8229600" cy="2688996"/>
          </a:xfrm>
        </p:spPr>
        <p:txBody>
          <a:bodyPr/>
          <a:lstStyle/>
          <a:p>
            <a:pPr>
              <a:spcBef>
                <a:spcPts val="0"/>
              </a:spcBef>
            </a:pPr>
            <a:r>
              <a:rPr lang="en-US" sz="2000" b="1" dirty="0"/>
              <a:t>Writing tests before code </a:t>
            </a:r>
            <a:r>
              <a:rPr lang="en-US" sz="2000" dirty="0">
                <a:solidFill>
                  <a:srgbClr val="FF0000"/>
                </a:solidFill>
              </a:rPr>
              <a:t>clarifies the requirements </a:t>
            </a:r>
            <a:r>
              <a:rPr lang="en-US" sz="2000" dirty="0"/>
              <a:t>to be implemented.</a:t>
            </a:r>
          </a:p>
          <a:p>
            <a:pPr>
              <a:spcBef>
                <a:spcPts val="0"/>
              </a:spcBef>
            </a:pPr>
            <a:r>
              <a:rPr lang="en-US" sz="2000" dirty="0">
                <a:solidFill>
                  <a:srgbClr val="7030A0"/>
                </a:solidFill>
              </a:rPr>
              <a:t>Tests are written as programs</a:t>
            </a:r>
            <a:r>
              <a:rPr lang="en-US" sz="2000" dirty="0"/>
              <a:t> rather than data so that they can be executed automatically. The test includes a check that it has executed correctly.</a:t>
            </a:r>
          </a:p>
          <a:p>
            <a:pPr lvl="1">
              <a:spcBef>
                <a:spcPts val="0"/>
              </a:spcBef>
            </a:pPr>
            <a:r>
              <a:rPr lang="en-US" sz="1800" dirty="0"/>
              <a:t>Usually relies on a </a:t>
            </a:r>
            <a:r>
              <a:rPr lang="en-US" sz="1800" dirty="0">
                <a:solidFill>
                  <a:srgbClr val="FF0000"/>
                </a:solidFill>
              </a:rPr>
              <a:t>testing framework </a:t>
            </a:r>
            <a:r>
              <a:rPr lang="en-US" sz="1800" dirty="0"/>
              <a:t>such as </a:t>
            </a:r>
            <a:r>
              <a:rPr lang="en-US" sz="1800" dirty="0" err="1"/>
              <a:t>Junit</a:t>
            </a:r>
            <a:r>
              <a:rPr lang="en-US" sz="1800" dirty="0"/>
              <a:t>.</a:t>
            </a:r>
          </a:p>
          <a:p>
            <a:pPr>
              <a:spcBef>
                <a:spcPts val="0"/>
              </a:spcBef>
            </a:pPr>
            <a:r>
              <a:rPr lang="en-US" sz="2000" dirty="0"/>
              <a:t>All previous and new tests are run automatically when new functionality is added, thus </a:t>
            </a:r>
            <a:r>
              <a:rPr lang="en-US" sz="2000" dirty="0">
                <a:solidFill>
                  <a:srgbClr val="FF0000"/>
                </a:solidFill>
              </a:rPr>
              <a:t>checking that the new functionality has not introduced errors</a:t>
            </a:r>
            <a:r>
              <a:rPr lang="en-US" sz="2000" dirty="0"/>
              <a:t>.</a:t>
            </a:r>
          </a:p>
        </p:txBody>
      </p:sp>
      <p:pic>
        <p:nvPicPr>
          <p:cNvPr id="1026" name="Picture 2" descr="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1873" y="4262073"/>
            <a:ext cx="2004113" cy="209427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txBox="1">
            <a:spLocks noChangeArrowheads="1"/>
          </p:cNvSpPr>
          <p:nvPr/>
        </p:nvSpPr>
        <p:spPr>
          <a:xfrm>
            <a:off x="1981200" y="4300533"/>
            <a:ext cx="6546916" cy="1761332"/>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en-US" sz="2000" dirty="0"/>
              <a:t>TDD</a:t>
            </a:r>
          </a:p>
          <a:p>
            <a:pPr lvl="1">
              <a:lnSpc>
                <a:spcPct val="90000"/>
              </a:lnSpc>
            </a:pPr>
            <a:r>
              <a:rPr lang="en-US" sz="1800" dirty="0"/>
              <a:t>is a </a:t>
            </a:r>
            <a:r>
              <a:rPr lang="en-US" sz="1800" u="sng" dirty="0">
                <a:solidFill>
                  <a:srgbClr val="FF0000"/>
                </a:solidFill>
              </a:rPr>
              <a:t>software development process</a:t>
            </a:r>
            <a:r>
              <a:rPr lang="en-US" sz="1800" dirty="0">
                <a:solidFill>
                  <a:srgbClr val="FF0000"/>
                </a:solidFill>
              </a:rPr>
              <a:t> </a:t>
            </a:r>
            <a:r>
              <a:rPr lang="en-US" sz="1800" dirty="0"/>
              <a:t>that relies on the </a:t>
            </a:r>
            <a:r>
              <a:rPr lang="en-US" sz="1800" u="sng" dirty="0">
                <a:solidFill>
                  <a:srgbClr val="FF0000"/>
                </a:solidFill>
              </a:rPr>
              <a:t>repetition</a:t>
            </a:r>
            <a:r>
              <a:rPr lang="en-US" sz="1800" dirty="0"/>
              <a:t> of a very short development cycle. </a:t>
            </a:r>
            <a:r>
              <a:rPr lang="en-US" sz="1800" b="1" u="sng" dirty="0">
                <a:solidFill>
                  <a:srgbClr val="7030A0"/>
                </a:solidFill>
              </a:rPr>
              <a:t>Requirements are turned into very specific test cases</a:t>
            </a:r>
            <a:r>
              <a:rPr lang="en-US" sz="1800" dirty="0"/>
              <a:t>, then the software is improved to pass the new tests.</a:t>
            </a:r>
          </a:p>
          <a:p>
            <a:pPr lvl="2">
              <a:lnSpc>
                <a:spcPct val="90000"/>
              </a:lnSpc>
            </a:pPr>
            <a:r>
              <a:rPr lang="en-US" altLang="zh-TW" sz="1600" dirty="0"/>
              <a:t>The test-code-refactor cycle</a:t>
            </a:r>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42</a:t>
            </a:fld>
            <a:endParaRPr lang="zh-TW" altLang="en-US"/>
          </a:p>
        </p:txBody>
      </p:sp>
    </p:spTree>
    <p:extLst>
      <p:ext uri="{BB962C8B-B14F-4D97-AF65-F5344CB8AC3E}">
        <p14:creationId xmlns:p14="http://schemas.microsoft.com/office/powerpoint/2010/main" val="2720724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Test-driven development (TDD</a:t>
            </a:r>
            <a:r>
              <a:rPr lang="en-US" altLang="zh-TW" dirty="0" smtClean="0"/>
              <a:t>) (from wiki)</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2050" name="Picture 2" descr="https://upload.wikimedia.org/wikipedia/commons/0/0b/TDD_Global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277" y="1521702"/>
            <a:ext cx="8487446" cy="5017210"/>
          </a:xfrm>
          <a:prstGeom prst="rect">
            <a:avLst/>
          </a:prstGeom>
          <a:noFill/>
          <a:extLst>
            <a:ext uri="{909E8E84-426E-40DD-AFC4-6F175D3DCCD1}">
              <a14:hiddenFill xmlns:a14="http://schemas.microsoft.com/office/drawing/2010/main">
                <a:solidFill>
                  <a:srgbClr val="FFFFFF"/>
                </a:solidFill>
              </a14:hiddenFill>
            </a:ext>
          </a:extLst>
        </p:spPr>
      </p:pic>
      <p:sp>
        <p:nvSpPr>
          <p:cNvPr id="7" name="投影片編號版面配置區 6"/>
          <p:cNvSpPr>
            <a:spLocks noGrp="1"/>
          </p:cNvSpPr>
          <p:nvPr>
            <p:ph type="sldNum" sz="quarter" idx="12"/>
          </p:nvPr>
        </p:nvSpPr>
        <p:spPr/>
        <p:txBody>
          <a:bodyPr/>
          <a:lstStyle/>
          <a:p>
            <a:fld id="{840C0E3E-BBFB-49BF-952A-89664C7AD7DE}" type="slidenum">
              <a:rPr lang="zh-TW" altLang="en-US" smtClean="0"/>
              <a:t>43</a:t>
            </a:fld>
            <a:endParaRPr lang="zh-TW" altLang="en-US"/>
          </a:p>
        </p:txBody>
      </p:sp>
    </p:spTree>
    <p:extLst>
      <p:ext uri="{BB962C8B-B14F-4D97-AF65-F5344CB8AC3E}">
        <p14:creationId xmlns:p14="http://schemas.microsoft.com/office/powerpoint/2010/main" val="249208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normAutofit lnSpcReduction="10000"/>
          </a:bodyPr>
          <a:lstStyle/>
          <a:p>
            <a:r>
              <a:rPr lang="en-GB" dirty="0" smtClean="0"/>
              <a:t>The role of the customer in the testing process is to </a:t>
            </a:r>
            <a:r>
              <a:rPr lang="en-GB" dirty="0" smtClean="0">
                <a:solidFill>
                  <a:srgbClr val="FF0000"/>
                </a:solidFill>
              </a:rPr>
              <a:t>help develop </a:t>
            </a:r>
            <a:r>
              <a:rPr lang="en-GB" b="1" dirty="0" smtClean="0">
                <a:solidFill>
                  <a:srgbClr val="FF0000"/>
                </a:solidFill>
              </a:rPr>
              <a:t>acceptance tests </a:t>
            </a:r>
            <a:r>
              <a:rPr lang="en-GB" dirty="0" smtClean="0">
                <a:solidFill>
                  <a:srgbClr val="FF0000"/>
                </a:solidFill>
              </a:rPr>
              <a:t>for the stories </a:t>
            </a:r>
            <a:r>
              <a:rPr lang="en-GB" dirty="0" smtClean="0"/>
              <a:t>that are to be implemented in the next release of the system. </a:t>
            </a:r>
          </a:p>
          <a:p>
            <a:r>
              <a:rPr lang="en-GB" dirty="0" smtClean="0"/>
              <a:t>The customer who is part of the team </a:t>
            </a:r>
            <a:r>
              <a:rPr lang="en-GB" u="sng" dirty="0" smtClean="0"/>
              <a:t>writes tests</a:t>
            </a:r>
            <a:r>
              <a:rPr lang="en-GB" dirty="0" smtClean="0"/>
              <a:t> as development proceeds. </a:t>
            </a:r>
            <a:r>
              <a:rPr lang="en-GB" dirty="0" smtClean="0">
                <a:solidFill>
                  <a:srgbClr val="FF0000"/>
                </a:solidFill>
              </a:rPr>
              <a:t>All new code is therefore </a:t>
            </a:r>
            <a:r>
              <a:rPr lang="en-GB" u="sng" dirty="0" smtClean="0">
                <a:solidFill>
                  <a:srgbClr val="FF0000"/>
                </a:solidFill>
              </a:rPr>
              <a:t>validated</a:t>
            </a:r>
            <a:r>
              <a:rPr lang="en-GB" dirty="0" smtClean="0">
                <a:solidFill>
                  <a:srgbClr val="FF0000"/>
                </a:solidFill>
              </a:rPr>
              <a:t> to ensure that it is what the customer needs</a:t>
            </a:r>
            <a:r>
              <a:rPr lang="en-GB" dirty="0" smtClean="0"/>
              <a:t>. </a:t>
            </a:r>
          </a:p>
          <a:p>
            <a:r>
              <a:rPr lang="en-GB" dirty="0" smtClean="0"/>
              <a:t>However, people adopting the customer role have limited time available and so </a:t>
            </a:r>
            <a:r>
              <a:rPr lang="en-GB" dirty="0" smtClean="0">
                <a:solidFill>
                  <a:srgbClr val="FF0000"/>
                </a:solidFill>
              </a:rPr>
              <a:t>cannot work full-time with the development team</a:t>
            </a:r>
            <a:r>
              <a:rPr lang="en-GB" dirty="0" smtClean="0"/>
              <a:t>. They may feel that providing the requirements was enough of a contribution and so may be reluctant to get involved in the testing process. </a:t>
            </a:r>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44</a:t>
            </a:fld>
            <a:endParaRPr lang="zh-TW" altLang="en-US"/>
          </a:p>
        </p:txBody>
      </p:sp>
    </p:spTree>
    <p:extLst>
      <p:ext uri="{BB962C8B-B14F-4D97-AF65-F5344CB8AC3E}">
        <p14:creationId xmlns:p14="http://schemas.microsoft.com/office/powerpoint/2010/main" val="4149111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test-first development</a:t>
            </a:r>
            <a:endParaRPr lang="en-US" dirty="0"/>
          </a:p>
        </p:txBody>
      </p:sp>
      <p:sp>
        <p:nvSpPr>
          <p:cNvPr id="3" name="Content Placeholder 2"/>
          <p:cNvSpPr>
            <a:spLocks noGrp="1"/>
          </p:cNvSpPr>
          <p:nvPr>
            <p:ph idx="1"/>
          </p:nvPr>
        </p:nvSpPr>
        <p:spPr/>
        <p:txBody>
          <a:bodyPr>
            <a:normAutofit lnSpcReduction="10000"/>
          </a:bodyPr>
          <a:lstStyle/>
          <a:p>
            <a:r>
              <a:rPr lang="en-GB" dirty="0" smtClean="0"/>
              <a:t>Programmers prefer programming to testing and sometimes they </a:t>
            </a:r>
            <a:r>
              <a:rPr lang="en-GB" u="sng" dirty="0" smtClean="0">
                <a:solidFill>
                  <a:srgbClr val="FF0000"/>
                </a:solidFill>
              </a:rPr>
              <a:t>take short cuts</a:t>
            </a:r>
            <a:r>
              <a:rPr lang="en-GB" dirty="0" smtClean="0">
                <a:solidFill>
                  <a:srgbClr val="FF0000"/>
                </a:solidFill>
              </a:rPr>
              <a:t> when writing tests</a:t>
            </a:r>
            <a:r>
              <a:rPr lang="en-GB" dirty="0" smtClean="0"/>
              <a:t>. For example, they may write </a:t>
            </a:r>
            <a:r>
              <a:rPr lang="en-GB" dirty="0" smtClean="0">
                <a:solidFill>
                  <a:srgbClr val="FF0000"/>
                </a:solidFill>
              </a:rPr>
              <a:t>incomplete tests </a:t>
            </a:r>
            <a:r>
              <a:rPr lang="en-GB" dirty="0" smtClean="0"/>
              <a:t>that </a:t>
            </a:r>
            <a:r>
              <a:rPr lang="en-GB" u="sng" dirty="0" smtClean="0"/>
              <a:t>do not check for all possible exceptions</a:t>
            </a:r>
            <a:r>
              <a:rPr lang="en-GB" dirty="0" smtClean="0"/>
              <a:t> that may occur. </a:t>
            </a:r>
          </a:p>
          <a:p>
            <a:r>
              <a:rPr lang="en-GB" u="sng" dirty="0" smtClean="0"/>
              <a:t>Some tests can be very difficult to write incrementally</a:t>
            </a:r>
            <a:r>
              <a:rPr lang="en-GB" dirty="0" smtClean="0"/>
              <a:t>. For example, in a complex user interface, it is often difficult to write unit tests for the code that implements the ‘display logic’ and workflow between screens. </a:t>
            </a:r>
          </a:p>
          <a:p>
            <a:r>
              <a:rPr lang="en-GB" dirty="0" smtClean="0">
                <a:solidFill>
                  <a:srgbClr val="FF0000"/>
                </a:solidFill>
              </a:rPr>
              <a:t>It difficult to judge the </a:t>
            </a:r>
            <a:r>
              <a:rPr lang="en-GB" u="sng" dirty="0" smtClean="0">
                <a:solidFill>
                  <a:srgbClr val="FF0000"/>
                </a:solidFill>
              </a:rPr>
              <a:t>completeness of a set of tests</a:t>
            </a:r>
            <a:r>
              <a:rPr lang="en-GB" dirty="0" smtClean="0"/>
              <a:t>. Although you may have a lot of system tests, </a:t>
            </a:r>
            <a:r>
              <a:rPr lang="en-GB" u="sng" dirty="0" smtClean="0"/>
              <a:t>your test set may not provide complete coverage</a:t>
            </a:r>
            <a:r>
              <a:rPr lang="en-GB" dirty="0" smtClean="0"/>
              <a:t>.  </a:t>
            </a:r>
          </a:p>
          <a:p>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45</a:t>
            </a:fld>
            <a:endParaRPr lang="zh-TW" altLang="en-US"/>
          </a:p>
        </p:txBody>
      </p:sp>
    </p:spTree>
    <p:extLst>
      <p:ext uri="{BB962C8B-B14F-4D97-AF65-F5344CB8AC3E}">
        <p14:creationId xmlns:p14="http://schemas.microsoft.com/office/powerpoint/2010/main" val="16607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smtClean="0"/>
              <a:t>programming involves </a:t>
            </a:r>
            <a:r>
              <a:rPr lang="en-US" sz="2400" dirty="0"/>
              <a:t>programmers working in pairs, </a:t>
            </a:r>
            <a:r>
              <a:rPr lang="en-US" sz="2400" u="sng" dirty="0">
                <a:solidFill>
                  <a:srgbClr val="FF0000"/>
                </a:solidFill>
              </a:rPr>
              <a:t>developing code together</a:t>
            </a:r>
            <a:r>
              <a:rPr lang="en-US" sz="2400" dirty="0"/>
              <a:t>.</a:t>
            </a:r>
          </a:p>
          <a:p>
            <a:pPr>
              <a:lnSpc>
                <a:spcPct val="90000"/>
              </a:lnSpc>
            </a:pPr>
            <a:r>
              <a:rPr lang="en-US" sz="2400" dirty="0"/>
              <a:t>This helps develop </a:t>
            </a:r>
            <a:r>
              <a:rPr lang="en-US" sz="2400" u="sng" dirty="0">
                <a:solidFill>
                  <a:srgbClr val="FF0000"/>
                </a:solidFill>
              </a:rPr>
              <a:t>common ownership</a:t>
            </a:r>
            <a:r>
              <a:rPr lang="en-US" sz="2400" dirty="0">
                <a:solidFill>
                  <a:srgbClr val="FF0000"/>
                </a:solidFill>
              </a:rPr>
              <a:t> of code</a:t>
            </a:r>
            <a:r>
              <a:rPr lang="en-US" sz="2400" dirty="0"/>
              <a:t> and </a:t>
            </a:r>
            <a:r>
              <a:rPr lang="en-US" sz="2400" u="sng" dirty="0">
                <a:solidFill>
                  <a:srgbClr val="FF0000"/>
                </a:solidFill>
              </a:rPr>
              <a:t>spreads knowledge</a:t>
            </a:r>
            <a:r>
              <a:rPr lang="en-US" sz="2400" dirty="0">
                <a:solidFill>
                  <a:srgbClr val="FF0000"/>
                </a:solidFill>
              </a:rPr>
              <a:t> across the team</a:t>
            </a:r>
            <a:r>
              <a:rPr lang="en-US" sz="2400" dirty="0"/>
              <a:t>.</a:t>
            </a:r>
          </a:p>
          <a:p>
            <a:pPr>
              <a:lnSpc>
                <a:spcPct val="90000"/>
              </a:lnSpc>
            </a:pPr>
            <a:r>
              <a:rPr lang="en-US" sz="2400" dirty="0"/>
              <a:t>It serves as an </a:t>
            </a:r>
            <a:r>
              <a:rPr lang="en-US" sz="2400" dirty="0">
                <a:solidFill>
                  <a:srgbClr val="FF0000"/>
                </a:solidFill>
              </a:rPr>
              <a:t>informal review </a:t>
            </a:r>
            <a:r>
              <a:rPr lang="en-US" sz="2400" dirty="0"/>
              <a:t>process as each line of code is looked at by more than 1 person.</a:t>
            </a:r>
          </a:p>
          <a:p>
            <a:pPr>
              <a:lnSpc>
                <a:spcPct val="90000"/>
              </a:lnSpc>
            </a:pPr>
            <a:r>
              <a:rPr lang="en-US" sz="2400" dirty="0"/>
              <a:t>It encourages </a:t>
            </a:r>
            <a:r>
              <a:rPr lang="en-US" sz="2400" dirty="0">
                <a:solidFill>
                  <a:srgbClr val="FF0000"/>
                </a:solidFill>
              </a:rPr>
              <a:t>refactoring</a:t>
            </a:r>
            <a:r>
              <a:rPr lang="en-US" sz="2400" dirty="0"/>
              <a:t> as the whole team can benefit from </a:t>
            </a:r>
            <a:r>
              <a:rPr lang="en-US" dirty="0" smtClean="0"/>
              <a:t>improving the system code.</a:t>
            </a:r>
            <a:endParaRPr lang="en-US" sz="2400" dirty="0"/>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46</a:t>
            </a:fld>
            <a:endParaRPr lang="zh-TW" altLang="en-US"/>
          </a:p>
        </p:txBody>
      </p:sp>
    </p:spTree>
    <p:extLst>
      <p:ext uri="{BB962C8B-B14F-4D97-AF65-F5344CB8AC3E}">
        <p14:creationId xmlns:p14="http://schemas.microsoft.com/office/powerpoint/2010/main" val="4137940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programming</a:t>
            </a:r>
            <a:endParaRPr lang="en-US" dirty="0"/>
          </a:p>
        </p:txBody>
      </p:sp>
      <p:sp>
        <p:nvSpPr>
          <p:cNvPr id="3" name="Content Placeholder 2"/>
          <p:cNvSpPr>
            <a:spLocks noGrp="1"/>
          </p:cNvSpPr>
          <p:nvPr>
            <p:ph idx="1"/>
          </p:nvPr>
        </p:nvSpPr>
        <p:spPr/>
        <p:txBody>
          <a:bodyPr/>
          <a:lstStyle/>
          <a:p>
            <a:r>
              <a:rPr lang="en-GB" dirty="0" smtClean="0"/>
              <a:t>In pair programming, programmers sit together at the same computer to develop the software.</a:t>
            </a:r>
          </a:p>
          <a:p>
            <a:r>
              <a:rPr lang="en-GB" dirty="0" smtClean="0">
                <a:solidFill>
                  <a:srgbClr val="FF0000"/>
                </a:solidFill>
              </a:rPr>
              <a:t>Pairs are created dynamically </a:t>
            </a:r>
            <a:r>
              <a:rPr lang="en-GB" dirty="0" smtClean="0"/>
              <a:t>so that all team members work with each other during the development process.</a:t>
            </a:r>
          </a:p>
          <a:p>
            <a:r>
              <a:rPr lang="en-GB" dirty="0" smtClean="0"/>
              <a:t>The </a:t>
            </a:r>
            <a:r>
              <a:rPr lang="en-GB" dirty="0" smtClean="0">
                <a:solidFill>
                  <a:srgbClr val="FF0000"/>
                </a:solidFill>
              </a:rPr>
              <a:t>sharing of knowledge </a:t>
            </a:r>
            <a:r>
              <a:rPr lang="en-GB" dirty="0" smtClean="0"/>
              <a:t>that happens during pair programming is very important as it </a:t>
            </a:r>
            <a:r>
              <a:rPr lang="en-GB" dirty="0" smtClean="0">
                <a:solidFill>
                  <a:srgbClr val="FF0000"/>
                </a:solidFill>
              </a:rPr>
              <a:t>reduces the overall risks to a project when team members leave</a:t>
            </a:r>
            <a:r>
              <a:rPr lang="en-GB" dirty="0" smtClean="0"/>
              <a:t>.</a:t>
            </a:r>
          </a:p>
          <a:p>
            <a:r>
              <a:rPr lang="en-GB" dirty="0" smtClean="0">
                <a:solidFill>
                  <a:srgbClr val="FF0000"/>
                </a:solidFill>
              </a:rPr>
              <a:t>Pair programming is not necessarily inefficient </a:t>
            </a:r>
            <a:r>
              <a:rPr lang="en-GB" dirty="0" smtClean="0"/>
              <a:t>and there is some evidence that suggests that a pair working together is more efficient than 2 programmers working separately. </a:t>
            </a:r>
            <a:endParaRPr lang="en-US" dirty="0" smtClean="0"/>
          </a:p>
          <a:p>
            <a:endParaRPr lang="en-GB" dirty="0" smtClean="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47</a:t>
            </a:fld>
            <a:endParaRPr lang="zh-TW" altLang="en-US"/>
          </a:p>
        </p:txBody>
      </p:sp>
    </p:spTree>
    <p:extLst>
      <p:ext uri="{BB962C8B-B14F-4D97-AF65-F5344CB8AC3E}">
        <p14:creationId xmlns:p14="http://schemas.microsoft.com/office/powerpoint/2010/main" val="279113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92338"/>
            <a:ext cx="8229600" cy="1143000"/>
          </a:xfrm>
        </p:spPr>
        <p:txBody>
          <a:bodyPr/>
          <a:lstStyle/>
          <a:p>
            <a:pPr algn="ctr"/>
            <a:r>
              <a:rPr lang="en-US" dirty="0" smtClean="0"/>
              <a:t>Agile project management</a:t>
            </a:r>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48</a:t>
            </a:fld>
            <a:endParaRPr lang="zh-TW" altLang="en-US"/>
          </a:p>
        </p:txBody>
      </p:sp>
    </p:spTree>
    <p:extLst>
      <p:ext uri="{BB962C8B-B14F-4D97-AF65-F5344CB8AC3E}">
        <p14:creationId xmlns:p14="http://schemas.microsoft.com/office/powerpoint/2010/main" val="800693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a:t>
            </a:r>
            <a:r>
              <a:rPr lang="en-GB" u="sng" dirty="0" smtClean="0"/>
              <a:t>software project managers</a:t>
            </a:r>
            <a:r>
              <a:rPr lang="en-GB" dirty="0" smtClean="0"/>
              <a:t> is to manage the project so that the </a:t>
            </a:r>
            <a:r>
              <a:rPr lang="en-GB" dirty="0" smtClean="0">
                <a:solidFill>
                  <a:srgbClr val="FF0000"/>
                </a:solidFill>
              </a:rPr>
              <a:t>software is delivered on time</a:t>
            </a:r>
            <a:r>
              <a:rPr lang="en-GB" dirty="0" smtClean="0"/>
              <a:t> and </a:t>
            </a:r>
            <a:r>
              <a:rPr lang="en-GB" dirty="0" smtClean="0">
                <a:solidFill>
                  <a:srgbClr val="FF0000"/>
                </a:solidFill>
              </a:rPr>
              <a:t>within the planned budget </a:t>
            </a:r>
            <a:r>
              <a:rPr lang="en-GB" dirty="0" smtClean="0"/>
              <a:t>for the project. </a:t>
            </a:r>
          </a:p>
          <a:p>
            <a:r>
              <a:rPr lang="en-GB" dirty="0" smtClean="0"/>
              <a:t>The </a:t>
            </a:r>
            <a:r>
              <a:rPr lang="en-GB" u="sng" dirty="0" smtClean="0"/>
              <a:t>standard approach</a:t>
            </a:r>
            <a:r>
              <a:rPr lang="en-GB" dirty="0" smtClean="0"/>
              <a:t> to project management is </a:t>
            </a:r>
            <a:r>
              <a:rPr lang="en-GB" u="sng" dirty="0" smtClean="0"/>
              <a:t>plan-driven</a:t>
            </a:r>
            <a:r>
              <a:rPr lang="en-GB" dirty="0" smtClean="0"/>
              <a:t>. Managers draw up a plan for the project showing </a:t>
            </a:r>
            <a:r>
              <a:rPr lang="en-GB" dirty="0" smtClean="0">
                <a:solidFill>
                  <a:srgbClr val="FF0000"/>
                </a:solidFill>
              </a:rPr>
              <a:t>what</a:t>
            </a:r>
            <a:r>
              <a:rPr lang="en-GB" dirty="0" smtClean="0"/>
              <a:t> should be delivered, </a:t>
            </a:r>
            <a:r>
              <a:rPr lang="en-GB" dirty="0" smtClean="0">
                <a:solidFill>
                  <a:srgbClr val="FF0000"/>
                </a:solidFill>
              </a:rPr>
              <a:t>when</a:t>
            </a:r>
            <a:r>
              <a:rPr lang="en-GB" dirty="0" smtClean="0"/>
              <a:t> it should be delivered and </a:t>
            </a:r>
            <a:r>
              <a:rPr lang="en-GB" dirty="0" smtClean="0">
                <a:solidFill>
                  <a:srgbClr val="FF0000"/>
                </a:solidFill>
              </a:rPr>
              <a:t>who</a:t>
            </a:r>
            <a:r>
              <a:rPr lang="en-GB" dirty="0" smtClean="0"/>
              <a:t> will work on the development of the project </a:t>
            </a:r>
            <a:r>
              <a:rPr lang="en-GB" u="sng" dirty="0" smtClean="0"/>
              <a:t>deliverables</a:t>
            </a:r>
            <a:r>
              <a:rPr lang="en-GB" dirty="0" smtClean="0"/>
              <a:t>. </a:t>
            </a:r>
          </a:p>
          <a:p>
            <a:r>
              <a:rPr lang="en-GB" dirty="0" smtClean="0">
                <a:solidFill>
                  <a:srgbClr val="FF0000"/>
                </a:solidFill>
              </a:rPr>
              <a:t>Agile project management </a:t>
            </a:r>
            <a:r>
              <a:rPr lang="en-GB" dirty="0" smtClean="0"/>
              <a:t>requires a different approach, which is adapted to </a:t>
            </a:r>
            <a:r>
              <a:rPr lang="en-GB" dirty="0" smtClean="0">
                <a:solidFill>
                  <a:srgbClr val="FF0000"/>
                </a:solidFill>
              </a:rPr>
              <a:t>incremental development</a:t>
            </a:r>
            <a:r>
              <a:rPr lang="en-GB" dirty="0" smtClean="0"/>
              <a:t> and the </a:t>
            </a:r>
            <a:r>
              <a:rPr lang="en-GB" dirty="0" smtClean="0">
                <a:solidFill>
                  <a:srgbClr val="FF0000"/>
                </a:solidFill>
              </a:rPr>
              <a:t>practices</a:t>
            </a:r>
            <a:r>
              <a:rPr lang="en-GB" dirty="0" smtClean="0"/>
              <a:t> used in agile methods. </a:t>
            </a:r>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49</a:t>
            </a:fld>
            <a:endParaRPr lang="zh-TW" altLang="en-US"/>
          </a:p>
        </p:txBody>
      </p:sp>
    </p:spTree>
    <p:extLst>
      <p:ext uri="{BB962C8B-B14F-4D97-AF65-F5344CB8AC3E}">
        <p14:creationId xmlns:p14="http://schemas.microsoft.com/office/powerpoint/2010/main" val="495863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dirty="0" smtClean="0"/>
              <a:t>When we describe and discuss processes, we usually talk about the </a:t>
            </a:r>
            <a:r>
              <a:rPr lang="en-GB" u="sng" dirty="0" smtClean="0">
                <a:solidFill>
                  <a:srgbClr val="FF0000"/>
                </a:solidFill>
              </a:rPr>
              <a:t>activities</a:t>
            </a:r>
            <a:r>
              <a:rPr lang="en-GB" dirty="0" smtClean="0"/>
              <a:t> in these processes such as specifying a data model, designing a user interface, etc. and </a:t>
            </a:r>
            <a:r>
              <a:rPr lang="en-GB" u="sng" dirty="0" smtClean="0"/>
              <a:t>the </a:t>
            </a:r>
            <a:r>
              <a:rPr lang="en-GB" u="sng" dirty="0" smtClean="0">
                <a:solidFill>
                  <a:srgbClr val="FF0000"/>
                </a:solidFill>
              </a:rPr>
              <a:t>ordering</a:t>
            </a:r>
            <a:r>
              <a:rPr lang="en-GB" u="sng" dirty="0" smtClean="0"/>
              <a:t> of these activities</a:t>
            </a:r>
            <a:r>
              <a:rPr lang="en-GB" dirty="0" smtClean="0"/>
              <a:t>.</a:t>
            </a:r>
          </a:p>
          <a:p>
            <a:r>
              <a:rPr lang="en-GB" dirty="0" smtClean="0"/>
              <a:t>Process descriptions may also include:</a:t>
            </a:r>
          </a:p>
          <a:p>
            <a:pPr lvl="1"/>
            <a:r>
              <a:rPr lang="en-GB" dirty="0" smtClean="0">
                <a:solidFill>
                  <a:srgbClr val="FF0000"/>
                </a:solidFill>
              </a:rPr>
              <a:t>Products</a:t>
            </a:r>
            <a:r>
              <a:rPr lang="en-GB" dirty="0" smtClean="0"/>
              <a:t> (or </a:t>
            </a:r>
            <a:r>
              <a:rPr lang="en-GB" dirty="0" smtClean="0">
                <a:solidFill>
                  <a:srgbClr val="FF0000"/>
                </a:solidFill>
              </a:rPr>
              <a:t>deliverables</a:t>
            </a:r>
            <a:r>
              <a:rPr lang="en-GB" dirty="0" smtClean="0"/>
              <a:t>), which are </a:t>
            </a:r>
            <a:r>
              <a:rPr lang="en-GB" u="sng" dirty="0" smtClean="0"/>
              <a:t>the </a:t>
            </a:r>
            <a:r>
              <a:rPr lang="en-GB" u="sng" dirty="0" smtClean="0">
                <a:solidFill>
                  <a:srgbClr val="FF0000"/>
                </a:solidFill>
              </a:rPr>
              <a:t>outcomes</a:t>
            </a:r>
            <a:r>
              <a:rPr lang="en-GB" u="sng" dirty="0" smtClean="0"/>
              <a:t> of a process activity</a:t>
            </a:r>
            <a:r>
              <a:rPr lang="en-GB" dirty="0" smtClean="0"/>
              <a:t>; </a:t>
            </a:r>
          </a:p>
          <a:p>
            <a:pPr lvl="1"/>
            <a:r>
              <a:rPr lang="en-GB" dirty="0" smtClean="0">
                <a:solidFill>
                  <a:srgbClr val="FF0000"/>
                </a:solidFill>
              </a:rPr>
              <a:t>Roles</a:t>
            </a:r>
            <a:r>
              <a:rPr lang="en-GB" dirty="0" smtClean="0"/>
              <a:t>, which reflect the responsibilities of </a:t>
            </a:r>
            <a:r>
              <a:rPr lang="en-GB" u="sng" dirty="0" smtClean="0"/>
              <a:t>the </a:t>
            </a:r>
            <a:r>
              <a:rPr lang="en-GB" u="sng" dirty="0" smtClean="0">
                <a:solidFill>
                  <a:srgbClr val="FF0000"/>
                </a:solidFill>
              </a:rPr>
              <a:t>people</a:t>
            </a:r>
            <a:r>
              <a:rPr lang="en-GB" u="sng" dirty="0" smtClean="0"/>
              <a:t> involved in the process</a:t>
            </a:r>
            <a:r>
              <a:rPr lang="en-GB" dirty="0" smtClean="0"/>
              <a:t>;</a:t>
            </a:r>
          </a:p>
          <a:p>
            <a:pPr lvl="1"/>
            <a:r>
              <a:rPr lang="en-GB" dirty="0" smtClean="0">
                <a:solidFill>
                  <a:srgbClr val="FF0000"/>
                </a:solidFill>
              </a:rPr>
              <a:t>Pre- and post-conditions</a:t>
            </a:r>
            <a:r>
              <a:rPr lang="en-GB" dirty="0" smtClean="0"/>
              <a:t>, which are </a:t>
            </a:r>
            <a:r>
              <a:rPr lang="en-GB" u="sng" dirty="0" smtClean="0"/>
              <a:t>statements (</a:t>
            </a:r>
            <a:r>
              <a:rPr lang="en-GB" u="sng" dirty="0" smtClean="0">
                <a:solidFill>
                  <a:srgbClr val="FF0000"/>
                </a:solidFill>
              </a:rPr>
              <a:t>conditions</a:t>
            </a:r>
            <a:r>
              <a:rPr lang="en-GB" u="sng" dirty="0" smtClean="0"/>
              <a:t>) that are true before and after a process activity</a:t>
            </a:r>
            <a:r>
              <a:rPr lang="en-GB" dirty="0" smtClean="0"/>
              <a:t> has been enacted or a product produced.   </a:t>
            </a:r>
            <a:endParaRPr lang="en-US" dirty="0"/>
          </a:p>
        </p:txBody>
      </p:sp>
      <p:sp>
        <p:nvSpPr>
          <p:cNvPr id="5" name="投影片編號版面配置區 4"/>
          <p:cNvSpPr>
            <a:spLocks noGrp="1"/>
          </p:cNvSpPr>
          <p:nvPr>
            <p:ph type="sldNum" sz="quarter" idx="12"/>
          </p:nvPr>
        </p:nvSpPr>
        <p:spPr/>
        <p:txBody>
          <a:bodyPr/>
          <a:lstStyle/>
          <a:p>
            <a:fld id="{840C0E3E-BBFB-49BF-952A-89664C7AD7DE}" type="slidenum">
              <a:rPr lang="zh-TW" altLang="en-US" smtClean="0"/>
              <a:t>5</a:t>
            </a:fld>
            <a:endParaRPr lang="zh-TW" altLang="en-US"/>
          </a:p>
        </p:txBody>
      </p:sp>
    </p:spTree>
    <p:extLst>
      <p:ext uri="{BB962C8B-B14F-4D97-AF65-F5344CB8AC3E}">
        <p14:creationId xmlns:p14="http://schemas.microsoft.com/office/powerpoint/2010/main" val="191501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normAutofit lnSpcReduction="10000"/>
          </a:bodyPr>
          <a:lstStyle/>
          <a:p>
            <a:r>
              <a:rPr lang="en-GB" dirty="0" smtClean="0">
                <a:solidFill>
                  <a:srgbClr val="FF0000"/>
                </a:solidFill>
              </a:rPr>
              <a:t>Scrum</a:t>
            </a:r>
            <a:r>
              <a:rPr lang="en-GB" dirty="0" smtClean="0"/>
              <a:t> is an agile method that focuses on </a:t>
            </a:r>
            <a:r>
              <a:rPr lang="en-GB" u="sng" dirty="0" smtClean="0">
                <a:solidFill>
                  <a:srgbClr val="FF0000"/>
                </a:solidFill>
              </a:rPr>
              <a:t>managing</a:t>
            </a:r>
            <a:r>
              <a:rPr lang="en-GB" dirty="0" smtClean="0">
                <a:solidFill>
                  <a:srgbClr val="FF0000"/>
                </a:solidFill>
              </a:rPr>
              <a:t> iterative development</a:t>
            </a:r>
            <a:r>
              <a:rPr lang="en-GB" dirty="0" smtClean="0"/>
              <a:t> rather than </a:t>
            </a:r>
            <a:r>
              <a:rPr lang="en-GB" u="sng" dirty="0" smtClean="0"/>
              <a:t>specific agile practices</a:t>
            </a:r>
            <a:r>
              <a:rPr lang="en-GB" dirty="0" smtClean="0"/>
              <a:t>.</a:t>
            </a:r>
          </a:p>
          <a:p>
            <a:r>
              <a:rPr lang="en-GB" dirty="0" smtClean="0"/>
              <a:t>There are three phases in Scrum. </a:t>
            </a:r>
          </a:p>
          <a:p>
            <a:pPr lvl="1"/>
            <a:r>
              <a:rPr lang="en-GB" dirty="0" smtClean="0"/>
              <a:t>The </a:t>
            </a:r>
            <a:r>
              <a:rPr lang="en-GB" dirty="0" smtClean="0">
                <a:solidFill>
                  <a:srgbClr val="FF0000"/>
                </a:solidFill>
              </a:rPr>
              <a:t>initial phase </a:t>
            </a:r>
            <a:r>
              <a:rPr lang="en-GB" dirty="0" smtClean="0"/>
              <a:t>is an outline </a:t>
            </a:r>
            <a:r>
              <a:rPr lang="en-GB" u="sng" dirty="0" smtClean="0"/>
              <a:t>planning phase</a:t>
            </a:r>
            <a:r>
              <a:rPr lang="en-GB" dirty="0" smtClean="0"/>
              <a:t> where you establish the general objectives for the project and design the software architecture. </a:t>
            </a:r>
          </a:p>
          <a:p>
            <a:pPr lvl="1"/>
            <a:r>
              <a:rPr lang="en-GB" dirty="0" smtClean="0"/>
              <a:t>This is followed by a series of </a:t>
            </a:r>
            <a:r>
              <a:rPr lang="en-GB" dirty="0" smtClean="0">
                <a:solidFill>
                  <a:srgbClr val="FF0000"/>
                </a:solidFill>
              </a:rPr>
              <a:t>sprint cycles</a:t>
            </a:r>
            <a:r>
              <a:rPr lang="en-GB" dirty="0" smtClean="0"/>
              <a:t>, where each cycle develops an increment of the system. </a:t>
            </a:r>
          </a:p>
          <a:p>
            <a:pPr lvl="1"/>
            <a:r>
              <a:rPr lang="en-GB" dirty="0" smtClean="0"/>
              <a:t>The project </a:t>
            </a:r>
            <a:r>
              <a:rPr lang="en-GB" dirty="0" smtClean="0">
                <a:solidFill>
                  <a:srgbClr val="FF0000"/>
                </a:solidFill>
              </a:rPr>
              <a:t>closure phase </a:t>
            </a:r>
            <a:r>
              <a:rPr lang="en-GB" dirty="0" smtClean="0"/>
              <a:t>wraps up the project, completes required </a:t>
            </a:r>
            <a:r>
              <a:rPr lang="en-GB" u="sng" dirty="0" smtClean="0"/>
              <a:t>documentation</a:t>
            </a:r>
            <a:r>
              <a:rPr lang="en-GB" dirty="0" smtClean="0"/>
              <a:t> such as system help frames and user manuals and assesses the </a:t>
            </a:r>
            <a:r>
              <a:rPr lang="en-GB" u="sng" dirty="0" smtClean="0"/>
              <a:t>lessons learned</a:t>
            </a:r>
            <a:r>
              <a:rPr lang="en-GB" dirty="0" smtClean="0"/>
              <a:t> from the project.</a:t>
            </a:r>
          </a:p>
          <a:p>
            <a:r>
              <a:rPr lang="en-GB" dirty="0" smtClean="0"/>
              <a:t> </a:t>
            </a:r>
          </a:p>
          <a:p>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50</a:t>
            </a:fld>
            <a:endParaRPr lang="zh-TW" altLang="en-US"/>
          </a:p>
        </p:txBody>
      </p:sp>
    </p:spTree>
    <p:extLst>
      <p:ext uri="{BB962C8B-B14F-4D97-AF65-F5344CB8AC3E}">
        <p14:creationId xmlns:p14="http://schemas.microsoft.com/office/powerpoint/2010/main" val="548765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(a)</a:t>
            </a:r>
            <a:endParaRPr lang="en-US" dirty="0"/>
          </a:p>
        </p:txBody>
      </p:sp>
      <p:graphicFrame>
        <p:nvGraphicFramePr>
          <p:cNvPr id="6" name="Content Placeholder 5"/>
          <p:cNvGraphicFramePr>
            <a:graphicFrameLocks noGrp="1"/>
          </p:cNvGraphicFramePr>
          <p:nvPr>
            <p:ph idx="1"/>
            <p:extLst/>
          </p:nvPr>
        </p:nvGraphicFramePr>
        <p:xfrm>
          <a:off x="1981200" y="1809751"/>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a:t>
                      </a:r>
                      <a:r>
                        <a:rPr lang="en-GB" sz="1400" dirty="0" smtClean="0">
                          <a:solidFill>
                            <a:srgbClr val="000000"/>
                          </a:solidFill>
                          <a:effectLst/>
                          <a:latin typeface="Arial"/>
                          <a:ea typeface="Times New Roman"/>
                          <a:cs typeface="Times New Roman"/>
                        </a:rPr>
                        <a:t>developers, which </a:t>
                      </a:r>
                      <a:r>
                        <a:rPr lang="en-GB" sz="1400" dirty="0" smtClean="0">
                          <a:solidFill>
                            <a:srgbClr val="FF0000"/>
                          </a:solidFill>
                          <a:effectLst/>
                          <a:latin typeface="Arial"/>
                          <a:ea typeface="Times New Roman"/>
                          <a:cs typeface="Times New Roman"/>
                        </a:rPr>
                        <a:t>should be no </a:t>
                      </a:r>
                      <a:r>
                        <a:rPr lang="en-GB" sz="1400" dirty="0">
                          <a:solidFill>
                            <a:srgbClr val="FF0000"/>
                          </a:solidFill>
                          <a:effectLst/>
                          <a:latin typeface="Arial"/>
                          <a:ea typeface="Times New Roman"/>
                          <a:cs typeface="Times New Roman"/>
                        </a:rPr>
                        <a:t>more than 7 people</a:t>
                      </a:r>
                      <a:r>
                        <a:rPr lang="en-GB" sz="1400" dirty="0">
                          <a:solidFill>
                            <a:srgbClr val="000000"/>
                          </a:solidFill>
                          <a:effectLst/>
                          <a:latin typeface="Arial"/>
                          <a:ea typeface="Times New Roman"/>
                          <a:cs typeface="Times New Roman"/>
                        </a:rPr>
                        <a:t>. They are responsible for developing the </a:t>
                      </a:r>
                      <a:r>
                        <a:rPr lang="en-GB" sz="1400" dirty="0" smtClean="0">
                          <a:solidFill>
                            <a:srgbClr val="000000"/>
                          </a:solidFill>
                          <a:effectLst/>
                          <a:latin typeface="Arial"/>
                          <a:ea typeface="Times New Roman"/>
                          <a:cs typeface="Times New Roman"/>
                        </a:rPr>
                        <a:t>software </a:t>
                      </a:r>
                      <a:r>
                        <a:rPr lang="en-GB" sz="1400" dirty="0">
                          <a:solidFill>
                            <a:srgbClr val="000000"/>
                          </a:solidFill>
                          <a:effectLst/>
                          <a:latin typeface="Arial"/>
                          <a:ea typeface="Times New Roman"/>
                          <a:cs typeface="Times New Roman"/>
                        </a:rPr>
                        <a:t>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a:t>
                      </a:r>
                      <a:r>
                        <a:rPr lang="en-GB" sz="1400" dirty="0">
                          <a:solidFill>
                            <a:srgbClr val="FF0000"/>
                          </a:solidFill>
                          <a:effectLst/>
                          <a:latin typeface="Arial"/>
                          <a:ea typeface="Times New Roman"/>
                          <a:cs typeface="Times New Roman"/>
                        </a:rPr>
                        <a:t>‘potentially shippable’ which means that it is in a finished state and no further work</a:t>
                      </a:r>
                      <a:r>
                        <a:rPr lang="en-GB" sz="1400" dirty="0">
                          <a:solidFill>
                            <a:srgbClr val="000000"/>
                          </a:solidFill>
                          <a:effectLst/>
                          <a:latin typeface="Arial"/>
                          <a:ea typeface="Times New Roman"/>
                          <a:cs typeface="Times New Roman"/>
                        </a:rPr>
                        <a:t>, such as testing, is needed to  incorporate it into the final product. In practice, this is not always achievable</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t>
                      </a:r>
                      <a:r>
                        <a:rPr lang="en-GB" sz="1400" dirty="0">
                          <a:solidFill>
                            <a:srgbClr val="FF0000"/>
                          </a:solidFill>
                          <a:effectLst/>
                          <a:latin typeface="Arial"/>
                          <a:ea typeface="Times New Roman"/>
                          <a:cs typeface="Times New Roman"/>
                        </a:rPr>
                        <a:t>a list of ‘to do’ items </a:t>
                      </a:r>
                      <a:r>
                        <a:rPr lang="en-GB" sz="1400" dirty="0">
                          <a:solidFill>
                            <a:srgbClr val="000000"/>
                          </a:solidFill>
                          <a:effectLst/>
                          <a:latin typeface="Arial"/>
                          <a:ea typeface="Times New Roman"/>
                          <a:cs typeface="Times New Roman"/>
                        </a:rPr>
                        <a:t>which the Scrum team must tackle. They may be feature definitions for the software, software requirements, user stories or descriptions of supplementary tasks that are needed, such as architecture definition or user documentation</a:t>
                      </a:r>
                      <a:r>
                        <a:rPr lang="en-GB" sz="1400" dirty="0" smtClean="0">
                          <a:solidFill>
                            <a:srgbClr val="000000"/>
                          </a:solidFill>
                          <a:effectLst/>
                          <a:latin typeface="Arial"/>
                          <a:ea typeface="Times New Roman"/>
                          <a:cs typeface="Times New Roman"/>
                        </a:rPr>
                        <a:t>.</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a:t>
                      </a:r>
                      <a:r>
                        <a:rPr lang="en-GB" sz="1400" dirty="0">
                          <a:solidFill>
                            <a:srgbClr val="FF0000"/>
                          </a:solidFill>
                          <a:effectLst/>
                          <a:latin typeface="Arial"/>
                          <a:ea typeface="Times New Roman"/>
                          <a:cs typeface="Times New Roman"/>
                        </a:rPr>
                        <a:t>or possibly a small group</a:t>
                      </a:r>
                      <a:r>
                        <a:rPr lang="en-GB" sz="1400" dirty="0">
                          <a:solidFill>
                            <a:srgbClr val="000000"/>
                          </a:solidFill>
                          <a:effectLst/>
                          <a:latin typeface="Arial"/>
                          <a:ea typeface="Times New Roman"/>
                          <a:cs typeface="Times New Roman"/>
                        </a:rPr>
                        <a:t>) whose job is to </a:t>
                      </a:r>
                      <a:r>
                        <a:rPr lang="en-GB" sz="1400" dirty="0">
                          <a:solidFill>
                            <a:srgbClr val="FF0000"/>
                          </a:solidFill>
                          <a:effectLst/>
                          <a:latin typeface="Arial"/>
                          <a:ea typeface="Times New Roman"/>
                          <a:cs typeface="Times New Roman"/>
                        </a:rPr>
                        <a:t>identify product features</a:t>
                      </a:r>
                      <a:r>
                        <a:rPr lang="en-GB" sz="1400" dirty="0">
                          <a:solidFill>
                            <a:srgbClr val="000000"/>
                          </a:solidFill>
                          <a:effectLst/>
                          <a:latin typeface="Arial"/>
                          <a:ea typeface="Times New Roman"/>
                          <a:cs typeface="Times New Roman"/>
                        </a:rPr>
                        <a:t> or requirements, </a:t>
                      </a:r>
                      <a:r>
                        <a:rPr lang="en-GB" sz="1400" dirty="0">
                          <a:solidFill>
                            <a:srgbClr val="FF0000"/>
                          </a:solidFill>
                          <a:effectLst/>
                          <a:latin typeface="Arial"/>
                          <a:ea typeface="Times New Roman"/>
                          <a:cs typeface="Times New Roman"/>
                        </a:rPr>
                        <a:t>prioritize</a:t>
                      </a:r>
                      <a:r>
                        <a:rPr lang="en-GB" sz="1400" dirty="0">
                          <a:solidFill>
                            <a:srgbClr val="000000"/>
                          </a:solidFill>
                          <a:effectLst/>
                          <a:latin typeface="Arial"/>
                          <a:ea typeface="Times New Roman"/>
                          <a:cs typeface="Times New Roman"/>
                        </a:rPr>
                        <a:t> these for development and continuously </a:t>
                      </a:r>
                      <a:r>
                        <a:rPr lang="en-GB" sz="1400" dirty="0">
                          <a:solidFill>
                            <a:srgbClr val="FF0000"/>
                          </a:solidFill>
                          <a:effectLst/>
                          <a:latin typeface="Arial"/>
                          <a:ea typeface="Times New Roman"/>
                          <a:cs typeface="Times New Roman"/>
                        </a:rPr>
                        <a:t>review</a:t>
                      </a:r>
                      <a:r>
                        <a:rPr lang="en-GB" sz="1400" dirty="0">
                          <a:solidFill>
                            <a:srgbClr val="000000"/>
                          </a:solidFill>
                          <a:effectLst/>
                          <a:latin typeface="Arial"/>
                          <a:ea typeface="Times New Roman"/>
                          <a:cs typeface="Times New Roman"/>
                        </a:rPr>
                        <a:t>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7" name="投影片編號版面配置區 6"/>
          <p:cNvSpPr>
            <a:spLocks noGrp="1"/>
          </p:cNvSpPr>
          <p:nvPr>
            <p:ph type="sldNum" sz="quarter" idx="12"/>
          </p:nvPr>
        </p:nvSpPr>
        <p:spPr/>
        <p:txBody>
          <a:bodyPr/>
          <a:lstStyle/>
          <a:p>
            <a:fld id="{840C0E3E-BBFB-49BF-952A-89664C7AD7DE}" type="slidenum">
              <a:rPr lang="zh-TW" altLang="en-US" smtClean="0"/>
              <a:t>51</a:t>
            </a:fld>
            <a:endParaRPr lang="zh-TW" altLang="en-US"/>
          </a:p>
        </p:txBody>
      </p:sp>
    </p:spTree>
    <p:extLst>
      <p:ext uri="{BB962C8B-B14F-4D97-AF65-F5344CB8AC3E}">
        <p14:creationId xmlns:p14="http://schemas.microsoft.com/office/powerpoint/2010/main" val="1158667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terminology (b)</a:t>
            </a:r>
            <a:endParaRPr lang="en-US" dirty="0"/>
          </a:p>
        </p:txBody>
      </p:sp>
      <p:graphicFrame>
        <p:nvGraphicFramePr>
          <p:cNvPr id="6" name="Content Placeholder 5"/>
          <p:cNvGraphicFramePr>
            <a:graphicFrameLocks noGrp="1"/>
          </p:cNvGraphicFramePr>
          <p:nvPr>
            <p:ph idx="1"/>
            <p:extLst/>
          </p:nvPr>
        </p:nvGraphicFramePr>
        <p:xfrm>
          <a:off x="1866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smtClean="0"/>
                        <a:t>Scrum term</a:t>
                      </a:r>
                      <a:endParaRPr lang="en-US" dirty="0"/>
                    </a:p>
                  </a:txBody>
                  <a:tcPr/>
                </a:tc>
                <a:tc>
                  <a:txBody>
                    <a:bodyPr/>
                    <a:lstStyle/>
                    <a:p>
                      <a:r>
                        <a:rPr lang="en-US" dirty="0" smtClean="0"/>
                        <a:t>Definition</a:t>
                      </a:r>
                      <a:endParaRPr lang="en-US" dirty="0"/>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r>
                        <a:rPr lang="en-GB" sz="1400" baseline="0" dirty="0" smtClean="0">
                          <a:solidFill>
                            <a:srgbClr val="000000"/>
                          </a:solidFill>
                          <a:effectLst/>
                          <a:latin typeface="Arial"/>
                          <a:ea typeface="Times New Roman"/>
                          <a:cs typeface="Times New Roman"/>
                        </a:rPr>
                        <a:t>.</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a:t>
                      </a:r>
                      <a:r>
                        <a:rPr lang="en-GB" sz="1400" baseline="0" dirty="0">
                          <a:solidFill>
                            <a:srgbClr val="FF0000"/>
                          </a:solidFill>
                          <a:effectLst/>
                          <a:latin typeface="Arial"/>
                          <a:ea typeface="Times New Roman"/>
                          <a:cs typeface="Times New Roman"/>
                        </a:rPr>
                        <a:t>guides the team </a:t>
                      </a:r>
                      <a:r>
                        <a:rPr lang="en-GB" sz="1400" baseline="0" dirty="0">
                          <a:solidFill>
                            <a:srgbClr val="000000"/>
                          </a:solidFill>
                          <a:effectLst/>
                          <a:latin typeface="Arial"/>
                          <a:ea typeface="Times New Roman"/>
                          <a:cs typeface="Times New Roman"/>
                        </a:rPr>
                        <a:t>in the effective use of Scrum. He or she is responsible </a:t>
                      </a:r>
                      <a:r>
                        <a:rPr lang="en-GB" sz="1400" baseline="0" dirty="0">
                          <a:solidFill>
                            <a:srgbClr val="FF0000"/>
                          </a:solidFill>
                          <a:effectLst/>
                          <a:latin typeface="Arial"/>
                          <a:ea typeface="Times New Roman"/>
                          <a:cs typeface="Times New Roman"/>
                        </a:rPr>
                        <a:t>for interfacing with the rest of the company </a:t>
                      </a:r>
                      <a:r>
                        <a:rPr lang="en-GB" sz="1400" baseline="0" dirty="0">
                          <a:solidFill>
                            <a:srgbClr val="000000"/>
                          </a:solidFill>
                          <a:effectLst/>
                          <a:latin typeface="Arial"/>
                          <a:ea typeface="Times New Roman"/>
                          <a:cs typeface="Times New Roman"/>
                        </a:rPr>
                        <a:t>and for ensuring that the Scrum team is not diverted by outside interference. The Scrum developers are adamant that </a:t>
                      </a:r>
                      <a:r>
                        <a:rPr lang="en-GB" sz="1400" u="sng" baseline="0" dirty="0">
                          <a:solidFill>
                            <a:srgbClr val="FF0000"/>
                          </a:solidFill>
                          <a:effectLst/>
                          <a:latin typeface="Arial"/>
                          <a:ea typeface="Times New Roman"/>
                          <a:cs typeface="Times New Roman"/>
                        </a:rPr>
                        <a:t>the </a:t>
                      </a:r>
                      <a:r>
                        <a:rPr lang="en-GB" sz="1400" u="sng" baseline="0" dirty="0" err="1">
                          <a:solidFill>
                            <a:srgbClr val="FF0000"/>
                          </a:solidFill>
                          <a:effectLst/>
                          <a:latin typeface="Arial"/>
                          <a:ea typeface="Times New Roman"/>
                          <a:cs typeface="Times New Roman"/>
                        </a:rPr>
                        <a:t>ScrumMaster</a:t>
                      </a:r>
                      <a:r>
                        <a:rPr lang="en-GB" sz="1400" u="sng" baseline="0" dirty="0">
                          <a:solidFill>
                            <a:srgbClr val="FF0000"/>
                          </a:solidFill>
                          <a:effectLst/>
                          <a:latin typeface="Arial"/>
                          <a:ea typeface="Times New Roman"/>
                          <a:cs typeface="Times New Roman"/>
                        </a:rPr>
                        <a:t> should not be thought of as a project manage</a:t>
                      </a:r>
                      <a:r>
                        <a:rPr lang="en-GB" sz="1400" baseline="0" dirty="0">
                          <a:solidFill>
                            <a:srgbClr val="000000"/>
                          </a:solidFill>
                          <a:effectLst/>
                          <a:latin typeface="Arial"/>
                          <a:ea typeface="Times New Roman"/>
                          <a:cs typeface="Times New Roman"/>
                        </a:rPr>
                        <a:t>r. Others, however, may not always find it easy to see the difference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a:t>
                      </a:r>
                      <a:r>
                        <a:rPr lang="en-GB" sz="1400" baseline="0" dirty="0">
                          <a:solidFill>
                            <a:srgbClr val="FF0000"/>
                          </a:solidFill>
                          <a:effectLst/>
                          <a:latin typeface="Arial"/>
                          <a:ea typeface="Times New Roman"/>
                          <a:cs typeface="Times New Roman"/>
                        </a:rPr>
                        <a:t>iteration</a:t>
                      </a:r>
                      <a:r>
                        <a:rPr lang="en-GB" sz="1400" baseline="0" dirty="0">
                          <a:solidFill>
                            <a:srgbClr val="000000"/>
                          </a:solidFill>
                          <a:effectLst/>
                          <a:latin typeface="Arial"/>
                          <a:ea typeface="Times New Roman"/>
                          <a:cs typeface="Times New Roman"/>
                        </a:rPr>
                        <a:t>. Sprints are </a:t>
                      </a:r>
                      <a:r>
                        <a:rPr lang="en-GB" sz="1400" baseline="0" dirty="0">
                          <a:solidFill>
                            <a:srgbClr val="FF0000"/>
                          </a:solidFill>
                          <a:effectLst/>
                          <a:latin typeface="Arial"/>
                          <a:ea typeface="Times New Roman"/>
                          <a:cs typeface="Times New Roman"/>
                        </a:rPr>
                        <a:t>usually 2-4 weeks long</a:t>
                      </a:r>
                      <a:r>
                        <a:rPr lang="en-GB" sz="1400" baseline="0" dirty="0">
                          <a:solidFill>
                            <a:srgbClr val="000000"/>
                          </a:solidFill>
                          <a:effectLst/>
                          <a:latin typeface="Arial"/>
                          <a:ea typeface="Times New Roman"/>
                          <a:cs typeface="Times New Roman"/>
                        </a:rPr>
                        <a:t>.</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FF0000"/>
                          </a:solidFill>
                          <a:effectLst/>
                          <a:latin typeface="Arial"/>
                          <a:ea typeface="Times New Roman"/>
                          <a:cs typeface="Times New Roman"/>
                        </a:rPr>
                        <a:t>An estimate of how much product backlog effort that a team can cover in a single sprint</a:t>
                      </a:r>
                      <a:r>
                        <a:rPr lang="en-GB" sz="1400" baseline="0" dirty="0">
                          <a:solidFill>
                            <a:srgbClr val="000000"/>
                          </a:solidFill>
                          <a:effectLst/>
                          <a:latin typeface="Arial"/>
                          <a:ea typeface="Times New Roman"/>
                          <a:cs typeface="Times New Roman"/>
                        </a:rPr>
                        <a:t>.  Understanding a team’s velocity helps them estimate what can be covered in a sprint and provides a basis for measuring improving performance</a:t>
                      </a:r>
                      <a:r>
                        <a:rPr lang="en-GB" sz="1400" baseline="0" dirty="0" smtClean="0">
                          <a:solidFill>
                            <a:srgbClr val="000000"/>
                          </a:solidFill>
                          <a:effectLst/>
                          <a:latin typeface="Arial"/>
                          <a:ea typeface="Times New Roman"/>
                          <a:cs typeface="Times New Roman"/>
                        </a:rPr>
                        <a:t>.</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7" name="投影片編號版面配置區 6"/>
          <p:cNvSpPr>
            <a:spLocks noGrp="1"/>
          </p:cNvSpPr>
          <p:nvPr>
            <p:ph type="sldNum" sz="quarter" idx="12"/>
          </p:nvPr>
        </p:nvSpPr>
        <p:spPr/>
        <p:txBody>
          <a:bodyPr/>
          <a:lstStyle/>
          <a:p>
            <a:fld id="{840C0E3E-BBFB-49BF-952A-89664C7AD7DE}" type="slidenum">
              <a:rPr lang="zh-TW" altLang="en-US" smtClean="0"/>
              <a:t>52</a:t>
            </a:fld>
            <a:endParaRPr lang="zh-TW" altLang="en-US"/>
          </a:p>
        </p:txBody>
      </p:sp>
    </p:spTree>
    <p:extLst>
      <p:ext uri="{BB962C8B-B14F-4D97-AF65-F5344CB8AC3E}">
        <p14:creationId xmlns:p14="http://schemas.microsoft.com/office/powerpoint/2010/main" val="763735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Scrum Process Framework</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2050" name="Picture 2" descr="「the scrum process」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085" y="1600201"/>
            <a:ext cx="7583831" cy="4799143"/>
          </a:xfrm>
          <a:prstGeom prst="rect">
            <a:avLst/>
          </a:prstGeom>
          <a:noFill/>
          <a:extLst>
            <a:ext uri="{909E8E84-426E-40DD-AFC4-6F175D3DCCD1}">
              <a14:hiddenFill xmlns:a14="http://schemas.microsoft.com/office/drawing/2010/main">
                <a:solidFill>
                  <a:srgbClr val="FFFFFF"/>
                </a:solidFill>
              </a14:hiddenFill>
            </a:ext>
          </a:extLst>
        </p:spPr>
      </p:pic>
      <p:sp>
        <p:nvSpPr>
          <p:cNvPr id="7" name="投影片編號版面配置區 6"/>
          <p:cNvSpPr>
            <a:spLocks noGrp="1"/>
          </p:cNvSpPr>
          <p:nvPr>
            <p:ph type="sldNum" sz="quarter" idx="12"/>
          </p:nvPr>
        </p:nvSpPr>
        <p:spPr/>
        <p:txBody>
          <a:bodyPr/>
          <a:lstStyle/>
          <a:p>
            <a:fld id="{840C0E3E-BBFB-49BF-952A-89664C7AD7DE}" type="slidenum">
              <a:rPr lang="zh-TW" altLang="en-US" smtClean="0"/>
              <a:t>53</a:t>
            </a:fld>
            <a:endParaRPr lang="zh-TW" altLang="en-US"/>
          </a:p>
        </p:txBody>
      </p:sp>
    </p:spTree>
    <p:extLst>
      <p:ext uri="{BB962C8B-B14F-4D97-AF65-F5344CB8AC3E}">
        <p14:creationId xmlns:p14="http://schemas.microsoft.com/office/powerpoint/2010/main" val="1721283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Scrum sprint cycle</a:t>
            </a:r>
            <a:endParaRPr lang="en-US" dirty="0"/>
          </a:p>
        </p:txBody>
      </p:sp>
      <p:sp>
        <p:nvSpPr>
          <p:cNvPr id="3" name="Content Placeholder 2"/>
          <p:cNvSpPr>
            <a:spLocks noGrp="1"/>
          </p:cNvSpPr>
          <p:nvPr>
            <p:ph idx="1"/>
          </p:nvPr>
        </p:nvSpPr>
        <p:spPr/>
        <p:txBody>
          <a:bodyPr/>
          <a:lstStyle/>
          <a:p>
            <a:r>
              <a:rPr lang="en-GB" dirty="0" smtClean="0"/>
              <a:t>Sprints are </a:t>
            </a:r>
            <a:r>
              <a:rPr lang="en-GB" u="sng" dirty="0" smtClean="0">
                <a:solidFill>
                  <a:srgbClr val="FF0000"/>
                </a:solidFill>
              </a:rPr>
              <a:t>fixed</a:t>
            </a:r>
            <a:r>
              <a:rPr lang="en-GB" dirty="0" smtClean="0">
                <a:solidFill>
                  <a:srgbClr val="FF0000"/>
                </a:solidFill>
              </a:rPr>
              <a:t> length</a:t>
            </a:r>
            <a:r>
              <a:rPr lang="en-GB" dirty="0" smtClean="0"/>
              <a:t>, normally 2–4 weeks.  </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from the product backlog to be developed during the sprint. </a:t>
            </a:r>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54</a:t>
            </a:fld>
            <a:endParaRPr lang="zh-TW" altLang="en-US"/>
          </a:p>
        </p:txBody>
      </p:sp>
    </p:spTree>
    <p:extLst>
      <p:ext uri="{BB962C8B-B14F-4D97-AF65-F5344CB8AC3E}">
        <p14:creationId xmlns:p14="http://schemas.microsoft.com/office/powerpoint/2010/main" val="427505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a:t>
            </a:r>
          </a:p>
          <a:p>
            <a:r>
              <a:rPr lang="en-GB" dirty="0" smtClean="0"/>
              <a:t>During this stage the team is isolated from the customer and the organization, with </a:t>
            </a:r>
            <a:r>
              <a:rPr lang="en-GB" dirty="0" smtClean="0">
                <a:solidFill>
                  <a:srgbClr val="FF0000"/>
                </a:solidFill>
              </a:rPr>
              <a:t>all communications channelled through the so-called ‘Scrum master’. </a:t>
            </a:r>
          </a:p>
          <a:p>
            <a:r>
              <a:rPr lang="en-GB" dirty="0" smtClean="0">
                <a:solidFill>
                  <a:srgbClr val="FF0000"/>
                </a:solidFill>
              </a:rPr>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55</a:t>
            </a:fld>
            <a:endParaRPr lang="zh-TW" altLang="en-US"/>
          </a:p>
        </p:txBody>
      </p:sp>
    </p:spTree>
    <p:extLst>
      <p:ext uri="{BB962C8B-B14F-4D97-AF65-F5344CB8AC3E}">
        <p14:creationId xmlns:p14="http://schemas.microsoft.com/office/powerpoint/2010/main" val="380766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solidFill>
                  <a:srgbClr val="FF0000"/>
                </a:solidFill>
              </a:rPr>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a:t>
            </a:r>
            <a:r>
              <a:rPr lang="en-GB" u="sng" dirty="0" smtClean="0">
                <a:solidFill>
                  <a:srgbClr val="FF0000"/>
                </a:solidFill>
              </a:rPr>
              <a:t>daily meetings (Scrums) </a:t>
            </a:r>
            <a:r>
              <a:rPr lang="en-GB" dirty="0" smtClean="0"/>
              <a:t>where all team members share information, describe their </a:t>
            </a:r>
            <a:r>
              <a:rPr lang="en-GB" u="sng" dirty="0" smtClean="0"/>
              <a:t>progress since the last meeting</a:t>
            </a:r>
            <a:r>
              <a:rPr lang="en-GB" dirty="0" smtClean="0"/>
              <a:t>, </a:t>
            </a:r>
            <a:r>
              <a:rPr lang="en-GB" u="sng" dirty="0" smtClean="0"/>
              <a:t>problems that have arisen</a:t>
            </a:r>
            <a:r>
              <a:rPr lang="en-GB" dirty="0" smtClean="0"/>
              <a:t> and </a:t>
            </a:r>
            <a:r>
              <a:rPr lang="en-GB" u="sng" dirty="0" smtClean="0"/>
              <a:t>what is planned for the following day. </a:t>
            </a:r>
          </a:p>
          <a:p>
            <a:pPr lvl="1"/>
            <a:r>
              <a:rPr lang="en-GB" dirty="0" smtClean="0"/>
              <a:t>This means that </a:t>
            </a:r>
            <a:r>
              <a:rPr lang="en-GB" dirty="0" smtClean="0">
                <a:solidFill>
                  <a:srgbClr val="FF0000"/>
                </a:solidFill>
              </a:rPr>
              <a:t>everyone on the team knows what is going on </a:t>
            </a:r>
            <a:r>
              <a:rPr lang="en-GB" dirty="0" smtClean="0"/>
              <a:t>and, if problems arise, can re-plan short-term work to cope with them. </a:t>
            </a:r>
          </a:p>
          <a:p>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56</a:t>
            </a:fld>
            <a:endParaRPr lang="zh-TW" altLang="en-US"/>
          </a:p>
        </p:txBody>
      </p:sp>
    </p:spTree>
    <p:extLst>
      <p:ext uri="{BB962C8B-B14F-4D97-AF65-F5344CB8AC3E}">
        <p14:creationId xmlns:p14="http://schemas.microsoft.com/office/powerpoint/2010/main" val="3754978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124" name="Picture 4" descr="相關圖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3367"/>
            <a:ext cx="8229600" cy="6363862"/>
          </a:xfrm>
          <a:prstGeom prst="rect">
            <a:avLst/>
          </a:prstGeom>
          <a:noFill/>
          <a:extLst>
            <a:ext uri="{909E8E84-426E-40DD-AFC4-6F175D3DCCD1}">
              <a14:hiddenFill xmlns:a14="http://schemas.microsoft.com/office/drawing/2010/main">
                <a:solidFill>
                  <a:srgbClr val="FFFFFF"/>
                </a:solidFill>
              </a14:hiddenFill>
            </a:ext>
          </a:extLst>
        </p:spPr>
      </p:pic>
      <p:sp>
        <p:nvSpPr>
          <p:cNvPr id="7" name="投影片編號版面配置區 6"/>
          <p:cNvSpPr>
            <a:spLocks noGrp="1"/>
          </p:cNvSpPr>
          <p:nvPr>
            <p:ph type="sldNum" sz="quarter" idx="12"/>
          </p:nvPr>
        </p:nvSpPr>
        <p:spPr/>
        <p:txBody>
          <a:bodyPr/>
          <a:lstStyle/>
          <a:p>
            <a:fld id="{840C0E3E-BBFB-49BF-952A-89664C7AD7DE}" type="slidenum">
              <a:rPr lang="zh-TW" altLang="en-US" smtClean="0"/>
              <a:t>57</a:t>
            </a:fld>
            <a:endParaRPr lang="zh-TW" altLang="en-US"/>
          </a:p>
        </p:txBody>
      </p:sp>
    </p:spTree>
    <p:extLst>
      <p:ext uri="{BB962C8B-B14F-4D97-AF65-F5344CB8AC3E}">
        <p14:creationId xmlns:p14="http://schemas.microsoft.com/office/powerpoint/2010/main" val="1041100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Committed and Involved</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098" name="Picture 2" descr="「the scrum process」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658" y="1468166"/>
            <a:ext cx="6510774" cy="4888184"/>
          </a:xfrm>
          <a:prstGeom prst="rect">
            <a:avLst/>
          </a:prstGeom>
          <a:noFill/>
          <a:extLst>
            <a:ext uri="{909E8E84-426E-40DD-AFC4-6F175D3DCCD1}">
              <a14:hiddenFill xmlns:a14="http://schemas.microsoft.com/office/drawing/2010/main">
                <a:solidFill>
                  <a:srgbClr val="FFFFFF"/>
                </a:solidFill>
              </a14:hiddenFill>
            </a:ext>
          </a:extLst>
        </p:spPr>
      </p:pic>
      <p:sp>
        <p:nvSpPr>
          <p:cNvPr id="7" name="投影片編號版面配置區 6"/>
          <p:cNvSpPr>
            <a:spLocks noGrp="1"/>
          </p:cNvSpPr>
          <p:nvPr>
            <p:ph type="sldNum" sz="quarter" idx="12"/>
          </p:nvPr>
        </p:nvSpPr>
        <p:spPr/>
        <p:txBody>
          <a:bodyPr/>
          <a:lstStyle/>
          <a:p>
            <a:fld id="{840C0E3E-BBFB-49BF-952A-89664C7AD7DE}" type="slidenum">
              <a:rPr lang="zh-TW" altLang="en-US" smtClean="0"/>
              <a:t>58</a:t>
            </a:fld>
            <a:endParaRPr lang="zh-TW" altLang="en-US"/>
          </a:p>
        </p:txBody>
      </p:sp>
    </p:spTree>
    <p:extLst>
      <p:ext uri="{BB962C8B-B14F-4D97-AF65-F5344CB8AC3E}">
        <p14:creationId xmlns:p14="http://schemas.microsoft.com/office/powerpoint/2010/main" val="3020198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Scrum Task Board</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3074" name="Picture 2" descr="「the scrum process」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722" y="1428012"/>
            <a:ext cx="6602711" cy="4928339"/>
          </a:xfrm>
          <a:prstGeom prst="rect">
            <a:avLst/>
          </a:prstGeom>
          <a:noFill/>
          <a:extLst>
            <a:ext uri="{909E8E84-426E-40DD-AFC4-6F175D3DCCD1}">
              <a14:hiddenFill xmlns:a14="http://schemas.microsoft.com/office/drawing/2010/main">
                <a:solidFill>
                  <a:srgbClr val="FFFFFF"/>
                </a:solidFill>
              </a14:hiddenFill>
            </a:ext>
          </a:extLst>
        </p:spPr>
      </p:pic>
      <p:sp>
        <p:nvSpPr>
          <p:cNvPr id="7" name="投影片編號版面配置區 6"/>
          <p:cNvSpPr>
            <a:spLocks noGrp="1"/>
          </p:cNvSpPr>
          <p:nvPr>
            <p:ph type="sldNum" sz="quarter" idx="12"/>
          </p:nvPr>
        </p:nvSpPr>
        <p:spPr/>
        <p:txBody>
          <a:bodyPr/>
          <a:lstStyle/>
          <a:p>
            <a:fld id="{840C0E3E-BBFB-49BF-952A-89664C7AD7DE}" type="slidenum">
              <a:rPr lang="zh-TW" altLang="en-US" smtClean="0"/>
              <a:t>59</a:t>
            </a:fld>
            <a:endParaRPr lang="zh-TW" altLang="en-US"/>
          </a:p>
        </p:txBody>
      </p:sp>
    </p:spTree>
    <p:extLst>
      <p:ext uri="{BB962C8B-B14F-4D97-AF65-F5344CB8AC3E}">
        <p14:creationId xmlns:p14="http://schemas.microsoft.com/office/powerpoint/2010/main" val="2129890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normAutofit/>
          </a:bodyPr>
          <a:lstStyle/>
          <a:p>
            <a:r>
              <a:rPr lang="en-GB" sz="2400" b="1" dirty="0">
                <a:solidFill>
                  <a:srgbClr val="FF0000"/>
                </a:solidFill>
              </a:rPr>
              <a:t>Plan-driven processes </a:t>
            </a:r>
            <a:r>
              <a:rPr lang="en-GB" sz="2400" dirty="0"/>
              <a:t>are processes where all of the process activities are </a:t>
            </a:r>
            <a:r>
              <a:rPr lang="en-GB" sz="2400" b="1" dirty="0"/>
              <a:t>planned in advance </a:t>
            </a:r>
            <a:r>
              <a:rPr lang="en-GB" sz="2400" dirty="0"/>
              <a:t>and </a:t>
            </a:r>
            <a:r>
              <a:rPr lang="en-GB" sz="2400" b="1" dirty="0"/>
              <a:t>progress is measured against this plan</a:t>
            </a:r>
            <a:r>
              <a:rPr lang="en-GB" sz="2400" dirty="0"/>
              <a:t>. </a:t>
            </a:r>
          </a:p>
          <a:p>
            <a:r>
              <a:rPr lang="en-GB" sz="2400" dirty="0"/>
              <a:t>In </a:t>
            </a:r>
            <a:r>
              <a:rPr lang="en-GB" sz="2400" b="1" dirty="0">
                <a:solidFill>
                  <a:srgbClr val="FF0000"/>
                </a:solidFill>
              </a:rPr>
              <a:t>agile processes</a:t>
            </a:r>
            <a:r>
              <a:rPr lang="en-GB" sz="2400" dirty="0"/>
              <a:t>, </a:t>
            </a:r>
            <a:r>
              <a:rPr lang="en-GB" sz="2400" b="1" dirty="0"/>
              <a:t>planning is incremental </a:t>
            </a:r>
            <a:r>
              <a:rPr lang="en-GB" sz="2400" dirty="0"/>
              <a:t>and it is </a:t>
            </a:r>
            <a:r>
              <a:rPr lang="en-GB" sz="2400" b="1" dirty="0"/>
              <a:t>easier to change </a:t>
            </a:r>
            <a:r>
              <a:rPr lang="en-GB" sz="2400" dirty="0"/>
              <a:t>the process to reflect changing customer requirements. </a:t>
            </a:r>
          </a:p>
          <a:p>
            <a:r>
              <a:rPr lang="en-GB" sz="2400" dirty="0"/>
              <a:t>In practice, </a:t>
            </a:r>
            <a:r>
              <a:rPr lang="en-GB" sz="2400" u="sng" dirty="0"/>
              <a:t>most practical processes include elements of both plan-driven and agile approaches</a:t>
            </a:r>
            <a:r>
              <a:rPr lang="en-GB" sz="2400" dirty="0"/>
              <a:t>. </a:t>
            </a:r>
          </a:p>
          <a:p>
            <a:r>
              <a:rPr lang="en-GB" sz="2400" dirty="0">
                <a:solidFill>
                  <a:srgbClr val="FF0000"/>
                </a:solidFill>
              </a:rPr>
              <a:t>There are </a:t>
            </a:r>
            <a:r>
              <a:rPr lang="en-GB" sz="2400" b="1" u="sng" dirty="0">
                <a:solidFill>
                  <a:srgbClr val="FF0000"/>
                </a:solidFill>
              </a:rPr>
              <a:t>no</a:t>
            </a:r>
            <a:r>
              <a:rPr lang="en-GB" sz="2400" b="1" dirty="0">
                <a:solidFill>
                  <a:srgbClr val="FF0000"/>
                </a:solidFill>
              </a:rPr>
              <a:t> right or wrong </a:t>
            </a:r>
            <a:r>
              <a:rPr lang="en-GB" sz="2400" dirty="0">
                <a:solidFill>
                  <a:srgbClr val="FF0000"/>
                </a:solidFill>
              </a:rPr>
              <a:t>software processes</a:t>
            </a:r>
            <a:r>
              <a:rPr lang="en-GB" sz="2400" dirty="0"/>
              <a:t>.</a:t>
            </a:r>
          </a:p>
          <a:p>
            <a:pPr lvl="1"/>
            <a:r>
              <a:rPr lang="en-GB" sz="1800" dirty="0"/>
              <a:t>The right process depends on the </a:t>
            </a:r>
            <a:r>
              <a:rPr lang="en-GB" sz="1800" u="sng" dirty="0">
                <a:solidFill>
                  <a:srgbClr val="7030A0"/>
                </a:solidFill>
              </a:rPr>
              <a:t>customer</a:t>
            </a:r>
            <a:r>
              <a:rPr lang="en-GB" sz="1800" dirty="0"/>
              <a:t> and </a:t>
            </a:r>
            <a:r>
              <a:rPr lang="en-GB" sz="1800" u="sng" dirty="0"/>
              <a:t>regulatory </a:t>
            </a:r>
            <a:r>
              <a:rPr lang="en-GB" sz="1800" u="sng" dirty="0">
                <a:solidFill>
                  <a:srgbClr val="7030A0"/>
                </a:solidFill>
              </a:rPr>
              <a:t>requirements</a:t>
            </a:r>
            <a:r>
              <a:rPr lang="en-GB" sz="1800" dirty="0"/>
              <a:t>, the </a:t>
            </a:r>
            <a:r>
              <a:rPr lang="en-GB" sz="1800" u="sng" dirty="0">
                <a:solidFill>
                  <a:srgbClr val="7030A0"/>
                </a:solidFill>
              </a:rPr>
              <a:t>environment</a:t>
            </a:r>
            <a:r>
              <a:rPr lang="en-GB" sz="1800" dirty="0"/>
              <a:t> where the software will be used, and the </a:t>
            </a:r>
            <a:r>
              <a:rPr lang="en-GB" sz="1800" u="sng" dirty="0">
                <a:solidFill>
                  <a:srgbClr val="7030A0"/>
                </a:solidFill>
              </a:rPr>
              <a:t>type of software</a:t>
            </a:r>
            <a:r>
              <a:rPr lang="en-GB" sz="1800" dirty="0">
                <a:solidFill>
                  <a:srgbClr val="7030A0"/>
                </a:solidFill>
              </a:rPr>
              <a:t> </a:t>
            </a:r>
            <a:r>
              <a:rPr lang="en-GB" sz="1800" dirty="0"/>
              <a:t>being developed</a:t>
            </a:r>
          </a:p>
          <a:p>
            <a:r>
              <a:rPr lang="en-GB" altLang="zh-TW" sz="2400" dirty="0"/>
              <a:t>Software processes can be improved by </a:t>
            </a:r>
            <a:r>
              <a:rPr lang="en-GB" altLang="zh-TW" sz="2400" dirty="0">
                <a:solidFill>
                  <a:srgbClr val="FF0000"/>
                </a:solidFill>
              </a:rPr>
              <a:t>process standardization </a:t>
            </a:r>
            <a:r>
              <a:rPr lang="en-GB" altLang="zh-TW" sz="1600" dirty="0"/>
              <a:t>(helping process communication, training, automation, and to include good </a:t>
            </a:r>
            <a:r>
              <a:rPr lang="en-GB" altLang="zh-TW" sz="1600" u="sng" dirty="0"/>
              <a:t>SE practices</a:t>
            </a:r>
            <a:r>
              <a:rPr lang="en-GB" altLang="zh-TW" sz="1600" dirty="0"/>
              <a:t>)</a:t>
            </a:r>
            <a:endParaRPr lang="en-US" altLang="zh-TW" sz="1600"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6</a:t>
            </a:fld>
            <a:endParaRPr lang="zh-TW" altLang="en-US"/>
          </a:p>
        </p:txBody>
      </p:sp>
    </p:spTree>
    <p:extLst>
      <p:ext uri="{BB962C8B-B14F-4D97-AF65-F5344CB8AC3E}">
        <p14:creationId xmlns:p14="http://schemas.microsoft.com/office/powerpoint/2010/main" val="2035366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a:t>
            </a:r>
            <a:r>
              <a:rPr lang="en-GB" dirty="0" smtClean="0">
                <a:solidFill>
                  <a:srgbClr val="FF0000"/>
                </a:solidFill>
              </a:rPr>
              <a:t>product is broken down </a:t>
            </a:r>
            <a:r>
              <a:rPr lang="en-GB" dirty="0" smtClean="0"/>
              <a:t>into a set of </a:t>
            </a:r>
            <a:r>
              <a:rPr lang="en-GB" dirty="0" smtClean="0">
                <a:solidFill>
                  <a:srgbClr val="FF0000"/>
                </a:solidFill>
              </a:rPr>
              <a:t>manageable</a:t>
            </a:r>
            <a:r>
              <a:rPr lang="en-GB" dirty="0" smtClean="0"/>
              <a:t> and </a:t>
            </a:r>
            <a:r>
              <a:rPr lang="en-GB" dirty="0" smtClean="0">
                <a:solidFill>
                  <a:srgbClr val="FF0000"/>
                </a:solidFill>
              </a:rPr>
              <a:t>understandable</a:t>
            </a:r>
            <a:r>
              <a:rPr lang="en-GB" dirty="0" smtClean="0"/>
              <a:t> chunks.</a:t>
            </a:r>
          </a:p>
          <a:p>
            <a:r>
              <a:rPr lang="en-GB" u="sng" dirty="0" smtClean="0"/>
              <a:t>Unstable requirements do not hold up progress</a:t>
            </a:r>
            <a:r>
              <a:rPr lang="en-GB" dirty="0" smtClean="0"/>
              <a:t>.</a:t>
            </a:r>
          </a:p>
          <a:p>
            <a:r>
              <a:rPr lang="en-GB" dirty="0" smtClean="0">
                <a:solidFill>
                  <a:srgbClr val="FF0000"/>
                </a:solidFill>
              </a:rPr>
              <a:t>The whole team have </a:t>
            </a:r>
            <a:r>
              <a:rPr lang="en-GB" u="sng" dirty="0" smtClean="0">
                <a:solidFill>
                  <a:srgbClr val="FF0000"/>
                </a:solidFill>
              </a:rPr>
              <a:t>visibility</a:t>
            </a:r>
            <a:r>
              <a:rPr lang="en-GB" dirty="0" smtClean="0">
                <a:solidFill>
                  <a:srgbClr val="FF0000"/>
                </a:solidFill>
              </a:rPr>
              <a:t> of everything </a:t>
            </a:r>
            <a:r>
              <a:rPr lang="en-GB" dirty="0" smtClean="0"/>
              <a:t>and consequently team </a:t>
            </a:r>
            <a:r>
              <a:rPr lang="en-GB" u="sng" dirty="0" smtClean="0"/>
              <a:t>communication</a:t>
            </a:r>
            <a:r>
              <a:rPr lang="en-GB" dirty="0" smtClean="0"/>
              <a:t> is improved.</a:t>
            </a:r>
          </a:p>
          <a:p>
            <a:r>
              <a:rPr lang="en-GB" dirty="0" smtClean="0">
                <a:solidFill>
                  <a:srgbClr val="FF0000"/>
                </a:solidFill>
              </a:rPr>
              <a:t>Customers see on-time delivery of increments </a:t>
            </a:r>
            <a:r>
              <a:rPr lang="en-GB" dirty="0" smtClean="0"/>
              <a:t>and </a:t>
            </a:r>
            <a:r>
              <a:rPr lang="en-GB" u="sng" dirty="0" smtClean="0"/>
              <a:t>gain feedback</a:t>
            </a:r>
            <a:r>
              <a:rPr lang="en-GB" dirty="0" smtClean="0"/>
              <a:t> on how the product works.</a:t>
            </a:r>
          </a:p>
          <a:p>
            <a:r>
              <a:rPr lang="en-GB" dirty="0" smtClean="0">
                <a:solidFill>
                  <a:srgbClr val="FF0000"/>
                </a:solidFill>
              </a:rPr>
              <a:t>Trust between customers and developers is established </a:t>
            </a:r>
            <a:r>
              <a:rPr lang="en-GB" dirty="0" smtClean="0"/>
              <a:t>and a </a:t>
            </a:r>
            <a:r>
              <a:rPr lang="en-GB" dirty="0" smtClean="0">
                <a:solidFill>
                  <a:srgbClr val="FF0000"/>
                </a:solidFill>
              </a:rPr>
              <a:t>positive culture </a:t>
            </a:r>
            <a:r>
              <a:rPr lang="en-GB" dirty="0" smtClean="0"/>
              <a:t>is created in which everyone expects the project to succeed.</a:t>
            </a:r>
          </a:p>
          <a:p>
            <a:endParaRPr lang="en-US" dirty="0"/>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60</a:t>
            </a:fld>
            <a:endParaRPr lang="zh-TW" altLang="en-US"/>
          </a:p>
        </p:txBody>
      </p:sp>
    </p:spTree>
    <p:extLst>
      <p:ext uri="{BB962C8B-B14F-4D97-AF65-F5344CB8AC3E}">
        <p14:creationId xmlns:p14="http://schemas.microsoft.com/office/powerpoint/2010/main" val="4104514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Q &amp; A</a:t>
            </a:r>
            <a:endParaRPr lang="zh-TW" altLang="en-US" dirty="0"/>
          </a:p>
        </p:txBody>
      </p:sp>
      <p:pic>
        <p:nvPicPr>
          <p:cNvPr id="5" name="Picture 2" descr="C:\Program Files\Microsoft Office\MEDIA\CAGCAT10\j030125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2808" y="2132857"/>
            <a:ext cx="44958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字方塊 4"/>
          <p:cNvSpPr txBox="1">
            <a:spLocks noChangeArrowheads="1"/>
          </p:cNvSpPr>
          <p:nvPr/>
        </p:nvSpPr>
        <p:spPr bwMode="auto">
          <a:xfrm>
            <a:off x="3503713" y="2348881"/>
            <a:ext cx="22929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sz="6000" b="1" dirty="0"/>
              <a:t>Q &amp; A</a:t>
            </a:r>
            <a:endParaRPr lang="zh-TW" altLang="en-US" sz="6000" b="1" dirty="0"/>
          </a:p>
        </p:txBody>
      </p:sp>
      <p:sp>
        <p:nvSpPr>
          <p:cNvPr id="2" name="投影片編號版面配置區 1"/>
          <p:cNvSpPr>
            <a:spLocks noGrp="1"/>
          </p:cNvSpPr>
          <p:nvPr>
            <p:ph type="sldNum" sz="quarter" idx="12"/>
          </p:nvPr>
        </p:nvSpPr>
        <p:spPr/>
        <p:txBody>
          <a:bodyPr/>
          <a:lstStyle/>
          <a:p>
            <a:fld id="{840C0E3E-BBFB-49BF-952A-89664C7AD7DE}" type="slidenum">
              <a:rPr lang="zh-TW" altLang="en-US" smtClean="0"/>
              <a:t>61</a:t>
            </a:fld>
            <a:endParaRPr lang="zh-TW" altLang="en-US"/>
          </a:p>
        </p:txBody>
      </p:sp>
    </p:spTree>
    <p:extLst>
      <p:ext uri="{BB962C8B-B14F-4D97-AF65-F5344CB8AC3E}">
        <p14:creationId xmlns:p14="http://schemas.microsoft.com/office/powerpoint/2010/main" val="1691483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GB" altLang="zh-TW" dirty="0"/>
              <a:t>Software process </a:t>
            </a:r>
            <a:r>
              <a:rPr lang="en-GB" altLang="zh-TW" dirty="0" smtClean="0"/>
              <a:t>models</a:t>
            </a:r>
            <a:endParaRPr lang="zh-TW" altLang="en-US" dirty="0"/>
          </a:p>
        </p:txBody>
      </p:sp>
      <p:sp>
        <p:nvSpPr>
          <p:cNvPr id="3" name="內容版面配置區 2"/>
          <p:cNvSpPr>
            <a:spLocks noGrp="1"/>
          </p:cNvSpPr>
          <p:nvPr>
            <p:ph idx="1"/>
          </p:nvPr>
        </p:nvSpPr>
        <p:spPr/>
        <p:txBody>
          <a:bodyPr/>
          <a:lstStyle/>
          <a:p>
            <a:r>
              <a:rPr lang="en-US" altLang="zh-TW" dirty="0" smtClean="0"/>
              <a:t>A </a:t>
            </a:r>
            <a:r>
              <a:rPr lang="en-US" altLang="zh-TW" b="1" dirty="0" smtClean="0"/>
              <a:t>software process model </a:t>
            </a:r>
            <a:r>
              <a:rPr lang="en-US" altLang="zh-TW" dirty="0" smtClean="0"/>
              <a:t>(sometimes called a </a:t>
            </a:r>
            <a:r>
              <a:rPr lang="en-US" altLang="zh-TW" b="1" dirty="0" smtClean="0">
                <a:solidFill>
                  <a:srgbClr val="FF0000"/>
                </a:solidFill>
              </a:rPr>
              <a:t>Software Development Life Cycle</a:t>
            </a:r>
            <a:r>
              <a:rPr lang="en-US" altLang="zh-TW" dirty="0" smtClean="0"/>
              <a:t> or </a:t>
            </a:r>
            <a:r>
              <a:rPr lang="en-US" altLang="zh-TW" b="1" dirty="0" smtClean="0">
                <a:solidFill>
                  <a:srgbClr val="FF0000"/>
                </a:solidFill>
              </a:rPr>
              <a:t>SDLC model</a:t>
            </a:r>
            <a:r>
              <a:rPr lang="en-US" altLang="zh-TW" dirty="0" smtClean="0"/>
              <a:t> or </a:t>
            </a:r>
            <a:r>
              <a:rPr lang="en-US" altLang="zh-TW" i="1" dirty="0" smtClean="0">
                <a:solidFill>
                  <a:srgbClr val="FF0000"/>
                </a:solidFill>
              </a:rPr>
              <a:t>process paradigms</a:t>
            </a:r>
            <a:r>
              <a:rPr lang="en-US" altLang="zh-TW" dirty="0" smtClean="0"/>
              <a:t>) is a simplified representation of a software process.</a:t>
            </a:r>
          </a:p>
          <a:p>
            <a:pPr lvl="1"/>
            <a:r>
              <a:rPr lang="en-US" altLang="zh-TW" dirty="0" smtClean="0"/>
              <a:t>A software process </a:t>
            </a:r>
            <a:r>
              <a:rPr lang="en-US" altLang="zh-TW" b="1" dirty="0" smtClean="0">
                <a:solidFill>
                  <a:srgbClr val="FF0000"/>
                </a:solidFill>
              </a:rPr>
              <a:t>model</a:t>
            </a:r>
            <a:r>
              <a:rPr lang="en-US" altLang="zh-TW" dirty="0" smtClean="0"/>
              <a:t> is an </a:t>
            </a:r>
            <a:r>
              <a:rPr lang="en-US" altLang="zh-TW" b="1" dirty="0" smtClean="0">
                <a:solidFill>
                  <a:srgbClr val="FF0000"/>
                </a:solidFill>
              </a:rPr>
              <a:t>abstract representation</a:t>
            </a:r>
            <a:r>
              <a:rPr lang="en-US" altLang="zh-TW" dirty="0" smtClean="0"/>
              <a:t> of a process</a:t>
            </a:r>
          </a:p>
          <a:p>
            <a:pPr lvl="1"/>
            <a:endParaRPr lang="en-US" altLang="zh-TW" dirty="0" smtClean="0"/>
          </a:p>
          <a:p>
            <a:r>
              <a:rPr lang="en-US" altLang="zh-TW" dirty="0" smtClean="0"/>
              <a:t>Each process model represents a process from a particular perspective and thus provides partial information about that process</a:t>
            </a:r>
          </a:p>
          <a:p>
            <a:pPr lvl="1"/>
            <a:r>
              <a:rPr lang="en-US" altLang="zh-TW" dirty="0" smtClean="0"/>
              <a:t>For example, a process activity model show the activities and their sequence but may not show the roles of people involved in these activities</a:t>
            </a:r>
          </a:p>
        </p:txBody>
      </p:sp>
      <p:sp>
        <p:nvSpPr>
          <p:cNvPr id="7" name="投影片編號版面配置區 6"/>
          <p:cNvSpPr>
            <a:spLocks noGrp="1"/>
          </p:cNvSpPr>
          <p:nvPr>
            <p:ph type="sldNum" sz="quarter" idx="12"/>
          </p:nvPr>
        </p:nvSpPr>
        <p:spPr/>
        <p:txBody>
          <a:bodyPr/>
          <a:lstStyle/>
          <a:p>
            <a:fld id="{840C0E3E-BBFB-49BF-952A-89664C7AD7DE}" type="slidenum">
              <a:rPr lang="zh-TW" altLang="en-US" smtClean="0"/>
              <a:t>7</a:t>
            </a:fld>
            <a:endParaRPr lang="zh-TW" altLang="en-US"/>
          </a:p>
        </p:txBody>
      </p:sp>
    </p:spTree>
    <p:extLst>
      <p:ext uri="{BB962C8B-B14F-4D97-AF65-F5344CB8AC3E}">
        <p14:creationId xmlns:p14="http://schemas.microsoft.com/office/powerpoint/2010/main" val="3805355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smtClean="0"/>
              <a:t>Software process models</a:t>
            </a:r>
            <a:br>
              <a:rPr lang="en-GB" dirty="0" smtClean="0"/>
            </a:br>
            <a:r>
              <a:rPr lang="en-GB" altLang="zh-TW" sz="2000" dirty="0">
                <a:solidFill>
                  <a:srgbClr val="FF0000"/>
                </a:solidFill>
              </a:rPr>
              <a:t>(from an architectural perspective - process framework )</a:t>
            </a:r>
            <a:endParaRPr lang="en-GB" sz="2000" dirty="0"/>
          </a:p>
        </p:txBody>
      </p:sp>
      <p:sp>
        <p:nvSpPr>
          <p:cNvPr id="25603" name="Rectangle 3"/>
          <p:cNvSpPr>
            <a:spLocks noGrp="1" noChangeArrowheads="1"/>
          </p:cNvSpPr>
          <p:nvPr>
            <p:ph idx="1"/>
          </p:nvPr>
        </p:nvSpPr>
        <p:spPr/>
        <p:txBody>
          <a:bodyPr>
            <a:normAutofit/>
          </a:bodyPr>
          <a:lstStyle/>
          <a:p>
            <a:r>
              <a:rPr lang="en-GB" sz="2400" dirty="0">
                <a:solidFill>
                  <a:srgbClr val="FF0000"/>
                </a:solidFill>
              </a:rPr>
              <a:t>The waterfall model </a:t>
            </a:r>
            <a:r>
              <a:rPr lang="en-GB" sz="1800" dirty="0">
                <a:solidFill>
                  <a:srgbClr val="7030A0"/>
                </a:solidFill>
              </a:rPr>
              <a:t>(software life cycle)</a:t>
            </a:r>
          </a:p>
          <a:p>
            <a:pPr lvl="1"/>
            <a:r>
              <a:rPr lang="en-GB" sz="2000" dirty="0">
                <a:solidFill>
                  <a:srgbClr val="7030A0"/>
                </a:solidFill>
              </a:rPr>
              <a:t>Plan-driven model</a:t>
            </a:r>
            <a:r>
              <a:rPr lang="en-GB" sz="2000" dirty="0"/>
              <a:t>. </a:t>
            </a:r>
            <a:r>
              <a:rPr lang="en-GB" sz="2000" u="sng" dirty="0"/>
              <a:t>Separate</a:t>
            </a:r>
            <a:r>
              <a:rPr lang="en-GB" sz="2000" dirty="0"/>
              <a:t> and </a:t>
            </a:r>
            <a:r>
              <a:rPr lang="en-GB" sz="2000" u="sng" dirty="0"/>
              <a:t>distinct phases</a:t>
            </a:r>
            <a:r>
              <a:rPr lang="en-GB" sz="2000" dirty="0"/>
              <a:t> of specification and development. </a:t>
            </a:r>
          </a:p>
          <a:p>
            <a:pPr lvl="2"/>
            <a:r>
              <a:rPr lang="en-GB" sz="1800" b="1" dirty="0"/>
              <a:t>Plan</a:t>
            </a:r>
            <a:r>
              <a:rPr lang="en-GB" sz="1800" dirty="0"/>
              <a:t> and </a:t>
            </a:r>
            <a:r>
              <a:rPr lang="en-GB" sz="1800" b="1" dirty="0"/>
              <a:t>schedule</a:t>
            </a:r>
            <a:r>
              <a:rPr lang="en-GB" sz="1800" dirty="0"/>
              <a:t> all of the process activities before starting software development</a:t>
            </a:r>
          </a:p>
          <a:p>
            <a:r>
              <a:rPr lang="en-GB" sz="2400" dirty="0">
                <a:solidFill>
                  <a:srgbClr val="FF0000"/>
                </a:solidFill>
              </a:rPr>
              <a:t>Incremental development</a:t>
            </a:r>
          </a:p>
          <a:p>
            <a:pPr lvl="1"/>
            <a:r>
              <a:rPr lang="en-GB" sz="2000" dirty="0"/>
              <a:t>Specification, development and validation are </a:t>
            </a:r>
            <a:r>
              <a:rPr lang="en-GB" sz="2000" u="sng" dirty="0"/>
              <a:t>interleaved</a:t>
            </a:r>
            <a:r>
              <a:rPr lang="en-GB" sz="2000" dirty="0"/>
              <a:t>.</a:t>
            </a:r>
            <a:r>
              <a:rPr lang="zh-TW" altLang="en-US" sz="2000" dirty="0"/>
              <a:t> </a:t>
            </a:r>
            <a:r>
              <a:rPr lang="en-US" altLang="zh-TW" sz="2000" dirty="0"/>
              <a:t>The system is developed as a series of versions (increments) by adding functions incrementally.</a:t>
            </a:r>
            <a:r>
              <a:rPr lang="en-GB" sz="2000" dirty="0"/>
              <a:t> May be </a:t>
            </a:r>
            <a:r>
              <a:rPr lang="en-GB" sz="2000" dirty="0">
                <a:solidFill>
                  <a:srgbClr val="7030A0"/>
                </a:solidFill>
              </a:rPr>
              <a:t>plan-driven </a:t>
            </a:r>
            <a:r>
              <a:rPr lang="en-GB" sz="2000" dirty="0"/>
              <a:t>or</a:t>
            </a:r>
            <a:r>
              <a:rPr lang="en-GB" sz="2000" dirty="0">
                <a:solidFill>
                  <a:srgbClr val="7030A0"/>
                </a:solidFill>
              </a:rPr>
              <a:t> agile</a:t>
            </a:r>
            <a:r>
              <a:rPr lang="en-GB" sz="2000" dirty="0"/>
              <a:t>.</a:t>
            </a:r>
          </a:p>
          <a:p>
            <a:r>
              <a:rPr lang="en-GB" sz="2400" dirty="0">
                <a:solidFill>
                  <a:srgbClr val="FF0000"/>
                </a:solidFill>
              </a:rPr>
              <a:t>Integration and configuration </a:t>
            </a:r>
            <a:r>
              <a:rPr lang="en-GB" sz="2400" dirty="0">
                <a:solidFill>
                  <a:srgbClr val="7030A0"/>
                </a:solidFill>
              </a:rPr>
              <a:t>(Reuse-oriented software engineering)</a:t>
            </a:r>
          </a:p>
          <a:p>
            <a:pPr lvl="1"/>
            <a:r>
              <a:rPr lang="en-GB" sz="2000" dirty="0"/>
              <a:t>The system is </a:t>
            </a:r>
            <a:r>
              <a:rPr lang="en-GB" sz="2000" u="sng" dirty="0"/>
              <a:t>assembled</a:t>
            </a:r>
            <a:r>
              <a:rPr lang="en-GB" sz="2000" dirty="0"/>
              <a:t> from existing configurable </a:t>
            </a:r>
            <a:r>
              <a:rPr lang="en-GB" sz="2000" u="sng" dirty="0"/>
              <a:t>components</a:t>
            </a:r>
            <a:r>
              <a:rPr lang="en-GB" sz="2000" dirty="0"/>
              <a:t>. </a:t>
            </a:r>
            <a:r>
              <a:rPr lang="en-GB" sz="2000" dirty="0">
                <a:solidFill>
                  <a:srgbClr val="7030A0"/>
                </a:solidFill>
              </a:rPr>
              <a:t>May be plan-driven or agile</a:t>
            </a:r>
            <a:r>
              <a:rPr lang="en-GB" sz="2000" dirty="0"/>
              <a:t>.</a:t>
            </a:r>
          </a:p>
          <a:p>
            <a:r>
              <a:rPr lang="en-GB" sz="2400" dirty="0"/>
              <a:t>In practice, most </a:t>
            </a:r>
            <a:r>
              <a:rPr lang="en-GB" sz="2400" u="sng" dirty="0"/>
              <a:t>large</a:t>
            </a:r>
            <a:r>
              <a:rPr lang="en-GB" sz="2400" dirty="0"/>
              <a:t> systems are developed using a process that </a:t>
            </a:r>
            <a:r>
              <a:rPr lang="en-GB" sz="2400" dirty="0">
                <a:solidFill>
                  <a:srgbClr val="FF0000"/>
                </a:solidFill>
              </a:rPr>
              <a:t>incorporates elements from all of these models</a:t>
            </a:r>
            <a:r>
              <a:rPr lang="en-GB" sz="2400" dirty="0"/>
              <a:t>.</a:t>
            </a:r>
          </a:p>
        </p:txBody>
      </p:sp>
      <p:sp>
        <p:nvSpPr>
          <p:cNvPr id="3" name="投影片編號版面配置區 2"/>
          <p:cNvSpPr>
            <a:spLocks noGrp="1"/>
          </p:cNvSpPr>
          <p:nvPr>
            <p:ph type="sldNum" sz="quarter" idx="12"/>
          </p:nvPr>
        </p:nvSpPr>
        <p:spPr/>
        <p:txBody>
          <a:bodyPr/>
          <a:lstStyle/>
          <a:p>
            <a:fld id="{840C0E3E-BBFB-49BF-952A-89664C7AD7DE}" type="slidenum">
              <a:rPr lang="zh-TW" altLang="en-US" smtClean="0"/>
              <a:t>8</a:t>
            </a:fld>
            <a:endParaRPr lang="zh-TW" altLang="en-US"/>
          </a:p>
        </p:txBody>
      </p:sp>
    </p:spTree>
    <p:extLst>
      <p:ext uri="{BB962C8B-B14F-4D97-AF65-F5344CB8AC3E}">
        <p14:creationId xmlns:p14="http://schemas.microsoft.com/office/powerpoint/2010/main" val="97386261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p:blipFill>
          <a:blip r:embed="rId2"/>
          <a:stretch>
            <a:fillRect/>
          </a:stretch>
        </p:blipFill>
        <p:spPr>
          <a:xfrm>
            <a:off x="2798502" y="1862139"/>
            <a:ext cx="7183698" cy="4039465"/>
          </a:xfrm>
          <a:prstGeom prst="rect">
            <a:avLst/>
          </a:prstGeom>
        </p:spPr>
      </p:pic>
      <p:sp>
        <p:nvSpPr>
          <p:cNvPr id="3" name="投影片編號版面配置區 2"/>
          <p:cNvSpPr>
            <a:spLocks noGrp="1"/>
          </p:cNvSpPr>
          <p:nvPr>
            <p:ph type="sldNum" sz="quarter" idx="12"/>
          </p:nvPr>
        </p:nvSpPr>
        <p:spPr/>
        <p:txBody>
          <a:bodyPr/>
          <a:lstStyle/>
          <a:p>
            <a:fld id="{840C0E3E-BBFB-49BF-952A-89664C7AD7DE}" type="slidenum">
              <a:rPr lang="zh-TW" altLang="en-US" smtClean="0"/>
              <a:t>9</a:t>
            </a:fld>
            <a:endParaRPr lang="zh-TW" altLang="en-US"/>
          </a:p>
        </p:txBody>
      </p:sp>
    </p:spTree>
    <p:extLst>
      <p:ext uri="{BB962C8B-B14F-4D97-AF65-F5344CB8AC3E}">
        <p14:creationId xmlns:p14="http://schemas.microsoft.com/office/powerpoint/2010/main" val="2724562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4534</Words>
  <Application>Microsoft Office PowerPoint</Application>
  <PresentationFormat>寬螢幕</PresentationFormat>
  <Paragraphs>413</Paragraphs>
  <Slides>61</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61</vt:i4>
      </vt:variant>
    </vt:vector>
  </HeadingPairs>
  <TitlesOfParts>
    <vt:vector size="70" baseType="lpstr">
      <vt:lpstr>MS PGothic</vt:lpstr>
      <vt:lpstr>新細明體</vt:lpstr>
      <vt:lpstr>標楷體</vt:lpstr>
      <vt:lpstr>Arial</vt:lpstr>
      <vt:lpstr>Calibri</vt:lpstr>
      <vt:lpstr>Calibri Light</vt:lpstr>
      <vt:lpstr>Times New Roman</vt:lpstr>
      <vt:lpstr>Wingdings</vt:lpstr>
      <vt:lpstr>Office 佈景主題</vt:lpstr>
      <vt:lpstr>Software Process</vt:lpstr>
      <vt:lpstr>Software engineering</vt:lpstr>
      <vt:lpstr>Importance of software engineering</vt:lpstr>
      <vt:lpstr>Software process activities</vt:lpstr>
      <vt:lpstr>Software process descriptions</vt:lpstr>
      <vt:lpstr>Plan-driven and agile processes</vt:lpstr>
      <vt:lpstr>Software process models</vt:lpstr>
      <vt:lpstr>Software process models (from an architectural perspective - process framework )</vt:lpstr>
      <vt:lpstr>The waterfall model </vt:lpstr>
      <vt:lpstr>Waterfall model phases</vt:lpstr>
      <vt:lpstr>Waterfall model problems</vt:lpstr>
      <vt:lpstr>Incremental development  </vt:lpstr>
      <vt:lpstr>Incremental development benefits</vt:lpstr>
      <vt:lpstr>Incremental development problems</vt:lpstr>
      <vt:lpstr>Incremental development</vt:lpstr>
      <vt:lpstr>Integration and configuration</vt:lpstr>
      <vt:lpstr>Reuse-oriented software engineering</vt:lpstr>
      <vt:lpstr>Advantages and disadvantages</vt:lpstr>
      <vt:lpstr>The Rational Unified Process</vt:lpstr>
      <vt:lpstr>Phases in the Rational Unified Process </vt:lpstr>
      <vt:lpstr>RUP phases</vt:lpstr>
      <vt:lpstr>RUP iteration</vt:lpstr>
      <vt:lpstr>RUP Phases and Disciplines</vt:lpstr>
      <vt:lpstr>Static workflows in the Rational Unified Process</vt:lpstr>
      <vt:lpstr>Static workflows in the Rational Unified Process</vt:lpstr>
      <vt:lpstr>RUP good practice (six fundamental practices)</vt:lpstr>
      <vt:lpstr>Process improvement</vt:lpstr>
      <vt:lpstr>Agile methods</vt:lpstr>
      <vt:lpstr>Agile methods</vt:lpstr>
      <vt:lpstr>Agile manifesto </vt:lpstr>
      <vt:lpstr>The principles of agile methods </vt:lpstr>
      <vt:lpstr>Agile method applicability</vt:lpstr>
      <vt:lpstr>Extreme programming</vt:lpstr>
      <vt:lpstr>Extreme programming practices (a) </vt:lpstr>
      <vt:lpstr>Extreme programming practices (b)</vt:lpstr>
      <vt:lpstr>XP and agile principles</vt:lpstr>
      <vt:lpstr>Influential XP practices</vt:lpstr>
      <vt:lpstr>Refactoring</vt:lpstr>
      <vt:lpstr>Refactoring</vt:lpstr>
      <vt:lpstr>Examples of refactoring</vt:lpstr>
      <vt:lpstr>Test-first development (TF, TFD)</vt:lpstr>
      <vt:lpstr>Test-driven development (TDD)</vt:lpstr>
      <vt:lpstr>Test-driven development (TDD) (from wiki)</vt:lpstr>
      <vt:lpstr>Customer involvement</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Process Framework</vt:lpstr>
      <vt:lpstr>The Scrum sprint cycle</vt:lpstr>
      <vt:lpstr>The Sprint cycle</vt:lpstr>
      <vt:lpstr>Teamwork in Scrum</vt:lpstr>
      <vt:lpstr>PowerPoint 簡報</vt:lpstr>
      <vt:lpstr>Committed and Involved</vt:lpstr>
      <vt:lpstr>Scrum Task Board</vt:lpstr>
      <vt:lpstr>Scrum benefits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Chien-Hung Liu</dc:creator>
  <cp:lastModifiedBy>Chien-Hung Liu</cp:lastModifiedBy>
  <cp:revision>15</cp:revision>
  <dcterms:created xsi:type="dcterms:W3CDTF">2018-11-08T03:36:18Z</dcterms:created>
  <dcterms:modified xsi:type="dcterms:W3CDTF">2018-11-09T07:56:48Z</dcterms:modified>
</cp:coreProperties>
</file>