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8" r:id="rId20"/>
    <p:sldId id="279" r:id="rId21"/>
    <p:sldId id="273" r:id="rId22"/>
    <p:sldId id="274" r:id="rId23"/>
    <p:sldId id="280" r:id="rId24"/>
    <p:sldId id="281" r:id="rId25"/>
    <p:sldId id="275" r:id="rId26"/>
    <p:sldId id="27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70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5351-6AB1-4150-A8AA-F73748BE63DE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6FB8-AAAE-42A2-9D7B-A680FC80E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21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ready.com/advanced/2009/02/11/pull-with-rebase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的意思是，會先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把本地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從上次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之後的變更暫存起來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回復到上次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時的情況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套用遠端的變更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最後再套用剛暫存下來的本地變更。詳細說明可以參考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pull with rebase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86FB8-AAAE-42A2-9D7B-A680FC80E9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25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5F3-E39F-4EF9-887F-E1A9931A15E3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3F73-A9EA-4558-98F9-79EB9502B4D5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3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C152-8801-48CB-B902-4CA39D222E7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A1C4-D8F0-480E-BB35-A5AF0E76031D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7BC0-3CB9-4B93-AAFA-5DB817C23C22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82F1-EEF1-422A-B734-9D49C1A823DE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D487-6D82-4D71-B95E-3EE1613F9D2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1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5898-D73F-4769-B890-7FDEC4EBACE9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98C0-3B1A-46CE-BC91-04713EEB27B0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5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8CC3-0596-4382-B829-D283F9DEB130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16C9-23AE-4AA5-B233-47CBE9A2AF23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7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AEAD-0594-4EEA-83FA-F24B0943D079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CD11-A199-4416-A66C-6462B7920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Version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劉建宏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台北科大資工系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2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Operations (continued)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Add </a:t>
            </a:r>
          </a:p>
          <a:p>
            <a:pPr lvl="1"/>
            <a:r>
              <a:rPr lang="en-US" altLang="zh-TW" dirty="0" smtClean="0"/>
              <a:t>add new files to the repository </a:t>
            </a:r>
          </a:p>
          <a:p>
            <a:r>
              <a:rPr lang="en-US" altLang="zh-TW" dirty="0" smtClean="0"/>
              <a:t>Delete </a:t>
            </a:r>
          </a:p>
          <a:p>
            <a:pPr lvl="1"/>
            <a:r>
              <a:rPr lang="en-US" altLang="zh-TW" dirty="0" smtClean="0"/>
              <a:t>delete files and propagate to the repository </a:t>
            </a:r>
          </a:p>
          <a:p>
            <a:pPr lvl="2"/>
            <a:r>
              <a:rPr lang="en-US" altLang="zh-TW" dirty="0" smtClean="0"/>
              <a:t>Can deleted files be restored? </a:t>
            </a:r>
          </a:p>
          <a:p>
            <a:r>
              <a:rPr lang="en-US" altLang="zh-TW" dirty="0" smtClean="0"/>
              <a:t>Diff </a:t>
            </a:r>
          </a:p>
          <a:p>
            <a:pPr lvl="1"/>
            <a:r>
              <a:rPr lang="en-US" altLang="zh-TW" dirty="0" smtClean="0"/>
              <a:t>view your local (uncommitted) changes. </a:t>
            </a:r>
          </a:p>
          <a:p>
            <a:pPr lvl="1"/>
            <a:r>
              <a:rPr lang="en-US" altLang="zh-TW" dirty="0" smtClean="0"/>
              <a:t>Diff 2 versions in the history? </a:t>
            </a:r>
          </a:p>
          <a:p>
            <a:r>
              <a:rPr lang="en-US" altLang="zh-TW" dirty="0" smtClean="0"/>
              <a:t>Revert </a:t>
            </a:r>
          </a:p>
          <a:p>
            <a:pPr lvl="1"/>
            <a:r>
              <a:rPr lang="en-US" altLang="zh-TW" dirty="0" smtClean="0"/>
              <a:t>discard your local changes </a:t>
            </a:r>
          </a:p>
          <a:p>
            <a:r>
              <a:rPr lang="en-US" altLang="zh-TW" dirty="0" smtClean="0"/>
              <a:t>Resolve conflict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System’s “Versions”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Local only </a:t>
            </a:r>
          </a:p>
          <a:p>
            <a:pPr lvl="1"/>
            <a:r>
              <a:rPr lang="en-US" altLang="zh-TW" dirty="0" smtClean="0"/>
              <a:t>Open-source: SCCS (1972) · RCS (1982) </a:t>
            </a:r>
          </a:p>
          <a:p>
            <a:pPr lvl="1"/>
            <a:r>
              <a:rPr lang="en-US" altLang="zh-TW" dirty="0" smtClean="0"/>
              <a:t>Proprietary: PVCS (1985) </a:t>
            </a:r>
          </a:p>
          <a:p>
            <a:r>
              <a:rPr lang="en-US" altLang="zh-TW" dirty="0" smtClean="0"/>
              <a:t>Centralized </a:t>
            </a:r>
          </a:p>
          <a:p>
            <a:pPr lvl="1"/>
            <a:r>
              <a:rPr lang="en-US" altLang="zh-TW" dirty="0" smtClean="0"/>
              <a:t>Open-source: CVS (1990) · CVSNT (1998) · Subversion (2000) </a:t>
            </a:r>
          </a:p>
          <a:p>
            <a:pPr lvl="1"/>
            <a:r>
              <a:rPr lang="en-US" altLang="zh-TW" dirty="0" smtClean="0"/>
              <a:t>Proprietary: Software Change Manager (1970s) · </a:t>
            </a:r>
            <a:r>
              <a:rPr lang="en-US" altLang="zh-TW" dirty="0" err="1" smtClean="0"/>
              <a:t>ClearCase</a:t>
            </a:r>
            <a:r>
              <a:rPr lang="en-US" altLang="zh-TW" dirty="0" smtClean="0"/>
              <a:t> (1992) · Visual SourceSafe (1994) · Perforce (1995) · Team Foundation Server (2005) </a:t>
            </a:r>
          </a:p>
          <a:p>
            <a:r>
              <a:rPr lang="en-US" altLang="zh-TW" dirty="0" smtClean="0"/>
              <a:t>Distributed </a:t>
            </a:r>
          </a:p>
          <a:p>
            <a:pPr lvl="1"/>
            <a:r>
              <a:rPr lang="en-US" altLang="zh-TW" dirty="0" smtClean="0"/>
              <a:t>Open-source: GNU arch (2001) · </a:t>
            </a:r>
            <a:r>
              <a:rPr lang="en-US" altLang="zh-TW" dirty="0" err="1" smtClean="0"/>
              <a:t>Darcs</a:t>
            </a:r>
            <a:r>
              <a:rPr lang="en-US" altLang="zh-TW" dirty="0" smtClean="0"/>
              <a:t> (2002) · DCVS (2002) · SVK (2003) · Monotone (2003) · </a:t>
            </a:r>
            <a:r>
              <a:rPr lang="en-US" altLang="zh-TW" dirty="0" err="1" smtClean="0"/>
              <a:t>Codeville</a:t>
            </a:r>
            <a:r>
              <a:rPr lang="en-US" altLang="zh-TW" dirty="0" smtClean="0"/>
              <a:t> (2005) ·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(2005) · Mercurial (2005) · Bazaar (2005) · Fossil (2007) </a:t>
            </a:r>
          </a:p>
          <a:p>
            <a:pPr lvl="1"/>
            <a:r>
              <a:rPr lang="en-US" altLang="zh-TW" dirty="0" smtClean="0"/>
              <a:t>Proprietary: </a:t>
            </a:r>
            <a:r>
              <a:rPr lang="en-US" altLang="zh-TW" dirty="0" err="1" smtClean="0"/>
              <a:t>TeamWare</a:t>
            </a:r>
            <a:r>
              <a:rPr lang="en-US" altLang="zh-TW" dirty="0" smtClean="0"/>
              <a:t> (1990s?) · Code Co-op (1997) · </a:t>
            </a:r>
            <a:r>
              <a:rPr lang="en-US" altLang="zh-TW" dirty="0" err="1" smtClean="0"/>
              <a:t>BitKeeper</a:t>
            </a:r>
            <a:r>
              <a:rPr lang="en-US" altLang="zh-TW" dirty="0" smtClean="0"/>
              <a:t> (1998) · Plastic SCM (2006)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75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VCS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RCS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825625"/>
            <a:ext cx="8260816" cy="463867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1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Centralized VCS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Client-Server: Perforce, </a:t>
            </a:r>
            <a:r>
              <a:rPr lang="en-US" altLang="zh-TW" dirty="0" err="1" smtClean="0"/>
              <a:t>SubVersion</a:t>
            </a:r>
            <a:r>
              <a:rPr lang="en-US" altLang="zh-TW" dirty="0" smtClean="0"/>
              <a:t>, CVS</a:t>
            </a:r>
          </a:p>
          <a:p>
            <a:endParaRPr lang="zh-TW" altLang="en-US" dirty="0"/>
          </a:p>
        </p:txBody>
      </p:sp>
      <p:pic>
        <p:nvPicPr>
          <p:cNvPr id="1026" name="Picture 2" descr="ãCentralized VC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660867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9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VCS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, Mercurial(Hg), Bazaar</a:t>
            </a:r>
            <a:endParaRPr lang="zh-TW" altLang="en-US" dirty="0"/>
          </a:p>
        </p:txBody>
      </p:sp>
      <p:pic>
        <p:nvPicPr>
          <p:cNvPr id="2050" name="Picture 2" descr="ãdistributed vc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2218069"/>
            <a:ext cx="3839874" cy="432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Adventure of the Storage Model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72" y="1825439"/>
            <a:ext cx="8493756" cy="464909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7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中的檔案有三種狀態：已修改、已暫存和已提交，三者分別位於</a:t>
            </a:r>
            <a:r>
              <a:rPr lang="en-US" altLang="zh-TW" dirty="0"/>
              <a:t>Working Directory (</a:t>
            </a:r>
            <a:r>
              <a:rPr lang="zh-TW" altLang="en-US" dirty="0"/>
              <a:t>本地端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Staging Area (</a:t>
            </a:r>
            <a:r>
              <a:rPr lang="zh-TW" altLang="en-US" dirty="0"/>
              <a:t>暫存端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Repository (</a:t>
            </a:r>
            <a:r>
              <a:rPr lang="zh-TW" altLang="en-US" dirty="0"/>
              <a:t>版本庫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 descr="https://hellolynn-2dd1.kxcdn.com/wp-content/uploads/2017/01/git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04" y="3426886"/>
            <a:ext cx="6080991" cy="25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55504" y="6311900"/>
            <a:ext cx="6689439" cy="39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Source: https://hellolynn.hpd.io/2017/01/18/git%E6%96%B0%E6%89%8B%E5%85%A5%E9%96%80%E6%95%99%E5%AD%B8-part-1/</a:t>
            </a:r>
            <a:endParaRPr lang="zh-TW" altLang="en-US" sz="1000" dirty="0"/>
          </a:p>
        </p:txBody>
      </p:sp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943" y="355169"/>
            <a:ext cx="1873491" cy="7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9E2-F2BB-4DFD-A9EA-17DC4328A3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1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2" y="2047009"/>
            <a:ext cx="44100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7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Stages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ãgit File Stage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48" y="1825625"/>
            <a:ext cx="6650702" cy="4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87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937" y="1495993"/>
            <a:ext cx="6223162" cy="47503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07255" y="6381276"/>
            <a:ext cx="437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Source: https://pic.pimg.tw/silverwind1982/1483082151-1840902919_n.png</a:t>
            </a:r>
            <a:endParaRPr lang="zh-TW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9E2-F2BB-4DFD-A9EA-17DC4328A3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Alice, Bob and Catherine </a:t>
            </a:r>
            <a:r>
              <a:rPr lang="en-US" altLang="zh-TW" dirty="0" err="1" smtClean="0"/>
              <a:t>cowork</a:t>
            </a:r>
            <a:r>
              <a:rPr lang="en-US" altLang="zh-TW" dirty="0" smtClean="0"/>
              <a:t> in a project </a:t>
            </a:r>
          </a:p>
          <a:p>
            <a:pPr lvl="1"/>
            <a:r>
              <a:rPr lang="en-US" altLang="zh-TW" dirty="0" smtClean="0"/>
              <a:t>Alice: web page </a:t>
            </a:r>
          </a:p>
          <a:p>
            <a:pPr lvl="1"/>
            <a:r>
              <a:rPr lang="en-US" altLang="zh-TW" dirty="0" smtClean="0"/>
              <a:t>Bob: application flow </a:t>
            </a:r>
          </a:p>
          <a:p>
            <a:pPr lvl="1"/>
            <a:r>
              <a:rPr lang="en-US" altLang="zh-TW" dirty="0" smtClean="0"/>
              <a:t>Cathy: database access </a:t>
            </a:r>
          </a:p>
          <a:p>
            <a:r>
              <a:rPr lang="en-US" altLang="zh-TW" dirty="0" smtClean="0"/>
              <a:t>They are struggling for the inconsistencies of the source files every day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1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with multiple developers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「gi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54" y="1695283"/>
            <a:ext cx="5477523" cy="46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07037" y="6442241"/>
            <a:ext cx="404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Source: https://gist.github.com/dirkdunn/2ff2784e8c780f0f7c2cc2a909fc299c</a:t>
            </a:r>
            <a:endParaRPr lang="zh-TW" altLang="en-US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9E2-F2BB-4DFD-A9EA-17DC4328A3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9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to branch for? </a:t>
            </a:r>
          </a:p>
          <a:p>
            <a:pPr lvl="1"/>
            <a:r>
              <a:rPr lang="en-US" altLang="zh-TW" dirty="0" smtClean="0"/>
              <a:t>develop a new feature (branch “</a:t>
            </a:r>
            <a:r>
              <a:rPr lang="en-US" altLang="zh-TW" dirty="0" err="1" smtClean="0"/>
              <a:t>webgui</a:t>
            </a:r>
            <a:r>
              <a:rPr lang="en-US" altLang="zh-TW" dirty="0" smtClean="0"/>
              <a:t>-ninja-branch”) </a:t>
            </a:r>
          </a:p>
          <a:p>
            <a:pPr lvl="1"/>
            <a:r>
              <a:rPr lang="en-US" altLang="zh-TW" dirty="0" smtClean="0"/>
              <a:t>bug fix (branch “bug-12345-branch”) </a:t>
            </a:r>
          </a:p>
          <a:p>
            <a:pPr lvl="1"/>
            <a:r>
              <a:rPr lang="en-US" altLang="zh-TW" dirty="0" smtClean="0"/>
              <a:t>refactor (branch “b2b-autotest-branch”) </a:t>
            </a:r>
          </a:p>
          <a:p>
            <a:pPr lvl="1"/>
            <a:r>
              <a:rPr lang="en-US" altLang="zh-TW" dirty="0" smtClean="0"/>
              <a:t>whatever experiments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23" y="3848128"/>
            <a:ext cx="6727500" cy="21728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0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(continued)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Resolve </a:t>
            </a:r>
          </a:p>
          <a:p>
            <a:pPr lvl="1"/>
            <a:r>
              <a:rPr lang="en-US" altLang="zh-TW" dirty="0" smtClean="0"/>
              <a:t>decide the final result to be committed when conflicts happen </a:t>
            </a:r>
          </a:p>
          <a:p>
            <a:r>
              <a:rPr lang="en-US" altLang="zh-TW" dirty="0" smtClean="0"/>
              <a:t>Branch </a:t>
            </a:r>
          </a:p>
          <a:p>
            <a:pPr lvl="1"/>
            <a:r>
              <a:rPr lang="en-US" altLang="zh-TW" dirty="0" smtClean="0"/>
              <a:t>make a copy of the whole project to be developed in parallel </a:t>
            </a:r>
          </a:p>
          <a:p>
            <a:r>
              <a:rPr lang="en-US" altLang="zh-TW" dirty="0" smtClean="0"/>
              <a:t>Merge </a:t>
            </a:r>
          </a:p>
          <a:p>
            <a:pPr lvl="1"/>
            <a:r>
              <a:rPr lang="en-US" altLang="zh-TW" dirty="0" smtClean="0"/>
              <a:t>propagate the changes in one branch to another branch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14" y="4522382"/>
            <a:ext cx="6727500" cy="21728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8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8" name="Picture 6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6" y="1799875"/>
            <a:ext cx="6090082" cy="4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973081" y="6286149"/>
            <a:ext cx="248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Source: http://i.stack.imgur.com/TBHkD.png</a:t>
            </a:r>
            <a:endParaRPr lang="zh-TW" altLang="en-US" sz="1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93507" y="3988419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35434" y="459358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9E2-F2BB-4DFD-A9EA-17DC4328A3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Sourcetree</a:t>
            </a:r>
            <a:r>
              <a:rPr lang="en-US" altLang="zh-TW" dirty="0"/>
              <a:t>: A free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GUI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SourceTree application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80" y="1813269"/>
            <a:ext cx="6942240" cy="436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035225" y="6311900"/>
            <a:ext cx="2481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Source: </a:t>
            </a:r>
            <a:r>
              <a:rPr lang="en-US" altLang="zh-TW" sz="1000" dirty="0"/>
              <a:t>https://www.sourcetreeapp.com/</a:t>
            </a:r>
            <a:endParaRPr lang="zh-TW" altLang="en-US" sz="1000" dirty="0"/>
          </a:p>
        </p:txBody>
      </p:sp>
      <p:sp>
        <p:nvSpPr>
          <p:cNvPr id="6" name="AutoShape 12" descr="Sourcetree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8" name="Picture 14" descr="「source tree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76" y="78958"/>
            <a:ext cx="840792" cy="8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D9E2-F2BB-4DFD-A9EA-17DC4328A3C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22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in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Version control all artifacts of your project, including documents and unit tests </a:t>
            </a:r>
          </a:p>
          <a:p>
            <a:r>
              <a:rPr lang="en-US" altLang="zh-TW" dirty="0" smtClean="0"/>
              <a:t>Write summary comments in each commit so others can see why you make the change without looking at the code </a:t>
            </a:r>
          </a:p>
          <a:p>
            <a:r>
              <a:rPr lang="en-US" altLang="zh-TW" dirty="0" smtClean="0"/>
              <a:t>Use branches for feature development in parallel and merge the branches back to trunk after development completes</a:t>
            </a:r>
          </a:p>
          <a:p>
            <a:r>
              <a:rPr lang="en-US" altLang="zh-TW" dirty="0" smtClean="0"/>
              <a:t>Integrate your version control system with bug tracking and other project management systems </a:t>
            </a:r>
          </a:p>
          <a:p>
            <a:pPr lvl="1"/>
            <a:r>
              <a:rPr lang="en-US" altLang="zh-TW" dirty="0" smtClean="0"/>
              <a:t>e.g. Bug #12345 is fixed in revision #200001. You can cross reference the bug information or revision from the either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3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pic>
        <p:nvPicPr>
          <p:cNvPr id="5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08" y="2132857"/>
            <a:ext cx="4495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3503713" y="2348881"/>
            <a:ext cx="22929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 dirty="0"/>
              <a:t>Q &amp; A</a:t>
            </a:r>
            <a:endParaRPr lang="zh-TW" altLang="en-US" sz="6000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0E3E-BBFB-49BF-952A-89664C7AD7D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1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Cathy updates the database schema; it only works on her computer, but not on Alice’s or Bob’s </a:t>
            </a:r>
          </a:p>
          <a:p>
            <a:r>
              <a:rPr lang="en-US" altLang="zh-TW" dirty="0" smtClean="0"/>
              <a:t>Bob adds a cool utility function, but the function is gone after syncing with Cathy’s </a:t>
            </a:r>
          </a:p>
          <a:p>
            <a:r>
              <a:rPr lang="en-US" altLang="zh-TW" dirty="0" smtClean="0"/>
              <a:t>They all have to remember what is modified by whom at when since last sync to avoid code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4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System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system for information (source code, of course) sharing and synchronization </a:t>
            </a:r>
          </a:p>
          <a:p>
            <a:pPr lvl="1"/>
            <a:r>
              <a:rPr lang="en-US" altLang="zh-TW" dirty="0" smtClean="0"/>
              <a:t>You can backup ; you can restore </a:t>
            </a:r>
          </a:p>
          <a:p>
            <a:r>
              <a:rPr lang="en-US" altLang="zh-TW" dirty="0" smtClean="0"/>
              <a:t>A repository stores the files </a:t>
            </a:r>
          </a:p>
          <a:p>
            <a:r>
              <a:rPr lang="en-US" altLang="zh-TW" dirty="0" smtClean="0"/>
              <a:t>Any number of clients can connect to the server and read/ write the files in the repository </a:t>
            </a:r>
          </a:p>
          <a:p>
            <a:r>
              <a:rPr lang="en-US" altLang="zh-TW" dirty="0" smtClean="0"/>
              <a:t>A write from one client creates a new version of the affected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Patterns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Any client can sync the newer version of the file from the repository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1" y="2493504"/>
            <a:ext cx="6640946" cy="395323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Patterns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 history is kept in the repository </a:t>
            </a:r>
          </a:p>
          <a:p>
            <a:r>
              <a:rPr lang="en-US" altLang="zh-TW" dirty="0" smtClean="0"/>
              <a:t>Any previous version can be retrieve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02" y="2766309"/>
            <a:ext cx="6503250" cy="38192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Patterns (continued)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Non-overlapping updates to the same file can be made safely </a:t>
            </a:r>
          </a:p>
          <a:p>
            <a:r>
              <a:rPr lang="en-US" altLang="zh-TW" dirty="0" smtClean="0"/>
              <a:t>Overlapping updates needs manual resolution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81" y="2916273"/>
            <a:ext cx="7362917" cy="315201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57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Usage Pattern In-a-nutshell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98" y="1825625"/>
            <a:ext cx="6935603" cy="44654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Operations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</a:p>
          <a:p>
            <a:pPr lvl="1"/>
            <a:r>
              <a:rPr lang="en-US" altLang="zh-TW" dirty="0" smtClean="0"/>
              <a:t>initial addition to the repository to make it versioned </a:t>
            </a:r>
          </a:p>
          <a:p>
            <a:r>
              <a:rPr lang="en-US" altLang="zh-TW" dirty="0" smtClean="0"/>
              <a:t>Check-out </a:t>
            </a:r>
          </a:p>
          <a:p>
            <a:pPr lvl="1"/>
            <a:r>
              <a:rPr lang="en-US" altLang="zh-TW" dirty="0" smtClean="0"/>
              <a:t>make a sync-able copy of the files from the repository </a:t>
            </a:r>
          </a:p>
          <a:p>
            <a:r>
              <a:rPr lang="en-US" altLang="zh-TW" dirty="0" smtClean="0"/>
              <a:t>Update </a:t>
            </a:r>
          </a:p>
          <a:p>
            <a:pPr lvl="1"/>
            <a:r>
              <a:rPr lang="en-US" altLang="zh-TW" dirty="0" smtClean="0"/>
              <a:t>get the updates by others from the repository </a:t>
            </a:r>
          </a:p>
          <a:p>
            <a:r>
              <a:rPr lang="en-US" altLang="zh-TW" dirty="0" smtClean="0"/>
              <a:t>Check-in (Commit) </a:t>
            </a:r>
          </a:p>
          <a:p>
            <a:pPr lvl="1"/>
            <a:r>
              <a:rPr lang="en-US" altLang="zh-TW" dirty="0" smtClean="0"/>
              <a:t>submit your changes to the repository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D11-A199-4416-A66C-6462B79206D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825</Words>
  <Application>Microsoft Office PowerPoint</Application>
  <PresentationFormat>寬螢幕</PresentationFormat>
  <Paragraphs>130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Office 佈景主題</vt:lpstr>
      <vt:lpstr>Version Control</vt:lpstr>
      <vt:lpstr>Problem</vt:lpstr>
      <vt:lpstr>Problem (continued)</vt:lpstr>
      <vt:lpstr>Version Control System </vt:lpstr>
      <vt:lpstr>Usage Patterns </vt:lpstr>
      <vt:lpstr>Usage Patterns (continued)</vt:lpstr>
      <vt:lpstr>Usage Patterns (continued)</vt:lpstr>
      <vt:lpstr>Usage Pattern In-a-nutshell</vt:lpstr>
      <vt:lpstr>General Operations </vt:lpstr>
      <vt:lpstr>General Operations (continued) </vt:lpstr>
      <vt:lpstr>Version Control System’s “Versions” </vt:lpstr>
      <vt:lpstr>Local VCS </vt:lpstr>
      <vt:lpstr>Centralized VCS </vt:lpstr>
      <vt:lpstr>Distributed VCS </vt:lpstr>
      <vt:lpstr>An Adventure of the Storage Model</vt:lpstr>
      <vt:lpstr>Git</vt:lpstr>
      <vt:lpstr>File Stages</vt:lpstr>
      <vt:lpstr>File Stages (continued)</vt:lpstr>
      <vt:lpstr>Git stage</vt:lpstr>
      <vt:lpstr>Git with multiple developers</vt:lpstr>
      <vt:lpstr>Branch</vt:lpstr>
      <vt:lpstr>Branch (continued) </vt:lpstr>
      <vt:lpstr>Branch(分支)</vt:lpstr>
      <vt:lpstr>Sourcetree: A free Git GUI client</vt:lpstr>
      <vt:lpstr>Version Control in Practices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Chien-Hung Liu</dc:creator>
  <cp:lastModifiedBy>Chien-Hung Liu</cp:lastModifiedBy>
  <cp:revision>8</cp:revision>
  <dcterms:created xsi:type="dcterms:W3CDTF">2018-11-09T08:22:40Z</dcterms:created>
  <dcterms:modified xsi:type="dcterms:W3CDTF">2018-11-09T09:12:23Z</dcterms:modified>
</cp:coreProperties>
</file>