
<file path=[Content_Types].xml><?xml version="1.0" encoding="utf-8"?>
<Types xmlns="http://schemas.openxmlformats.org/package/2006/content-types">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9"/>
  </p:notesMasterIdLst>
  <p:sldIdLst>
    <p:sldId id="256" r:id="rId2"/>
    <p:sldId id="257" r:id="rId3"/>
    <p:sldId id="258" r:id="rId4"/>
    <p:sldId id="259" r:id="rId5"/>
    <p:sldId id="260" r:id="rId6"/>
    <p:sldId id="323"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24" r:id="rId64"/>
    <p:sldId id="319" r:id="rId65"/>
    <p:sldId id="320" r:id="rId66"/>
    <p:sldId id="321" r:id="rId67"/>
    <p:sldId id="322" r:id="rId6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DE54B0-B78E-49BE-82EA-96D63B55534A}" type="datetimeFigureOut">
              <a:rPr lang="zh-TW" altLang="en-US" smtClean="0"/>
              <a:t>2018/11/9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D8CE92-DDFF-435E-8490-BCC0FF2F3F0E}" type="slidenum">
              <a:rPr lang="zh-TW" altLang="en-US" smtClean="0"/>
              <a:t>‹#›</a:t>
            </a:fld>
            <a:endParaRPr lang="zh-TW" altLang="en-US"/>
          </a:p>
        </p:txBody>
      </p:sp>
    </p:spTree>
    <p:extLst>
      <p:ext uri="{BB962C8B-B14F-4D97-AF65-F5344CB8AC3E}">
        <p14:creationId xmlns:p14="http://schemas.microsoft.com/office/powerpoint/2010/main" val="98480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Maven </a:t>
            </a:r>
            <a:r>
              <a:rPr lang="en-US" altLang="zh-TW" sz="1200" b="0" i="0" kern="1200" dirty="0" err="1" smtClean="0">
                <a:solidFill>
                  <a:schemeClr val="tx1"/>
                </a:solidFill>
                <a:effectLst/>
                <a:latin typeface="+mn-lt"/>
                <a:ea typeface="+mn-ea"/>
                <a:cs typeface="+mn-cs"/>
              </a:rPr>
              <a:t>CheckStyle</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FindBugs</a:t>
            </a:r>
            <a:r>
              <a:rPr lang="en-US" altLang="zh-TW" sz="1200" b="0" i="0" kern="1200" dirty="0" smtClean="0">
                <a:solidFill>
                  <a:schemeClr val="tx1"/>
                </a:solidFill>
                <a:effectLst/>
                <a:latin typeface="+mn-lt"/>
                <a:ea typeface="+mn-ea"/>
                <a:cs typeface="+mn-cs"/>
              </a:rPr>
              <a:t> and PMD plugins</a:t>
            </a:r>
            <a:endParaRPr lang="zh-TW" altLang="en-US" dirty="0"/>
          </a:p>
        </p:txBody>
      </p:sp>
      <p:sp>
        <p:nvSpPr>
          <p:cNvPr id="4" name="投影片編號版面配置區 3"/>
          <p:cNvSpPr>
            <a:spLocks noGrp="1"/>
          </p:cNvSpPr>
          <p:nvPr>
            <p:ph type="sldNum" sz="quarter" idx="10"/>
          </p:nvPr>
        </p:nvSpPr>
        <p:spPr/>
        <p:txBody>
          <a:bodyPr/>
          <a:lstStyle/>
          <a:p>
            <a:fld id="{0D26F5A7-A2EB-4A43-8E20-7C788FAF7CA9}" type="slidenum">
              <a:rPr lang="en-US" smtClean="0"/>
              <a:t>35</a:t>
            </a:fld>
            <a:endParaRPr lang="en-US"/>
          </a:p>
        </p:txBody>
      </p:sp>
    </p:spTree>
    <p:extLst>
      <p:ext uri="{BB962C8B-B14F-4D97-AF65-F5344CB8AC3E}">
        <p14:creationId xmlns:p14="http://schemas.microsoft.com/office/powerpoint/2010/main" val="315191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r>
              <a:rPr lang="en-US" altLang="zh-TW" smtClean="0"/>
              <a:t>11/12/2014</a:t>
            </a:r>
            <a:endParaRPr lang="zh-TW" altLang="en-US"/>
          </a:p>
        </p:txBody>
      </p:sp>
      <p:sp>
        <p:nvSpPr>
          <p:cNvPr id="5" name="頁尾版面配置區 4"/>
          <p:cNvSpPr>
            <a:spLocks noGrp="1"/>
          </p:cNvSpPr>
          <p:nvPr>
            <p:ph type="ftr" sz="quarter" idx="11"/>
          </p:nvPr>
        </p:nvSpPr>
        <p:spPr/>
        <p:txBody>
          <a:bodyPr/>
          <a:lstStyle/>
          <a:p>
            <a:r>
              <a:rPr lang="en-US" altLang="zh-TW" smtClean="0"/>
              <a:t>Chapter 25 Configuration management</a:t>
            </a:r>
            <a:endParaRPr lang="zh-TW" altLang="en-US"/>
          </a:p>
        </p:txBody>
      </p:sp>
      <p:sp>
        <p:nvSpPr>
          <p:cNvPr id="6" name="投影片編號版面配置區 5"/>
          <p:cNvSpPr>
            <a:spLocks noGrp="1"/>
          </p:cNvSpPr>
          <p:nvPr>
            <p:ph type="sldNum" sz="quarter" idx="12"/>
          </p:nvPr>
        </p:nvSpPr>
        <p:spPr/>
        <p:txBody>
          <a:body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247840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11/12/2014</a:t>
            </a:r>
            <a:endParaRPr lang="zh-TW" altLang="en-US"/>
          </a:p>
        </p:txBody>
      </p:sp>
      <p:sp>
        <p:nvSpPr>
          <p:cNvPr id="5" name="頁尾版面配置區 4"/>
          <p:cNvSpPr>
            <a:spLocks noGrp="1"/>
          </p:cNvSpPr>
          <p:nvPr>
            <p:ph type="ftr" sz="quarter" idx="11"/>
          </p:nvPr>
        </p:nvSpPr>
        <p:spPr/>
        <p:txBody>
          <a:bodyPr/>
          <a:lstStyle/>
          <a:p>
            <a:r>
              <a:rPr lang="en-US" altLang="zh-TW" smtClean="0"/>
              <a:t>Chapter 25 Configuration management</a:t>
            </a:r>
            <a:endParaRPr lang="zh-TW" altLang="en-US"/>
          </a:p>
        </p:txBody>
      </p:sp>
      <p:sp>
        <p:nvSpPr>
          <p:cNvPr id="6" name="投影片編號版面配置區 5"/>
          <p:cNvSpPr>
            <a:spLocks noGrp="1"/>
          </p:cNvSpPr>
          <p:nvPr>
            <p:ph type="sldNum" sz="quarter" idx="12"/>
          </p:nvPr>
        </p:nvSpPr>
        <p:spPr/>
        <p:txBody>
          <a:body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58173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11/12/2014</a:t>
            </a:r>
            <a:endParaRPr lang="zh-TW" altLang="en-US"/>
          </a:p>
        </p:txBody>
      </p:sp>
      <p:sp>
        <p:nvSpPr>
          <p:cNvPr id="5" name="頁尾版面配置區 4"/>
          <p:cNvSpPr>
            <a:spLocks noGrp="1"/>
          </p:cNvSpPr>
          <p:nvPr>
            <p:ph type="ftr" sz="quarter" idx="11"/>
          </p:nvPr>
        </p:nvSpPr>
        <p:spPr/>
        <p:txBody>
          <a:bodyPr/>
          <a:lstStyle/>
          <a:p>
            <a:r>
              <a:rPr lang="en-US" altLang="zh-TW" smtClean="0"/>
              <a:t>Chapter 25 Configuration management</a:t>
            </a:r>
            <a:endParaRPr lang="zh-TW" altLang="en-US"/>
          </a:p>
        </p:txBody>
      </p:sp>
      <p:sp>
        <p:nvSpPr>
          <p:cNvPr id="6" name="投影片編號版面配置區 5"/>
          <p:cNvSpPr>
            <a:spLocks noGrp="1"/>
          </p:cNvSpPr>
          <p:nvPr>
            <p:ph type="sldNum" sz="quarter" idx="12"/>
          </p:nvPr>
        </p:nvSpPr>
        <p:spPr/>
        <p:txBody>
          <a:body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98137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11/12/2014</a:t>
            </a:r>
            <a:endParaRPr lang="zh-TW" altLang="en-US"/>
          </a:p>
        </p:txBody>
      </p:sp>
      <p:sp>
        <p:nvSpPr>
          <p:cNvPr id="5" name="頁尾版面配置區 4"/>
          <p:cNvSpPr>
            <a:spLocks noGrp="1"/>
          </p:cNvSpPr>
          <p:nvPr>
            <p:ph type="ftr" sz="quarter" idx="11"/>
          </p:nvPr>
        </p:nvSpPr>
        <p:spPr/>
        <p:txBody>
          <a:bodyPr/>
          <a:lstStyle/>
          <a:p>
            <a:r>
              <a:rPr lang="en-US" altLang="zh-TW" smtClean="0"/>
              <a:t>Chapter 25 Configuration management</a:t>
            </a:r>
            <a:endParaRPr lang="zh-TW" altLang="en-US"/>
          </a:p>
        </p:txBody>
      </p:sp>
      <p:sp>
        <p:nvSpPr>
          <p:cNvPr id="6" name="投影片編號版面配置區 5"/>
          <p:cNvSpPr>
            <a:spLocks noGrp="1"/>
          </p:cNvSpPr>
          <p:nvPr>
            <p:ph type="sldNum" sz="quarter" idx="12"/>
          </p:nvPr>
        </p:nvSpPr>
        <p:spPr/>
        <p:txBody>
          <a:body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9269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r>
              <a:rPr lang="en-US" altLang="zh-TW" smtClean="0"/>
              <a:t>11/12/2014</a:t>
            </a:r>
            <a:endParaRPr lang="zh-TW" altLang="en-US"/>
          </a:p>
        </p:txBody>
      </p:sp>
      <p:sp>
        <p:nvSpPr>
          <p:cNvPr id="5" name="頁尾版面配置區 4"/>
          <p:cNvSpPr>
            <a:spLocks noGrp="1"/>
          </p:cNvSpPr>
          <p:nvPr>
            <p:ph type="ftr" sz="quarter" idx="11"/>
          </p:nvPr>
        </p:nvSpPr>
        <p:spPr/>
        <p:txBody>
          <a:bodyPr/>
          <a:lstStyle/>
          <a:p>
            <a:r>
              <a:rPr lang="en-US" altLang="zh-TW" smtClean="0"/>
              <a:t>Chapter 25 Configuration management</a:t>
            </a:r>
            <a:endParaRPr lang="zh-TW" altLang="en-US"/>
          </a:p>
        </p:txBody>
      </p:sp>
      <p:sp>
        <p:nvSpPr>
          <p:cNvPr id="6" name="投影片編號版面配置區 5"/>
          <p:cNvSpPr>
            <a:spLocks noGrp="1"/>
          </p:cNvSpPr>
          <p:nvPr>
            <p:ph type="sldNum" sz="quarter" idx="12"/>
          </p:nvPr>
        </p:nvSpPr>
        <p:spPr/>
        <p:txBody>
          <a:body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272866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r>
              <a:rPr lang="en-US" altLang="zh-TW" smtClean="0"/>
              <a:t>11/12/2014</a:t>
            </a:r>
            <a:endParaRPr lang="zh-TW" altLang="en-US"/>
          </a:p>
        </p:txBody>
      </p:sp>
      <p:sp>
        <p:nvSpPr>
          <p:cNvPr id="6" name="頁尾版面配置區 5"/>
          <p:cNvSpPr>
            <a:spLocks noGrp="1"/>
          </p:cNvSpPr>
          <p:nvPr>
            <p:ph type="ftr" sz="quarter" idx="11"/>
          </p:nvPr>
        </p:nvSpPr>
        <p:spPr/>
        <p:txBody>
          <a:bodyPr/>
          <a:lstStyle/>
          <a:p>
            <a:r>
              <a:rPr lang="en-US" altLang="zh-TW" smtClean="0"/>
              <a:t>Chapter 25 Configuration management</a:t>
            </a:r>
            <a:endParaRPr lang="zh-TW" altLang="en-US"/>
          </a:p>
        </p:txBody>
      </p:sp>
      <p:sp>
        <p:nvSpPr>
          <p:cNvPr id="7" name="投影片編號版面配置區 6"/>
          <p:cNvSpPr>
            <a:spLocks noGrp="1"/>
          </p:cNvSpPr>
          <p:nvPr>
            <p:ph type="sldNum" sz="quarter" idx="12"/>
          </p:nvPr>
        </p:nvSpPr>
        <p:spPr/>
        <p:txBody>
          <a:body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942574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r>
              <a:rPr lang="en-US" altLang="zh-TW" smtClean="0"/>
              <a:t>11/12/2014</a:t>
            </a:r>
            <a:endParaRPr lang="zh-TW" altLang="en-US"/>
          </a:p>
        </p:txBody>
      </p:sp>
      <p:sp>
        <p:nvSpPr>
          <p:cNvPr id="8" name="頁尾版面配置區 7"/>
          <p:cNvSpPr>
            <a:spLocks noGrp="1"/>
          </p:cNvSpPr>
          <p:nvPr>
            <p:ph type="ftr" sz="quarter" idx="11"/>
          </p:nvPr>
        </p:nvSpPr>
        <p:spPr/>
        <p:txBody>
          <a:bodyPr/>
          <a:lstStyle/>
          <a:p>
            <a:r>
              <a:rPr lang="en-US" altLang="zh-TW" smtClean="0"/>
              <a:t>Chapter 25 Configuration management</a:t>
            </a:r>
            <a:endParaRPr lang="zh-TW" altLang="en-US"/>
          </a:p>
        </p:txBody>
      </p:sp>
      <p:sp>
        <p:nvSpPr>
          <p:cNvPr id="9" name="投影片編號版面配置區 8"/>
          <p:cNvSpPr>
            <a:spLocks noGrp="1"/>
          </p:cNvSpPr>
          <p:nvPr>
            <p:ph type="sldNum" sz="quarter" idx="12"/>
          </p:nvPr>
        </p:nvSpPr>
        <p:spPr/>
        <p:txBody>
          <a:body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375687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r>
              <a:rPr lang="en-US" altLang="zh-TW" smtClean="0"/>
              <a:t>11/12/2014</a:t>
            </a:r>
            <a:endParaRPr lang="zh-TW" altLang="en-US"/>
          </a:p>
        </p:txBody>
      </p:sp>
      <p:sp>
        <p:nvSpPr>
          <p:cNvPr id="4" name="頁尾版面配置區 3"/>
          <p:cNvSpPr>
            <a:spLocks noGrp="1"/>
          </p:cNvSpPr>
          <p:nvPr>
            <p:ph type="ftr" sz="quarter" idx="11"/>
          </p:nvPr>
        </p:nvSpPr>
        <p:spPr/>
        <p:txBody>
          <a:bodyPr/>
          <a:lstStyle/>
          <a:p>
            <a:r>
              <a:rPr lang="en-US" altLang="zh-TW" smtClean="0"/>
              <a:t>Chapter 25 Configuration management</a:t>
            </a:r>
            <a:endParaRPr lang="zh-TW" altLang="en-US"/>
          </a:p>
        </p:txBody>
      </p:sp>
      <p:sp>
        <p:nvSpPr>
          <p:cNvPr id="5" name="投影片編號版面配置區 4"/>
          <p:cNvSpPr>
            <a:spLocks noGrp="1"/>
          </p:cNvSpPr>
          <p:nvPr>
            <p:ph type="sldNum" sz="quarter" idx="12"/>
          </p:nvPr>
        </p:nvSpPr>
        <p:spPr/>
        <p:txBody>
          <a:body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209794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smtClean="0"/>
              <a:t>11/12/2014</a:t>
            </a:r>
            <a:endParaRPr lang="zh-TW" altLang="en-US"/>
          </a:p>
        </p:txBody>
      </p:sp>
      <p:sp>
        <p:nvSpPr>
          <p:cNvPr id="3" name="頁尾版面配置區 2"/>
          <p:cNvSpPr>
            <a:spLocks noGrp="1"/>
          </p:cNvSpPr>
          <p:nvPr>
            <p:ph type="ftr" sz="quarter" idx="11"/>
          </p:nvPr>
        </p:nvSpPr>
        <p:spPr/>
        <p:txBody>
          <a:bodyPr/>
          <a:lstStyle/>
          <a:p>
            <a:r>
              <a:rPr lang="en-US" altLang="zh-TW" smtClean="0"/>
              <a:t>Chapter 25 Configuration management</a:t>
            </a:r>
            <a:endParaRPr lang="zh-TW" altLang="en-US"/>
          </a:p>
        </p:txBody>
      </p:sp>
      <p:sp>
        <p:nvSpPr>
          <p:cNvPr id="4" name="投影片編號版面配置區 3"/>
          <p:cNvSpPr>
            <a:spLocks noGrp="1"/>
          </p:cNvSpPr>
          <p:nvPr>
            <p:ph type="sldNum" sz="quarter" idx="12"/>
          </p:nvPr>
        </p:nvSpPr>
        <p:spPr/>
        <p:txBody>
          <a:body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153760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11/12/2014</a:t>
            </a:r>
            <a:endParaRPr lang="zh-TW" altLang="en-US"/>
          </a:p>
        </p:txBody>
      </p:sp>
      <p:sp>
        <p:nvSpPr>
          <p:cNvPr id="6" name="頁尾版面配置區 5"/>
          <p:cNvSpPr>
            <a:spLocks noGrp="1"/>
          </p:cNvSpPr>
          <p:nvPr>
            <p:ph type="ftr" sz="quarter" idx="11"/>
          </p:nvPr>
        </p:nvSpPr>
        <p:spPr/>
        <p:txBody>
          <a:bodyPr/>
          <a:lstStyle/>
          <a:p>
            <a:r>
              <a:rPr lang="en-US" altLang="zh-TW" smtClean="0"/>
              <a:t>Chapter 25 Configuration management</a:t>
            </a:r>
            <a:endParaRPr lang="zh-TW" altLang="en-US"/>
          </a:p>
        </p:txBody>
      </p:sp>
      <p:sp>
        <p:nvSpPr>
          <p:cNvPr id="7" name="投影片編號版面配置區 6"/>
          <p:cNvSpPr>
            <a:spLocks noGrp="1"/>
          </p:cNvSpPr>
          <p:nvPr>
            <p:ph type="sldNum" sz="quarter" idx="12"/>
          </p:nvPr>
        </p:nvSpPr>
        <p:spPr/>
        <p:txBody>
          <a:body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84828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11/12/2014</a:t>
            </a:r>
            <a:endParaRPr lang="zh-TW" altLang="en-US"/>
          </a:p>
        </p:txBody>
      </p:sp>
      <p:sp>
        <p:nvSpPr>
          <p:cNvPr id="6" name="頁尾版面配置區 5"/>
          <p:cNvSpPr>
            <a:spLocks noGrp="1"/>
          </p:cNvSpPr>
          <p:nvPr>
            <p:ph type="ftr" sz="quarter" idx="11"/>
          </p:nvPr>
        </p:nvSpPr>
        <p:spPr/>
        <p:txBody>
          <a:bodyPr/>
          <a:lstStyle/>
          <a:p>
            <a:r>
              <a:rPr lang="en-US" altLang="zh-TW" smtClean="0"/>
              <a:t>Chapter 25 Configuration management</a:t>
            </a:r>
            <a:endParaRPr lang="zh-TW" altLang="en-US"/>
          </a:p>
        </p:txBody>
      </p:sp>
      <p:sp>
        <p:nvSpPr>
          <p:cNvPr id="7" name="投影片編號版面配置區 6"/>
          <p:cNvSpPr>
            <a:spLocks noGrp="1"/>
          </p:cNvSpPr>
          <p:nvPr>
            <p:ph type="sldNum" sz="quarter" idx="12"/>
          </p:nvPr>
        </p:nvSpPr>
        <p:spPr/>
        <p:txBody>
          <a:body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290974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smtClean="0"/>
              <a:t>11/12/2014</a:t>
            </a:r>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smtClean="0"/>
              <a:t>Chapter 25 Configuration management</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08636-2230-4F63-B7BC-9DB5C32678DF}" type="slidenum">
              <a:rPr lang="zh-TW" altLang="en-US" smtClean="0"/>
              <a:t>‹#›</a:t>
            </a:fld>
            <a:endParaRPr lang="zh-TW" altLang="en-US"/>
          </a:p>
        </p:txBody>
      </p:sp>
    </p:spTree>
    <p:extLst>
      <p:ext uri="{BB962C8B-B14F-4D97-AF65-F5344CB8AC3E}">
        <p14:creationId xmlns:p14="http://schemas.microsoft.com/office/powerpoint/2010/main" val="1624895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Configuration Management</a:t>
            </a:r>
            <a:endParaRPr lang="zh-TW" altLang="en-US" dirty="0"/>
          </a:p>
        </p:txBody>
      </p:sp>
      <p:sp>
        <p:nvSpPr>
          <p:cNvPr id="3" name="副標題 2"/>
          <p:cNvSpPr>
            <a:spLocks noGrp="1"/>
          </p:cNvSpPr>
          <p:nvPr>
            <p:ph type="subTitle" idx="1"/>
          </p:nvPr>
        </p:nvSpPr>
        <p:spPr/>
        <p:txBody>
          <a:bodyPr/>
          <a:lstStyle/>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劉建宏</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台北科大資工系</a:t>
            </a:r>
          </a:p>
          <a:p>
            <a:endParaRPr lang="zh-TW" altLang="en-US" dirty="0"/>
          </a:p>
        </p:txBody>
      </p:sp>
    </p:spTree>
    <p:extLst>
      <p:ext uri="{BB962C8B-B14F-4D97-AF65-F5344CB8AC3E}">
        <p14:creationId xmlns:p14="http://schemas.microsoft.com/office/powerpoint/2010/main" val="1771477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1443363"/>
              </p:ext>
            </p:extLst>
          </p:nvPr>
        </p:nvGraphicFramePr>
        <p:xfrm>
          <a:off x="1981200" y="1670416"/>
          <a:ext cx="8723746" cy="4305513"/>
        </p:xfrm>
        <a:graphic>
          <a:graphicData uri="http://schemas.openxmlformats.org/drawingml/2006/table">
            <a:tbl>
              <a:tblPr firstRow="1" bandRow="1">
                <a:tableStyleId>{5C22544A-7EE6-4342-B048-85BDC9FD1C3A}</a:tableStyleId>
              </a:tblPr>
              <a:tblGrid>
                <a:gridCol w="1978892">
                  <a:extLst>
                    <a:ext uri="{9D8B030D-6E8A-4147-A177-3AD203B41FA5}">
                      <a16:colId xmlns:a16="http://schemas.microsoft.com/office/drawing/2014/main" val="20000"/>
                    </a:ext>
                  </a:extLst>
                </a:gridCol>
                <a:gridCol w="6744854">
                  <a:extLst>
                    <a:ext uri="{9D8B030D-6E8A-4147-A177-3AD203B41FA5}">
                      <a16:colId xmlns:a16="http://schemas.microsoft.com/office/drawing/2014/main" val="20001"/>
                    </a:ext>
                  </a:extLst>
                </a:gridCol>
              </a:tblGrid>
              <a:tr h="447087">
                <a:tc>
                  <a:txBody>
                    <a:bodyPr/>
                    <a:lstStyle/>
                    <a:p>
                      <a:pPr algn="just">
                        <a:spcAft>
                          <a:spcPts val="200"/>
                        </a:spcAft>
                      </a:pPr>
                      <a:r>
                        <a:rPr lang="en-GB" sz="15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500" b="1" dirty="0">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826805">
                <a:tc>
                  <a:txBody>
                    <a:bodyPr/>
                    <a:lstStyle/>
                    <a:p>
                      <a:pPr algn="l">
                        <a:spcAft>
                          <a:spcPts val="200"/>
                        </a:spcAft>
                      </a:pPr>
                      <a:r>
                        <a:rPr lang="en-GB" sz="1500" dirty="0">
                          <a:solidFill>
                            <a:srgbClr val="FF0000"/>
                          </a:solidFill>
                          <a:latin typeface="Arial"/>
                          <a:ea typeface="Times New Roman"/>
                          <a:cs typeface="Arial"/>
                        </a:rPr>
                        <a:t>Merging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creation of a new version of a software component by </a:t>
                      </a:r>
                      <a:r>
                        <a:rPr lang="en-GB" sz="1500" dirty="0">
                          <a:solidFill>
                            <a:srgbClr val="FF0000"/>
                          </a:solidFill>
                          <a:latin typeface="Arial"/>
                          <a:ea typeface="Times New Roman"/>
                          <a:cs typeface="Arial"/>
                        </a:rPr>
                        <a:t>merging separate versions in different </a:t>
                      </a:r>
                      <a:r>
                        <a:rPr lang="en-GB" sz="1500" dirty="0" err="1">
                          <a:solidFill>
                            <a:srgbClr val="FF0000"/>
                          </a:solidFill>
                          <a:latin typeface="Arial"/>
                          <a:ea typeface="Times New Roman"/>
                          <a:cs typeface="Arial"/>
                        </a:rPr>
                        <a:t>codelines</a:t>
                      </a:r>
                      <a:r>
                        <a:rPr lang="en-GB" sz="1500" dirty="0">
                          <a:solidFill>
                            <a:srgbClr val="000000"/>
                          </a:solidFill>
                          <a:latin typeface="Arial"/>
                          <a:ea typeface="Times New Roman"/>
                          <a:cs typeface="Arial"/>
                        </a:rPr>
                        <a:t>. These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may have been created by a previous branch of one of the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involved.</a:t>
                      </a:r>
                    </a:p>
                  </a:txBody>
                  <a:tcPr marL="68580" marR="68580" marT="0" marB="0"/>
                </a:tc>
                <a:extLst>
                  <a:ext uri="{0D108BD9-81ED-4DB2-BD59-A6C34878D82A}">
                    <a16:rowId xmlns:a16="http://schemas.microsoft.com/office/drawing/2014/main" val="10001"/>
                  </a:ext>
                </a:extLst>
              </a:tr>
              <a:tr h="551204">
                <a:tc>
                  <a:txBody>
                    <a:bodyPr/>
                    <a:lstStyle/>
                    <a:p>
                      <a:pPr algn="l">
                        <a:spcAft>
                          <a:spcPts val="200"/>
                        </a:spcAft>
                      </a:pPr>
                      <a:r>
                        <a:rPr lang="en-GB" sz="1500">
                          <a:solidFill>
                            <a:srgbClr val="FF0000"/>
                          </a:solidFill>
                          <a:latin typeface="Arial"/>
                          <a:ea typeface="Times New Roman"/>
                          <a:cs typeface="Arial"/>
                        </a:rPr>
                        <a:t>Release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version of a system that has been released to customers (or other users in an organization) for use.</a:t>
                      </a:r>
                    </a:p>
                  </a:txBody>
                  <a:tcPr marL="68580" marR="68580" marT="0" marB="0"/>
                </a:tc>
                <a:extLst>
                  <a:ext uri="{0D108BD9-81ED-4DB2-BD59-A6C34878D82A}">
                    <a16:rowId xmlns:a16="http://schemas.microsoft.com/office/drawing/2014/main" val="10002"/>
                  </a:ext>
                </a:extLst>
              </a:tr>
              <a:tr h="551204">
                <a:tc>
                  <a:txBody>
                    <a:bodyPr/>
                    <a:lstStyle/>
                    <a:p>
                      <a:pPr algn="l">
                        <a:spcAft>
                          <a:spcPts val="200"/>
                        </a:spcAft>
                      </a:pPr>
                      <a:r>
                        <a:rPr lang="en-GB" sz="1500" dirty="0" smtClean="0">
                          <a:solidFill>
                            <a:srgbClr val="FF0000"/>
                          </a:solidFill>
                          <a:latin typeface="Arial"/>
                          <a:ea typeface="Times New Roman"/>
                          <a:cs typeface="Arial"/>
                        </a:rPr>
                        <a:t>Repository</a:t>
                      </a:r>
                      <a:endParaRPr lang="en-GB" sz="1500" dirty="0">
                        <a:solidFill>
                          <a:srgbClr val="FF0000"/>
                        </a:solidFill>
                        <a:latin typeface="Arial"/>
                        <a:ea typeface="Times New Roman"/>
                        <a:cs typeface="Arial"/>
                      </a:endParaRPr>
                    </a:p>
                  </a:txBody>
                  <a:tcPr marL="68580" marR="68580" marT="0" marB="0"/>
                </a:tc>
                <a:tc>
                  <a:txBody>
                    <a:bodyPr/>
                    <a:lstStyle/>
                    <a:p>
                      <a:pPr algn="l">
                        <a:spcAft>
                          <a:spcPts val="200"/>
                        </a:spcAft>
                      </a:pPr>
                      <a:r>
                        <a:rPr lang="en-GB" sz="1500" dirty="0" smtClean="0">
                          <a:solidFill>
                            <a:srgbClr val="000000"/>
                          </a:solidFill>
                          <a:latin typeface="Arial"/>
                          <a:ea typeface="Times New Roman"/>
                          <a:cs typeface="Arial"/>
                        </a:rPr>
                        <a:t>A shared database of versions of software components and meta-information about changes to these components.</a:t>
                      </a:r>
                      <a:endParaRPr lang="en-GB" sz="15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826805">
                <a:tc>
                  <a:txBody>
                    <a:bodyPr/>
                    <a:lstStyle/>
                    <a:p>
                      <a:pPr algn="l">
                        <a:spcAft>
                          <a:spcPts val="200"/>
                        </a:spcAft>
                      </a:pPr>
                      <a:r>
                        <a:rPr lang="en-GB" sz="1500" dirty="0">
                          <a:solidFill>
                            <a:srgbClr val="FF0000"/>
                          </a:solidFill>
                          <a:latin typeface="Arial"/>
                          <a:ea typeface="Times New Roman"/>
                          <a:cs typeface="Arial"/>
                        </a:rPr>
                        <a:t>System building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extLst>
                  <a:ext uri="{0D108BD9-81ED-4DB2-BD59-A6C34878D82A}">
                    <a16:rowId xmlns:a16="http://schemas.microsoft.com/office/drawing/2014/main" val="10004"/>
                  </a:ext>
                </a:extLst>
              </a:tr>
              <a:tr h="551204">
                <a:tc>
                  <a:txBody>
                    <a:bodyPr/>
                    <a:lstStyle/>
                    <a:p>
                      <a:pPr algn="l">
                        <a:spcAft>
                          <a:spcPts val="200"/>
                        </a:spcAft>
                      </a:pPr>
                      <a:r>
                        <a:rPr lang="en-GB" sz="1500" dirty="0">
                          <a:solidFill>
                            <a:srgbClr val="FF0000"/>
                          </a:solidFill>
                          <a:latin typeface="Arial"/>
                          <a:ea typeface="Times New Roman"/>
                          <a:cs typeface="Arial"/>
                        </a:rPr>
                        <a:t>Version</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An </a:t>
                      </a:r>
                      <a:r>
                        <a:rPr lang="en-GB" sz="1500" dirty="0">
                          <a:solidFill>
                            <a:srgbClr val="FF0000"/>
                          </a:solidFill>
                          <a:latin typeface="Arial"/>
                          <a:ea typeface="Times New Roman"/>
                          <a:cs typeface="Arial"/>
                        </a:rPr>
                        <a:t>instance of a configuration item </a:t>
                      </a:r>
                      <a:r>
                        <a:rPr lang="en-GB" sz="1500" dirty="0">
                          <a:solidFill>
                            <a:srgbClr val="000000"/>
                          </a:solidFill>
                          <a:latin typeface="Arial"/>
                          <a:ea typeface="Times New Roman"/>
                          <a:cs typeface="Arial"/>
                        </a:rPr>
                        <a:t>that differs, in some way, from other instances of that item. Versions always have a unique </a:t>
                      </a:r>
                      <a:r>
                        <a:rPr lang="en-GB" sz="1500" dirty="0" smtClean="0">
                          <a:solidFill>
                            <a:srgbClr val="000000"/>
                          </a:solidFill>
                          <a:latin typeface="Arial"/>
                          <a:ea typeface="Times New Roman"/>
                          <a:cs typeface="Arial"/>
                        </a:rPr>
                        <a:t>identifier.</a:t>
                      </a:r>
                      <a:endParaRPr lang="en-GB" sz="15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5"/>
                  </a:ext>
                </a:extLst>
              </a:tr>
              <a:tr h="551204">
                <a:tc>
                  <a:txBody>
                    <a:bodyPr/>
                    <a:lstStyle/>
                    <a:p>
                      <a:pPr algn="l">
                        <a:spcAft>
                          <a:spcPts val="200"/>
                        </a:spcAft>
                      </a:pPr>
                      <a:r>
                        <a:rPr lang="en-GB" sz="1500" dirty="0">
                          <a:solidFill>
                            <a:srgbClr val="FF0000"/>
                          </a:solidFill>
                          <a:latin typeface="Arial"/>
                          <a:ea typeface="Times New Roman"/>
                          <a:cs typeface="Arial"/>
                        </a:rPr>
                        <a:t>Workspace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10</a:t>
            </a:fld>
            <a:endParaRPr lang="en-US"/>
          </a:p>
        </p:txBody>
      </p:sp>
    </p:spTree>
    <p:extLst>
      <p:ext uri="{BB962C8B-B14F-4D97-AF65-F5344CB8AC3E}">
        <p14:creationId xmlns:p14="http://schemas.microsoft.com/office/powerpoint/2010/main" val="3082879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83942"/>
            <a:ext cx="8229600" cy="1143000"/>
          </a:xfrm>
        </p:spPr>
        <p:txBody>
          <a:bodyPr/>
          <a:lstStyle/>
          <a:p>
            <a:pPr algn="ctr"/>
            <a:r>
              <a:rPr lang="en-US" dirty="0" smtClean="0"/>
              <a:t>Version 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11</a:t>
            </a:fld>
            <a:endParaRPr lang="en-US"/>
          </a:p>
        </p:txBody>
      </p:sp>
    </p:spTree>
    <p:extLst>
      <p:ext uri="{BB962C8B-B14F-4D97-AF65-F5344CB8AC3E}">
        <p14:creationId xmlns:p14="http://schemas.microsoft.com/office/powerpoint/2010/main" val="2711215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a:t>
            </a:r>
            <a:endParaRPr lang="en-US" dirty="0"/>
          </a:p>
        </p:txBody>
      </p:sp>
      <p:sp>
        <p:nvSpPr>
          <p:cNvPr id="3" name="Content Placeholder 2"/>
          <p:cNvSpPr>
            <a:spLocks noGrp="1"/>
          </p:cNvSpPr>
          <p:nvPr>
            <p:ph idx="1"/>
          </p:nvPr>
        </p:nvSpPr>
        <p:spPr/>
        <p:txBody>
          <a:bodyPr/>
          <a:lstStyle/>
          <a:p>
            <a:r>
              <a:rPr lang="en-US" dirty="0" smtClean="0">
                <a:solidFill>
                  <a:srgbClr val="FF0000"/>
                </a:solidFill>
              </a:rPr>
              <a:t>Version management (VM)</a:t>
            </a:r>
            <a:r>
              <a:rPr lang="en-US" dirty="0" smtClean="0"/>
              <a:t> is the </a:t>
            </a:r>
            <a:r>
              <a:rPr lang="en-US" u="sng" dirty="0" smtClean="0">
                <a:solidFill>
                  <a:srgbClr val="FF0000"/>
                </a:solidFill>
              </a:rPr>
              <a:t>process</a:t>
            </a:r>
            <a:r>
              <a:rPr lang="en-US" dirty="0" smtClean="0"/>
              <a:t> of </a:t>
            </a:r>
            <a:r>
              <a:rPr lang="en-US" u="sng" dirty="0" smtClean="0"/>
              <a:t>keeping track of different versions of software components</a:t>
            </a:r>
            <a:r>
              <a:rPr lang="en-US" dirty="0" smtClean="0"/>
              <a:t> or </a:t>
            </a:r>
            <a:r>
              <a:rPr lang="en-US" u="sng" dirty="0" smtClean="0"/>
              <a:t>configuration items</a:t>
            </a:r>
            <a:r>
              <a:rPr lang="en-US" dirty="0" smtClean="0"/>
              <a:t> and </a:t>
            </a:r>
            <a:r>
              <a:rPr lang="en-US" u="sng" dirty="0" smtClean="0"/>
              <a:t>the systems</a:t>
            </a:r>
            <a:r>
              <a:rPr lang="en-US" dirty="0" smtClean="0"/>
              <a:t> in which these components are used. </a:t>
            </a:r>
          </a:p>
          <a:p>
            <a:r>
              <a:rPr lang="en-US" dirty="0" smtClean="0"/>
              <a:t>It also involves ensuring that </a:t>
            </a:r>
            <a:r>
              <a:rPr lang="en-US" u="sng" dirty="0" smtClean="0">
                <a:solidFill>
                  <a:srgbClr val="FF0000"/>
                </a:solidFill>
              </a:rPr>
              <a:t>changes</a:t>
            </a:r>
            <a:r>
              <a:rPr lang="en-US" dirty="0" smtClean="0"/>
              <a:t> made by different developers to these versions </a:t>
            </a:r>
            <a:r>
              <a:rPr lang="en-US" dirty="0" smtClean="0">
                <a:solidFill>
                  <a:srgbClr val="FF0000"/>
                </a:solidFill>
              </a:rPr>
              <a:t>do not interfere with each other</a:t>
            </a:r>
            <a:r>
              <a:rPr lang="en-US" dirty="0" smtClean="0"/>
              <a:t>. </a:t>
            </a:r>
          </a:p>
          <a:p>
            <a:r>
              <a:rPr lang="en-US" dirty="0" smtClean="0"/>
              <a:t>Therefore </a:t>
            </a:r>
            <a:r>
              <a:rPr lang="en-US" b="1" dirty="0" smtClean="0"/>
              <a:t>version management </a:t>
            </a:r>
            <a:r>
              <a:rPr lang="en-US" dirty="0" smtClean="0"/>
              <a:t>can be thought of as </a:t>
            </a:r>
            <a:r>
              <a:rPr lang="en-US" dirty="0" smtClean="0">
                <a:solidFill>
                  <a:srgbClr val="FF0000"/>
                </a:solidFill>
              </a:rPr>
              <a:t>the process of managing </a:t>
            </a:r>
            <a:r>
              <a:rPr lang="en-US" u="sng" dirty="0" err="1" smtClean="0">
                <a:solidFill>
                  <a:srgbClr val="FF0000"/>
                </a:solidFill>
              </a:rPr>
              <a:t>codelines</a:t>
            </a:r>
            <a:r>
              <a:rPr lang="en-US" dirty="0" smtClean="0">
                <a:solidFill>
                  <a:srgbClr val="FF0000"/>
                </a:solidFill>
              </a:rPr>
              <a:t> and </a:t>
            </a:r>
            <a:r>
              <a:rPr lang="en-US" u="sng" dirty="0" smtClean="0">
                <a:solidFill>
                  <a:srgbClr val="FF0000"/>
                </a:solidFill>
              </a:rPr>
              <a:t>baselines</a:t>
            </a:r>
            <a:r>
              <a:rPr lang="en-US" dirty="0" smtClean="0"/>
              <a:t>. </a:t>
            </a:r>
            <a:endParaRPr lang="en-GB"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12</a:t>
            </a:fld>
            <a:endParaRPr lang="en-US"/>
          </a:p>
        </p:txBody>
      </p:sp>
    </p:spTree>
    <p:extLst>
      <p:ext uri="{BB962C8B-B14F-4D97-AF65-F5344CB8AC3E}">
        <p14:creationId xmlns:p14="http://schemas.microsoft.com/office/powerpoint/2010/main" val="113163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and baselines</a:t>
            </a:r>
            <a:endParaRPr lang="en-US" dirty="0"/>
          </a:p>
        </p:txBody>
      </p:sp>
      <p:sp>
        <p:nvSpPr>
          <p:cNvPr id="3" name="Content Placeholder 2"/>
          <p:cNvSpPr>
            <a:spLocks noGrp="1"/>
          </p:cNvSpPr>
          <p:nvPr>
            <p:ph idx="1"/>
          </p:nvPr>
        </p:nvSpPr>
        <p:spPr/>
        <p:txBody>
          <a:bodyPr/>
          <a:lstStyle/>
          <a:p>
            <a:r>
              <a:rPr lang="en-US" dirty="0" smtClean="0"/>
              <a:t>A </a:t>
            </a:r>
            <a:r>
              <a:rPr lang="en-US" b="1" u="sng" dirty="0" err="1" smtClean="0">
                <a:solidFill>
                  <a:srgbClr val="FF0000"/>
                </a:solidFill>
              </a:rPr>
              <a:t>codeline</a:t>
            </a:r>
            <a:r>
              <a:rPr lang="en-US" dirty="0" smtClean="0"/>
              <a:t> is </a:t>
            </a:r>
            <a:r>
              <a:rPr lang="en-US" dirty="0" smtClean="0">
                <a:solidFill>
                  <a:srgbClr val="FF0000"/>
                </a:solidFill>
              </a:rPr>
              <a:t>a sequence of versions of  source code </a:t>
            </a:r>
            <a:r>
              <a:rPr lang="en-US" dirty="0" smtClean="0"/>
              <a:t>with later versions in the sequence derived from earlier versions. </a:t>
            </a:r>
          </a:p>
          <a:p>
            <a:r>
              <a:rPr lang="en-US" dirty="0" err="1" smtClean="0"/>
              <a:t>Codelines</a:t>
            </a:r>
            <a:r>
              <a:rPr lang="en-US" dirty="0" smtClean="0"/>
              <a:t> normally apply to components of systems so that there are different versions of each component.</a:t>
            </a:r>
          </a:p>
          <a:p>
            <a:r>
              <a:rPr lang="en-US" dirty="0" smtClean="0"/>
              <a:t> A </a:t>
            </a:r>
            <a:r>
              <a:rPr lang="en-US" b="1" u="sng" dirty="0" smtClean="0">
                <a:solidFill>
                  <a:srgbClr val="FF0000"/>
                </a:solidFill>
              </a:rPr>
              <a:t>baseline</a:t>
            </a:r>
            <a:r>
              <a:rPr lang="en-US" dirty="0" smtClean="0"/>
              <a:t> is </a:t>
            </a:r>
            <a:r>
              <a:rPr lang="en-US" dirty="0" smtClean="0">
                <a:solidFill>
                  <a:srgbClr val="FF0000"/>
                </a:solidFill>
              </a:rPr>
              <a:t>a definition of a specific system</a:t>
            </a:r>
            <a:r>
              <a:rPr lang="en-US" dirty="0" smtClean="0"/>
              <a:t>. </a:t>
            </a:r>
          </a:p>
          <a:p>
            <a:r>
              <a:rPr lang="en-US" dirty="0" smtClean="0"/>
              <a:t>The </a:t>
            </a:r>
            <a:r>
              <a:rPr lang="en-US" b="1" dirty="0" smtClean="0"/>
              <a:t>baseline</a:t>
            </a:r>
            <a:r>
              <a:rPr lang="en-US" dirty="0" smtClean="0"/>
              <a:t> therefore specifies </a:t>
            </a:r>
            <a:r>
              <a:rPr lang="en-US" u="sng" dirty="0" smtClean="0">
                <a:solidFill>
                  <a:srgbClr val="FF0000"/>
                </a:solidFill>
              </a:rPr>
              <a:t>the component versions that are included in the system</a:t>
            </a:r>
            <a:r>
              <a:rPr lang="en-US" dirty="0" smtClean="0"/>
              <a:t> plus </a:t>
            </a:r>
            <a:r>
              <a:rPr lang="en-US" u="sng" dirty="0" smtClean="0">
                <a:solidFill>
                  <a:srgbClr val="FF0000"/>
                </a:solidFill>
              </a:rPr>
              <a:t>a specification of the libraries used</a:t>
            </a:r>
            <a:r>
              <a:rPr lang="en-US" dirty="0" smtClean="0"/>
              <a:t>, </a:t>
            </a:r>
            <a:r>
              <a:rPr lang="en-US" u="sng" dirty="0" smtClean="0">
                <a:solidFill>
                  <a:srgbClr val="FF0000"/>
                </a:solidFill>
              </a:rPr>
              <a:t>configuration files</a:t>
            </a:r>
            <a:r>
              <a:rPr lang="en-US" dirty="0" smtClean="0"/>
              <a:t>, etc.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a:p>
        </p:txBody>
      </p:sp>
    </p:spTree>
    <p:extLst>
      <p:ext uri="{BB962C8B-B14F-4D97-AF65-F5344CB8AC3E}">
        <p14:creationId xmlns:p14="http://schemas.microsoft.com/office/powerpoint/2010/main" val="1077679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Baselines</a:t>
            </a:r>
            <a:r>
              <a:rPr lang="en-US" dirty="0" smtClean="0"/>
              <a:t> may be specified using a </a:t>
            </a:r>
            <a:r>
              <a:rPr lang="en-US" dirty="0" smtClean="0">
                <a:solidFill>
                  <a:srgbClr val="FF0000"/>
                </a:solidFill>
              </a:rPr>
              <a:t>configuration language</a:t>
            </a:r>
            <a:r>
              <a:rPr lang="en-US" dirty="0" smtClean="0"/>
              <a:t>, which allows you to </a:t>
            </a:r>
            <a:r>
              <a:rPr lang="en-US" u="sng" dirty="0" smtClean="0"/>
              <a:t>define </a:t>
            </a:r>
            <a:r>
              <a:rPr lang="en-US" u="sng" dirty="0" smtClean="0">
                <a:solidFill>
                  <a:srgbClr val="FF0000"/>
                </a:solidFill>
              </a:rPr>
              <a:t>what components </a:t>
            </a:r>
            <a:r>
              <a:rPr lang="en-US" u="sng" dirty="0" smtClean="0"/>
              <a:t>are included in a version of a particular system</a:t>
            </a:r>
            <a:r>
              <a:rPr lang="en-US" dirty="0" smtClean="0"/>
              <a:t>. </a:t>
            </a:r>
            <a:endParaRPr lang="en-GB" dirty="0" smtClean="0"/>
          </a:p>
          <a:p>
            <a:r>
              <a:rPr lang="en-US" b="1" dirty="0" smtClean="0"/>
              <a:t>Baselines are important </a:t>
            </a:r>
            <a:r>
              <a:rPr lang="en-US" dirty="0" smtClean="0"/>
              <a:t>because you often have to </a:t>
            </a:r>
            <a:r>
              <a:rPr lang="en-US" u="sng" dirty="0" smtClean="0">
                <a:solidFill>
                  <a:srgbClr val="FF0000"/>
                </a:solidFill>
              </a:rPr>
              <a:t>recreate a specific version of a complete system</a:t>
            </a:r>
            <a:r>
              <a:rPr lang="en-US" dirty="0" smtClean="0"/>
              <a:t>. </a:t>
            </a:r>
          </a:p>
          <a:p>
            <a:pPr lvl="1"/>
            <a:r>
              <a:rPr lang="en-US" dirty="0" smtClean="0"/>
              <a:t>For example, a product line may be instantiated so that there are individual system versions for different customers. You may have to </a:t>
            </a:r>
            <a:r>
              <a:rPr lang="en-US" u="sng" dirty="0" smtClean="0"/>
              <a:t>recreate the version delivered to a specific customer</a:t>
            </a:r>
            <a:r>
              <a:rPr lang="en-US" dirty="0" smtClean="0"/>
              <a:t> if, for example, that customer reports bugs in their system that have to be repaired.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a:p>
        </p:txBody>
      </p:sp>
    </p:spTree>
    <p:extLst>
      <p:ext uri="{BB962C8B-B14F-4D97-AF65-F5344CB8AC3E}">
        <p14:creationId xmlns:p14="http://schemas.microsoft.com/office/powerpoint/2010/main" val="3594154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t>
            </a:r>
            <a:r>
              <a:rPr lang="en-US" dirty="0"/>
              <a:t>and baselines</a:t>
            </a:r>
            <a:r>
              <a:rPr lang="en-GB" dirty="0" smtClean="0"/>
              <a:t> </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15</a:t>
            </a:fld>
            <a:endParaRPr lang="en-US"/>
          </a:p>
        </p:txBody>
      </p:sp>
      <p:pic>
        <p:nvPicPr>
          <p:cNvPr id="8" name="Picture 7" descr="25.4 Code and Baselines (25.6).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692" y="1979543"/>
            <a:ext cx="7058438" cy="3754488"/>
          </a:xfrm>
          <a:prstGeom prst="rect">
            <a:avLst/>
          </a:prstGeom>
        </p:spPr>
      </p:pic>
    </p:spTree>
    <p:extLst>
      <p:ext uri="{BB962C8B-B14F-4D97-AF65-F5344CB8AC3E}">
        <p14:creationId xmlns:p14="http://schemas.microsoft.com/office/powerpoint/2010/main" val="1974546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endParaRPr lang="en-US" dirty="0"/>
          </a:p>
        </p:txBody>
      </p:sp>
      <p:sp>
        <p:nvSpPr>
          <p:cNvPr id="3" name="Content Placeholder 2"/>
          <p:cNvSpPr>
            <a:spLocks noGrp="1"/>
          </p:cNvSpPr>
          <p:nvPr>
            <p:ph idx="1"/>
          </p:nvPr>
        </p:nvSpPr>
        <p:spPr/>
        <p:txBody>
          <a:bodyPr/>
          <a:lstStyle/>
          <a:p>
            <a:r>
              <a:rPr lang="en-US" dirty="0">
                <a:solidFill>
                  <a:srgbClr val="FF0000"/>
                </a:solidFill>
              </a:rPr>
              <a:t>Version control (VC) systems </a:t>
            </a:r>
            <a:r>
              <a:rPr lang="en-US" u="sng" dirty="0">
                <a:solidFill>
                  <a:schemeClr val="accent6">
                    <a:lumMod val="75000"/>
                  </a:schemeClr>
                </a:solidFill>
              </a:rPr>
              <a:t>identify</a:t>
            </a:r>
            <a:r>
              <a:rPr lang="en-US" dirty="0"/>
              <a:t>, </a:t>
            </a:r>
            <a:r>
              <a:rPr lang="en-US" u="sng" dirty="0">
                <a:solidFill>
                  <a:schemeClr val="accent6">
                    <a:lumMod val="75000"/>
                  </a:schemeClr>
                </a:solidFill>
              </a:rPr>
              <a:t>store</a:t>
            </a:r>
            <a:r>
              <a:rPr lang="en-US" dirty="0"/>
              <a:t> and </a:t>
            </a:r>
            <a:r>
              <a:rPr lang="en-US" u="sng" dirty="0">
                <a:solidFill>
                  <a:schemeClr val="accent6">
                    <a:lumMod val="75000"/>
                  </a:schemeClr>
                </a:solidFill>
              </a:rPr>
              <a:t>control</a:t>
            </a:r>
            <a:r>
              <a:rPr lang="en-US" dirty="0">
                <a:solidFill>
                  <a:schemeClr val="accent6">
                    <a:lumMod val="75000"/>
                  </a:schemeClr>
                </a:solidFill>
              </a:rPr>
              <a:t> </a:t>
            </a:r>
            <a:r>
              <a:rPr lang="en-US" u="sng" dirty="0">
                <a:solidFill>
                  <a:schemeClr val="accent6">
                    <a:lumMod val="75000"/>
                  </a:schemeClr>
                </a:solidFill>
              </a:rPr>
              <a:t>access</a:t>
            </a:r>
            <a:r>
              <a:rPr lang="en-US" dirty="0"/>
              <a:t> to the different </a:t>
            </a:r>
            <a:r>
              <a:rPr lang="en-US" dirty="0">
                <a:solidFill>
                  <a:schemeClr val="tx1"/>
                </a:solidFill>
              </a:rPr>
              <a:t>versions</a:t>
            </a:r>
            <a:r>
              <a:rPr lang="en-US" dirty="0"/>
              <a:t> of components. There are two types of modern version control system</a:t>
            </a:r>
            <a:r>
              <a:rPr lang="en-GB" dirty="0"/>
              <a:t> </a:t>
            </a:r>
            <a:endParaRPr lang="en-GB" dirty="0" smtClean="0"/>
          </a:p>
          <a:p>
            <a:pPr lvl="1"/>
            <a:r>
              <a:rPr lang="en-US" b="1" dirty="0">
                <a:solidFill>
                  <a:srgbClr val="FF0000"/>
                </a:solidFill>
              </a:rPr>
              <a:t>Centralized systems</a:t>
            </a:r>
            <a:r>
              <a:rPr lang="en-US" dirty="0"/>
              <a:t>, where there is </a:t>
            </a:r>
            <a:r>
              <a:rPr lang="en-US" u="sng" dirty="0"/>
              <a:t>a </a:t>
            </a:r>
            <a:r>
              <a:rPr lang="en-US" b="1" u="sng" dirty="0">
                <a:solidFill>
                  <a:srgbClr val="FF0000"/>
                </a:solidFill>
              </a:rPr>
              <a:t>single</a:t>
            </a:r>
            <a:r>
              <a:rPr lang="en-US" u="sng" dirty="0"/>
              <a:t> </a:t>
            </a:r>
            <a:r>
              <a:rPr lang="en-US" b="1" u="sng" dirty="0">
                <a:solidFill>
                  <a:schemeClr val="tx1"/>
                </a:solidFill>
              </a:rPr>
              <a:t>master</a:t>
            </a:r>
            <a:r>
              <a:rPr lang="en-US" u="sng" dirty="0"/>
              <a:t> repository </a:t>
            </a:r>
            <a:r>
              <a:rPr lang="en-US" dirty="0"/>
              <a:t>that maintains all versions of the software components that are being developed. </a:t>
            </a:r>
            <a:r>
              <a:rPr lang="en-US" b="1" u="sng" dirty="0" smtClean="0">
                <a:solidFill>
                  <a:srgbClr val="FF0000"/>
                </a:solidFill>
              </a:rPr>
              <a:t>Subversion</a:t>
            </a:r>
            <a:r>
              <a:rPr lang="en-US" u="sng" dirty="0" smtClean="0">
                <a:solidFill>
                  <a:srgbClr val="FF0000"/>
                </a:solidFill>
              </a:rPr>
              <a:t> is </a:t>
            </a:r>
            <a:r>
              <a:rPr lang="en-US" u="sng" dirty="0">
                <a:solidFill>
                  <a:srgbClr val="FF0000"/>
                </a:solidFill>
              </a:rPr>
              <a:t>a widely used example of a centralized VC system</a:t>
            </a:r>
            <a:r>
              <a:rPr lang="en-US" dirty="0" smtClean="0"/>
              <a:t>.</a:t>
            </a:r>
          </a:p>
          <a:p>
            <a:pPr lvl="1"/>
            <a:endParaRPr lang="en-US" dirty="0" smtClean="0"/>
          </a:p>
          <a:p>
            <a:pPr lvl="1"/>
            <a:r>
              <a:rPr lang="en-US" b="1" dirty="0">
                <a:solidFill>
                  <a:srgbClr val="FF0000"/>
                </a:solidFill>
              </a:rPr>
              <a:t>Distributed systems</a:t>
            </a:r>
            <a:r>
              <a:rPr lang="en-US" dirty="0"/>
              <a:t>, where </a:t>
            </a:r>
            <a:r>
              <a:rPr lang="en-US" b="1" u="sng" dirty="0">
                <a:solidFill>
                  <a:srgbClr val="FF0000"/>
                </a:solidFill>
              </a:rPr>
              <a:t>multiple</a:t>
            </a:r>
            <a:r>
              <a:rPr lang="en-US" u="sng" dirty="0"/>
              <a:t> versions of the component repository</a:t>
            </a:r>
            <a:r>
              <a:rPr lang="en-US" dirty="0"/>
              <a:t> exist at the same time. </a:t>
            </a:r>
            <a:r>
              <a:rPr lang="en-US" b="1" u="sng" dirty="0">
                <a:solidFill>
                  <a:srgbClr val="FF0000"/>
                </a:solidFill>
              </a:rPr>
              <a:t>Git</a:t>
            </a:r>
            <a:r>
              <a:rPr lang="en-US" u="sng" dirty="0">
                <a:solidFill>
                  <a:srgbClr val="FF0000"/>
                </a:solidFill>
              </a:rPr>
              <a:t> </a:t>
            </a:r>
            <a:r>
              <a:rPr lang="en-US" u="sng" dirty="0" smtClean="0">
                <a:solidFill>
                  <a:srgbClr val="FF0000"/>
                </a:solidFill>
              </a:rPr>
              <a:t>is </a:t>
            </a:r>
            <a:r>
              <a:rPr lang="en-US" u="sng" dirty="0">
                <a:solidFill>
                  <a:srgbClr val="FF0000"/>
                </a:solidFill>
              </a:rPr>
              <a:t>a widely-used example of a distributed VC </a:t>
            </a:r>
            <a:r>
              <a:rPr lang="en-US" u="sng" dirty="0" smtClean="0">
                <a:solidFill>
                  <a:srgbClr val="FF0000"/>
                </a:solidFill>
              </a:rPr>
              <a:t>system</a:t>
            </a:r>
            <a:r>
              <a:rPr lang="en-GB" dirty="0" smtClean="0"/>
              <a:t>. </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16</a:t>
            </a:fld>
            <a:endParaRPr lang="en-US"/>
          </a:p>
        </p:txBody>
      </p:sp>
    </p:spTree>
    <p:extLst>
      <p:ext uri="{BB962C8B-B14F-4D97-AF65-F5344CB8AC3E}">
        <p14:creationId xmlns:p14="http://schemas.microsoft.com/office/powerpoint/2010/main" val="334127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version control systems</a:t>
            </a:r>
            <a:endParaRPr lang="en-US" dirty="0"/>
          </a:p>
        </p:txBody>
      </p:sp>
      <p:sp>
        <p:nvSpPr>
          <p:cNvPr id="3" name="Content Placeholder 2"/>
          <p:cNvSpPr>
            <a:spLocks noGrp="1"/>
          </p:cNvSpPr>
          <p:nvPr>
            <p:ph idx="1"/>
          </p:nvPr>
        </p:nvSpPr>
        <p:spPr/>
        <p:txBody>
          <a:bodyPr>
            <a:noAutofit/>
          </a:bodyPr>
          <a:lstStyle/>
          <a:p>
            <a:r>
              <a:rPr lang="en-US" sz="2400" u="sng" dirty="0">
                <a:solidFill>
                  <a:srgbClr val="FF0000"/>
                </a:solidFill>
              </a:rPr>
              <a:t>Version</a:t>
            </a:r>
            <a:r>
              <a:rPr lang="en-US" sz="2400" dirty="0">
                <a:solidFill>
                  <a:srgbClr val="FF0000"/>
                </a:solidFill>
              </a:rPr>
              <a:t> and </a:t>
            </a:r>
            <a:r>
              <a:rPr lang="en-US" sz="2400" u="sng" dirty="0">
                <a:solidFill>
                  <a:srgbClr val="FF0000"/>
                </a:solidFill>
              </a:rPr>
              <a:t>release</a:t>
            </a:r>
            <a:r>
              <a:rPr lang="en-US" sz="2400" dirty="0">
                <a:solidFill>
                  <a:srgbClr val="FF0000"/>
                </a:solidFill>
              </a:rPr>
              <a:t> identification</a:t>
            </a:r>
            <a:r>
              <a:rPr lang="en-GB" sz="2400" dirty="0">
                <a:solidFill>
                  <a:srgbClr val="FF0000"/>
                </a:solidFill>
              </a:rPr>
              <a:t> </a:t>
            </a:r>
            <a:endParaRPr lang="en-GB" sz="2400" dirty="0">
              <a:solidFill>
                <a:srgbClr val="FF0000"/>
              </a:solidFill>
            </a:endParaRPr>
          </a:p>
          <a:p>
            <a:pPr lvl="1"/>
            <a:r>
              <a:rPr lang="en-GB" sz="2000" dirty="0"/>
              <a:t>Allow different versions of the same component to be managed</a:t>
            </a:r>
          </a:p>
          <a:p>
            <a:r>
              <a:rPr lang="en-US" sz="2400" u="sng" dirty="0">
                <a:solidFill>
                  <a:srgbClr val="FF0000"/>
                </a:solidFill>
              </a:rPr>
              <a:t>Change history</a:t>
            </a:r>
            <a:r>
              <a:rPr lang="en-US" sz="2400" dirty="0">
                <a:solidFill>
                  <a:srgbClr val="FF0000"/>
                </a:solidFill>
              </a:rPr>
              <a:t> recording </a:t>
            </a:r>
            <a:endParaRPr lang="en-US" sz="2400" dirty="0">
              <a:solidFill>
                <a:srgbClr val="FF0000"/>
              </a:solidFill>
            </a:endParaRPr>
          </a:p>
          <a:p>
            <a:pPr lvl="1"/>
            <a:r>
              <a:rPr lang="en-US" sz="2000" dirty="0"/>
              <a:t>Keep records of the changes that have been made to create a new version of a component from an earlier version</a:t>
            </a:r>
          </a:p>
          <a:p>
            <a:r>
              <a:rPr lang="en-US" sz="2400" dirty="0">
                <a:solidFill>
                  <a:srgbClr val="FF0000"/>
                </a:solidFill>
              </a:rPr>
              <a:t>Support for </a:t>
            </a:r>
            <a:r>
              <a:rPr lang="en-US" sz="2400" u="sng" dirty="0">
                <a:solidFill>
                  <a:srgbClr val="FF0000"/>
                </a:solidFill>
              </a:rPr>
              <a:t>independent </a:t>
            </a:r>
            <a:r>
              <a:rPr lang="en-US" sz="2400" u="sng" dirty="0">
                <a:solidFill>
                  <a:srgbClr val="FF0000"/>
                </a:solidFill>
              </a:rPr>
              <a:t>development </a:t>
            </a:r>
            <a:endParaRPr lang="en-US" sz="2400" u="sng" dirty="0">
              <a:solidFill>
                <a:srgbClr val="FF0000"/>
              </a:solidFill>
            </a:endParaRPr>
          </a:p>
          <a:p>
            <a:pPr lvl="1"/>
            <a:r>
              <a:rPr lang="en-US" sz="2000" dirty="0"/>
              <a:t>Different developers can work on the same component at the same time</a:t>
            </a:r>
          </a:p>
          <a:p>
            <a:r>
              <a:rPr lang="en-US" sz="2400" dirty="0">
                <a:solidFill>
                  <a:srgbClr val="FF0000"/>
                </a:solidFill>
              </a:rPr>
              <a:t>Project support</a:t>
            </a:r>
          </a:p>
          <a:p>
            <a:pPr lvl="1"/>
            <a:r>
              <a:rPr lang="en-US" sz="2000" dirty="0"/>
              <a:t>VC can support the development of several projects, which share components. It is usually possible to check in and out all of the files associated with a project </a:t>
            </a:r>
          </a:p>
          <a:p>
            <a:r>
              <a:rPr lang="en-US" sz="2400" dirty="0">
                <a:solidFill>
                  <a:srgbClr val="FF0000"/>
                </a:solidFill>
              </a:rPr>
              <a:t>Storage management</a:t>
            </a:r>
          </a:p>
          <a:p>
            <a:pPr lvl="1"/>
            <a:r>
              <a:rPr lang="en-US" sz="2000" dirty="0"/>
              <a:t>Ensure duplicate copies of identical files are not maintained</a:t>
            </a:r>
            <a:endParaRPr lang="en-US" sz="2000"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17</a:t>
            </a:fld>
            <a:endParaRPr lang="en-US"/>
          </a:p>
        </p:txBody>
      </p:sp>
    </p:spTree>
    <p:extLst>
      <p:ext uri="{BB962C8B-B14F-4D97-AF65-F5344CB8AC3E}">
        <p14:creationId xmlns:p14="http://schemas.microsoft.com/office/powerpoint/2010/main" val="1640757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repository and private workspaces</a:t>
            </a:r>
            <a:endParaRPr lang="en-US" dirty="0"/>
          </a:p>
        </p:txBody>
      </p:sp>
      <p:sp>
        <p:nvSpPr>
          <p:cNvPr id="3" name="Content Placeholder 2"/>
          <p:cNvSpPr>
            <a:spLocks noGrp="1"/>
          </p:cNvSpPr>
          <p:nvPr>
            <p:ph idx="1"/>
          </p:nvPr>
        </p:nvSpPr>
        <p:spPr/>
        <p:txBody>
          <a:bodyPr/>
          <a:lstStyle/>
          <a:p>
            <a:r>
              <a:rPr lang="en-US" dirty="0"/>
              <a:t>To </a:t>
            </a:r>
            <a:r>
              <a:rPr lang="en-US" u="sng" dirty="0"/>
              <a:t>support </a:t>
            </a:r>
            <a:r>
              <a:rPr lang="en-US" b="1" u="sng" dirty="0">
                <a:solidFill>
                  <a:schemeClr val="tx1"/>
                </a:solidFill>
              </a:rPr>
              <a:t>independent development </a:t>
            </a:r>
            <a:r>
              <a:rPr lang="en-US" u="sng" dirty="0"/>
              <a:t>without interference</a:t>
            </a:r>
            <a:r>
              <a:rPr lang="en-US" dirty="0"/>
              <a:t>, </a:t>
            </a:r>
            <a:r>
              <a:rPr lang="en-US" dirty="0" smtClean="0"/>
              <a:t>version </a:t>
            </a:r>
            <a:r>
              <a:rPr lang="en-US" dirty="0"/>
              <a:t>control systems use the concept of a </a:t>
            </a:r>
            <a:r>
              <a:rPr lang="en-US" u="sng" dirty="0">
                <a:solidFill>
                  <a:srgbClr val="FF0000"/>
                </a:solidFill>
              </a:rPr>
              <a:t>project repository</a:t>
            </a:r>
            <a:r>
              <a:rPr lang="en-US" dirty="0"/>
              <a:t> and a </a:t>
            </a:r>
            <a:r>
              <a:rPr lang="en-US" u="sng" dirty="0">
                <a:solidFill>
                  <a:srgbClr val="FF0000"/>
                </a:solidFill>
              </a:rPr>
              <a:t>private workspace</a:t>
            </a:r>
            <a:r>
              <a:rPr lang="en-US" dirty="0"/>
              <a:t>. </a:t>
            </a:r>
            <a:endParaRPr lang="en-US" dirty="0" smtClean="0"/>
          </a:p>
          <a:p>
            <a:r>
              <a:rPr lang="en-US" dirty="0" smtClean="0"/>
              <a:t>The </a:t>
            </a:r>
            <a:r>
              <a:rPr lang="en-US" dirty="0"/>
              <a:t>project repository maintains the </a:t>
            </a:r>
            <a:r>
              <a:rPr lang="en-US" dirty="0">
                <a:solidFill>
                  <a:srgbClr val="FF0000"/>
                </a:solidFill>
              </a:rPr>
              <a:t>‘master’ version of </a:t>
            </a:r>
            <a:r>
              <a:rPr lang="en-US" dirty="0" smtClean="0">
                <a:solidFill>
                  <a:srgbClr val="FF0000"/>
                </a:solidFill>
              </a:rPr>
              <a:t>all components</a:t>
            </a:r>
            <a:r>
              <a:rPr lang="en-US" dirty="0" smtClean="0"/>
              <a:t>. It is </a:t>
            </a:r>
            <a:r>
              <a:rPr lang="en-US" dirty="0"/>
              <a:t>used to create </a:t>
            </a:r>
            <a:r>
              <a:rPr lang="en-US" dirty="0">
                <a:solidFill>
                  <a:srgbClr val="FF0000"/>
                </a:solidFill>
              </a:rPr>
              <a:t>baselines</a:t>
            </a:r>
            <a:r>
              <a:rPr lang="en-US" dirty="0"/>
              <a:t> for system building. </a:t>
            </a:r>
            <a:endParaRPr lang="en-US" dirty="0" smtClean="0"/>
          </a:p>
          <a:p>
            <a:r>
              <a:rPr lang="en-US" dirty="0" smtClean="0"/>
              <a:t>When </a:t>
            </a:r>
            <a:r>
              <a:rPr lang="en-US" dirty="0"/>
              <a:t>modifying components, developers copy (</a:t>
            </a:r>
            <a:r>
              <a:rPr lang="en-US" b="1" dirty="0">
                <a:solidFill>
                  <a:srgbClr val="FF0000"/>
                </a:solidFill>
              </a:rPr>
              <a:t>check-out</a:t>
            </a:r>
            <a:r>
              <a:rPr lang="en-US" dirty="0"/>
              <a:t>) these from the repository into their workspace and work on these copies. </a:t>
            </a:r>
            <a:endParaRPr lang="en-US" dirty="0" smtClean="0"/>
          </a:p>
          <a:p>
            <a:r>
              <a:rPr lang="en-US" dirty="0" smtClean="0"/>
              <a:t>When </a:t>
            </a:r>
            <a:r>
              <a:rPr lang="en-US" dirty="0"/>
              <a:t>they have finished their changes, the changed components are returned (</a:t>
            </a:r>
            <a:r>
              <a:rPr lang="en-US" b="1" dirty="0">
                <a:solidFill>
                  <a:srgbClr val="FF0000"/>
                </a:solidFill>
              </a:rPr>
              <a:t>checked-in</a:t>
            </a:r>
            <a:r>
              <a:rPr lang="en-US" dirty="0"/>
              <a:t>) to the repository.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18</a:t>
            </a:fld>
            <a:endParaRPr lang="en-US"/>
          </a:p>
        </p:txBody>
      </p:sp>
    </p:spTree>
    <p:extLst>
      <p:ext uri="{BB962C8B-B14F-4D97-AF65-F5344CB8AC3E}">
        <p14:creationId xmlns:p14="http://schemas.microsoft.com/office/powerpoint/2010/main" val="1921009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Centralized</a:t>
            </a:r>
            <a:r>
              <a:rPr lang="en-US" dirty="0" smtClean="0"/>
              <a:t> version control</a:t>
            </a:r>
            <a:endParaRPr lang="en-US" dirty="0"/>
          </a:p>
        </p:txBody>
      </p:sp>
      <p:sp>
        <p:nvSpPr>
          <p:cNvPr id="3" name="Content Placeholder 2"/>
          <p:cNvSpPr>
            <a:spLocks noGrp="1"/>
          </p:cNvSpPr>
          <p:nvPr>
            <p:ph idx="1"/>
          </p:nvPr>
        </p:nvSpPr>
        <p:spPr/>
        <p:txBody>
          <a:bodyPr/>
          <a:lstStyle/>
          <a:p>
            <a:r>
              <a:rPr lang="en-US" dirty="0" smtClean="0"/>
              <a:t>Developers </a:t>
            </a:r>
            <a:r>
              <a:rPr lang="en-US" b="1" dirty="0">
                <a:solidFill>
                  <a:srgbClr val="FF0000"/>
                </a:solidFill>
              </a:rPr>
              <a:t>check out </a:t>
            </a:r>
            <a:r>
              <a:rPr lang="en-US" b="1" u="sng" dirty="0"/>
              <a:t>components</a:t>
            </a:r>
            <a:r>
              <a:rPr lang="en-US" dirty="0"/>
              <a:t> or </a:t>
            </a:r>
            <a:r>
              <a:rPr lang="en-US" b="1" u="sng" dirty="0"/>
              <a:t>directories of components</a:t>
            </a:r>
            <a:r>
              <a:rPr lang="en-US" dirty="0"/>
              <a:t> from the </a:t>
            </a:r>
            <a:r>
              <a:rPr lang="en-US" dirty="0">
                <a:solidFill>
                  <a:srgbClr val="FF0000"/>
                </a:solidFill>
              </a:rPr>
              <a:t>project repository </a:t>
            </a:r>
            <a:r>
              <a:rPr lang="en-US" dirty="0"/>
              <a:t>into their </a:t>
            </a:r>
            <a:r>
              <a:rPr lang="en-US" dirty="0">
                <a:solidFill>
                  <a:srgbClr val="FF0000"/>
                </a:solidFill>
              </a:rPr>
              <a:t>private workspace</a:t>
            </a:r>
            <a:r>
              <a:rPr lang="en-US" dirty="0"/>
              <a:t> and work on these copies in their private workspace. </a:t>
            </a:r>
            <a:endParaRPr lang="en-US" dirty="0" smtClean="0"/>
          </a:p>
          <a:p>
            <a:r>
              <a:rPr lang="en-US" dirty="0" smtClean="0"/>
              <a:t>When </a:t>
            </a:r>
            <a:r>
              <a:rPr lang="en-US" dirty="0"/>
              <a:t>their changes are complete, they </a:t>
            </a:r>
            <a:r>
              <a:rPr lang="en-US" b="1" dirty="0">
                <a:solidFill>
                  <a:srgbClr val="FF0000"/>
                </a:solidFill>
              </a:rPr>
              <a:t>check-in</a:t>
            </a:r>
            <a:r>
              <a:rPr lang="en-US" dirty="0"/>
              <a:t> the components back to the repository. </a:t>
            </a:r>
            <a:endParaRPr lang="en-US" dirty="0" smtClean="0"/>
          </a:p>
          <a:p>
            <a:r>
              <a:rPr lang="en-US" dirty="0"/>
              <a:t>If </a:t>
            </a:r>
            <a:r>
              <a:rPr lang="en-US" dirty="0" smtClean="0"/>
              <a:t>several people </a:t>
            </a:r>
            <a:r>
              <a:rPr lang="en-US" dirty="0"/>
              <a:t>are working on a component at the same time, each </a:t>
            </a:r>
            <a:r>
              <a:rPr lang="en-US" dirty="0" smtClean="0"/>
              <a:t>check it out from </a:t>
            </a:r>
            <a:r>
              <a:rPr lang="en-US" dirty="0"/>
              <a:t>the repository. </a:t>
            </a:r>
            <a:r>
              <a:rPr lang="en-US" dirty="0">
                <a:solidFill>
                  <a:schemeClr val="accent6">
                    <a:lumMod val="75000"/>
                  </a:schemeClr>
                </a:solidFill>
              </a:rPr>
              <a:t>If a component has been checked out, the </a:t>
            </a:r>
            <a:r>
              <a:rPr lang="en-US" dirty="0" smtClean="0">
                <a:solidFill>
                  <a:schemeClr val="accent6">
                    <a:lumMod val="75000"/>
                  </a:schemeClr>
                </a:solidFill>
              </a:rPr>
              <a:t>VC system </a:t>
            </a:r>
            <a:r>
              <a:rPr lang="en-US" dirty="0">
                <a:solidFill>
                  <a:srgbClr val="FF0000"/>
                </a:solidFill>
              </a:rPr>
              <a:t>warns</a:t>
            </a:r>
            <a:r>
              <a:rPr lang="en-US" dirty="0">
                <a:solidFill>
                  <a:schemeClr val="accent6">
                    <a:lumMod val="75000"/>
                  </a:schemeClr>
                </a:solidFill>
              </a:rPr>
              <a:t> other users wanting to check out that component that it has been checked out by someone else</a:t>
            </a:r>
            <a:r>
              <a:rPr lang="en-US" dirty="0"/>
              <a:t>.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19</a:t>
            </a:fld>
            <a:endParaRPr lang="en-US"/>
          </a:p>
        </p:txBody>
      </p:sp>
    </p:spTree>
    <p:extLst>
      <p:ext uri="{BB962C8B-B14F-4D97-AF65-F5344CB8AC3E}">
        <p14:creationId xmlns:p14="http://schemas.microsoft.com/office/powerpoint/2010/main" val="2063201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noAutofit/>
          </a:bodyPr>
          <a:lstStyle/>
          <a:p>
            <a:r>
              <a:rPr lang="en-US" dirty="0"/>
              <a:t>Software systems are </a:t>
            </a:r>
            <a:r>
              <a:rPr lang="en-US" dirty="0">
                <a:solidFill>
                  <a:srgbClr val="FF0000"/>
                </a:solidFill>
              </a:rPr>
              <a:t>constantly changing</a:t>
            </a:r>
            <a:r>
              <a:rPr lang="en-US" dirty="0"/>
              <a:t> during development and use.</a:t>
            </a:r>
          </a:p>
          <a:p>
            <a:r>
              <a:rPr lang="en-US" dirty="0">
                <a:solidFill>
                  <a:srgbClr val="FF0000"/>
                </a:solidFill>
              </a:rPr>
              <a:t>Configuration management (CM)</a:t>
            </a:r>
            <a:r>
              <a:rPr lang="en-US" dirty="0"/>
              <a:t> is concerned with the </a:t>
            </a:r>
            <a:r>
              <a:rPr lang="en-US" b="1" u="sng" dirty="0">
                <a:solidFill>
                  <a:srgbClr val="FF0000"/>
                </a:solidFill>
              </a:rPr>
              <a:t>policies</a:t>
            </a:r>
            <a:r>
              <a:rPr lang="en-US" dirty="0"/>
              <a:t>, </a:t>
            </a:r>
            <a:r>
              <a:rPr lang="en-US" b="1" u="sng" dirty="0">
                <a:solidFill>
                  <a:srgbClr val="FF0000"/>
                </a:solidFill>
              </a:rPr>
              <a:t>processes</a:t>
            </a:r>
            <a:r>
              <a:rPr lang="en-US" dirty="0"/>
              <a:t> and </a:t>
            </a:r>
            <a:r>
              <a:rPr lang="en-US" b="1" u="sng" dirty="0">
                <a:solidFill>
                  <a:srgbClr val="FF0000"/>
                </a:solidFill>
              </a:rPr>
              <a:t>tools</a:t>
            </a:r>
            <a:r>
              <a:rPr lang="en-US" dirty="0"/>
              <a:t> for </a:t>
            </a:r>
            <a:r>
              <a:rPr lang="en-US" u="sng" dirty="0"/>
              <a:t>managing changing software systems</a:t>
            </a:r>
            <a:r>
              <a:rPr lang="en-US" dirty="0"/>
              <a:t>. </a:t>
            </a:r>
          </a:p>
          <a:p>
            <a:r>
              <a:rPr lang="en-US" dirty="0"/>
              <a:t>You need CM because it is easy to </a:t>
            </a:r>
            <a:r>
              <a:rPr lang="en-US" u="sng" dirty="0"/>
              <a:t>lose track of what changes</a:t>
            </a:r>
            <a:r>
              <a:rPr lang="en-US" dirty="0"/>
              <a:t> and </a:t>
            </a:r>
            <a:r>
              <a:rPr lang="en-US" u="sng" dirty="0"/>
              <a:t>component versions</a:t>
            </a:r>
            <a:r>
              <a:rPr lang="en-US" dirty="0"/>
              <a:t> have been incorporated into </a:t>
            </a:r>
            <a:r>
              <a:rPr lang="en-US" u="sng" dirty="0"/>
              <a:t>each system version</a:t>
            </a:r>
            <a:r>
              <a:rPr lang="en-US" dirty="0"/>
              <a:t>. </a:t>
            </a:r>
          </a:p>
          <a:p>
            <a:r>
              <a:rPr lang="en-US" u="sng" dirty="0">
                <a:solidFill>
                  <a:srgbClr val="FF0000"/>
                </a:solidFill>
              </a:rPr>
              <a:t>CM is essential</a:t>
            </a:r>
            <a:r>
              <a:rPr lang="en-US" dirty="0">
                <a:solidFill>
                  <a:srgbClr val="FF0000"/>
                </a:solidFill>
              </a:rPr>
              <a:t> for team projects to </a:t>
            </a:r>
            <a:r>
              <a:rPr lang="en-US" u="sng" dirty="0">
                <a:solidFill>
                  <a:srgbClr val="FF0000"/>
                </a:solidFill>
              </a:rPr>
              <a:t>control changes </a:t>
            </a:r>
            <a:r>
              <a:rPr lang="en-US" dirty="0">
                <a:solidFill>
                  <a:srgbClr val="FF0000"/>
                </a:solidFill>
              </a:rPr>
              <a:t>made by different developers</a:t>
            </a:r>
          </a:p>
          <a:p>
            <a:pPr lvl="1"/>
            <a:r>
              <a:rPr lang="en-US" dirty="0" smtClean="0">
                <a:solidFill>
                  <a:schemeClr val="tx1">
                    <a:lumMod val="75000"/>
                    <a:lumOff val="25000"/>
                  </a:schemeClr>
                </a:solidFill>
              </a:rPr>
              <a:t>Ensuring</a:t>
            </a:r>
            <a:r>
              <a:rPr lang="en-US" dirty="0" smtClean="0">
                <a:solidFill>
                  <a:srgbClr val="FF0000"/>
                </a:solidFill>
              </a:rPr>
              <a:t> </a:t>
            </a:r>
            <a:r>
              <a:rPr lang="en-US" u="sng" dirty="0" smtClean="0">
                <a:solidFill>
                  <a:srgbClr val="FF0000"/>
                </a:solidFill>
              </a:rPr>
              <a:t>changes</a:t>
            </a:r>
            <a:r>
              <a:rPr lang="en-US" dirty="0" smtClean="0">
                <a:solidFill>
                  <a:srgbClr val="FF0000"/>
                </a:solidFill>
              </a:rPr>
              <a:t> </a:t>
            </a:r>
            <a:r>
              <a:rPr lang="en-US" dirty="0">
                <a:solidFill>
                  <a:schemeClr val="tx1">
                    <a:lumMod val="75000"/>
                    <a:lumOff val="25000"/>
                  </a:schemeClr>
                </a:solidFill>
              </a:rPr>
              <a:t>made to components by different developers </a:t>
            </a:r>
            <a:r>
              <a:rPr lang="en-US" u="sng" dirty="0" smtClean="0">
                <a:solidFill>
                  <a:srgbClr val="FF0000"/>
                </a:solidFill>
              </a:rPr>
              <a:t>do not interfere with each other</a:t>
            </a:r>
            <a:endParaRPr lang="en-US" u="sng" dirty="0">
              <a:solidFill>
                <a:srgbClr val="FF0000"/>
              </a:solidFill>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Tree>
    <p:extLst>
      <p:ext uri="{BB962C8B-B14F-4D97-AF65-F5344CB8AC3E}">
        <p14:creationId xmlns:p14="http://schemas.microsoft.com/office/powerpoint/2010/main" val="4045180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Check-in/Check-out (</a:t>
            </a:r>
            <a:r>
              <a:rPr lang="en-US" altLang="zh-TW" dirty="0"/>
              <a:t>Centralized version control</a:t>
            </a:r>
            <a:r>
              <a:rPr lang="en-US" dirty="0" smtClean="0"/>
              <a: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20</a:t>
            </a:fld>
            <a:endParaRPr lang="en-US"/>
          </a:p>
        </p:txBody>
      </p:sp>
      <p:pic>
        <p:nvPicPr>
          <p:cNvPr id="7" name="Picture 6" descr="25.5 Check InOu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953" y="1808922"/>
            <a:ext cx="6335091" cy="4471829"/>
          </a:xfrm>
          <a:prstGeom prst="rect">
            <a:avLst/>
          </a:prstGeom>
        </p:spPr>
      </p:pic>
    </p:spTree>
    <p:extLst>
      <p:ext uri="{BB962C8B-B14F-4D97-AF65-F5344CB8AC3E}">
        <p14:creationId xmlns:p14="http://schemas.microsoft.com/office/powerpoint/2010/main" val="7684294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Distributed</a:t>
            </a:r>
            <a:r>
              <a:rPr lang="en-US" dirty="0" smtClean="0"/>
              <a:t> version control</a:t>
            </a:r>
            <a:endParaRPr lang="en-US" dirty="0"/>
          </a:p>
        </p:txBody>
      </p:sp>
      <p:sp>
        <p:nvSpPr>
          <p:cNvPr id="3" name="Content Placeholder 2"/>
          <p:cNvSpPr>
            <a:spLocks noGrp="1"/>
          </p:cNvSpPr>
          <p:nvPr>
            <p:ph idx="1"/>
          </p:nvPr>
        </p:nvSpPr>
        <p:spPr/>
        <p:txBody>
          <a:bodyPr/>
          <a:lstStyle/>
          <a:p>
            <a:r>
              <a:rPr lang="en-US" dirty="0"/>
              <a:t>A ‘</a:t>
            </a:r>
            <a:r>
              <a:rPr lang="en-US" b="1" dirty="0">
                <a:solidFill>
                  <a:srgbClr val="FF0000"/>
                </a:solidFill>
              </a:rPr>
              <a:t>master</a:t>
            </a:r>
            <a:r>
              <a:rPr lang="en-US" dirty="0"/>
              <a:t>’ repository is created on a server that maintains the code produced by the development </a:t>
            </a:r>
            <a:r>
              <a:rPr lang="en-US" dirty="0" smtClean="0"/>
              <a:t>team.</a:t>
            </a:r>
          </a:p>
          <a:p>
            <a:r>
              <a:rPr lang="en-US" u="sng" dirty="0" smtClean="0"/>
              <a:t>Instead </a:t>
            </a:r>
            <a:r>
              <a:rPr lang="en-US" u="sng" dirty="0"/>
              <a:t>of </a:t>
            </a:r>
            <a:r>
              <a:rPr lang="en-US" u="sng" dirty="0" smtClean="0"/>
              <a:t>checking </a:t>
            </a:r>
            <a:r>
              <a:rPr lang="en-US" u="sng" dirty="0"/>
              <a:t>out the files</a:t>
            </a:r>
            <a:r>
              <a:rPr lang="en-US" dirty="0"/>
              <a:t> that they need, a developer </a:t>
            </a:r>
            <a:r>
              <a:rPr lang="en-US" u="sng" dirty="0"/>
              <a:t>creates a </a:t>
            </a:r>
            <a:r>
              <a:rPr lang="en-US" b="1" u="sng" dirty="0">
                <a:solidFill>
                  <a:srgbClr val="FF0000"/>
                </a:solidFill>
              </a:rPr>
              <a:t>clone</a:t>
            </a:r>
            <a:r>
              <a:rPr lang="en-US" u="sng" dirty="0"/>
              <a:t> of </a:t>
            </a:r>
            <a:r>
              <a:rPr lang="en-US" b="1" u="sng" dirty="0"/>
              <a:t>the project repository </a:t>
            </a:r>
            <a:r>
              <a:rPr lang="en-US" dirty="0"/>
              <a:t>that is downloaded and installed on their computer. </a:t>
            </a:r>
            <a:endParaRPr lang="en-GB" dirty="0"/>
          </a:p>
          <a:p>
            <a:r>
              <a:rPr lang="en-US" dirty="0"/>
              <a:t>Developers work on the files required and maintain the new versions on their </a:t>
            </a:r>
            <a:r>
              <a:rPr lang="en-US" b="1" dirty="0">
                <a:solidFill>
                  <a:srgbClr val="FF0000"/>
                </a:solidFill>
              </a:rPr>
              <a:t>private repository </a:t>
            </a:r>
            <a:r>
              <a:rPr lang="en-US" dirty="0"/>
              <a:t>on their own computer. </a:t>
            </a:r>
            <a:endParaRPr lang="en-US" dirty="0" smtClean="0"/>
          </a:p>
          <a:p>
            <a:r>
              <a:rPr lang="en-US" dirty="0" smtClean="0"/>
              <a:t>When changes are done, </a:t>
            </a:r>
            <a:r>
              <a:rPr lang="en-US" dirty="0"/>
              <a:t>they ‘</a:t>
            </a:r>
            <a:r>
              <a:rPr lang="en-US" b="1" dirty="0">
                <a:solidFill>
                  <a:srgbClr val="FF0000"/>
                </a:solidFill>
              </a:rPr>
              <a:t>commit</a:t>
            </a:r>
            <a:r>
              <a:rPr lang="en-US" dirty="0"/>
              <a:t>’ these changes and update their </a:t>
            </a:r>
            <a:r>
              <a:rPr lang="en-US" u="sng" dirty="0">
                <a:solidFill>
                  <a:srgbClr val="FF0000"/>
                </a:solidFill>
              </a:rPr>
              <a:t>private server repository</a:t>
            </a:r>
            <a:r>
              <a:rPr lang="en-US" dirty="0"/>
              <a:t>.  They may then ‘</a:t>
            </a:r>
            <a:r>
              <a:rPr lang="en-US" b="1" dirty="0">
                <a:solidFill>
                  <a:srgbClr val="FF0000"/>
                </a:solidFill>
              </a:rPr>
              <a:t>push</a:t>
            </a:r>
            <a:r>
              <a:rPr lang="en-US" dirty="0"/>
              <a:t>’ these changes to the project </a:t>
            </a:r>
            <a:r>
              <a:rPr lang="en-US" dirty="0" smtClean="0"/>
              <a:t>repository. </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21</a:t>
            </a:fld>
            <a:endParaRPr lang="en-US"/>
          </a:p>
        </p:txBody>
      </p:sp>
    </p:spTree>
    <p:extLst>
      <p:ext uri="{BB962C8B-B14F-4D97-AF65-F5344CB8AC3E}">
        <p14:creationId xmlns:p14="http://schemas.microsoft.com/office/powerpoint/2010/main" val="2337932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4157" y="5111682"/>
            <a:ext cx="3165061" cy="1143000"/>
          </a:xfrm>
        </p:spPr>
        <p:txBody>
          <a:bodyPr>
            <a:noAutofit/>
          </a:bodyPr>
          <a:lstStyle/>
          <a:p>
            <a:r>
              <a:rPr lang="en-US" sz="2800" dirty="0" smtClean="0"/>
              <a:t>Repository cloning (</a:t>
            </a:r>
            <a:r>
              <a:rPr lang="en-US" altLang="zh-TW" sz="2800" dirty="0"/>
              <a:t>Distributed version control</a:t>
            </a:r>
            <a:r>
              <a:rPr lang="en-US" sz="2800" dirty="0" smtClean="0"/>
              <a:t>)</a:t>
            </a:r>
            <a:endParaRPr lang="en-US" sz="2800"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22</a:t>
            </a:fld>
            <a:endParaRPr lang="en-US"/>
          </a:p>
        </p:txBody>
      </p:sp>
      <p:sp>
        <p:nvSpPr>
          <p:cNvPr id="8" name="Rectangle 7"/>
          <p:cNvSpPr/>
          <p:nvPr/>
        </p:nvSpPr>
        <p:spPr>
          <a:xfrm>
            <a:off x="1981201" y="1325217"/>
            <a:ext cx="7273235" cy="20982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25.6 Repository Clon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026" y="156714"/>
            <a:ext cx="4424017" cy="6097969"/>
          </a:xfrm>
          <a:prstGeom prst="rect">
            <a:avLst/>
          </a:prstGeom>
        </p:spPr>
      </p:pic>
    </p:spTree>
    <p:extLst>
      <p:ext uri="{BB962C8B-B14F-4D97-AF65-F5344CB8AC3E}">
        <p14:creationId xmlns:p14="http://schemas.microsoft.com/office/powerpoint/2010/main" val="3871757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Benefits</a:t>
            </a:r>
            <a:r>
              <a:rPr lang="en-US" dirty="0" smtClean="0"/>
              <a:t> of </a:t>
            </a:r>
            <a:r>
              <a:rPr lang="en-US" u="sng" dirty="0" smtClean="0"/>
              <a:t>distributed</a:t>
            </a:r>
            <a:r>
              <a:rPr lang="en-US" dirty="0" smtClean="0"/>
              <a:t> version control</a:t>
            </a:r>
            <a:endParaRPr lang="en-US" dirty="0"/>
          </a:p>
        </p:txBody>
      </p:sp>
      <p:sp>
        <p:nvSpPr>
          <p:cNvPr id="3" name="Content Placeholder 2"/>
          <p:cNvSpPr>
            <a:spLocks noGrp="1"/>
          </p:cNvSpPr>
          <p:nvPr>
            <p:ph idx="1"/>
          </p:nvPr>
        </p:nvSpPr>
        <p:spPr/>
        <p:txBody>
          <a:bodyPr/>
          <a:lstStyle/>
          <a:p>
            <a:r>
              <a:rPr lang="en-US" dirty="0"/>
              <a:t>It </a:t>
            </a:r>
            <a:r>
              <a:rPr lang="en-US" dirty="0">
                <a:solidFill>
                  <a:srgbClr val="FF0000"/>
                </a:solidFill>
              </a:rPr>
              <a:t>provides a </a:t>
            </a:r>
            <a:r>
              <a:rPr lang="en-US" u="sng" dirty="0">
                <a:solidFill>
                  <a:srgbClr val="FF0000"/>
                </a:solidFill>
              </a:rPr>
              <a:t>backup</a:t>
            </a:r>
            <a:r>
              <a:rPr lang="en-US" dirty="0">
                <a:solidFill>
                  <a:srgbClr val="FF0000"/>
                </a:solidFill>
              </a:rPr>
              <a:t> mechanism </a:t>
            </a:r>
            <a:r>
              <a:rPr lang="en-US" dirty="0"/>
              <a:t>for the repository.</a:t>
            </a:r>
            <a:r>
              <a:rPr lang="en-GB" dirty="0"/>
              <a:t> </a:t>
            </a:r>
            <a:endParaRPr lang="en-GB" dirty="0" smtClean="0"/>
          </a:p>
          <a:p>
            <a:pPr lvl="1"/>
            <a:r>
              <a:rPr lang="en-US" dirty="0"/>
              <a:t>If the repository is corrupted, work can continue and the project repository can be restored from local copies.</a:t>
            </a:r>
            <a:r>
              <a:rPr lang="en-GB" dirty="0"/>
              <a:t> </a:t>
            </a:r>
            <a:endParaRPr lang="en-GB" dirty="0" smtClean="0"/>
          </a:p>
          <a:p>
            <a:r>
              <a:rPr lang="en-GB" dirty="0"/>
              <a:t>It </a:t>
            </a:r>
            <a:r>
              <a:rPr lang="en-GB" dirty="0">
                <a:solidFill>
                  <a:srgbClr val="FF0000"/>
                </a:solidFill>
              </a:rPr>
              <a:t>allows for off-line working </a:t>
            </a:r>
            <a:r>
              <a:rPr lang="en-GB" dirty="0"/>
              <a:t>so that developers can </a:t>
            </a:r>
            <a:r>
              <a:rPr lang="en-GB" b="1" dirty="0"/>
              <a:t>commit changes</a:t>
            </a:r>
            <a:r>
              <a:rPr lang="en-GB" dirty="0"/>
              <a:t> if they </a:t>
            </a:r>
            <a:r>
              <a:rPr lang="en-GB" u="sng" dirty="0"/>
              <a:t>do not have a network connection</a:t>
            </a:r>
            <a:r>
              <a:rPr lang="en-GB" dirty="0"/>
              <a:t>. </a:t>
            </a:r>
            <a:endParaRPr lang="en-GB" dirty="0" smtClean="0"/>
          </a:p>
          <a:p>
            <a:r>
              <a:rPr lang="en-GB" dirty="0">
                <a:solidFill>
                  <a:srgbClr val="FF0000"/>
                </a:solidFill>
              </a:rPr>
              <a:t>Project support </a:t>
            </a:r>
            <a:r>
              <a:rPr lang="en-GB" dirty="0"/>
              <a:t>is </a:t>
            </a:r>
            <a:r>
              <a:rPr lang="en-GB" u="sng" dirty="0">
                <a:solidFill>
                  <a:srgbClr val="FF0000"/>
                </a:solidFill>
              </a:rPr>
              <a:t>the default way of working</a:t>
            </a:r>
            <a:r>
              <a:rPr lang="en-GB" dirty="0"/>
              <a:t>. </a:t>
            </a:r>
            <a:endParaRPr lang="en-GB" dirty="0" smtClean="0"/>
          </a:p>
          <a:p>
            <a:pPr lvl="1"/>
            <a:r>
              <a:rPr lang="en-GB" dirty="0" smtClean="0"/>
              <a:t>Developers </a:t>
            </a:r>
            <a:r>
              <a:rPr lang="en-GB" b="1" dirty="0"/>
              <a:t>can </a:t>
            </a:r>
            <a:r>
              <a:rPr lang="en-GB" b="1" dirty="0">
                <a:solidFill>
                  <a:schemeClr val="tx1"/>
                </a:solidFill>
              </a:rPr>
              <a:t>compile and test the entire system on their local machines</a:t>
            </a:r>
            <a:r>
              <a:rPr lang="en-GB" dirty="0"/>
              <a:t> and </a:t>
            </a:r>
            <a:r>
              <a:rPr lang="en-GB" b="1" dirty="0">
                <a:solidFill>
                  <a:schemeClr val="tx1"/>
                </a:solidFill>
              </a:rPr>
              <a:t>test the changes </a:t>
            </a:r>
            <a:r>
              <a:rPr lang="en-GB" dirty="0"/>
              <a:t>that they have made. </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23</a:t>
            </a:fld>
            <a:endParaRPr lang="en-US"/>
          </a:p>
        </p:txBody>
      </p:sp>
    </p:spTree>
    <p:extLst>
      <p:ext uri="{BB962C8B-B14F-4D97-AF65-F5344CB8AC3E}">
        <p14:creationId xmlns:p14="http://schemas.microsoft.com/office/powerpoint/2010/main" val="3488861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u="sng" dirty="0">
                <a:solidFill>
                  <a:srgbClr val="FF0000"/>
                </a:solidFill>
              </a:rPr>
              <a:t>Distributed version control</a:t>
            </a:r>
            <a:r>
              <a:rPr lang="en-US" u="sng" dirty="0"/>
              <a:t> is essential for open source </a:t>
            </a:r>
            <a:r>
              <a:rPr lang="en-US" u="sng" dirty="0" smtClean="0"/>
              <a:t>development</a:t>
            </a:r>
            <a:r>
              <a:rPr lang="en-US" dirty="0" smtClean="0"/>
              <a:t>.</a:t>
            </a:r>
          </a:p>
          <a:p>
            <a:pPr lvl="1"/>
            <a:r>
              <a:rPr lang="en-US" dirty="0" smtClean="0"/>
              <a:t>Several people </a:t>
            </a:r>
            <a:r>
              <a:rPr lang="en-US" dirty="0"/>
              <a:t>may be working simultaneously on the same system </a:t>
            </a:r>
            <a:r>
              <a:rPr lang="en-US" u="sng" dirty="0">
                <a:solidFill>
                  <a:srgbClr val="FF0000"/>
                </a:solidFill>
              </a:rPr>
              <a:t>without</a:t>
            </a:r>
            <a:r>
              <a:rPr lang="en-US" dirty="0">
                <a:solidFill>
                  <a:srgbClr val="FF0000"/>
                </a:solidFill>
              </a:rPr>
              <a:t> any central coordination</a:t>
            </a:r>
            <a:r>
              <a:rPr lang="en-US" dirty="0"/>
              <a:t>. </a:t>
            </a:r>
            <a:endParaRPr lang="en-US" dirty="0" smtClean="0"/>
          </a:p>
          <a:p>
            <a:r>
              <a:rPr lang="en-US" dirty="0" smtClean="0"/>
              <a:t>As well </a:t>
            </a:r>
            <a:r>
              <a:rPr lang="en-US" dirty="0"/>
              <a:t>as a </a:t>
            </a:r>
            <a:r>
              <a:rPr lang="en-US" dirty="0">
                <a:solidFill>
                  <a:srgbClr val="FF0000"/>
                </a:solidFill>
              </a:rPr>
              <a:t>private repository </a:t>
            </a:r>
            <a:r>
              <a:rPr lang="en-US" dirty="0"/>
              <a:t>on their own computer, developers also maintain a public server repository to which they </a:t>
            </a:r>
            <a:r>
              <a:rPr lang="en-US" b="1" dirty="0">
                <a:solidFill>
                  <a:srgbClr val="FF0000"/>
                </a:solidFill>
              </a:rPr>
              <a:t>push</a:t>
            </a:r>
            <a:r>
              <a:rPr lang="en-US" dirty="0"/>
              <a:t> new versions of components that they have changed. </a:t>
            </a:r>
            <a:endParaRPr lang="en-US" dirty="0" smtClean="0"/>
          </a:p>
          <a:p>
            <a:pPr lvl="1"/>
            <a:r>
              <a:rPr lang="en-US" dirty="0" smtClean="0"/>
              <a:t>It </a:t>
            </a:r>
            <a:r>
              <a:rPr lang="en-US" dirty="0"/>
              <a:t>is then up to the open-source system ‘manager’ to decide </a:t>
            </a:r>
            <a:r>
              <a:rPr lang="en-US" u="sng" dirty="0">
                <a:solidFill>
                  <a:srgbClr val="FF0000"/>
                </a:solidFill>
              </a:rPr>
              <a:t>when</a:t>
            </a:r>
            <a:r>
              <a:rPr lang="en-US" dirty="0">
                <a:solidFill>
                  <a:srgbClr val="FF0000"/>
                </a:solidFill>
              </a:rPr>
              <a:t> to pull these changes into the definitive system</a:t>
            </a:r>
            <a:r>
              <a:rPr lang="en-US" dirty="0"/>
              <a:t>.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24</a:t>
            </a:fld>
            <a:endParaRPr lang="en-US"/>
          </a:p>
        </p:txBody>
      </p:sp>
    </p:spTree>
    <p:extLst>
      <p:ext uri="{BB962C8B-B14F-4D97-AF65-F5344CB8AC3E}">
        <p14:creationId xmlns:p14="http://schemas.microsoft.com/office/powerpoint/2010/main" val="14890470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Open-source development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25</a:t>
            </a:fld>
            <a:endParaRPr lang="en-US"/>
          </a:p>
        </p:txBody>
      </p:sp>
      <p:pic>
        <p:nvPicPr>
          <p:cNvPr id="7" name="Picture 6" descr="25.7 Open Source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604" y="1909417"/>
            <a:ext cx="6686828" cy="3908283"/>
          </a:xfrm>
          <a:prstGeom prst="rect">
            <a:avLst/>
          </a:prstGeom>
        </p:spPr>
      </p:pic>
    </p:spTree>
    <p:extLst>
      <p:ext uri="{BB962C8B-B14F-4D97-AF65-F5344CB8AC3E}">
        <p14:creationId xmlns:p14="http://schemas.microsoft.com/office/powerpoint/2010/main" val="2191407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a:t>
            </a:r>
            <a:endParaRPr lang="en-US" dirty="0"/>
          </a:p>
        </p:txBody>
      </p:sp>
      <p:sp>
        <p:nvSpPr>
          <p:cNvPr id="3" name="Content Placeholder 2"/>
          <p:cNvSpPr>
            <a:spLocks noGrp="1"/>
          </p:cNvSpPr>
          <p:nvPr>
            <p:ph idx="1"/>
          </p:nvPr>
        </p:nvSpPr>
        <p:spPr/>
        <p:txBody>
          <a:bodyPr/>
          <a:lstStyle/>
          <a:p>
            <a:r>
              <a:rPr lang="en-US" dirty="0" smtClean="0"/>
              <a:t>Rather than </a:t>
            </a:r>
            <a:r>
              <a:rPr lang="en-US" u="sng" dirty="0" smtClean="0"/>
              <a:t>a linear sequence of versions</a:t>
            </a:r>
            <a:r>
              <a:rPr lang="en-US" dirty="0" smtClean="0"/>
              <a:t> that reflect changes to the component over time, there may be </a:t>
            </a:r>
            <a:r>
              <a:rPr lang="en-US" u="sng" dirty="0" smtClean="0">
                <a:solidFill>
                  <a:srgbClr val="FF0000"/>
                </a:solidFill>
              </a:rPr>
              <a:t>several independent sequences</a:t>
            </a:r>
            <a:r>
              <a:rPr lang="en-US" dirty="0" smtClean="0"/>
              <a:t>. </a:t>
            </a:r>
          </a:p>
          <a:p>
            <a:pPr lvl="1"/>
            <a:r>
              <a:rPr lang="en-US" dirty="0" smtClean="0"/>
              <a:t>This is normal in system development, where different developers work independently on different versions of the source code (</a:t>
            </a:r>
            <a:r>
              <a:rPr lang="en-US" b="1" dirty="0" smtClean="0"/>
              <a:t>branches</a:t>
            </a:r>
            <a:r>
              <a:rPr lang="en-US" dirty="0" smtClean="0"/>
              <a:t>) and so change it in different ways. </a:t>
            </a:r>
          </a:p>
          <a:p>
            <a:r>
              <a:rPr lang="en-US" dirty="0" smtClean="0"/>
              <a:t>At some stage, it may be necessary to </a:t>
            </a:r>
            <a:r>
              <a:rPr lang="en-US" b="1" dirty="0" smtClean="0">
                <a:solidFill>
                  <a:srgbClr val="FF0000"/>
                </a:solidFill>
              </a:rPr>
              <a:t>merge </a:t>
            </a:r>
            <a:r>
              <a:rPr lang="en-US" b="1" dirty="0" err="1" smtClean="0">
                <a:solidFill>
                  <a:srgbClr val="FF0000"/>
                </a:solidFill>
              </a:rPr>
              <a:t>codeline</a:t>
            </a:r>
            <a:r>
              <a:rPr lang="en-US" b="1" dirty="0" smtClean="0">
                <a:solidFill>
                  <a:srgbClr val="FF0000"/>
                </a:solidFill>
              </a:rPr>
              <a:t> branches</a:t>
            </a:r>
            <a:r>
              <a:rPr lang="en-US" dirty="0" smtClean="0"/>
              <a:t> to create a new version of a component that includes all changes that have been made. </a:t>
            </a:r>
          </a:p>
          <a:p>
            <a:pPr lvl="1"/>
            <a:r>
              <a:rPr lang="en-US" dirty="0" smtClean="0"/>
              <a:t>If the changes made involve different parts of the code, the component versions may be </a:t>
            </a:r>
            <a:r>
              <a:rPr lang="en-US" dirty="0" smtClean="0">
                <a:solidFill>
                  <a:srgbClr val="FF0000"/>
                </a:solidFill>
              </a:rPr>
              <a:t>merged</a:t>
            </a:r>
            <a:r>
              <a:rPr lang="en-US" dirty="0" smtClean="0"/>
              <a:t> automatically </a:t>
            </a:r>
            <a:r>
              <a:rPr lang="en-US" u="sng" dirty="0" smtClean="0"/>
              <a:t>by combining the deltas that apply to the code</a:t>
            </a:r>
            <a:r>
              <a:rPr lang="en-US" dirty="0" smtClean="0"/>
              <a:t>. </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26</a:t>
            </a:fld>
            <a:endParaRPr lang="en-US"/>
          </a:p>
        </p:txBody>
      </p:sp>
    </p:spTree>
    <p:extLst>
      <p:ext uri="{BB962C8B-B14F-4D97-AF65-F5344CB8AC3E}">
        <p14:creationId xmlns:p14="http://schemas.microsoft.com/office/powerpoint/2010/main" val="2796601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27</a:t>
            </a:fld>
            <a:endParaRPr lang="en-US"/>
          </a:p>
        </p:txBody>
      </p:sp>
      <p:pic>
        <p:nvPicPr>
          <p:cNvPr id="7" name="Picture 6" descr="25.8 Branching Merging (25.9).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178" y="1962426"/>
            <a:ext cx="7739935" cy="3570357"/>
          </a:xfrm>
          <a:prstGeom prst="rect">
            <a:avLst/>
          </a:prstGeom>
        </p:spPr>
      </p:pic>
    </p:spTree>
    <p:extLst>
      <p:ext uri="{BB962C8B-B14F-4D97-AF65-F5344CB8AC3E}">
        <p14:creationId xmlns:p14="http://schemas.microsoft.com/office/powerpoint/2010/main" val="435893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pPr>
              <a:spcBef>
                <a:spcPts val="0"/>
              </a:spcBef>
            </a:pPr>
            <a:r>
              <a:rPr lang="en-US" dirty="0"/>
              <a:t>When version control systems were first developed, </a:t>
            </a:r>
            <a:r>
              <a:rPr lang="en-US" dirty="0">
                <a:solidFill>
                  <a:srgbClr val="FF0000"/>
                </a:solidFill>
              </a:rPr>
              <a:t>storage management </a:t>
            </a:r>
            <a:r>
              <a:rPr lang="en-US" dirty="0"/>
              <a:t>was one of their most important functions.  </a:t>
            </a:r>
            <a:endParaRPr lang="en-US" dirty="0" smtClean="0"/>
          </a:p>
          <a:p>
            <a:pPr>
              <a:spcBef>
                <a:spcPts val="0"/>
              </a:spcBef>
            </a:pPr>
            <a:r>
              <a:rPr lang="en-US" dirty="0" smtClean="0"/>
              <a:t>Disk </a:t>
            </a:r>
            <a:r>
              <a:rPr lang="en-US" dirty="0"/>
              <a:t>space was expensive and it was important to minimize the disk space used by the different copies of components. </a:t>
            </a:r>
            <a:endParaRPr lang="en-US" dirty="0" smtClean="0"/>
          </a:p>
          <a:p>
            <a:pPr>
              <a:spcBef>
                <a:spcPts val="0"/>
              </a:spcBef>
            </a:pPr>
            <a:r>
              <a:rPr lang="en-US" dirty="0" smtClean="0"/>
              <a:t>Instead </a:t>
            </a:r>
            <a:r>
              <a:rPr lang="en-US" dirty="0"/>
              <a:t>of keeping a complete copy of each version, the system </a:t>
            </a:r>
            <a:r>
              <a:rPr lang="en-US" u="sng" dirty="0"/>
              <a:t>stores a list of differences (</a:t>
            </a:r>
            <a:r>
              <a:rPr lang="en-US" b="1" u="sng" dirty="0">
                <a:solidFill>
                  <a:srgbClr val="FF0000"/>
                </a:solidFill>
              </a:rPr>
              <a:t>deltas</a:t>
            </a:r>
            <a:r>
              <a:rPr lang="en-US" u="sng" dirty="0"/>
              <a:t>) between one version and another</a:t>
            </a:r>
            <a:r>
              <a:rPr lang="en-US" dirty="0"/>
              <a:t>. </a:t>
            </a:r>
            <a:endParaRPr lang="en-US" dirty="0" smtClean="0"/>
          </a:p>
          <a:p>
            <a:pPr lvl="1">
              <a:spcBef>
                <a:spcPts val="0"/>
              </a:spcBef>
            </a:pPr>
            <a:r>
              <a:rPr lang="en-US" dirty="0" smtClean="0">
                <a:solidFill>
                  <a:schemeClr val="tx1"/>
                </a:solidFill>
              </a:rPr>
              <a:t>By </a:t>
            </a:r>
            <a:r>
              <a:rPr lang="en-US" dirty="0">
                <a:solidFill>
                  <a:schemeClr val="tx1"/>
                </a:solidFill>
              </a:rPr>
              <a:t>applying these to a </a:t>
            </a:r>
            <a:r>
              <a:rPr lang="en-US" b="1" dirty="0">
                <a:solidFill>
                  <a:srgbClr val="FF0000"/>
                </a:solidFill>
              </a:rPr>
              <a:t>master version </a:t>
            </a:r>
            <a:r>
              <a:rPr lang="en-US" dirty="0">
                <a:solidFill>
                  <a:schemeClr val="tx1"/>
                </a:solidFill>
              </a:rPr>
              <a:t>(usually the most recent version), a </a:t>
            </a:r>
            <a:r>
              <a:rPr lang="en-US" b="1" dirty="0">
                <a:solidFill>
                  <a:srgbClr val="FF0000"/>
                </a:solidFill>
              </a:rPr>
              <a:t>target version </a:t>
            </a:r>
            <a:r>
              <a:rPr lang="en-US" dirty="0">
                <a:solidFill>
                  <a:schemeClr val="tx1"/>
                </a:solidFill>
              </a:rPr>
              <a:t>can be recreated. </a:t>
            </a:r>
            <a:endParaRPr lang="en-US" dirty="0" smtClean="0">
              <a:solidFill>
                <a:schemeClr val="tx1"/>
              </a:solidFill>
            </a:endParaRPr>
          </a:p>
          <a:p>
            <a:pPr>
              <a:spcBef>
                <a:spcPts val="0"/>
              </a:spcBef>
            </a:pPr>
            <a:r>
              <a:rPr lang="en-US" dirty="0" smtClean="0">
                <a:solidFill>
                  <a:schemeClr val="tx1"/>
                </a:solidFill>
              </a:rPr>
              <a:t>One </a:t>
            </a:r>
            <a:r>
              <a:rPr lang="en-US" b="1" dirty="0" smtClean="0">
                <a:solidFill>
                  <a:schemeClr val="tx1"/>
                </a:solidFill>
              </a:rPr>
              <a:t>disadvantages</a:t>
            </a:r>
            <a:r>
              <a:rPr lang="en-US" dirty="0" smtClean="0">
                <a:solidFill>
                  <a:schemeClr val="tx1"/>
                </a:solidFill>
              </a:rPr>
              <a:t> is that </a:t>
            </a:r>
            <a:r>
              <a:rPr lang="en-US" dirty="0" smtClean="0">
                <a:solidFill>
                  <a:srgbClr val="FF0000"/>
                </a:solidFill>
              </a:rPr>
              <a:t>it can take a long time to apply all of the deltas</a:t>
            </a:r>
            <a:endParaRPr lang="en-US" dirty="0">
              <a:solidFill>
                <a:srgbClr val="FF0000"/>
              </a:solidFill>
            </a:endParaRPr>
          </a:p>
        </p:txBody>
      </p:sp>
      <p:sp>
        <p:nvSpPr>
          <p:cNvPr id="6" name="Slide Number Placeholder 5"/>
          <p:cNvSpPr>
            <a:spLocks noGrp="1"/>
          </p:cNvSpPr>
          <p:nvPr>
            <p:ph type="sldNum" sz="quarter" idx="12"/>
          </p:nvPr>
        </p:nvSpPr>
        <p:spPr/>
        <p:txBody>
          <a:bodyPr/>
          <a:lstStyle/>
          <a:p>
            <a:fld id="{7B134961-4B2C-A547-9A54-CB85DA02077E}" type="slidenum">
              <a:rPr lang="en-US" smtClean="0"/>
              <a:pPr/>
              <a:t>28</a:t>
            </a:fld>
            <a:endParaRPr lang="en-US"/>
          </a:p>
        </p:txBody>
      </p:sp>
    </p:spTree>
    <p:extLst>
      <p:ext uri="{BB962C8B-B14F-4D97-AF65-F5344CB8AC3E}">
        <p14:creationId xmlns:p14="http://schemas.microsoft.com/office/powerpoint/2010/main" val="646015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t>
            </a:r>
            <a:r>
              <a:rPr lang="en-US" dirty="0"/>
              <a:t>management using deltas</a:t>
            </a:r>
            <a:r>
              <a:rPr lang="en-GB" dirty="0" smtClean="0"/>
              <a:t> </a:t>
            </a:r>
            <a:endParaRPr lang="en-US" dirty="0"/>
          </a:p>
        </p:txBody>
      </p:sp>
      <p:pic>
        <p:nvPicPr>
          <p:cNvPr id="4" name="Content Placeholder 3" descr="25.7 CodelineDeltas.eps"/>
          <p:cNvPicPr>
            <a:picLocks noGrp="1" noChangeAspect="1"/>
          </p:cNvPicPr>
          <p:nvPr>
            <p:ph idx="1"/>
          </p:nvPr>
        </p:nvPicPr>
        <p:blipFill>
          <a:blip r:embed="rId2"/>
          <a:srcRect t="-26411" b="-26411"/>
          <a:stretch>
            <a:fillRect/>
          </a:stretch>
        </p:blipFill>
        <p:spPr>
          <a:xfrm>
            <a:off x="2710829" y="1600201"/>
            <a:ext cx="6555339" cy="3605184"/>
          </a:xfrm>
        </p:spPr>
      </p:pic>
      <p:sp>
        <p:nvSpPr>
          <p:cNvPr id="5" name="Slide Number Placeholder 4"/>
          <p:cNvSpPr>
            <a:spLocks noGrp="1"/>
          </p:cNvSpPr>
          <p:nvPr>
            <p:ph type="sldNum" sz="quarter" idx="12"/>
          </p:nvPr>
        </p:nvSpPr>
        <p:spPr/>
        <p:txBody>
          <a:bodyPr/>
          <a:lstStyle/>
          <a:p>
            <a:fld id="{7B134961-4B2C-A547-9A54-CB85DA02077E}" type="slidenum">
              <a:rPr lang="en-US" smtClean="0"/>
              <a:pPr/>
              <a:t>29</a:t>
            </a:fld>
            <a:endParaRPr lang="en-US"/>
          </a:p>
        </p:txBody>
      </p:sp>
    </p:spTree>
    <p:extLst>
      <p:ext uri="{BB962C8B-B14F-4D97-AF65-F5344CB8AC3E}">
        <p14:creationId xmlns:p14="http://schemas.microsoft.com/office/powerpoint/2010/main" val="2561168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activities</a:t>
            </a:r>
            <a:endParaRPr lang="en-US" dirty="0"/>
          </a:p>
        </p:txBody>
      </p:sp>
      <p:sp>
        <p:nvSpPr>
          <p:cNvPr id="3" name="Content Placeholder 2"/>
          <p:cNvSpPr>
            <a:spLocks noGrp="1"/>
          </p:cNvSpPr>
          <p:nvPr>
            <p:ph idx="1"/>
          </p:nvPr>
        </p:nvSpPr>
        <p:spPr/>
        <p:txBody>
          <a:bodyPr>
            <a:normAutofit lnSpcReduction="10000"/>
          </a:bodyPr>
          <a:lstStyle/>
          <a:p>
            <a:r>
              <a:rPr lang="en-US" sz="2400" dirty="0">
                <a:solidFill>
                  <a:srgbClr val="FF0000"/>
                </a:solidFill>
              </a:rPr>
              <a:t>Version management</a:t>
            </a:r>
          </a:p>
          <a:p>
            <a:pPr lvl="1"/>
            <a:r>
              <a:rPr lang="en-US" sz="2000" u="sng" dirty="0"/>
              <a:t>Keeping track of the multiple versions of system components</a:t>
            </a:r>
            <a:r>
              <a:rPr lang="en-US" sz="2000" dirty="0"/>
              <a:t> and </a:t>
            </a:r>
            <a:r>
              <a:rPr lang="en-US" sz="2000" u="sng" dirty="0"/>
              <a:t>ensuring</a:t>
            </a:r>
            <a:r>
              <a:rPr lang="en-US" sz="2000" dirty="0"/>
              <a:t> that </a:t>
            </a:r>
            <a:r>
              <a:rPr lang="en-US" sz="2000" u="sng" dirty="0"/>
              <a:t>changes</a:t>
            </a:r>
            <a:r>
              <a:rPr lang="en-US" sz="2000" dirty="0"/>
              <a:t> made to components by different developers </a:t>
            </a:r>
            <a:r>
              <a:rPr lang="en-US" sz="2000" u="sng" dirty="0"/>
              <a:t>do not interfere with each other</a:t>
            </a:r>
            <a:r>
              <a:rPr lang="en-US" sz="2000" dirty="0"/>
              <a:t>. </a:t>
            </a:r>
            <a:endParaRPr lang="en-GB" sz="2000" dirty="0"/>
          </a:p>
          <a:p>
            <a:r>
              <a:rPr lang="en-US" sz="2400" dirty="0">
                <a:solidFill>
                  <a:srgbClr val="FF0000"/>
                </a:solidFill>
              </a:rPr>
              <a:t>System building </a:t>
            </a:r>
          </a:p>
          <a:p>
            <a:pPr lvl="1"/>
            <a:r>
              <a:rPr lang="en-US" sz="2000" dirty="0"/>
              <a:t>The </a:t>
            </a:r>
            <a:r>
              <a:rPr lang="en-US" sz="2000" u="sng" dirty="0"/>
              <a:t>process</a:t>
            </a:r>
            <a:r>
              <a:rPr lang="en-US" sz="2000" dirty="0"/>
              <a:t> of </a:t>
            </a:r>
            <a:r>
              <a:rPr lang="en-US" sz="2000" u="sng" dirty="0"/>
              <a:t>assembling</a:t>
            </a:r>
            <a:r>
              <a:rPr lang="en-US" sz="2000" dirty="0"/>
              <a:t> program </a:t>
            </a:r>
            <a:r>
              <a:rPr lang="en-US" sz="2000" u="sng" dirty="0"/>
              <a:t>components</a:t>
            </a:r>
            <a:r>
              <a:rPr lang="en-US" sz="2000" dirty="0"/>
              <a:t>, </a:t>
            </a:r>
            <a:r>
              <a:rPr lang="en-US" sz="2000" u="sng" dirty="0"/>
              <a:t>data</a:t>
            </a:r>
            <a:r>
              <a:rPr lang="en-US" sz="2000" dirty="0"/>
              <a:t> and </a:t>
            </a:r>
            <a:r>
              <a:rPr lang="en-US" sz="2000" u="sng" dirty="0"/>
              <a:t>libraries</a:t>
            </a:r>
            <a:r>
              <a:rPr lang="en-US" sz="2000" dirty="0"/>
              <a:t>, then compiling these to create an executable system.</a:t>
            </a:r>
          </a:p>
          <a:p>
            <a:r>
              <a:rPr lang="en-US" sz="2400" dirty="0">
                <a:solidFill>
                  <a:srgbClr val="FF0000"/>
                </a:solidFill>
              </a:rPr>
              <a:t>Change management </a:t>
            </a:r>
          </a:p>
          <a:p>
            <a:pPr lvl="1"/>
            <a:r>
              <a:rPr lang="en-US" sz="2000" u="sng" dirty="0"/>
              <a:t>Keeping track of requests for changes</a:t>
            </a:r>
            <a:r>
              <a:rPr lang="en-US" sz="2000" dirty="0"/>
              <a:t> to the software from customers and developers, </a:t>
            </a:r>
            <a:r>
              <a:rPr lang="en-US" sz="2000" u="sng" dirty="0"/>
              <a:t>working out the costs and impact of changes</a:t>
            </a:r>
            <a:r>
              <a:rPr lang="en-US" sz="2000" dirty="0"/>
              <a:t>, and </a:t>
            </a:r>
            <a:r>
              <a:rPr lang="en-US" sz="2000" u="sng" dirty="0"/>
              <a:t>deciding the changes should be implemented</a:t>
            </a:r>
            <a:r>
              <a:rPr lang="en-US" sz="2000" dirty="0"/>
              <a:t>.</a:t>
            </a:r>
            <a:endParaRPr lang="en-GB" sz="2000" dirty="0"/>
          </a:p>
          <a:p>
            <a:r>
              <a:rPr lang="en-US" sz="2400" dirty="0">
                <a:solidFill>
                  <a:srgbClr val="FF0000"/>
                </a:solidFill>
              </a:rPr>
              <a:t>Release management </a:t>
            </a:r>
          </a:p>
          <a:p>
            <a:pPr lvl="1"/>
            <a:r>
              <a:rPr lang="en-US" sz="2000" u="sng" dirty="0"/>
              <a:t>Preparing software for external release</a:t>
            </a:r>
            <a:r>
              <a:rPr lang="en-US" sz="2000" dirty="0"/>
              <a:t> and </a:t>
            </a:r>
            <a:r>
              <a:rPr lang="en-US" sz="2000" u="sng" dirty="0"/>
              <a:t>keeping track of the system versions</a:t>
            </a:r>
            <a:r>
              <a:rPr lang="en-US" sz="2000" dirty="0"/>
              <a:t> that have been released for customer use.</a:t>
            </a:r>
            <a:endParaRPr lang="en-GB" sz="2000" dirty="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Tree>
    <p:extLst>
      <p:ext uri="{BB962C8B-B14F-4D97-AF65-F5344CB8AC3E}">
        <p14:creationId xmlns:p14="http://schemas.microsoft.com/office/powerpoint/2010/main" val="4016539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 in Git</a:t>
            </a:r>
            <a:endParaRPr lang="en-US" dirty="0"/>
          </a:p>
        </p:txBody>
      </p:sp>
      <p:sp>
        <p:nvSpPr>
          <p:cNvPr id="3" name="Content Placeholder 2"/>
          <p:cNvSpPr>
            <a:spLocks noGrp="1"/>
          </p:cNvSpPr>
          <p:nvPr>
            <p:ph idx="1"/>
          </p:nvPr>
        </p:nvSpPr>
        <p:spPr/>
        <p:txBody>
          <a:bodyPr/>
          <a:lstStyle/>
          <a:p>
            <a:pPr>
              <a:spcBef>
                <a:spcPts val="0"/>
              </a:spcBef>
            </a:pPr>
            <a:r>
              <a:rPr lang="en-US" dirty="0"/>
              <a:t>As disk storage is now relatively cheap, Git uses an alternative, faster approach. </a:t>
            </a:r>
            <a:endParaRPr lang="en-US" dirty="0" smtClean="0"/>
          </a:p>
          <a:p>
            <a:pPr>
              <a:spcBef>
                <a:spcPts val="0"/>
              </a:spcBef>
            </a:pPr>
            <a:r>
              <a:rPr lang="en-US" u="sng" dirty="0" smtClean="0"/>
              <a:t>Git </a:t>
            </a:r>
            <a:r>
              <a:rPr lang="en-US" u="sng" dirty="0"/>
              <a:t>does not use deltas</a:t>
            </a:r>
            <a:r>
              <a:rPr lang="en-US" dirty="0"/>
              <a:t> but applies </a:t>
            </a:r>
            <a:r>
              <a:rPr lang="en-US" dirty="0">
                <a:solidFill>
                  <a:srgbClr val="FF0000"/>
                </a:solidFill>
              </a:rPr>
              <a:t>a standard </a:t>
            </a:r>
            <a:r>
              <a:rPr lang="en-US" b="1" dirty="0">
                <a:solidFill>
                  <a:srgbClr val="FF0000"/>
                </a:solidFill>
              </a:rPr>
              <a:t>compression</a:t>
            </a:r>
            <a:r>
              <a:rPr lang="en-US" dirty="0">
                <a:solidFill>
                  <a:srgbClr val="FF0000"/>
                </a:solidFill>
              </a:rPr>
              <a:t> algorithm to stored </a:t>
            </a:r>
            <a:r>
              <a:rPr lang="en-US" u="sng" dirty="0">
                <a:solidFill>
                  <a:srgbClr val="FF0000"/>
                </a:solidFill>
              </a:rPr>
              <a:t>files</a:t>
            </a:r>
            <a:r>
              <a:rPr lang="en-US" dirty="0"/>
              <a:t> and </a:t>
            </a:r>
            <a:r>
              <a:rPr lang="en-US" dirty="0">
                <a:solidFill>
                  <a:srgbClr val="FF0000"/>
                </a:solidFill>
              </a:rPr>
              <a:t>their associated </a:t>
            </a:r>
            <a:r>
              <a:rPr lang="en-US" u="sng" dirty="0">
                <a:solidFill>
                  <a:srgbClr val="FF0000"/>
                </a:solidFill>
              </a:rPr>
              <a:t>meta-information</a:t>
            </a:r>
            <a:r>
              <a:rPr lang="en-US" dirty="0"/>
              <a:t>. </a:t>
            </a:r>
            <a:endParaRPr lang="en-US" dirty="0" smtClean="0"/>
          </a:p>
          <a:p>
            <a:pPr>
              <a:spcBef>
                <a:spcPts val="0"/>
              </a:spcBef>
            </a:pPr>
            <a:r>
              <a:rPr lang="en-US" dirty="0" smtClean="0"/>
              <a:t>It </a:t>
            </a:r>
            <a:r>
              <a:rPr lang="en-US" dirty="0"/>
              <a:t>does not store duplicate copies of files.  </a:t>
            </a:r>
            <a:r>
              <a:rPr lang="en-US" dirty="0">
                <a:solidFill>
                  <a:srgbClr val="FF0000"/>
                </a:solidFill>
              </a:rPr>
              <a:t>Retrieving a file simply involves decompressing it</a:t>
            </a:r>
            <a:r>
              <a:rPr lang="en-US" dirty="0"/>
              <a:t>, with </a:t>
            </a:r>
            <a:r>
              <a:rPr lang="en-US" u="sng" dirty="0">
                <a:solidFill>
                  <a:schemeClr val="tx1"/>
                </a:solidFill>
              </a:rPr>
              <a:t>no need to apply a chain of operations</a:t>
            </a:r>
            <a:r>
              <a:rPr lang="en-US" dirty="0"/>
              <a:t>. </a:t>
            </a:r>
            <a:endParaRPr lang="en-US" dirty="0" smtClean="0"/>
          </a:p>
          <a:p>
            <a:pPr>
              <a:spcBef>
                <a:spcPts val="0"/>
              </a:spcBef>
            </a:pPr>
            <a:r>
              <a:rPr lang="en-US" dirty="0" smtClean="0"/>
              <a:t>Git </a:t>
            </a:r>
            <a:r>
              <a:rPr lang="en-US" dirty="0"/>
              <a:t>also uses the notion of </a:t>
            </a:r>
            <a:r>
              <a:rPr lang="en-US" dirty="0" err="1">
                <a:solidFill>
                  <a:srgbClr val="FF0000"/>
                </a:solidFill>
              </a:rPr>
              <a:t>packfiles</a:t>
            </a:r>
            <a:r>
              <a:rPr lang="en-US" dirty="0"/>
              <a:t> where several smaller files are </a:t>
            </a:r>
            <a:r>
              <a:rPr lang="en-US" u="sng" dirty="0"/>
              <a:t>combined</a:t>
            </a:r>
            <a:r>
              <a:rPr lang="en-US" dirty="0"/>
              <a:t> into </a:t>
            </a:r>
            <a:r>
              <a:rPr lang="en-US" dirty="0">
                <a:solidFill>
                  <a:srgbClr val="FF0000"/>
                </a:solidFill>
              </a:rPr>
              <a:t>an indexed single file</a:t>
            </a:r>
            <a:r>
              <a:rPr lang="en-US" dirty="0" smtClean="0"/>
              <a:t>.</a:t>
            </a:r>
          </a:p>
          <a:p>
            <a:pPr>
              <a:spcBef>
                <a:spcPts val="0"/>
              </a:spcBef>
            </a:pPr>
            <a:r>
              <a:rPr lang="en-US" dirty="0" smtClean="0"/>
              <a:t>Deltas are used within </a:t>
            </a:r>
            <a:r>
              <a:rPr lang="en-US" dirty="0" err="1" smtClean="0"/>
              <a:t>packfiles</a:t>
            </a:r>
            <a:r>
              <a:rPr lang="en-US" dirty="0" smtClean="0"/>
              <a:t> to further reduce their size </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30</a:t>
            </a:fld>
            <a:endParaRPr lang="en-US"/>
          </a:p>
        </p:txBody>
      </p:sp>
    </p:spTree>
    <p:extLst>
      <p:ext uri="{BB962C8B-B14F-4D97-AF65-F5344CB8AC3E}">
        <p14:creationId xmlns:p14="http://schemas.microsoft.com/office/powerpoint/2010/main" val="1690713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83942"/>
            <a:ext cx="8229600" cy="1143000"/>
          </a:xfrm>
        </p:spPr>
        <p:txBody>
          <a:bodyPr/>
          <a:lstStyle/>
          <a:p>
            <a:pPr algn="ctr"/>
            <a:r>
              <a:rPr lang="en-US" dirty="0" smtClean="0"/>
              <a:t>System building</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31</a:t>
            </a:fld>
            <a:endParaRPr lang="en-US"/>
          </a:p>
        </p:txBody>
      </p:sp>
    </p:spTree>
    <p:extLst>
      <p:ext uri="{BB962C8B-B14F-4D97-AF65-F5344CB8AC3E}">
        <p14:creationId xmlns:p14="http://schemas.microsoft.com/office/powerpoint/2010/main" val="3447565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building</a:t>
            </a:r>
            <a:endParaRPr lang="en-US" dirty="0"/>
          </a:p>
        </p:txBody>
      </p:sp>
      <p:sp>
        <p:nvSpPr>
          <p:cNvPr id="3" name="Content Placeholder 2"/>
          <p:cNvSpPr>
            <a:spLocks noGrp="1"/>
          </p:cNvSpPr>
          <p:nvPr>
            <p:ph idx="1"/>
          </p:nvPr>
        </p:nvSpPr>
        <p:spPr/>
        <p:txBody>
          <a:bodyPr/>
          <a:lstStyle/>
          <a:p>
            <a:r>
              <a:rPr lang="en-US" dirty="0" smtClean="0">
                <a:solidFill>
                  <a:srgbClr val="FF0000"/>
                </a:solidFill>
              </a:rPr>
              <a:t>System building </a:t>
            </a:r>
            <a:r>
              <a:rPr lang="en-US" dirty="0" smtClean="0"/>
              <a:t>is the process of creating a </a:t>
            </a:r>
            <a:r>
              <a:rPr lang="en-US" u="sng" dirty="0" smtClean="0"/>
              <a:t>complete</a:t>
            </a:r>
            <a:r>
              <a:rPr lang="en-US" dirty="0" smtClean="0"/>
              <a:t>, </a:t>
            </a:r>
            <a:r>
              <a:rPr lang="en-US" u="sng" dirty="0" smtClean="0"/>
              <a:t>executable</a:t>
            </a:r>
            <a:r>
              <a:rPr lang="en-US" dirty="0" smtClean="0"/>
              <a:t> system by </a:t>
            </a:r>
            <a:r>
              <a:rPr lang="en-US" u="sng" dirty="0" smtClean="0">
                <a:solidFill>
                  <a:schemeClr val="tx1"/>
                </a:solidFill>
              </a:rPr>
              <a:t>compiling</a:t>
            </a:r>
            <a:r>
              <a:rPr lang="en-US" dirty="0" smtClean="0"/>
              <a:t> and </a:t>
            </a:r>
            <a:r>
              <a:rPr lang="en-US" u="sng" dirty="0" smtClean="0">
                <a:solidFill>
                  <a:schemeClr val="tx1"/>
                </a:solidFill>
              </a:rPr>
              <a:t>linking</a:t>
            </a:r>
            <a:r>
              <a:rPr lang="en-US" dirty="0" smtClean="0"/>
              <a:t> the system </a:t>
            </a:r>
            <a:r>
              <a:rPr lang="en-US" dirty="0" smtClean="0">
                <a:solidFill>
                  <a:schemeClr val="tx1"/>
                </a:solidFill>
              </a:rPr>
              <a:t>components</a:t>
            </a:r>
            <a:r>
              <a:rPr lang="en-US" dirty="0" smtClean="0"/>
              <a:t>, external </a:t>
            </a:r>
            <a:r>
              <a:rPr lang="en-US" dirty="0" smtClean="0">
                <a:solidFill>
                  <a:schemeClr val="tx1"/>
                </a:solidFill>
              </a:rPr>
              <a:t>libraries</a:t>
            </a:r>
            <a:r>
              <a:rPr lang="en-US" dirty="0" smtClean="0"/>
              <a:t>, </a:t>
            </a:r>
            <a:r>
              <a:rPr lang="en-US" dirty="0" smtClean="0">
                <a:solidFill>
                  <a:schemeClr val="tx1"/>
                </a:solidFill>
              </a:rPr>
              <a:t>configuration files</a:t>
            </a:r>
            <a:r>
              <a:rPr lang="en-US" dirty="0" smtClean="0"/>
              <a:t>, etc.</a:t>
            </a:r>
          </a:p>
          <a:p>
            <a:r>
              <a:rPr lang="en-US" dirty="0" smtClean="0">
                <a:solidFill>
                  <a:srgbClr val="FF0000"/>
                </a:solidFill>
              </a:rPr>
              <a:t>System building tools</a:t>
            </a:r>
            <a:r>
              <a:rPr lang="en-US" dirty="0" smtClean="0"/>
              <a:t> and </a:t>
            </a:r>
            <a:r>
              <a:rPr lang="en-US" dirty="0" smtClean="0">
                <a:solidFill>
                  <a:srgbClr val="FF0000"/>
                </a:solidFill>
              </a:rPr>
              <a:t>version management tools </a:t>
            </a:r>
            <a:r>
              <a:rPr lang="en-US" dirty="0" smtClean="0"/>
              <a:t>must communicate as the </a:t>
            </a:r>
            <a:r>
              <a:rPr lang="en-US" u="sng" dirty="0" smtClean="0"/>
              <a:t>build process</a:t>
            </a:r>
            <a:r>
              <a:rPr lang="en-US" dirty="0" smtClean="0"/>
              <a:t> involves </a:t>
            </a:r>
            <a:r>
              <a:rPr lang="en-US" u="sng" dirty="0" smtClean="0"/>
              <a:t>checking out</a:t>
            </a:r>
            <a:r>
              <a:rPr lang="en-US" dirty="0" smtClean="0"/>
              <a:t> </a:t>
            </a:r>
            <a:r>
              <a:rPr lang="en-US" u="sng" dirty="0" smtClean="0"/>
              <a:t>component versions</a:t>
            </a:r>
            <a:r>
              <a:rPr lang="en-US" dirty="0" smtClean="0"/>
              <a:t> from the repository managed by the version management system. </a:t>
            </a:r>
          </a:p>
          <a:p>
            <a:r>
              <a:rPr lang="en-US" dirty="0" smtClean="0"/>
              <a:t>The </a:t>
            </a:r>
            <a:r>
              <a:rPr lang="en-US" dirty="0" smtClean="0">
                <a:solidFill>
                  <a:srgbClr val="FF0000"/>
                </a:solidFill>
              </a:rPr>
              <a:t>configuration description </a:t>
            </a:r>
            <a:r>
              <a:rPr lang="en-US" dirty="0" smtClean="0"/>
              <a:t>used to </a:t>
            </a:r>
            <a:r>
              <a:rPr lang="en-US" u="sng" dirty="0" smtClean="0"/>
              <a:t>identify a </a:t>
            </a:r>
            <a:r>
              <a:rPr lang="en-US" u="sng" dirty="0" smtClean="0">
                <a:solidFill>
                  <a:srgbClr val="FF0000"/>
                </a:solidFill>
              </a:rPr>
              <a:t>baseline</a:t>
            </a:r>
            <a:r>
              <a:rPr lang="en-US" u="sng" dirty="0" smtClean="0"/>
              <a:t> </a:t>
            </a:r>
            <a:r>
              <a:rPr lang="en-US" dirty="0" smtClean="0"/>
              <a:t>is also used by the </a:t>
            </a:r>
            <a:r>
              <a:rPr lang="en-US" u="sng" dirty="0" smtClean="0"/>
              <a:t>system building tool</a:t>
            </a:r>
            <a:r>
              <a:rPr lang="en-US" dirty="0" smtClean="0"/>
              <a:t>.</a:t>
            </a:r>
            <a:r>
              <a:rPr lang="en-GB" dirty="0" smtClean="0"/>
              <a:t>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32</a:t>
            </a:fld>
            <a:endParaRPr lang="en-US"/>
          </a:p>
        </p:txBody>
      </p:sp>
    </p:spTree>
    <p:extLst>
      <p:ext uri="{BB962C8B-B14F-4D97-AF65-F5344CB8AC3E}">
        <p14:creationId xmlns:p14="http://schemas.microsoft.com/office/powerpoint/2010/main" val="1393285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platforms</a:t>
            </a:r>
            <a:endParaRPr lang="en-US" dirty="0"/>
          </a:p>
        </p:txBody>
      </p:sp>
      <p:sp>
        <p:nvSpPr>
          <p:cNvPr id="3" name="Content Placeholder 2"/>
          <p:cNvSpPr>
            <a:spLocks noGrp="1"/>
          </p:cNvSpPr>
          <p:nvPr>
            <p:ph idx="1"/>
          </p:nvPr>
        </p:nvSpPr>
        <p:spPr/>
        <p:txBody>
          <a:bodyPr>
            <a:normAutofit lnSpcReduction="10000"/>
          </a:bodyPr>
          <a:lstStyle/>
          <a:p>
            <a:r>
              <a:rPr lang="en-US" dirty="0" smtClean="0"/>
              <a:t>The development system, which includes </a:t>
            </a:r>
            <a:r>
              <a:rPr lang="en-US" u="sng" dirty="0" smtClean="0"/>
              <a:t>development tools</a:t>
            </a:r>
            <a:r>
              <a:rPr lang="en-US" dirty="0" smtClean="0"/>
              <a:t> such as compilers, source code editors, etc.</a:t>
            </a:r>
          </a:p>
          <a:p>
            <a:pPr lvl="1"/>
            <a:r>
              <a:rPr lang="en-US" dirty="0" smtClean="0"/>
              <a:t>Developers </a:t>
            </a:r>
            <a:r>
              <a:rPr lang="en-US" u="sng" dirty="0" smtClean="0"/>
              <a:t>check out code</a:t>
            </a:r>
            <a:r>
              <a:rPr lang="en-US" dirty="0" smtClean="0"/>
              <a:t> from the version management system into a private workspace before making changes to the system. </a:t>
            </a:r>
            <a:endParaRPr lang="en-GB" dirty="0" smtClean="0"/>
          </a:p>
          <a:p>
            <a:r>
              <a:rPr lang="en-US" dirty="0" smtClean="0"/>
              <a:t>The </a:t>
            </a:r>
            <a:r>
              <a:rPr lang="en-US" dirty="0" smtClean="0">
                <a:solidFill>
                  <a:srgbClr val="FF0000"/>
                </a:solidFill>
              </a:rPr>
              <a:t>build server</a:t>
            </a:r>
            <a:r>
              <a:rPr lang="en-US" dirty="0" smtClean="0"/>
              <a:t>, which is used to build definitive, executable versions of the system. </a:t>
            </a:r>
          </a:p>
          <a:p>
            <a:pPr lvl="1"/>
            <a:r>
              <a:rPr lang="en-US" dirty="0" smtClean="0"/>
              <a:t>Developers </a:t>
            </a:r>
            <a:r>
              <a:rPr lang="en-US" u="sng" dirty="0" smtClean="0"/>
              <a:t>check-in code</a:t>
            </a:r>
            <a:r>
              <a:rPr lang="en-US" dirty="0" smtClean="0"/>
              <a:t> to the version management system before it is built. </a:t>
            </a:r>
            <a:r>
              <a:rPr lang="en-US" u="sng" dirty="0" smtClean="0"/>
              <a:t>The system build may rely on </a:t>
            </a:r>
            <a:r>
              <a:rPr lang="en-US" u="sng" dirty="0" smtClean="0">
                <a:solidFill>
                  <a:srgbClr val="FF0000"/>
                </a:solidFill>
              </a:rPr>
              <a:t>external libraries </a:t>
            </a:r>
            <a:r>
              <a:rPr lang="en-US" u="sng" dirty="0" smtClean="0"/>
              <a:t>that are </a:t>
            </a:r>
            <a:r>
              <a:rPr lang="en-US" u="sng" dirty="0" smtClean="0">
                <a:solidFill>
                  <a:srgbClr val="FF0000"/>
                </a:solidFill>
              </a:rPr>
              <a:t>not included </a:t>
            </a:r>
            <a:r>
              <a:rPr lang="en-US" u="sng" dirty="0" smtClean="0"/>
              <a:t>in the version management system</a:t>
            </a:r>
            <a:r>
              <a:rPr lang="en-US" dirty="0" smtClean="0"/>
              <a:t>.</a:t>
            </a:r>
            <a:r>
              <a:rPr lang="en-GB" dirty="0" smtClean="0"/>
              <a:t> </a:t>
            </a:r>
          </a:p>
          <a:p>
            <a:r>
              <a:rPr lang="en-US" dirty="0" smtClean="0"/>
              <a:t>The </a:t>
            </a:r>
            <a:r>
              <a:rPr lang="en-US" dirty="0" smtClean="0">
                <a:solidFill>
                  <a:srgbClr val="FF0000"/>
                </a:solidFill>
              </a:rPr>
              <a:t>target environment</a:t>
            </a:r>
            <a:r>
              <a:rPr lang="en-US" dirty="0" smtClean="0"/>
              <a:t>, which is the platform on which the system executes.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33</a:t>
            </a:fld>
            <a:endParaRPr lang="en-US"/>
          </a:p>
        </p:txBody>
      </p:sp>
    </p:spTree>
    <p:extLst>
      <p:ext uri="{BB962C8B-B14F-4D97-AF65-F5344CB8AC3E}">
        <p14:creationId xmlns:p14="http://schemas.microsoft.com/office/powerpoint/2010/main" val="30351374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building</a:t>
            </a:r>
            <a:r>
              <a:rPr lang="en-GB" dirty="0" smtClean="0"/>
              <a:t> </a:t>
            </a:r>
            <a:endParaRPr lang="en-US" dirty="0"/>
          </a:p>
        </p:txBody>
      </p:sp>
      <p:pic>
        <p:nvPicPr>
          <p:cNvPr id="4" name="Content Placeholder 3" descr="25.11 SystemBuilding.eps"/>
          <p:cNvPicPr>
            <a:picLocks noGrp="1" noChangeAspect="1"/>
          </p:cNvPicPr>
          <p:nvPr>
            <p:ph idx="1"/>
          </p:nvPr>
        </p:nvPicPr>
        <p:blipFill>
          <a:blip r:embed="rId2"/>
          <a:srcRect t="-7679" b="-7679"/>
          <a:stretch>
            <a:fillRect/>
          </a:stretch>
        </p:blipFill>
        <p:spPr>
          <a:xfrm>
            <a:off x="2737852" y="1600201"/>
            <a:ext cx="6447246" cy="3545737"/>
          </a:xfrm>
        </p:spPr>
      </p:pic>
      <p:sp>
        <p:nvSpPr>
          <p:cNvPr id="5" name="Slide Number Placeholder 4"/>
          <p:cNvSpPr>
            <a:spLocks noGrp="1"/>
          </p:cNvSpPr>
          <p:nvPr>
            <p:ph type="sldNum" sz="quarter" idx="12"/>
          </p:nvPr>
        </p:nvSpPr>
        <p:spPr/>
        <p:txBody>
          <a:bodyPr/>
          <a:lstStyle/>
          <a:p>
            <a:fld id="{7B134961-4B2C-A547-9A54-CB85DA02077E}" type="slidenum">
              <a:rPr lang="en-US" smtClean="0"/>
              <a:pPr/>
              <a:t>34</a:t>
            </a:fld>
            <a:endParaRPr lang="en-US"/>
          </a:p>
        </p:txBody>
      </p:sp>
    </p:spTree>
    <p:extLst>
      <p:ext uri="{BB962C8B-B14F-4D97-AF65-F5344CB8AC3E}">
        <p14:creationId xmlns:p14="http://schemas.microsoft.com/office/powerpoint/2010/main" val="2006903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functionality</a:t>
            </a:r>
            <a:endParaRPr lang="en-US" dirty="0"/>
          </a:p>
        </p:txBody>
      </p:sp>
      <p:sp>
        <p:nvSpPr>
          <p:cNvPr id="3" name="Content Placeholder 2"/>
          <p:cNvSpPr>
            <a:spLocks noGrp="1"/>
          </p:cNvSpPr>
          <p:nvPr>
            <p:ph idx="1"/>
          </p:nvPr>
        </p:nvSpPr>
        <p:spPr/>
        <p:txBody>
          <a:bodyPr>
            <a:noAutofit/>
          </a:bodyPr>
          <a:lstStyle/>
          <a:p>
            <a:pPr>
              <a:spcBef>
                <a:spcPts val="0"/>
              </a:spcBef>
            </a:pPr>
            <a:r>
              <a:rPr lang="en-US" dirty="0" smtClean="0">
                <a:solidFill>
                  <a:schemeClr val="tx1"/>
                </a:solidFill>
              </a:rPr>
              <a:t>Tools for system integration and building</a:t>
            </a:r>
          </a:p>
          <a:p>
            <a:pPr lvl="1">
              <a:spcBef>
                <a:spcPts val="0"/>
              </a:spcBef>
            </a:pPr>
            <a:r>
              <a:rPr lang="en-US" dirty="0" smtClean="0">
                <a:solidFill>
                  <a:srgbClr val="FF0000"/>
                </a:solidFill>
              </a:rPr>
              <a:t>Build script generation</a:t>
            </a:r>
          </a:p>
          <a:p>
            <a:pPr lvl="2">
              <a:spcBef>
                <a:spcPts val="0"/>
              </a:spcBef>
            </a:pPr>
            <a:r>
              <a:rPr lang="en-US" dirty="0" err="1" smtClean="0">
                <a:solidFill>
                  <a:schemeClr val="tx1"/>
                </a:solidFill>
              </a:rPr>
              <a:t>Makefile</a:t>
            </a:r>
            <a:r>
              <a:rPr lang="en-US" dirty="0" smtClean="0">
                <a:solidFill>
                  <a:schemeClr val="tx1"/>
                </a:solidFill>
              </a:rPr>
              <a:t>, ant file, </a:t>
            </a:r>
            <a:r>
              <a:rPr lang="en-US" dirty="0">
                <a:solidFill>
                  <a:schemeClr val="tx1"/>
                </a:solidFill>
              </a:rPr>
              <a:t>maven file, </a:t>
            </a:r>
            <a:r>
              <a:rPr lang="en-US" dirty="0" err="1">
                <a:solidFill>
                  <a:schemeClr val="tx1"/>
                </a:solidFill>
              </a:rPr>
              <a:t>Gradle</a:t>
            </a:r>
            <a:r>
              <a:rPr lang="en-US" dirty="0">
                <a:solidFill>
                  <a:schemeClr val="tx1"/>
                </a:solidFill>
              </a:rPr>
              <a:t> </a:t>
            </a:r>
            <a:r>
              <a:rPr lang="en-US" altLang="zh-TW" dirty="0" smtClean="0">
                <a:solidFill>
                  <a:schemeClr val="tx1"/>
                </a:solidFill>
              </a:rPr>
              <a:t>file</a:t>
            </a:r>
          </a:p>
          <a:p>
            <a:pPr lvl="3">
              <a:spcBef>
                <a:spcPts val="0"/>
              </a:spcBef>
            </a:pPr>
            <a:r>
              <a:rPr lang="en-US" sz="1600" dirty="0"/>
              <a:t>may </a:t>
            </a:r>
            <a:r>
              <a:rPr lang="en-US" sz="1600" dirty="0"/>
              <a:t>also include some static </a:t>
            </a:r>
            <a:r>
              <a:rPr lang="en-US" sz="1600" dirty="0"/>
              <a:t>code analysis </a:t>
            </a:r>
            <a:r>
              <a:rPr lang="en-US" sz="1600" dirty="0"/>
              <a:t>tools, such as </a:t>
            </a:r>
            <a:r>
              <a:rPr lang="en-US" sz="1600" dirty="0" err="1"/>
              <a:t>CheckStyle</a:t>
            </a:r>
            <a:r>
              <a:rPr lang="en-US" sz="1600" dirty="0"/>
              <a:t>, </a:t>
            </a:r>
            <a:r>
              <a:rPr lang="en-US" sz="1600" dirty="0" err="1"/>
              <a:t>FindBugs</a:t>
            </a:r>
            <a:r>
              <a:rPr lang="en-US" sz="1600" dirty="0"/>
              <a:t>, and </a:t>
            </a:r>
            <a:r>
              <a:rPr lang="en-US" sz="1600" dirty="0"/>
              <a:t>PMD</a:t>
            </a:r>
            <a:endParaRPr lang="en-US" sz="1600" dirty="0"/>
          </a:p>
          <a:p>
            <a:pPr lvl="1">
              <a:spcBef>
                <a:spcPts val="0"/>
              </a:spcBef>
            </a:pPr>
            <a:r>
              <a:rPr lang="en-US" dirty="0" smtClean="0">
                <a:solidFill>
                  <a:srgbClr val="FF0000"/>
                </a:solidFill>
              </a:rPr>
              <a:t>Version management system integration</a:t>
            </a:r>
            <a:endParaRPr lang="en-GB" dirty="0" smtClean="0">
              <a:solidFill>
                <a:srgbClr val="FF0000"/>
              </a:solidFill>
            </a:endParaRPr>
          </a:p>
          <a:p>
            <a:pPr lvl="1">
              <a:spcBef>
                <a:spcPts val="0"/>
              </a:spcBef>
            </a:pPr>
            <a:r>
              <a:rPr lang="en-US" dirty="0" smtClean="0"/>
              <a:t>Minimal re-compilation</a:t>
            </a:r>
            <a:endParaRPr lang="en-GB" dirty="0" smtClean="0"/>
          </a:p>
          <a:p>
            <a:pPr lvl="1">
              <a:spcBef>
                <a:spcPts val="0"/>
              </a:spcBef>
            </a:pPr>
            <a:r>
              <a:rPr lang="en-US" dirty="0" smtClean="0"/>
              <a:t>Executable system creation</a:t>
            </a:r>
          </a:p>
          <a:p>
            <a:pPr lvl="2">
              <a:spcBef>
                <a:spcPts val="0"/>
              </a:spcBef>
            </a:pPr>
            <a:r>
              <a:rPr lang="en-US" dirty="0" smtClean="0"/>
              <a:t>Link compiled object code files, libraries, configuration files</a:t>
            </a:r>
            <a:endParaRPr lang="en-GB" dirty="0" smtClean="0"/>
          </a:p>
          <a:p>
            <a:pPr lvl="1">
              <a:spcBef>
                <a:spcPts val="0"/>
              </a:spcBef>
            </a:pPr>
            <a:r>
              <a:rPr lang="en-US" dirty="0" smtClean="0">
                <a:solidFill>
                  <a:srgbClr val="FF0000"/>
                </a:solidFill>
              </a:rPr>
              <a:t>Test automation</a:t>
            </a:r>
          </a:p>
          <a:p>
            <a:pPr lvl="2">
              <a:spcBef>
                <a:spcPts val="0"/>
              </a:spcBef>
            </a:pPr>
            <a:r>
              <a:rPr lang="en-US" dirty="0" smtClean="0">
                <a:solidFill>
                  <a:schemeClr val="tx1"/>
                </a:solidFill>
              </a:rPr>
              <a:t>JUnit</a:t>
            </a:r>
            <a:endParaRPr lang="en-GB" dirty="0" smtClean="0">
              <a:solidFill>
                <a:schemeClr val="tx1"/>
              </a:solidFill>
            </a:endParaRPr>
          </a:p>
          <a:p>
            <a:pPr lvl="1">
              <a:spcBef>
                <a:spcPts val="0"/>
              </a:spcBef>
            </a:pPr>
            <a:r>
              <a:rPr lang="en-US" dirty="0" smtClean="0">
                <a:solidFill>
                  <a:srgbClr val="FF0000"/>
                </a:solidFill>
              </a:rPr>
              <a:t>Reporting</a:t>
            </a:r>
          </a:p>
          <a:p>
            <a:pPr lvl="2">
              <a:spcBef>
                <a:spcPts val="0"/>
              </a:spcBef>
            </a:pPr>
            <a:r>
              <a:rPr lang="en-US" dirty="0" smtClean="0"/>
              <a:t>Report the results regrading the build </a:t>
            </a:r>
            <a:r>
              <a:rPr lang="en-US" dirty="0"/>
              <a:t>and </a:t>
            </a:r>
            <a:r>
              <a:rPr lang="en-US" dirty="0" smtClean="0"/>
              <a:t>test</a:t>
            </a:r>
            <a:endParaRPr lang="en-GB" dirty="0"/>
          </a:p>
          <a:p>
            <a:pPr lvl="1">
              <a:spcBef>
                <a:spcPts val="0"/>
              </a:spcBef>
            </a:pPr>
            <a:r>
              <a:rPr lang="en-US" dirty="0" smtClean="0"/>
              <a:t>Documentation generation</a:t>
            </a:r>
          </a:p>
          <a:p>
            <a:pPr lvl="2">
              <a:spcBef>
                <a:spcPts val="0"/>
              </a:spcBef>
            </a:pPr>
            <a:r>
              <a:rPr lang="en-US" dirty="0" smtClean="0"/>
              <a:t>Generate release notes about the build and system help pages</a:t>
            </a:r>
            <a:endParaRPr lang="en-GB" dirty="0" smtClean="0"/>
          </a:p>
        </p:txBody>
      </p:sp>
      <p:sp>
        <p:nvSpPr>
          <p:cNvPr id="4" name="Slide Number Placeholder 3"/>
          <p:cNvSpPr>
            <a:spLocks noGrp="1"/>
          </p:cNvSpPr>
          <p:nvPr>
            <p:ph type="sldNum" sz="quarter" idx="12"/>
          </p:nvPr>
        </p:nvSpPr>
        <p:spPr/>
        <p:txBody>
          <a:bodyPr/>
          <a:lstStyle/>
          <a:p>
            <a:fld id="{7B134961-4B2C-A547-9A54-CB85DA02077E}" type="slidenum">
              <a:rPr lang="en-US" smtClean="0"/>
              <a:pPr/>
              <a:t>35</a:t>
            </a:fld>
            <a:endParaRPr lang="en-US"/>
          </a:p>
        </p:txBody>
      </p:sp>
    </p:spTree>
    <p:extLst>
      <p:ext uri="{BB962C8B-B14F-4D97-AF65-F5344CB8AC3E}">
        <p14:creationId xmlns:p14="http://schemas.microsoft.com/office/powerpoint/2010/main" val="3468784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platforms</a:t>
            </a:r>
            <a:endParaRPr lang="en-US" dirty="0"/>
          </a:p>
        </p:txBody>
      </p:sp>
      <p:sp>
        <p:nvSpPr>
          <p:cNvPr id="3" name="Content Placeholder 2"/>
          <p:cNvSpPr>
            <a:spLocks noGrp="1"/>
          </p:cNvSpPr>
          <p:nvPr>
            <p:ph idx="1"/>
          </p:nvPr>
        </p:nvSpPr>
        <p:spPr/>
        <p:txBody>
          <a:bodyPr/>
          <a:lstStyle/>
          <a:p>
            <a:r>
              <a:rPr lang="en-US" sz="2200" dirty="0"/>
              <a:t>Building is a complex process, which is potentially error-prone, as three different platforms may be involved</a:t>
            </a:r>
          </a:p>
          <a:p>
            <a:pPr lvl="1"/>
            <a:r>
              <a:rPr lang="en-US" dirty="0" smtClean="0"/>
              <a:t>The </a:t>
            </a:r>
            <a:r>
              <a:rPr lang="en-US" dirty="0">
                <a:solidFill>
                  <a:srgbClr val="FF0000"/>
                </a:solidFill>
              </a:rPr>
              <a:t>development system</a:t>
            </a:r>
            <a:r>
              <a:rPr lang="en-US" dirty="0"/>
              <a:t>, which includes development tools such as compilers, source code editors, etc. </a:t>
            </a:r>
            <a:endParaRPr lang="en-US" dirty="0" smtClean="0"/>
          </a:p>
          <a:p>
            <a:pPr lvl="1"/>
            <a:r>
              <a:rPr lang="en-US" dirty="0"/>
              <a:t>The </a:t>
            </a:r>
            <a:r>
              <a:rPr lang="en-US" dirty="0">
                <a:solidFill>
                  <a:srgbClr val="FF0000"/>
                </a:solidFill>
              </a:rPr>
              <a:t>build server</a:t>
            </a:r>
            <a:r>
              <a:rPr lang="en-US" dirty="0"/>
              <a:t>, which is used to build definitive, executable versions of the system. This server maintains the definitive versions of a system.</a:t>
            </a:r>
            <a:r>
              <a:rPr lang="en-GB" dirty="0"/>
              <a:t> </a:t>
            </a:r>
            <a:endParaRPr lang="en-GB" dirty="0" smtClean="0"/>
          </a:p>
          <a:p>
            <a:pPr lvl="1"/>
            <a:r>
              <a:rPr lang="en-US" dirty="0"/>
              <a:t>The </a:t>
            </a:r>
            <a:r>
              <a:rPr lang="en-US" dirty="0">
                <a:solidFill>
                  <a:srgbClr val="FF0000"/>
                </a:solidFill>
              </a:rPr>
              <a:t>target environment</a:t>
            </a:r>
            <a:r>
              <a:rPr lang="en-US" dirty="0"/>
              <a:t>, which is the platform on which the system executes. </a:t>
            </a:r>
            <a:endParaRPr lang="en-US" dirty="0" smtClean="0"/>
          </a:p>
          <a:p>
            <a:pPr lvl="2"/>
            <a:r>
              <a:rPr lang="en-US" dirty="0" smtClean="0"/>
              <a:t>For </a:t>
            </a:r>
            <a:r>
              <a:rPr lang="en-US" dirty="0"/>
              <a:t>real-time and embedded systems, the target environment is often smaller and simpler than the development environment (e.g. a cell phone)</a:t>
            </a:r>
            <a:r>
              <a:rPr lang="en-GB" dirty="0"/>
              <a:t> </a:t>
            </a:r>
            <a:endParaRPr lang="en-GB" dirty="0" smtClean="0"/>
          </a:p>
          <a:p>
            <a:pPr lvl="2"/>
            <a:r>
              <a:rPr lang="en-GB" dirty="0" smtClean="0"/>
              <a:t>For large systems, the target environment may include databases and other application systems that cannot be installed on development machines</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36</a:t>
            </a:fld>
            <a:endParaRPr lang="en-US"/>
          </a:p>
        </p:txBody>
      </p:sp>
    </p:spTree>
    <p:extLst>
      <p:ext uri="{BB962C8B-B14F-4D97-AF65-F5344CB8AC3E}">
        <p14:creationId xmlns:p14="http://schemas.microsoft.com/office/powerpoint/2010/main" val="3613036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r>
              <a:rPr lang="en-US" dirty="0"/>
              <a:t>, build, and target platforms</a:t>
            </a:r>
            <a:r>
              <a:rPr lang="en-GB" dirty="0" smtClean="0"/>
              <a:t> </a:t>
            </a:r>
            <a:endParaRPr lang="en-US" dirty="0"/>
          </a:p>
        </p:txBody>
      </p:sp>
      <p:pic>
        <p:nvPicPr>
          <p:cNvPr id="4" name="Content Placeholder 3" descr="25.10 Build Environment.eps"/>
          <p:cNvPicPr>
            <a:picLocks noGrp="1" noChangeAspect="1"/>
          </p:cNvPicPr>
          <p:nvPr>
            <p:ph idx="1"/>
          </p:nvPr>
        </p:nvPicPr>
        <p:blipFill>
          <a:blip r:embed="rId2"/>
          <a:srcRect t="-5771" b="-5771"/>
          <a:stretch>
            <a:fillRect/>
          </a:stretch>
        </p:blipFill>
        <p:spPr>
          <a:xfrm>
            <a:off x="2724340" y="1600201"/>
            <a:ext cx="6690456" cy="3679493"/>
          </a:xfrm>
        </p:spPr>
      </p:pic>
      <p:sp>
        <p:nvSpPr>
          <p:cNvPr id="5" name="Slide Number Placeholder 4"/>
          <p:cNvSpPr>
            <a:spLocks noGrp="1"/>
          </p:cNvSpPr>
          <p:nvPr>
            <p:ph type="sldNum" sz="quarter" idx="12"/>
          </p:nvPr>
        </p:nvSpPr>
        <p:spPr/>
        <p:txBody>
          <a:bodyPr/>
          <a:lstStyle/>
          <a:p>
            <a:fld id="{7B134961-4B2C-A547-9A54-CB85DA02077E}" type="slidenum">
              <a:rPr lang="en-US" smtClean="0"/>
              <a:pPr/>
              <a:t>37</a:t>
            </a:fld>
            <a:endParaRPr lang="en-US"/>
          </a:p>
        </p:txBody>
      </p:sp>
    </p:spTree>
    <p:extLst>
      <p:ext uri="{BB962C8B-B14F-4D97-AF65-F5344CB8AC3E}">
        <p14:creationId xmlns:p14="http://schemas.microsoft.com/office/powerpoint/2010/main" val="660970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building </a:t>
            </a:r>
            <a:r>
              <a:rPr lang="en-US" altLang="zh-TW" dirty="0" smtClean="0">
                <a:solidFill>
                  <a:srgbClr val="FF0000"/>
                </a:solidFill>
              </a:rPr>
              <a:t>(</a:t>
            </a:r>
            <a:r>
              <a:rPr lang="en-US" altLang="zh-TW" dirty="0">
                <a:solidFill>
                  <a:srgbClr val="FF0000"/>
                </a:solidFill>
              </a:rPr>
              <a:t>Frequent build and automated testing are used to discover software problems)</a:t>
            </a:r>
            <a:endParaRPr lang="en-US" dirty="0"/>
          </a:p>
        </p:txBody>
      </p:sp>
      <p:sp>
        <p:nvSpPr>
          <p:cNvPr id="3" name="Content Placeholder 2"/>
          <p:cNvSpPr>
            <a:spLocks noGrp="1"/>
          </p:cNvSpPr>
          <p:nvPr>
            <p:ph idx="1"/>
          </p:nvPr>
        </p:nvSpPr>
        <p:spPr/>
        <p:txBody>
          <a:bodyPr/>
          <a:lstStyle/>
          <a:p>
            <a:r>
              <a:rPr lang="en-US" u="sng" dirty="0" smtClean="0">
                <a:solidFill>
                  <a:srgbClr val="FF0000"/>
                </a:solidFill>
              </a:rPr>
              <a:t>Check out </a:t>
            </a:r>
            <a:r>
              <a:rPr lang="en-US" dirty="0" smtClean="0">
                <a:solidFill>
                  <a:srgbClr val="FF0000"/>
                </a:solidFill>
              </a:rPr>
              <a:t>the </a:t>
            </a:r>
            <a:r>
              <a:rPr lang="en-US" u="sng" dirty="0" smtClean="0">
                <a:solidFill>
                  <a:srgbClr val="FF0000"/>
                </a:solidFill>
              </a:rPr>
              <a:t>mainline</a:t>
            </a:r>
            <a:r>
              <a:rPr lang="en-US" dirty="0" smtClean="0">
                <a:solidFill>
                  <a:srgbClr val="FF0000"/>
                </a:solidFill>
              </a:rPr>
              <a:t> system</a:t>
            </a:r>
            <a:r>
              <a:rPr lang="en-US" dirty="0" smtClean="0"/>
              <a:t> from the version management system into the developer’s private workspace.</a:t>
            </a:r>
            <a:endParaRPr lang="en-GB" dirty="0" smtClean="0"/>
          </a:p>
          <a:p>
            <a:r>
              <a:rPr lang="en-US" dirty="0" smtClean="0">
                <a:solidFill>
                  <a:srgbClr val="FF0000"/>
                </a:solidFill>
              </a:rPr>
              <a:t>Build the system</a:t>
            </a:r>
            <a:r>
              <a:rPr lang="en-US" dirty="0" smtClean="0"/>
              <a:t> and </a:t>
            </a:r>
            <a:r>
              <a:rPr lang="en-US" dirty="0" smtClean="0">
                <a:solidFill>
                  <a:srgbClr val="FF0000"/>
                </a:solidFill>
              </a:rPr>
              <a:t>run automated tests </a:t>
            </a:r>
            <a:r>
              <a:rPr lang="en-US" dirty="0" smtClean="0"/>
              <a:t>to ensure that the built system passes all tests. If not, the build is broken and you should inform whoever checked in the last baseline system. They are responsible for repairing the problem.</a:t>
            </a:r>
            <a:endParaRPr lang="en-GB" dirty="0" smtClean="0"/>
          </a:p>
          <a:p>
            <a:r>
              <a:rPr lang="en-US" dirty="0" smtClean="0">
                <a:solidFill>
                  <a:srgbClr val="FF0000"/>
                </a:solidFill>
              </a:rPr>
              <a:t>Make the changes</a:t>
            </a:r>
            <a:r>
              <a:rPr lang="en-US" dirty="0" smtClean="0"/>
              <a:t> to the system components.</a:t>
            </a:r>
            <a:endParaRPr lang="en-GB" dirty="0" smtClean="0"/>
          </a:p>
          <a:p>
            <a:r>
              <a:rPr lang="en-US" dirty="0" smtClean="0">
                <a:solidFill>
                  <a:srgbClr val="FF0000"/>
                </a:solidFill>
              </a:rPr>
              <a:t>Build the system in the private workspace</a:t>
            </a:r>
            <a:r>
              <a:rPr lang="en-US" dirty="0" smtClean="0"/>
              <a:t> and </a:t>
            </a:r>
            <a:r>
              <a:rPr lang="en-US" dirty="0" smtClean="0">
                <a:solidFill>
                  <a:srgbClr val="FF0000"/>
                </a:solidFill>
              </a:rPr>
              <a:t>rerun system tests</a:t>
            </a:r>
            <a:r>
              <a:rPr lang="en-US" dirty="0" smtClean="0"/>
              <a:t>. If the tests fail, continue editing.</a:t>
            </a:r>
            <a:endParaRPr lang="en-GB" dirty="0" smtClean="0"/>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38</a:t>
            </a:fld>
            <a:endParaRPr lang="en-US"/>
          </a:p>
        </p:txBody>
      </p:sp>
    </p:spTree>
    <p:extLst>
      <p:ext uri="{BB962C8B-B14F-4D97-AF65-F5344CB8AC3E}">
        <p14:creationId xmlns:p14="http://schemas.microsoft.com/office/powerpoint/2010/main" val="32822643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building </a:t>
            </a:r>
            <a:r>
              <a:rPr lang="en-US" dirty="0" smtClean="0">
                <a:solidFill>
                  <a:srgbClr val="FF0000"/>
                </a:solidFill>
              </a:rPr>
              <a:t>(Frequent build and automated testing are used to discover software problems)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Once the system has passed its tests, </a:t>
            </a:r>
            <a:r>
              <a:rPr lang="en-US" u="sng" dirty="0" smtClean="0"/>
              <a:t>check it into the build system but </a:t>
            </a:r>
            <a:r>
              <a:rPr lang="en-US" b="1" u="sng" dirty="0" smtClean="0">
                <a:solidFill>
                  <a:srgbClr val="FF0000"/>
                </a:solidFill>
              </a:rPr>
              <a:t>do not commit it</a:t>
            </a:r>
            <a:r>
              <a:rPr lang="en-US" u="sng" dirty="0" smtClean="0"/>
              <a:t> as a new system baseline</a:t>
            </a:r>
            <a:r>
              <a:rPr lang="en-US" dirty="0" smtClean="0"/>
              <a:t>.</a:t>
            </a:r>
            <a:endParaRPr lang="en-GB" dirty="0" smtClean="0"/>
          </a:p>
          <a:p>
            <a:r>
              <a:rPr lang="en-US" dirty="0" smtClean="0">
                <a:solidFill>
                  <a:srgbClr val="FF0000"/>
                </a:solidFill>
              </a:rPr>
              <a:t>Build the system on the build server </a:t>
            </a:r>
            <a:r>
              <a:rPr lang="en-US" dirty="0" smtClean="0"/>
              <a:t>and </a:t>
            </a:r>
            <a:r>
              <a:rPr lang="en-US" dirty="0" smtClean="0">
                <a:solidFill>
                  <a:srgbClr val="FF0000"/>
                </a:solidFill>
              </a:rPr>
              <a:t>run the tests</a:t>
            </a:r>
            <a:r>
              <a:rPr lang="en-US" dirty="0" smtClean="0"/>
              <a:t>. You need to do this </a:t>
            </a:r>
            <a:r>
              <a:rPr lang="en-US" u="sng" dirty="0" smtClean="0"/>
              <a:t>in case others have modified components since you checked out the system</a:t>
            </a:r>
            <a:r>
              <a:rPr lang="en-US" dirty="0" smtClean="0"/>
              <a:t>. If this is the case, check out the components that have failed and edit these so that tests pass on your private workspace.</a:t>
            </a:r>
            <a:endParaRPr lang="en-GB" dirty="0" smtClean="0"/>
          </a:p>
          <a:p>
            <a:r>
              <a:rPr lang="en-US" dirty="0" smtClean="0">
                <a:solidFill>
                  <a:schemeClr val="tx1"/>
                </a:solidFill>
              </a:rPr>
              <a:t>If the system passes its tests </a:t>
            </a:r>
            <a:r>
              <a:rPr lang="en-US" dirty="0" smtClean="0">
                <a:solidFill>
                  <a:srgbClr val="FF0000"/>
                </a:solidFill>
              </a:rPr>
              <a:t>on the build system</a:t>
            </a:r>
            <a:r>
              <a:rPr lang="en-US" dirty="0" smtClean="0"/>
              <a:t>, then </a:t>
            </a:r>
            <a:r>
              <a:rPr lang="en-US" b="1" dirty="0" smtClean="0">
                <a:solidFill>
                  <a:srgbClr val="FF0000"/>
                </a:solidFill>
              </a:rPr>
              <a:t>commit the changes </a:t>
            </a:r>
            <a:r>
              <a:rPr lang="en-US" dirty="0" smtClean="0"/>
              <a:t>you have made </a:t>
            </a:r>
            <a:r>
              <a:rPr lang="en-US" u="sng" dirty="0" smtClean="0"/>
              <a:t>as a new baseline in the system mainline</a:t>
            </a:r>
            <a:r>
              <a:rPr lang="en-US" dirty="0" smtClean="0"/>
              <a:t>.</a:t>
            </a:r>
            <a:endParaRPr lang="en-GB" dirty="0" smtClean="0"/>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39</a:t>
            </a:fld>
            <a:endParaRPr lang="en-US"/>
          </a:p>
        </p:txBody>
      </p:sp>
    </p:spTree>
    <p:extLst>
      <p:ext uri="{BB962C8B-B14F-4D97-AF65-F5344CB8AC3E}">
        <p14:creationId xmlns:p14="http://schemas.microsoft.com/office/powerpoint/2010/main" val="2690629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a:t>management activities</a:t>
            </a:r>
            <a:r>
              <a:rPr lang="en-GB" dirty="0" smtClean="0"/>
              <a:t> </a:t>
            </a:r>
            <a:endParaRPr lang="en-US" dirty="0"/>
          </a:p>
        </p:txBody>
      </p:sp>
      <p:pic>
        <p:nvPicPr>
          <p:cNvPr id="4" name="Content Placeholder 3" descr="25.1 CM_activities.eps"/>
          <p:cNvPicPr>
            <a:picLocks noGrp="1" noChangeAspect="1"/>
          </p:cNvPicPr>
          <p:nvPr>
            <p:ph idx="1"/>
          </p:nvPr>
        </p:nvPicPr>
        <p:blipFill>
          <a:blip r:embed="rId2"/>
          <a:srcRect t="-9548" b="-9548"/>
          <a:stretch>
            <a:fillRect/>
          </a:stretch>
        </p:blipFill>
        <p:spPr>
          <a:xfrm>
            <a:off x="2759171" y="1600201"/>
            <a:ext cx="6533083" cy="3592944"/>
          </a:xfrm>
        </p:spPr>
      </p:pic>
      <p:sp>
        <p:nvSpPr>
          <p:cNvPr id="5" name="Slide Number Placeholder 4"/>
          <p:cNvSpPr>
            <a:spLocks noGrp="1"/>
          </p:cNvSpPr>
          <p:nvPr>
            <p:ph type="sldNum" sz="quarter" idx="12"/>
          </p:nvPr>
        </p:nvSpPr>
        <p:spPr/>
        <p:txBody>
          <a:bodyPr/>
          <a:lstStyle/>
          <a:p>
            <a:fld id="{7B134961-4B2C-A547-9A54-CB85DA02077E}" type="slidenum">
              <a:rPr lang="en-US" smtClean="0"/>
              <a:pPr/>
              <a:t>4</a:t>
            </a:fld>
            <a:endParaRPr lang="en-US"/>
          </a:p>
        </p:txBody>
      </p:sp>
    </p:spTree>
    <p:extLst>
      <p:ext uri="{BB962C8B-B14F-4D97-AF65-F5344CB8AC3E}">
        <p14:creationId xmlns:p14="http://schemas.microsoft.com/office/powerpoint/2010/main" val="575067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t>
            </a:r>
            <a:r>
              <a:rPr lang="en-US" dirty="0"/>
              <a:t>integration</a:t>
            </a:r>
            <a:r>
              <a:rPr lang="en-GB" dirty="0" smtClean="0"/>
              <a:t> </a:t>
            </a:r>
            <a:endParaRPr lang="en-US" dirty="0"/>
          </a:p>
        </p:txBody>
      </p:sp>
      <p:pic>
        <p:nvPicPr>
          <p:cNvPr id="4" name="Content Placeholder 3" descr="25.12 ContinIntegration.eps"/>
          <p:cNvPicPr>
            <a:picLocks noGrp="1" noChangeAspect="1"/>
          </p:cNvPicPr>
          <p:nvPr>
            <p:ph idx="1"/>
          </p:nvPr>
        </p:nvPicPr>
        <p:blipFill>
          <a:blip r:embed="rId2"/>
          <a:srcRect t="-3630" b="-3630"/>
          <a:stretch>
            <a:fillRect/>
          </a:stretch>
        </p:blipFill>
        <p:spPr>
          <a:xfrm>
            <a:off x="2291967" y="1600201"/>
            <a:ext cx="7203898" cy="3961866"/>
          </a:xfrm>
        </p:spPr>
      </p:pic>
      <p:sp>
        <p:nvSpPr>
          <p:cNvPr id="5" name="Slide Number Placeholder 4"/>
          <p:cNvSpPr>
            <a:spLocks noGrp="1"/>
          </p:cNvSpPr>
          <p:nvPr>
            <p:ph type="sldNum" sz="quarter" idx="12"/>
          </p:nvPr>
        </p:nvSpPr>
        <p:spPr/>
        <p:txBody>
          <a:bodyPr/>
          <a:lstStyle/>
          <a:p>
            <a:fld id="{7B134961-4B2C-A547-9A54-CB85DA02077E}" type="slidenum">
              <a:rPr lang="en-US" smtClean="0"/>
              <a:pPr/>
              <a:t>40</a:t>
            </a:fld>
            <a:endParaRPr lang="en-US"/>
          </a:p>
        </p:txBody>
      </p:sp>
    </p:spTree>
    <p:extLst>
      <p:ext uri="{BB962C8B-B14F-4D97-AF65-F5344CB8AC3E}">
        <p14:creationId xmlns:p14="http://schemas.microsoft.com/office/powerpoint/2010/main" val="596295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continuous integration</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a:t>The advantage of </a:t>
            </a:r>
            <a:r>
              <a:rPr lang="en-US" dirty="0">
                <a:solidFill>
                  <a:schemeClr val="tx1"/>
                </a:solidFill>
              </a:rPr>
              <a:t>continuous integration </a:t>
            </a:r>
            <a:r>
              <a:rPr lang="en-US" dirty="0"/>
              <a:t>is that it </a:t>
            </a:r>
            <a:r>
              <a:rPr lang="en-US" dirty="0">
                <a:solidFill>
                  <a:srgbClr val="FF0000"/>
                </a:solidFill>
              </a:rPr>
              <a:t>allows problems caused by </a:t>
            </a:r>
            <a:r>
              <a:rPr lang="en-US" b="1" dirty="0">
                <a:solidFill>
                  <a:srgbClr val="FF0000"/>
                </a:solidFill>
              </a:rPr>
              <a:t>the </a:t>
            </a:r>
            <a:r>
              <a:rPr lang="en-US" b="1" u="sng" dirty="0">
                <a:solidFill>
                  <a:srgbClr val="FF0000"/>
                </a:solidFill>
              </a:rPr>
              <a:t>interactions</a:t>
            </a:r>
            <a:r>
              <a:rPr lang="en-US" b="1" dirty="0">
                <a:solidFill>
                  <a:srgbClr val="FF0000"/>
                </a:solidFill>
              </a:rPr>
              <a:t> between different developers</a:t>
            </a:r>
            <a:r>
              <a:rPr lang="en-US" dirty="0">
                <a:solidFill>
                  <a:srgbClr val="FF0000"/>
                </a:solidFill>
              </a:rPr>
              <a:t> to be discovered and repaired as soon as </a:t>
            </a:r>
            <a:r>
              <a:rPr lang="en-US" dirty="0" smtClean="0">
                <a:solidFill>
                  <a:srgbClr val="FF0000"/>
                </a:solidFill>
              </a:rPr>
              <a:t>possible</a:t>
            </a:r>
            <a:r>
              <a:rPr lang="en-US" dirty="0" smtClean="0"/>
              <a:t>.</a:t>
            </a:r>
          </a:p>
          <a:p>
            <a:pPr lvl="1"/>
            <a:r>
              <a:rPr lang="en-US" dirty="0" smtClean="0"/>
              <a:t>The </a:t>
            </a:r>
            <a:r>
              <a:rPr lang="en-US" dirty="0">
                <a:solidFill>
                  <a:schemeClr val="tx1"/>
                </a:solidFill>
              </a:rPr>
              <a:t>most recent system</a:t>
            </a:r>
            <a:r>
              <a:rPr lang="en-US" dirty="0"/>
              <a:t> in the </a:t>
            </a:r>
            <a:r>
              <a:rPr lang="en-US" dirty="0">
                <a:solidFill>
                  <a:schemeClr val="tx1"/>
                </a:solidFill>
              </a:rPr>
              <a:t>mainline</a:t>
            </a:r>
            <a:r>
              <a:rPr lang="en-US" dirty="0"/>
              <a:t> is the </a:t>
            </a:r>
            <a:r>
              <a:rPr lang="en-US" b="1" u="sng" dirty="0">
                <a:solidFill>
                  <a:srgbClr val="FF0000"/>
                </a:solidFill>
              </a:rPr>
              <a:t>definitive</a:t>
            </a:r>
            <a:r>
              <a:rPr lang="en-US" b="1" dirty="0">
                <a:solidFill>
                  <a:srgbClr val="FF0000"/>
                </a:solidFill>
              </a:rPr>
              <a:t> working system</a:t>
            </a:r>
            <a:r>
              <a:rPr lang="en-US" dirty="0"/>
              <a:t>. </a:t>
            </a:r>
            <a:endParaRPr lang="en-US" dirty="0" smtClean="0"/>
          </a:p>
          <a:p>
            <a:r>
              <a:rPr lang="en-US" dirty="0" smtClean="0"/>
              <a:t>Cons </a:t>
            </a:r>
            <a:r>
              <a:rPr lang="en-US" sz="2000" dirty="0"/>
              <a:t>(can employ </a:t>
            </a:r>
            <a:r>
              <a:rPr lang="en-US" sz="2000" b="1" u="sng" dirty="0"/>
              <a:t>daily build</a:t>
            </a:r>
            <a:r>
              <a:rPr lang="en-US" sz="2000" b="1" dirty="0"/>
              <a:t> </a:t>
            </a:r>
            <a:r>
              <a:rPr lang="en-US" sz="2000" dirty="0"/>
              <a:t>instead of continuous integration)</a:t>
            </a:r>
          </a:p>
          <a:p>
            <a:pPr lvl="1"/>
            <a:r>
              <a:rPr lang="en-US" dirty="0"/>
              <a:t>If the system is </a:t>
            </a:r>
            <a:r>
              <a:rPr lang="en-US" dirty="0">
                <a:solidFill>
                  <a:srgbClr val="FF0000"/>
                </a:solidFill>
              </a:rPr>
              <a:t>very large</a:t>
            </a:r>
            <a:r>
              <a:rPr lang="en-US" dirty="0"/>
              <a:t>, it may take a long time to build and test, especially </a:t>
            </a:r>
            <a:r>
              <a:rPr lang="en-US" dirty="0">
                <a:solidFill>
                  <a:srgbClr val="FF0000"/>
                </a:solidFill>
              </a:rPr>
              <a:t>if integration with other application systems is involved</a:t>
            </a:r>
            <a:r>
              <a:rPr lang="en-US" dirty="0"/>
              <a:t>. </a:t>
            </a:r>
            <a:endParaRPr lang="en-US" dirty="0" smtClean="0"/>
          </a:p>
          <a:p>
            <a:pPr lvl="1"/>
            <a:r>
              <a:rPr lang="en-US" dirty="0"/>
              <a:t>If </a:t>
            </a:r>
            <a:r>
              <a:rPr lang="en-US" dirty="0">
                <a:solidFill>
                  <a:srgbClr val="FF0000"/>
                </a:solidFill>
              </a:rPr>
              <a:t>the development platform is different from the target platform</a:t>
            </a:r>
            <a:r>
              <a:rPr lang="en-US" dirty="0"/>
              <a:t>, it may not be possible to run system tests in the developer’s private workspace.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41</a:t>
            </a:fld>
            <a:endParaRPr lang="en-US"/>
          </a:p>
        </p:txBody>
      </p:sp>
    </p:spTree>
    <p:extLst>
      <p:ext uri="{BB962C8B-B14F-4D97-AF65-F5344CB8AC3E}">
        <p14:creationId xmlns:p14="http://schemas.microsoft.com/office/powerpoint/2010/main" val="23313112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building</a:t>
            </a:r>
            <a:endParaRPr lang="en-US" dirty="0"/>
          </a:p>
        </p:txBody>
      </p:sp>
      <p:sp>
        <p:nvSpPr>
          <p:cNvPr id="3" name="Content Placeholder 2"/>
          <p:cNvSpPr>
            <a:spLocks noGrp="1"/>
          </p:cNvSpPr>
          <p:nvPr>
            <p:ph idx="1"/>
          </p:nvPr>
        </p:nvSpPr>
        <p:spPr/>
        <p:txBody>
          <a:bodyPr/>
          <a:lstStyle/>
          <a:p>
            <a:r>
              <a:rPr lang="en-US" dirty="0" smtClean="0"/>
              <a:t>The development organization sets a delivery time (say 2 p.m.) for system components. </a:t>
            </a:r>
          </a:p>
          <a:p>
            <a:pPr lvl="1"/>
            <a:r>
              <a:rPr lang="en-US" dirty="0" smtClean="0"/>
              <a:t>If developers have new versions of the components that they are writing, they </a:t>
            </a:r>
            <a:r>
              <a:rPr lang="en-US" u="sng" dirty="0" smtClean="0">
                <a:solidFill>
                  <a:schemeClr val="tx1"/>
                </a:solidFill>
              </a:rPr>
              <a:t>must</a:t>
            </a:r>
            <a:r>
              <a:rPr lang="en-US" dirty="0" smtClean="0"/>
              <a:t> deliver them by that time. </a:t>
            </a:r>
            <a:endParaRPr lang="en-GB" dirty="0" smtClean="0"/>
          </a:p>
          <a:p>
            <a:pPr lvl="1"/>
            <a:r>
              <a:rPr lang="en-US" dirty="0" smtClean="0"/>
              <a:t>A new version of the system is built from these components by compiling and linking them to form a complete system.</a:t>
            </a:r>
            <a:endParaRPr lang="en-GB" dirty="0" smtClean="0"/>
          </a:p>
          <a:p>
            <a:pPr lvl="1"/>
            <a:r>
              <a:rPr lang="en-US" dirty="0" smtClean="0"/>
              <a:t>This system is then delivered to the </a:t>
            </a:r>
            <a:r>
              <a:rPr lang="en-US" dirty="0" smtClean="0">
                <a:solidFill>
                  <a:schemeClr val="tx1"/>
                </a:solidFill>
              </a:rPr>
              <a:t>testing team</a:t>
            </a:r>
            <a:r>
              <a:rPr lang="en-US" dirty="0" smtClean="0"/>
              <a:t>, which carries out a set of </a:t>
            </a:r>
            <a:r>
              <a:rPr lang="en-US" dirty="0" smtClean="0">
                <a:solidFill>
                  <a:schemeClr val="tx1"/>
                </a:solidFill>
              </a:rPr>
              <a:t>predefined system tests</a:t>
            </a:r>
            <a:endParaRPr lang="en-GB" dirty="0" smtClean="0">
              <a:solidFill>
                <a:schemeClr val="tx1"/>
              </a:solidFill>
            </a:endParaRPr>
          </a:p>
          <a:p>
            <a:pPr lvl="1"/>
            <a:r>
              <a:rPr lang="en-US" dirty="0" smtClean="0">
                <a:solidFill>
                  <a:schemeClr val="tx1"/>
                </a:solidFill>
              </a:rPr>
              <a:t>Faults</a:t>
            </a:r>
            <a:r>
              <a:rPr lang="en-US" dirty="0" smtClean="0"/>
              <a:t> that are discovered during system testing </a:t>
            </a:r>
            <a:r>
              <a:rPr lang="en-US" dirty="0" smtClean="0">
                <a:solidFill>
                  <a:schemeClr val="tx1"/>
                </a:solidFill>
              </a:rPr>
              <a:t>are documented </a:t>
            </a:r>
            <a:r>
              <a:rPr lang="en-US" dirty="0" smtClean="0"/>
              <a:t>and returned to the system developers. They repair these faults in a subsequent version of the component.</a:t>
            </a:r>
            <a:endParaRPr lang="en-GB" dirty="0" smtClean="0"/>
          </a:p>
        </p:txBody>
      </p:sp>
      <p:sp>
        <p:nvSpPr>
          <p:cNvPr id="4" name="Slide Number Placeholder 3"/>
          <p:cNvSpPr>
            <a:spLocks noGrp="1"/>
          </p:cNvSpPr>
          <p:nvPr>
            <p:ph type="sldNum" sz="quarter" idx="12"/>
          </p:nvPr>
        </p:nvSpPr>
        <p:spPr/>
        <p:txBody>
          <a:bodyPr/>
          <a:lstStyle/>
          <a:p>
            <a:fld id="{7B134961-4B2C-A547-9A54-CB85DA02077E}" type="slidenum">
              <a:rPr lang="en-US" smtClean="0"/>
              <a:pPr/>
              <a:t>42</a:t>
            </a:fld>
            <a:endParaRPr lang="en-US"/>
          </a:p>
        </p:txBody>
      </p:sp>
    </p:spTree>
    <p:extLst>
      <p:ext uri="{BB962C8B-B14F-4D97-AF65-F5344CB8AC3E}">
        <p14:creationId xmlns:p14="http://schemas.microsoft.com/office/powerpoint/2010/main" val="20687175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recompilation</a:t>
            </a:r>
            <a:endParaRPr lang="en-US" dirty="0"/>
          </a:p>
        </p:txBody>
      </p:sp>
      <p:sp>
        <p:nvSpPr>
          <p:cNvPr id="3" name="Content Placeholder 2"/>
          <p:cNvSpPr>
            <a:spLocks noGrp="1"/>
          </p:cNvSpPr>
          <p:nvPr>
            <p:ph idx="1"/>
          </p:nvPr>
        </p:nvSpPr>
        <p:spPr/>
        <p:txBody>
          <a:bodyPr/>
          <a:lstStyle/>
          <a:p>
            <a:r>
              <a:rPr lang="en-US" dirty="0" smtClean="0"/>
              <a:t>Tools to support system building are usually designed to </a:t>
            </a:r>
            <a:r>
              <a:rPr lang="en-US" u="sng" dirty="0" smtClean="0">
                <a:solidFill>
                  <a:schemeClr val="tx1"/>
                </a:solidFill>
              </a:rPr>
              <a:t>minimize the amount of compilation</a:t>
            </a:r>
            <a:r>
              <a:rPr lang="en-US" dirty="0" smtClean="0"/>
              <a:t> that is required.</a:t>
            </a:r>
          </a:p>
          <a:p>
            <a:r>
              <a:rPr lang="en-US" dirty="0" smtClean="0"/>
              <a:t>They do this by checking if a compiled version of a component is available. If so, there is no need to recompile that component. </a:t>
            </a:r>
            <a:endParaRPr lang="en-GB" dirty="0" smtClean="0"/>
          </a:p>
          <a:p>
            <a:r>
              <a:rPr lang="en-US" u="sng" dirty="0" smtClean="0"/>
              <a:t>A </a:t>
            </a:r>
            <a:r>
              <a:rPr lang="en-US" u="sng" dirty="0" smtClean="0">
                <a:solidFill>
                  <a:srgbClr val="FF0000"/>
                </a:solidFill>
              </a:rPr>
              <a:t>unique signature</a:t>
            </a:r>
            <a:r>
              <a:rPr lang="en-US" u="sng" dirty="0" smtClean="0"/>
              <a:t> identifies each source and object code version </a:t>
            </a:r>
            <a:r>
              <a:rPr lang="en-US" dirty="0" smtClean="0"/>
              <a:t>and is changed when the source code is edited. </a:t>
            </a:r>
          </a:p>
          <a:p>
            <a:r>
              <a:rPr lang="en-US" u="sng" dirty="0" smtClean="0"/>
              <a:t>By </a:t>
            </a:r>
            <a:r>
              <a:rPr lang="en-US" u="sng" dirty="0" smtClean="0">
                <a:solidFill>
                  <a:srgbClr val="FF0000"/>
                </a:solidFill>
              </a:rPr>
              <a:t>comparing the signatures on the source and object code files</a:t>
            </a:r>
            <a:r>
              <a:rPr lang="en-US" dirty="0" smtClean="0"/>
              <a:t>, it is possible to decide if the source code was used to generate the object code component.</a:t>
            </a:r>
            <a:endParaRPr lang="en-GB" dirty="0" smtClean="0"/>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43</a:t>
            </a:fld>
            <a:endParaRPr lang="en-US"/>
          </a:p>
        </p:txBody>
      </p:sp>
    </p:spTree>
    <p:extLst>
      <p:ext uri="{BB962C8B-B14F-4D97-AF65-F5344CB8AC3E}">
        <p14:creationId xmlns:p14="http://schemas.microsoft.com/office/powerpoint/2010/main" val="1123762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identification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Modification timestamps </a:t>
            </a:r>
          </a:p>
          <a:p>
            <a:pPr lvl="1"/>
            <a:r>
              <a:rPr lang="en-US" dirty="0" smtClean="0">
                <a:solidFill>
                  <a:schemeClr val="tx1"/>
                </a:solidFill>
              </a:rPr>
              <a:t>The </a:t>
            </a:r>
            <a:r>
              <a:rPr lang="en-US" u="sng" dirty="0" smtClean="0">
                <a:solidFill>
                  <a:schemeClr val="tx1"/>
                </a:solidFill>
              </a:rPr>
              <a:t>signature on the source code file</a:t>
            </a:r>
            <a:r>
              <a:rPr lang="en-US" dirty="0" smtClean="0">
                <a:solidFill>
                  <a:schemeClr val="tx1"/>
                </a:solidFill>
              </a:rPr>
              <a:t> is the </a:t>
            </a:r>
            <a:r>
              <a:rPr lang="en-US" dirty="0" smtClean="0">
                <a:solidFill>
                  <a:srgbClr val="FF0000"/>
                </a:solidFill>
              </a:rPr>
              <a:t>time</a:t>
            </a:r>
            <a:r>
              <a:rPr lang="en-US" dirty="0" smtClean="0">
                <a:solidFill>
                  <a:schemeClr val="tx1"/>
                </a:solidFill>
              </a:rPr>
              <a:t> and </a:t>
            </a:r>
            <a:r>
              <a:rPr lang="en-US" dirty="0" smtClean="0">
                <a:solidFill>
                  <a:srgbClr val="FF0000"/>
                </a:solidFill>
              </a:rPr>
              <a:t>date</a:t>
            </a:r>
            <a:r>
              <a:rPr lang="en-US" dirty="0" smtClean="0">
                <a:solidFill>
                  <a:schemeClr val="tx1"/>
                </a:solidFill>
              </a:rPr>
              <a:t> when that file was </a:t>
            </a:r>
            <a:r>
              <a:rPr lang="en-US" u="sng" dirty="0" smtClean="0">
                <a:solidFill>
                  <a:schemeClr val="tx1"/>
                </a:solidFill>
              </a:rPr>
              <a:t>modified</a:t>
            </a:r>
            <a:r>
              <a:rPr lang="en-US" dirty="0" smtClean="0"/>
              <a:t>. If the source code file of a component has been modified </a:t>
            </a:r>
            <a:r>
              <a:rPr lang="en-US" b="1" dirty="0" smtClean="0">
                <a:solidFill>
                  <a:schemeClr val="tx1"/>
                </a:solidFill>
              </a:rPr>
              <a:t>after</a:t>
            </a:r>
            <a:r>
              <a:rPr lang="en-US" dirty="0" smtClean="0"/>
              <a:t> the related object code file, then the system assumes that recompilation to create a new object code file is necessary. </a:t>
            </a:r>
          </a:p>
          <a:p>
            <a:r>
              <a:rPr lang="en-US" dirty="0" smtClean="0">
                <a:solidFill>
                  <a:srgbClr val="FF0000"/>
                </a:solidFill>
              </a:rPr>
              <a:t>Source code checksums </a:t>
            </a:r>
          </a:p>
          <a:p>
            <a:pPr lvl="1"/>
            <a:r>
              <a:rPr lang="en-US" dirty="0" smtClean="0"/>
              <a:t>The </a:t>
            </a:r>
            <a:r>
              <a:rPr lang="en-US" dirty="0" smtClean="0">
                <a:solidFill>
                  <a:schemeClr val="tx1"/>
                </a:solidFill>
              </a:rPr>
              <a:t>signature on the source code file </a:t>
            </a:r>
            <a:r>
              <a:rPr lang="en-US" dirty="0" smtClean="0"/>
              <a:t>is a </a:t>
            </a:r>
            <a:r>
              <a:rPr lang="en-US" u="sng" dirty="0" smtClean="0">
                <a:solidFill>
                  <a:srgbClr val="FF0000"/>
                </a:solidFill>
              </a:rPr>
              <a:t>checksum</a:t>
            </a:r>
            <a:r>
              <a:rPr lang="en-US" u="sng" dirty="0" smtClean="0"/>
              <a:t> calculated from </a:t>
            </a:r>
            <a:r>
              <a:rPr lang="en-US" u="sng" dirty="0" smtClean="0">
                <a:solidFill>
                  <a:schemeClr val="tx1"/>
                </a:solidFill>
              </a:rPr>
              <a:t>data in the file</a:t>
            </a:r>
            <a:r>
              <a:rPr lang="en-US" dirty="0" smtClean="0"/>
              <a:t>. A checksum function calculates a unique number using the </a:t>
            </a:r>
            <a:r>
              <a:rPr lang="en-US" dirty="0" smtClean="0">
                <a:solidFill>
                  <a:schemeClr val="tx1"/>
                </a:solidFill>
              </a:rPr>
              <a:t>source text </a:t>
            </a:r>
            <a:r>
              <a:rPr lang="en-US" dirty="0" smtClean="0"/>
              <a:t>as input. If you change the source code (even by 1 character), this will generate a different checksum. You can therefore be confident that </a:t>
            </a:r>
            <a:r>
              <a:rPr lang="en-US" u="sng" dirty="0" smtClean="0"/>
              <a:t>source code files with </a:t>
            </a:r>
            <a:r>
              <a:rPr lang="en-US" u="sng" dirty="0" smtClean="0">
                <a:solidFill>
                  <a:schemeClr val="tx1"/>
                </a:solidFill>
              </a:rPr>
              <a:t>different checksums </a:t>
            </a:r>
            <a:r>
              <a:rPr lang="en-US" u="sng" dirty="0" smtClean="0"/>
              <a:t>are actually different</a:t>
            </a:r>
            <a:r>
              <a:rPr lang="en-US" dirty="0" smtClean="0"/>
              <a:t>.</a:t>
            </a:r>
            <a:r>
              <a:rPr lang="en-GB" dirty="0" smtClean="0"/>
              <a:t> </a:t>
            </a:r>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44</a:t>
            </a:fld>
            <a:endParaRPr lang="en-US"/>
          </a:p>
        </p:txBody>
      </p:sp>
    </p:spTree>
    <p:extLst>
      <p:ext uri="{BB962C8B-B14F-4D97-AF65-F5344CB8AC3E}">
        <p14:creationId xmlns:p14="http://schemas.microsoft.com/office/powerpoint/2010/main" val="425372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Timestamps </a:t>
            </a:r>
            <a:r>
              <a:rPr lang="en-US" dirty="0" err="1" smtClean="0"/>
              <a:t>vs</a:t>
            </a:r>
            <a:r>
              <a:rPr lang="en-US" dirty="0" smtClean="0"/>
              <a:t> checksums</a:t>
            </a:r>
            <a:endParaRPr lang="en-US" dirty="0"/>
          </a:p>
        </p:txBody>
      </p:sp>
      <p:sp>
        <p:nvSpPr>
          <p:cNvPr id="3" name="Content Placeholder 2"/>
          <p:cNvSpPr>
            <a:spLocks noGrp="1"/>
          </p:cNvSpPr>
          <p:nvPr>
            <p:ph idx="1"/>
          </p:nvPr>
        </p:nvSpPr>
        <p:spPr/>
        <p:txBody>
          <a:bodyPr>
            <a:normAutofit lnSpcReduction="10000"/>
          </a:bodyPr>
          <a:lstStyle/>
          <a:p>
            <a:pPr>
              <a:spcBef>
                <a:spcPts val="0"/>
              </a:spcBef>
            </a:pPr>
            <a:r>
              <a:rPr lang="en-US" dirty="0" smtClean="0"/>
              <a:t>Timestamps</a:t>
            </a:r>
          </a:p>
          <a:p>
            <a:pPr lvl="1">
              <a:spcBef>
                <a:spcPts val="0"/>
              </a:spcBef>
            </a:pPr>
            <a:r>
              <a:rPr lang="en-US" dirty="0" smtClean="0"/>
              <a:t>Because source and object files are </a:t>
            </a:r>
            <a:r>
              <a:rPr lang="en-US" u="sng" dirty="0" smtClean="0">
                <a:solidFill>
                  <a:schemeClr val="tx1"/>
                </a:solidFill>
              </a:rPr>
              <a:t>linked by </a:t>
            </a:r>
            <a:r>
              <a:rPr lang="en-US" u="sng" dirty="0" smtClean="0">
                <a:solidFill>
                  <a:srgbClr val="FF0000"/>
                </a:solidFill>
              </a:rPr>
              <a:t>name</a:t>
            </a:r>
            <a:r>
              <a:rPr lang="en-US" u="sng" dirty="0" smtClean="0">
                <a:solidFill>
                  <a:schemeClr val="tx1"/>
                </a:solidFill>
              </a:rPr>
              <a:t> </a:t>
            </a:r>
            <a:r>
              <a:rPr lang="en-US" u="sng" dirty="0" smtClean="0"/>
              <a:t>rather than an </a:t>
            </a:r>
            <a:r>
              <a:rPr lang="en-US" u="sng" dirty="0" smtClean="0">
                <a:solidFill>
                  <a:schemeClr val="tx1"/>
                </a:solidFill>
              </a:rPr>
              <a:t>explicit source file signature</a:t>
            </a:r>
            <a:r>
              <a:rPr lang="en-US" dirty="0" smtClean="0"/>
              <a:t>, it is </a:t>
            </a:r>
            <a:r>
              <a:rPr lang="en-US" u="sng" dirty="0" smtClean="0">
                <a:solidFill>
                  <a:srgbClr val="FF0000"/>
                </a:solidFill>
              </a:rPr>
              <a:t>not</a:t>
            </a:r>
            <a:r>
              <a:rPr lang="en-US" dirty="0" smtClean="0">
                <a:solidFill>
                  <a:schemeClr val="tx1"/>
                </a:solidFill>
              </a:rPr>
              <a:t> usually </a:t>
            </a:r>
            <a:r>
              <a:rPr lang="en-US" u="sng" dirty="0" smtClean="0">
                <a:solidFill>
                  <a:srgbClr val="FF0000"/>
                </a:solidFill>
              </a:rPr>
              <a:t>possible</a:t>
            </a:r>
            <a:r>
              <a:rPr lang="en-US" dirty="0" smtClean="0">
                <a:solidFill>
                  <a:schemeClr val="tx1"/>
                </a:solidFill>
              </a:rPr>
              <a:t> to </a:t>
            </a:r>
            <a:r>
              <a:rPr lang="en-US" u="sng" dirty="0" smtClean="0">
                <a:solidFill>
                  <a:srgbClr val="FF0000"/>
                </a:solidFill>
              </a:rPr>
              <a:t>build</a:t>
            </a:r>
            <a:r>
              <a:rPr lang="en-US" u="sng" dirty="0" smtClean="0">
                <a:solidFill>
                  <a:schemeClr val="tx1"/>
                </a:solidFill>
              </a:rPr>
              <a:t> </a:t>
            </a:r>
            <a:r>
              <a:rPr lang="en-US" u="sng" dirty="0" smtClean="0">
                <a:solidFill>
                  <a:srgbClr val="FF0000"/>
                </a:solidFill>
              </a:rPr>
              <a:t>different versions</a:t>
            </a:r>
            <a:r>
              <a:rPr lang="en-US" dirty="0" smtClean="0">
                <a:solidFill>
                  <a:srgbClr val="FF0000"/>
                </a:solidFill>
              </a:rPr>
              <a:t> </a:t>
            </a:r>
            <a:r>
              <a:rPr lang="en-US" dirty="0" smtClean="0">
                <a:solidFill>
                  <a:schemeClr val="tx1"/>
                </a:solidFill>
              </a:rPr>
              <a:t>of a source code component into </a:t>
            </a:r>
            <a:r>
              <a:rPr lang="en-US" u="sng" dirty="0" smtClean="0">
                <a:solidFill>
                  <a:srgbClr val="FF0000"/>
                </a:solidFill>
              </a:rPr>
              <a:t>the same directory at the same time</a:t>
            </a:r>
            <a:r>
              <a:rPr lang="en-US" dirty="0" smtClean="0"/>
              <a:t>, as these would generate object files with the same name. (i.e.,</a:t>
            </a:r>
            <a:r>
              <a:rPr lang="en-US" b="1" dirty="0" smtClean="0">
                <a:solidFill>
                  <a:schemeClr val="tx1"/>
                </a:solidFill>
              </a:rPr>
              <a:t> only most recently compiled version would be available</a:t>
            </a:r>
            <a:r>
              <a:rPr lang="en-US" dirty="0" smtClean="0"/>
              <a:t>)</a:t>
            </a:r>
          </a:p>
          <a:p>
            <a:pPr>
              <a:spcBef>
                <a:spcPts val="0"/>
              </a:spcBef>
            </a:pPr>
            <a:r>
              <a:rPr lang="en-US" dirty="0" smtClean="0"/>
              <a:t>Checksums</a:t>
            </a:r>
          </a:p>
          <a:p>
            <a:pPr lvl="1">
              <a:spcBef>
                <a:spcPts val="0"/>
              </a:spcBef>
            </a:pPr>
            <a:r>
              <a:rPr lang="en-US" dirty="0" smtClean="0"/>
              <a:t>When you recompile a component, it </a:t>
            </a:r>
            <a:r>
              <a:rPr lang="en-US" u="sng" dirty="0" smtClean="0">
                <a:solidFill>
                  <a:srgbClr val="FF0000"/>
                </a:solidFill>
              </a:rPr>
              <a:t>does not </a:t>
            </a:r>
            <a:r>
              <a:rPr lang="en-US" b="1" u="sng" dirty="0" smtClean="0">
                <a:solidFill>
                  <a:srgbClr val="FF0000"/>
                </a:solidFill>
              </a:rPr>
              <a:t>overwrite</a:t>
            </a:r>
            <a:r>
              <a:rPr lang="en-US" u="sng" dirty="0" smtClean="0">
                <a:solidFill>
                  <a:srgbClr val="FF0000"/>
                </a:solidFill>
              </a:rPr>
              <a:t> the object code</a:t>
            </a:r>
            <a:r>
              <a:rPr lang="en-US" dirty="0" smtClean="0"/>
              <a:t>, as would normally be the case when the timestamp is used. Rather, </a:t>
            </a:r>
            <a:r>
              <a:rPr lang="en-US" dirty="0" smtClean="0">
                <a:solidFill>
                  <a:schemeClr val="tx1"/>
                </a:solidFill>
              </a:rPr>
              <a:t>it generates a new object code file and </a:t>
            </a:r>
            <a:r>
              <a:rPr lang="en-US" u="sng" dirty="0" smtClean="0">
                <a:solidFill>
                  <a:schemeClr val="tx1"/>
                </a:solidFill>
              </a:rPr>
              <a:t>tags</a:t>
            </a:r>
            <a:r>
              <a:rPr lang="en-US" dirty="0" smtClean="0">
                <a:solidFill>
                  <a:schemeClr val="tx1"/>
                </a:solidFill>
              </a:rPr>
              <a:t> it with the </a:t>
            </a:r>
            <a:r>
              <a:rPr lang="en-US" u="sng" dirty="0" smtClean="0">
                <a:solidFill>
                  <a:schemeClr val="tx1"/>
                </a:solidFill>
              </a:rPr>
              <a:t>source code signature</a:t>
            </a:r>
            <a:r>
              <a:rPr lang="en-US" dirty="0" smtClean="0"/>
              <a:t>. </a:t>
            </a:r>
            <a:r>
              <a:rPr lang="en-US" u="sng" dirty="0" smtClean="0">
                <a:solidFill>
                  <a:srgbClr val="FF0000"/>
                </a:solidFill>
              </a:rPr>
              <a:t>Parallel compilation </a:t>
            </a:r>
            <a:r>
              <a:rPr lang="en-US" u="sng" dirty="0" smtClean="0"/>
              <a:t>is possible </a:t>
            </a:r>
            <a:r>
              <a:rPr lang="en-US" dirty="0" smtClean="0"/>
              <a:t>and </a:t>
            </a:r>
            <a:r>
              <a:rPr lang="en-US" u="sng" dirty="0" smtClean="0">
                <a:solidFill>
                  <a:srgbClr val="FF0000"/>
                </a:solidFill>
              </a:rPr>
              <a:t>different versions of a component</a:t>
            </a:r>
            <a:r>
              <a:rPr lang="en-US" dirty="0" smtClean="0">
                <a:solidFill>
                  <a:srgbClr val="FF0000"/>
                </a:solidFill>
              </a:rPr>
              <a:t> may be compiled </a:t>
            </a:r>
            <a:r>
              <a:rPr lang="en-US" u="sng" dirty="0" smtClean="0">
                <a:solidFill>
                  <a:srgbClr val="FF0000"/>
                </a:solidFill>
              </a:rPr>
              <a:t>at the same time</a:t>
            </a:r>
            <a:r>
              <a:rPr lang="en-US" dirty="0" smtClean="0"/>
              <a:t>. (i.e., </a:t>
            </a:r>
            <a:r>
              <a:rPr lang="en-US" b="1" dirty="0" smtClean="0">
                <a:solidFill>
                  <a:schemeClr val="tx1">
                    <a:lumMod val="95000"/>
                    <a:lumOff val="5000"/>
                  </a:schemeClr>
                </a:solidFill>
              </a:rPr>
              <a:t>allow many different versions of object code of a component to be maintained at the same time</a:t>
            </a:r>
            <a:r>
              <a:rPr lang="en-US" dirty="0" smtClean="0"/>
              <a:t>)</a:t>
            </a:r>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45</a:t>
            </a:fld>
            <a:endParaRPr lang="en-US"/>
          </a:p>
        </p:txBody>
      </p:sp>
    </p:spTree>
    <p:extLst>
      <p:ext uri="{BB962C8B-B14F-4D97-AF65-F5344CB8AC3E}">
        <p14:creationId xmlns:p14="http://schemas.microsoft.com/office/powerpoint/2010/main" val="1928743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source and object code</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46</a:t>
            </a:fld>
            <a:endParaRPr lang="en-US"/>
          </a:p>
        </p:txBody>
      </p:sp>
      <p:pic>
        <p:nvPicPr>
          <p:cNvPr id="7" name="Picture 6" descr="25.13 Source-object identificatio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765" y="1858064"/>
            <a:ext cx="8075824" cy="3133588"/>
          </a:xfrm>
          <a:prstGeom prst="rect">
            <a:avLst/>
          </a:prstGeom>
        </p:spPr>
      </p:pic>
    </p:spTree>
    <p:extLst>
      <p:ext uri="{BB962C8B-B14F-4D97-AF65-F5344CB8AC3E}">
        <p14:creationId xmlns:p14="http://schemas.microsoft.com/office/powerpoint/2010/main" val="4127465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50811"/>
            <a:ext cx="8229600" cy="1143000"/>
          </a:xfrm>
        </p:spPr>
        <p:txBody>
          <a:bodyPr/>
          <a:lstStyle/>
          <a:p>
            <a:pPr algn="ctr"/>
            <a:r>
              <a:rPr lang="en-US" dirty="0" smtClean="0"/>
              <a:t>Change 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47</a:t>
            </a:fld>
            <a:endParaRPr lang="en-US"/>
          </a:p>
        </p:txBody>
      </p:sp>
    </p:spTree>
    <p:extLst>
      <p:ext uri="{BB962C8B-B14F-4D97-AF65-F5344CB8AC3E}">
        <p14:creationId xmlns:p14="http://schemas.microsoft.com/office/powerpoint/2010/main" val="2315927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 (change is </a:t>
            </a:r>
            <a:r>
              <a:rPr lang="en-US" dirty="0" smtClean="0">
                <a:solidFill>
                  <a:schemeClr val="tx1">
                    <a:lumMod val="95000"/>
                    <a:lumOff val="5000"/>
                  </a:schemeClr>
                </a:solidFill>
              </a:rPr>
              <a:t>a fact of life </a:t>
            </a:r>
            <a:r>
              <a:rPr lang="en-US" dirty="0" smtClean="0"/>
              <a:t>for large software systems)</a:t>
            </a:r>
            <a:endParaRPr lang="en-US" dirty="0"/>
          </a:p>
        </p:txBody>
      </p:sp>
      <p:sp>
        <p:nvSpPr>
          <p:cNvPr id="3" name="Content Placeholder 2"/>
          <p:cNvSpPr>
            <a:spLocks noGrp="1"/>
          </p:cNvSpPr>
          <p:nvPr>
            <p:ph idx="1"/>
          </p:nvPr>
        </p:nvSpPr>
        <p:spPr/>
        <p:txBody>
          <a:bodyPr/>
          <a:lstStyle/>
          <a:p>
            <a:r>
              <a:rPr lang="en-US" sz="2000" dirty="0">
                <a:solidFill>
                  <a:srgbClr val="FF0000"/>
                </a:solidFill>
              </a:rPr>
              <a:t>Organizational </a:t>
            </a:r>
            <a:r>
              <a:rPr lang="en-US" sz="2000" u="sng" dirty="0">
                <a:solidFill>
                  <a:srgbClr val="FF0000"/>
                </a:solidFill>
              </a:rPr>
              <a:t>needs</a:t>
            </a:r>
            <a:r>
              <a:rPr lang="en-US" sz="2000" dirty="0">
                <a:solidFill>
                  <a:srgbClr val="FF0000"/>
                </a:solidFill>
              </a:rPr>
              <a:t> </a:t>
            </a:r>
            <a:r>
              <a:rPr lang="en-US" sz="2000" dirty="0"/>
              <a:t>and </a:t>
            </a:r>
            <a:r>
              <a:rPr lang="en-US" sz="2000" u="sng" dirty="0">
                <a:solidFill>
                  <a:srgbClr val="FF0000"/>
                </a:solidFill>
              </a:rPr>
              <a:t>requirements</a:t>
            </a:r>
            <a:r>
              <a:rPr lang="en-US" sz="2000" dirty="0">
                <a:solidFill>
                  <a:srgbClr val="FF0000"/>
                </a:solidFill>
              </a:rPr>
              <a:t> change during the lifetime of a system</a:t>
            </a:r>
            <a:r>
              <a:rPr lang="en-US" sz="2000" dirty="0"/>
              <a:t>, </a:t>
            </a:r>
            <a:r>
              <a:rPr lang="en-US" sz="2000" u="sng" dirty="0">
                <a:solidFill>
                  <a:srgbClr val="FF0000"/>
                </a:solidFill>
              </a:rPr>
              <a:t>bugs</a:t>
            </a:r>
            <a:r>
              <a:rPr lang="en-US" sz="2000" dirty="0">
                <a:solidFill>
                  <a:srgbClr val="FF0000"/>
                </a:solidFill>
              </a:rPr>
              <a:t> have to be repaired</a:t>
            </a:r>
            <a:r>
              <a:rPr lang="en-US" sz="2000" dirty="0"/>
              <a:t> and </a:t>
            </a:r>
            <a:r>
              <a:rPr lang="en-US" sz="2000" dirty="0">
                <a:solidFill>
                  <a:srgbClr val="FF0000"/>
                </a:solidFill>
              </a:rPr>
              <a:t>systems have to adapt to changes in their </a:t>
            </a:r>
            <a:r>
              <a:rPr lang="en-US" sz="2000" u="sng" dirty="0">
                <a:solidFill>
                  <a:srgbClr val="FF0000"/>
                </a:solidFill>
              </a:rPr>
              <a:t>environment</a:t>
            </a:r>
            <a:r>
              <a:rPr lang="en-US" sz="2000" dirty="0"/>
              <a:t>.</a:t>
            </a:r>
          </a:p>
          <a:p>
            <a:r>
              <a:rPr lang="en-US" sz="2000" b="1" u="sng" dirty="0"/>
              <a:t>Change management</a:t>
            </a:r>
            <a:r>
              <a:rPr lang="en-US" sz="2000" b="1" dirty="0"/>
              <a:t> </a:t>
            </a:r>
            <a:r>
              <a:rPr lang="en-US" sz="2000" dirty="0"/>
              <a:t>is intended to </a:t>
            </a:r>
            <a:r>
              <a:rPr lang="en-US" sz="2000" u="sng" dirty="0"/>
              <a:t>ensure that system evolution is a </a:t>
            </a:r>
            <a:r>
              <a:rPr lang="en-US" sz="2000" b="1" u="sng" dirty="0">
                <a:solidFill>
                  <a:srgbClr val="FF0000"/>
                </a:solidFill>
              </a:rPr>
              <a:t>managed process</a:t>
            </a:r>
            <a:r>
              <a:rPr lang="en-US" sz="2000" dirty="0"/>
              <a:t> and that </a:t>
            </a:r>
            <a:r>
              <a:rPr lang="en-US" sz="2000" u="sng" dirty="0">
                <a:solidFill>
                  <a:srgbClr val="FF0000"/>
                </a:solidFill>
              </a:rPr>
              <a:t>priority</a:t>
            </a:r>
            <a:r>
              <a:rPr lang="en-US" sz="2000" u="sng" dirty="0"/>
              <a:t> is given to the </a:t>
            </a:r>
            <a:r>
              <a:rPr lang="en-US" sz="2000" u="sng" dirty="0">
                <a:solidFill>
                  <a:srgbClr val="FF0000"/>
                </a:solidFill>
              </a:rPr>
              <a:t>most urgent </a:t>
            </a:r>
            <a:r>
              <a:rPr lang="en-US" sz="2000" u="sng" dirty="0"/>
              <a:t>and </a:t>
            </a:r>
            <a:r>
              <a:rPr lang="en-US" sz="2000" u="sng" dirty="0">
                <a:solidFill>
                  <a:srgbClr val="FF0000"/>
                </a:solidFill>
              </a:rPr>
              <a:t>cost-effective changes</a:t>
            </a:r>
            <a:r>
              <a:rPr lang="en-US" sz="2000" dirty="0"/>
              <a:t>.</a:t>
            </a:r>
            <a:r>
              <a:rPr lang="en-GB" sz="2000" dirty="0"/>
              <a:t> </a:t>
            </a:r>
          </a:p>
          <a:p>
            <a:r>
              <a:rPr lang="en-US" sz="2000" dirty="0"/>
              <a:t>The </a:t>
            </a:r>
            <a:r>
              <a:rPr lang="en-US" sz="2000" b="1" u="sng" dirty="0"/>
              <a:t>change management </a:t>
            </a:r>
            <a:r>
              <a:rPr lang="en-US" sz="2000" b="1" u="sng" dirty="0">
                <a:solidFill>
                  <a:schemeClr val="tx1">
                    <a:lumMod val="95000"/>
                    <a:lumOff val="5000"/>
                  </a:schemeClr>
                </a:solidFill>
              </a:rPr>
              <a:t>process</a:t>
            </a:r>
            <a:r>
              <a:rPr lang="en-US" sz="2000" b="1" dirty="0"/>
              <a:t> </a:t>
            </a:r>
            <a:r>
              <a:rPr lang="en-US" sz="2000" dirty="0"/>
              <a:t>is concerned with </a:t>
            </a:r>
            <a:r>
              <a:rPr lang="en-US" sz="2000" u="sng" dirty="0">
                <a:solidFill>
                  <a:srgbClr val="FF0000"/>
                </a:solidFill>
              </a:rPr>
              <a:t>analyzing</a:t>
            </a:r>
            <a:r>
              <a:rPr lang="en-US" sz="2000" u="sng" dirty="0"/>
              <a:t> the </a:t>
            </a:r>
            <a:r>
              <a:rPr lang="en-US" sz="2000" b="1" u="sng" dirty="0">
                <a:solidFill>
                  <a:schemeClr val="tx1">
                    <a:lumMod val="95000"/>
                    <a:lumOff val="5000"/>
                  </a:schemeClr>
                </a:solidFill>
              </a:rPr>
              <a:t>costs and benefits of proposed changes</a:t>
            </a:r>
            <a:r>
              <a:rPr lang="en-US" sz="2000" dirty="0"/>
              <a:t>, </a:t>
            </a:r>
            <a:r>
              <a:rPr lang="en-US" sz="2000" u="sng" dirty="0">
                <a:solidFill>
                  <a:srgbClr val="FF0000"/>
                </a:solidFill>
              </a:rPr>
              <a:t>approving</a:t>
            </a:r>
            <a:r>
              <a:rPr lang="en-US" sz="2000" u="sng" dirty="0"/>
              <a:t> those changes that are worthwhile</a:t>
            </a:r>
            <a:r>
              <a:rPr lang="en-US" sz="2000" dirty="0"/>
              <a:t> and </a:t>
            </a:r>
            <a:r>
              <a:rPr lang="en-US" sz="2000" u="sng" dirty="0">
                <a:solidFill>
                  <a:srgbClr val="FF0000"/>
                </a:solidFill>
              </a:rPr>
              <a:t>tracking</a:t>
            </a:r>
            <a:r>
              <a:rPr lang="en-US" sz="2000" u="sng" dirty="0"/>
              <a:t> which components in the system have been changed</a:t>
            </a:r>
            <a:r>
              <a:rPr lang="en-US" sz="2000" dirty="0"/>
              <a:t>. </a:t>
            </a:r>
          </a:p>
          <a:p>
            <a:pPr lvl="1"/>
            <a:r>
              <a:rPr lang="en-US" sz="1800" dirty="0"/>
              <a:t>This process should come into effect when the software </a:t>
            </a:r>
            <a:r>
              <a:rPr lang="en-US" sz="1800" u="sng" dirty="0"/>
              <a:t>is handed over for </a:t>
            </a:r>
            <a:r>
              <a:rPr lang="en-US" sz="1800" u="sng" dirty="0">
                <a:solidFill>
                  <a:schemeClr val="tx1">
                    <a:lumMod val="95000"/>
                    <a:lumOff val="5000"/>
                  </a:schemeClr>
                </a:solidFill>
              </a:rPr>
              <a:t>release</a:t>
            </a:r>
            <a:r>
              <a:rPr lang="en-US" sz="1800" u="sng" dirty="0"/>
              <a:t> to customer</a:t>
            </a:r>
            <a:r>
              <a:rPr lang="en-US" sz="1800" dirty="0"/>
              <a:t> or </a:t>
            </a:r>
            <a:r>
              <a:rPr lang="en-US" sz="1800" u="sng" dirty="0"/>
              <a:t>for </a:t>
            </a:r>
            <a:r>
              <a:rPr lang="en-US" sz="1800" u="sng" dirty="0">
                <a:solidFill>
                  <a:schemeClr val="tx1">
                    <a:lumMod val="95000"/>
                    <a:lumOff val="5000"/>
                  </a:schemeClr>
                </a:solidFill>
              </a:rPr>
              <a:t>deployment</a:t>
            </a:r>
            <a:r>
              <a:rPr lang="en-US" sz="1800" u="sng" dirty="0"/>
              <a:t> within an organization</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48</a:t>
            </a:fld>
            <a:endParaRPr lang="en-US"/>
          </a:p>
        </p:txBody>
      </p:sp>
    </p:spTree>
    <p:extLst>
      <p:ext uri="{BB962C8B-B14F-4D97-AF65-F5344CB8AC3E}">
        <p14:creationId xmlns:p14="http://schemas.microsoft.com/office/powerpoint/2010/main" val="3948114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8591" y="4802103"/>
            <a:ext cx="1803822" cy="1143000"/>
          </a:xfrm>
        </p:spPr>
        <p:txBody>
          <a:bodyPr/>
          <a:lstStyle/>
          <a:p>
            <a:r>
              <a:rPr lang="en-US" sz="1800" dirty="0"/>
              <a:t>The </a:t>
            </a:r>
            <a:r>
              <a:rPr lang="en-US" sz="1800" dirty="0">
                <a:solidFill>
                  <a:schemeClr val="tx1">
                    <a:lumMod val="95000"/>
                    <a:lumOff val="5000"/>
                  </a:schemeClr>
                </a:solidFill>
              </a:rPr>
              <a:t>change management</a:t>
            </a:r>
            <a:r>
              <a:rPr lang="en-US" sz="1800" dirty="0"/>
              <a:t> </a:t>
            </a:r>
            <a:r>
              <a:rPr lang="en-US" sz="1800" dirty="0">
                <a:solidFill>
                  <a:schemeClr val="tx1">
                    <a:lumMod val="95000"/>
                    <a:lumOff val="5000"/>
                  </a:schemeClr>
                </a:solidFill>
              </a:rPr>
              <a:t>process</a:t>
            </a:r>
            <a:r>
              <a:rPr lang="en-GB" sz="1800" dirty="0"/>
              <a:t> </a:t>
            </a:r>
            <a:r>
              <a:rPr lang="en-US" sz="1800" dirty="0"/>
              <a:t>  </a:t>
            </a:r>
            <a:endParaRPr lang="en-US" sz="1800" dirty="0"/>
          </a:p>
        </p:txBody>
      </p:sp>
      <p:sp>
        <p:nvSpPr>
          <p:cNvPr id="7" name="Rectangle 6"/>
          <p:cNvSpPr/>
          <p:nvPr/>
        </p:nvSpPr>
        <p:spPr>
          <a:xfrm>
            <a:off x="1875530" y="1349487"/>
            <a:ext cx="7393443" cy="147422"/>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49</a:t>
            </a:fld>
            <a:endParaRPr lang="en-US"/>
          </a:p>
        </p:txBody>
      </p:sp>
      <p:pic>
        <p:nvPicPr>
          <p:cNvPr id="4" name="Content Placeholder 3" descr="25.3 ChangReqProc.eps"/>
          <p:cNvPicPr>
            <a:picLocks noGrp="1" noChangeAspect="1"/>
          </p:cNvPicPr>
          <p:nvPr>
            <p:ph idx="1"/>
          </p:nvPr>
        </p:nvPicPr>
        <p:blipFill>
          <a:blip r:embed="rId2"/>
          <a:srcRect l="-3834" r="-11067"/>
          <a:stretch>
            <a:fillRect/>
          </a:stretch>
        </p:blipFill>
        <p:spPr>
          <a:xfrm>
            <a:off x="1175086" y="230910"/>
            <a:ext cx="8093887" cy="6125440"/>
          </a:xfrm>
        </p:spPr>
      </p:pic>
    </p:spTree>
    <p:extLst>
      <p:ext uri="{BB962C8B-B14F-4D97-AF65-F5344CB8AC3E}">
        <p14:creationId xmlns:p14="http://schemas.microsoft.com/office/powerpoint/2010/main" val="31628011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 and CM</a:t>
            </a:r>
            <a:endParaRPr lang="en-US" dirty="0"/>
          </a:p>
        </p:txBody>
      </p:sp>
      <p:sp>
        <p:nvSpPr>
          <p:cNvPr id="3" name="Content Placeholder 2"/>
          <p:cNvSpPr>
            <a:spLocks noGrp="1"/>
          </p:cNvSpPr>
          <p:nvPr>
            <p:ph idx="1"/>
          </p:nvPr>
        </p:nvSpPr>
        <p:spPr/>
        <p:txBody>
          <a:bodyPr/>
          <a:lstStyle/>
          <a:p>
            <a:r>
              <a:rPr lang="en-US" dirty="0">
                <a:solidFill>
                  <a:srgbClr val="FF0000"/>
                </a:solidFill>
              </a:rPr>
              <a:t>Agile development</a:t>
            </a:r>
            <a:r>
              <a:rPr lang="en-US" dirty="0"/>
              <a:t>, where </a:t>
            </a:r>
            <a:r>
              <a:rPr lang="en-US" u="sng" dirty="0">
                <a:solidFill>
                  <a:srgbClr val="FF0000"/>
                </a:solidFill>
              </a:rPr>
              <a:t>components</a:t>
            </a:r>
            <a:r>
              <a:rPr lang="en-US" dirty="0"/>
              <a:t> and </a:t>
            </a:r>
            <a:r>
              <a:rPr lang="en-US" u="sng" dirty="0">
                <a:solidFill>
                  <a:srgbClr val="FF0000"/>
                </a:solidFill>
              </a:rPr>
              <a:t>systems are changed several times per day</a:t>
            </a:r>
            <a:r>
              <a:rPr lang="en-US" dirty="0"/>
              <a:t>, is </a:t>
            </a:r>
            <a:r>
              <a:rPr lang="en-US" u="sng" dirty="0"/>
              <a:t>impossible without using CM tools</a:t>
            </a:r>
            <a:r>
              <a:rPr lang="en-US" dirty="0"/>
              <a:t>. </a:t>
            </a:r>
            <a:endParaRPr lang="en-US" dirty="0" smtClean="0"/>
          </a:p>
          <a:p>
            <a:r>
              <a:rPr lang="en-US" dirty="0" smtClean="0"/>
              <a:t>The </a:t>
            </a:r>
            <a:r>
              <a:rPr lang="en-US" dirty="0">
                <a:solidFill>
                  <a:schemeClr val="tx1"/>
                </a:solidFill>
              </a:rPr>
              <a:t>definitive versions </a:t>
            </a:r>
            <a:r>
              <a:rPr lang="en-US" dirty="0"/>
              <a:t>of components are held in a </a:t>
            </a:r>
            <a:r>
              <a:rPr lang="en-US" u="sng" dirty="0"/>
              <a:t>shared </a:t>
            </a:r>
            <a:r>
              <a:rPr lang="en-US" u="sng" dirty="0">
                <a:solidFill>
                  <a:srgbClr val="FF0000"/>
                </a:solidFill>
              </a:rPr>
              <a:t>project repository</a:t>
            </a:r>
            <a:r>
              <a:rPr lang="en-US" dirty="0">
                <a:solidFill>
                  <a:srgbClr val="FF0000"/>
                </a:solidFill>
              </a:rPr>
              <a:t> </a:t>
            </a:r>
            <a:r>
              <a:rPr lang="en-US" dirty="0"/>
              <a:t>and developers copy these into their own </a:t>
            </a:r>
            <a:r>
              <a:rPr lang="en-US" dirty="0">
                <a:solidFill>
                  <a:schemeClr val="tx1"/>
                </a:solidFill>
              </a:rPr>
              <a:t>workspace</a:t>
            </a:r>
            <a:r>
              <a:rPr lang="en-US" dirty="0"/>
              <a:t>. </a:t>
            </a:r>
            <a:endParaRPr lang="en-US" dirty="0" smtClean="0"/>
          </a:p>
          <a:p>
            <a:r>
              <a:rPr lang="en-US" dirty="0" smtClean="0"/>
              <a:t>They </a:t>
            </a:r>
            <a:r>
              <a:rPr lang="en-US" dirty="0"/>
              <a:t>make changes to the code then use </a:t>
            </a:r>
            <a:r>
              <a:rPr lang="en-US" dirty="0">
                <a:solidFill>
                  <a:srgbClr val="FF0000"/>
                </a:solidFill>
              </a:rPr>
              <a:t>system building tools </a:t>
            </a:r>
            <a:r>
              <a:rPr lang="en-US" dirty="0"/>
              <a:t>to create a new system on their own computer for </a:t>
            </a:r>
            <a:r>
              <a:rPr lang="en-US" dirty="0">
                <a:solidFill>
                  <a:srgbClr val="FF0000"/>
                </a:solidFill>
              </a:rPr>
              <a:t>testing</a:t>
            </a:r>
            <a:r>
              <a:rPr lang="en-US" dirty="0"/>
              <a:t>. </a:t>
            </a:r>
            <a:r>
              <a:rPr lang="en-US" dirty="0" smtClean="0"/>
              <a:t>Once they are happy with the changes made, they return the modified </a:t>
            </a:r>
            <a:r>
              <a:rPr lang="en-US" dirty="0"/>
              <a:t>components to the </a:t>
            </a:r>
            <a:r>
              <a:rPr lang="en-US" u="sng" dirty="0"/>
              <a:t>project repository</a:t>
            </a:r>
            <a:r>
              <a:rPr lang="en-US" dirty="0"/>
              <a:t>.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5</a:t>
            </a:fld>
            <a:endParaRPr lang="en-US"/>
          </a:p>
        </p:txBody>
      </p:sp>
    </p:spTree>
    <p:extLst>
      <p:ext uri="{BB962C8B-B14F-4D97-AF65-F5344CB8AC3E}">
        <p14:creationId xmlns:p14="http://schemas.microsoft.com/office/powerpoint/2010/main" val="307836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Change </a:t>
            </a:r>
            <a:r>
              <a:rPr lang="en-US" altLang="zh-TW" dirty="0" smtClean="0"/>
              <a:t>management process</a:t>
            </a:r>
            <a:endParaRPr lang="zh-TW" altLang="en-US" dirty="0"/>
          </a:p>
        </p:txBody>
      </p:sp>
      <p:sp>
        <p:nvSpPr>
          <p:cNvPr id="3" name="內容版面配置區 2"/>
          <p:cNvSpPr>
            <a:spLocks noGrp="1"/>
          </p:cNvSpPr>
          <p:nvPr>
            <p:ph idx="1"/>
          </p:nvPr>
        </p:nvSpPr>
        <p:spPr/>
        <p:txBody>
          <a:bodyPr/>
          <a:lstStyle/>
          <a:p>
            <a:r>
              <a:rPr lang="en-US" altLang="zh-TW" sz="2000" dirty="0"/>
              <a:t>The change management process can be varied depending on </a:t>
            </a:r>
          </a:p>
          <a:p>
            <a:pPr lvl="1"/>
            <a:r>
              <a:rPr lang="en-US" altLang="zh-TW" sz="1800" dirty="0">
                <a:solidFill>
                  <a:srgbClr val="FF0000"/>
                </a:solidFill>
              </a:rPr>
              <a:t>the types of software</a:t>
            </a:r>
            <a:r>
              <a:rPr lang="en-US" altLang="zh-TW" sz="1800" dirty="0"/>
              <a:t>, such as a custom system, a product line, or an off-the-shelf product;</a:t>
            </a:r>
          </a:p>
          <a:p>
            <a:pPr lvl="1"/>
            <a:r>
              <a:rPr lang="en-US" altLang="zh-TW" sz="1800" dirty="0">
                <a:solidFill>
                  <a:srgbClr val="FF0000"/>
                </a:solidFill>
              </a:rPr>
              <a:t>the size of company </a:t>
            </a:r>
            <a:r>
              <a:rPr lang="en-US" altLang="zh-TW" sz="1800" dirty="0"/>
              <a:t>– small companies use a less formal process than large companies</a:t>
            </a:r>
          </a:p>
          <a:p>
            <a:r>
              <a:rPr lang="en-US" altLang="zh-TW" sz="2000" dirty="0"/>
              <a:t>Tools to support change management may be relatively simple </a:t>
            </a:r>
            <a:r>
              <a:rPr lang="en-US" altLang="zh-TW" sz="2000" u="sng" dirty="0">
                <a:solidFill>
                  <a:srgbClr val="FF0000"/>
                </a:solidFill>
              </a:rPr>
              <a:t>issue </a:t>
            </a:r>
            <a:r>
              <a:rPr lang="en-US" altLang="zh-TW" sz="2000" dirty="0">
                <a:solidFill>
                  <a:srgbClr val="FF0000"/>
                </a:solidFill>
              </a:rPr>
              <a:t>or </a:t>
            </a:r>
            <a:r>
              <a:rPr lang="en-US" altLang="zh-TW" sz="2000" u="sng" dirty="0">
                <a:solidFill>
                  <a:srgbClr val="FF0000"/>
                </a:solidFill>
              </a:rPr>
              <a:t>bug tracking systems</a:t>
            </a:r>
            <a:r>
              <a:rPr lang="en-US" altLang="zh-TW" sz="2000" dirty="0"/>
              <a:t> or </a:t>
            </a:r>
            <a:r>
              <a:rPr lang="en-US" altLang="zh-TW" sz="2000" dirty="0">
                <a:solidFill>
                  <a:srgbClr val="FF0000"/>
                </a:solidFill>
              </a:rPr>
              <a:t>software that is integrated with a configuration management package for large-scale systems</a:t>
            </a:r>
            <a:r>
              <a:rPr lang="en-US" altLang="zh-TW" sz="2000" dirty="0"/>
              <a:t>, such as IBM Rational </a:t>
            </a:r>
            <a:r>
              <a:rPr lang="en-US" altLang="zh-TW" sz="2000" dirty="0" err="1"/>
              <a:t>Clearcase</a:t>
            </a:r>
            <a:endParaRPr lang="en-US" altLang="zh-TW" sz="2000" dirty="0"/>
          </a:p>
          <a:p>
            <a:r>
              <a:rPr lang="en-US" altLang="zh-TW" sz="2000" dirty="0"/>
              <a:t>The </a:t>
            </a:r>
            <a:r>
              <a:rPr lang="en-US" altLang="zh-TW" sz="2000" dirty="0"/>
              <a:t>change management </a:t>
            </a:r>
            <a:r>
              <a:rPr lang="en-US" altLang="zh-TW" sz="2000" dirty="0"/>
              <a:t>process is initiated when a system stakeholder completes and submits a </a:t>
            </a:r>
            <a:r>
              <a:rPr lang="en-US" altLang="zh-TW" sz="2000" dirty="0">
                <a:solidFill>
                  <a:srgbClr val="FF0000"/>
                </a:solidFill>
              </a:rPr>
              <a:t>change request </a:t>
            </a:r>
          </a:p>
          <a:p>
            <a:pPr lvl="1"/>
            <a:r>
              <a:rPr lang="en-US" altLang="zh-TW" sz="1800" dirty="0"/>
              <a:t>Can be a </a:t>
            </a:r>
            <a:r>
              <a:rPr lang="en-US" altLang="zh-TW" sz="1800" u="sng" dirty="0">
                <a:solidFill>
                  <a:srgbClr val="FF0000"/>
                </a:solidFill>
              </a:rPr>
              <a:t>bug report</a:t>
            </a:r>
            <a:r>
              <a:rPr lang="en-US" altLang="zh-TW" sz="1800" dirty="0">
                <a:solidFill>
                  <a:srgbClr val="FF0000"/>
                </a:solidFill>
              </a:rPr>
              <a:t> </a:t>
            </a:r>
            <a:r>
              <a:rPr lang="en-US" altLang="zh-TW" sz="1800" dirty="0"/>
              <a:t>or </a:t>
            </a:r>
            <a:r>
              <a:rPr lang="en-US" altLang="zh-TW" sz="1800" dirty="0">
                <a:solidFill>
                  <a:srgbClr val="FF0000"/>
                </a:solidFill>
              </a:rPr>
              <a:t>a request for additional functionality</a:t>
            </a:r>
            <a:r>
              <a:rPr lang="en-US" altLang="zh-TW" sz="1800" dirty="0"/>
              <a:t> to be added; Some companies handle </a:t>
            </a:r>
            <a:r>
              <a:rPr lang="en-US" altLang="zh-TW" sz="1800" dirty="0">
                <a:solidFill>
                  <a:srgbClr val="FF0000"/>
                </a:solidFill>
              </a:rPr>
              <a:t>bug report </a:t>
            </a:r>
            <a:r>
              <a:rPr lang="en-US" altLang="zh-TW" sz="1800" dirty="0"/>
              <a:t>and </a:t>
            </a:r>
            <a:r>
              <a:rPr lang="en-US" altLang="zh-TW" sz="1800" u="sng" dirty="0">
                <a:solidFill>
                  <a:srgbClr val="FF0000"/>
                </a:solidFill>
              </a:rPr>
              <a:t>new requirements</a:t>
            </a:r>
            <a:r>
              <a:rPr lang="en-US" altLang="zh-TW" sz="1800" dirty="0">
                <a:solidFill>
                  <a:srgbClr val="FF0000"/>
                </a:solidFill>
              </a:rPr>
              <a:t> </a:t>
            </a:r>
            <a:r>
              <a:rPr lang="en-US" altLang="zh-TW" sz="1800" b="1" dirty="0"/>
              <a:t>separately</a:t>
            </a:r>
          </a:p>
          <a:p>
            <a:pPr lvl="1"/>
            <a:r>
              <a:rPr lang="en-US" altLang="zh-TW" sz="1800" dirty="0"/>
              <a:t>Change requests may be submitted using a </a:t>
            </a:r>
            <a:r>
              <a:rPr lang="en-US" altLang="zh-TW" sz="1800" u="sng" dirty="0">
                <a:solidFill>
                  <a:srgbClr val="FF0000"/>
                </a:solidFill>
              </a:rPr>
              <a:t>change request from (</a:t>
            </a:r>
            <a:r>
              <a:rPr lang="en-US" altLang="zh-TW" sz="1800" b="1" u="sng" dirty="0">
                <a:solidFill>
                  <a:srgbClr val="FF0000"/>
                </a:solidFill>
              </a:rPr>
              <a:t>CRF</a:t>
            </a:r>
            <a:r>
              <a:rPr lang="en-US" altLang="zh-TW" sz="1800" u="sng" dirty="0">
                <a:solidFill>
                  <a:srgbClr val="FF0000"/>
                </a:solidFill>
              </a:rPr>
              <a:t>)</a:t>
            </a:r>
          </a:p>
        </p:txBody>
      </p:sp>
      <p:sp>
        <p:nvSpPr>
          <p:cNvPr id="6" name="投影片編號版面配置區 5"/>
          <p:cNvSpPr>
            <a:spLocks noGrp="1"/>
          </p:cNvSpPr>
          <p:nvPr>
            <p:ph type="sldNum" sz="quarter" idx="12"/>
          </p:nvPr>
        </p:nvSpPr>
        <p:spPr/>
        <p:txBody>
          <a:bodyPr/>
          <a:lstStyle/>
          <a:p>
            <a:fld id="{7B134961-4B2C-A547-9A54-CB85DA02077E}" type="slidenum">
              <a:rPr lang="en-US" smtClean="0"/>
              <a:pPr/>
              <a:t>50</a:t>
            </a:fld>
            <a:endParaRPr lang="en-US"/>
          </a:p>
        </p:txBody>
      </p:sp>
    </p:spTree>
    <p:extLst>
      <p:ext uri="{BB962C8B-B14F-4D97-AF65-F5344CB8AC3E}">
        <p14:creationId xmlns:p14="http://schemas.microsoft.com/office/powerpoint/2010/main" val="29300103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a:t>
            </a:r>
            <a:r>
              <a:rPr lang="en-US" dirty="0" smtClean="0"/>
              <a:t>form </a:t>
            </a:r>
            <a:r>
              <a:rPr lang="en-US" altLang="zh-TW" sz="1600" dirty="0"/>
              <a:t>used </a:t>
            </a:r>
            <a:r>
              <a:rPr lang="en-US" altLang="zh-TW" sz="1600" dirty="0"/>
              <a:t>in </a:t>
            </a:r>
            <a:r>
              <a:rPr lang="en-US" altLang="zh-TW" sz="3200" dirty="0"/>
              <a:t>a large complex system engineering project </a:t>
            </a:r>
            <a:r>
              <a:rPr lang="en-US" sz="3200" dirty="0" smtClean="0"/>
              <a:t>(a)</a:t>
            </a:r>
            <a:r>
              <a:rPr lang="en-GB" sz="3200" dirty="0" smtClean="0"/>
              <a:t> </a:t>
            </a:r>
            <a:endParaRPr lang="en-US" sz="3200"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51</a:t>
            </a:fld>
            <a:endParaRPr lang="en-US"/>
          </a:p>
        </p:txBody>
      </p:sp>
      <p:sp>
        <p:nvSpPr>
          <p:cNvPr id="16386" name="Text Box 2"/>
          <p:cNvSpPr txBox="1">
            <a:spLocks noChangeArrowheads="1"/>
          </p:cNvSpPr>
          <p:nvPr/>
        </p:nvSpPr>
        <p:spPr bwMode="auto">
          <a:xfrm>
            <a:off x="2267141" y="1698465"/>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600" dirty="0">
              <a:latin typeface="Times New Roman" charset="0"/>
              <a:ea typeface="Times New Roman" charset="0"/>
            </a:endParaRPr>
          </a:p>
          <a:p>
            <a:pPr algn="ctr" fontAlgn="base">
              <a:spcBef>
                <a:spcPts val="600"/>
              </a:spcBef>
              <a:spcAft>
                <a:spcPct val="0"/>
              </a:spcAft>
            </a:pPr>
            <a:r>
              <a:rPr lang="en-GB" sz="1600" b="1" dirty="0">
                <a:latin typeface="Arial"/>
                <a:ea typeface="ＭＳ Ｐゴシック" charset="-128"/>
                <a:cs typeface="Arial"/>
              </a:rPr>
              <a:t>Change Request Form</a:t>
            </a:r>
            <a:endParaRPr lang="en-GB" sz="1600" dirty="0">
              <a:latin typeface="Arial"/>
              <a:ea typeface="ＭＳ Ｐゴシック" charset="-128"/>
              <a:cs typeface="Arial"/>
            </a:endParaRPr>
          </a:p>
          <a:p>
            <a:pPr fontAlgn="base">
              <a:spcBef>
                <a:spcPct val="0"/>
              </a:spcBef>
              <a:spcAft>
                <a:spcPct val="0"/>
              </a:spcAft>
            </a:pPr>
            <a:endParaRPr lang="en-US" sz="1600" dirty="0">
              <a:latin typeface="Arial"/>
              <a:ea typeface="Times New Roman" charset="0"/>
              <a:cs typeface="Arial"/>
            </a:endParaRPr>
          </a:p>
          <a:p>
            <a:pPr fontAlgn="base">
              <a:spcBef>
                <a:spcPct val="0"/>
              </a:spcBef>
              <a:spcAft>
                <a:spcPct val="0"/>
              </a:spcAft>
            </a:pPr>
            <a:r>
              <a:rPr lang="en-GB" sz="1600" b="1" dirty="0">
                <a:latin typeface="Arial"/>
                <a:ea typeface="ＭＳ Ｐゴシック" charset="-128"/>
                <a:cs typeface="Arial"/>
              </a:rPr>
              <a:t>Project: </a:t>
            </a:r>
            <a:r>
              <a:rPr lang="en-GB" sz="1600" dirty="0">
                <a:latin typeface="Arial"/>
                <a:ea typeface="ＭＳ Ｐゴシック" charset="-128"/>
                <a:cs typeface="Arial"/>
              </a:rPr>
              <a:t>SICSA/</a:t>
            </a:r>
            <a:r>
              <a:rPr lang="en-GB" sz="1600" dirty="0" err="1">
                <a:latin typeface="Arial"/>
                <a:ea typeface="ＭＳ Ｐゴシック" charset="-128"/>
                <a:cs typeface="Arial"/>
              </a:rPr>
              <a:t>AppProcessing</a:t>
            </a:r>
            <a:r>
              <a:rPr lang="en-GB" sz="1600" dirty="0">
                <a:latin typeface="Arial"/>
                <a:ea typeface="ＭＳ Ｐゴシック" charset="-128"/>
                <a:cs typeface="Arial"/>
              </a:rPr>
              <a:t>		</a:t>
            </a:r>
            <a:r>
              <a:rPr lang="en-GB" sz="1600" b="1" dirty="0">
                <a:latin typeface="Arial"/>
                <a:ea typeface="ＭＳ Ｐゴシック" charset="-128"/>
                <a:cs typeface="Arial"/>
              </a:rPr>
              <a:t>Number</a:t>
            </a:r>
            <a:r>
              <a:rPr lang="en-GB" sz="1600" b="1" dirty="0">
                <a:latin typeface="Arial"/>
                <a:ea typeface="ＭＳ Ｐゴシック" charset="-128"/>
                <a:cs typeface="Arial"/>
              </a:rPr>
              <a:t>: </a:t>
            </a:r>
            <a:r>
              <a:rPr lang="en-GB" sz="1600" dirty="0">
                <a:latin typeface="Arial"/>
                <a:ea typeface="ＭＳ Ｐゴシック" charset="-128"/>
                <a:cs typeface="Arial"/>
              </a:rPr>
              <a:t>23/02</a:t>
            </a:r>
            <a:endParaRPr lang="en-US" sz="1600" dirty="0">
              <a:latin typeface="Arial"/>
              <a:ea typeface="Times New Roman" charset="0"/>
              <a:cs typeface="Arial"/>
            </a:endParaRPr>
          </a:p>
          <a:p>
            <a:pPr fontAlgn="base">
              <a:spcBef>
                <a:spcPct val="0"/>
              </a:spcBef>
              <a:spcAft>
                <a:spcPct val="0"/>
              </a:spcAft>
            </a:pPr>
            <a:r>
              <a:rPr lang="en-GB" sz="1600" b="1" dirty="0">
                <a:solidFill>
                  <a:srgbClr val="FF0000"/>
                </a:solidFill>
                <a:latin typeface="Arial"/>
                <a:ea typeface="ＭＳ Ｐゴシック" charset="-128"/>
                <a:cs typeface="Arial"/>
              </a:rPr>
              <a:t>Change requester: </a:t>
            </a:r>
            <a:r>
              <a:rPr lang="en-GB" sz="1600" dirty="0">
                <a:latin typeface="Arial"/>
                <a:ea typeface="ＭＳ Ｐゴシック" charset="-128"/>
                <a:cs typeface="Arial"/>
              </a:rPr>
              <a:t>I. </a:t>
            </a:r>
            <a:r>
              <a:rPr lang="en-GB" sz="1600" dirty="0">
                <a:latin typeface="Arial"/>
                <a:ea typeface="ＭＳ Ｐゴシック" charset="-128"/>
                <a:cs typeface="Arial"/>
              </a:rPr>
              <a:t>Sommerville		</a:t>
            </a:r>
            <a:r>
              <a:rPr lang="en-GB" sz="1600" b="1" dirty="0">
                <a:solidFill>
                  <a:srgbClr val="FF0000"/>
                </a:solidFill>
                <a:latin typeface="Arial"/>
                <a:ea typeface="ＭＳ Ｐゴシック" charset="-128"/>
                <a:cs typeface="Arial"/>
              </a:rPr>
              <a:t>Date</a:t>
            </a:r>
            <a:r>
              <a:rPr lang="en-GB" sz="1600" b="1" dirty="0">
                <a:solidFill>
                  <a:srgbClr val="FF0000"/>
                </a:solidFill>
                <a:latin typeface="Arial"/>
                <a:ea typeface="ＭＳ Ｐゴシック" charset="-128"/>
                <a:cs typeface="Arial"/>
              </a:rPr>
              <a:t>: </a:t>
            </a:r>
            <a:r>
              <a:rPr lang="en-GB" sz="1600" dirty="0">
                <a:latin typeface="Arial"/>
                <a:ea typeface="ＭＳ Ｐゴシック" charset="-128"/>
                <a:cs typeface="Arial"/>
              </a:rPr>
              <a:t>20/</a:t>
            </a:r>
            <a:r>
              <a:rPr lang="en-GB" sz="1600" dirty="0">
                <a:latin typeface="Arial"/>
                <a:ea typeface="ＭＳ Ｐゴシック" charset="-128"/>
                <a:cs typeface="Arial"/>
              </a:rPr>
              <a:t>07/12</a:t>
            </a:r>
            <a:endParaRPr lang="en-US" sz="1600" b="1" dirty="0">
              <a:latin typeface="Arial"/>
              <a:ea typeface="Times New Roman" charset="0"/>
              <a:cs typeface="Arial"/>
            </a:endParaRPr>
          </a:p>
          <a:p>
            <a:pPr algn="just" fontAlgn="base">
              <a:spcBef>
                <a:spcPct val="0"/>
              </a:spcBef>
              <a:spcAft>
                <a:spcPct val="0"/>
              </a:spcAft>
            </a:pPr>
            <a:r>
              <a:rPr lang="en-GB" sz="1600" b="1" dirty="0">
                <a:solidFill>
                  <a:srgbClr val="FF0000"/>
                </a:solidFill>
                <a:latin typeface="Arial"/>
                <a:ea typeface="ＭＳ Ｐゴシック" charset="-128"/>
                <a:cs typeface="Arial"/>
              </a:rPr>
              <a:t>Requested change:</a:t>
            </a:r>
            <a:r>
              <a:rPr lang="en-GB" sz="1600" dirty="0">
                <a:solidFill>
                  <a:srgbClr val="FF0000"/>
                </a:solidFill>
                <a:latin typeface="Arial"/>
                <a:ea typeface="ＭＳ Ｐゴシック" charset="-128"/>
                <a:cs typeface="Arial"/>
              </a:rPr>
              <a:t> </a:t>
            </a:r>
            <a:r>
              <a:rPr lang="en-GB" sz="1600" dirty="0">
                <a:latin typeface="Arial"/>
                <a:ea typeface="ＭＳ Ｐゴシック" charset="-128"/>
                <a:cs typeface="Arial"/>
              </a:rPr>
              <a:t>The status of applicants (rejected, accepted, etc.) should be shown visually in the displayed list of applicants.</a:t>
            </a:r>
            <a:endParaRPr lang="en-GB" sz="1600" b="1" dirty="0">
              <a:latin typeface="Arial"/>
              <a:ea typeface="ＭＳ Ｐゴシック" charset="-128"/>
              <a:cs typeface="Arial"/>
            </a:endParaRPr>
          </a:p>
          <a:p>
            <a:pPr fontAlgn="base">
              <a:spcBef>
                <a:spcPct val="0"/>
              </a:spcBef>
              <a:spcAft>
                <a:spcPct val="0"/>
              </a:spcAft>
            </a:pPr>
            <a:endParaRPr lang="en-US" sz="1600" b="1" dirty="0">
              <a:latin typeface="Arial"/>
              <a:ea typeface="Times New Roman" charset="0"/>
              <a:cs typeface="Arial"/>
            </a:endParaRPr>
          </a:p>
          <a:p>
            <a:pPr fontAlgn="base">
              <a:spcBef>
                <a:spcPct val="0"/>
              </a:spcBef>
              <a:spcAft>
                <a:spcPct val="0"/>
              </a:spcAft>
            </a:pPr>
            <a:r>
              <a:rPr lang="en-GB" sz="1600" b="1" dirty="0">
                <a:solidFill>
                  <a:srgbClr val="FF0000"/>
                </a:solidFill>
                <a:latin typeface="Arial"/>
                <a:ea typeface="ＭＳ Ｐゴシック" charset="-128"/>
                <a:cs typeface="Arial"/>
              </a:rPr>
              <a:t>Change analyzer: </a:t>
            </a:r>
            <a:r>
              <a:rPr lang="en-GB" sz="1600" dirty="0">
                <a:latin typeface="Arial"/>
                <a:ea typeface="ＭＳ Ｐゴシック" charset="-128"/>
                <a:cs typeface="Arial"/>
              </a:rPr>
              <a:t>R. </a:t>
            </a:r>
            <a:r>
              <a:rPr lang="en-GB" sz="1600" dirty="0" err="1">
                <a:latin typeface="Arial"/>
                <a:ea typeface="ＭＳ Ｐゴシック" charset="-128"/>
                <a:cs typeface="Arial"/>
              </a:rPr>
              <a:t>Looek</a:t>
            </a:r>
            <a:r>
              <a:rPr lang="en-GB" sz="1600" dirty="0">
                <a:latin typeface="Arial"/>
                <a:ea typeface="ＭＳ Ｐゴシック" charset="-128"/>
                <a:cs typeface="Arial"/>
              </a:rPr>
              <a:t>		</a:t>
            </a:r>
            <a:r>
              <a:rPr lang="en-GB" sz="1600" b="1" dirty="0">
                <a:solidFill>
                  <a:srgbClr val="FF0000"/>
                </a:solidFill>
                <a:latin typeface="Arial"/>
                <a:ea typeface="ＭＳ Ｐゴシック" charset="-128"/>
                <a:cs typeface="Arial"/>
              </a:rPr>
              <a:t>Analysis </a:t>
            </a:r>
            <a:r>
              <a:rPr lang="en-GB" sz="1600" b="1" dirty="0">
                <a:solidFill>
                  <a:srgbClr val="FF0000"/>
                </a:solidFill>
                <a:latin typeface="Arial"/>
                <a:ea typeface="ＭＳ Ｐゴシック" charset="-128"/>
                <a:cs typeface="Arial"/>
              </a:rPr>
              <a:t>date: </a:t>
            </a:r>
            <a:r>
              <a:rPr lang="en-GB" sz="1600" dirty="0">
                <a:latin typeface="Arial"/>
                <a:ea typeface="ＭＳ Ｐゴシック" charset="-128"/>
                <a:cs typeface="Arial"/>
              </a:rPr>
              <a:t>25</a:t>
            </a:r>
            <a:r>
              <a:rPr lang="en-GB" sz="1600" dirty="0">
                <a:latin typeface="Arial"/>
                <a:ea typeface="ＭＳ Ｐゴシック" charset="-128"/>
                <a:cs typeface="Arial"/>
              </a:rPr>
              <a:t>/07/12</a:t>
            </a:r>
            <a:endParaRPr lang="en-US" sz="1600" b="1" dirty="0">
              <a:latin typeface="Arial"/>
              <a:ea typeface="Times New Roman" charset="0"/>
              <a:cs typeface="Arial"/>
            </a:endParaRPr>
          </a:p>
          <a:p>
            <a:pPr algn="just" fontAlgn="base">
              <a:spcBef>
                <a:spcPct val="0"/>
              </a:spcBef>
              <a:spcAft>
                <a:spcPct val="0"/>
              </a:spcAft>
            </a:pPr>
            <a:r>
              <a:rPr lang="en-GB" sz="1600" b="1" dirty="0">
                <a:latin typeface="Arial"/>
                <a:ea typeface="ＭＳ Ｐゴシック" charset="-128"/>
                <a:cs typeface="Arial"/>
              </a:rPr>
              <a:t>Components affected: </a:t>
            </a:r>
            <a:r>
              <a:rPr lang="en-GB" sz="1600" dirty="0" err="1">
                <a:latin typeface="Arial"/>
                <a:ea typeface="ＭＳ Ｐゴシック" charset="-128"/>
                <a:cs typeface="Arial"/>
              </a:rPr>
              <a:t>ApplicantListDisplay</a:t>
            </a:r>
            <a:r>
              <a:rPr lang="en-GB" sz="1600" dirty="0">
                <a:latin typeface="Arial"/>
                <a:ea typeface="ＭＳ Ｐゴシック" charset="-128"/>
                <a:cs typeface="Arial"/>
              </a:rPr>
              <a:t>, </a:t>
            </a:r>
            <a:r>
              <a:rPr lang="en-GB" sz="1600" dirty="0" err="1">
                <a:latin typeface="Arial"/>
                <a:ea typeface="ＭＳ Ｐゴシック" charset="-128"/>
                <a:cs typeface="Arial"/>
              </a:rPr>
              <a:t>StatusUpdater</a:t>
            </a:r>
            <a:endParaRPr lang="en-GB" sz="1600" b="1" dirty="0">
              <a:latin typeface="Arial"/>
              <a:ea typeface="ＭＳ Ｐゴシック" charset="-128"/>
              <a:cs typeface="Arial"/>
            </a:endParaRPr>
          </a:p>
          <a:p>
            <a:pPr fontAlgn="base">
              <a:spcBef>
                <a:spcPct val="0"/>
              </a:spcBef>
              <a:spcAft>
                <a:spcPct val="0"/>
              </a:spcAft>
            </a:pPr>
            <a:endParaRPr lang="en-US" sz="1600" b="1" dirty="0">
              <a:latin typeface="Arial"/>
              <a:ea typeface="Times New Roman" charset="0"/>
              <a:cs typeface="Arial"/>
            </a:endParaRPr>
          </a:p>
          <a:p>
            <a:pPr algn="just" fontAlgn="base">
              <a:spcBef>
                <a:spcPct val="0"/>
              </a:spcBef>
              <a:spcAft>
                <a:spcPct val="0"/>
              </a:spcAft>
            </a:pPr>
            <a:r>
              <a:rPr lang="en-GB" sz="1600" b="1" dirty="0">
                <a:latin typeface="Arial"/>
                <a:ea typeface="ＭＳ Ｐゴシック" charset="-128"/>
                <a:cs typeface="Arial"/>
              </a:rPr>
              <a:t>Associated components: </a:t>
            </a:r>
            <a:r>
              <a:rPr lang="en-GB" sz="1600" dirty="0" err="1">
                <a:latin typeface="Arial"/>
                <a:ea typeface="ＭＳ Ｐゴシック" charset="-128"/>
                <a:cs typeface="Arial"/>
              </a:rPr>
              <a:t>StudentDatabase</a:t>
            </a:r>
            <a:endParaRPr lang="en-GB" sz="1600" b="1" dirty="0">
              <a:latin typeface="Arial"/>
              <a:ea typeface="ＭＳ Ｐゴシック" charset="-128"/>
              <a:cs typeface="Arial"/>
            </a:endParaRPr>
          </a:p>
          <a:p>
            <a:pPr fontAlgn="base">
              <a:spcBef>
                <a:spcPct val="0"/>
              </a:spcBef>
              <a:spcAft>
                <a:spcPct val="0"/>
              </a:spcAft>
            </a:pPr>
            <a:endParaRPr lang="en-US" sz="1200" b="1" dirty="0">
              <a:latin typeface="Arial"/>
              <a:ea typeface="Times New Roman" charset="0"/>
              <a:cs typeface="Arial"/>
            </a:endParaRPr>
          </a:p>
          <a:p>
            <a:pPr algn="just" fontAlgn="base">
              <a:spcBef>
                <a:spcPct val="0"/>
              </a:spcBef>
              <a:spcAft>
                <a:spcPct val="0"/>
              </a:spcAft>
            </a:pPr>
            <a:endParaRPr lang="en-GB" sz="1200" b="1" dirty="0">
              <a:latin typeface="Arial"/>
              <a:ea typeface="ＭＳ Ｐゴシック" charset="-128"/>
              <a:cs typeface="Arial"/>
            </a:endParaRPr>
          </a:p>
          <a:p>
            <a:pPr fontAlgn="base">
              <a:spcBef>
                <a:spcPct val="0"/>
              </a:spcBef>
              <a:spcAft>
                <a:spcPct val="0"/>
              </a:spcAft>
            </a:pPr>
            <a:endParaRPr lang="en-US" sz="1200" b="1" dirty="0">
              <a:latin typeface="Times New Roman" charset="0"/>
              <a:ea typeface="Times New Roman" charset="0"/>
            </a:endParaRPr>
          </a:p>
          <a:p>
            <a:pPr fontAlgn="base">
              <a:spcBef>
                <a:spcPct val="0"/>
              </a:spcBef>
              <a:spcAft>
                <a:spcPct val="0"/>
              </a:spcAft>
            </a:pPr>
            <a:endParaRPr lang="en-US" sz="1200" dirty="0">
              <a:latin typeface="Times New Roman" charset="0"/>
              <a:ea typeface="Times New Roman" charset="0"/>
            </a:endParaRPr>
          </a:p>
        </p:txBody>
      </p:sp>
      <p:sp>
        <p:nvSpPr>
          <p:cNvPr id="7" name="文字方塊 6"/>
          <p:cNvSpPr txBox="1"/>
          <p:nvPr/>
        </p:nvSpPr>
        <p:spPr>
          <a:xfrm>
            <a:off x="2267141" y="5660164"/>
            <a:ext cx="7688121" cy="646331"/>
          </a:xfrm>
          <a:prstGeom prst="rect">
            <a:avLst/>
          </a:prstGeom>
          <a:noFill/>
          <a:ln>
            <a:solidFill>
              <a:schemeClr val="accent1"/>
            </a:solidFill>
          </a:ln>
        </p:spPr>
        <p:txBody>
          <a:bodyPr wrap="square" rtlCol="0">
            <a:spAutoFit/>
          </a:bodyPr>
          <a:lstStyle/>
          <a:p>
            <a:r>
              <a:rPr lang="en-US" altLang="zh-TW" dirty="0"/>
              <a:t>The </a:t>
            </a:r>
            <a:r>
              <a:rPr lang="en-US" altLang="zh-TW" b="1" dirty="0">
                <a:solidFill>
                  <a:srgbClr val="FF0000"/>
                </a:solidFill>
              </a:rPr>
              <a:t>degree of formality </a:t>
            </a:r>
            <a:r>
              <a:rPr lang="en-US" altLang="zh-TW" dirty="0"/>
              <a:t>in the </a:t>
            </a:r>
            <a:r>
              <a:rPr lang="en-US" altLang="zh-TW" b="1" dirty="0"/>
              <a:t>CRF</a:t>
            </a:r>
            <a:r>
              <a:rPr lang="en-US" altLang="zh-TW" dirty="0"/>
              <a:t> varies depending on the </a:t>
            </a:r>
            <a:r>
              <a:rPr lang="en-US" altLang="zh-TW" b="1" u="sng" dirty="0">
                <a:solidFill>
                  <a:srgbClr val="FF0000"/>
                </a:solidFill>
              </a:rPr>
              <a:t>size</a:t>
            </a:r>
            <a:r>
              <a:rPr lang="en-US" altLang="zh-TW" b="1" dirty="0">
                <a:solidFill>
                  <a:srgbClr val="FF0000"/>
                </a:solidFill>
              </a:rPr>
              <a:t> and </a:t>
            </a:r>
            <a:r>
              <a:rPr lang="en-US" altLang="zh-TW" b="1" u="sng" dirty="0">
                <a:solidFill>
                  <a:srgbClr val="FF0000"/>
                </a:solidFill>
              </a:rPr>
              <a:t>type of organization </a:t>
            </a:r>
            <a:r>
              <a:rPr lang="en-US" altLang="zh-TW" dirty="0"/>
              <a:t>that is developing the system</a:t>
            </a:r>
            <a:endParaRPr lang="zh-TW" altLang="en-US" dirty="0"/>
          </a:p>
        </p:txBody>
      </p:sp>
    </p:spTree>
    <p:extLst>
      <p:ext uri="{BB962C8B-B14F-4D97-AF65-F5344CB8AC3E}">
        <p14:creationId xmlns:p14="http://schemas.microsoft.com/office/powerpoint/2010/main" val="35734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form </a:t>
            </a:r>
            <a:r>
              <a:rPr lang="en-US" altLang="zh-TW" sz="1600" dirty="0"/>
              <a:t>used in </a:t>
            </a:r>
            <a:r>
              <a:rPr lang="en-US" altLang="zh-TW" sz="3200" dirty="0"/>
              <a:t>a large complex system engineering project </a:t>
            </a:r>
            <a:r>
              <a:rPr lang="en-US" sz="3200" dirty="0" smtClean="0"/>
              <a:t>(b)</a:t>
            </a:r>
            <a:r>
              <a:rPr lang="en-GB" sz="3200" dirty="0" smtClean="0"/>
              <a:t> </a:t>
            </a:r>
            <a:endParaRPr lang="en-US" sz="3200"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52</a:t>
            </a:fld>
            <a:endParaRPr lang="en-US"/>
          </a:p>
        </p:txBody>
      </p:sp>
      <p:sp>
        <p:nvSpPr>
          <p:cNvPr id="16386" name="Text Box 2"/>
          <p:cNvSpPr txBox="1">
            <a:spLocks noChangeArrowheads="1"/>
          </p:cNvSpPr>
          <p:nvPr/>
        </p:nvSpPr>
        <p:spPr bwMode="auto">
          <a:xfrm>
            <a:off x="2226605" y="1590385"/>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600" dirty="0">
              <a:latin typeface="Times New Roman" charset="0"/>
              <a:ea typeface="Times New Roman" charset="0"/>
            </a:endParaRPr>
          </a:p>
          <a:p>
            <a:pPr algn="ctr" fontAlgn="base">
              <a:spcBef>
                <a:spcPts val="600"/>
              </a:spcBef>
              <a:spcAft>
                <a:spcPct val="0"/>
              </a:spcAft>
            </a:pPr>
            <a:r>
              <a:rPr lang="en-GB" sz="1600" b="1" dirty="0">
                <a:latin typeface="Arial"/>
                <a:ea typeface="ＭＳ Ｐゴシック" charset="-128"/>
                <a:cs typeface="Arial"/>
              </a:rPr>
              <a:t>Change Request Form</a:t>
            </a:r>
            <a:endParaRPr lang="en-GB" sz="1600" dirty="0">
              <a:latin typeface="Arial"/>
              <a:ea typeface="ＭＳ Ｐゴシック" charset="-128"/>
              <a:cs typeface="Arial"/>
            </a:endParaRPr>
          </a:p>
          <a:p>
            <a:pPr fontAlgn="base">
              <a:spcBef>
                <a:spcPct val="0"/>
              </a:spcBef>
              <a:spcAft>
                <a:spcPct val="0"/>
              </a:spcAft>
            </a:pPr>
            <a:endParaRPr lang="en-US" sz="1600" dirty="0">
              <a:latin typeface="Arial"/>
              <a:ea typeface="Times New Roman" charset="0"/>
              <a:cs typeface="Arial"/>
            </a:endParaRPr>
          </a:p>
          <a:p>
            <a:pPr fontAlgn="base">
              <a:spcBef>
                <a:spcPct val="0"/>
              </a:spcBef>
              <a:spcAft>
                <a:spcPct val="0"/>
              </a:spcAft>
            </a:pPr>
            <a:endParaRPr lang="en-US" sz="1600" b="1" dirty="0">
              <a:latin typeface="Arial"/>
              <a:ea typeface="Times New Roman" charset="0"/>
              <a:cs typeface="Arial"/>
            </a:endParaRPr>
          </a:p>
          <a:p>
            <a:pPr algn="just" fontAlgn="base">
              <a:spcBef>
                <a:spcPct val="0"/>
              </a:spcBef>
              <a:spcAft>
                <a:spcPct val="0"/>
              </a:spcAft>
            </a:pPr>
            <a:r>
              <a:rPr lang="en-GB" sz="1600" b="1" dirty="0">
                <a:solidFill>
                  <a:srgbClr val="FF0000"/>
                </a:solidFill>
                <a:latin typeface="Arial"/>
                <a:ea typeface="ＭＳ Ｐゴシック" charset="-128"/>
                <a:cs typeface="Arial"/>
              </a:rPr>
              <a:t>Change assessment: </a:t>
            </a:r>
            <a:r>
              <a:rPr lang="en-GB" sz="1600" dirty="0">
                <a:latin typeface="Arial"/>
                <a:ea typeface="ＭＳ Ｐゴシック" charset="-128"/>
                <a:cs typeface="Arial"/>
              </a:rPr>
              <a:t>Relatively simple to implement by changing the display </a:t>
            </a:r>
            <a:r>
              <a:rPr lang="en-GB" sz="1600" dirty="0" err="1">
                <a:latin typeface="Arial"/>
                <a:ea typeface="ＭＳ Ｐゴシック" charset="-128"/>
                <a:cs typeface="Arial"/>
              </a:rPr>
              <a:t>color</a:t>
            </a:r>
            <a:r>
              <a:rPr lang="en-GB" sz="1600" dirty="0">
                <a:latin typeface="Arial"/>
                <a:ea typeface="ＭＳ Ｐゴシック" charset="-128"/>
                <a:cs typeface="Arial"/>
              </a:rPr>
              <a:t> according to status. A table must be added to relate status to </a:t>
            </a:r>
            <a:r>
              <a:rPr lang="en-GB" sz="1600" dirty="0" err="1">
                <a:latin typeface="Arial"/>
                <a:ea typeface="ＭＳ Ｐゴシック" charset="-128"/>
                <a:cs typeface="Arial"/>
              </a:rPr>
              <a:t>colors</a:t>
            </a:r>
            <a:r>
              <a:rPr lang="en-GB" sz="1600" dirty="0">
                <a:latin typeface="Arial"/>
                <a:ea typeface="ＭＳ Ｐゴシック" charset="-128"/>
                <a:cs typeface="Arial"/>
              </a:rPr>
              <a:t>. No changes to associated components are required.</a:t>
            </a:r>
            <a:endParaRPr lang="en-GB" sz="1600" b="1" dirty="0">
              <a:latin typeface="Arial"/>
              <a:ea typeface="ＭＳ Ｐゴシック" charset="-128"/>
              <a:cs typeface="Arial"/>
            </a:endParaRPr>
          </a:p>
          <a:p>
            <a:pPr fontAlgn="base">
              <a:spcBef>
                <a:spcPct val="0"/>
              </a:spcBef>
              <a:spcAft>
                <a:spcPct val="0"/>
              </a:spcAft>
            </a:pPr>
            <a:endParaRPr lang="en-US" sz="1600" b="1" dirty="0">
              <a:latin typeface="Arial"/>
              <a:ea typeface="Times New Roman" charset="0"/>
              <a:cs typeface="Arial"/>
            </a:endParaRPr>
          </a:p>
          <a:p>
            <a:pPr fontAlgn="base">
              <a:spcBef>
                <a:spcPct val="0"/>
              </a:spcBef>
              <a:spcAft>
                <a:spcPct val="0"/>
              </a:spcAft>
            </a:pPr>
            <a:r>
              <a:rPr lang="en-GB" sz="1600" b="1" dirty="0">
                <a:latin typeface="Arial"/>
                <a:ea typeface="ＭＳ Ｐゴシック" charset="-128"/>
                <a:cs typeface="Arial"/>
              </a:rPr>
              <a:t>Change </a:t>
            </a:r>
            <a:r>
              <a:rPr lang="en-GB" sz="1600" b="1" dirty="0">
                <a:solidFill>
                  <a:srgbClr val="FF0000"/>
                </a:solidFill>
                <a:latin typeface="Arial"/>
                <a:ea typeface="ＭＳ Ｐゴシック" charset="-128"/>
                <a:cs typeface="Arial"/>
              </a:rPr>
              <a:t>priority</a:t>
            </a:r>
            <a:r>
              <a:rPr lang="en-GB" sz="1600" b="1" dirty="0">
                <a:latin typeface="Arial"/>
                <a:ea typeface="ＭＳ Ｐゴシック" charset="-128"/>
                <a:cs typeface="Arial"/>
              </a:rPr>
              <a:t>: </a:t>
            </a:r>
            <a:r>
              <a:rPr lang="en-GB" sz="1600" dirty="0">
                <a:latin typeface="Arial"/>
                <a:ea typeface="ＭＳ Ｐゴシック" charset="-128"/>
                <a:cs typeface="Arial"/>
              </a:rPr>
              <a:t>Medium</a:t>
            </a:r>
            <a:endParaRPr lang="en-US" sz="1600" b="1" dirty="0">
              <a:latin typeface="Arial"/>
              <a:ea typeface="Times New Roman" charset="0"/>
              <a:cs typeface="Arial"/>
            </a:endParaRPr>
          </a:p>
          <a:p>
            <a:pPr fontAlgn="base">
              <a:spcBef>
                <a:spcPct val="0"/>
              </a:spcBef>
              <a:spcAft>
                <a:spcPct val="0"/>
              </a:spcAft>
            </a:pPr>
            <a:r>
              <a:rPr lang="en-GB" sz="1600" b="1" dirty="0">
                <a:latin typeface="Arial"/>
                <a:ea typeface="ＭＳ Ｐゴシック" charset="-128"/>
                <a:cs typeface="Arial"/>
              </a:rPr>
              <a:t>Change implementation:</a:t>
            </a:r>
            <a:endParaRPr lang="en-US" sz="1600" b="1" dirty="0">
              <a:latin typeface="Arial"/>
              <a:ea typeface="Times New Roman" charset="0"/>
              <a:cs typeface="Arial"/>
            </a:endParaRPr>
          </a:p>
          <a:p>
            <a:pPr fontAlgn="base">
              <a:spcBef>
                <a:spcPct val="0"/>
              </a:spcBef>
              <a:spcAft>
                <a:spcPct val="0"/>
              </a:spcAft>
            </a:pPr>
            <a:r>
              <a:rPr lang="en-GB" sz="1600" b="1" dirty="0">
                <a:latin typeface="Arial"/>
                <a:ea typeface="ＭＳ Ｐゴシック" charset="-128"/>
                <a:cs typeface="Arial"/>
              </a:rPr>
              <a:t>Estimated effort: </a:t>
            </a:r>
            <a:r>
              <a:rPr lang="en-GB" sz="1600" dirty="0">
                <a:latin typeface="Arial"/>
                <a:ea typeface="ＭＳ Ｐゴシック" charset="-128"/>
                <a:cs typeface="Arial"/>
              </a:rPr>
              <a:t>2 hours</a:t>
            </a:r>
            <a:endParaRPr lang="en-US" sz="1600" b="1" dirty="0">
              <a:latin typeface="Arial"/>
              <a:ea typeface="Times New Roman" charset="0"/>
              <a:cs typeface="Arial"/>
            </a:endParaRPr>
          </a:p>
          <a:p>
            <a:pPr fontAlgn="base">
              <a:spcBef>
                <a:spcPct val="0"/>
              </a:spcBef>
              <a:spcAft>
                <a:spcPct val="0"/>
              </a:spcAft>
            </a:pPr>
            <a:r>
              <a:rPr lang="en-GB" sz="1600" b="1" dirty="0">
                <a:latin typeface="Arial"/>
                <a:ea typeface="ＭＳ Ｐゴシック" charset="-128"/>
                <a:cs typeface="Arial"/>
              </a:rPr>
              <a:t>Date to SGA app. team: </a:t>
            </a:r>
            <a:r>
              <a:rPr lang="en-GB" sz="1600" dirty="0">
                <a:latin typeface="Arial"/>
                <a:ea typeface="ＭＳ Ｐゴシック" charset="-128"/>
                <a:cs typeface="Arial"/>
              </a:rPr>
              <a:t>28/</a:t>
            </a:r>
            <a:r>
              <a:rPr lang="en-GB" sz="1600" dirty="0">
                <a:latin typeface="Arial"/>
                <a:ea typeface="ＭＳ Ｐゴシック" charset="-128"/>
                <a:cs typeface="Arial"/>
              </a:rPr>
              <a:t>07/12	</a:t>
            </a:r>
            <a:r>
              <a:rPr lang="en-GB" sz="1600" b="1" dirty="0">
                <a:solidFill>
                  <a:srgbClr val="FF0000"/>
                </a:solidFill>
                <a:latin typeface="Arial"/>
                <a:ea typeface="ＭＳ Ｐゴシック" charset="-128"/>
                <a:cs typeface="Arial"/>
              </a:rPr>
              <a:t>CCB </a:t>
            </a:r>
            <a:r>
              <a:rPr lang="en-GB" sz="1600" b="1" dirty="0">
                <a:solidFill>
                  <a:srgbClr val="FF0000"/>
                </a:solidFill>
                <a:latin typeface="Arial"/>
                <a:ea typeface="ＭＳ Ｐゴシック" charset="-128"/>
                <a:cs typeface="Arial"/>
              </a:rPr>
              <a:t>decision date: </a:t>
            </a:r>
            <a:r>
              <a:rPr lang="en-GB" sz="1600" dirty="0">
                <a:latin typeface="Arial"/>
                <a:ea typeface="ＭＳ Ｐゴシック" charset="-128"/>
                <a:cs typeface="Arial"/>
              </a:rPr>
              <a:t>30</a:t>
            </a:r>
            <a:r>
              <a:rPr lang="en-GB" sz="1600" dirty="0">
                <a:latin typeface="Arial"/>
                <a:ea typeface="ＭＳ Ｐゴシック" charset="-128"/>
                <a:cs typeface="Arial"/>
              </a:rPr>
              <a:t>/07/12</a:t>
            </a:r>
            <a:endParaRPr lang="en-US" sz="1600" b="1" dirty="0">
              <a:latin typeface="Arial"/>
              <a:ea typeface="Times New Roman" charset="0"/>
              <a:cs typeface="Arial"/>
            </a:endParaRPr>
          </a:p>
          <a:p>
            <a:pPr fontAlgn="base">
              <a:spcBef>
                <a:spcPct val="0"/>
              </a:spcBef>
              <a:spcAft>
                <a:spcPct val="0"/>
              </a:spcAft>
            </a:pPr>
            <a:r>
              <a:rPr lang="en-GB" sz="1600" b="1" dirty="0">
                <a:solidFill>
                  <a:srgbClr val="FF0000"/>
                </a:solidFill>
                <a:latin typeface="Arial"/>
                <a:ea typeface="ＭＳ Ｐゴシック" charset="-128"/>
                <a:cs typeface="Arial"/>
              </a:rPr>
              <a:t>Decision: </a:t>
            </a:r>
            <a:r>
              <a:rPr lang="en-GB" sz="1600" dirty="0">
                <a:solidFill>
                  <a:srgbClr val="FF0000"/>
                </a:solidFill>
                <a:latin typeface="Arial"/>
                <a:ea typeface="ＭＳ Ｐゴシック" charset="-128"/>
                <a:cs typeface="Arial"/>
              </a:rPr>
              <a:t>Accept change. Change to be implemented in Release 1.2</a:t>
            </a:r>
            <a:endParaRPr lang="en-US" sz="1600" b="1" dirty="0">
              <a:solidFill>
                <a:srgbClr val="FF0000"/>
              </a:solidFill>
              <a:latin typeface="Arial"/>
              <a:ea typeface="Times New Roman" charset="0"/>
              <a:cs typeface="Arial"/>
            </a:endParaRPr>
          </a:p>
          <a:p>
            <a:pPr fontAlgn="base">
              <a:spcBef>
                <a:spcPct val="0"/>
              </a:spcBef>
              <a:spcAft>
                <a:spcPct val="0"/>
              </a:spcAft>
            </a:pPr>
            <a:r>
              <a:rPr lang="en-GB" sz="1600" b="1" dirty="0">
                <a:latin typeface="Arial"/>
                <a:ea typeface="ＭＳ Ｐゴシック" charset="-128"/>
                <a:cs typeface="Arial"/>
              </a:rPr>
              <a:t>Change </a:t>
            </a:r>
            <a:r>
              <a:rPr lang="en-GB" sz="1600" b="1" dirty="0" err="1">
                <a:latin typeface="Arial"/>
                <a:ea typeface="ＭＳ Ｐゴシック" charset="-128"/>
                <a:cs typeface="Arial"/>
              </a:rPr>
              <a:t>implementor</a:t>
            </a:r>
            <a:r>
              <a:rPr lang="en-GB" sz="1600" b="1" dirty="0">
                <a:latin typeface="Arial"/>
                <a:ea typeface="ＭＳ Ｐゴシック" charset="-128"/>
                <a:cs typeface="Arial"/>
              </a:rPr>
              <a:t>:	Date </a:t>
            </a:r>
            <a:r>
              <a:rPr lang="en-GB" sz="1600" b="1" dirty="0">
                <a:latin typeface="Arial"/>
                <a:ea typeface="ＭＳ Ｐゴシック" charset="-128"/>
                <a:cs typeface="Arial"/>
              </a:rPr>
              <a:t>of change:</a:t>
            </a:r>
            <a:endParaRPr lang="en-US" sz="1600" b="1" dirty="0">
              <a:latin typeface="Arial"/>
              <a:ea typeface="Times New Roman" charset="0"/>
              <a:cs typeface="Arial"/>
            </a:endParaRPr>
          </a:p>
          <a:p>
            <a:pPr fontAlgn="base">
              <a:spcBef>
                <a:spcPct val="0"/>
              </a:spcBef>
              <a:spcAft>
                <a:spcPct val="0"/>
              </a:spcAft>
            </a:pPr>
            <a:r>
              <a:rPr lang="en-GB" sz="1600" b="1" dirty="0">
                <a:latin typeface="Arial"/>
                <a:ea typeface="ＭＳ Ｐゴシック" charset="-128"/>
                <a:cs typeface="Arial"/>
              </a:rPr>
              <a:t>Date submitted to QA</a:t>
            </a:r>
            <a:r>
              <a:rPr lang="en-GB" sz="1600" b="1" dirty="0">
                <a:latin typeface="Arial"/>
                <a:ea typeface="ＭＳ Ｐゴシック" charset="-128"/>
                <a:cs typeface="Arial"/>
              </a:rPr>
              <a:t>:	QA </a:t>
            </a:r>
            <a:r>
              <a:rPr lang="en-GB" sz="1600" b="1" dirty="0">
                <a:latin typeface="Arial"/>
                <a:ea typeface="ＭＳ Ｐゴシック" charset="-128"/>
                <a:cs typeface="Arial"/>
              </a:rPr>
              <a:t>decision:</a:t>
            </a:r>
            <a:endParaRPr lang="en-US" sz="1600" b="1" dirty="0">
              <a:latin typeface="Arial"/>
              <a:ea typeface="Times New Roman" charset="0"/>
              <a:cs typeface="Arial"/>
            </a:endParaRPr>
          </a:p>
          <a:p>
            <a:pPr fontAlgn="base">
              <a:spcBef>
                <a:spcPct val="0"/>
              </a:spcBef>
              <a:spcAft>
                <a:spcPct val="0"/>
              </a:spcAft>
            </a:pPr>
            <a:r>
              <a:rPr lang="en-GB" sz="1600" b="1" dirty="0">
                <a:latin typeface="Arial"/>
                <a:ea typeface="ＭＳ Ｐゴシック" charset="-128"/>
                <a:cs typeface="Arial"/>
              </a:rPr>
              <a:t>Date submitted to CM:</a:t>
            </a:r>
            <a:endParaRPr lang="en-US" sz="1600" b="1" dirty="0">
              <a:latin typeface="Arial"/>
              <a:ea typeface="Times New Roman" charset="0"/>
              <a:cs typeface="Arial"/>
            </a:endParaRPr>
          </a:p>
          <a:p>
            <a:pPr algn="just" fontAlgn="base">
              <a:spcBef>
                <a:spcPct val="0"/>
              </a:spcBef>
              <a:spcAft>
                <a:spcPct val="0"/>
              </a:spcAft>
            </a:pPr>
            <a:r>
              <a:rPr lang="en-GB" sz="1600" b="1" dirty="0">
                <a:latin typeface="Arial"/>
                <a:ea typeface="ＭＳ Ｐゴシック" charset="-128"/>
                <a:cs typeface="Arial"/>
              </a:rPr>
              <a:t>Comments:</a:t>
            </a:r>
          </a:p>
          <a:p>
            <a:pPr fontAlgn="base">
              <a:spcBef>
                <a:spcPct val="0"/>
              </a:spcBef>
              <a:spcAft>
                <a:spcPct val="0"/>
              </a:spcAft>
            </a:pPr>
            <a:endParaRPr lang="en-US" sz="1200" b="1" dirty="0">
              <a:latin typeface="Times New Roman" charset="0"/>
              <a:ea typeface="Times New Roman" charset="0"/>
            </a:endParaRPr>
          </a:p>
          <a:p>
            <a:pPr fontAlgn="base">
              <a:spcBef>
                <a:spcPct val="0"/>
              </a:spcBef>
              <a:spcAft>
                <a:spcPct val="0"/>
              </a:spcAft>
            </a:pPr>
            <a:endParaRPr lang="en-US" sz="1200" dirty="0">
              <a:latin typeface="Times New Roman" charset="0"/>
              <a:ea typeface="Times New Roman" charset="0"/>
            </a:endParaRPr>
          </a:p>
        </p:txBody>
      </p:sp>
    </p:spTree>
    <p:extLst>
      <p:ext uri="{BB962C8B-B14F-4D97-AF65-F5344CB8AC3E}">
        <p14:creationId xmlns:p14="http://schemas.microsoft.com/office/powerpoint/2010/main" val="276852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Change management process</a:t>
            </a:r>
            <a:endParaRPr lang="zh-TW" altLang="en-US" dirty="0"/>
          </a:p>
        </p:txBody>
      </p:sp>
      <p:sp>
        <p:nvSpPr>
          <p:cNvPr id="3" name="內容版面配置區 2"/>
          <p:cNvSpPr>
            <a:spLocks noGrp="1"/>
          </p:cNvSpPr>
          <p:nvPr>
            <p:ph idx="1"/>
          </p:nvPr>
        </p:nvSpPr>
        <p:spPr/>
        <p:txBody>
          <a:bodyPr>
            <a:normAutofit/>
          </a:bodyPr>
          <a:lstStyle/>
          <a:p>
            <a:r>
              <a:rPr lang="en-US" altLang="zh-TW" sz="2400" dirty="0"/>
              <a:t>After a change request has been submitted, it is checked to ensure that it is valid</a:t>
            </a:r>
          </a:p>
          <a:p>
            <a:r>
              <a:rPr lang="en-US" altLang="zh-TW" sz="2400" dirty="0"/>
              <a:t>For </a:t>
            </a:r>
            <a:r>
              <a:rPr lang="en-US" altLang="zh-TW" sz="2400" b="1" dirty="0"/>
              <a:t>valid change requests</a:t>
            </a:r>
            <a:r>
              <a:rPr lang="en-US" altLang="zh-TW" sz="2400" dirty="0"/>
              <a:t>, the next stage of the change management process is change assessment and costing</a:t>
            </a:r>
          </a:p>
          <a:p>
            <a:pPr lvl="1"/>
            <a:r>
              <a:rPr lang="en-US" altLang="zh-TW" sz="2000" b="1" dirty="0"/>
              <a:t>Identify all of the components affected </a:t>
            </a:r>
            <a:r>
              <a:rPr lang="en-US" altLang="zh-TW" sz="2000" dirty="0"/>
              <a:t>by the changes; </a:t>
            </a:r>
          </a:p>
          <a:p>
            <a:pPr lvl="1"/>
            <a:r>
              <a:rPr lang="en-US" altLang="zh-TW" sz="2000" b="1" dirty="0"/>
              <a:t>Access the required changes </a:t>
            </a:r>
            <a:r>
              <a:rPr lang="en-US" altLang="zh-TW" sz="2000" dirty="0"/>
              <a:t>to the system modules;</a:t>
            </a:r>
          </a:p>
          <a:p>
            <a:pPr lvl="1"/>
            <a:r>
              <a:rPr lang="en-US" altLang="zh-TW" sz="2000" b="1" dirty="0"/>
              <a:t>Estimate the cost </a:t>
            </a:r>
            <a:r>
              <a:rPr lang="en-US" altLang="zh-TW" sz="2000" dirty="0"/>
              <a:t>of making the changes</a:t>
            </a:r>
          </a:p>
          <a:p>
            <a:r>
              <a:rPr lang="en-US" altLang="zh-TW" sz="2400" dirty="0"/>
              <a:t>Following change assessment and costing analysis, a separate group (called </a:t>
            </a:r>
            <a:r>
              <a:rPr lang="en-US" altLang="zh-TW" sz="2400" b="1" u="sng" dirty="0">
                <a:solidFill>
                  <a:srgbClr val="FF0000"/>
                </a:solidFill>
              </a:rPr>
              <a:t>change control board (CCB)</a:t>
            </a:r>
            <a:r>
              <a:rPr lang="en-US" altLang="zh-TW" sz="2400" dirty="0"/>
              <a:t> or </a:t>
            </a:r>
            <a:r>
              <a:rPr lang="en-US" altLang="zh-TW" sz="2400" b="1" dirty="0">
                <a:solidFill>
                  <a:srgbClr val="FF0000"/>
                </a:solidFill>
              </a:rPr>
              <a:t>product development group</a:t>
            </a:r>
            <a:r>
              <a:rPr lang="en-US" altLang="zh-TW" sz="2400" dirty="0"/>
              <a:t>) decides if it is cost-effective for the business to make the change to the software</a:t>
            </a:r>
          </a:p>
          <a:p>
            <a:pPr lvl="1"/>
            <a:r>
              <a:rPr lang="en-US" altLang="zh-TW" sz="2000" dirty="0"/>
              <a:t>The CCB or product development group </a:t>
            </a:r>
            <a:r>
              <a:rPr lang="en-US" altLang="zh-TW" sz="2000" u="sng" dirty="0"/>
              <a:t>considers the impact of the change from a </a:t>
            </a:r>
            <a:r>
              <a:rPr lang="en-US" altLang="zh-TW" sz="2000" b="1" u="sng" dirty="0">
                <a:solidFill>
                  <a:srgbClr val="FF0000"/>
                </a:solidFill>
              </a:rPr>
              <a:t>strategic</a:t>
            </a:r>
            <a:r>
              <a:rPr lang="en-US" altLang="zh-TW" sz="2000" b="1" u="sng" dirty="0"/>
              <a:t> </a:t>
            </a:r>
            <a:r>
              <a:rPr lang="en-US" altLang="zh-TW" sz="2000" u="sng" dirty="0"/>
              <a:t>or </a:t>
            </a:r>
            <a:r>
              <a:rPr lang="en-US" altLang="zh-TW" sz="2000" b="1" u="sng" dirty="0">
                <a:solidFill>
                  <a:srgbClr val="FF0000"/>
                </a:solidFill>
              </a:rPr>
              <a:t>organizational</a:t>
            </a:r>
            <a:r>
              <a:rPr lang="en-US" altLang="zh-TW" sz="2000" u="sng" dirty="0"/>
              <a:t> rather than a </a:t>
            </a:r>
            <a:r>
              <a:rPr lang="en-US" altLang="zh-TW" sz="2000" b="1" u="sng" dirty="0"/>
              <a:t>technical</a:t>
            </a:r>
            <a:r>
              <a:rPr lang="en-US" altLang="zh-TW" sz="2000" u="sng" dirty="0"/>
              <a:t> point of view</a:t>
            </a:r>
            <a:r>
              <a:rPr lang="en-US" altLang="zh-TW" sz="2000" dirty="0"/>
              <a:t>. It decides whether the change in question is </a:t>
            </a:r>
            <a:r>
              <a:rPr lang="en-US" altLang="zh-TW" sz="2000" dirty="0">
                <a:solidFill>
                  <a:srgbClr val="FF0000"/>
                </a:solidFill>
              </a:rPr>
              <a:t>economically justified</a:t>
            </a:r>
            <a:r>
              <a:rPr lang="en-US" altLang="zh-TW" sz="2000" dirty="0"/>
              <a:t>, and it </a:t>
            </a:r>
            <a:r>
              <a:rPr lang="en-US" altLang="zh-TW" sz="2000" dirty="0">
                <a:solidFill>
                  <a:srgbClr val="FF0000"/>
                </a:solidFill>
              </a:rPr>
              <a:t>prioritizes</a:t>
            </a:r>
            <a:r>
              <a:rPr lang="en-US" altLang="zh-TW" sz="2000" dirty="0"/>
              <a:t> accepted changes for implementation</a:t>
            </a:r>
          </a:p>
        </p:txBody>
      </p:sp>
      <p:sp>
        <p:nvSpPr>
          <p:cNvPr id="6" name="投影片編號版面配置區 5"/>
          <p:cNvSpPr>
            <a:spLocks noGrp="1"/>
          </p:cNvSpPr>
          <p:nvPr>
            <p:ph type="sldNum" sz="quarter" idx="12"/>
          </p:nvPr>
        </p:nvSpPr>
        <p:spPr/>
        <p:txBody>
          <a:bodyPr/>
          <a:lstStyle/>
          <a:p>
            <a:fld id="{7B134961-4B2C-A547-9A54-CB85DA02077E}" type="slidenum">
              <a:rPr lang="en-US" smtClean="0"/>
              <a:pPr/>
              <a:t>53</a:t>
            </a:fld>
            <a:endParaRPr lang="en-US"/>
          </a:p>
        </p:txBody>
      </p:sp>
    </p:spTree>
    <p:extLst>
      <p:ext uri="{BB962C8B-B14F-4D97-AF65-F5344CB8AC3E}">
        <p14:creationId xmlns:p14="http://schemas.microsoft.com/office/powerpoint/2010/main" val="1190110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change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The factors that influence the decision on whether or not to implement a change include</a:t>
            </a:r>
          </a:p>
          <a:p>
            <a:pPr lvl="1"/>
            <a:r>
              <a:rPr lang="en-US" dirty="0" smtClean="0">
                <a:solidFill>
                  <a:srgbClr val="FF0000"/>
                </a:solidFill>
              </a:rPr>
              <a:t>The consequences of </a:t>
            </a:r>
            <a:r>
              <a:rPr lang="en-US" u="sng" dirty="0" smtClean="0">
                <a:solidFill>
                  <a:srgbClr val="FF0000"/>
                </a:solidFill>
              </a:rPr>
              <a:t>not</a:t>
            </a:r>
            <a:r>
              <a:rPr lang="en-US" dirty="0" smtClean="0">
                <a:solidFill>
                  <a:srgbClr val="FF0000"/>
                </a:solidFill>
              </a:rPr>
              <a:t> making the change </a:t>
            </a:r>
          </a:p>
          <a:p>
            <a:pPr lvl="2"/>
            <a:r>
              <a:rPr lang="en-US" dirty="0" smtClean="0"/>
              <a:t>E.g., if the change is associated with a system failure, take into account the seriousness of that failure</a:t>
            </a:r>
            <a:endParaRPr lang="en-GB" dirty="0" smtClean="0"/>
          </a:p>
          <a:p>
            <a:pPr lvl="1"/>
            <a:r>
              <a:rPr lang="en-US" dirty="0" smtClean="0">
                <a:solidFill>
                  <a:srgbClr val="FF0000"/>
                </a:solidFill>
              </a:rPr>
              <a:t>The benefits of the change</a:t>
            </a:r>
            <a:r>
              <a:rPr lang="en-US" dirty="0" smtClean="0"/>
              <a:t> </a:t>
            </a:r>
            <a:endParaRPr lang="en-GB" dirty="0" smtClean="0"/>
          </a:p>
          <a:p>
            <a:pPr lvl="1"/>
            <a:r>
              <a:rPr lang="en-US" dirty="0" smtClean="0">
                <a:solidFill>
                  <a:srgbClr val="FF0000"/>
                </a:solidFill>
              </a:rPr>
              <a:t>The number of users affected by the change</a:t>
            </a:r>
          </a:p>
          <a:p>
            <a:pPr lvl="2"/>
            <a:r>
              <a:rPr lang="en-GB" dirty="0"/>
              <a:t>Only a few users are </a:t>
            </a:r>
            <a:r>
              <a:rPr lang="en-GB" dirty="0" smtClean="0"/>
              <a:t>affected by the change </a:t>
            </a:r>
            <a:r>
              <a:rPr lang="en-GB" dirty="0"/>
              <a:t>(low priority)</a:t>
            </a:r>
          </a:p>
          <a:p>
            <a:pPr lvl="2"/>
            <a:r>
              <a:rPr lang="en-GB" dirty="0"/>
              <a:t>The majority of </a:t>
            </a:r>
            <a:r>
              <a:rPr lang="en-GB" dirty="0" smtClean="0"/>
              <a:t>users </a:t>
            </a:r>
            <a:r>
              <a:rPr lang="en-GB" dirty="0"/>
              <a:t>have to adapt to the change (inadvisable)</a:t>
            </a:r>
          </a:p>
          <a:p>
            <a:pPr lvl="1"/>
            <a:r>
              <a:rPr lang="en-US" dirty="0" smtClean="0">
                <a:solidFill>
                  <a:srgbClr val="FF0000"/>
                </a:solidFill>
              </a:rPr>
              <a:t>The costs of making the change</a:t>
            </a:r>
          </a:p>
          <a:p>
            <a:pPr lvl="2"/>
            <a:r>
              <a:rPr lang="en-US" dirty="0" smtClean="0"/>
              <a:t>The change affects many system components and/or takes a lot of time to implement</a:t>
            </a:r>
            <a:endParaRPr lang="en-GB" dirty="0" smtClean="0"/>
          </a:p>
          <a:p>
            <a:pPr lvl="1"/>
            <a:r>
              <a:rPr lang="en-US" dirty="0" smtClean="0">
                <a:solidFill>
                  <a:srgbClr val="FF0000"/>
                </a:solidFill>
              </a:rPr>
              <a:t>The product </a:t>
            </a:r>
            <a:r>
              <a:rPr lang="en-US" u="sng" dirty="0" smtClean="0">
                <a:solidFill>
                  <a:srgbClr val="FF0000"/>
                </a:solidFill>
              </a:rPr>
              <a:t>release cycle</a:t>
            </a:r>
            <a:endParaRPr lang="en-GB" u="sng" dirty="0" smtClean="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54</a:t>
            </a:fld>
            <a:endParaRPr lang="en-US"/>
          </a:p>
        </p:txBody>
      </p:sp>
    </p:spTree>
    <p:extLst>
      <p:ext uri="{BB962C8B-B14F-4D97-AF65-F5344CB8AC3E}">
        <p14:creationId xmlns:p14="http://schemas.microsoft.com/office/powerpoint/2010/main" val="700127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Change management for software products</a:t>
            </a:r>
            <a:endParaRPr lang="zh-TW" altLang="en-US" dirty="0"/>
          </a:p>
        </p:txBody>
      </p:sp>
      <p:sp>
        <p:nvSpPr>
          <p:cNvPr id="3" name="內容版面配置區 2"/>
          <p:cNvSpPr>
            <a:spLocks noGrp="1"/>
          </p:cNvSpPr>
          <p:nvPr>
            <p:ph idx="1"/>
          </p:nvPr>
        </p:nvSpPr>
        <p:spPr/>
        <p:txBody>
          <a:bodyPr/>
          <a:lstStyle/>
          <a:p>
            <a:r>
              <a:rPr lang="en-US" altLang="zh-TW" dirty="0"/>
              <a:t>Change management for software </a:t>
            </a:r>
            <a:r>
              <a:rPr lang="en-US" altLang="zh-TW" dirty="0" smtClean="0"/>
              <a:t>products, rather than customer systems specially developed for a certain customer, are handled in a different way</a:t>
            </a:r>
          </a:p>
          <a:p>
            <a:pPr lvl="1"/>
            <a:r>
              <a:rPr lang="en-US" altLang="zh-TW" dirty="0" smtClean="0">
                <a:solidFill>
                  <a:srgbClr val="FF0000"/>
                </a:solidFill>
              </a:rPr>
              <a:t>Customer is not directly involved </a:t>
            </a:r>
            <a:r>
              <a:rPr lang="en-US" altLang="zh-TW" dirty="0" smtClean="0"/>
              <a:t>in decisions about system evolution</a:t>
            </a:r>
          </a:p>
          <a:p>
            <a:pPr lvl="1"/>
            <a:r>
              <a:rPr lang="en-US" altLang="zh-TW" dirty="0" smtClean="0"/>
              <a:t>Change requests for the products come from the</a:t>
            </a:r>
          </a:p>
          <a:p>
            <a:pPr lvl="2"/>
            <a:r>
              <a:rPr lang="en-US" altLang="zh-TW" dirty="0" smtClean="0">
                <a:solidFill>
                  <a:srgbClr val="FF0000"/>
                </a:solidFill>
              </a:rPr>
              <a:t>Customer support team </a:t>
            </a:r>
            <a:r>
              <a:rPr lang="en-US" altLang="zh-TW" dirty="0" smtClean="0"/>
              <a:t>(submit change requests associated with bugs that have been discovered and reported by customers)</a:t>
            </a:r>
          </a:p>
          <a:p>
            <a:pPr lvl="2"/>
            <a:r>
              <a:rPr lang="en-US" altLang="zh-TW" dirty="0" smtClean="0">
                <a:solidFill>
                  <a:srgbClr val="FF0000"/>
                </a:solidFill>
              </a:rPr>
              <a:t>The company marketing team </a:t>
            </a:r>
            <a:r>
              <a:rPr lang="en-US" altLang="zh-TW" dirty="0" smtClean="0"/>
              <a:t>(suggest changes that should be included to make it easier to sell a new version of system)</a:t>
            </a:r>
          </a:p>
          <a:p>
            <a:pPr lvl="2"/>
            <a:r>
              <a:rPr lang="en-US" altLang="zh-TW" dirty="0" smtClean="0">
                <a:solidFill>
                  <a:srgbClr val="FF0000"/>
                </a:solidFill>
              </a:rPr>
              <a:t>Developer themselves </a:t>
            </a:r>
            <a:r>
              <a:rPr lang="en-US" altLang="zh-TW" dirty="0" smtClean="0"/>
              <a:t>(good ideas about new features that can be added to the system)</a:t>
            </a:r>
          </a:p>
          <a:p>
            <a:pPr lvl="2"/>
            <a:endParaRPr lang="zh-TW" altLang="en-US" dirty="0"/>
          </a:p>
        </p:txBody>
      </p:sp>
      <p:sp>
        <p:nvSpPr>
          <p:cNvPr id="6" name="投影片編號版面配置區 5"/>
          <p:cNvSpPr>
            <a:spLocks noGrp="1"/>
          </p:cNvSpPr>
          <p:nvPr>
            <p:ph type="sldNum" sz="quarter" idx="12"/>
          </p:nvPr>
        </p:nvSpPr>
        <p:spPr/>
        <p:txBody>
          <a:bodyPr/>
          <a:lstStyle/>
          <a:p>
            <a:fld id="{7B134961-4B2C-A547-9A54-CB85DA02077E}" type="slidenum">
              <a:rPr lang="en-US" smtClean="0"/>
              <a:pPr/>
              <a:t>55</a:t>
            </a:fld>
            <a:endParaRPr lang="en-US"/>
          </a:p>
        </p:txBody>
      </p:sp>
    </p:spTree>
    <p:extLst>
      <p:ext uri="{BB962C8B-B14F-4D97-AF65-F5344CB8AC3E}">
        <p14:creationId xmlns:p14="http://schemas.microsoft.com/office/powerpoint/2010/main" val="1851237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 management and agile methods</a:t>
            </a:r>
            <a:endParaRPr lang="en-US" dirty="0"/>
          </a:p>
        </p:txBody>
      </p:sp>
      <p:sp>
        <p:nvSpPr>
          <p:cNvPr id="3" name="Content Placeholder 2"/>
          <p:cNvSpPr>
            <a:spLocks noGrp="1"/>
          </p:cNvSpPr>
          <p:nvPr>
            <p:ph idx="1"/>
          </p:nvPr>
        </p:nvSpPr>
        <p:spPr/>
        <p:txBody>
          <a:bodyPr/>
          <a:lstStyle/>
          <a:p>
            <a:r>
              <a:rPr lang="en-US" dirty="0" smtClean="0"/>
              <a:t>In some </a:t>
            </a:r>
            <a:r>
              <a:rPr lang="en-US" u="sng" dirty="0" smtClean="0">
                <a:solidFill>
                  <a:srgbClr val="FF0000"/>
                </a:solidFill>
              </a:rPr>
              <a:t>agile</a:t>
            </a:r>
            <a:r>
              <a:rPr lang="en-US" dirty="0" smtClean="0"/>
              <a:t> methods,</a:t>
            </a:r>
            <a:r>
              <a:rPr lang="en-US" dirty="0" smtClean="0">
                <a:solidFill>
                  <a:srgbClr val="FF0000"/>
                </a:solidFill>
              </a:rPr>
              <a:t> </a:t>
            </a:r>
            <a:r>
              <a:rPr lang="en-US" u="sng" dirty="0" smtClean="0">
                <a:solidFill>
                  <a:srgbClr val="FF0000"/>
                </a:solidFill>
              </a:rPr>
              <a:t>customers </a:t>
            </a:r>
            <a:r>
              <a:rPr lang="en-US" u="sng" dirty="0" smtClean="0"/>
              <a:t>are </a:t>
            </a:r>
            <a:r>
              <a:rPr lang="en-US" u="sng" dirty="0" smtClean="0">
                <a:solidFill>
                  <a:schemeClr val="tx1"/>
                </a:solidFill>
              </a:rPr>
              <a:t>directly</a:t>
            </a:r>
            <a:r>
              <a:rPr lang="en-US" u="sng" dirty="0" smtClean="0"/>
              <a:t> involved in </a:t>
            </a:r>
            <a:r>
              <a:rPr lang="en-US" u="sng" dirty="0" smtClean="0">
                <a:solidFill>
                  <a:schemeClr val="tx1"/>
                </a:solidFill>
              </a:rPr>
              <a:t>change management</a:t>
            </a:r>
            <a:r>
              <a:rPr lang="en-US" dirty="0" smtClean="0"/>
              <a:t>. </a:t>
            </a:r>
          </a:p>
          <a:p>
            <a:r>
              <a:rPr lang="en-US" dirty="0" smtClean="0"/>
              <a:t>The propose a change to the requirements and work with the team to </a:t>
            </a:r>
            <a:r>
              <a:rPr lang="en-US" u="sng" dirty="0" smtClean="0">
                <a:solidFill>
                  <a:srgbClr val="FF0000"/>
                </a:solidFill>
              </a:rPr>
              <a:t>assess its impact</a:t>
            </a:r>
            <a:r>
              <a:rPr lang="en-US" dirty="0" smtClean="0"/>
              <a:t> and </a:t>
            </a:r>
            <a:r>
              <a:rPr lang="en-US" dirty="0" smtClean="0">
                <a:solidFill>
                  <a:srgbClr val="FF0000"/>
                </a:solidFill>
              </a:rPr>
              <a:t>decide</a:t>
            </a:r>
            <a:r>
              <a:rPr lang="en-US" dirty="0" smtClean="0"/>
              <a:t> whether the change should take </a:t>
            </a:r>
            <a:r>
              <a:rPr lang="en-US" dirty="0" smtClean="0">
                <a:solidFill>
                  <a:srgbClr val="FF0000"/>
                </a:solidFill>
              </a:rPr>
              <a:t>priority</a:t>
            </a:r>
            <a:r>
              <a:rPr lang="en-US" dirty="0" smtClean="0"/>
              <a:t> over the </a:t>
            </a:r>
            <a:r>
              <a:rPr lang="en-US" dirty="0" smtClean="0">
                <a:solidFill>
                  <a:schemeClr val="tx1"/>
                </a:solidFill>
              </a:rPr>
              <a:t>features</a:t>
            </a:r>
            <a:r>
              <a:rPr lang="en-US" dirty="0" smtClean="0"/>
              <a:t> planned for the next increment of the system. </a:t>
            </a:r>
          </a:p>
          <a:p>
            <a:r>
              <a:rPr lang="en-US" u="sng" dirty="0" smtClean="0"/>
              <a:t>Changes that involve the </a:t>
            </a:r>
            <a:r>
              <a:rPr lang="en-US" u="sng" dirty="0" smtClean="0">
                <a:solidFill>
                  <a:srgbClr val="FF0000"/>
                </a:solidFill>
              </a:rPr>
              <a:t>software improvement</a:t>
            </a:r>
            <a:r>
              <a:rPr lang="en-US" dirty="0" smtClean="0">
                <a:solidFill>
                  <a:srgbClr val="FF0000"/>
                </a:solidFill>
              </a:rPr>
              <a:t> </a:t>
            </a:r>
            <a:r>
              <a:rPr lang="en-US" dirty="0" smtClean="0"/>
              <a:t>are decided by the </a:t>
            </a:r>
            <a:r>
              <a:rPr lang="en-US" dirty="0" smtClean="0">
                <a:solidFill>
                  <a:srgbClr val="FF0000"/>
                </a:solidFill>
              </a:rPr>
              <a:t>programmers </a:t>
            </a:r>
            <a:r>
              <a:rPr lang="en-US" dirty="0" smtClean="0"/>
              <a:t>working on the system. </a:t>
            </a:r>
          </a:p>
          <a:p>
            <a:r>
              <a:rPr lang="en-US" dirty="0" smtClean="0">
                <a:solidFill>
                  <a:srgbClr val="FF0000"/>
                </a:solidFill>
              </a:rPr>
              <a:t>Refactoring</a:t>
            </a:r>
            <a:r>
              <a:rPr lang="en-US" dirty="0" smtClean="0"/>
              <a:t>, where the software is continually improved, </a:t>
            </a:r>
            <a:r>
              <a:rPr lang="en-US" dirty="0" smtClean="0">
                <a:solidFill>
                  <a:srgbClr val="FF0000"/>
                </a:solidFill>
              </a:rPr>
              <a:t>is not seen as an overhead </a:t>
            </a:r>
            <a:r>
              <a:rPr lang="en-US" dirty="0" smtClean="0"/>
              <a:t>but as </a:t>
            </a:r>
            <a:r>
              <a:rPr lang="en-US" u="sng" dirty="0" smtClean="0"/>
              <a:t>a </a:t>
            </a:r>
            <a:r>
              <a:rPr lang="en-US" u="sng" dirty="0" smtClean="0">
                <a:solidFill>
                  <a:srgbClr val="FF0000"/>
                </a:solidFill>
              </a:rPr>
              <a:t>necessary part </a:t>
            </a:r>
            <a:r>
              <a:rPr lang="en-US" u="sng" dirty="0" smtClean="0"/>
              <a:t>of the development process</a:t>
            </a:r>
            <a:r>
              <a:rPr lang="en-US" dirty="0" smtClean="0"/>
              <a:t>.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56</a:t>
            </a:fld>
            <a:endParaRPr lang="en-US"/>
          </a:p>
        </p:txBody>
      </p:sp>
    </p:spTree>
    <p:extLst>
      <p:ext uri="{BB962C8B-B14F-4D97-AF65-F5344CB8AC3E}">
        <p14:creationId xmlns:p14="http://schemas.microsoft.com/office/powerpoint/2010/main" val="3917680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history (a record of the changes made to each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57</a:t>
            </a:fld>
            <a:endParaRPr lang="en-US"/>
          </a:p>
        </p:txBody>
      </p:sp>
      <p:sp>
        <p:nvSpPr>
          <p:cNvPr id="18434" name="Text Box 2"/>
          <p:cNvSpPr txBox="1">
            <a:spLocks noChangeArrowheads="1"/>
          </p:cNvSpPr>
          <p:nvPr/>
        </p:nvSpPr>
        <p:spPr bwMode="auto">
          <a:xfrm>
            <a:off x="1981201" y="1978025"/>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R="95250" fontAlgn="base">
              <a:spcBef>
                <a:spcPct val="0"/>
              </a:spcBef>
              <a:spcAft>
                <a:spcPct val="0"/>
              </a:spcAft>
            </a:pPr>
            <a:r>
              <a:rPr lang="en-US" sz="1600" dirty="0">
                <a:latin typeface="Arial"/>
                <a:ea typeface="Times New Roman" charset="0"/>
                <a:cs typeface="Arial"/>
              </a:rPr>
              <a:t>// SICSA project (XEP 6087)</a:t>
            </a:r>
          </a:p>
          <a:p>
            <a:pPr marR="95250" fontAlgn="base">
              <a:spcBef>
                <a:spcPct val="0"/>
              </a:spcBef>
              <a:spcAft>
                <a:spcPct val="0"/>
              </a:spcAft>
            </a:pPr>
            <a:r>
              <a:rPr lang="en-US" sz="1600" dirty="0">
                <a:latin typeface="Arial"/>
                <a:ea typeface="Times New Roman" charset="0"/>
                <a:cs typeface="Arial"/>
              </a:rPr>
              <a:t>//</a:t>
            </a:r>
          </a:p>
          <a:p>
            <a:pPr marR="95250" fontAlgn="base">
              <a:spcBef>
                <a:spcPct val="0"/>
              </a:spcBef>
              <a:spcAft>
                <a:spcPct val="0"/>
              </a:spcAft>
            </a:pPr>
            <a:r>
              <a:rPr lang="en-US" sz="1600" dirty="0">
                <a:latin typeface="Arial"/>
                <a:ea typeface="Times New Roman" charset="0"/>
                <a:cs typeface="Arial"/>
              </a:rPr>
              <a:t>// APP-SYSTEM/AUTH/RBAC/USER_ROLE</a:t>
            </a:r>
          </a:p>
          <a:p>
            <a:pPr marR="95250" fontAlgn="base">
              <a:spcBef>
                <a:spcPct val="0"/>
              </a:spcBef>
              <a:spcAft>
                <a:spcPct val="0"/>
              </a:spcAft>
            </a:pPr>
            <a:r>
              <a:rPr lang="en-US" sz="1600" dirty="0">
                <a:latin typeface="Arial"/>
                <a:ea typeface="Times New Roman" charset="0"/>
                <a:cs typeface="Arial"/>
              </a:rPr>
              <a:t>//</a:t>
            </a:r>
          </a:p>
          <a:p>
            <a:pPr marR="95250" fontAlgn="base">
              <a:spcBef>
                <a:spcPct val="0"/>
              </a:spcBef>
              <a:spcAft>
                <a:spcPct val="0"/>
              </a:spcAft>
            </a:pPr>
            <a:r>
              <a:rPr lang="en-US" sz="1600" dirty="0">
                <a:latin typeface="Arial"/>
                <a:ea typeface="Times New Roman" charset="0"/>
                <a:cs typeface="Arial"/>
              </a:rPr>
              <a:t>// Object: </a:t>
            </a:r>
            <a:r>
              <a:rPr lang="en-US" sz="1600" dirty="0" err="1">
                <a:latin typeface="Arial"/>
                <a:ea typeface="Times New Roman" charset="0"/>
                <a:cs typeface="Arial"/>
              </a:rPr>
              <a:t>currentRole</a:t>
            </a:r>
            <a:endParaRPr lang="en-US" sz="1600" dirty="0">
              <a:latin typeface="Arial"/>
              <a:ea typeface="Times New Roman" charset="0"/>
              <a:cs typeface="Arial"/>
            </a:endParaRPr>
          </a:p>
          <a:p>
            <a:pPr marR="95250" fontAlgn="base">
              <a:spcBef>
                <a:spcPct val="0"/>
              </a:spcBef>
              <a:spcAft>
                <a:spcPct val="0"/>
              </a:spcAft>
            </a:pPr>
            <a:r>
              <a:rPr lang="en-US" sz="1600" dirty="0">
                <a:latin typeface="Arial"/>
                <a:ea typeface="Times New Roman" charset="0"/>
                <a:cs typeface="Arial"/>
              </a:rPr>
              <a:t>// Author: R. </a:t>
            </a:r>
            <a:r>
              <a:rPr lang="en-US" sz="1600" dirty="0" err="1">
                <a:latin typeface="Arial"/>
                <a:ea typeface="Times New Roman" charset="0"/>
                <a:cs typeface="Arial"/>
              </a:rPr>
              <a:t>Looek</a:t>
            </a:r>
            <a:endParaRPr lang="en-US" sz="1600" dirty="0">
              <a:latin typeface="Arial"/>
              <a:ea typeface="Times New Roman" charset="0"/>
              <a:cs typeface="Arial"/>
            </a:endParaRPr>
          </a:p>
          <a:p>
            <a:pPr marR="95250" fontAlgn="base">
              <a:spcBef>
                <a:spcPct val="0"/>
              </a:spcBef>
              <a:spcAft>
                <a:spcPct val="0"/>
              </a:spcAft>
            </a:pPr>
            <a:r>
              <a:rPr lang="en-US" sz="1600" dirty="0">
                <a:latin typeface="Arial"/>
                <a:ea typeface="Times New Roman" charset="0"/>
                <a:cs typeface="Arial"/>
              </a:rPr>
              <a:t>// Creation date: 13/11</a:t>
            </a:r>
            <a:r>
              <a:rPr lang="en-US" sz="1600" dirty="0">
                <a:latin typeface="Arial"/>
                <a:ea typeface="Times New Roman" charset="0"/>
                <a:cs typeface="Arial"/>
              </a:rPr>
              <a:t>/2012</a:t>
            </a:r>
            <a:endParaRPr lang="en-US" sz="1600" dirty="0">
              <a:latin typeface="Arial"/>
              <a:ea typeface="Times New Roman" charset="0"/>
              <a:cs typeface="Arial"/>
            </a:endParaRPr>
          </a:p>
          <a:p>
            <a:pPr marR="95250" fontAlgn="base">
              <a:spcBef>
                <a:spcPct val="0"/>
              </a:spcBef>
              <a:spcAft>
                <a:spcPct val="0"/>
              </a:spcAft>
            </a:pPr>
            <a:r>
              <a:rPr lang="en-US" sz="1600" dirty="0">
                <a:latin typeface="Arial"/>
                <a:ea typeface="Times New Roman" charset="0"/>
                <a:cs typeface="Arial"/>
              </a:rPr>
              <a:t>//</a:t>
            </a:r>
          </a:p>
          <a:p>
            <a:pPr marR="95250" fontAlgn="base">
              <a:spcBef>
                <a:spcPct val="0"/>
              </a:spcBef>
              <a:spcAft>
                <a:spcPct val="0"/>
              </a:spcAft>
            </a:pPr>
            <a:r>
              <a:rPr lang="en-US" sz="1600" dirty="0">
                <a:latin typeface="Arial"/>
                <a:ea typeface="Times New Roman" charset="0"/>
                <a:cs typeface="Arial"/>
              </a:rPr>
              <a:t>// © St Andrews University </a:t>
            </a:r>
            <a:r>
              <a:rPr lang="en-US" sz="1600" dirty="0">
                <a:latin typeface="Arial"/>
                <a:ea typeface="Times New Roman" charset="0"/>
                <a:cs typeface="Arial"/>
              </a:rPr>
              <a:t>2012</a:t>
            </a:r>
            <a:endParaRPr lang="en-US" sz="1600" dirty="0">
              <a:latin typeface="Arial"/>
              <a:ea typeface="Times New Roman" charset="0"/>
              <a:cs typeface="Arial"/>
            </a:endParaRPr>
          </a:p>
          <a:p>
            <a:pPr marR="95250" fontAlgn="base">
              <a:spcBef>
                <a:spcPct val="0"/>
              </a:spcBef>
              <a:spcAft>
                <a:spcPct val="0"/>
              </a:spcAft>
            </a:pPr>
            <a:r>
              <a:rPr lang="en-US" sz="1600" dirty="0">
                <a:latin typeface="Arial"/>
                <a:ea typeface="Times New Roman" charset="0"/>
                <a:cs typeface="Arial"/>
              </a:rPr>
              <a:t>//</a:t>
            </a:r>
          </a:p>
          <a:p>
            <a:pPr marR="95250" fontAlgn="base">
              <a:spcBef>
                <a:spcPct val="0"/>
              </a:spcBef>
              <a:spcAft>
                <a:spcPct val="0"/>
              </a:spcAft>
            </a:pPr>
            <a:r>
              <a:rPr lang="en-US" sz="1600" dirty="0">
                <a:solidFill>
                  <a:srgbClr val="FF0000"/>
                </a:solidFill>
                <a:latin typeface="Arial"/>
                <a:ea typeface="Times New Roman" charset="0"/>
                <a:cs typeface="Arial"/>
              </a:rPr>
              <a:t>// Modification history</a:t>
            </a:r>
          </a:p>
          <a:p>
            <a:pPr marR="95250" fontAlgn="base">
              <a:spcBef>
                <a:spcPct val="0"/>
              </a:spcBef>
              <a:spcAft>
                <a:spcPct val="0"/>
              </a:spcAft>
            </a:pPr>
            <a:r>
              <a:rPr lang="en-US" sz="1600" dirty="0">
                <a:solidFill>
                  <a:srgbClr val="FF0000"/>
                </a:solidFill>
                <a:latin typeface="Arial"/>
                <a:ea typeface="Times New Roman" charset="0"/>
                <a:cs typeface="Arial"/>
              </a:rPr>
              <a:t>// </a:t>
            </a:r>
            <a:r>
              <a:rPr lang="en-US" sz="1600" dirty="0">
                <a:solidFill>
                  <a:srgbClr val="FF0000"/>
                </a:solidFill>
                <a:latin typeface="Arial"/>
                <a:ea typeface="Times New Roman" charset="0"/>
                <a:cs typeface="Arial"/>
              </a:rPr>
              <a:t>Version	Modifier	Date	  	Change		Reason</a:t>
            </a:r>
            <a:endParaRPr lang="en-US" sz="1600" dirty="0">
              <a:solidFill>
                <a:srgbClr val="FF0000"/>
              </a:solidFill>
              <a:latin typeface="Arial"/>
              <a:ea typeface="Times New Roman" charset="0"/>
              <a:cs typeface="Arial"/>
            </a:endParaRPr>
          </a:p>
          <a:p>
            <a:pPr marR="95250" fontAlgn="base">
              <a:spcBef>
                <a:spcPct val="0"/>
              </a:spcBef>
              <a:spcAft>
                <a:spcPct val="0"/>
              </a:spcAft>
            </a:pPr>
            <a:r>
              <a:rPr lang="en-US" sz="1600" dirty="0">
                <a:solidFill>
                  <a:srgbClr val="FF0000"/>
                </a:solidFill>
                <a:latin typeface="Arial"/>
                <a:ea typeface="Times New Roman" charset="0"/>
                <a:cs typeface="Arial"/>
              </a:rPr>
              <a:t>// </a:t>
            </a:r>
            <a:r>
              <a:rPr lang="en-US" sz="1600" dirty="0">
                <a:solidFill>
                  <a:srgbClr val="FF0000"/>
                </a:solidFill>
                <a:latin typeface="Arial"/>
                <a:ea typeface="Times New Roman" charset="0"/>
                <a:cs typeface="Arial"/>
              </a:rPr>
              <a:t>1.0	J</a:t>
            </a:r>
            <a:r>
              <a:rPr lang="en-US" sz="1600" dirty="0">
                <a:solidFill>
                  <a:srgbClr val="FF0000"/>
                </a:solidFill>
                <a:latin typeface="Arial"/>
                <a:ea typeface="Times New Roman" charset="0"/>
                <a:cs typeface="Arial"/>
              </a:rPr>
              <a:t>. </a:t>
            </a:r>
            <a:r>
              <a:rPr lang="en-US" sz="1600" dirty="0">
                <a:solidFill>
                  <a:srgbClr val="FF0000"/>
                </a:solidFill>
                <a:latin typeface="Arial"/>
                <a:ea typeface="Times New Roman" charset="0"/>
                <a:cs typeface="Arial"/>
              </a:rPr>
              <a:t>Jones	11</a:t>
            </a:r>
            <a:r>
              <a:rPr lang="en-US" sz="1600" dirty="0">
                <a:solidFill>
                  <a:srgbClr val="FF0000"/>
                </a:solidFill>
                <a:latin typeface="Arial"/>
                <a:ea typeface="Times New Roman" charset="0"/>
                <a:cs typeface="Arial"/>
              </a:rPr>
              <a:t>/11/</a:t>
            </a:r>
            <a:r>
              <a:rPr lang="en-US" sz="1600" dirty="0">
                <a:solidFill>
                  <a:srgbClr val="FF0000"/>
                </a:solidFill>
                <a:latin typeface="Arial"/>
                <a:ea typeface="Times New Roman" charset="0"/>
                <a:cs typeface="Arial"/>
              </a:rPr>
              <a:t>2009	Add header	Submitted </a:t>
            </a:r>
            <a:r>
              <a:rPr lang="en-US" sz="1600" dirty="0">
                <a:solidFill>
                  <a:srgbClr val="FF0000"/>
                </a:solidFill>
                <a:latin typeface="Arial"/>
                <a:ea typeface="Times New Roman" charset="0"/>
                <a:cs typeface="Arial"/>
              </a:rPr>
              <a:t>to CM</a:t>
            </a:r>
          </a:p>
          <a:p>
            <a:pPr marR="95250" fontAlgn="base">
              <a:spcBef>
                <a:spcPct val="0"/>
              </a:spcBef>
              <a:spcAft>
                <a:spcPct val="0"/>
              </a:spcAft>
            </a:pPr>
            <a:r>
              <a:rPr lang="en-US" sz="1600" dirty="0">
                <a:solidFill>
                  <a:srgbClr val="FF0000"/>
                </a:solidFill>
                <a:latin typeface="Arial"/>
                <a:ea typeface="Times New Roman" charset="0"/>
                <a:cs typeface="Arial"/>
              </a:rPr>
              <a:t>// </a:t>
            </a:r>
            <a:r>
              <a:rPr lang="en-US" sz="1600" dirty="0">
                <a:solidFill>
                  <a:srgbClr val="FF0000"/>
                </a:solidFill>
                <a:latin typeface="Arial"/>
                <a:ea typeface="Times New Roman" charset="0"/>
                <a:cs typeface="Arial"/>
              </a:rPr>
              <a:t>1.1	R</a:t>
            </a:r>
            <a:r>
              <a:rPr lang="en-US" sz="1600" dirty="0">
                <a:solidFill>
                  <a:srgbClr val="FF0000"/>
                </a:solidFill>
                <a:latin typeface="Arial"/>
                <a:ea typeface="Times New Roman" charset="0"/>
                <a:cs typeface="Arial"/>
              </a:rPr>
              <a:t>. </a:t>
            </a:r>
            <a:r>
              <a:rPr lang="en-US" sz="1600" dirty="0" err="1">
                <a:solidFill>
                  <a:srgbClr val="FF0000"/>
                </a:solidFill>
                <a:latin typeface="Arial"/>
                <a:ea typeface="Times New Roman" charset="0"/>
                <a:cs typeface="Arial"/>
              </a:rPr>
              <a:t>Looek</a:t>
            </a:r>
            <a:r>
              <a:rPr lang="en-US" sz="1600" dirty="0">
                <a:solidFill>
                  <a:srgbClr val="FF0000"/>
                </a:solidFill>
                <a:latin typeface="Arial"/>
                <a:ea typeface="Times New Roman" charset="0"/>
                <a:cs typeface="Arial"/>
              </a:rPr>
              <a:t> 	13</a:t>
            </a:r>
            <a:r>
              <a:rPr lang="en-US" sz="1600" dirty="0">
                <a:solidFill>
                  <a:srgbClr val="FF0000"/>
                </a:solidFill>
                <a:latin typeface="Arial"/>
                <a:ea typeface="Times New Roman" charset="0"/>
                <a:cs typeface="Arial"/>
              </a:rPr>
              <a:t>/11</a:t>
            </a:r>
            <a:r>
              <a:rPr lang="en-US" sz="1600" dirty="0">
                <a:solidFill>
                  <a:srgbClr val="FF0000"/>
                </a:solidFill>
                <a:latin typeface="Arial"/>
                <a:ea typeface="Times New Roman" charset="0"/>
                <a:cs typeface="Arial"/>
              </a:rPr>
              <a:t>/2012	New field		Change </a:t>
            </a:r>
            <a:r>
              <a:rPr lang="en-US" sz="1600" dirty="0">
                <a:solidFill>
                  <a:srgbClr val="FF0000"/>
                </a:solidFill>
                <a:latin typeface="Arial"/>
                <a:ea typeface="Times New Roman" charset="0"/>
                <a:cs typeface="Arial"/>
              </a:rPr>
              <a:t>req. R07/02</a:t>
            </a:r>
          </a:p>
          <a:p>
            <a:pPr fontAlgn="base">
              <a:spcBef>
                <a:spcPct val="0"/>
              </a:spcBef>
              <a:spcAft>
                <a:spcPct val="0"/>
              </a:spcAft>
            </a:pPr>
            <a:endParaRPr lang="en-US" sz="1200" dirty="0">
              <a:latin typeface="Times New Roman" charset="0"/>
              <a:ea typeface="Times New Roman" charset="0"/>
            </a:endParaRPr>
          </a:p>
        </p:txBody>
      </p:sp>
    </p:spTree>
    <p:extLst>
      <p:ext uri="{BB962C8B-B14F-4D97-AF65-F5344CB8AC3E}">
        <p14:creationId xmlns:p14="http://schemas.microsoft.com/office/powerpoint/2010/main" val="24502494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72899"/>
            <a:ext cx="8229600" cy="1143000"/>
          </a:xfrm>
        </p:spPr>
        <p:txBody>
          <a:bodyPr/>
          <a:lstStyle/>
          <a:p>
            <a:pPr algn="ctr"/>
            <a:r>
              <a:rPr lang="en-US" dirty="0" smtClean="0"/>
              <a:t>Release 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58</a:t>
            </a:fld>
            <a:endParaRPr lang="en-US"/>
          </a:p>
        </p:txBody>
      </p:sp>
    </p:spTree>
    <p:extLst>
      <p:ext uri="{BB962C8B-B14F-4D97-AF65-F5344CB8AC3E}">
        <p14:creationId xmlns:p14="http://schemas.microsoft.com/office/powerpoint/2010/main" val="39238463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Release management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system release </a:t>
            </a:r>
            <a:r>
              <a:rPr lang="en-US" dirty="0" smtClean="0"/>
              <a:t>is </a:t>
            </a:r>
            <a:r>
              <a:rPr lang="en-US" u="sng" dirty="0" smtClean="0"/>
              <a:t>a </a:t>
            </a:r>
            <a:r>
              <a:rPr lang="en-US" u="sng" dirty="0" smtClean="0">
                <a:solidFill>
                  <a:srgbClr val="FF0000"/>
                </a:solidFill>
              </a:rPr>
              <a:t>version</a:t>
            </a:r>
            <a:r>
              <a:rPr lang="en-US" u="sng" dirty="0" smtClean="0"/>
              <a:t> of a software </a:t>
            </a:r>
            <a:r>
              <a:rPr lang="en-US" u="sng" dirty="0" smtClean="0">
                <a:solidFill>
                  <a:srgbClr val="FF0000"/>
                </a:solidFill>
              </a:rPr>
              <a:t>system</a:t>
            </a:r>
            <a:r>
              <a:rPr lang="en-US" u="sng" dirty="0" smtClean="0"/>
              <a:t> that is </a:t>
            </a:r>
            <a:r>
              <a:rPr lang="en-US" u="sng" dirty="0" smtClean="0">
                <a:solidFill>
                  <a:srgbClr val="FF0000"/>
                </a:solidFill>
              </a:rPr>
              <a:t>distributed to customers</a:t>
            </a:r>
            <a:r>
              <a:rPr lang="en-US" dirty="0" smtClean="0"/>
              <a:t>.</a:t>
            </a:r>
          </a:p>
          <a:p>
            <a:r>
              <a:rPr lang="en-US" dirty="0" smtClean="0"/>
              <a:t>For mass market software, it is usually possible to identify two types of release: </a:t>
            </a:r>
            <a:r>
              <a:rPr lang="en-US" b="1" dirty="0" smtClean="0">
                <a:solidFill>
                  <a:srgbClr val="FF0000"/>
                </a:solidFill>
              </a:rPr>
              <a:t>major releases </a:t>
            </a:r>
            <a:r>
              <a:rPr lang="en-US" dirty="0" smtClean="0"/>
              <a:t>which deliver </a:t>
            </a:r>
            <a:r>
              <a:rPr lang="en-US" u="sng" dirty="0" smtClean="0"/>
              <a:t>significant new functionality</a:t>
            </a:r>
            <a:r>
              <a:rPr lang="en-US" dirty="0" smtClean="0"/>
              <a:t>, and </a:t>
            </a:r>
            <a:r>
              <a:rPr lang="en-US" b="1" dirty="0" smtClean="0">
                <a:solidFill>
                  <a:srgbClr val="FF0000"/>
                </a:solidFill>
              </a:rPr>
              <a:t>minor releases</a:t>
            </a:r>
            <a:r>
              <a:rPr lang="en-US" dirty="0" smtClean="0"/>
              <a:t>, which </a:t>
            </a:r>
            <a:r>
              <a:rPr lang="en-US" u="sng" dirty="0" smtClean="0"/>
              <a:t>repair bugs</a:t>
            </a:r>
            <a:r>
              <a:rPr lang="en-US" dirty="0" smtClean="0"/>
              <a:t> and </a:t>
            </a:r>
            <a:r>
              <a:rPr lang="en-US" u="sng" dirty="0" smtClean="0"/>
              <a:t>fix customer problems</a:t>
            </a:r>
            <a:r>
              <a:rPr lang="en-US" dirty="0" smtClean="0"/>
              <a:t> that have been reported. </a:t>
            </a:r>
          </a:p>
          <a:p>
            <a:r>
              <a:rPr lang="en-US" dirty="0" smtClean="0"/>
              <a:t>For </a:t>
            </a:r>
            <a:r>
              <a:rPr lang="en-US" dirty="0" smtClean="0">
                <a:solidFill>
                  <a:schemeClr val="tx1"/>
                </a:solidFill>
              </a:rPr>
              <a:t>custom software </a:t>
            </a:r>
            <a:r>
              <a:rPr lang="en-US" dirty="0" smtClean="0"/>
              <a:t>or </a:t>
            </a:r>
            <a:r>
              <a:rPr lang="en-US" dirty="0" smtClean="0">
                <a:solidFill>
                  <a:schemeClr val="tx1"/>
                </a:solidFill>
              </a:rPr>
              <a:t>software product lines</a:t>
            </a:r>
            <a:r>
              <a:rPr lang="en-US" dirty="0" smtClean="0"/>
              <a:t>, </a:t>
            </a:r>
            <a:r>
              <a:rPr lang="en-US" u="sng" dirty="0" smtClean="0">
                <a:solidFill>
                  <a:schemeClr val="tx1"/>
                </a:solidFill>
              </a:rPr>
              <a:t>releases</a:t>
            </a:r>
            <a:r>
              <a:rPr lang="en-US" u="sng" dirty="0" smtClean="0"/>
              <a:t> of the system may have to be produced </a:t>
            </a:r>
            <a:r>
              <a:rPr lang="en-US" u="sng" dirty="0" smtClean="0">
                <a:solidFill>
                  <a:srgbClr val="FF0000"/>
                </a:solidFill>
              </a:rPr>
              <a:t>for each customer</a:t>
            </a:r>
            <a:r>
              <a:rPr lang="en-US" dirty="0" smtClean="0"/>
              <a:t> and </a:t>
            </a:r>
            <a:r>
              <a:rPr lang="en-US" u="sng" dirty="0" smtClean="0"/>
              <a:t>individual customers may be running several </a:t>
            </a:r>
            <a:r>
              <a:rPr lang="en-US" u="sng" dirty="0" smtClean="0">
                <a:solidFill>
                  <a:srgbClr val="FF0000"/>
                </a:solidFill>
              </a:rPr>
              <a:t>different releases of the system at the same time</a:t>
            </a:r>
            <a:r>
              <a:rPr lang="en-US" dirty="0" smtClean="0"/>
              <a:t>.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59</a:t>
            </a:fld>
            <a:endParaRPr lang="en-US"/>
          </a:p>
        </p:txBody>
      </p:sp>
    </p:spTree>
    <p:extLst>
      <p:ext uri="{BB962C8B-B14F-4D97-AF65-F5344CB8AC3E}">
        <p14:creationId xmlns:p14="http://schemas.microsoft.com/office/powerpoint/2010/main" val="3861715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Development phases</a:t>
            </a:r>
            <a:endParaRPr lang="zh-TW" altLang="en-US" dirty="0"/>
          </a:p>
        </p:txBody>
      </p:sp>
      <p:sp>
        <p:nvSpPr>
          <p:cNvPr id="3" name="內容版面配置區 2"/>
          <p:cNvSpPr>
            <a:spLocks noGrp="1"/>
          </p:cNvSpPr>
          <p:nvPr>
            <p:ph idx="1"/>
          </p:nvPr>
        </p:nvSpPr>
        <p:spPr/>
        <p:txBody>
          <a:bodyPr/>
          <a:lstStyle/>
          <a:p>
            <a:r>
              <a:rPr lang="en-US" altLang="zh-TW" dirty="0" smtClean="0"/>
              <a:t>A </a:t>
            </a:r>
            <a:r>
              <a:rPr lang="en-US" altLang="zh-TW" u="sng" dirty="0" smtClean="0">
                <a:solidFill>
                  <a:srgbClr val="FF0000"/>
                </a:solidFill>
              </a:rPr>
              <a:t>development phase</a:t>
            </a:r>
            <a:r>
              <a:rPr lang="en-US" altLang="zh-TW" dirty="0" smtClean="0">
                <a:solidFill>
                  <a:srgbClr val="FF0000"/>
                </a:solidFill>
              </a:rPr>
              <a:t> </a:t>
            </a:r>
            <a:r>
              <a:rPr lang="en-US" altLang="zh-TW" dirty="0" smtClean="0"/>
              <a:t>where the </a:t>
            </a:r>
            <a:r>
              <a:rPr lang="en-US" altLang="zh-TW" u="sng" dirty="0" smtClean="0"/>
              <a:t>development team is responsible for managing the software configuration</a:t>
            </a:r>
            <a:r>
              <a:rPr lang="en-US" altLang="zh-TW" dirty="0" smtClean="0"/>
              <a:t> and new functionality is being added to the software. </a:t>
            </a:r>
          </a:p>
          <a:p>
            <a:r>
              <a:rPr lang="en-GB" altLang="zh-TW" dirty="0" smtClean="0"/>
              <a:t>A </a:t>
            </a:r>
            <a:r>
              <a:rPr lang="en-GB" altLang="zh-TW" u="sng" dirty="0" smtClean="0">
                <a:solidFill>
                  <a:srgbClr val="FF0000"/>
                </a:solidFill>
              </a:rPr>
              <a:t>system testing phase</a:t>
            </a:r>
            <a:r>
              <a:rPr lang="en-GB" altLang="zh-TW" dirty="0" smtClean="0">
                <a:solidFill>
                  <a:srgbClr val="FF0000"/>
                </a:solidFill>
              </a:rPr>
              <a:t> </a:t>
            </a:r>
            <a:r>
              <a:rPr lang="en-GB" altLang="zh-TW" dirty="0" smtClean="0"/>
              <a:t>where a version of the system is released internally for testing. </a:t>
            </a:r>
          </a:p>
          <a:p>
            <a:pPr lvl="1"/>
            <a:r>
              <a:rPr lang="en-GB" altLang="zh-TW" u="sng" dirty="0" smtClean="0"/>
              <a:t>No new system functionality is added</a:t>
            </a:r>
            <a:r>
              <a:rPr lang="en-GB" altLang="zh-TW" dirty="0" smtClean="0"/>
              <a:t>. </a:t>
            </a:r>
            <a:r>
              <a:rPr lang="en-GB" altLang="zh-TW" u="sng" dirty="0" smtClean="0"/>
              <a:t>Changes</a:t>
            </a:r>
            <a:r>
              <a:rPr lang="en-GB" altLang="zh-TW" dirty="0" smtClean="0"/>
              <a:t> made are </a:t>
            </a:r>
            <a:r>
              <a:rPr lang="en-GB" altLang="zh-TW" dirty="0" smtClean="0">
                <a:solidFill>
                  <a:srgbClr val="FF0000"/>
                </a:solidFill>
              </a:rPr>
              <a:t>bug fixes</a:t>
            </a:r>
            <a:r>
              <a:rPr lang="en-GB" altLang="zh-TW" dirty="0" smtClean="0"/>
              <a:t>, </a:t>
            </a:r>
            <a:r>
              <a:rPr lang="en-GB" altLang="zh-TW" dirty="0" smtClean="0">
                <a:solidFill>
                  <a:srgbClr val="FF0000"/>
                </a:solidFill>
              </a:rPr>
              <a:t>performance improvements</a:t>
            </a:r>
            <a:r>
              <a:rPr lang="en-GB" altLang="zh-TW" dirty="0" smtClean="0"/>
              <a:t> and </a:t>
            </a:r>
            <a:r>
              <a:rPr lang="en-GB" altLang="zh-TW" dirty="0" smtClean="0">
                <a:solidFill>
                  <a:srgbClr val="FF0000"/>
                </a:solidFill>
              </a:rPr>
              <a:t>security vulnerability repairs</a:t>
            </a:r>
            <a:r>
              <a:rPr lang="en-GB" altLang="zh-TW" dirty="0" smtClean="0"/>
              <a:t>. </a:t>
            </a:r>
          </a:p>
          <a:p>
            <a:r>
              <a:rPr lang="en-GB" altLang="zh-TW" dirty="0" smtClean="0"/>
              <a:t>A </a:t>
            </a:r>
            <a:r>
              <a:rPr lang="en-GB" altLang="zh-TW" u="sng" dirty="0" smtClean="0">
                <a:solidFill>
                  <a:srgbClr val="FF0000"/>
                </a:solidFill>
              </a:rPr>
              <a:t>release phase</a:t>
            </a:r>
            <a:r>
              <a:rPr lang="en-GB" altLang="zh-TW" dirty="0" smtClean="0">
                <a:solidFill>
                  <a:srgbClr val="FF0000"/>
                </a:solidFill>
              </a:rPr>
              <a:t> </a:t>
            </a:r>
            <a:r>
              <a:rPr lang="en-GB" altLang="zh-TW" dirty="0" smtClean="0"/>
              <a:t>where the software is released to customers for use. </a:t>
            </a:r>
          </a:p>
          <a:p>
            <a:pPr lvl="1"/>
            <a:r>
              <a:rPr lang="en-GB" altLang="zh-TW" u="sng" dirty="0" smtClean="0"/>
              <a:t>New versions of the released system are developed</a:t>
            </a:r>
            <a:r>
              <a:rPr lang="en-GB" altLang="zh-TW" dirty="0" smtClean="0"/>
              <a:t> to </a:t>
            </a:r>
            <a:r>
              <a:rPr lang="en-GB" altLang="zh-TW" dirty="0" smtClean="0">
                <a:solidFill>
                  <a:srgbClr val="FF0000"/>
                </a:solidFill>
              </a:rPr>
              <a:t>repair bugs and vulnerabilities</a:t>
            </a:r>
            <a:r>
              <a:rPr lang="en-GB" altLang="zh-TW" dirty="0" smtClean="0"/>
              <a:t> and to </a:t>
            </a:r>
            <a:r>
              <a:rPr lang="en-GB" altLang="zh-TW" dirty="0" smtClean="0">
                <a:solidFill>
                  <a:srgbClr val="FF0000"/>
                </a:solidFill>
              </a:rPr>
              <a:t>include new features</a:t>
            </a:r>
            <a:r>
              <a:rPr lang="en-GB" altLang="zh-TW" dirty="0" smtClean="0"/>
              <a:t>. </a:t>
            </a:r>
          </a:p>
        </p:txBody>
      </p:sp>
      <p:sp>
        <p:nvSpPr>
          <p:cNvPr id="4" name="投影片編號版面配置區 3"/>
          <p:cNvSpPr>
            <a:spLocks noGrp="1"/>
          </p:cNvSpPr>
          <p:nvPr>
            <p:ph type="sldNum" sz="quarter" idx="12"/>
          </p:nvPr>
        </p:nvSpPr>
        <p:spPr/>
        <p:txBody>
          <a:bodyPr/>
          <a:lstStyle/>
          <a:p>
            <a:fld id="{06B08636-2230-4F63-B7BC-9DB5C32678DF}" type="slidenum">
              <a:rPr lang="zh-TW" altLang="en-US" smtClean="0"/>
              <a:t>6</a:t>
            </a:fld>
            <a:endParaRPr lang="zh-TW" altLang="en-US"/>
          </a:p>
        </p:txBody>
      </p:sp>
    </p:spTree>
    <p:extLst>
      <p:ext uri="{BB962C8B-B14F-4D97-AF65-F5344CB8AC3E}">
        <p14:creationId xmlns:p14="http://schemas.microsoft.com/office/powerpoint/2010/main" val="2662964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components</a:t>
            </a:r>
            <a:endParaRPr lang="en-US" dirty="0"/>
          </a:p>
        </p:txBody>
      </p:sp>
      <p:sp>
        <p:nvSpPr>
          <p:cNvPr id="3" name="Content Placeholder 2"/>
          <p:cNvSpPr>
            <a:spLocks noGrp="1"/>
          </p:cNvSpPr>
          <p:nvPr>
            <p:ph idx="1"/>
          </p:nvPr>
        </p:nvSpPr>
        <p:spPr/>
        <p:txBody>
          <a:bodyPr/>
          <a:lstStyle/>
          <a:p>
            <a:r>
              <a:rPr lang="en-US" dirty="0" smtClean="0"/>
              <a:t>As well as the the executable code of the system, a release may also include:</a:t>
            </a:r>
            <a:endParaRPr lang="en-GB" dirty="0" smtClean="0"/>
          </a:p>
          <a:p>
            <a:pPr lvl="1"/>
            <a:r>
              <a:rPr lang="en-US" dirty="0" smtClean="0">
                <a:solidFill>
                  <a:srgbClr val="FF0000"/>
                </a:solidFill>
              </a:rPr>
              <a:t>configuration files </a:t>
            </a:r>
            <a:r>
              <a:rPr lang="en-US" dirty="0" smtClean="0"/>
              <a:t>defining how the release should be configured for particular installations;</a:t>
            </a:r>
            <a:endParaRPr lang="en-GB" dirty="0" smtClean="0"/>
          </a:p>
          <a:p>
            <a:pPr lvl="1"/>
            <a:r>
              <a:rPr lang="en-US" dirty="0" smtClean="0">
                <a:solidFill>
                  <a:srgbClr val="FF0000"/>
                </a:solidFill>
              </a:rPr>
              <a:t>data files</a:t>
            </a:r>
            <a:r>
              <a:rPr lang="en-US" dirty="0" smtClean="0"/>
              <a:t>, such as files of error messages, that are needed for successful system operation;</a:t>
            </a:r>
            <a:endParaRPr lang="en-GB" dirty="0" smtClean="0"/>
          </a:p>
          <a:p>
            <a:pPr lvl="1"/>
            <a:r>
              <a:rPr lang="en-US" dirty="0" smtClean="0">
                <a:solidFill>
                  <a:srgbClr val="FF0000"/>
                </a:solidFill>
              </a:rPr>
              <a:t>an installation program </a:t>
            </a:r>
            <a:r>
              <a:rPr lang="en-US" dirty="0" smtClean="0"/>
              <a:t>that is used to help install the system on target hardware;</a:t>
            </a:r>
            <a:endParaRPr lang="en-GB" dirty="0" smtClean="0"/>
          </a:p>
          <a:p>
            <a:pPr lvl="1"/>
            <a:r>
              <a:rPr lang="en-US" dirty="0" smtClean="0">
                <a:solidFill>
                  <a:srgbClr val="FF0000"/>
                </a:solidFill>
              </a:rPr>
              <a:t>electronic and paper documentation </a:t>
            </a:r>
            <a:r>
              <a:rPr lang="en-US" dirty="0" smtClean="0"/>
              <a:t>describing the system;</a:t>
            </a:r>
            <a:endParaRPr lang="en-GB" dirty="0" smtClean="0"/>
          </a:p>
          <a:p>
            <a:pPr lvl="1"/>
            <a:r>
              <a:rPr lang="en-US" dirty="0" smtClean="0">
                <a:solidFill>
                  <a:srgbClr val="FF0000"/>
                </a:solidFill>
              </a:rPr>
              <a:t>packaging and associated publicity</a:t>
            </a:r>
            <a:r>
              <a:rPr lang="en-US" i="1" dirty="0" smtClean="0">
                <a:solidFill>
                  <a:srgbClr val="FF0000"/>
                </a:solidFill>
              </a:rPr>
              <a:t> </a:t>
            </a:r>
            <a:r>
              <a:rPr lang="en-US" dirty="0" smtClean="0"/>
              <a:t>that have been designed for that release.</a:t>
            </a:r>
            <a:endParaRPr lang="en-GB" dirty="0" smtClean="0"/>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60</a:t>
            </a:fld>
            <a:endParaRPr lang="en-US"/>
          </a:p>
        </p:txBody>
      </p:sp>
    </p:spTree>
    <p:extLst>
      <p:ext uri="{BB962C8B-B14F-4D97-AF65-F5344CB8AC3E}">
        <p14:creationId xmlns:p14="http://schemas.microsoft.com/office/powerpoint/2010/main" val="2109395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Release planning</a:t>
            </a:r>
            <a:endParaRPr lang="en-US" dirty="0">
              <a:solidFill>
                <a:srgbClr val="FF0000"/>
              </a:solidFill>
            </a:endParaRPr>
          </a:p>
        </p:txBody>
      </p:sp>
      <p:sp>
        <p:nvSpPr>
          <p:cNvPr id="3" name="Content Placeholder 2"/>
          <p:cNvSpPr>
            <a:spLocks noGrp="1"/>
          </p:cNvSpPr>
          <p:nvPr>
            <p:ph idx="1"/>
          </p:nvPr>
        </p:nvSpPr>
        <p:spPr/>
        <p:txBody>
          <a:bodyPr/>
          <a:lstStyle/>
          <a:p>
            <a:pPr>
              <a:spcBef>
                <a:spcPts val="0"/>
              </a:spcBef>
            </a:pPr>
            <a:r>
              <a:rPr lang="en-US" altLang="zh-TW" u="sng" dirty="0">
                <a:solidFill>
                  <a:srgbClr val="FF0000"/>
                </a:solidFill>
              </a:rPr>
              <a:t>Preparing</a:t>
            </a:r>
            <a:r>
              <a:rPr lang="en-US" altLang="zh-TW" u="sng" dirty="0"/>
              <a:t> and </a:t>
            </a:r>
            <a:r>
              <a:rPr lang="en-US" altLang="zh-TW" u="sng" dirty="0">
                <a:solidFill>
                  <a:srgbClr val="FF0000"/>
                </a:solidFill>
              </a:rPr>
              <a:t>distributing</a:t>
            </a:r>
            <a:r>
              <a:rPr lang="en-US" altLang="zh-TW" u="sng" dirty="0"/>
              <a:t> a system release</a:t>
            </a:r>
            <a:r>
              <a:rPr lang="en-US" altLang="zh-TW" dirty="0"/>
              <a:t> for </a:t>
            </a:r>
            <a:r>
              <a:rPr lang="en-US" altLang="zh-TW" dirty="0">
                <a:solidFill>
                  <a:srgbClr val="FF0000"/>
                </a:solidFill>
              </a:rPr>
              <a:t>mass-market products</a:t>
            </a:r>
            <a:r>
              <a:rPr lang="en-US" altLang="zh-TW" dirty="0"/>
              <a:t> is an </a:t>
            </a:r>
            <a:r>
              <a:rPr lang="en-US" altLang="zh-TW" dirty="0">
                <a:solidFill>
                  <a:srgbClr val="FF0000"/>
                </a:solidFill>
              </a:rPr>
              <a:t>expensive</a:t>
            </a:r>
            <a:r>
              <a:rPr lang="en-US" altLang="zh-TW" dirty="0"/>
              <a:t> process</a:t>
            </a:r>
          </a:p>
          <a:p>
            <a:pPr>
              <a:spcBef>
                <a:spcPts val="0"/>
              </a:spcBef>
            </a:pPr>
            <a:r>
              <a:rPr lang="en-US" dirty="0" smtClean="0"/>
              <a:t>As well as the </a:t>
            </a:r>
            <a:r>
              <a:rPr lang="en-US" dirty="0" smtClean="0">
                <a:solidFill>
                  <a:srgbClr val="FF0000"/>
                </a:solidFill>
              </a:rPr>
              <a:t>technical work </a:t>
            </a:r>
            <a:r>
              <a:rPr lang="en-US" dirty="0" smtClean="0"/>
              <a:t>involved in creating a release distribution, </a:t>
            </a:r>
            <a:r>
              <a:rPr lang="en-US" u="sng" dirty="0" smtClean="0">
                <a:solidFill>
                  <a:srgbClr val="FF0000"/>
                </a:solidFill>
              </a:rPr>
              <a:t>advertising</a:t>
            </a:r>
            <a:r>
              <a:rPr lang="en-US" dirty="0" smtClean="0"/>
              <a:t> and </a:t>
            </a:r>
            <a:r>
              <a:rPr lang="en-US" u="sng" dirty="0" smtClean="0">
                <a:solidFill>
                  <a:srgbClr val="FF0000"/>
                </a:solidFill>
              </a:rPr>
              <a:t>publicity</a:t>
            </a:r>
            <a:r>
              <a:rPr lang="en-US" dirty="0" smtClean="0"/>
              <a:t> material have to be prepared and </a:t>
            </a:r>
            <a:r>
              <a:rPr lang="en-US" u="sng" dirty="0" smtClean="0">
                <a:solidFill>
                  <a:srgbClr val="FF0000"/>
                </a:solidFill>
              </a:rPr>
              <a:t>marketing strategies</a:t>
            </a:r>
            <a:r>
              <a:rPr lang="en-US" dirty="0" smtClean="0"/>
              <a:t> put in place to convince customers to buy the new release of the system. </a:t>
            </a:r>
          </a:p>
          <a:p>
            <a:pPr>
              <a:spcBef>
                <a:spcPts val="0"/>
              </a:spcBef>
            </a:pPr>
            <a:r>
              <a:rPr lang="en-US" b="1" dirty="0" smtClean="0">
                <a:solidFill>
                  <a:srgbClr val="FF0000"/>
                </a:solidFill>
              </a:rPr>
              <a:t>Release timing</a:t>
            </a:r>
          </a:p>
          <a:p>
            <a:pPr lvl="1">
              <a:spcBef>
                <a:spcPts val="0"/>
              </a:spcBef>
            </a:pPr>
            <a:r>
              <a:rPr lang="en-US" dirty="0" smtClean="0"/>
              <a:t>If releases are </a:t>
            </a:r>
            <a:r>
              <a:rPr lang="en-US" dirty="0" smtClean="0">
                <a:solidFill>
                  <a:srgbClr val="FF0000"/>
                </a:solidFill>
              </a:rPr>
              <a:t>too frequent </a:t>
            </a:r>
            <a:r>
              <a:rPr lang="en-US" dirty="0" smtClean="0"/>
              <a:t>or </a:t>
            </a:r>
            <a:r>
              <a:rPr lang="en-US" dirty="0" smtClean="0">
                <a:solidFill>
                  <a:srgbClr val="FF0000"/>
                </a:solidFill>
              </a:rPr>
              <a:t>require hardware upgrades</a:t>
            </a:r>
            <a:r>
              <a:rPr lang="en-US" dirty="0" smtClean="0"/>
              <a:t>, customers may not move to the new release, especially if they have to pay for it. </a:t>
            </a:r>
          </a:p>
          <a:p>
            <a:pPr lvl="1">
              <a:spcBef>
                <a:spcPts val="0"/>
              </a:spcBef>
            </a:pPr>
            <a:r>
              <a:rPr lang="en-US" dirty="0" smtClean="0"/>
              <a:t>If system releases are  too </a:t>
            </a:r>
            <a:r>
              <a:rPr lang="en-US" dirty="0" smtClean="0">
                <a:solidFill>
                  <a:srgbClr val="FF0000"/>
                </a:solidFill>
              </a:rPr>
              <a:t>infrequent</a:t>
            </a:r>
            <a:r>
              <a:rPr lang="en-US" dirty="0" smtClean="0"/>
              <a:t>, market share may be lost as customers move to alternative systems. </a:t>
            </a:r>
            <a:endParaRPr lang="en-GB" dirty="0" smtClean="0"/>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61</a:t>
            </a:fld>
            <a:endParaRPr lang="en-US"/>
          </a:p>
        </p:txBody>
      </p:sp>
    </p:spTree>
    <p:extLst>
      <p:ext uri="{BB962C8B-B14F-4D97-AF65-F5344CB8AC3E}">
        <p14:creationId xmlns:p14="http://schemas.microsoft.com/office/powerpoint/2010/main" val="1751014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influencing system </a:t>
            </a:r>
            <a:r>
              <a:rPr lang="en-US" dirty="0">
                <a:solidFill>
                  <a:srgbClr val="FF0000"/>
                </a:solidFill>
              </a:rPr>
              <a:t>release planning</a:t>
            </a:r>
            <a:r>
              <a:rPr lang="en-GB" dirty="0" smtClean="0">
                <a:solidFill>
                  <a:srgbClr val="FF0000"/>
                </a:solidFill>
              </a:rPr>
              <a:t> </a:t>
            </a:r>
            <a:endParaRPr lang="en-US" dirty="0">
              <a:solidFill>
                <a:srgbClr val="FF0000"/>
              </a:solidFill>
            </a:endParaRPr>
          </a:p>
        </p:txBody>
      </p:sp>
      <p:graphicFrame>
        <p:nvGraphicFramePr>
          <p:cNvPr id="4" name="Content Placeholder 3"/>
          <p:cNvGraphicFramePr>
            <a:graphicFrameLocks noGrp="1"/>
          </p:cNvGraphicFramePr>
          <p:nvPr>
            <p:ph idx="1"/>
            <p:extLst/>
          </p:nvPr>
        </p:nvGraphicFramePr>
        <p:xfrm>
          <a:off x="1981200" y="1702257"/>
          <a:ext cx="7957172" cy="4419600"/>
        </p:xfrm>
        <a:graphic>
          <a:graphicData uri="http://schemas.openxmlformats.org/drawingml/2006/table">
            <a:tbl>
              <a:tblPr firstRow="1" bandRow="1">
                <a:tableStyleId>{5C22544A-7EE6-4342-B048-85BDC9FD1C3A}</a:tableStyleId>
              </a:tblPr>
              <a:tblGrid>
                <a:gridCol w="2157742">
                  <a:extLst>
                    <a:ext uri="{9D8B030D-6E8A-4147-A177-3AD203B41FA5}">
                      <a16:colId xmlns:a16="http://schemas.microsoft.com/office/drawing/2014/main" val="20000"/>
                    </a:ext>
                  </a:extLst>
                </a:gridCol>
                <a:gridCol w="5799430">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FF0000"/>
                          </a:solidFill>
                          <a:latin typeface="Arial"/>
                          <a:ea typeface="Times New Roman"/>
                          <a:cs typeface="Arial"/>
                        </a:rPr>
                        <a:t>Competition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a:t>
                      </a:r>
                      <a:r>
                        <a:rPr lang="en-GB" sz="1600" dirty="0">
                          <a:solidFill>
                            <a:srgbClr val="FF0000"/>
                          </a:solidFill>
                          <a:latin typeface="Arial"/>
                          <a:ea typeface="Times New Roman"/>
                          <a:cs typeface="Arial"/>
                        </a:rPr>
                        <a:t>mass-market software</a:t>
                      </a:r>
                      <a:r>
                        <a:rPr lang="en-GB" sz="1600" dirty="0">
                          <a:solidFill>
                            <a:srgbClr val="000000"/>
                          </a:solidFill>
                          <a:latin typeface="Arial"/>
                          <a:ea typeface="Times New Roman"/>
                          <a:cs typeface="Arial"/>
                        </a:rPr>
                        <a:t>, a new system release may be necessary because a competing product has introduced new features and market share may be lost if these are not provided to existing customers.</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FF0000"/>
                          </a:solidFill>
                          <a:latin typeface="Arial"/>
                          <a:ea typeface="Times New Roman"/>
                          <a:cs typeface="Arial"/>
                        </a:rPr>
                        <a:t>Marketing requirements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a:t>
                      </a:r>
                      <a:r>
                        <a:rPr lang="en-GB" sz="1600" u="sng" dirty="0">
                          <a:solidFill>
                            <a:srgbClr val="000000"/>
                          </a:solidFill>
                          <a:latin typeface="Arial"/>
                          <a:ea typeface="Times New Roman"/>
                          <a:cs typeface="Arial"/>
                        </a:rPr>
                        <a:t>marketing department</a:t>
                      </a:r>
                      <a:r>
                        <a:rPr lang="en-GB" sz="1600" dirty="0">
                          <a:solidFill>
                            <a:srgbClr val="000000"/>
                          </a:solidFill>
                          <a:latin typeface="Arial"/>
                          <a:ea typeface="Times New Roman"/>
                          <a:cs typeface="Arial"/>
                        </a:rPr>
                        <a:t> of an organization may have made a </a:t>
                      </a:r>
                      <a:r>
                        <a:rPr lang="en-GB" sz="1600" dirty="0">
                          <a:solidFill>
                            <a:srgbClr val="FF0000"/>
                          </a:solidFill>
                          <a:latin typeface="Arial"/>
                          <a:ea typeface="Times New Roman"/>
                          <a:cs typeface="Arial"/>
                        </a:rPr>
                        <a:t>commitment for releases </a:t>
                      </a:r>
                      <a:r>
                        <a:rPr lang="en-GB" sz="1600" dirty="0">
                          <a:solidFill>
                            <a:srgbClr val="000000"/>
                          </a:solidFill>
                          <a:latin typeface="Arial"/>
                          <a:ea typeface="Times New Roman"/>
                          <a:cs typeface="Arial"/>
                        </a:rPr>
                        <a:t>to be available at a particular date.</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dirty="0">
                          <a:solidFill>
                            <a:srgbClr val="FF0000"/>
                          </a:solidFill>
                          <a:latin typeface="Arial"/>
                          <a:ea typeface="Times New Roman"/>
                          <a:cs typeface="Arial"/>
                        </a:rPr>
                        <a:t>Platform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You may have to create a new release of a software application when </a:t>
                      </a:r>
                      <a:r>
                        <a:rPr lang="en-GB" sz="1600" dirty="0">
                          <a:solidFill>
                            <a:srgbClr val="FF0000"/>
                          </a:solidFill>
                          <a:latin typeface="Arial"/>
                          <a:ea typeface="Times New Roman"/>
                          <a:cs typeface="Arial"/>
                        </a:rPr>
                        <a:t>a new version of the operating system platform is released</a:t>
                      </a:r>
                      <a:r>
                        <a:rPr lang="en-GB" sz="1600" dirty="0">
                          <a:solidFill>
                            <a:srgbClr val="000000"/>
                          </a:solidFill>
                          <a:latin typeface="Arial"/>
                          <a:ea typeface="Times New Roman"/>
                          <a:cs typeface="Arial"/>
                        </a:rPr>
                        <a:t>.</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dirty="0" smtClean="0">
                          <a:solidFill>
                            <a:srgbClr val="FF0000"/>
                          </a:solidFill>
                          <a:latin typeface="Arial"/>
                          <a:ea typeface="Times New Roman"/>
                          <a:cs typeface="Arial"/>
                        </a:rPr>
                        <a:t>Technical </a:t>
                      </a:r>
                      <a:r>
                        <a:rPr lang="en-GB" sz="1600" dirty="0">
                          <a:solidFill>
                            <a:srgbClr val="FF0000"/>
                          </a:solidFill>
                          <a:latin typeface="Arial"/>
                          <a:ea typeface="Times New Roman"/>
                          <a:cs typeface="Arial"/>
                        </a:rPr>
                        <a:t>quality of the system</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If </a:t>
                      </a:r>
                      <a:r>
                        <a:rPr lang="en-GB" sz="1600" u="sng" dirty="0">
                          <a:solidFill>
                            <a:srgbClr val="000000"/>
                          </a:solidFill>
                          <a:latin typeface="Arial"/>
                          <a:ea typeface="Times New Roman"/>
                          <a:cs typeface="Arial"/>
                        </a:rPr>
                        <a:t>serious system faults</a:t>
                      </a:r>
                      <a:r>
                        <a:rPr lang="en-GB" sz="1600" dirty="0">
                          <a:solidFill>
                            <a:srgbClr val="000000"/>
                          </a:solidFill>
                          <a:latin typeface="Arial"/>
                          <a:ea typeface="Times New Roman"/>
                          <a:cs typeface="Arial"/>
                        </a:rPr>
                        <a:t> are reported which affect the way in which many customers use the system, it may be necessary to issue a </a:t>
                      </a:r>
                      <a:r>
                        <a:rPr lang="en-GB" sz="1600" dirty="0">
                          <a:solidFill>
                            <a:srgbClr val="FF0000"/>
                          </a:solidFill>
                          <a:latin typeface="Arial"/>
                          <a:ea typeface="Times New Roman"/>
                          <a:cs typeface="Arial"/>
                        </a:rPr>
                        <a:t>fault repair release</a:t>
                      </a:r>
                      <a:r>
                        <a:rPr lang="en-GB" sz="1600" dirty="0">
                          <a:solidFill>
                            <a:srgbClr val="000000"/>
                          </a:solidFill>
                          <a:latin typeface="Arial"/>
                          <a:ea typeface="Times New Roman"/>
                          <a:cs typeface="Arial"/>
                        </a:rPr>
                        <a:t>. </a:t>
                      </a:r>
                      <a:r>
                        <a:rPr lang="en-GB" sz="1600" u="sng" dirty="0">
                          <a:solidFill>
                            <a:srgbClr val="000000"/>
                          </a:solidFill>
                          <a:latin typeface="Arial"/>
                          <a:ea typeface="Times New Roman"/>
                          <a:cs typeface="Arial"/>
                        </a:rPr>
                        <a:t>Minor system faults</a:t>
                      </a:r>
                      <a:r>
                        <a:rPr lang="en-GB" sz="1600" dirty="0">
                          <a:solidFill>
                            <a:srgbClr val="000000"/>
                          </a:solidFill>
                          <a:latin typeface="Arial"/>
                          <a:ea typeface="Times New Roman"/>
                          <a:cs typeface="Arial"/>
                        </a:rPr>
                        <a:t> may be repaired by issuing </a:t>
                      </a:r>
                      <a:r>
                        <a:rPr lang="en-GB" sz="1600" dirty="0">
                          <a:solidFill>
                            <a:srgbClr val="FF0000"/>
                          </a:solidFill>
                          <a:latin typeface="Arial"/>
                          <a:ea typeface="Times New Roman"/>
                          <a:cs typeface="Arial"/>
                        </a:rPr>
                        <a:t>patches</a:t>
                      </a:r>
                      <a:r>
                        <a:rPr lang="en-GB" sz="1600" dirty="0">
                          <a:solidFill>
                            <a:srgbClr val="000000"/>
                          </a:solidFill>
                          <a:latin typeface="Arial"/>
                          <a:ea typeface="Times New Roman"/>
                          <a:cs typeface="Arial"/>
                        </a:rPr>
                        <a:t> (usually distributed over the Internet) that can be applied to the current release of the system.</a:t>
                      </a: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62</a:t>
            </a:fld>
            <a:endParaRPr lang="en-US"/>
          </a:p>
        </p:txBody>
      </p:sp>
    </p:spTree>
    <p:extLst>
      <p:ext uri="{BB962C8B-B14F-4D97-AF65-F5344CB8AC3E}">
        <p14:creationId xmlns:p14="http://schemas.microsoft.com/office/powerpoint/2010/main" val="4153580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Release creation</a:t>
            </a:r>
            <a:endParaRPr lang="zh-TW" altLang="en-US" dirty="0"/>
          </a:p>
        </p:txBody>
      </p:sp>
      <p:sp>
        <p:nvSpPr>
          <p:cNvPr id="3" name="內容版面配置區 2"/>
          <p:cNvSpPr>
            <a:spLocks noGrp="1"/>
          </p:cNvSpPr>
          <p:nvPr>
            <p:ph idx="1"/>
          </p:nvPr>
        </p:nvSpPr>
        <p:spPr/>
        <p:txBody>
          <a:bodyPr>
            <a:normAutofit/>
          </a:bodyPr>
          <a:lstStyle/>
          <a:p>
            <a:r>
              <a:rPr lang="en-US" altLang="zh-TW" sz="2400" b="1" dirty="0" smtClean="0">
                <a:solidFill>
                  <a:srgbClr val="FF0000"/>
                </a:solidFill>
              </a:rPr>
              <a:t>Release creation </a:t>
            </a:r>
            <a:r>
              <a:rPr lang="en-US" altLang="zh-TW" sz="2400" dirty="0" smtClean="0"/>
              <a:t>is the process of </a:t>
            </a:r>
            <a:r>
              <a:rPr lang="en-US" altLang="zh-TW" sz="2400" u="sng" dirty="0" smtClean="0"/>
              <a:t>creating the collection of </a:t>
            </a:r>
            <a:r>
              <a:rPr lang="en-US" altLang="zh-TW" sz="2400" u="sng" dirty="0" smtClean="0">
                <a:solidFill>
                  <a:srgbClr val="FF0000"/>
                </a:solidFill>
              </a:rPr>
              <a:t>files</a:t>
            </a:r>
            <a:r>
              <a:rPr lang="en-US" altLang="zh-TW" sz="2400" u="sng" dirty="0" smtClean="0"/>
              <a:t> and </a:t>
            </a:r>
            <a:r>
              <a:rPr lang="en-US" altLang="zh-TW" sz="2400" u="sng" dirty="0" smtClean="0">
                <a:solidFill>
                  <a:srgbClr val="FF0000"/>
                </a:solidFill>
              </a:rPr>
              <a:t>documentation</a:t>
            </a:r>
            <a:r>
              <a:rPr lang="en-US" altLang="zh-TW" sz="2400" dirty="0" smtClean="0"/>
              <a:t> that include all components of the system release. The process involves several steps:</a:t>
            </a:r>
          </a:p>
          <a:p>
            <a:pPr lvl="1"/>
            <a:r>
              <a:rPr lang="en-US" altLang="zh-TW" sz="2000" dirty="0" smtClean="0"/>
              <a:t>The </a:t>
            </a:r>
            <a:r>
              <a:rPr lang="en-US" altLang="zh-TW" sz="2000" dirty="0" smtClean="0">
                <a:solidFill>
                  <a:srgbClr val="FF0000"/>
                </a:solidFill>
              </a:rPr>
              <a:t>executable code </a:t>
            </a:r>
            <a:r>
              <a:rPr lang="en-US" altLang="zh-TW" sz="2000" dirty="0" smtClean="0"/>
              <a:t>of the programs and all associated </a:t>
            </a:r>
            <a:r>
              <a:rPr lang="en-US" altLang="zh-TW" sz="2000" dirty="0" smtClean="0">
                <a:solidFill>
                  <a:srgbClr val="FF0000"/>
                </a:solidFill>
              </a:rPr>
              <a:t>data files </a:t>
            </a:r>
            <a:r>
              <a:rPr lang="en-US" altLang="zh-TW" sz="2000" dirty="0" smtClean="0"/>
              <a:t>must be identified in the </a:t>
            </a:r>
            <a:r>
              <a:rPr lang="en-US" altLang="zh-TW" sz="2000" u="sng" dirty="0" smtClean="0"/>
              <a:t>version control system</a:t>
            </a:r>
            <a:r>
              <a:rPr lang="en-US" altLang="zh-TW" sz="2000" dirty="0" smtClean="0"/>
              <a:t>. </a:t>
            </a:r>
            <a:endParaRPr lang="en-GB" altLang="zh-TW" sz="2000" dirty="0" smtClean="0"/>
          </a:p>
          <a:p>
            <a:pPr lvl="1"/>
            <a:r>
              <a:rPr lang="en-US" altLang="zh-TW" sz="2000" dirty="0" smtClean="0">
                <a:solidFill>
                  <a:srgbClr val="FF0000"/>
                </a:solidFill>
              </a:rPr>
              <a:t>Configuration descriptions </a:t>
            </a:r>
            <a:r>
              <a:rPr lang="en-US" altLang="zh-TW" sz="2000" dirty="0" smtClean="0"/>
              <a:t>may have to be written for different hardware and operating systems. </a:t>
            </a:r>
            <a:endParaRPr lang="en-GB" altLang="zh-TW" sz="2000" dirty="0" smtClean="0"/>
          </a:p>
          <a:p>
            <a:pPr lvl="1"/>
            <a:r>
              <a:rPr lang="en-US" altLang="zh-TW" sz="2000" dirty="0" smtClean="0">
                <a:solidFill>
                  <a:srgbClr val="FF0000"/>
                </a:solidFill>
              </a:rPr>
              <a:t>Update instructions </a:t>
            </a:r>
            <a:r>
              <a:rPr lang="en-US" altLang="zh-TW" sz="2000" dirty="0" smtClean="0"/>
              <a:t>may have to be written for customers who need to configure their own systems. </a:t>
            </a:r>
            <a:endParaRPr lang="en-GB" altLang="zh-TW" sz="2000" dirty="0" smtClean="0"/>
          </a:p>
          <a:p>
            <a:pPr lvl="1"/>
            <a:r>
              <a:rPr lang="en-US" altLang="zh-TW" sz="2000" dirty="0" smtClean="0">
                <a:solidFill>
                  <a:srgbClr val="FF0000"/>
                </a:solidFill>
              </a:rPr>
              <a:t>Scripts for the installation program </a:t>
            </a:r>
            <a:r>
              <a:rPr lang="en-US" altLang="zh-TW" sz="2000" dirty="0" smtClean="0"/>
              <a:t>may have to be written. </a:t>
            </a:r>
            <a:endParaRPr lang="en-GB" altLang="zh-TW" sz="2000" dirty="0" smtClean="0"/>
          </a:p>
          <a:p>
            <a:pPr lvl="1"/>
            <a:r>
              <a:rPr lang="en-US" altLang="zh-TW" sz="2000" dirty="0" smtClean="0">
                <a:solidFill>
                  <a:srgbClr val="FF0000"/>
                </a:solidFill>
              </a:rPr>
              <a:t>Web pages </a:t>
            </a:r>
            <a:r>
              <a:rPr lang="en-US" altLang="zh-TW" sz="2000" dirty="0" smtClean="0"/>
              <a:t>have to be created describing the release, with links to </a:t>
            </a:r>
            <a:r>
              <a:rPr lang="en-US" altLang="zh-TW" sz="2000" dirty="0" smtClean="0">
                <a:solidFill>
                  <a:srgbClr val="FF0000"/>
                </a:solidFill>
              </a:rPr>
              <a:t>system documentation</a:t>
            </a:r>
            <a:r>
              <a:rPr lang="en-US" altLang="zh-TW" sz="2000" dirty="0" smtClean="0"/>
              <a:t>. </a:t>
            </a:r>
            <a:endParaRPr lang="en-GB" altLang="zh-TW" sz="2000" dirty="0" smtClean="0"/>
          </a:p>
          <a:p>
            <a:pPr lvl="1"/>
            <a:r>
              <a:rPr lang="en-US" altLang="zh-TW" sz="2000" dirty="0" smtClean="0"/>
              <a:t>When all information is available, </a:t>
            </a:r>
            <a:r>
              <a:rPr lang="en-US" altLang="zh-TW" sz="2000" dirty="0" smtClean="0">
                <a:solidFill>
                  <a:srgbClr val="FF0000"/>
                </a:solidFill>
              </a:rPr>
              <a:t>an </a:t>
            </a:r>
            <a:r>
              <a:rPr lang="en-US" altLang="zh-TW" sz="2000" u="sng" dirty="0" smtClean="0">
                <a:solidFill>
                  <a:srgbClr val="FF0000"/>
                </a:solidFill>
              </a:rPr>
              <a:t>executable master image</a:t>
            </a:r>
            <a:r>
              <a:rPr lang="en-US" altLang="zh-TW" sz="2000" dirty="0" smtClean="0">
                <a:solidFill>
                  <a:srgbClr val="FF0000"/>
                </a:solidFill>
              </a:rPr>
              <a:t> of the software</a:t>
            </a:r>
            <a:r>
              <a:rPr lang="en-US" altLang="zh-TW" sz="2000" dirty="0" smtClean="0"/>
              <a:t> must be prepared and handed over for distribution to customers or sales outlets.</a:t>
            </a:r>
            <a:endParaRPr lang="en-GB" altLang="zh-TW" sz="2000" dirty="0" smtClean="0"/>
          </a:p>
        </p:txBody>
      </p:sp>
      <p:sp>
        <p:nvSpPr>
          <p:cNvPr id="4" name="投影片編號版面配置區 3"/>
          <p:cNvSpPr>
            <a:spLocks noGrp="1"/>
          </p:cNvSpPr>
          <p:nvPr>
            <p:ph type="sldNum" sz="quarter" idx="12"/>
          </p:nvPr>
        </p:nvSpPr>
        <p:spPr/>
        <p:txBody>
          <a:bodyPr/>
          <a:lstStyle/>
          <a:p>
            <a:fld id="{06B08636-2230-4F63-B7BC-9DB5C32678DF}" type="slidenum">
              <a:rPr lang="zh-TW" altLang="en-US" smtClean="0"/>
              <a:t>63</a:t>
            </a:fld>
            <a:endParaRPr lang="zh-TW" altLang="en-US"/>
          </a:p>
        </p:txBody>
      </p:sp>
    </p:spTree>
    <p:extLst>
      <p:ext uri="{BB962C8B-B14F-4D97-AF65-F5344CB8AC3E}">
        <p14:creationId xmlns:p14="http://schemas.microsoft.com/office/powerpoint/2010/main" val="23395301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Release tracking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In the event of a problem, it may be necessary to </a:t>
            </a:r>
            <a:r>
              <a:rPr lang="en-US" u="sng" dirty="0" smtClean="0"/>
              <a:t>reproduce exactly</a:t>
            </a:r>
            <a:r>
              <a:rPr lang="en-US" dirty="0" smtClean="0"/>
              <a:t> the software that has been delivered to a particular customer. </a:t>
            </a:r>
            <a:endParaRPr lang="en-GB" dirty="0" smtClean="0"/>
          </a:p>
          <a:p>
            <a:r>
              <a:rPr lang="en-US" dirty="0" smtClean="0"/>
              <a:t>When a </a:t>
            </a:r>
            <a:r>
              <a:rPr lang="en-US" dirty="0" smtClean="0">
                <a:solidFill>
                  <a:schemeClr val="tx1"/>
                </a:solidFill>
              </a:rPr>
              <a:t>system release</a:t>
            </a:r>
            <a:r>
              <a:rPr lang="en-US" dirty="0" smtClean="0"/>
              <a:t> is produced, </a:t>
            </a:r>
            <a:r>
              <a:rPr lang="en-US" b="1" dirty="0" smtClean="0">
                <a:solidFill>
                  <a:srgbClr val="FF0000"/>
                </a:solidFill>
              </a:rPr>
              <a:t>it must be </a:t>
            </a:r>
            <a:r>
              <a:rPr lang="en-US" b="1" u="sng" dirty="0" smtClean="0">
                <a:solidFill>
                  <a:srgbClr val="FF0000"/>
                </a:solidFill>
              </a:rPr>
              <a:t>documented</a:t>
            </a:r>
            <a:r>
              <a:rPr lang="en-US" b="1" dirty="0" smtClean="0">
                <a:solidFill>
                  <a:srgbClr val="FF0000"/>
                </a:solidFill>
              </a:rPr>
              <a:t> to ensure that it </a:t>
            </a:r>
            <a:r>
              <a:rPr lang="en-US" b="1" u="sng" dirty="0" smtClean="0">
                <a:solidFill>
                  <a:srgbClr val="FF0000"/>
                </a:solidFill>
              </a:rPr>
              <a:t>can be re-created exactly in the future</a:t>
            </a:r>
            <a:r>
              <a:rPr lang="en-US" dirty="0" smtClean="0"/>
              <a:t>. </a:t>
            </a:r>
          </a:p>
          <a:p>
            <a:r>
              <a:rPr lang="en-US" dirty="0" smtClean="0"/>
              <a:t>This is particularly important for </a:t>
            </a:r>
            <a:r>
              <a:rPr lang="en-US" dirty="0" smtClean="0">
                <a:solidFill>
                  <a:srgbClr val="FF0000"/>
                </a:solidFill>
              </a:rPr>
              <a:t>customized</a:t>
            </a:r>
            <a:r>
              <a:rPr lang="en-US" dirty="0" smtClean="0"/>
              <a:t>, </a:t>
            </a:r>
            <a:r>
              <a:rPr lang="en-US" dirty="0" smtClean="0">
                <a:solidFill>
                  <a:srgbClr val="FF0000"/>
                </a:solidFill>
              </a:rPr>
              <a:t>long-lifetime embedded systems</a:t>
            </a:r>
            <a:r>
              <a:rPr lang="en-US" dirty="0" smtClean="0"/>
              <a:t>, such as military systems and those that control complex machines.</a:t>
            </a:r>
          </a:p>
          <a:p>
            <a:pPr lvl="1"/>
            <a:r>
              <a:rPr lang="en-US" dirty="0" smtClean="0"/>
              <a:t>Customers may use a single release of these systems for many years and may require specific changes to a particular software system </a:t>
            </a:r>
            <a:r>
              <a:rPr lang="en-US" u="sng" dirty="0" smtClean="0"/>
              <a:t>long after its original release date</a:t>
            </a:r>
            <a:r>
              <a:rPr lang="en-US" dirty="0" smtClean="0"/>
              <a:t>.</a:t>
            </a:r>
            <a:endParaRPr lang="en-GB" dirty="0" smtClean="0"/>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64</a:t>
            </a:fld>
            <a:endParaRPr lang="en-US"/>
          </a:p>
        </p:txBody>
      </p:sp>
    </p:spTree>
    <p:extLst>
      <p:ext uri="{BB962C8B-B14F-4D97-AF65-F5344CB8AC3E}">
        <p14:creationId xmlns:p14="http://schemas.microsoft.com/office/powerpoint/2010/main" val="3630326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Release reproduction</a:t>
            </a:r>
            <a:endParaRPr lang="en-US" dirty="0">
              <a:solidFill>
                <a:srgbClr val="FF0000"/>
              </a:solidFill>
            </a:endParaRPr>
          </a:p>
        </p:txBody>
      </p:sp>
      <p:sp>
        <p:nvSpPr>
          <p:cNvPr id="3" name="Content Placeholder 2"/>
          <p:cNvSpPr>
            <a:spLocks noGrp="1"/>
          </p:cNvSpPr>
          <p:nvPr>
            <p:ph idx="1"/>
          </p:nvPr>
        </p:nvSpPr>
        <p:spPr/>
        <p:txBody>
          <a:bodyPr/>
          <a:lstStyle/>
          <a:p>
            <a:r>
              <a:rPr lang="en-US" sz="2000" dirty="0"/>
              <a:t>To </a:t>
            </a:r>
            <a:r>
              <a:rPr lang="en-US" sz="2000" u="sng" dirty="0">
                <a:solidFill>
                  <a:srgbClr val="FF0000"/>
                </a:solidFill>
              </a:rPr>
              <a:t>document a release</a:t>
            </a:r>
            <a:r>
              <a:rPr lang="en-US" sz="2000" dirty="0"/>
              <a:t>, you have to record the specific </a:t>
            </a:r>
            <a:r>
              <a:rPr lang="en-US" sz="2000" u="sng" dirty="0"/>
              <a:t>versions of the source code components</a:t>
            </a:r>
            <a:r>
              <a:rPr lang="en-US" sz="2000" dirty="0"/>
              <a:t> that were used to create the executable code. </a:t>
            </a:r>
          </a:p>
          <a:p>
            <a:r>
              <a:rPr lang="en-US" sz="2000" dirty="0"/>
              <a:t>You must </a:t>
            </a:r>
            <a:r>
              <a:rPr lang="en-US" sz="2000" dirty="0">
                <a:solidFill>
                  <a:srgbClr val="FF0000"/>
                </a:solidFill>
              </a:rPr>
              <a:t>keep copies </a:t>
            </a:r>
            <a:r>
              <a:rPr lang="en-US" sz="2000" dirty="0"/>
              <a:t>of the </a:t>
            </a:r>
            <a:r>
              <a:rPr lang="en-US" sz="2000" dirty="0">
                <a:solidFill>
                  <a:srgbClr val="FF0000"/>
                </a:solidFill>
              </a:rPr>
              <a:t>source code files</a:t>
            </a:r>
            <a:r>
              <a:rPr lang="en-US" sz="2000" dirty="0"/>
              <a:t>, </a:t>
            </a:r>
            <a:r>
              <a:rPr lang="en-US" sz="2000" dirty="0">
                <a:solidFill>
                  <a:srgbClr val="FF0000"/>
                </a:solidFill>
              </a:rPr>
              <a:t>corresponding executables </a:t>
            </a:r>
            <a:r>
              <a:rPr lang="en-US" sz="2000" dirty="0"/>
              <a:t>and </a:t>
            </a:r>
            <a:r>
              <a:rPr lang="en-US" sz="2000" dirty="0">
                <a:solidFill>
                  <a:srgbClr val="FF0000"/>
                </a:solidFill>
              </a:rPr>
              <a:t>all data </a:t>
            </a:r>
            <a:r>
              <a:rPr lang="en-US" sz="2000" dirty="0"/>
              <a:t>and </a:t>
            </a:r>
            <a:r>
              <a:rPr lang="en-US" sz="2000" dirty="0">
                <a:solidFill>
                  <a:srgbClr val="FF0000"/>
                </a:solidFill>
              </a:rPr>
              <a:t>configuration files</a:t>
            </a:r>
            <a:r>
              <a:rPr lang="en-US" sz="2000" dirty="0"/>
              <a:t>. </a:t>
            </a:r>
          </a:p>
          <a:p>
            <a:pPr lvl="1"/>
            <a:r>
              <a:rPr lang="en-US" sz="1800" dirty="0"/>
              <a:t>It may be necessary to keep copies of </a:t>
            </a:r>
            <a:r>
              <a:rPr lang="en-US" sz="1800" u="sng" dirty="0"/>
              <a:t>older operating systems </a:t>
            </a:r>
            <a:r>
              <a:rPr lang="en-US" sz="1800" dirty="0"/>
              <a:t>and other </a:t>
            </a:r>
            <a:r>
              <a:rPr lang="en-US" sz="1800" u="sng" dirty="0"/>
              <a:t>support software</a:t>
            </a:r>
            <a:r>
              <a:rPr lang="en-US" sz="1800" dirty="0"/>
              <a:t> because they may still be in operational use</a:t>
            </a:r>
          </a:p>
          <a:p>
            <a:pPr lvl="1"/>
            <a:r>
              <a:rPr lang="en-US" sz="1800" dirty="0"/>
              <a:t>Older operating systems can run in a virtual machine</a:t>
            </a:r>
          </a:p>
          <a:p>
            <a:r>
              <a:rPr lang="en-US" sz="2000" dirty="0"/>
              <a:t>You should also record the versions of the </a:t>
            </a:r>
            <a:r>
              <a:rPr lang="en-US" sz="2000" dirty="0">
                <a:solidFill>
                  <a:srgbClr val="FF0000"/>
                </a:solidFill>
              </a:rPr>
              <a:t>operating system</a:t>
            </a:r>
            <a:r>
              <a:rPr lang="en-US" sz="2000" dirty="0"/>
              <a:t>, </a:t>
            </a:r>
            <a:r>
              <a:rPr lang="en-US" sz="2000" dirty="0">
                <a:solidFill>
                  <a:srgbClr val="FF0000"/>
                </a:solidFill>
              </a:rPr>
              <a:t>libraries</a:t>
            </a:r>
            <a:r>
              <a:rPr lang="en-US" sz="2000" dirty="0"/>
              <a:t>, </a:t>
            </a:r>
            <a:r>
              <a:rPr lang="en-US" sz="2000" dirty="0">
                <a:solidFill>
                  <a:srgbClr val="FF0000"/>
                </a:solidFill>
              </a:rPr>
              <a:t>compilers</a:t>
            </a:r>
            <a:r>
              <a:rPr lang="en-US" sz="2000" dirty="0"/>
              <a:t> and other </a:t>
            </a:r>
            <a:r>
              <a:rPr lang="en-US" sz="2000" dirty="0">
                <a:solidFill>
                  <a:srgbClr val="FF0000"/>
                </a:solidFill>
              </a:rPr>
              <a:t>tools used to </a:t>
            </a:r>
            <a:r>
              <a:rPr lang="en-US" sz="2000" u="sng" dirty="0">
                <a:solidFill>
                  <a:srgbClr val="FF0000"/>
                </a:solidFill>
              </a:rPr>
              <a:t>build the software</a:t>
            </a:r>
            <a:r>
              <a:rPr lang="en-US" sz="2000" dirty="0"/>
              <a:t>. </a:t>
            </a:r>
          </a:p>
          <a:p>
            <a:r>
              <a:rPr lang="en-US" sz="2000" dirty="0"/>
              <a:t>Accordingly, you may have to store copies of the platform software and the tools used to create the system in the version control system, along with the source code of the target system</a:t>
            </a:r>
            <a:endParaRPr lang="en-US" sz="2000"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65</a:t>
            </a:fld>
            <a:endParaRPr lang="en-US"/>
          </a:p>
        </p:txBody>
      </p:sp>
    </p:spTree>
    <p:extLst>
      <p:ext uri="{BB962C8B-B14F-4D97-AF65-F5344CB8AC3E}">
        <p14:creationId xmlns:p14="http://schemas.microsoft.com/office/powerpoint/2010/main" val="1727432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Software as a service</a:t>
            </a:r>
            <a:endParaRPr lang="en-US" dirty="0">
              <a:solidFill>
                <a:srgbClr val="FF0000"/>
              </a:solidFill>
            </a:endParaRPr>
          </a:p>
        </p:txBody>
      </p:sp>
      <p:sp>
        <p:nvSpPr>
          <p:cNvPr id="3" name="Content Placeholder 2"/>
          <p:cNvSpPr>
            <a:spLocks noGrp="1"/>
          </p:cNvSpPr>
          <p:nvPr>
            <p:ph idx="1"/>
          </p:nvPr>
        </p:nvSpPr>
        <p:spPr/>
        <p:txBody>
          <a:bodyPr/>
          <a:lstStyle/>
          <a:p>
            <a:r>
              <a:rPr lang="en-US" sz="2000" dirty="0"/>
              <a:t>When planning the installation of new system releases, you cannot assume that customers will always install new system release</a:t>
            </a:r>
          </a:p>
          <a:p>
            <a:pPr lvl="1"/>
            <a:r>
              <a:rPr lang="en-US" sz="1800" dirty="0">
                <a:solidFill>
                  <a:srgbClr val="FF0000"/>
                </a:solidFill>
              </a:rPr>
              <a:t>New releases of system cannot, therefore, rely on the installation of previous releases</a:t>
            </a:r>
          </a:p>
          <a:p>
            <a:pPr lvl="2"/>
            <a:r>
              <a:rPr lang="en-US" sz="1600" dirty="0"/>
              <a:t>Some customers may go directly from release 1 to release 3, skipping release 2</a:t>
            </a:r>
          </a:p>
          <a:p>
            <a:r>
              <a:rPr lang="en-US" sz="2000" dirty="0"/>
              <a:t>Delivering </a:t>
            </a:r>
            <a:r>
              <a:rPr lang="en-US" sz="2000" b="1" dirty="0">
                <a:solidFill>
                  <a:srgbClr val="FF0000"/>
                </a:solidFill>
              </a:rPr>
              <a:t>software as a service (SaaS) </a:t>
            </a:r>
            <a:r>
              <a:rPr lang="en-US" sz="2000" u="sng" dirty="0"/>
              <a:t>reduces the problems of release management</a:t>
            </a:r>
            <a:r>
              <a:rPr lang="en-US" sz="2000" dirty="0"/>
              <a:t>. </a:t>
            </a:r>
          </a:p>
          <a:p>
            <a:r>
              <a:rPr lang="en-US" sz="2000" dirty="0"/>
              <a:t>It </a:t>
            </a:r>
            <a:r>
              <a:rPr lang="en-US" sz="2000" dirty="0"/>
              <a:t>simplifies both </a:t>
            </a:r>
            <a:r>
              <a:rPr lang="en-US" sz="2000" dirty="0">
                <a:solidFill>
                  <a:srgbClr val="FF0000"/>
                </a:solidFill>
              </a:rPr>
              <a:t>release management </a:t>
            </a:r>
            <a:r>
              <a:rPr lang="en-US" sz="2000" dirty="0"/>
              <a:t>and </a:t>
            </a:r>
            <a:r>
              <a:rPr lang="en-US" sz="2000" dirty="0">
                <a:solidFill>
                  <a:srgbClr val="FF0000"/>
                </a:solidFill>
              </a:rPr>
              <a:t>system installation</a:t>
            </a:r>
            <a:r>
              <a:rPr lang="en-US" sz="2000" dirty="0"/>
              <a:t> for customers. </a:t>
            </a:r>
            <a:endParaRPr lang="en-US" sz="2000" dirty="0"/>
          </a:p>
          <a:p>
            <a:r>
              <a:rPr lang="en-US" sz="2000" dirty="0"/>
              <a:t>The </a:t>
            </a:r>
            <a:r>
              <a:rPr lang="en-US" sz="2000" dirty="0"/>
              <a:t>software developer is responsible for replacing the existing release of a system with a new release and this is made available to all customers at the same time.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66</a:t>
            </a:fld>
            <a:endParaRPr lang="en-US" dirty="0"/>
          </a:p>
        </p:txBody>
      </p:sp>
    </p:spTree>
    <p:extLst>
      <p:ext uri="{BB962C8B-B14F-4D97-AF65-F5344CB8AC3E}">
        <p14:creationId xmlns:p14="http://schemas.microsoft.com/office/powerpoint/2010/main" val="4166773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Q &amp; A</a:t>
            </a:r>
            <a:endParaRPr lang="zh-TW" altLang="en-US" dirty="0"/>
          </a:p>
        </p:txBody>
      </p:sp>
      <p:pic>
        <p:nvPicPr>
          <p:cNvPr id="5" name="Picture 2" descr="C:\Program Files\Microsoft Office\MEDIA\CAGCAT10\j030125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2808" y="2132857"/>
            <a:ext cx="44958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字方塊 4"/>
          <p:cNvSpPr txBox="1">
            <a:spLocks noChangeArrowheads="1"/>
          </p:cNvSpPr>
          <p:nvPr/>
        </p:nvSpPr>
        <p:spPr bwMode="auto">
          <a:xfrm>
            <a:off x="3503713" y="2348881"/>
            <a:ext cx="22929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6000" b="1" dirty="0"/>
              <a:t>Q &amp; A</a:t>
            </a:r>
            <a:endParaRPr lang="zh-TW" altLang="en-US" sz="6000" b="1" dirty="0"/>
          </a:p>
        </p:txBody>
      </p:sp>
      <p:sp>
        <p:nvSpPr>
          <p:cNvPr id="2" name="投影片編號版面配置區 1"/>
          <p:cNvSpPr>
            <a:spLocks noGrp="1"/>
          </p:cNvSpPr>
          <p:nvPr>
            <p:ph type="sldNum" sz="quarter" idx="12"/>
          </p:nvPr>
        </p:nvSpPr>
        <p:spPr/>
        <p:txBody>
          <a:bodyPr/>
          <a:lstStyle/>
          <a:p>
            <a:fld id="{840C0E3E-BBFB-49BF-952A-89664C7AD7DE}" type="slidenum">
              <a:rPr lang="zh-TW" altLang="en-US" smtClean="0"/>
              <a:t>67</a:t>
            </a:fld>
            <a:endParaRPr lang="zh-TW" altLang="en-US"/>
          </a:p>
        </p:txBody>
      </p:sp>
    </p:spTree>
    <p:extLst>
      <p:ext uri="{BB962C8B-B14F-4D97-AF65-F5344CB8AC3E}">
        <p14:creationId xmlns:p14="http://schemas.microsoft.com/office/powerpoint/2010/main" val="3999930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Multi-version systems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For </a:t>
            </a:r>
            <a:r>
              <a:rPr lang="en-US" dirty="0"/>
              <a:t>large systems, there is </a:t>
            </a:r>
            <a:r>
              <a:rPr lang="en-US" b="1" u="sng" dirty="0">
                <a:solidFill>
                  <a:srgbClr val="FF0000"/>
                </a:solidFill>
              </a:rPr>
              <a:t>never</a:t>
            </a:r>
            <a:r>
              <a:rPr lang="en-US" u="sng" dirty="0"/>
              <a:t> just </a:t>
            </a:r>
            <a:r>
              <a:rPr lang="en-US" b="1" u="sng" dirty="0">
                <a:solidFill>
                  <a:srgbClr val="FF0000"/>
                </a:solidFill>
              </a:rPr>
              <a:t>one</a:t>
            </a:r>
            <a:r>
              <a:rPr lang="en-US" u="sng" dirty="0"/>
              <a:t> ‘working’ version of a system</a:t>
            </a:r>
            <a:r>
              <a:rPr lang="en-US" dirty="0"/>
              <a:t>. </a:t>
            </a:r>
            <a:endParaRPr lang="en-US" dirty="0" smtClean="0"/>
          </a:p>
          <a:p>
            <a:r>
              <a:rPr lang="en-US" dirty="0" smtClean="0"/>
              <a:t>There </a:t>
            </a:r>
            <a:r>
              <a:rPr lang="en-US" dirty="0"/>
              <a:t>are always </a:t>
            </a:r>
            <a:r>
              <a:rPr lang="en-US" u="sng" dirty="0"/>
              <a:t>several versions</a:t>
            </a:r>
            <a:r>
              <a:rPr lang="en-US" dirty="0"/>
              <a:t> of the system </a:t>
            </a:r>
            <a:r>
              <a:rPr lang="en-US" u="sng" dirty="0"/>
              <a:t>at different stages of development</a:t>
            </a:r>
            <a:r>
              <a:rPr lang="en-US" dirty="0"/>
              <a:t>. </a:t>
            </a:r>
            <a:endParaRPr lang="en-US" dirty="0" smtClean="0"/>
          </a:p>
          <a:p>
            <a:r>
              <a:rPr lang="en-US" dirty="0" smtClean="0"/>
              <a:t>There </a:t>
            </a:r>
            <a:r>
              <a:rPr lang="en-US" dirty="0"/>
              <a:t>may be </a:t>
            </a:r>
            <a:r>
              <a:rPr lang="en-US" u="sng" dirty="0"/>
              <a:t>several teams</a:t>
            </a:r>
            <a:r>
              <a:rPr lang="en-US" dirty="0"/>
              <a:t> involved in the development of </a:t>
            </a:r>
            <a:r>
              <a:rPr lang="en-US" u="sng" dirty="0"/>
              <a:t>different system versions</a:t>
            </a:r>
            <a:r>
              <a:rPr lang="en-US" dirty="0"/>
              <a:t>.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7</a:t>
            </a:fld>
            <a:endParaRPr lang="en-US"/>
          </a:p>
        </p:txBody>
      </p:sp>
    </p:spTree>
    <p:extLst>
      <p:ext uri="{BB962C8B-B14F-4D97-AF65-F5344CB8AC3E}">
        <p14:creationId xmlns:p14="http://schemas.microsoft.com/office/powerpoint/2010/main" val="3587399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Multi-version system development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8</a:t>
            </a:fld>
            <a:endParaRPr lang="en-US"/>
          </a:p>
        </p:txBody>
      </p:sp>
      <p:pic>
        <p:nvPicPr>
          <p:cNvPr id="6" name="Picture 5" descr="25.2 Version strea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811" y="1911074"/>
            <a:ext cx="7710402" cy="3676926"/>
          </a:xfrm>
          <a:prstGeom prst="rect">
            <a:avLst/>
          </a:prstGeom>
        </p:spPr>
      </p:pic>
    </p:spTree>
    <p:extLst>
      <p:ext uri="{BB962C8B-B14F-4D97-AF65-F5344CB8AC3E}">
        <p14:creationId xmlns:p14="http://schemas.microsoft.com/office/powerpoint/2010/main" val="2623308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nvPr>
        </p:nvGraphicFramePr>
        <p:xfrm>
          <a:off x="1981201" y="1610360"/>
          <a:ext cx="8421757" cy="4627880"/>
        </p:xfrm>
        <a:graphic>
          <a:graphicData uri="http://schemas.openxmlformats.org/drawingml/2006/table">
            <a:tbl>
              <a:tblPr firstRow="1" bandRow="1">
                <a:tableStyleId>{5C22544A-7EE6-4342-B048-85BDC9FD1C3A}</a:tableStyleId>
              </a:tblPr>
              <a:tblGrid>
                <a:gridCol w="2068251">
                  <a:extLst>
                    <a:ext uri="{9D8B030D-6E8A-4147-A177-3AD203B41FA5}">
                      <a16:colId xmlns:a16="http://schemas.microsoft.com/office/drawing/2014/main" val="20000"/>
                    </a:ext>
                  </a:extLst>
                </a:gridCol>
                <a:gridCol w="6353506">
                  <a:extLst>
                    <a:ext uri="{9D8B030D-6E8A-4147-A177-3AD203B41FA5}">
                      <a16:colId xmlns:a16="http://schemas.microsoft.com/office/drawing/2014/main" val="20001"/>
                    </a:ext>
                  </a:extLst>
                </a:gridCol>
              </a:tblGrid>
              <a:tr h="370840">
                <a:tc>
                  <a:txBody>
                    <a:bodyPr/>
                    <a:lstStyle/>
                    <a:p>
                      <a:pPr algn="just">
                        <a:spcAft>
                          <a:spcPts val="200"/>
                        </a:spcAft>
                      </a:pPr>
                      <a:r>
                        <a:rPr lang="en-GB" sz="15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500" b="1">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l">
                        <a:spcAft>
                          <a:spcPts val="200"/>
                        </a:spcAft>
                      </a:pPr>
                      <a:r>
                        <a:rPr lang="en-GB" sz="1500" dirty="0">
                          <a:solidFill>
                            <a:srgbClr val="FF0000"/>
                          </a:solidFill>
                          <a:latin typeface="Arial"/>
                          <a:ea typeface="Times New Roman"/>
                          <a:cs typeface="Arial"/>
                        </a:rPr>
                        <a:t>Baseline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baseline is </a:t>
                      </a:r>
                      <a:r>
                        <a:rPr lang="en-GB" sz="1500" dirty="0">
                          <a:solidFill>
                            <a:srgbClr val="FF0000"/>
                          </a:solidFill>
                          <a:latin typeface="Arial"/>
                          <a:ea typeface="Times New Roman"/>
                          <a:cs typeface="Arial"/>
                        </a:rPr>
                        <a:t>a collection of component versions that make up a system</a:t>
                      </a:r>
                      <a:r>
                        <a:rPr lang="en-GB" sz="1500" dirty="0">
                          <a:solidFill>
                            <a:srgbClr val="000000"/>
                          </a:solidFill>
                          <a:latin typeface="Arial"/>
                          <a:ea typeface="Times New Roman"/>
                          <a:cs typeface="Arial"/>
                        </a:rPr>
                        <a:t>. </a:t>
                      </a:r>
                      <a:r>
                        <a:rPr lang="en-GB" sz="1500" b="1" dirty="0">
                          <a:solidFill>
                            <a:srgbClr val="FF0000"/>
                          </a:solidFill>
                          <a:latin typeface="Arial"/>
                          <a:ea typeface="Times New Roman"/>
                          <a:cs typeface="Arial"/>
                        </a:rPr>
                        <a:t>Baselines are controlled</a:t>
                      </a:r>
                      <a:r>
                        <a:rPr lang="en-GB" sz="1500" dirty="0">
                          <a:solidFill>
                            <a:srgbClr val="000000"/>
                          </a:solidFill>
                          <a:latin typeface="Arial"/>
                          <a:ea typeface="Times New Roman"/>
                          <a:cs typeface="Arial"/>
                        </a:rPr>
                        <a:t>, which means that the versions of the components making up the system cannot be changed. This means that </a:t>
                      </a:r>
                      <a:r>
                        <a:rPr lang="en-GB" sz="1500" u="sng" dirty="0">
                          <a:solidFill>
                            <a:srgbClr val="000000"/>
                          </a:solidFill>
                          <a:latin typeface="Arial"/>
                          <a:ea typeface="Times New Roman"/>
                          <a:cs typeface="Arial"/>
                        </a:rPr>
                        <a:t>it </a:t>
                      </a:r>
                      <a:r>
                        <a:rPr lang="en-GB" sz="1500" u="sng" dirty="0" smtClean="0">
                          <a:solidFill>
                            <a:srgbClr val="000000"/>
                          </a:solidFill>
                          <a:latin typeface="Arial"/>
                          <a:ea typeface="Times New Roman"/>
                          <a:cs typeface="Arial"/>
                        </a:rPr>
                        <a:t>is always possible </a:t>
                      </a:r>
                      <a:r>
                        <a:rPr lang="en-GB" sz="1500" u="sng" dirty="0">
                          <a:solidFill>
                            <a:srgbClr val="000000"/>
                          </a:solidFill>
                          <a:latin typeface="Arial"/>
                          <a:ea typeface="Times New Roman"/>
                          <a:cs typeface="Arial"/>
                        </a:rPr>
                        <a:t>to recreate a baseline from its constituent components. </a:t>
                      </a:r>
                    </a:p>
                  </a:txBody>
                  <a:tcPr marL="68580" marR="68580" marT="0" marB="0"/>
                </a:tc>
                <a:extLst>
                  <a:ext uri="{0D108BD9-81ED-4DB2-BD59-A6C34878D82A}">
                    <a16:rowId xmlns:a16="http://schemas.microsoft.com/office/drawing/2014/main" val="10001"/>
                  </a:ext>
                </a:extLst>
              </a:tr>
              <a:tr h="370840">
                <a:tc>
                  <a:txBody>
                    <a:bodyPr/>
                    <a:lstStyle/>
                    <a:p>
                      <a:pPr algn="l">
                        <a:spcAft>
                          <a:spcPts val="200"/>
                        </a:spcAft>
                      </a:pPr>
                      <a:r>
                        <a:rPr lang="en-GB" sz="1500" dirty="0">
                          <a:solidFill>
                            <a:srgbClr val="FF0000"/>
                          </a:solidFill>
                          <a:latin typeface="Arial"/>
                          <a:ea typeface="Times New Roman"/>
                          <a:cs typeface="Arial"/>
                        </a:rPr>
                        <a:t>Branching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a:t>
                      </a:r>
                      <a:r>
                        <a:rPr lang="en-GB" sz="1500" dirty="0">
                          <a:solidFill>
                            <a:srgbClr val="FF0000"/>
                          </a:solidFill>
                          <a:latin typeface="Arial"/>
                          <a:ea typeface="Times New Roman"/>
                          <a:cs typeface="Arial"/>
                        </a:rPr>
                        <a:t>creation of a </a:t>
                      </a:r>
                      <a:r>
                        <a:rPr lang="en-GB" sz="1500" u="sng" dirty="0">
                          <a:solidFill>
                            <a:srgbClr val="FF0000"/>
                          </a:solidFill>
                          <a:latin typeface="Arial"/>
                          <a:ea typeface="Times New Roman"/>
                          <a:cs typeface="Arial"/>
                        </a:rPr>
                        <a:t>new </a:t>
                      </a:r>
                      <a:r>
                        <a:rPr lang="en-GB" sz="1500" u="sng" dirty="0" err="1">
                          <a:solidFill>
                            <a:srgbClr val="FF0000"/>
                          </a:solidFill>
                          <a:latin typeface="Arial"/>
                          <a:ea typeface="Times New Roman"/>
                          <a:cs typeface="Arial"/>
                        </a:rPr>
                        <a:t>codeline</a:t>
                      </a:r>
                      <a:r>
                        <a:rPr lang="en-GB" sz="1500" dirty="0">
                          <a:solidFill>
                            <a:srgbClr val="FF0000"/>
                          </a:solidFill>
                          <a:latin typeface="Arial"/>
                          <a:ea typeface="Times New Roman"/>
                          <a:cs typeface="Arial"/>
                        </a:rPr>
                        <a:t> from a version in an existing </a:t>
                      </a:r>
                      <a:r>
                        <a:rPr lang="en-GB" sz="1500" dirty="0" err="1">
                          <a:solidFill>
                            <a:srgbClr val="FF0000"/>
                          </a:solidFill>
                          <a:latin typeface="Arial"/>
                          <a:ea typeface="Times New Roman"/>
                          <a:cs typeface="Arial"/>
                        </a:rPr>
                        <a:t>codeline</a:t>
                      </a:r>
                      <a:r>
                        <a:rPr lang="en-GB" sz="1500" dirty="0">
                          <a:solidFill>
                            <a:srgbClr val="000000"/>
                          </a:solidFill>
                          <a:latin typeface="Arial"/>
                          <a:ea typeface="Times New Roman"/>
                          <a:cs typeface="Arial"/>
                        </a:rPr>
                        <a:t>. The new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and the existing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may then develop independently. </a:t>
                      </a:r>
                    </a:p>
                  </a:txBody>
                  <a:tcPr marL="68580" marR="68580" marT="0" marB="0"/>
                </a:tc>
                <a:extLst>
                  <a:ext uri="{0D108BD9-81ED-4DB2-BD59-A6C34878D82A}">
                    <a16:rowId xmlns:a16="http://schemas.microsoft.com/office/drawing/2014/main" val="10002"/>
                  </a:ext>
                </a:extLst>
              </a:tr>
              <a:tr h="370840">
                <a:tc>
                  <a:txBody>
                    <a:bodyPr/>
                    <a:lstStyle/>
                    <a:p>
                      <a:pPr algn="l">
                        <a:spcAft>
                          <a:spcPts val="200"/>
                        </a:spcAft>
                      </a:pPr>
                      <a:r>
                        <a:rPr lang="en-GB" sz="1500" dirty="0">
                          <a:solidFill>
                            <a:srgbClr val="FF0000"/>
                          </a:solidFill>
                          <a:latin typeface="Arial"/>
                          <a:ea typeface="Times New Roman"/>
                          <a:cs typeface="Arial"/>
                        </a:rPr>
                        <a:t>Codeline </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is </a:t>
                      </a:r>
                      <a:r>
                        <a:rPr lang="en-GB" sz="1500" dirty="0">
                          <a:solidFill>
                            <a:srgbClr val="FF0000"/>
                          </a:solidFill>
                          <a:latin typeface="Arial"/>
                          <a:ea typeface="Times New Roman"/>
                          <a:cs typeface="Arial"/>
                        </a:rPr>
                        <a:t>a set of versions of a software component and other configuration items </a:t>
                      </a:r>
                      <a:r>
                        <a:rPr lang="en-GB" sz="1500" dirty="0">
                          <a:solidFill>
                            <a:srgbClr val="000000"/>
                          </a:solidFill>
                          <a:latin typeface="Arial"/>
                          <a:ea typeface="Times New Roman"/>
                          <a:cs typeface="Arial"/>
                        </a:rPr>
                        <a:t>on which that component depends. </a:t>
                      </a:r>
                    </a:p>
                  </a:txBody>
                  <a:tcPr marL="68580" marR="68580" marT="0" marB="0"/>
                </a:tc>
                <a:extLst>
                  <a:ext uri="{0D108BD9-81ED-4DB2-BD59-A6C34878D82A}">
                    <a16:rowId xmlns:a16="http://schemas.microsoft.com/office/drawing/2014/main" val="10003"/>
                  </a:ext>
                </a:extLst>
              </a:tr>
              <a:tr h="370840">
                <a:tc>
                  <a:txBody>
                    <a:bodyPr/>
                    <a:lstStyle/>
                    <a:p>
                      <a:pPr algn="l">
                        <a:spcAft>
                          <a:spcPts val="200"/>
                        </a:spcAft>
                      </a:pPr>
                      <a:r>
                        <a:rPr lang="en-GB" sz="1500" dirty="0">
                          <a:solidFill>
                            <a:srgbClr val="FF0000"/>
                          </a:solidFill>
                          <a:latin typeface="Arial"/>
                          <a:ea typeface="Times New Roman"/>
                          <a:cs typeface="Arial"/>
                        </a:rPr>
                        <a:t>Configuration </a:t>
                      </a:r>
                      <a:r>
                        <a:rPr lang="en-GB" sz="1500" dirty="0" smtClean="0">
                          <a:solidFill>
                            <a:srgbClr val="FF0000"/>
                          </a:solidFill>
                          <a:latin typeface="Arial"/>
                          <a:ea typeface="Times New Roman"/>
                          <a:cs typeface="Arial"/>
                        </a:rPr>
                        <a:t>(version) control</a:t>
                      </a:r>
                      <a:endParaRPr lang="en-GB" sz="1500" dirty="0">
                        <a:solidFill>
                          <a:srgbClr val="FF0000"/>
                        </a:solidFill>
                        <a:latin typeface="Arial"/>
                        <a:ea typeface="Times New Roman"/>
                        <a:cs typeface="Arial"/>
                      </a:endParaRP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a:t>
                      </a:r>
                      <a:r>
                        <a:rPr lang="en-GB" sz="1500" dirty="0">
                          <a:solidFill>
                            <a:srgbClr val="FF0000"/>
                          </a:solidFill>
                          <a:latin typeface="Arial"/>
                          <a:ea typeface="Times New Roman"/>
                          <a:cs typeface="Arial"/>
                        </a:rPr>
                        <a:t>process</a:t>
                      </a:r>
                      <a:r>
                        <a:rPr lang="en-GB" sz="1500" dirty="0">
                          <a:solidFill>
                            <a:srgbClr val="000000"/>
                          </a:solidFill>
                          <a:latin typeface="Arial"/>
                          <a:ea typeface="Times New Roman"/>
                          <a:cs typeface="Arial"/>
                        </a:rPr>
                        <a:t> of ensuring that versions of systems and components are </a:t>
                      </a:r>
                      <a:r>
                        <a:rPr lang="en-GB" sz="1500" u="sng" dirty="0">
                          <a:solidFill>
                            <a:srgbClr val="000000"/>
                          </a:solidFill>
                          <a:latin typeface="Arial"/>
                          <a:ea typeface="Times New Roman"/>
                          <a:cs typeface="Arial"/>
                        </a:rPr>
                        <a:t>recorded</a:t>
                      </a:r>
                      <a:r>
                        <a:rPr lang="en-GB" sz="1500" dirty="0">
                          <a:solidFill>
                            <a:srgbClr val="000000"/>
                          </a:solidFill>
                          <a:latin typeface="Arial"/>
                          <a:ea typeface="Times New Roman"/>
                          <a:cs typeface="Arial"/>
                        </a:rPr>
                        <a:t> and </a:t>
                      </a:r>
                      <a:r>
                        <a:rPr lang="en-GB" sz="1500" u="sng" dirty="0">
                          <a:solidFill>
                            <a:srgbClr val="000000"/>
                          </a:solidFill>
                          <a:latin typeface="Arial"/>
                          <a:ea typeface="Times New Roman"/>
                          <a:cs typeface="Arial"/>
                        </a:rPr>
                        <a:t>maintained</a:t>
                      </a:r>
                      <a:r>
                        <a:rPr lang="en-GB" sz="1500" dirty="0">
                          <a:solidFill>
                            <a:srgbClr val="000000"/>
                          </a:solidFill>
                          <a:latin typeface="Arial"/>
                          <a:ea typeface="Times New Roman"/>
                          <a:cs typeface="Arial"/>
                        </a:rPr>
                        <a:t> so that </a:t>
                      </a:r>
                      <a:r>
                        <a:rPr lang="en-GB" sz="1500" u="sng" dirty="0">
                          <a:solidFill>
                            <a:srgbClr val="000000"/>
                          </a:solidFill>
                          <a:latin typeface="Arial"/>
                          <a:ea typeface="Times New Roman"/>
                          <a:cs typeface="Arial"/>
                        </a:rPr>
                        <a:t>changes are managed and all versions of components are identified and stored</a:t>
                      </a:r>
                      <a:r>
                        <a:rPr lang="en-GB" sz="1500" dirty="0">
                          <a:solidFill>
                            <a:srgbClr val="000000"/>
                          </a:solidFill>
                          <a:latin typeface="Arial"/>
                          <a:ea typeface="Times New Roman"/>
                          <a:cs typeface="Arial"/>
                        </a:rPr>
                        <a:t> for the lifetime of the system. </a:t>
                      </a:r>
                    </a:p>
                  </a:txBody>
                  <a:tcPr marL="68580" marR="68580" marT="0" marB="0"/>
                </a:tc>
                <a:extLst>
                  <a:ext uri="{0D108BD9-81ED-4DB2-BD59-A6C34878D82A}">
                    <a16:rowId xmlns:a16="http://schemas.microsoft.com/office/drawing/2014/main" val="10004"/>
                  </a:ext>
                </a:extLst>
              </a:tr>
              <a:tr h="370840">
                <a:tc>
                  <a:txBody>
                    <a:bodyPr/>
                    <a:lstStyle/>
                    <a:p>
                      <a:pPr algn="l">
                        <a:spcAft>
                          <a:spcPts val="200"/>
                        </a:spcAft>
                      </a:pPr>
                      <a:r>
                        <a:rPr lang="en-GB" sz="1500" dirty="0">
                          <a:solidFill>
                            <a:srgbClr val="FF0000"/>
                          </a:solidFill>
                          <a:latin typeface="Arial"/>
                          <a:ea typeface="Times New Roman"/>
                          <a:cs typeface="Arial"/>
                        </a:rPr>
                        <a:t>Configuration item </a:t>
                      </a:r>
                      <a:r>
                        <a:rPr lang="en-GB" sz="1500" dirty="0">
                          <a:solidFill>
                            <a:srgbClr val="000000"/>
                          </a:solidFill>
                          <a:latin typeface="Arial"/>
                          <a:ea typeface="Times New Roman"/>
                          <a:cs typeface="Arial"/>
                        </a:rPr>
                        <a:t>or </a:t>
                      </a:r>
                      <a:r>
                        <a:rPr lang="en-GB" sz="1500" dirty="0">
                          <a:solidFill>
                            <a:srgbClr val="FF0000"/>
                          </a:solidFill>
                          <a:latin typeface="Arial"/>
                          <a:ea typeface="Times New Roman"/>
                          <a:cs typeface="Arial"/>
                        </a:rPr>
                        <a:t>software configuration item (SCI)</a:t>
                      </a:r>
                    </a:p>
                  </a:txBody>
                  <a:tcPr marL="68580" marR="68580" marT="0" marB="0"/>
                </a:tc>
                <a:tc>
                  <a:txBody>
                    <a:bodyPr/>
                    <a:lstStyle/>
                    <a:p>
                      <a:pPr algn="l">
                        <a:spcAft>
                          <a:spcPts val="200"/>
                        </a:spcAft>
                      </a:pPr>
                      <a:r>
                        <a:rPr lang="en-GB" sz="1500" u="sng" dirty="0">
                          <a:solidFill>
                            <a:srgbClr val="000000"/>
                          </a:solidFill>
                          <a:latin typeface="Arial"/>
                          <a:ea typeface="Times New Roman"/>
                          <a:cs typeface="Arial"/>
                        </a:rPr>
                        <a:t>Anything associated with a software project </a:t>
                      </a:r>
                      <a:r>
                        <a:rPr lang="en-GB" sz="1500" dirty="0">
                          <a:solidFill>
                            <a:srgbClr val="000000"/>
                          </a:solidFill>
                          <a:latin typeface="Arial"/>
                          <a:ea typeface="Times New Roman"/>
                          <a:cs typeface="Arial"/>
                        </a:rPr>
                        <a:t>(</a:t>
                      </a:r>
                      <a:r>
                        <a:rPr lang="en-GB" sz="1500" dirty="0">
                          <a:solidFill>
                            <a:srgbClr val="FF0000"/>
                          </a:solidFill>
                          <a:latin typeface="Arial"/>
                          <a:ea typeface="Times New Roman"/>
                          <a:cs typeface="Arial"/>
                        </a:rPr>
                        <a:t>design, code, test data, document, etc.</a:t>
                      </a:r>
                      <a:r>
                        <a:rPr lang="en-GB" sz="1500" dirty="0">
                          <a:solidFill>
                            <a:srgbClr val="000000"/>
                          </a:solidFill>
                          <a:latin typeface="Arial"/>
                          <a:ea typeface="Times New Roman"/>
                          <a:cs typeface="Arial"/>
                        </a:rPr>
                        <a:t>) that has been placed under configuration control. There are often different versions of a configuration item. </a:t>
                      </a:r>
                      <a:r>
                        <a:rPr lang="en-GB" sz="1500" dirty="0">
                          <a:solidFill>
                            <a:srgbClr val="FF0000"/>
                          </a:solidFill>
                          <a:latin typeface="Arial"/>
                          <a:ea typeface="Times New Roman"/>
                          <a:cs typeface="Arial"/>
                        </a:rPr>
                        <a:t>Configuration items have a unique name.</a:t>
                      </a:r>
                    </a:p>
                  </a:txBody>
                  <a:tcPr marL="68580" marR="68580" marT="0" marB="0"/>
                </a:tc>
                <a:extLst>
                  <a:ext uri="{0D108BD9-81ED-4DB2-BD59-A6C34878D82A}">
                    <a16:rowId xmlns:a16="http://schemas.microsoft.com/office/drawing/2014/main" val="10005"/>
                  </a:ext>
                </a:extLst>
              </a:tr>
              <a:tr h="370840">
                <a:tc>
                  <a:txBody>
                    <a:bodyPr/>
                    <a:lstStyle/>
                    <a:p>
                      <a:pPr algn="just">
                        <a:spcAft>
                          <a:spcPts val="200"/>
                        </a:spcAft>
                      </a:pPr>
                      <a:r>
                        <a:rPr lang="en-GB" sz="1500" dirty="0">
                          <a:solidFill>
                            <a:srgbClr val="FF0000"/>
                          </a:solidFill>
                          <a:latin typeface="Arial"/>
                          <a:ea typeface="Times New Roman"/>
                          <a:cs typeface="Arial"/>
                        </a:rPr>
                        <a:t>Mainline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a:t>
                      </a:r>
                      <a:r>
                        <a:rPr lang="en-GB" sz="1500" dirty="0">
                          <a:solidFill>
                            <a:srgbClr val="FF0000"/>
                          </a:solidFill>
                          <a:latin typeface="Arial"/>
                          <a:ea typeface="Times New Roman"/>
                          <a:cs typeface="Arial"/>
                        </a:rPr>
                        <a:t>sequence of baselines </a:t>
                      </a:r>
                      <a:r>
                        <a:rPr lang="en-GB" sz="1500" dirty="0">
                          <a:solidFill>
                            <a:srgbClr val="000000"/>
                          </a:solidFill>
                          <a:latin typeface="Arial"/>
                          <a:ea typeface="Times New Roman"/>
                          <a:cs typeface="Arial"/>
                        </a:rPr>
                        <a:t>representing different versions of a system.</a:t>
                      </a:r>
                    </a:p>
                  </a:txBody>
                  <a:tcPr marL="68580" marR="68580"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spTree>
    <p:extLst>
      <p:ext uri="{BB962C8B-B14F-4D97-AF65-F5344CB8AC3E}">
        <p14:creationId xmlns:p14="http://schemas.microsoft.com/office/powerpoint/2010/main" val="407715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5135</Words>
  <Application>Microsoft Office PowerPoint</Application>
  <PresentationFormat>寬螢幕</PresentationFormat>
  <Paragraphs>435</Paragraphs>
  <Slides>67</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67</vt:i4>
      </vt:variant>
    </vt:vector>
  </HeadingPairs>
  <TitlesOfParts>
    <vt:vector size="75" baseType="lpstr">
      <vt:lpstr>MS PGothic</vt:lpstr>
      <vt:lpstr>新細明體</vt:lpstr>
      <vt:lpstr>標楷體</vt:lpstr>
      <vt:lpstr>Arial</vt:lpstr>
      <vt:lpstr>Calibri</vt:lpstr>
      <vt:lpstr>Calibri Light</vt:lpstr>
      <vt:lpstr>Times New Roman</vt:lpstr>
      <vt:lpstr>Office 佈景主題</vt:lpstr>
      <vt:lpstr>Configuration Management</vt:lpstr>
      <vt:lpstr>Configuration management</vt:lpstr>
      <vt:lpstr>CM activities</vt:lpstr>
      <vt:lpstr>Configuration management activities </vt:lpstr>
      <vt:lpstr>Agile development and CM</vt:lpstr>
      <vt:lpstr>Development phases</vt:lpstr>
      <vt:lpstr>Multi-version systems</vt:lpstr>
      <vt:lpstr>Multi-version system development</vt:lpstr>
      <vt:lpstr>CM terminology </vt:lpstr>
      <vt:lpstr>CM terminology </vt:lpstr>
      <vt:lpstr>Version management</vt:lpstr>
      <vt:lpstr>Version management</vt:lpstr>
      <vt:lpstr>Codelines and baselines</vt:lpstr>
      <vt:lpstr>Baselines</vt:lpstr>
      <vt:lpstr>Codelines and baselines </vt:lpstr>
      <vt:lpstr>Version control systems</vt:lpstr>
      <vt:lpstr>Key features of version control systems</vt:lpstr>
      <vt:lpstr>Public repository and private workspaces</vt:lpstr>
      <vt:lpstr>Centralized version control</vt:lpstr>
      <vt:lpstr>Repository Check-in/Check-out (Centralized version control)</vt:lpstr>
      <vt:lpstr>Distributed version control</vt:lpstr>
      <vt:lpstr>Repository cloning (Distributed version control)</vt:lpstr>
      <vt:lpstr>Benefits of distributed version control</vt:lpstr>
      <vt:lpstr>Open source development</vt:lpstr>
      <vt:lpstr>Open-source development</vt:lpstr>
      <vt:lpstr>Branching and merging</vt:lpstr>
      <vt:lpstr>Branching and merging</vt:lpstr>
      <vt:lpstr>Storage management</vt:lpstr>
      <vt:lpstr>Storage management using deltas </vt:lpstr>
      <vt:lpstr>Storage management in Git</vt:lpstr>
      <vt:lpstr>System building</vt:lpstr>
      <vt:lpstr>System building</vt:lpstr>
      <vt:lpstr>Build platforms</vt:lpstr>
      <vt:lpstr>System building </vt:lpstr>
      <vt:lpstr>Build system functionality</vt:lpstr>
      <vt:lpstr>System platforms</vt:lpstr>
      <vt:lpstr>Development, build, and target platforms </vt:lpstr>
      <vt:lpstr>Agile building (Frequent build and automated testing are used to discover software problems)</vt:lpstr>
      <vt:lpstr>Agile building (Frequent build and automated testing are used to discover software problems)</vt:lpstr>
      <vt:lpstr>Continuous integration </vt:lpstr>
      <vt:lpstr>Pros and cons of continuous integration</vt:lpstr>
      <vt:lpstr>Daily building</vt:lpstr>
      <vt:lpstr>Minimizing recompilation</vt:lpstr>
      <vt:lpstr>File identification</vt:lpstr>
      <vt:lpstr>Timestamps vs checksums</vt:lpstr>
      <vt:lpstr>Linking source and object code</vt:lpstr>
      <vt:lpstr>Change management</vt:lpstr>
      <vt:lpstr>Change management (change is a fact of life for large software systems)</vt:lpstr>
      <vt:lpstr>The change management process   </vt:lpstr>
      <vt:lpstr>Change management process</vt:lpstr>
      <vt:lpstr>A partially completed change request form used in a large complex system engineering project (a) </vt:lpstr>
      <vt:lpstr>A partially completed change request form used in a large complex system engineering project (b) </vt:lpstr>
      <vt:lpstr>Change management process</vt:lpstr>
      <vt:lpstr>Factors in change analysis</vt:lpstr>
      <vt:lpstr>Change management for software products</vt:lpstr>
      <vt:lpstr>Change management and agile methods</vt:lpstr>
      <vt:lpstr>Derivation history (a record of the changes made to each component) </vt:lpstr>
      <vt:lpstr>Release management</vt:lpstr>
      <vt:lpstr>Release management</vt:lpstr>
      <vt:lpstr>Release components</vt:lpstr>
      <vt:lpstr>Release planning</vt:lpstr>
      <vt:lpstr>Factors influencing system release planning </vt:lpstr>
      <vt:lpstr>Release creation</vt:lpstr>
      <vt:lpstr>Release tracking</vt:lpstr>
      <vt:lpstr>Release reproduction</vt:lpstr>
      <vt:lpstr>Software as a service</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Configuration Management</dc:title>
  <dc:creator>Chien-Hung Liu</dc:creator>
  <cp:lastModifiedBy>Chien-Hung Liu</cp:lastModifiedBy>
  <cp:revision>2</cp:revision>
  <dcterms:created xsi:type="dcterms:W3CDTF">2018-11-09T07:53:00Z</dcterms:created>
  <dcterms:modified xsi:type="dcterms:W3CDTF">2018-11-09T08:04:35Z</dcterms:modified>
</cp:coreProperties>
</file>