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0" r:id="rId4"/>
    <p:sldId id="262" r:id="rId5"/>
    <p:sldId id="263" r:id="rId6"/>
    <p:sldId id="386" r:id="rId7"/>
    <p:sldId id="387" r:id="rId8"/>
    <p:sldId id="388" r:id="rId9"/>
    <p:sldId id="381" r:id="rId10"/>
    <p:sldId id="380" r:id="rId11"/>
    <p:sldId id="379" r:id="rId12"/>
    <p:sldId id="378" r:id="rId13"/>
    <p:sldId id="261" r:id="rId14"/>
    <p:sldId id="384" r:id="rId15"/>
    <p:sldId id="385" r:id="rId16"/>
    <p:sldId id="383" r:id="rId17"/>
    <p:sldId id="375" r:id="rId18"/>
    <p:sldId id="382" r:id="rId19"/>
  </p:sldIdLst>
  <p:sldSz cx="9144000" cy="51482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12E9122-6A70-4126-8F9F-18CF03FBC1C9}">
          <p14:sldIdLst>
            <p14:sldId id="257"/>
            <p14:sldId id="260"/>
            <p14:sldId id="262"/>
            <p14:sldId id="263"/>
            <p14:sldId id="386"/>
            <p14:sldId id="387"/>
            <p14:sldId id="388"/>
            <p14:sldId id="381"/>
            <p14:sldId id="380"/>
            <p14:sldId id="379"/>
            <p14:sldId id="378"/>
            <p14:sldId id="261"/>
            <p14:sldId id="384"/>
            <p14:sldId id="385"/>
            <p14:sldId id="383"/>
            <p14:sldId id="375"/>
            <p14:sldId id="3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1" autoAdjust="0"/>
    <p:restoredTop sz="88914" autoAdjust="0"/>
  </p:normalViewPr>
  <p:slideViewPr>
    <p:cSldViewPr>
      <p:cViewPr>
        <p:scale>
          <a:sx n="140" d="100"/>
          <a:sy n="140" d="100"/>
        </p:scale>
        <p:origin x="-72" y="-7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48" y="477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2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Zeus Integration
(M-Build v1.2)</c:v>
                </c:pt>
                <c:pt idx="1">
                  <c:v>Sprint 2
(M-Build v1.3)</c:v>
                </c:pt>
                <c:pt idx="2">
                  <c:v>Sprint 3
(M-Build v1.4)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Zeus Integration
(M-Build v1.2)</c:v>
                </c:pt>
                <c:pt idx="1">
                  <c:v>Sprint 2
(M-Build v1.3)</c:v>
                </c:pt>
                <c:pt idx="2">
                  <c:v>Sprint 3
(M-Build v1.4)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773312"/>
        <c:axId val="167774848"/>
      </c:barChart>
      <c:catAx>
        <c:axId val="167773312"/>
        <c:scaling>
          <c:orientation val="maxMin"/>
        </c:scaling>
        <c:delete val="0"/>
        <c:axPos val="l"/>
        <c:majorTickMark val="out"/>
        <c:minorTickMark val="none"/>
        <c:tickLblPos val="nextTo"/>
        <c:crossAx val="167774848"/>
        <c:crosses val="autoZero"/>
        <c:auto val="1"/>
        <c:lblAlgn val="ctr"/>
        <c:lblOffset val="100"/>
        <c:noMultiLvlLbl val="0"/>
      </c:catAx>
      <c:valAx>
        <c:axId val="167774848"/>
        <c:scaling>
          <c:orientation val="minMax"/>
          <c:max val="12"/>
        </c:scaling>
        <c:delete val="0"/>
        <c:axPos val="t"/>
        <c:majorGridlines/>
        <c:numFmt formatCode="General" sourceLinked="0"/>
        <c:majorTickMark val="out"/>
        <c:minorTickMark val="none"/>
        <c:tickLblPos val="nextTo"/>
        <c:crossAx val="167773312"/>
        <c:crosses val="autoZero"/>
        <c:crossBetween val="between"/>
      </c:valAx>
      <c:spPr>
        <a:solidFill>
          <a:schemeClr val="tx2">
            <a:lumMod val="40000"/>
            <a:lumOff val="60000"/>
          </a:schemeClr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314F5C6-0C4F-44BE-98C0-8B7B903BC8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9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4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194C59D5-01BD-498C-99F4-187B4387FD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dolby.net/kb/display/consEng/M-Build+Rollout+Pla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943BC-1CE0-4C36-9C72-35DD0F25CA34}" type="slidenum">
              <a:rPr lang="en-US"/>
              <a:pPr/>
              <a:t>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59D5-01BD-498C-99F4-187B4387FD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 smtClean="0"/>
              <a:t>Simplified…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59D5-01BD-498C-99F4-187B4387FD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each project, we define what </a:t>
            </a:r>
            <a:r>
              <a:rPr lang="en-GB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config_type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it is, and what object files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should go into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59D5-01BD-498C-99F4-187B4387FD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1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File snipped are just examples.</a:t>
            </a:r>
            <a:r>
              <a:rPr lang="de-DE" baseline="0" dirty="0" smtClean="0"/>
              <a:t> Do not necessarily fit together...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59D5-01BD-498C-99F4-187B4387FD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Because of limited support resources, support beyond ongoing migration of Dolby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Intrinsics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Zeus Platform will be serialized in the following order Bacchus (DD+ Decoder)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Tigger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MS12 (Details in 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M-Build Rollout Plan"/>
              </a:rPr>
              <a:t>M-Build Rollout Plan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59D5-01BD-498C-99F4-187B4387FD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59D5-01BD-498C-99F4-187B4387FD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84" name="Picture 24" descr="Legendary_Universal_D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82" name="Picture 22" descr="DLB_QUM_PPT_Bar_light_Univers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3543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29733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fld id="{6298C665-EF3B-451E-B6A2-0AEA0386E720}" type="datetime4">
              <a:rPr lang="en-US"/>
              <a:pPr/>
              <a:t>April 11, 2012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pic>
        <p:nvPicPr>
          <p:cNvPr id="66569" name="Picture 9" descr="DLB_PPT_Wa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3208338"/>
            <a:ext cx="7553325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570" name="Group 10"/>
          <p:cNvGrpSpPr>
            <a:grpSpLocks/>
          </p:cNvGrpSpPr>
          <p:nvPr/>
        </p:nvGrpSpPr>
        <p:grpSpPr bwMode="auto">
          <a:xfrm>
            <a:off x="6610350" y="3575050"/>
            <a:ext cx="428625" cy="430213"/>
            <a:chOff x="7344" y="1680"/>
            <a:chExt cx="480" cy="480"/>
          </a:xfrm>
        </p:grpSpPr>
        <p:sp>
          <p:nvSpPr>
            <p:cNvPr id="66571" name="Oval 11"/>
            <p:cNvSpPr>
              <a:spLocks noChangeArrowheads="1"/>
            </p:cNvSpPr>
            <p:nvPr userDrawn="1"/>
          </p:nvSpPr>
          <p:spPr bwMode="auto">
            <a:xfrm>
              <a:off x="7344" y="1680"/>
              <a:ext cx="480" cy="480"/>
            </a:xfrm>
            <a:prstGeom prst="ellipse">
              <a:avLst/>
            </a:prstGeom>
            <a:solidFill>
              <a:srgbClr val="4DB3D0"/>
            </a:solidFill>
            <a:ln w="57150">
              <a:solidFill>
                <a:srgbClr val="00569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6572" name="Oval 12"/>
            <p:cNvSpPr>
              <a:spLocks noChangeArrowheads="1"/>
            </p:cNvSpPr>
            <p:nvPr userDrawn="1"/>
          </p:nvSpPr>
          <p:spPr bwMode="auto">
            <a:xfrm>
              <a:off x="7425" y="1761"/>
              <a:ext cx="317" cy="317"/>
            </a:xfrm>
            <a:prstGeom prst="ellipse">
              <a:avLst/>
            </a:prstGeom>
            <a:solidFill>
              <a:srgbClr val="4DB3D0"/>
            </a:solidFill>
            <a:ln w="25400">
              <a:solidFill>
                <a:srgbClr val="00569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6573" name="Oval 13"/>
            <p:cNvSpPr>
              <a:spLocks noChangeArrowheads="1"/>
            </p:cNvSpPr>
            <p:nvPr userDrawn="1"/>
          </p:nvSpPr>
          <p:spPr bwMode="auto">
            <a:xfrm>
              <a:off x="7521" y="1857"/>
              <a:ext cx="126" cy="126"/>
            </a:xfrm>
            <a:prstGeom prst="ellipse">
              <a:avLst/>
            </a:prstGeom>
            <a:solidFill>
              <a:srgbClr val="005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4DB3D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2436813" y="4005263"/>
            <a:ext cx="95250" cy="95250"/>
          </a:xfrm>
          <a:prstGeom prst="ellipse">
            <a:avLst/>
          </a:prstGeom>
          <a:solidFill>
            <a:srgbClr val="4D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57163" tIns="28582" rIns="57163" bIns="28582" anchor="ctr"/>
          <a:lstStyle/>
          <a:p>
            <a:pPr algn="ctr" defTabSz="571500" eaLnBrk="0" hangingPunct="0"/>
            <a:endParaRPr lang="en-US" sz="1500">
              <a:solidFill>
                <a:srgbClr val="4DB3D0"/>
              </a:solidFill>
              <a:ea typeface="ＭＳ Ｐゴシック" charset="-128"/>
            </a:endParaRPr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6000750" y="3629025"/>
            <a:ext cx="47625" cy="47625"/>
          </a:xfrm>
          <a:prstGeom prst="ellipse">
            <a:avLst/>
          </a:prstGeom>
          <a:solidFill>
            <a:srgbClr val="4D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57163" tIns="28582" rIns="57163" bIns="28582" anchor="ctr"/>
          <a:lstStyle/>
          <a:p>
            <a:pPr algn="ctr" defTabSz="571500" eaLnBrk="0" hangingPunct="0"/>
            <a:endParaRPr lang="en-US" sz="1500">
              <a:solidFill>
                <a:srgbClr val="4DB3D0"/>
              </a:solidFill>
              <a:ea typeface="ＭＳ Ｐゴシック" charset="-128"/>
            </a:endParaRPr>
          </a:p>
        </p:txBody>
      </p:sp>
      <p:sp>
        <p:nvSpPr>
          <p:cNvPr id="66576" name="Oval 16" descr="Light vertical"/>
          <p:cNvSpPr>
            <a:spLocks noChangeArrowheads="1"/>
          </p:cNvSpPr>
          <p:nvPr/>
        </p:nvSpPr>
        <p:spPr bwMode="auto">
          <a:xfrm>
            <a:off x="5181600" y="3970338"/>
            <a:ext cx="190500" cy="192087"/>
          </a:xfrm>
          <a:prstGeom prst="ellipse">
            <a:avLst/>
          </a:prstGeom>
          <a:pattFill prst="ltVert">
            <a:fgClr>
              <a:srgbClr val="4DB3D0"/>
            </a:fgClr>
            <a:bgClr>
              <a:srgbClr val="0000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66577" name="Group 17"/>
          <p:cNvGrpSpPr>
            <a:grpSpLocks/>
          </p:cNvGrpSpPr>
          <p:nvPr/>
        </p:nvGrpSpPr>
        <p:grpSpPr bwMode="auto">
          <a:xfrm>
            <a:off x="1952625" y="3676650"/>
            <a:ext cx="428625" cy="428625"/>
            <a:chOff x="4973" y="3437"/>
            <a:chExt cx="480" cy="480"/>
          </a:xfrm>
        </p:grpSpPr>
        <p:sp>
          <p:nvSpPr>
            <p:cNvPr id="66578" name="Oval 18"/>
            <p:cNvSpPr>
              <a:spLocks noChangeArrowheads="1"/>
            </p:cNvSpPr>
            <p:nvPr userDrawn="1"/>
          </p:nvSpPr>
          <p:spPr bwMode="auto">
            <a:xfrm>
              <a:off x="4973" y="3437"/>
              <a:ext cx="480" cy="480"/>
            </a:xfrm>
            <a:prstGeom prst="ellipse">
              <a:avLst/>
            </a:prstGeom>
            <a:solidFill>
              <a:srgbClr val="005695"/>
            </a:solidFill>
            <a:ln w="571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6579" name="Oval 19"/>
            <p:cNvSpPr>
              <a:spLocks noChangeArrowheads="1"/>
            </p:cNvSpPr>
            <p:nvPr userDrawn="1"/>
          </p:nvSpPr>
          <p:spPr bwMode="auto">
            <a:xfrm>
              <a:off x="5040" y="3504"/>
              <a:ext cx="346" cy="346"/>
            </a:xfrm>
            <a:prstGeom prst="ellipse">
              <a:avLst/>
            </a:prstGeom>
            <a:solidFill>
              <a:srgbClr val="005695"/>
            </a:solidFill>
            <a:ln w="190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6580" name="Oval 20"/>
            <p:cNvSpPr>
              <a:spLocks noChangeArrowheads="1"/>
            </p:cNvSpPr>
            <p:nvPr userDrawn="1"/>
          </p:nvSpPr>
          <p:spPr bwMode="auto">
            <a:xfrm>
              <a:off x="5150" y="3614"/>
              <a:ext cx="126" cy="126"/>
            </a:xfrm>
            <a:prstGeom prst="ellipse">
              <a:avLst/>
            </a:prstGeom>
            <a:solidFill>
              <a:srgbClr val="005695"/>
            </a:solidFill>
            <a:ln w="317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4" grpId="0" animBg="1"/>
      <p:bldP spid="66575" grpId="0" animBg="1"/>
      <p:bldP spid="6657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B68010-7EC1-4989-B96C-5523F1E05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9550"/>
            <a:ext cx="2057400" cy="4040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9550"/>
            <a:ext cx="6019800" cy="4040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90E0DA-8BD0-4116-BFC1-7BBBAEB8A6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DLB_PPT_Asia_2365_UniversalD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5588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1524000" y="4876800"/>
            <a:ext cx="7010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600" smtClean="0">
                <a:solidFill>
                  <a:srgbClr val="3B3B3B"/>
                </a:solidFill>
              </a:rPr>
              <a:t>Dolby and the double-D symbol are registered trademarks of Dolby Laboratories. All other trademarks remain the property of their respective owners. © 2010 Dolby Laboratories, Inc. All rights reserved. 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8115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38115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fld id="{A594720A-C8DA-48AC-B04F-3E2277C6D688}" type="datetime1">
              <a:rPr lang="en-US" smtClean="0">
                <a:solidFill>
                  <a:srgbClr val="F8F8F8"/>
                </a:solidFill>
                <a:latin typeface="Arial" pitchFamily="34" charset="0"/>
                <a:ea typeface="MS PGothic" pitchFamily="34" charset="-128"/>
              </a:rPr>
              <a:pPr/>
              <a:t>4/11/2012</a:t>
            </a:fld>
            <a:endParaRPr lang="en-US" smtClean="0">
              <a:solidFill>
                <a:srgbClr val="F8F8F8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8F8F8"/>
                </a:solidFill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4209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FFD9F0-5515-4F6E-A52F-24E6090CB1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19AED9-DEBF-4E3B-9ADA-AB5AD15FE4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4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BDFD2F-69B9-478E-B6BC-54DD79CF9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4AC2E-A263-4A36-A53E-56320FF7E4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2A74E-07D4-4B7C-848F-50894AFBF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AAFCED-135A-409D-BFFE-32E616B7EE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08DAEB-03D0-455B-8B82-5DC630E2A8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6C3990-5FFD-42BE-9775-5D90B44CB8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DLB_QUM_PPT_Bar_light_Univers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300" dirty="0" smtClean="0">
                <a:ea typeface="ＭＳ Ｐゴシック" charset="-128"/>
              </a:rPr>
              <a:t>M-Build Introduction</a:t>
            </a:r>
            <a:endParaRPr lang="en-US" sz="1300" dirty="0">
              <a:ea typeface="ＭＳ Ｐゴシック" charset="-128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/>
            </a:lvl1pPr>
          </a:lstStyle>
          <a:p>
            <a:r>
              <a:rPr lang="en-US"/>
              <a:t>CONFIDENTIAL INFORMATION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/>
            </a:lvl1pPr>
          </a:lstStyle>
          <a:p>
            <a:fld id="{0D8A1125-CECC-43E0-9305-DF759D18A9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fontAlgn="base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LB_QUM_PPT_Bar_light_Univers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rgbClr val="F8F8F8"/>
                </a:solidFill>
                <a:ea typeface="ＭＳ Ｐゴシック" pitchFamily="-48" charset="-128"/>
              </a:rPr>
              <a:t>Presentation Title (Optional)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8F8F8"/>
                </a:solidFill>
              </a:rPr>
              <a:t>CONFIDENTIAL INFORMATION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/>
            </a:lvl1pPr>
          </a:lstStyle>
          <a:p>
            <a:fld id="{45B9B2B4-A840-480E-80E8-F34D85EACF9B}" type="slidenum">
              <a:rPr lang="en-US" smtClean="0">
                <a:solidFill>
                  <a:srgbClr val="F8F8F8"/>
                </a:solidFill>
                <a:latin typeface="Arial" pitchFamily="34" charset="0"/>
                <a:ea typeface="MS PGothic" pitchFamily="34" charset="-128"/>
              </a:rPr>
              <a:pPr/>
              <a:t>‹#›</a:t>
            </a:fld>
            <a:endParaRPr lang="en-US" smtClean="0">
              <a:solidFill>
                <a:srgbClr val="F8F8F8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7145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MS PGothic" pitchFamily="34" charset="-128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nfluence.dolby.net/kb/x/fAfBBQ" TargetMode="External"/><Relationship Id="rId4" Type="http://schemas.openxmlformats.org/officeDocument/2006/relationships/hyperlink" Target="http://confluence.dolby.net/kb/x/O4uKB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dolby.net/kb/display/consEng/M-Build+frontline+support+Team" TargetMode="External"/><Relationship Id="rId2" Type="http://schemas.openxmlformats.org/officeDocument/2006/relationships/hyperlink" Target="http://confluence.dolby.net/kb/x/jBN1B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dolby.net/kb/x/XA1rBQ" TargetMode="External"/><Relationship Id="rId2" Type="http://schemas.openxmlformats.org/officeDocument/2006/relationships/hyperlink" Target="http://confluence.dolby.net/kb/x/WAYqB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nfluence.dolby.net/kb/x/NoCVBQ" TargetMode="External"/><Relationship Id="rId4" Type="http://schemas.openxmlformats.org/officeDocument/2006/relationships/hyperlink" Target="http://confluence.dolby.net/kb/display/consEng/Dolby+Intrinsi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M-Build Introduction</a:t>
            </a:r>
            <a:endParaRPr lang="en-US" sz="2400" dirty="0"/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Carsten Roessner</a:t>
            </a:r>
          </a:p>
          <a:p>
            <a:r>
              <a:rPr lang="en-US" sz="1200" dirty="0" err="1"/>
              <a:t>Sr</a:t>
            </a:r>
            <a:r>
              <a:rPr lang="en-US" sz="1200" dirty="0"/>
              <a:t> Software Infrastructure </a:t>
            </a:r>
            <a:r>
              <a:rPr lang="en-US" sz="1200" dirty="0" smtClean="0"/>
              <a:t>Engineer</a:t>
            </a:r>
            <a:endParaRPr lang="en-US" sz="120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0EF8278-5FBA-49EC-8445-3E1B4F49008E}" type="datetime4">
              <a:rPr lang="en-US"/>
              <a:pPr/>
              <a:t>April 11, 2012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INFORMATION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M-Build Development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Vivek Kumar</a:t>
            </a:r>
          </a:p>
          <a:p>
            <a:pPr lvl="1"/>
            <a:r>
              <a:rPr lang="de-DE" dirty="0" smtClean="0"/>
              <a:t>Project lead</a:t>
            </a:r>
          </a:p>
          <a:p>
            <a:r>
              <a:rPr lang="de-DE" dirty="0" smtClean="0"/>
              <a:t>Simon Plain (interims assignment)</a:t>
            </a:r>
          </a:p>
          <a:p>
            <a:pPr lvl="1"/>
            <a:r>
              <a:rPr lang="de-DE" dirty="0" smtClean="0"/>
              <a:t>Development and support</a:t>
            </a:r>
          </a:p>
          <a:p>
            <a:r>
              <a:rPr lang="de-DE" dirty="0" smtClean="0"/>
              <a:t>NN (open position, substitute for Tim Walters)</a:t>
            </a:r>
          </a:p>
          <a:p>
            <a:pPr lvl="1"/>
            <a:r>
              <a:rPr lang="de-DE" dirty="0" smtClean="0"/>
              <a:t>SW architect and long-term owner</a:t>
            </a:r>
          </a:p>
          <a:p>
            <a:r>
              <a:rPr lang="de-DE" dirty="0" smtClean="0"/>
              <a:t>NN (open position)</a:t>
            </a:r>
          </a:p>
          <a:p>
            <a:pPr lvl="1"/>
            <a:r>
              <a:rPr lang="de-DE" dirty="0" smtClean="0"/>
              <a:t>3-6 months internship for short-term development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 t="26069" r="33535" b="28989"/>
          <a:stretch/>
        </p:blipFill>
        <p:spPr>
          <a:xfrm>
            <a:off x="6448206" y="2603521"/>
            <a:ext cx="8172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6" t="13230" r="29747" b="25793"/>
          <a:stretch/>
        </p:blipFill>
        <p:spPr>
          <a:xfrm>
            <a:off x="6448206" y="1673307"/>
            <a:ext cx="81720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 t="26069" r="33535" b="28989"/>
          <a:stretch/>
        </p:blipFill>
        <p:spPr>
          <a:xfrm>
            <a:off x="6448206" y="3533734"/>
            <a:ext cx="8172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3" t="10270" r="28618" b="32670"/>
          <a:stretch/>
        </p:blipFill>
        <p:spPr>
          <a:xfrm>
            <a:off x="6448206" y="743093"/>
            <a:ext cx="8172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M-Build Roadmap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684915"/>
              </p:ext>
            </p:extLst>
          </p:nvPr>
        </p:nvGraphicFramePr>
        <p:xfrm>
          <a:off x="457200" y="820738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4158307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(Development Task List):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confluence.dolby.net/kb/x/O4uKBQ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716016" y="1494011"/>
            <a:ext cx="2160239" cy="612648"/>
          </a:xfrm>
          <a:prstGeom prst="wedgeRectCallout">
            <a:avLst>
              <a:gd name="adj1" fmla="val -74631"/>
              <a:gd name="adj2" fmla="val -3152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dirty="0">
                <a:solidFill>
                  <a:schemeClr val="bg1"/>
                </a:solidFill>
                <a:latin typeface="Lucida Sans" pitchFamily="34" charset="0"/>
              </a:rPr>
              <a:t>Supporting Zeus M-Build integration, fixing </a:t>
            </a:r>
            <a:r>
              <a:rPr lang="en-GB" sz="1200" dirty="0" smtClean="0">
                <a:solidFill>
                  <a:schemeClr val="bg1"/>
                </a:solidFill>
                <a:latin typeface="Lucida Sans" pitchFamily="34" charset="0"/>
              </a:rPr>
              <a:t>known M-Build </a:t>
            </a:r>
            <a:r>
              <a:rPr lang="en-GB" sz="1200" dirty="0">
                <a:solidFill>
                  <a:schemeClr val="bg1"/>
                </a:solidFill>
                <a:latin typeface="Lucida Sans" pitchFamily="34" charset="0"/>
              </a:rPr>
              <a:t>issues…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588224" y="2358107"/>
            <a:ext cx="2012031" cy="792088"/>
          </a:xfrm>
          <a:prstGeom prst="wedgeRectCallout">
            <a:avLst>
              <a:gd name="adj1" fmla="val -64833"/>
              <a:gd name="adj2" fmla="val -6973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dirty="0">
                <a:solidFill>
                  <a:schemeClr val="bg1"/>
                </a:solidFill>
                <a:latin typeface="Lucida Sans" pitchFamily="34" charset="0"/>
              </a:rPr>
              <a:t>Simplify generated </a:t>
            </a:r>
            <a:r>
              <a:rPr lang="en-GB" sz="1200" dirty="0" err="1">
                <a:solidFill>
                  <a:schemeClr val="bg1"/>
                </a:solidFill>
                <a:latin typeface="Lucida Sans" pitchFamily="34" charset="0"/>
              </a:rPr>
              <a:t>makefiles</a:t>
            </a:r>
            <a:r>
              <a:rPr lang="en-GB" sz="1200" dirty="0">
                <a:solidFill>
                  <a:schemeClr val="bg1"/>
                </a:solidFill>
                <a:latin typeface="Lucida Sans" pitchFamily="34" charset="0"/>
              </a:rPr>
              <a:t> and make it easier to add plugins, GA candidate</a:t>
            </a:r>
            <a:r>
              <a:rPr lang="en-GB" sz="1200" dirty="0" smtClean="0">
                <a:solidFill>
                  <a:schemeClr val="bg1"/>
                </a:solidFill>
                <a:latin typeface="Lucida Sans" pitchFamily="34" charset="0"/>
              </a:rPr>
              <a:t>?</a:t>
            </a:r>
            <a:endParaRPr lang="en-GB" sz="1200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283968" y="3366219"/>
            <a:ext cx="1938498" cy="612648"/>
          </a:xfrm>
          <a:prstGeom prst="wedgeRectCallout">
            <a:avLst>
              <a:gd name="adj1" fmla="val 66120"/>
              <a:gd name="adj2" fmla="val -3152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dirty="0">
                <a:solidFill>
                  <a:schemeClr val="bg1"/>
                </a:solidFill>
                <a:latin typeface="Lucida Sans" pitchFamily="34" charset="0"/>
              </a:rPr>
              <a:t>TBD in more detail (e.g. Automated Release Framework</a:t>
            </a:r>
            <a:r>
              <a:rPr lang="en-GB" sz="1200" dirty="0" smtClean="0">
                <a:solidFill>
                  <a:schemeClr val="bg1"/>
                </a:solidFill>
                <a:latin typeface="Lucida Sans" pitchFamily="34" charset="0"/>
              </a:rPr>
              <a:t>)</a:t>
            </a:r>
            <a:endParaRPr lang="en-GB" sz="1200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51330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Wideband Delphi </a:t>
            </a:r>
            <a:r>
              <a:rPr lang="en-US" sz="900" b="1" dirty="0" smtClean="0"/>
              <a:t>Results</a:t>
            </a:r>
            <a:endParaRPr lang="en-US" sz="900" dirty="0" smtClean="0">
              <a:hlinkClick r:id="rId5"/>
            </a:endParaRPr>
          </a:p>
          <a:p>
            <a:r>
              <a:rPr lang="en-US" sz="900" dirty="0" smtClean="0">
                <a:hlinkClick r:id="rId5"/>
              </a:rPr>
              <a:t>http</a:t>
            </a:r>
            <a:r>
              <a:rPr lang="en-US" sz="900" dirty="0">
                <a:hlinkClick r:id="rId5"/>
              </a:rPr>
              <a:t>://</a:t>
            </a:r>
            <a:r>
              <a:rPr lang="en-US" sz="900" dirty="0" smtClean="0">
                <a:hlinkClick r:id="rId5"/>
              </a:rPr>
              <a:t>confluence.dolby.net/kb/x/fAfBBQ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078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M-Build </a:t>
            </a:r>
            <a:r>
              <a:rPr lang="en-AU" dirty="0" smtClean="0"/>
              <a:t>Frontline Support </a:t>
            </a:r>
            <a:r>
              <a:rPr lang="en-AU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sz="2000" dirty="0" smtClean="0"/>
              <a:t>SFO</a:t>
            </a:r>
          </a:p>
          <a:p>
            <a:pPr lvl="1"/>
            <a:r>
              <a:rPr lang="en-AU" sz="1800" dirty="0" smtClean="0"/>
              <a:t>Simon Plain</a:t>
            </a:r>
          </a:p>
          <a:p>
            <a:r>
              <a:rPr lang="en-AU" sz="2000" dirty="0"/>
              <a:t>SYD</a:t>
            </a:r>
          </a:p>
          <a:p>
            <a:pPr lvl="1"/>
            <a:r>
              <a:rPr lang="en-AU" sz="1800" dirty="0"/>
              <a:t>Andy Owen</a:t>
            </a:r>
          </a:p>
          <a:p>
            <a:r>
              <a:rPr lang="en-AU" sz="2000" dirty="0"/>
              <a:t>BEJ</a:t>
            </a:r>
          </a:p>
          <a:p>
            <a:pPr lvl="1"/>
            <a:r>
              <a:rPr lang="en-AU" sz="1800" dirty="0"/>
              <a:t>Hao Hammond </a:t>
            </a:r>
            <a:r>
              <a:rPr lang="en-AU" sz="1800" dirty="0" smtClean="0"/>
              <a:t>Luo</a:t>
            </a:r>
          </a:p>
          <a:p>
            <a:r>
              <a:rPr lang="en-AU" sz="2000" dirty="0" smtClean="0"/>
              <a:t>NUR</a:t>
            </a:r>
          </a:p>
          <a:p>
            <a:pPr lvl="1"/>
            <a:r>
              <a:rPr lang="en-AU" sz="1800" dirty="0" smtClean="0"/>
              <a:t>Reinhold Boehm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000" dirty="0" smtClean="0"/>
              <a:t>Representatives for each geo (‚local advocates‘)</a:t>
            </a:r>
          </a:p>
          <a:p>
            <a:r>
              <a:rPr lang="de-DE" sz="2000" dirty="0" smtClean="0"/>
              <a:t>Give support and consultancy</a:t>
            </a:r>
          </a:p>
          <a:p>
            <a:r>
              <a:rPr lang="de-DE" sz="2000" dirty="0" smtClean="0"/>
              <a:t>Communicate back to Development Team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1864"/>
          <a:stretch>
            <a:fillRect/>
          </a:stretch>
        </p:blipFill>
        <p:spPr bwMode="auto">
          <a:xfrm>
            <a:off x="3563888" y="3582243"/>
            <a:ext cx="8175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6" t="3529" r="27746" b="31929"/>
          <a:stretch/>
        </p:blipFill>
        <p:spPr>
          <a:xfrm>
            <a:off x="3563888" y="2637836"/>
            <a:ext cx="8172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6" t="13230" r="29747" b="25793"/>
          <a:stretch/>
        </p:blipFill>
        <p:spPr>
          <a:xfrm>
            <a:off x="3564250" y="749020"/>
            <a:ext cx="817200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0" t="10070" r="38025" b="41918"/>
          <a:stretch/>
        </p:blipFill>
        <p:spPr>
          <a:xfrm>
            <a:off x="3563888" y="1693428"/>
            <a:ext cx="8172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Examples are part of M-Build (see Perforce depot)</a:t>
            </a:r>
          </a:p>
          <a:p>
            <a:pPr lvl="1"/>
            <a:r>
              <a:rPr lang="de-DE" dirty="0" smtClean="0"/>
              <a:t>example-1, example-2, strip_example</a:t>
            </a:r>
          </a:p>
          <a:p>
            <a:r>
              <a:rPr lang="de-DE" dirty="0" smtClean="0"/>
              <a:t>Get a M-Build branch (</a:t>
            </a:r>
            <a:r>
              <a:rPr lang="de-DE" dirty="0"/>
              <a:t>Release </a:t>
            </a:r>
            <a:r>
              <a:rPr lang="de-DE" dirty="0" smtClean="0"/>
              <a:t>v1.1 is recommended)</a:t>
            </a:r>
            <a:r>
              <a:rPr lang="de-DE" dirty="0"/>
              <a:t> </a:t>
            </a:r>
            <a:r>
              <a:rPr lang="de-DE" dirty="0" smtClean="0"/>
              <a:t> into your workspace</a:t>
            </a:r>
          </a:p>
          <a:p>
            <a:r>
              <a:rPr lang="de-DE" dirty="0" smtClean="0"/>
              <a:t>Open terminal </a:t>
            </a:r>
            <a:r>
              <a:rPr lang="de-DE" dirty="0"/>
              <a:t>(Cygwin in case of Windows</a:t>
            </a:r>
            <a:r>
              <a:rPr lang="de-DE" dirty="0" smtClean="0"/>
              <a:t>) and go to root of M-Build branch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3382925"/>
            <a:ext cx="8229600" cy="75349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spcBef>
                <a:spcPct val="75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76263" indent="-233363" algn="l" rtl="0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3838" algn="l" rtl="0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2063" indent="-233363" algn="l" rtl="0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39875" indent="-163513" algn="l" rtl="0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97075" indent="-163513" algn="l" rtl="0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54275" indent="-163513" algn="l" rtl="0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11475" indent="-163513" algn="l" rtl="0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68675" indent="-163513" algn="l" rtl="0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cd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&lt;workspace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path&gt;/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mbuild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/v1.1;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ls</a:t>
            </a: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example-1  example-2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manifest.mb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mbuild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 release_notes.txt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strip_example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7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 – Makefiles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AU" sz="1200" b="1" dirty="0">
                <a:latin typeface="Consolas" pitchFamily="49" charset="0"/>
                <a:cs typeface="Consolas" pitchFamily="49" charset="0"/>
              </a:rPr>
              <a:t> ./mbuild/frontend/create_makefiles.py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Writing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Makefile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: example-1/make/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helloworld_as_one_project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/osx_amd64/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Makefile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...  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Writing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Makefile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strip_example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get_e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/make/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get_e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/osx_amd64/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Makefile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...  ok (updated)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 make </a:t>
            </a:r>
            <a:r>
              <a:rPr lang="en-AU" sz="1200" b="1" dirty="0">
                <a:latin typeface="Consolas" pitchFamily="49" charset="0"/>
                <a:cs typeface="Consolas" pitchFamily="49" charset="0"/>
              </a:rPr>
              <a:t>-C 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example-1/make/</a:t>
            </a:r>
            <a:r>
              <a:rPr lang="en-AU" sz="1200" b="1" dirty="0" err="1" smtClean="0">
                <a:latin typeface="Consolas" pitchFamily="49" charset="0"/>
                <a:cs typeface="Consolas" pitchFamily="49" charset="0"/>
              </a:rPr>
              <a:t>helloworld_frontend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/linux_x86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make: Entering directory `/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cygdrive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/q/Workspace/licensing/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mbuild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/v1.1/example-1/make/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helloworld_frontend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/linux_x86'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make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: Leaving directory `/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cygdrive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/q/Workspace/licensing/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mbuild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/v1.1/example-1/make/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helloworld_frontend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/linux_x86'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./example-1/make/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helloworld_frontend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/linux_x86/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helloworld_frontend_release</a:t>
            </a: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Hello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world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945832" y="681904"/>
            <a:ext cx="1512168" cy="306324"/>
          </a:xfrm>
          <a:prstGeom prst="wedgeRectCallout">
            <a:avLst>
              <a:gd name="adj1" fmla="val -190660"/>
              <a:gd name="adj2" fmla="val 46714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</a:rPr>
              <a:t>Create Makefiles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945832" y="1926059"/>
            <a:ext cx="2880320" cy="432048"/>
          </a:xfrm>
          <a:prstGeom prst="wedgeRectCallout">
            <a:avLst>
              <a:gd name="adj1" fmla="val -78341"/>
              <a:gd name="adj2" fmla="val 25953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</a:rPr>
              <a:t>Build SW; relative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</a:rPr>
              <a:t> path to 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</a:rPr>
              <a:t>Makefile corresponds to build dimensions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45832" y="3942283"/>
            <a:ext cx="2880320" cy="432048"/>
          </a:xfrm>
          <a:prstGeom prst="wedgeRectCallout">
            <a:avLst>
              <a:gd name="adj1" fmla="val -63994"/>
              <a:gd name="adj2" fmla="val -85974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</a:rPr>
              <a:t>Run built SW (in case of frontend) in same directory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 – MSVC Build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AU" sz="1200" b="1" dirty="0">
                <a:latin typeface="Consolas" pitchFamily="49" charset="0"/>
                <a:cs typeface="Consolas" pitchFamily="49" charset="0"/>
              </a:rPr>
              <a:t> ./mbuild/frontend/create_vs_projects.py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Loaded 9 projects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Created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18 VC2005 projects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Created 14 VC2005 solutions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Writing VC2005 project: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strip_example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get_e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/make/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get_e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/windows_amd64/get_e_2005.vcproj ...  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Created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18 VC2008 projects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Created 14 VC2008 solutions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Writing VC2008 project: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strip_example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get_e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/make/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get_e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/windows_amd64/get_e_2008.vcproj ...  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Created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18 VC2010 projects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Created 14 VC2010 solutions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>
                <a:latin typeface="Consolas" pitchFamily="49" charset="0"/>
                <a:cs typeface="Consolas" pitchFamily="49" charset="0"/>
              </a:rPr>
              <a:t>Writing VC2010 project: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strip_example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get_e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/make/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get_e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/windows_amd64/get_e_2010.vcxproj ...  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940152" y="1124942"/>
            <a:ext cx="2880320" cy="432048"/>
          </a:xfrm>
          <a:prstGeom prst="wedgeRectCallout">
            <a:avLst>
              <a:gd name="adj1" fmla="val -116803"/>
              <a:gd name="adj2" fmla="val -85974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</a:rPr>
              <a:t>Create all necessary build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34" charset="0"/>
              </a:rPr>
              <a:t> files for MSVC 2005, 2008 and 2010 IDEs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to use M-Build for own projects?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M-Build support status for your required </a:t>
            </a:r>
            <a:r>
              <a:rPr lang="en-GB" dirty="0" err="1" smtClean="0"/>
              <a:t>toolchains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>
                <a:hlinkClick r:id="rId2"/>
              </a:rPr>
              <a:t>http://confluence.dolby.net/kb/x/jBN1BQ</a:t>
            </a:r>
            <a:endParaRPr lang="en-GB" dirty="0" smtClean="0"/>
          </a:p>
          <a:p>
            <a:r>
              <a:rPr lang="en-GB" dirty="0" smtClean="0"/>
              <a:t>How much time/resources do you have for migration (new or existing project)?</a:t>
            </a:r>
          </a:p>
          <a:p>
            <a:r>
              <a:rPr lang="en-GB" dirty="0" smtClean="0"/>
              <a:t>How easy is it to test your build (e.g. </a:t>
            </a:r>
            <a:r>
              <a:rPr lang="en-GB" dirty="0" err="1" smtClean="0"/>
              <a:t>toolchain</a:t>
            </a:r>
            <a:r>
              <a:rPr lang="en-GB" dirty="0" smtClean="0"/>
              <a:t> availability)?</a:t>
            </a:r>
          </a:p>
          <a:p>
            <a:r>
              <a:rPr lang="en-GB" dirty="0" smtClean="0"/>
              <a:t>How familiar are people in your group with build frameworks like make or (already) with M-Build?</a:t>
            </a:r>
          </a:p>
          <a:p>
            <a:r>
              <a:rPr lang="en-GB" dirty="0" smtClean="0"/>
              <a:t>Contact someone in </a:t>
            </a:r>
            <a:r>
              <a:rPr lang="en-GB" dirty="0" smtClean="0">
                <a:hlinkClick r:id="rId3" tooltip="M-Build frontline support Team"/>
              </a:rPr>
              <a:t>M-Build Frontline Support Team</a:t>
            </a:r>
            <a:r>
              <a:rPr lang="en-GB" dirty="0" smtClean="0"/>
              <a:t> to get help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Confluence Homepage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confluence.dolby.net/kb/x/WAYqBQ</a:t>
            </a:r>
            <a:endParaRPr lang="en-AU" dirty="0" smtClean="0"/>
          </a:p>
          <a:p>
            <a:r>
              <a:rPr lang="en-AU" dirty="0" smtClean="0"/>
              <a:t>FAQ</a:t>
            </a:r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confluence.dolby.net/kb/x/XA1rBQ</a:t>
            </a:r>
            <a:endParaRPr lang="en-AU" dirty="0" smtClean="0"/>
          </a:p>
          <a:p>
            <a:r>
              <a:rPr lang="de-DE" dirty="0" smtClean="0"/>
              <a:t>Pilot Projects (using M-Build)</a:t>
            </a:r>
          </a:p>
          <a:p>
            <a:pPr lvl="1"/>
            <a:r>
              <a:rPr lang="de-DE" dirty="0" smtClean="0"/>
              <a:t>Dolby Intrinsics</a:t>
            </a:r>
          </a:p>
          <a:p>
            <a:pPr lvl="2"/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confluence.dolby.net/kb/display/consEng/Dolby+Intrinsics</a:t>
            </a:r>
            <a:endParaRPr lang="de-DE" dirty="0" smtClean="0"/>
          </a:p>
          <a:p>
            <a:pPr lvl="1"/>
            <a:r>
              <a:rPr lang="de-DE" dirty="0" smtClean="0"/>
              <a:t>Zeus </a:t>
            </a:r>
            <a:r>
              <a:rPr lang="de-DE" dirty="0"/>
              <a:t>M-Build </a:t>
            </a:r>
            <a:r>
              <a:rPr lang="de-DE" dirty="0" smtClean="0"/>
              <a:t>Migration</a:t>
            </a:r>
          </a:p>
          <a:p>
            <a:pPr lvl="2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confluence.dolby.net/kb/x/NoCVBQ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Basic presentation for people who are interested in M-Build and want to know how it become useful to them</a:t>
            </a:r>
          </a:p>
          <a:p>
            <a:pPr lvl="1"/>
            <a:r>
              <a:rPr lang="en-AU" dirty="0" smtClean="0"/>
              <a:t>Understand what M-Build is and what not (yet)</a:t>
            </a:r>
          </a:p>
          <a:p>
            <a:pPr lvl="1"/>
            <a:r>
              <a:rPr lang="en-US" dirty="0" smtClean="0"/>
              <a:t>Understand why it was developed</a:t>
            </a:r>
          </a:p>
          <a:p>
            <a:pPr lvl="1"/>
            <a:r>
              <a:rPr lang="en-US" dirty="0" smtClean="0"/>
              <a:t>Know the future roadmap</a:t>
            </a:r>
          </a:p>
          <a:p>
            <a:pPr lvl="1"/>
            <a:r>
              <a:rPr lang="en-AU" dirty="0" smtClean="0"/>
              <a:t>Evaluate how to start using M-Build in your project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GB" b="1" i="1" dirty="0"/>
              <a:t>Comments and questions are very </a:t>
            </a:r>
            <a:r>
              <a:rPr lang="en-GB" b="1" i="1" dirty="0" smtClean="0"/>
              <a:t>welcome!</a:t>
            </a:r>
            <a:endParaRPr lang="en-AU" b="1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M-Build?</a:t>
            </a:r>
          </a:p>
          <a:p>
            <a:r>
              <a:rPr lang="en-AU" dirty="0" smtClean="0"/>
              <a:t>Some more details</a:t>
            </a:r>
          </a:p>
          <a:p>
            <a:r>
              <a:rPr lang="en-AU" dirty="0" smtClean="0"/>
              <a:t>History, current status and outlook</a:t>
            </a:r>
          </a:p>
          <a:p>
            <a:r>
              <a:rPr lang="en-AU" dirty="0" smtClean="0"/>
              <a:t>The Team</a:t>
            </a:r>
          </a:p>
          <a:p>
            <a:r>
              <a:rPr lang="en-AU" dirty="0" smtClean="0"/>
              <a:t>How to make use of M-Build for own projects?</a:t>
            </a:r>
          </a:p>
          <a:p>
            <a:r>
              <a:rPr lang="en-AU" dirty="0" smtClean="0"/>
              <a:t>Demonstration and evaluation</a:t>
            </a:r>
          </a:p>
          <a:p>
            <a:r>
              <a:rPr lang="en-AU" dirty="0" smtClean="0"/>
              <a:t>References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3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2772000" y="787192"/>
            <a:ext cx="3600000" cy="1800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M-Build Tools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lowchart: Process 21"/>
          <p:cNvSpPr/>
          <p:nvPr/>
        </p:nvSpPr>
        <p:spPr bwMode="auto">
          <a:xfrm>
            <a:off x="3761102" y="1527830"/>
            <a:ext cx="1800000" cy="5400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create_doc.py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020272" y="787192"/>
            <a:ext cx="1800000" cy="1800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 Files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02986" y="787192"/>
            <a:ext cx="1800000" cy="1800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Metadata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M-Build?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790155"/>
            <a:ext cx="8219256" cy="1584176"/>
          </a:xfrm>
        </p:spPr>
        <p:txBody>
          <a:bodyPr/>
          <a:lstStyle/>
          <a:p>
            <a:r>
              <a:rPr lang="en-AU" dirty="0" smtClean="0"/>
              <a:t>M(‘Meta’)-Build is part of BRE (Build and Release Engine)</a:t>
            </a:r>
          </a:p>
          <a:p>
            <a:r>
              <a:rPr lang="en-AU" dirty="0" smtClean="0"/>
              <a:t>Its tools (Python frond-ends) generate </a:t>
            </a:r>
            <a:r>
              <a:rPr lang="en-AU" dirty="0" err="1" smtClean="0"/>
              <a:t>toolchain</a:t>
            </a:r>
            <a:r>
              <a:rPr lang="en-AU" dirty="0" smtClean="0"/>
              <a:t>-specific build files (e.g. make, MSVS etc.) based on a textual database (M-Build manifest files), controlled by M-Build project and configuration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lowchart: Document 6"/>
          <p:cNvSpPr/>
          <p:nvPr/>
        </p:nvSpPr>
        <p:spPr bwMode="auto">
          <a:xfrm>
            <a:off x="611696" y="887122"/>
            <a:ext cx="1224000" cy="612648"/>
          </a:xfrm>
          <a:prstGeom prst="flowChartDocumen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Files (</a:t>
            </a: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*.project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latin typeface="Courier New" pitchFamily="49" charset="0"/>
                <a:cs typeface="Courier New" pitchFamily="49" charset="0"/>
              </a:rPr>
              <a:t>*.p2_plugin</a:t>
            </a: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lowchart: Document 8"/>
          <p:cNvSpPr/>
          <p:nvPr/>
        </p:nvSpPr>
        <p:spPr bwMode="auto">
          <a:xfrm>
            <a:off x="628207" y="1926059"/>
            <a:ext cx="1188000" cy="612648"/>
          </a:xfrm>
          <a:prstGeom prst="flowChartDocumen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100" dirty="0"/>
              <a:t>Manifest Files</a:t>
            </a:r>
          </a:p>
          <a:p>
            <a:r>
              <a:rPr lang="de-DE" sz="1100" dirty="0">
                <a:latin typeface="Courier New" pitchFamily="49" charset="0"/>
                <a:cs typeface="Courier New" pitchFamily="49" charset="0"/>
              </a:rPr>
              <a:t>(*.mb)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4283968" y="1242043"/>
            <a:ext cx="1800000" cy="5400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create_makefiles.py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80432" y="881363"/>
            <a:ext cx="1080000" cy="612648"/>
          </a:xfrm>
          <a:prstGeom prst="flowChartDocumen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100" dirty="0">
                <a:latin typeface="Courier New" pitchFamily="49" charset="0"/>
                <a:cs typeface="Courier New" pitchFamily="49" charset="0"/>
              </a:rPr>
              <a:t>Makefile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lowchart: Document 11"/>
          <p:cNvSpPr>
            <a:spLocks/>
          </p:cNvSpPr>
          <p:nvPr/>
        </p:nvSpPr>
        <p:spPr bwMode="auto">
          <a:xfrm>
            <a:off x="7380432" y="1934857"/>
            <a:ext cx="1080000" cy="612648"/>
          </a:xfrm>
          <a:prstGeom prst="flowChartDocumen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100" dirty="0">
                <a:latin typeface="Courier New" pitchFamily="49" charset="0"/>
                <a:cs typeface="Courier New" pitchFamily="49" charset="0"/>
              </a:rPr>
              <a:t>*.sln</a:t>
            </a:r>
          </a:p>
          <a:p>
            <a:r>
              <a:rPr lang="de-DE" sz="1100" dirty="0">
                <a:latin typeface="Courier New" pitchFamily="49" charset="0"/>
                <a:cs typeface="Courier New" pitchFamily="49" charset="0"/>
              </a:rPr>
              <a:t>*.vcxproj</a:t>
            </a:r>
          </a:p>
          <a:p>
            <a:r>
              <a:rPr lang="de-DE" sz="1100" dirty="0">
                <a:latin typeface="Courier New" pitchFamily="49" charset="0"/>
                <a:cs typeface="Courier New" pitchFamily="49" charset="0"/>
              </a:rPr>
              <a:t>*.vcproj</a:t>
            </a:r>
          </a:p>
          <a:p>
            <a:endParaRPr lang="de-DE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1979712" y="1452804"/>
            <a:ext cx="900000" cy="4680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3059832" y="1818107"/>
            <a:ext cx="1980000" cy="5400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100" dirty="0">
                <a:latin typeface="Courier New" pitchFamily="49" charset="0"/>
                <a:cs typeface="Courier New" pitchFamily="49" charset="0"/>
              </a:rPr>
              <a:t>create_vs_projects.py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244770" y="1497697"/>
            <a:ext cx="900000" cy="4680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5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16016" y="820738"/>
            <a:ext cx="3970784" cy="3429000"/>
          </a:xfrm>
        </p:spPr>
        <p:txBody>
          <a:bodyPr/>
          <a:lstStyle/>
          <a:p>
            <a:r>
              <a:rPr lang="en-US" sz="1600" dirty="0" smtClean="0"/>
              <a:t>Format can describe sets of files (e.g. the set of files I will use when compiling my project for Windows)</a:t>
            </a:r>
          </a:p>
          <a:p>
            <a:r>
              <a:rPr lang="en-US" sz="1600" dirty="0" smtClean="0"/>
              <a:t>Can also have some attributes attached to these sets of files</a:t>
            </a:r>
          </a:p>
          <a:p>
            <a:r>
              <a:rPr lang="en-US" sz="1600" dirty="0" smtClean="0"/>
              <a:t>An individual file inside a set can have some tags applied to it</a:t>
            </a:r>
          </a:p>
          <a:p>
            <a:r>
              <a:rPr lang="de-DE" sz="1600" dirty="0" smtClean="0"/>
              <a:t>Can define h</a:t>
            </a:r>
            <a:r>
              <a:rPr lang="en-US" sz="1600" dirty="0" err="1" smtClean="0"/>
              <a:t>ow</a:t>
            </a:r>
            <a:r>
              <a:rPr lang="en-US" sz="1600" dirty="0" smtClean="0"/>
              <a:t> to build for various common platforms with common compilers and how a debug build is different from a release build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820800"/>
            <a:ext cx="3744416" cy="19636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buFont typeface="Wingdings" pitchFamily="2" charset="2"/>
              <a:buNone/>
              <a:defRPr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576263" indent="-233363">
              <a:spcBef>
                <a:spcPct val="25000"/>
              </a:spcBef>
              <a:buFont typeface="Wingdings" pitchFamily="2" charset="2"/>
              <a:buChar char="§"/>
              <a:defRPr sz="2400">
                <a:latin typeface="+mn-lt"/>
              </a:defRPr>
            </a:lvl2pPr>
            <a:lvl3pPr indent="-223838">
              <a:spcBef>
                <a:spcPct val="25000"/>
              </a:spcBef>
              <a:buFont typeface="Wingdings" pitchFamily="2" charset="2"/>
              <a:buChar char="§"/>
              <a:defRPr sz="2000">
                <a:latin typeface="+mn-lt"/>
              </a:defRPr>
            </a:lvl3pPr>
            <a:lvl4pPr marL="1262063" indent="-233363">
              <a:spcBef>
                <a:spcPct val="25000"/>
              </a:spcBef>
              <a:buFont typeface="Wingdings" pitchFamily="2" charset="2"/>
              <a:buChar char="§"/>
              <a:defRPr sz="1800">
                <a:latin typeface="+mn-lt"/>
              </a:defRPr>
            </a:lvl4pPr>
            <a:lvl5pPr marL="1539875" indent="-163513">
              <a:spcBef>
                <a:spcPct val="25000"/>
              </a:spcBef>
              <a:buFont typeface="Wingdings" pitchFamily="2" charset="2"/>
              <a:buChar char="§"/>
              <a:defRPr sz="1800">
                <a:latin typeface="+mn-lt"/>
              </a:defRPr>
            </a:lvl5pPr>
            <a:lvl6pPr marL="1997075" indent="-163513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latin typeface="+mn-lt"/>
              </a:defRPr>
            </a:lvl6pPr>
            <a:lvl7pPr marL="2454275" indent="-163513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latin typeface="+mn-lt"/>
              </a:defRPr>
            </a:lvl7pPr>
            <a:lvl8pPr marL="2911475" indent="-163513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latin typeface="+mn-lt"/>
              </a:defRPr>
            </a:lvl8pPr>
            <a:lvl9pPr marL="3368675" indent="-163513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latin typeface="+mn-lt"/>
              </a:defRPr>
            </a:lvl9pPr>
          </a:lstStyle>
          <a:p>
            <a:r>
              <a:rPr lang="en-GB" dirty="0"/>
              <a:t># The top level manifest file for </a:t>
            </a:r>
            <a:r>
              <a:rPr lang="en-GB" dirty="0" smtClean="0"/>
              <a:t>a</a:t>
            </a:r>
            <a:endParaRPr lang="en-GB" dirty="0"/>
          </a:p>
          <a:p>
            <a:r>
              <a:rPr lang="en-GB" dirty="0" smtClean="0"/>
              <a:t># component </a:t>
            </a:r>
            <a:r>
              <a:rPr lang="en-GB" dirty="0"/>
              <a:t>generally just needs </a:t>
            </a:r>
            <a:r>
              <a:rPr lang="en-GB" dirty="0" smtClean="0"/>
              <a:t>to</a:t>
            </a:r>
          </a:p>
          <a:p>
            <a:r>
              <a:rPr lang="en-GB" dirty="0" smtClean="0"/>
              <a:t># @import the </a:t>
            </a:r>
            <a:r>
              <a:rPr lang="en-GB" dirty="0"/>
              <a:t>lower level manifest files.</a:t>
            </a:r>
          </a:p>
          <a:p>
            <a:endParaRPr lang="en-GB" dirty="0"/>
          </a:p>
          <a:p>
            <a:r>
              <a:rPr lang="en-GB" dirty="0"/>
              <a:t>[default]</a:t>
            </a:r>
          </a:p>
          <a:p>
            <a:r>
              <a:rPr lang="en-GB" dirty="0"/>
              <a:t>@import frontend/</a:t>
            </a:r>
            <a:r>
              <a:rPr lang="en-GB" dirty="0" err="1"/>
              <a:t>manifest.mb</a:t>
            </a:r>
            <a:endParaRPr lang="en-GB" dirty="0"/>
          </a:p>
          <a:p>
            <a:r>
              <a:rPr lang="en-GB" dirty="0"/>
              <a:t>@import include/</a:t>
            </a:r>
            <a:r>
              <a:rPr lang="en-GB" dirty="0" err="1"/>
              <a:t>manifest.mb</a:t>
            </a:r>
            <a:endParaRPr lang="en-GB" dirty="0"/>
          </a:p>
          <a:p>
            <a:r>
              <a:rPr lang="en-GB" dirty="0"/>
              <a:t>@import make/</a:t>
            </a:r>
            <a:r>
              <a:rPr lang="en-GB" dirty="0" err="1"/>
              <a:t>manifest.mb</a:t>
            </a:r>
            <a:endParaRPr lang="en-GB" dirty="0"/>
          </a:p>
          <a:p>
            <a:r>
              <a:rPr lang="en-GB" dirty="0"/>
              <a:t>@import 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manifest.mb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584" y="2286098"/>
            <a:ext cx="3744416" cy="196363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.</a:t>
            </a:r>
            <a:r>
              <a:rPr lang="de-DE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/example-1/make/manifest.mb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@doc keyword(</a:t>
            </a:r>
            <a:r>
              <a:rPr lang="en-GB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project_helloworld_frontend</a:t>
            </a:r>
            <a:r>
              <a:rPr lang="en-GB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= "The frontend to the </a:t>
            </a:r>
            <a:r>
              <a:rPr lang="en-GB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GB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library"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[default]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helloworld_frontend.project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project_helloworld_frontend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@add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config_type_console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@add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helloworld_frontend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and Configuration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16016" y="820738"/>
            <a:ext cx="3970784" cy="3429000"/>
          </a:xfrm>
        </p:spPr>
        <p:txBody>
          <a:bodyPr/>
          <a:lstStyle/>
          <a:p>
            <a:r>
              <a:rPr lang="en-US" sz="1800" dirty="0" smtClean="0"/>
              <a:t>Python syntax</a:t>
            </a:r>
          </a:p>
          <a:p>
            <a:r>
              <a:rPr lang="en-AU" sz="1800" dirty="0" smtClean="0"/>
              <a:t>A </a:t>
            </a:r>
            <a:r>
              <a:rPr lang="en-AU" sz="1800" dirty="0"/>
              <a:t>"configuration" has a set of "dimensions", each "dimension" has a value</a:t>
            </a:r>
            <a:endParaRPr lang="en-AU" sz="1800" dirty="0" smtClean="0"/>
          </a:p>
          <a:p>
            <a:r>
              <a:rPr lang="en-AU" sz="1800" dirty="0" smtClean="0"/>
              <a:t>Some </a:t>
            </a:r>
            <a:r>
              <a:rPr lang="en-AU" sz="1800" dirty="0"/>
              <a:t>standard dimensions </a:t>
            </a:r>
            <a:r>
              <a:rPr lang="en-AU" sz="1800" dirty="0" smtClean="0"/>
              <a:t>(</a:t>
            </a:r>
            <a:r>
              <a:rPr lang="en-AU" sz="1800" dirty="0" err="1" smtClean="0"/>
              <a:t>os</a:t>
            </a:r>
            <a:r>
              <a:rPr lang="en-AU" sz="1800" dirty="0" smtClean="0"/>
              <a:t>, processor, flavour, tool, </a:t>
            </a:r>
            <a:r>
              <a:rPr lang="en-AU" sz="1800" dirty="0" err="1" smtClean="0"/>
              <a:t>toolchain</a:t>
            </a:r>
            <a:r>
              <a:rPr lang="en-AU" sz="1800" dirty="0" smtClean="0"/>
              <a:t>) are built-in</a:t>
            </a:r>
          </a:p>
          <a:p>
            <a:r>
              <a:rPr lang="en-AU" sz="1800" dirty="0"/>
              <a:t>*.p2_plugin file defines a set of symbols which will be made available to any *.project </a:t>
            </a:r>
            <a:r>
              <a:rPr lang="en-AU" sz="1800" dirty="0" smtClean="0"/>
              <a:t>file</a:t>
            </a:r>
          </a:p>
          <a:p>
            <a:endParaRPr lang="en-AU" sz="1800" dirty="0" smtClean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20800"/>
            <a:ext cx="3744000" cy="17525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buFont typeface="Wingdings" pitchFamily="2" charset="2"/>
              <a:buNone/>
              <a:defRPr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576263" indent="-233363">
              <a:spcBef>
                <a:spcPct val="25000"/>
              </a:spcBef>
              <a:buFont typeface="Wingdings" pitchFamily="2" charset="2"/>
              <a:buChar char="§"/>
              <a:defRPr sz="2400">
                <a:latin typeface="+mn-lt"/>
              </a:defRPr>
            </a:lvl2pPr>
            <a:lvl3pPr indent="-223838">
              <a:spcBef>
                <a:spcPct val="25000"/>
              </a:spcBef>
              <a:buFont typeface="Wingdings" pitchFamily="2" charset="2"/>
              <a:buChar char="§"/>
              <a:defRPr sz="2000">
                <a:latin typeface="+mn-lt"/>
              </a:defRPr>
            </a:lvl3pPr>
            <a:lvl4pPr marL="1262063" indent="-233363">
              <a:spcBef>
                <a:spcPct val="25000"/>
              </a:spcBef>
              <a:buFont typeface="Wingdings" pitchFamily="2" charset="2"/>
              <a:buChar char="§"/>
              <a:defRPr sz="1800">
                <a:latin typeface="+mn-lt"/>
              </a:defRPr>
            </a:lvl4pPr>
            <a:lvl5pPr marL="1539875" indent="-163513">
              <a:spcBef>
                <a:spcPct val="25000"/>
              </a:spcBef>
              <a:buFont typeface="Wingdings" pitchFamily="2" charset="2"/>
              <a:buChar char="§"/>
              <a:defRPr sz="1800">
                <a:latin typeface="+mn-lt"/>
              </a:defRPr>
            </a:lvl5pPr>
            <a:lvl6pPr marL="1997075" indent="-163513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latin typeface="+mn-lt"/>
              </a:defRPr>
            </a:lvl6pPr>
            <a:lvl7pPr marL="2454275" indent="-163513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latin typeface="+mn-lt"/>
              </a:defRPr>
            </a:lvl7pPr>
            <a:lvl8pPr marL="2911475" indent="-163513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latin typeface="+mn-lt"/>
              </a:defRPr>
            </a:lvl8pPr>
            <a:lvl9pPr marL="3368675" indent="-163513" fontAlgn="base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latin typeface="+mn-lt"/>
              </a:defRPr>
            </a:lvl9pPr>
          </a:lstStyle>
          <a:p>
            <a:r>
              <a:rPr lang="en-GB" dirty="0"/>
              <a:t># </a:t>
            </a:r>
            <a:r>
              <a:rPr lang="en-GB" dirty="0" smtClean="0"/>
              <a:t>./</a:t>
            </a:r>
            <a:r>
              <a:rPr lang="en-GB" dirty="0" err="1" smtClean="0"/>
              <a:t>hello_world</a:t>
            </a:r>
            <a:r>
              <a:rPr lang="en-GB" dirty="0" smtClean="0"/>
              <a:t>/make/</a:t>
            </a:r>
            <a:r>
              <a:rPr lang="en-GB" dirty="0" err="1" smtClean="0"/>
              <a:t>hello_world.project</a:t>
            </a:r>
            <a:endParaRPr lang="en-GB" dirty="0"/>
          </a:p>
          <a:p>
            <a:r>
              <a:rPr lang="en-GB" dirty="0" err="1" smtClean="0"/>
              <a:t>hello_world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ProjectSpec</a:t>
            </a:r>
            <a:r>
              <a:rPr lang="en-GB" dirty="0"/>
              <a:t>(</a:t>
            </a:r>
          </a:p>
          <a:p>
            <a:r>
              <a:rPr lang="en-GB" dirty="0"/>
              <a:t>  actions=</a:t>
            </a:r>
          </a:p>
          <a:p>
            <a:r>
              <a:rPr lang="en-GB" dirty="0"/>
              <a:t>    </a:t>
            </a:r>
            <a:r>
              <a:rPr lang="en-GB" dirty="0" err="1"/>
              <a:t>mbuild_compile_and_link</a:t>
            </a:r>
            <a:r>
              <a:rPr lang="en-GB" dirty="0"/>
              <a:t>,</a:t>
            </a:r>
          </a:p>
          <a:p>
            <a:r>
              <a:rPr lang="en-GB" dirty="0"/>
              <a:t>  depends=[],</a:t>
            </a:r>
          </a:p>
          <a:p>
            <a:r>
              <a:rPr lang="en-GB" dirty="0"/>
              <a:t>  </a:t>
            </a:r>
            <a:r>
              <a:rPr lang="en-GB" dirty="0" err="1"/>
              <a:t>build_configuration</a:t>
            </a:r>
            <a:r>
              <a:rPr lang="en-GB" dirty="0"/>
              <a:t>=</a:t>
            </a:r>
          </a:p>
          <a:p>
            <a:r>
              <a:rPr lang="en-GB" dirty="0"/>
              <a:t>    </a:t>
            </a:r>
            <a:r>
              <a:rPr lang="en-GB" dirty="0" err="1"/>
              <a:t>hello_world_configs</a:t>
            </a:r>
            <a:endParaRPr lang="en-GB" dirty="0"/>
          </a:p>
          <a:p>
            <a:r>
              <a:rPr lang="en-GB" dirty="0"/>
              <a:t>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27584" y="2286098"/>
            <a:ext cx="3744416" cy="208823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GB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.../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make/hello_world_configs.p2_plugin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get_symbols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{'</a:t>
            </a: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hello_world_configs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': c}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require('</a:t>
            </a: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mbuild_restrict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require('</a:t>
            </a: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mbuild_standard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 = </a:t>
            </a: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mbuild_restrict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mbuild_standard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{'</a:t>
            </a: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': ['</a:t>
            </a:r>
            <a:r>
              <a:rPr lang="en-GB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linux</a:t>
            </a: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','windows'],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'processor': ['x86']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})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4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114800" cy="3429000"/>
          </a:xfrm>
          <a:solidFill>
            <a:schemeClr val="tx1"/>
          </a:soli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...\mbuild&gt;tree /F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├───frontend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       create_doc.py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       create_makefiles.py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       create_vs_projects.py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       process_source.py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       query_manifests.py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       sample_release_script.py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       __init__.py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16016" y="820738"/>
            <a:ext cx="3970784" cy="3429000"/>
          </a:xfrm>
        </p:spPr>
        <p:txBody>
          <a:bodyPr/>
          <a:lstStyle/>
          <a:p>
            <a:r>
              <a:rPr lang="en-US" sz="2400" dirty="0" smtClean="0"/>
              <a:t>(Python) tools for processing metadata</a:t>
            </a:r>
            <a:endParaRPr lang="en-US" sz="2400" dirty="0"/>
          </a:p>
          <a:p>
            <a:pPr lvl="1"/>
            <a:r>
              <a:rPr lang="en-US" sz="2000" dirty="0" smtClean="0"/>
              <a:t>Generating </a:t>
            </a:r>
            <a:r>
              <a:rPr lang="en-US" sz="2000" dirty="0" err="1" smtClean="0"/>
              <a:t>Makefiles</a:t>
            </a:r>
            <a:r>
              <a:rPr lang="en-US" sz="2000" dirty="0"/>
              <a:t>, Visual Studio projects, HTML documentation, </a:t>
            </a:r>
            <a:r>
              <a:rPr lang="en-US" sz="2000" dirty="0" smtClean="0"/>
              <a:t>etc.</a:t>
            </a:r>
            <a:endParaRPr lang="en-US" sz="2000" dirty="0"/>
          </a:p>
          <a:p>
            <a:pPr lvl="1"/>
            <a:r>
              <a:rPr lang="en-US" sz="2000" dirty="0"/>
              <a:t>‘Debugging’ of M-Build itself, e.g. dumping out the raw </a:t>
            </a:r>
            <a:r>
              <a:rPr lang="en-US" sz="2000" dirty="0" smtClean="0"/>
              <a:t>information</a:t>
            </a:r>
          </a:p>
          <a:p>
            <a:pPr lvl="1"/>
            <a:r>
              <a:rPr lang="de-DE" sz="2000" dirty="0" smtClean="0"/>
              <a:t>More planned (e.g. helper scripts to create skeletons etc.)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M-Build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Q1Y2011: 2 Build summits were held to improve Code Sharing – further development of AK Build System was decided</a:t>
            </a:r>
          </a:p>
          <a:p>
            <a:r>
              <a:rPr lang="en-GB" dirty="0" smtClean="0"/>
              <a:t>Q4Y2011: M-Build </a:t>
            </a:r>
            <a:r>
              <a:rPr lang="en-GB" dirty="0"/>
              <a:t>1.0 – First public release, implementing features identified in build summits enabling the transition from an AK-specific tool to a general-purpose, cross-geo build system</a:t>
            </a:r>
          </a:p>
          <a:p>
            <a:r>
              <a:rPr lang="en-GB" dirty="0"/>
              <a:t>Q1Y2012: </a:t>
            </a:r>
            <a:r>
              <a:rPr lang="en-GB" b="1" dirty="0" smtClean="0">
                <a:solidFill>
                  <a:srgbClr val="00B050"/>
                </a:solidFill>
              </a:rPr>
              <a:t>M-Build </a:t>
            </a:r>
            <a:r>
              <a:rPr lang="en-GB" b="1" dirty="0">
                <a:solidFill>
                  <a:srgbClr val="00B050"/>
                </a:solidFill>
              </a:rPr>
              <a:t>1.1 </a:t>
            </a:r>
            <a:r>
              <a:rPr lang="en-GB" dirty="0"/>
              <a:t>– Current release, aligned with Dolby </a:t>
            </a:r>
            <a:r>
              <a:rPr lang="en-GB" dirty="0" err="1"/>
              <a:t>Intrinsics</a:t>
            </a:r>
            <a:r>
              <a:rPr lang="en-GB" dirty="0"/>
              <a:t> v1.3, moved ARM support out of the main M-Build structure and enabling support for more ARM variants as well as improving </a:t>
            </a:r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Limited </a:t>
            </a:r>
            <a:r>
              <a:rPr lang="en-GB" dirty="0" err="1" smtClean="0"/>
              <a:t>toolchain</a:t>
            </a:r>
            <a:r>
              <a:rPr lang="en-GB" dirty="0" smtClean="0"/>
              <a:t>/IDE/Library support, e.g.</a:t>
            </a:r>
          </a:p>
          <a:p>
            <a:pPr lvl="1"/>
            <a:r>
              <a:rPr lang="en-GB" dirty="0" smtClean="0"/>
              <a:t>Intel (</a:t>
            </a:r>
            <a:r>
              <a:rPr lang="en-GB" dirty="0" err="1" smtClean="0"/>
              <a:t>ongoing</a:t>
            </a:r>
            <a:r>
              <a:rPr lang="en-GB" dirty="0" smtClean="0"/>
              <a:t> in the scope of Zeus project)</a:t>
            </a:r>
          </a:p>
          <a:p>
            <a:pPr lvl="1"/>
            <a:r>
              <a:rPr lang="en-GB" dirty="0" err="1" smtClean="0"/>
              <a:t>Xcode</a:t>
            </a:r>
            <a:r>
              <a:rPr lang="en-GB" dirty="0" smtClean="0"/>
              <a:t> (needed by Zeus and Voice Team)</a:t>
            </a:r>
          </a:p>
          <a:p>
            <a:pPr lvl="1"/>
            <a:r>
              <a:rPr lang="en-GB" dirty="0" smtClean="0"/>
              <a:t>IPP </a:t>
            </a:r>
            <a:r>
              <a:rPr lang="en-GB" dirty="0" err="1" smtClean="0"/>
              <a:t>Backends</a:t>
            </a:r>
            <a:r>
              <a:rPr lang="en-GB" dirty="0" smtClean="0"/>
              <a:t> (x86 &amp; amd64)	(needed by Dolby </a:t>
            </a:r>
            <a:r>
              <a:rPr lang="en-GB" dirty="0" err="1" smtClean="0"/>
              <a:t>Intrinsics</a:t>
            </a:r>
            <a:r>
              <a:rPr lang="en-GB" dirty="0" smtClean="0"/>
              <a:t>)</a:t>
            </a:r>
          </a:p>
          <a:p>
            <a:r>
              <a:rPr lang="en-GB" dirty="0" smtClean="0"/>
              <a:t>Limited documentation </a:t>
            </a:r>
            <a:r>
              <a:rPr lang="en-GB" dirty="0" smtClean="0"/>
              <a:t>and testing available</a:t>
            </a:r>
            <a:endParaRPr lang="en-GB" dirty="0" smtClean="0"/>
          </a:p>
          <a:p>
            <a:r>
              <a:rPr lang="en-GB" dirty="0" smtClean="0"/>
              <a:t>Not yet evaluated by the entire range of Dolby software ('learning curve')</a:t>
            </a:r>
          </a:p>
          <a:p>
            <a:r>
              <a:rPr lang="en-GB" dirty="0" smtClean="0"/>
              <a:t>Release functionality still to be developed (BRE)</a:t>
            </a:r>
          </a:p>
          <a:p>
            <a:pPr lvl="1"/>
            <a:r>
              <a:rPr lang="en-GB" dirty="0" smtClean="0"/>
              <a:t>Concept for Dolby customers with own </a:t>
            </a:r>
            <a:r>
              <a:rPr lang="en-GB" dirty="0" err="1" smtClean="0"/>
              <a:t>toolchain</a:t>
            </a:r>
            <a:r>
              <a:rPr lang="en-GB" dirty="0" smtClean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FD9F0-5515-4F6E-A52F-24E6090CB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lby PPT Template_Dark">
  <a:themeElements>
    <a:clrScheme name="Dolby PPT Template_Dark 1">
      <a:dk1>
        <a:srgbClr val="000000"/>
      </a:dk1>
      <a:lt1>
        <a:srgbClr val="F8F8F8"/>
      </a:lt1>
      <a:dk2>
        <a:srgbClr val="000000"/>
      </a:dk2>
      <a:lt2>
        <a:srgbClr val="3399CC"/>
      </a:lt2>
      <a:accent1>
        <a:srgbClr val="1973AE"/>
      </a:accent1>
      <a:accent2>
        <a:srgbClr val="909E44"/>
      </a:accent2>
      <a:accent3>
        <a:srgbClr val="AAAAAA"/>
      </a:accent3>
      <a:accent4>
        <a:srgbClr val="D4D4D4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Dolby PPT Templat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lby PPT Template_Dark 1">
        <a:dk1>
          <a:srgbClr val="000000"/>
        </a:dk1>
        <a:lt1>
          <a:srgbClr val="F8F8F8"/>
        </a:lt1>
        <a:dk2>
          <a:srgbClr val="000000"/>
        </a:dk2>
        <a:lt2>
          <a:srgbClr val="3399CC"/>
        </a:lt2>
        <a:accent1>
          <a:srgbClr val="1973AE"/>
        </a:accent1>
        <a:accent2>
          <a:srgbClr val="909E44"/>
        </a:accent2>
        <a:accent3>
          <a:srgbClr val="AAAAAA"/>
        </a:accent3>
        <a:accent4>
          <a:srgbClr val="D4D4D4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8F8F8"/>
      </a:lt1>
      <a:dk2>
        <a:srgbClr val="000000"/>
      </a:dk2>
      <a:lt2>
        <a:srgbClr val="3399CC"/>
      </a:lt2>
      <a:accent1>
        <a:srgbClr val="1973AE"/>
      </a:accent1>
      <a:accent2>
        <a:srgbClr val="909E44"/>
      </a:accent2>
      <a:accent3>
        <a:srgbClr val="AAAAAA"/>
      </a:accent3>
      <a:accent4>
        <a:srgbClr val="D4D4D4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8F8F8"/>
        </a:lt1>
        <a:dk2>
          <a:srgbClr val="000000"/>
        </a:dk2>
        <a:lt2>
          <a:srgbClr val="3399CC"/>
        </a:lt2>
        <a:accent1>
          <a:srgbClr val="1973AE"/>
        </a:accent1>
        <a:accent2>
          <a:srgbClr val="909E44"/>
        </a:accent2>
        <a:accent3>
          <a:srgbClr val="AAAAAA"/>
        </a:accent3>
        <a:accent4>
          <a:srgbClr val="D4D4D4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Dolby PPT Template_Dark</Template>
  <TotalTime>39138</TotalTime>
  <Words>1206</Words>
  <Application>Microsoft Office PowerPoint</Application>
  <PresentationFormat>Custom</PresentationFormat>
  <Paragraphs>243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Dolby PPT Template_Dark</vt:lpstr>
      <vt:lpstr>3_Default Design</vt:lpstr>
      <vt:lpstr>M-Build Introduction</vt:lpstr>
      <vt:lpstr>Introduction</vt:lpstr>
      <vt:lpstr>Overview</vt:lpstr>
      <vt:lpstr>What is M-Build?</vt:lpstr>
      <vt:lpstr>Meta Files</vt:lpstr>
      <vt:lpstr>Project and Configuration Files</vt:lpstr>
      <vt:lpstr>Frontends</vt:lpstr>
      <vt:lpstr>M-Build History</vt:lpstr>
      <vt:lpstr>Current Limitations</vt:lpstr>
      <vt:lpstr>M-Build Development Team</vt:lpstr>
      <vt:lpstr>M-Build Roadmap 2012</vt:lpstr>
      <vt:lpstr>M-Build Frontline Support Team</vt:lpstr>
      <vt:lpstr>Demonstration and Evaluation</vt:lpstr>
      <vt:lpstr>Demonstration – Makefiles</vt:lpstr>
      <vt:lpstr>Demonstration – MSVC Build Files</vt:lpstr>
      <vt:lpstr>How to use M-Build for own projects?</vt:lpstr>
      <vt:lpstr>References</vt:lpstr>
    </vt:vector>
  </TitlesOfParts>
  <Company>DOLBY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Kernel Design Overview</dc:title>
  <dc:subject>Audio Kernel Design Overview</dc:subject>
  <dc:creator>Richard Cartwright</dc:creator>
  <cp:lastModifiedBy>Roessner, Carsten</cp:lastModifiedBy>
  <cp:revision>232</cp:revision>
  <dcterms:created xsi:type="dcterms:W3CDTF">2010-06-28T02:34:59Z</dcterms:created>
  <dcterms:modified xsi:type="dcterms:W3CDTF">2012-04-11T07:32:40Z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URL">
    <vt:lpwstr/>
  </property>
</Properties>
</file>