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6"/>
  </p:notesMasterIdLst>
  <p:handoutMasterIdLst>
    <p:handoutMasterId r:id="rId117"/>
  </p:handoutMasterIdLst>
  <p:sldIdLst>
    <p:sldId id="257" r:id="rId2"/>
    <p:sldId id="260" r:id="rId3"/>
    <p:sldId id="262" r:id="rId4"/>
    <p:sldId id="261" r:id="rId5"/>
    <p:sldId id="258" r:id="rId6"/>
    <p:sldId id="263" r:id="rId7"/>
    <p:sldId id="264" r:id="rId8"/>
    <p:sldId id="265" r:id="rId9"/>
    <p:sldId id="259" r:id="rId10"/>
    <p:sldId id="266" r:id="rId11"/>
    <p:sldId id="267" r:id="rId12"/>
    <p:sldId id="271" r:id="rId13"/>
    <p:sldId id="268" r:id="rId14"/>
    <p:sldId id="269" r:id="rId15"/>
    <p:sldId id="350" r:id="rId16"/>
    <p:sldId id="376" r:id="rId17"/>
    <p:sldId id="270" r:id="rId18"/>
    <p:sldId id="272" r:id="rId19"/>
    <p:sldId id="273" r:id="rId20"/>
    <p:sldId id="313" r:id="rId21"/>
    <p:sldId id="274" r:id="rId22"/>
    <p:sldId id="275" r:id="rId23"/>
    <p:sldId id="276" r:id="rId24"/>
    <p:sldId id="348" r:id="rId25"/>
    <p:sldId id="347" r:id="rId26"/>
    <p:sldId id="346" r:id="rId27"/>
    <p:sldId id="277" r:id="rId28"/>
    <p:sldId id="349" r:id="rId29"/>
    <p:sldId id="278" r:id="rId30"/>
    <p:sldId id="289" r:id="rId31"/>
    <p:sldId id="287" r:id="rId32"/>
    <p:sldId id="288" r:id="rId33"/>
    <p:sldId id="351" r:id="rId34"/>
    <p:sldId id="352" r:id="rId35"/>
    <p:sldId id="353" r:id="rId36"/>
    <p:sldId id="354" r:id="rId37"/>
    <p:sldId id="355" r:id="rId38"/>
    <p:sldId id="356" r:id="rId39"/>
    <p:sldId id="357" r:id="rId40"/>
    <p:sldId id="358" r:id="rId41"/>
    <p:sldId id="359" r:id="rId42"/>
    <p:sldId id="361" r:id="rId43"/>
    <p:sldId id="279" r:id="rId44"/>
    <p:sldId id="280" r:id="rId45"/>
    <p:sldId id="281" r:id="rId46"/>
    <p:sldId id="282" r:id="rId47"/>
    <p:sldId id="283" r:id="rId48"/>
    <p:sldId id="284" r:id="rId49"/>
    <p:sldId id="285" r:id="rId50"/>
    <p:sldId id="290" r:id="rId51"/>
    <p:sldId id="362" r:id="rId52"/>
    <p:sldId id="377" r:id="rId53"/>
    <p:sldId id="291" r:id="rId54"/>
    <p:sldId id="292" r:id="rId55"/>
    <p:sldId id="364" r:id="rId56"/>
    <p:sldId id="293" r:id="rId57"/>
    <p:sldId id="300" r:id="rId58"/>
    <p:sldId id="294" r:id="rId59"/>
    <p:sldId id="297" r:id="rId60"/>
    <p:sldId id="295" r:id="rId61"/>
    <p:sldId id="298" r:id="rId62"/>
    <p:sldId id="301" r:id="rId63"/>
    <p:sldId id="296" r:id="rId64"/>
    <p:sldId id="302" r:id="rId65"/>
    <p:sldId id="303" r:id="rId66"/>
    <p:sldId id="304" r:id="rId67"/>
    <p:sldId id="305" r:id="rId68"/>
    <p:sldId id="306" r:id="rId69"/>
    <p:sldId id="307" r:id="rId70"/>
    <p:sldId id="309" r:id="rId71"/>
    <p:sldId id="310" r:id="rId72"/>
    <p:sldId id="311" r:id="rId73"/>
    <p:sldId id="312" r:id="rId74"/>
    <p:sldId id="314" r:id="rId75"/>
    <p:sldId id="315" r:id="rId76"/>
    <p:sldId id="317" r:id="rId77"/>
    <p:sldId id="308" r:id="rId78"/>
    <p:sldId id="318" r:id="rId79"/>
    <p:sldId id="320" r:id="rId80"/>
    <p:sldId id="321" r:id="rId81"/>
    <p:sldId id="322" r:id="rId82"/>
    <p:sldId id="323" r:id="rId83"/>
    <p:sldId id="319" r:id="rId84"/>
    <p:sldId id="325" r:id="rId85"/>
    <p:sldId id="326" r:id="rId86"/>
    <p:sldId id="327" r:id="rId87"/>
    <p:sldId id="328" r:id="rId88"/>
    <p:sldId id="329" r:id="rId89"/>
    <p:sldId id="330" r:id="rId90"/>
    <p:sldId id="324"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65" r:id="rId105"/>
    <p:sldId id="366" r:id="rId106"/>
    <p:sldId id="367" r:id="rId107"/>
    <p:sldId id="368" r:id="rId108"/>
    <p:sldId id="369" r:id="rId109"/>
    <p:sldId id="370" r:id="rId110"/>
    <p:sldId id="371" r:id="rId111"/>
    <p:sldId id="372" r:id="rId112"/>
    <p:sldId id="373" r:id="rId113"/>
    <p:sldId id="374" r:id="rId114"/>
    <p:sldId id="375" r:id="rId115"/>
  </p:sldIdLst>
  <p:sldSz cx="9144000" cy="514826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Introduction" id="{D12E9122-6A70-4126-8F9F-18CF03FBC1C9}">
          <p14:sldIdLst>
            <p14:sldId id="257"/>
            <p14:sldId id="260"/>
            <p14:sldId id="262"/>
            <p14:sldId id="261"/>
          </p14:sldIdLst>
        </p14:section>
        <p14:section name="M-Build Structure" id="{F4CC21E7-0733-4DDE-9E35-085A680C1F7F}">
          <p14:sldIdLst>
            <p14:sldId id="258"/>
            <p14:sldId id="263"/>
            <p14:sldId id="264"/>
            <p14:sldId id="265"/>
          </p14:sldIdLst>
        </p14:section>
        <p14:section name="Metadata Format" id="{05927E89-3163-4BA8-B93B-F9CEA8FF5483}">
          <p14:sldIdLst>
            <p14:sldId id="259"/>
            <p14:sldId id="266"/>
            <p14:sldId id="267"/>
            <p14:sldId id="271"/>
            <p14:sldId id="268"/>
            <p14:sldId id="269"/>
            <p14:sldId id="350"/>
            <p14:sldId id="376"/>
            <p14:sldId id="270"/>
            <p14:sldId id="272"/>
            <p14:sldId id="273"/>
            <p14:sldId id="313"/>
            <p14:sldId id="274"/>
            <p14:sldId id="275"/>
            <p14:sldId id="276"/>
            <p14:sldId id="348"/>
            <p14:sldId id="347"/>
            <p14:sldId id="346"/>
            <p14:sldId id="277"/>
            <p14:sldId id="349"/>
            <p14:sldId id="278"/>
            <p14:sldId id="289"/>
            <p14:sldId id="287"/>
            <p14:sldId id="288"/>
            <p14:sldId id="351"/>
            <p14:sldId id="352"/>
            <p14:sldId id="353"/>
            <p14:sldId id="354"/>
            <p14:sldId id="355"/>
            <p14:sldId id="356"/>
            <p14:sldId id="357"/>
            <p14:sldId id="358"/>
            <p14:sldId id="359"/>
            <p14:sldId id="361"/>
            <p14:sldId id="279"/>
            <p14:sldId id="280"/>
            <p14:sldId id="281"/>
            <p14:sldId id="282"/>
            <p14:sldId id="283"/>
            <p14:sldId id="284"/>
            <p14:sldId id="285"/>
            <p14:sldId id="290"/>
            <p14:sldId id="362"/>
            <p14:sldId id="377"/>
          </p14:sldIdLst>
        </p14:section>
        <p14:section name="Projects and Configurations" id="{C4CF4DC0-27FF-4885-809F-32430727B93C}">
          <p14:sldIdLst>
            <p14:sldId id="291"/>
            <p14:sldId id="292"/>
            <p14:sldId id="364"/>
            <p14:sldId id="293"/>
            <p14:sldId id="300"/>
            <p14:sldId id="294"/>
            <p14:sldId id="297"/>
            <p14:sldId id="295"/>
            <p14:sldId id="298"/>
            <p14:sldId id="301"/>
            <p14:sldId id="296"/>
            <p14:sldId id="302"/>
            <p14:sldId id="303"/>
          </p14:sldIdLst>
        </p14:section>
        <p14:section name="Tools" id="{7A95F888-3A21-41C4-9035-F2FF83A85B3C}">
          <p14:sldIdLst>
            <p14:sldId id="304"/>
            <p14:sldId id="305"/>
            <p14:sldId id="306"/>
            <p14:sldId id="307"/>
            <p14:sldId id="309"/>
            <p14:sldId id="310"/>
            <p14:sldId id="311"/>
            <p14:sldId id="312"/>
          </p14:sldIdLst>
        </p14:section>
        <p14:section name="Example" id="{6F12C9D9-1C99-4484-BA56-F729487A631A}">
          <p14:sldIdLst>
            <p14:sldId id="314"/>
            <p14:sldId id="315"/>
            <p14:sldId id="317"/>
            <p14:sldId id="308"/>
            <p14:sldId id="318"/>
            <p14:sldId id="320"/>
            <p14:sldId id="321"/>
            <p14:sldId id="322"/>
            <p14:sldId id="323"/>
            <p14:sldId id="319"/>
            <p14:sldId id="325"/>
            <p14:sldId id="326"/>
            <p14:sldId id="327"/>
            <p14:sldId id="328"/>
            <p14:sldId id="329"/>
            <p14:sldId id="330"/>
            <p14:sldId id="324"/>
            <p14:sldId id="333"/>
            <p14:sldId id="334"/>
            <p14:sldId id="335"/>
            <p14:sldId id="336"/>
            <p14:sldId id="337"/>
            <p14:sldId id="338"/>
            <p14:sldId id="339"/>
            <p14:sldId id="340"/>
            <p14:sldId id="341"/>
            <p14:sldId id="342"/>
            <p14:sldId id="343"/>
            <p14:sldId id="344"/>
            <p14:sldId id="345"/>
          </p14:sldIdLst>
        </p14:section>
        <p14:section name="Debugging" id="{D3F9CD6B-28BB-4E19-830F-94C9DC65821A}">
          <p14:sldIdLst>
            <p14:sldId id="365"/>
            <p14:sldId id="366"/>
            <p14:sldId id="367"/>
            <p14:sldId id="368"/>
            <p14:sldId id="369"/>
            <p14:sldId id="370"/>
            <p14:sldId id="371"/>
            <p14:sldId id="372"/>
            <p14:sldId id="373"/>
            <p14:sldId id="374"/>
          </p14:sldIdLst>
        </p14:section>
        <p14:section name="Conclusion" id="{E7AB1C1B-7811-4413-AF05-0E4D0A49EBE0}">
          <p14:sldIdLst>
            <p14:sldId id="3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1" autoAdjust="0"/>
    <p:restoredTop sz="70522" autoAdjust="0"/>
  </p:normalViewPr>
  <p:slideViewPr>
    <p:cSldViewPr>
      <p:cViewPr>
        <p:scale>
          <a:sx n="108" d="100"/>
          <a:sy n="108" d="100"/>
        </p:scale>
        <p:origin x="-84" y="24"/>
      </p:cViewPr>
      <p:guideLst>
        <p:guide orient="horz" pos="1621"/>
        <p:guide pos="2880"/>
      </p:guideLst>
    </p:cSldViewPr>
  </p:slideViewPr>
  <p:outlineViewPr>
    <p:cViewPr>
      <p:scale>
        <a:sx n="33" d="100"/>
        <a:sy n="33" d="100"/>
      </p:scale>
      <p:origin x="48" y="47784"/>
    </p:cViewPr>
  </p:outlineViewPr>
  <p:notesTextViewPr>
    <p:cViewPr>
      <p:scale>
        <a:sx n="100" d="100"/>
        <a:sy n="100" d="100"/>
      </p:scale>
      <p:origin x="0" y="0"/>
    </p:cViewPr>
  </p:notesTextViewPr>
  <p:notesViewPr>
    <p:cSldViewPr>
      <p:cViewPr varScale="1">
        <p:scale>
          <a:sx n="83" d="100"/>
          <a:sy n="83" d="100"/>
        </p:scale>
        <p:origin x="-1902"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7987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7987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7987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E314F5C6-0C4F-44BE-98C0-8B7B903BC8C7}" type="slidenum">
              <a:rPr lang="en-US"/>
              <a:pPr/>
              <a:t>‹#›</a:t>
            </a:fld>
            <a:endParaRPr lang="en-US"/>
          </a:p>
        </p:txBody>
      </p:sp>
    </p:spTree>
    <p:extLst>
      <p:ext uri="{BB962C8B-B14F-4D97-AF65-F5344CB8AC3E}">
        <p14:creationId xmlns:p14="http://schemas.microsoft.com/office/powerpoint/2010/main" val="3576679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1024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10244" name="Rectangle 4"/>
          <p:cNvSpPr>
            <a:spLocks noGrp="1" noRot="1" noChangeAspect="1" noChangeArrowheads="1" noTextEdit="1"/>
          </p:cNvSpPr>
          <p:nvPr>
            <p:ph type="sldImg" idx="2"/>
          </p:nvPr>
        </p:nvSpPr>
        <p:spPr bwMode="auto">
          <a:xfrm>
            <a:off x="460375" y="720725"/>
            <a:ext cx="639445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1024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194C59D5-01BD-498C-99F4-187B4387FD7B}" type="slidenum">
              <a:rPr lang="en-US"/>
              <a:pPr/>
              <a:t>‹#›</a:t>
            </a:fld>
            <a:endParaRPr lang="en-US"/>
          </a:p>
        </p:txBody>
      </p:sp>
    </p:spTree>
    <p:extLst>
      <p:ext uri="{BB962C8B-B14F-4D97-AF65-F5344CB8AC3E}">
        <p14:creationId xmlns:p14="http://schemas.microsoft.com/office/powerpoint/2010/main" val="4014067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943BC-1CE0-4C36-9C72-35DD0F25CA34}" type="slidenum">
              <a:rPr lang="en-US"/>
              <a:pPr/>
              <a:t>1</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C interpretation</a:t>
            </a:r>
            <a:r>
              <a:rPr lang="en-AU" baseline="0" dirty="0" smtClean="0"/>
              <a:t> is not intended to be exact, but can be a useful way of thinking about it shortcomings include:</a:t>
            </a:r>
          </a:p>
          <a:p>
            <a:pPr marL="228600" indent="-228600">
              <a:buAutoNum type="arabicParenR"/>
            </a:pPr>
            <a:r>
              <a:rPr lang="en-AU" baseline="0" dirty="0" smtClean="0"/>
              <a:t>There is no inherent ordering to a manifest file</a:t>
            </a:r>
          </a:p>
          <a:p>
            <a:pPr marL="228600" indent="-228600">
              <a:buAutoNum type="arabicParenR"/>
            </a:pPr>
            <a:r>
              <a:rPr lang="en-AU" baseline="0" dirty="0" smtClean="0"/>
              <a:t>The filenames in a manifest file are always relative to the manifest file itself</a:t>
            </a:r>
          </a:p>
          <a:p>
            <a:pPr marL="228600" indent="-228600">
              <a:buAutoNum type="arabicParenR"/>
            </a:pPr>
            <a:r>
              <a:rPr lang="en-AU" baseline="0" dirty="0" smtClean="0"/>
              <a:t>My files aren’t tagged here</a:t>
            </a:r>
          </a:p>
          <a:p>
            <a:pPr marL="0" indent="0">
              <a:buNone/>
            </a:pPr>
            <a:r>
              <a:rPr lang="en-AU" dirty="0" smtClean="0"/>
              <a:t>This will</a:t>
            </a:r>
            <a:r>
              <a:rPr lang="en-AU" baseline="0" dirty="0" smtClean="0"/>
              <a:t> come up in later slides, so it doesn’t need to be mentioned here necessarily.</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11</a:t>
            </a:fld>
            <a:endParaRPr lang="en-US"/>
          </a:p>
        </p:txBody>
      </p:sp>
    </p:spTree>
    <p:extLst>
      <p:ext uri="{BB962C8B-B14F-4D97-AF65-F5344CB8AC3E}">
        <p14:creationId xmlns:p14="http://schemas.microsoft.com/office/powerpoint/2010/main" val="1348787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far the sections have just been simple containing just one keyword. Later, we</a:t>
            </a:r>
            <a:r>
              <a:rPr lang="en-AU" baseline="0" dirty="0" smtClean="0"/>
              <a:t> will see that a section is defined by a "keyword expression".</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12</a:t>
            </a:fld>
            <a:endParaRPr lang="en-US"/>
          </a:p>
        </p:txBody>
      </p:sp>
    </p:spTree>
    <p:extLst>
      <p:ext uri="{BB962C8B-B14F-4D97-AF65-F5344CB8AC3E}">
        <p14:creationId xmlns:p14="http://schemas.microsoft.com/office/powerpoint/2010/main" val="1074871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Normal C escape codes are available (\n,</a:t>
            </a:r>
            <a:r>
              <a:rPr lang="en-AU" baseline="0" dirty="0" smtClean="0"/>
              <a:t> \t, maybe more).</a:t>
            </a:r>
          </a:p>
          <a:p>
            <a:endParaRPr lang="en-AU" baseline="0" dirty="0" smtClean="0"/>
          </a:p>
          <a:p>
            <a:r>
              <a:rPr lang="en-AU" baseline="0" dirty="0" smtClean="0"/>
              <a:t>The unquoted style (A) has a few limitations, and I suspect that in the future we will want to deprecate it just to make things a bit clearer. Rather than guessing what characters are allowed, it would be better to just quote all of your strings.</a:t>
            </a:r>
          </a:p>
          <a:p>
            <a:endParaRPr lang="en-AU" baseline="0" dirty="0" smtClean="0"/>
          </a:p>
          <a:p>
            <a:r>
              <a:rPr lang="en-AU" baseline="0" dirty="0" smtClean="0"/>
              <a:t>The path style (F) is the most interesting of these. There is no way (currently) to have a string with just one part interpreted as a path.</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14</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Here,</a:t>
            </a:r>
            <a:r>
              <a:rPr lang="en-AU" baseline="0" dirty="0" smtClean="0"/>
              <a:t> we give some default values. The attributes A, B, C and D will be '', [], {} and None respectively (assuming that we don't give the "never" keyword). </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15</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If the [a]</a:t>
            </a:r>
            <a:r>
              <a:rPr lang="en-AU" baseline="0" dirty="0" smtClean="0"/>
              <a:t> section was being used, then this implies that the [b] section will also be used.</a:t>
            </a:r>
          </a:p>
          <a:p>
            <a:r>
              <a:rPr lang="en-AU" baseline="0" dirty="0" smtClean="0"/>
              <a:t>If the [b] section is used, then this implies that the [c] section will also be used.</a:t>
            </a:r>
          </a:p>
          <a:p>
            <a:endParaRPr lang="en-AU" baseline="0" dirty="0" smtClean="0"/>
          </a:p>
          <a:p>
            <a:r>
              <a:rPr lang="en-AU" baseline="0" dirty="0" smtClean="0"/>
              <a:t>A structure like this is used to show dependencies – </a:t>
            </a:r>
            <a:r>
              <a:rPr lang="en-AU" baseline="0" dirty="0" err="1" smtClean="0"/>
              <a:t>file_a.c</a:t>
            </a:r>
            <a:r>
              <a:rPr lang="en-AU" baseline="0" dirty="0" smtClean="0"/>
              <a:t> depends on </a:t>
            </a:r>
            <a:r>
              <a:rPr lang="en-AU" baseline="0" dirty="0" err="1" smtClean="0"/>
              <a:t>file_b.c</a:t>
            </a:r>
            <a:r>
              <a:rPr lang="en-AU" baseline="0" dirty="0" smtClean="0"/>
              <a:t>, which depends on </a:t>
            </a:r>
            <a:r>
              <a:rPr lang="en-AU" baseline="0" dirty="0" err="1" smtClean="0"/>
              <a:t>file_c.c</a:t>
            </a:r>
            <a:r>
              <a:rPr lang="en-AU" baseline="0" dirty="0" smtClean="0"/>
              <a:t>.</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17</a:t>
            </a:fld>
            <a:endParaRPr lang="en-US"/>
          </a:p>
        </p:txBody>
      </p:sp>
    </p:spTree>
    <p:extLst>
      <p:ext uri="{BB962C8B-B14F-4D97-AF65-F5344CB8AC3E}">
        <p14:creationId xmlns:p14="http://schemas.microsoft.com/office/powerpoint/2010/main" val="769572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C interpretation</a:t>
            </a:r>
            <a:r>
              <a:rPr lang="en-AU" baseline="0" dirty="0" smtClean="0"/>
              <a:t> is not intended to be exact, but can be a useful way of thinking about it. Shortcomings include:</a:t>
            </a:r>
          </a:p>
          <a:p>
            <a:pPr marL="228600" indent="-228600">
              <a:buAutoNum type="arabicParenR"/>
            </a:pPr>
            <a:r>
              <a:rPr lang="en-AU" baseline="0" dirty="0" smtClean="0"/>
              <a:t>There is no inherent ordering to a manifest file</a:t>
            </a:r>
          </a:p>
          <a:p>
            <a:pPr marL="228600" indent="-228600">
              <a:buAutoNum type="arabicParenR"/>
            </a:pPr>
            <a:r>
              <a:rPr lang="en-AU" baseline="0" dirty="0" smtClean="0"/>
              <a:t>The filenames in a manifest file are always relative to the manifest file itself</a:t>
            </a:r>
          </a:p>
          <a:p>
            <a:pPr marL="228600" indent="-228600">
              <a:buAutoNum type="arabicParenR"/>
            </a:pPr>
            <a:r>
              <a:rPr lang="en-AU" baseline="0" dirty="0" smtClean="0"/>
              <a:t>My files aren’t tagged here</a:t>
            </a:r>
          </a:p>
          <a:p>
            <a:pPr marL="0" indent="0">
              <a:buNone/>
            </a:pPr>
            <a:r>
              <a:rPr lang="en-AU" dirty="0" smtClean="0"/>
              <a:t>This will</a:t>
            </a:r>
            <a:r>
              <a:rPr lang="en-AU" baseline="0" dirty="0" smtClean="0"/>
              <a:t> come up in later slides, so it doesn't need to be mentioned here necessarily.</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18</a:t>
            </a:fld>
            <a:endParaRPr lang="en-US"/>
          </a:p>
        </p:txBody>
      </p:sp>
    </p:spTree>
    <p:extLst>
      <p:ext uri="{BB962C8B-B14F-4D97-AF65-F5344CB8AC3E}">
        <p14:creationId xmlns:p14="http://schemas.microsoft.com/office/powerpoint/2010/main" val="1348787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Differences between @import and #include:</a:t>
            </a:r>
          </a:p>
          <a:p>
            <a:pPr marL="228600" indent="-228600">
              <a:buAutoNum type="arabicParenR"/>
            </a:pPr>
            <a:r>
              <a:rPr lang="en-AU" baseline="0" dirty="0" smtClean="0"/>
              <a:t>@import understands what things are paths, and translate them accordingly (file2.c is in the directory "</a:t>
            </a:r>
            <a:r>
              <a:rPr lang="en-AU" baseline="0" dirty="0" err="1" smtClean="0"/>
              <a:t>dir</a:t>
            </a:r>
            <a:r>
              <a:rPr lang="en-AU" baseline="0" dirty="0" smtClean="0"/>
              <a:t>")</a:t>
            </a:r>
          </a:p>
          <a:p>
            <a:pPr marL="228600" indent="-228600">
              <a:buAutoNum type="arabicParenR"/>
            </a:pPr>
            <a:r>
              <a:rPr lang="en-AU" baseline="0" dirty="0" smtClean="0"/>
              <a:t>If it was a straight out textual include, then because the sections don't nest, the condition would just be [b] instead it is [a] AND [b]</a:t>
            </a:r>
          </a:p>
          <a:p>
            <a:pPr marL="228600" indent="-228600">
              <a:buAutoNum type="arabicParenR"/>
            </a:pPr>
            <a:r>
              <a:rPr lang="en-AU" baseline="0" dirty="0" smtClean="0"/>
              <a:t>Can only @import inside a section</a:t>
            </a:r>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19</a:t>
            </a:fld>
            <a:endParaRPr lang="en-US"/>
          </a:p>
        </p:txBody>
      </p:sp>
    </p:spTree>
    <p:extLst>
      <p:ext uri="{BB962C8B-B14F-4D97-AF65-F5344CB8AC3E}">
        <p14:creationId xmlns:p14="http://schemas.microsoft.com/office/powerpoint/2010/main" val="769572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Order</a:t>
            </a:r>
            <a:r>
              <a:rPr lang="en-AU" baseline="0" dirty="0" smtClean="0"/>
              <a:t> of operations is what you would expect when you treat "." like multiply and "+" like addition… but prefer parentheses to make it clear.</a:t>
            </a:r>
          </a:p>
          <a:p>
            <a:endParaRPr lang="en-AU" baseline="0" dirty="0" smtClean="0"/>
          </a:p>
          <a:p>
            <a:r>
              <a:rPr lang="en-AU" baseline="0" dirty="0" smtClean="0"/>
              <a:t>There is no XOR or NOT. These probably will never exist.</a:t>
            </a:r>
          </a:p>
          <a:p>
            <a:endParaRPr lang="en-AU" baseline="0" dirty="0" smtClean="0"/>
          </a:p>
          <a:p>
            <a:r>
              <a:rPr lang="en-AU" baseline="0" dirty="0" smtClean="0"/>
              <a:t>What is in the [] is an "expression", which is evaluated as true or false (this is kind of hinted at by the C interpretation)</a:t>
            </a:r>
          </a:p>
        </p:txBody>
      </p:sp>
      <p:sp>
        <p:nvSpPr>
          <p:cNvPr id="4" name="Slide Number Placeholder 3"/>
          <p:cNvSpPr>
            <a:spLocks noGrp="1"/>
          </p:cNvSpPr>
          <p:nvPr>
            <p:ph type="sldNum" sz="quarter" idx="10"/>
          </p:nvPr>
        </p:nvSpPr>
        <p:spPr/>
        <p:txBody>
          <a:bodyPr/>
          <a:lstStyle/>
          <a:p>
            <a:fld id="{194C59D5-01BD-498C-99F4-187B4387FD7B}" type="slidenum">
              <a:rPr lang="en-US" smtClean="0"/>
              <a:pPr/>
              <a:t>21</a:t>
            </a:fld>
            <a:endParaRPr lang="en-US"/>
          </a:p>
        </p:txBody>
      </p:sp>
    </p:spTree>
    <p:extLst>
      <p:ext uri="{BB962C8B-B14F-4D97-AF65-F5344CB8AC3E}">
        <p14:creationId xmlns:p14="http://schemas.microsoft.com/office/powerpoint/2010/main" val="1348787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answer to A1 and A2 should never be "nothing", A1 will always be a list (perhaps empty) and A2 will always be a map (perhaps empty).</a:t>
            </a:r>
          </a:p>
          <a:p>
            <a:endParaRPr lang="en-AU" baseline="0" dirty="0" smtClean="0"/>
          </a:p>
          <a:p>
            <a:r>
              <a:rPr lang="en-AU" baseline="0" dirty="0" smtClean="0"/>
              <a:t>A string type (not in this example) would be "nothing" if it wasn't set.</a:t>
            </a:r>
          </a:p>
          <a:p>
            <a:endParaRPr lang="en-AU"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AU" baseline="0" dirty="0" smtClean="0"/>
              <a:t>(full answers on next slide)</a:t>
            </a:r>
            <a:endParaRPr lang="en-AU"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22</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23</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 is</a:t>
            </a:r>
            <a:r>
              <a:rPr lang="en-AU" baseline="0" dirty="0" smtClean="0"/>
              <a:t> a tiny bit of python used for describing the projects and configurations which will be looked at, but the API and inner workings are not going to be looked at here.</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2</a:t>
            </a:fld>
            <a:endParaRPr lang="en-US"/>
          </a:p>
        </p:txBody>
      </p:sp>
    </p:spTree>
    <p:extLst>
      <p:ext uri="{BB962C8B-B14F-4D97-AF65-F5344CB8AC3E}">
        <p14:creationId xmlns:p14="http://schemas.microsoft.com/office/powerpoint/2010/main" val="2004407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24</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25</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26</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27</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28</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Note that this is different behaviour to before – previously if only "bar" was defined, then A1 would be "two". Now, A1 would not be set at all. It is possible to rewrite this so the old behaviour is preserved, but in practice, it seems that this current behaviour is better nearly all the time.</a:t>
            </a:r>
          </a:p>
          <a:p>
            <a:endParaRPr lang="en-AU" baseline="0" dirty="0" smtClean="0"/>
          </a:p>
          <a:p>
            <a:r>
              <a:rPr lang="en-AU" baseline="0" dirty="0" smtClean="0"/>
              <a:t>Reproducing old ['bar'] behaviour correctly:</a:t>
            </a:r>
          </a:p>
          <a:p>
            <a:endParaRPr lang="en-AU" baseline="0" dirty="0" smtClean="0"/>
          </a:p>
          <a:p>
            <a:r>
              <a:rPr lang="en-AU" baseline="0" dirty="0" smtClean="0"/>
              <a:t>[foo]</a:t>
            </a:r>
          </a:p>
          <a:p>
            <a:r>
              <a:rPr lang="en-AU" baseline="0" dirty="0" smtClean="0"/>
              <a:t>@</a:t>
            </a:r>
            <a:r>
              <a:rPr lang="en-AU" baseline="0" dirty="0" err="1" smtClean="0"/>
              <a:t>att</a:t>
            </a:r>
            <a:r>
              <a:rPr lang="en-AU" baseline="0" dirty="0" smtClean="0"/>
              <a:t> A1 = 'one'</a:t>
            </a:r>
          </a:p>
          <a:p>
            <a:endParaRPr lang="en-AU" baseline="0" dirty="0" smtClean="0"/>
          </a:p>
          <a:p>
            <a:r>
              <a:rPr lang="en-AU" baseline="0" dirty="0" smtClean="0"/>
              <a:t>[</a:t>
            </a:r>
            <a:r>
              <a:rPr lang="en-AU" baseline="0" dirty="0" err="1" smtClean="0"/>
              <a:t>foo.bar</a:t>
            </a:r>
            <a:r>
              <a:rPr lang="en-AU" baseline="0" dirty="0" smtClean="0"/>
              <a:t>]</a:t>
            </a:r>
          </a:p>
          <a:p>
            <a:r>
              <a:rPr lang="en-AU" baseline="0" dirty="0" smtClean="0"/>
              <a:t>@add </a:t>
            </a:r>
            <a:r>
              <a:rPr lang="en-AU" baseline="0" dirty="0" err="1" smtClean="0"/>
              <a:t>foobar</a:t>
            </a:r>
            <a:endParaRPr lang="en-AU" baseline="0" dirty="0" smtClean="0"/>
          </a:p>
          <a:p>
            <a:endParaRPr lang="en-AU" baseline="0" dirty="0" smtClean="0"/>
          </a:p>
          <a:p>
            <a:r>
              <a:rPr lang="en-AU" baseline="0" dirty="0" smtClean="0"/>
              <a:t>[bar]</a:t>
            </a:r>
          </a:p>
          <a:p>
            <a:r>
              <a:rPr lang="en-AU" baseline="0" dirty="0" smtClean="0"/>
              <a:t>@add </a:t>
            </a:r>
            <a:r>
              <a:rPr lang="en-AU" baseline="0" dirty="0" err="1" smtClean="0"/>
              <a:t>foobar</a:t>
            </a:r>
            <a:endParaRPr lang="en-AU" baseline="0" dirty="0" smtClean="0"/>
          </a:p>
          <a:p>
            <a:endParaRPr lang="en-AU" baseline="0" dirty="0" smtClean="0"/>
          </a:p>
          <a:p>
            <a:r>
              <a:rPr lang="en-AU" baseline="0" dirty="0" smtClean="0"/>
              <a:t>[</a:t>
            </a:r>
            <a:r>
              <a:rPr lang="en-AU" baseline="0" dirty="0" err="1" smtClean="0"/>
              <a:t>foobar</a:t>
            </a:r>
            <a:r>
              <a:rPr lang="en-AU" baseline="0" dirty="0" smtClean="0"/>
              <a:t>]</a:t>
            </a:r>
          </a:p>
          <a:p>
            <a:r>
              <a:rPr lang="en-AU" baseline="0" dirty="0" smtClean="0"/>
              <a:t>@</a:t>
            </a:r>
            <a:r>
              <a:rPr lang="en-AU" baseline="0" dirty="0" err="1" smtClean="0"/>
              <a:t>att</a:t>
            </a:r>
            <a:r>
              <a:rPr lang="en-AU" baseline="0" dirty="0" smtClean="0"/>
              <a:t> A1 = 'two'</a:t>
            </a:r>
          </a:p>
        </p:txBody>
      </p:sp>
      <p:sp>
        <p:nvSpPr>
          <p:cNvPr id="4" name="Slide Number Placeholder 3"/>
          <p:cNvSpPr>
            <a:spLocks noGrp="1"/>
          </p:cNvSpPr>
          <p:nvPr>
            <p:ph type="sldNum" sz="quarter" idx="10"/>
          </p:nvPr>
        </p:nvSpPr>
        <p:spPr/>
        <p:txBody>
          <a:bodyPr/>
          <a:lstStyle/>
          <a:p>
            <a:fld id="{194C59D5-01BD-498C-99F4-187B4387FD7B}" type="slidenum">
              <a:rPr lang="en-US" smtClean="0"/>
              <a:pPr/>
              <a:t>29</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ones involving "+" are hard to answer (well, they are for me). Therefore avoiding having conflicts involving them is likely a good idea.</a:t>
            </a:r>
            <a:endParaRPr lang="en-AU"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31</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32</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33</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34</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Release should </a:t>
            </a:r>
            <a:r>
              <a:rPr lang="en-AU" baseline="0" dirty="0" smtClean="0"/>
              <a:t>say what level of testing has been done.</a:t>
            </a:r>
            <a:endParaRPr lang="en-AU" dirty="0" smtClean="0"/>
          </a:p>
          <a:p>
            <a:endParaRPr lang="en-AU" dirty="0" smtClean="0"/>
          </a:p>
          <a:p>
            <a:r>
              <a:rPr lang="en-AU" dirty="0" smtClean="0"/>
              <a:t>With</a:t>
            </a:r>
            <a:r>
              <a:rPr lang="en-AU" baseline="0" dirty="0" smtClean="0"/>
              <a:t> regard to using main, it is hoped that there are sufficient incentives to help this stabilise on people using </a:t>
            </a:r>
            <a:r>
              <a:rPr lang="en-AU" baseline="0" dirty="0" err="1" smtClean="0"/>
              <a:t>mbuild</a:t>
            </a:r>
            <a:r>
              <a:rPr lang="en-AU" baseline="0" dirty="0" smtClean="0"/>
              <a:t>/main for development (and switching to </a:t>
            </a:r>
            <a:r>
              <a:rPr lang="en-AU" baseline="0" dirty="0" err="1" smtClean="0"/>
              <a:t>rel</a:t>
            </a:r>
            <a:r>
              <a:rPr lang="en-AU" baseline="0" dirty="0" smtClean="0"/>
              <a:t> just for releases):</a:t>
            </a:r>
          </a:p>
          <a:p>
            <a:endParaRPr lang="en-AU" baseline="0" dirty="0" smtClean="0"/>
          </a:p>
          <a:p>
            <a:pPr marL="228600" indent="-228600">
              <a:buAutoNum type="arabicParenR"/>
            </a:pPr>
            <a:r>
              <a:rPr lang="en-AU" baseline="0" dirty="0" smtClean="0"/>
              <a:t>Users of M-Build want to be able to easily create bug reports, and get changes merged back to main -&gt; They want to use </a:t>
            </a:r>
            <a:r>
              <a:rPr lang="en-AU" baseline="0" dirty="0" err="1" smtClean="0"/>
              <a:t>mbuild</a:t>
            </a:r>
            <a:r>
              <a:rPr lang="en-AU" baseline="0" dirty="0" smtClean="0"/>
              <a:t>/main</a:t>
            </a:r>
          </a:p>
          <a:p>
            <a:pPr marL="228600" indent="-228600">
              <a:buAutoNum type="arabicParenR"/>
            </a:pPr>
            <a:r>
              <a:rPr lang="en-AU" dirty="0" smtClean="0"/>
              <a:t>Developers</a:t>
            </a:r>
            <a:r>
              <a:rPr lang="en-AU" baseline="0" dirty="0" smtClean="0"/>
              <a:t> of M-Build want to get useful bug reports, and have changes contributed to them -&gt; They want users to use </a:t>
            </a:r>
            <a:r>
              <a:rPr lang="en-AU" baseline="0" dirty="0" err="1" smtClean="0"/>
              <a:t>mbuild</a:t>
            </a:r>
            <a:r>
              <a:rPr lang="en-AU" baseline="0" dirty="0" smtClean="0"/>
              <a:t>/main</a:t>
            </a:r>
          </a:p>
          <a:p>
            <a:pPr marL="228600" indent="-228600">
              <a:buAutoNum type="arabicParenR"/>
            </a:pPr>
            <a:r>
              <a:rPr lang="en-AU" baseline="0" dirty="0" smtClean="0"/>
              <a:t>Users of M-Build don’t want to get </a:t>
            </a:r>
            <a:r>
              <a:rPr lang="en-AU" baseline="0" dirty="0" err="1" smtClean="0"/>
              <a:t>mbuild</a:t>
            </a:r>
            <a:r>
              <a:rPr lang="en-AU" baseline="0" dirty="0" smtClean="0"/>
              <a:t>/main if it ever breaks</a:t>
            </a:r>
          </a:p>
          <a:p>
            <a:pPr marL="228600" indent="-228600">
              <a:buAutoNum type="arabicParenR"/>
            </a:pPr>
            <a:r>
              <a:rPr lang="en-AU" baseline="0" dirty="0" smtClean="0"/>
              <a:t>Developers of M-Build therefore want to make sure </a:t>
            </a:r>
            <a:r>
              <a:rPr lang="en-AU" baseline="0" dirty="0" err="1" smtClean="0"/>
              <a:t>mbuild</a:t>
            </a:r>
            <a:r>
              <a:rPr lang="en-AU" baseline="0" dirty="0" smtClean="0"/>
              <a:t>/main doesn’t break</a:t>
            </a:r>
          </a:p>
          <a:p>
            <a:pPr marL="0" indent="0">
              <a:buNone/>
            </a:pPr>
            <a:endParaRPr lang="en-AU" baseline="0" dirty="0" smtClean="0"/>
          </a:p>
          <a:p>
            <a:pPr marL="0" indent="0">
              <a:buNone/>
            </a:pP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4</a:t>
            </a:fld>
            <a:endParaRPr lang="en-US"/>
          </a:p>
        </p:txBody>
      </p:sp>
    </p:spTree>
    <p:extLst>
      <p:ext uri="{BB962C8B-B14F-4D97-AF65-F5344CB8AC3E}">
        <p14:creationId xmlns:p14="http://schemas.microsoft.com/office/powerpoint/2010/main" val="26723074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35</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AU"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36</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37</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38</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39</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40</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41</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42</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Could be ['one', 'two'] or ['two', 'one'] depending on the version of M-Build (currently, all released versions will give ['one', 'two'], but no guarantees)</a:t>
            </a:r>
          </a:p>
          <a:p>
            <a:endParaRPr lang="en-AU" baseline="0" dirty="0" smtClean="0"/>
          </a:p>
          <a:p>
            <a:r>
              <a:rPr lang="en-AU" baseline="0" dirty="0" smtClean="0"/>
              <a:t>For include paths, typically people don't actually care what order they appear in. But occasionally it is important to specify a particular order (to make sure a particular header file is used instead of an identically named one).</a:t>
            </a:r>
          </a:p>
          <a:p>
            <a:endParaRPr lang="en-AU" baseline="0" dirty="0" smtClean="0"/>
          </a:p>
          <a:p>
            <a:r>
              <a:rPr lang="en-AU" baseline="0" dirty="0" smtClean="0"/>
              <a:t>The "unspecified but fixed" order is "fixed" because otherwise the generated </a:t>
            </a:r>
            <a:r>
              <a:rPr lang="en-AU" baseline="0" dirty="0" err="1" smtClean="0"/>
              <a:t>makefiles</a:t>
            </a:r>
            <a:r>
              <a:rPr lang="en-AU" baseline="0" dirty="0" smtClean="0"/>
              <a:t> would be different every time. It is "unspecified" because we don't want people to rely on what it is. It may change between M-Build releases, and this should not break anyone's project.</a:t>
            </a:r>
          </a:p>
        </p:txBody>
      </p:sp>
      <p:sp>
        <p:nvSpPr>
          <p:cNvPr id="4" name="Slide Number Placeholder 3"/>
          <p:cNvSpPr>
            <a:spLocks noGrp="1"/>
          </p:cNvSpPr>
          <p:nvPr>
            <p:ph type="sldNum" sz="quarter" idx="10"/>
          </p:nvPr>
        </p:nvSpPr>
        <p:spPr/>
        <p:txBody>
          <a:bodyPr/>
          <a:lstStyle/>
          <a:p>
            <a:fld id="{194C59D5-01BD-498C-99F4-187B4387FD7B}" type="slidenum">
              <a:rPr lang="en-US" smtClean="0"/>
              <a:pPr/>
              <a:t>43</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44</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345C2F-F132-4182-96B7-136A826CB990}" type="slidenum">
              <a:rPr lang="en-US"/>
              <a:pPr/>
              <a:t>5</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dirty="0" smtClean="0"/>
              <a:t>The metadata format and the "conventions relating to the concept of a 'project' and a 'configuration'" are very easy</a:t>
            </a:r>
            <a:r>
              <a:rPr lang="en-US" baseline="0" dirty="0" smtClean="0"/>
              <a:t> to blur together, but I think it is useful to keep them separate. If you think of the metadata format as providing all of these sets of files (and other things), then the conventions tell us how to select a particular one of these sets.</a:t>
            </a:r>
          </a:p>
          <a:p>
            <a:endParaRPr lang="en-US" baseline="0" dirty="0" smtClean="0"/>
          </a:p>
          <a:p>
            <a:r>
              <a:rPr lang="en-US" baseline="0" dirty="0" smtClean="0"/>
              <a:t>The blurry boundary is that the way a set is specified is strongly tied to the metadata format (e.g. if the format said that you gave each set a number, then the conventions would show a mapping from project/configuration to a number).</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Useful for doing processor specific versions of files.</a:t>
            </a:r>
          </a:p>
          <a:p>
            <a:endParaRPr lang="en-AU" baseline="0" dirty="0" smtClean="0"/>
          </a:p>
          <a:p>
            <a:r>
              <a:rPr lang="en-AU" baseline="0" dirty="0" smtClean="0"/>
              <a:t>Not all files are .c files though – it is valid and sensible to have multiple .h files with the same name</a:t>
            </a:r>
          </a:p>
          <a:p>
            <a:endParaRPr lang="en-AU" baseline="0" dirty="0" smtClean="0"/>
          </a:p>
          <a:p>
            <a:r>
              <a:rPr lang="en-AU" baseline="0" dirty="0" smtClean="0"/>
              <a:t>Conflict resolution is exactly the same as with the map example</a:t>
            </a:r>
          </a:p>
        </p:txBody>
      </p:sp>
      <p:sp>
        <p:nvSpPr>
          <p:cNvPr id="4" name="Slide Number Placeholder 3"/>
          <p:cNvSpPr>
            <a:spLocks noGrp="1"/>
          </p:cNvSpPr>
          <p:nvPr>
            <p:ph type="sldNum" sz="quarter" idx="10"/>
          </p:nvPr>
        </p:nvSpPr>
        <p:spPr/>
        <p:txBody>
          <a:bodyPr/>
          <a:lstStyle/>
          <a:p>
            <a:fld id="{194C59D5-01BD-498C-99F4-187B4387FD7B}" type="slidenum">
              <a:rPr lang="en-US" smtClean="0"/>
              <a:pPr/>
              <a:t>45</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baseline="0" dirty="0" smtClean="0"/>
              <a:t>In the header case, it is quite possible for both these header files to be used in one project.</a:t>
            </a:r>
          </a:p>
          <a:p>
            <a:endParaRPr lang="en-AU" baseline="0" dirty="0" smtClean="0"/>
          </a:p>
          <a:p>
            <a:r>
              <a:rPr lang="en-AU" baseline="0" dirty="0" smtClean="0"/>
              <a:t>In the </a:t>
            </a:r>
            <a:r>
              <a:rPr lang="en-AU" baseline="0" dirty="0" err="1" smtClean="0"/>
              <a:t>fft</a:t>
            </a:r>
            <a:r>
              <a:rPr lang="en-AU" baseline="0" dirty="0" smtClean="0"/>
              <a:t> case, if both </a:t>
            </a:r>
            <a:r>
              <a:rPr lang="en-AU" baseline="0" dirty="0" err="1" smtClean="0"/>
              <a:t>fft.c</a:t>
            </a:r>
            <a:r>
              <a:rPr lang="en-AU" baseline="0" dirty="0" smtClean="0"/>
              <a:t> and </a:t>
            </a:r>
            <a:r>
              <a:rPr lang="en-AU" baseline="0" dirty="0" err="1" smtClean="0"/>
              <a:t>fft.s</a:t>
            </a:r>
            <a:r>
              <a:rPr lang="en-AU" baseline="0" dirty="0" smtClean="0"/>
              <a:t> define the same symbols (very likely) then we will end up with linker errors.</a:t>
            </a:r>
          </a:p>
        </p:txBody>
      </p:sp>
      <p:sp>
        <p:nvSpPr>
          <p:cNvPr id="4" name="Slide Number Placeholder 3"/>
          <p:cNvSpPr>
            <a:spLocks noGrp="1"/>
          </p:cNvSpPr>
          <p:nvPr>
            <p:ph type="sldNum" sz="quarter" idx="10"/>
          </p:nvPr>
        </p:nvSpPr>
        <p:spPr/>
        <p:txBody>
          <a:bodyPr/>
          <a:lstStyle/>
          <a:p>
            <a:fld id="{194C59D5-01BD-498C-99F4-187B4387FD7B}" type="slidenum">
              <a:rPr lang="en-US" smtClean="0"/>
              <a:pPr/>
              <a:t>46</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baseline="0" dirty="0" smtClean="0"/>
              <a:t>Tags haven't actually been introduced yet, hopefully their usage is rare</a:t>
            </a:r>
          </a:p>
        </p:txBody>
      </p:sp>
      <p:sp>
        <p:nvSpPr>
          <p:cNvPr id="4" name="Slide Number Placeholder 3"/>
          <p:cNvSpPr>
            <a:spLocks noGrp="1"/>
          </p:cNvSpPr>
          <p:nvPr>
            <p:ph type="sldNum" sz="quarter" idx="10"/>
          </p:nvPr>
        </p:nvSpPr>
        <p:spPr/>
        <p:txBody>
          <a:bodyPr/>
          <a:lstStyle/>
          <a:p>
            <a:fld id="{194C59D5-01BD-498C-99F4-187B4387FD7B}" type="slidenum">
              <a:rPr lang="en-US" smtClean="0"/>
              <a:pPr/>
              <a:t>47</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48</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baseline="0" dirty="0" smtClean="0"/>
              <a:t>The naming scheme used for the header files there is probably quite sensible. It is possible that you can put "/" in the arguments for a tag, I've just avoided it because it looks funny. The syntax should be formalised a bit I think.</a:t>
            </a:r>
          </a:p>
        </p:txBody>
      </p:sp>
      <p:sp>
        <p:nvSpPr>
          <p:cNvPr id="4" name="Slide Number Placeholder 3"/>
          <p:cNvSpPr>
            <a:spLocks noGrp="1"/>
          </p:cNvSpPr>
          <p:nvPr>
            <p:ph type="sldNum" sz="quarter" idx="10"/>
          </p:nvPr>
        </p:nvSpPr>
        <p:spPr/>
        <p:txBody>
          <a:bodyPr/>
          <a:lstStyle/>
          <a:p>
            <a:fld id="{194C59D5-01BD-498C-99F4-187B4387FD7B}" type="slidenum">
              <a:rPr lang="en-US" smtClean="0"/>
              <a:pPr/>
              <a:t>49</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slide is just a</a:t>
            </a:r>
            <a:r>
              <a:rPr lang="en-AU" baseline="0" dirty="0" smtClean="0"/>
              <a:t> (hopefully less contrived) example of a manifest file with (most) features being used. Nothing on this slide should be new to anyone, but if there are parts that don't make sense, then explain it here, as this becomes assumed knowledge for the rest of </a:t>
            </a:r>
            <a:r>
              <a:rPr lang="en-AU" baseline="0" smtClean="0"/>
              <a:t>the presentation.</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52</a:t>
            </a:fld>
            <a:endParaRPr lang="en-US"/>
          </a:p>
        </p:txBody>
      </p:sp>
    </p:spTree>
    <p:extLst>
      <p:ext uri="{BB962C8B-B14F-4D97-AF65-F5344CB8AC3E}">
        <p14:creationId xmlns:p14="http://schemas.microsoft.com/office/powerpoint/2010/main" val="1866795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53</a:t>
            </a:fld>
            <a:endParaRPr lang="en-US"/>
          </a:p>
        </p:txBody>
      </p:sp>
    </p:spTree>
    <p:extLst>
      <p:ext uri="{BB962C8B-B14F-4D97-AF65-F5344CB8AC3E}">
        <p14:creationId xmlns:p14="http://schemas.microsoft.com/office/powerpoint/2010/main" val="7984424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As a general guide,</a:t>
            </a:r>
            <a:r>
              <a:rPr lang="en-AU" baseline="0" dirty="0" smtClean="0"/>
              <a:t> add dimensions sparingly. Extending an existing dimension is often a better idea (e.g. if it is possible to build with profiling on or off, then rather than making a dimension for that, consider extending the "flavour" dimension so there are "debug", "release" and "profile" builds)</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54</a:t>
            </a:fld>
            <a:endParaRPr lang="en-US"/>
          </a:p>
        </p:txBody>
      </p:sp>
    </p:spTree>
    <p:extLst>
      <p:ext uri="{BB962C8B-B14F-4D97-AF65-F5344CB8AC3E}">
        <p14:creationId xmlns:p14="http://schemas.microsoft.com/office/powerpoint/2010/main" val="2997114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Tool</a:t>
            </a:r>
            <a:r>
              <a:rPr lang="en-AU" baseline="0" dirty="0" smtClean="0"/>
              <a:t> </a:t>
            </a:r>
            <a:r>
              <a:rPr lang="en-AU" baseline="0" dirty="0" err="1" smtClean="0"/>
              <a:t>vs</a:t>
            </a:r>
            <a:r>
              <a:rPr lang="en-AU" baseline="0" dirty="0" smtClean="0"/>
              <a:t> </a:t>
            </a:r>
            <a:r>
              <a:rPr lang="en-AU" baseline="0" dirty="0" err="1" smtClean="0"/>
              <a:t>toolchain</a:t>
            </a:r>
            <a:r>
              <a:rPr lang="en-AU" baseline="0" dirty="0" smtClean="0"/>
              <a:t>: It is possible to create a </a:t>
            </a:r>
            <a:r>
              <a:rPr lang="en-AU" baseline="0" dirty="0" err="1" smtClean="0"/>
              <a:t>makefile</a:t>
            </a:r>
            <a:r>
              <a:rPr lang="en-AU" baseline="0" dirty="0" smtClean="0"/>
              <a:t> which uses </a:t>
            </a:r>
            <a:r>
              <a:rPr lang="en-AU" baseline="0" dirty="0" err="1" smtClean="0"/>
              <a:t>toolchains</a:t>
            </a:r>
            <a:r>
              <a:rPr lang="en-AU" baseline="0" dirty="0" smtClean="0"/>
              <a:t> other than the gnu (i.e. </a:t>
            </a:r>
            <a:r>
              <a:rPr lang="en-AU" baseline="0" dirty="0" err="1" smtClean="0"/>
              <a:t>gcc</a:t>
            </a:r>
            <a:r>
              <a:rPr lang="en-AU" baseline="0" dirty="0" smtClean="0"/>
              <a:t>) </a:t>
            </a:r>
            <a:r>
              <a:rPr lang="en-AU" baseline="0" dirty="0" err="1" smtClean="0"/>
              <a:t>toolchain</a:t>
            </a:r>
            <a:r>
              <a:rPr lang="en-AU" baseline="0" dirty="0" smtClean="0"/>
              <a:t>. </a:t>
            </a:r>
          </a:p>
          <a:p>
            <a:endParaRPr lang="en-AU" baseline="0" dirty="0" smtClean="0"/>
          </a:p>
          <a:p>
            <a:r>
              <a:rPr lang="en-AU" baseline="0" dirty="0" smtClean="0"/>
              <a:t>I imagine that it is also possible to get Visual Studio to compile with things other than the built in Microsoft compiler. Hence these are separate dimensions.</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56</a:t>
            </a:fld>
            <a:endParaRPr lang="en-US"/>
          </a:p>
        </p:txBody>
      </p:sp>
    </p:spTree>
    <p:extLst>
      <p:ext uri="{BB962C8B-B14F-4D97-AF65-F5344CB8AC3E}">
        <p14:creationId xmlns:p14="http://schemas.microsoft.com/office/powerpoint/2010/main" val="19128462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57</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avoid having arguments</a:t>
            </a:r>
            <a:r>
              <a:rPr lang="en-AU" baseline="0" dirty="0" smtClean="0"/>
              <a:t> passed in to tools because the set of options used by a person never finds its way into version control. There are exceptions to this.</a:t>
            </a:r>
          </a:p>
          <a:p>
            <a:endParaRPr lang="en-AU" baseline="0" dirty="0" smtClean="0"/>
          </a:p>
          <a:p>
            <a:r>
              <a:rPr lang="en-AU" baseline="0" dirty="0" smtClean="0"/>
              <a:t>It is possible to completely ignore the </a:t>
            </a:r>
            <a:r>
              <a:rPr lang="en-AU" baseline="0" dirty="0" err="1" smtClean="0"/>
              <a:t>mbuild</a:t>
            </a:r>
            <a:r>
              <a:rPr lang="en-AU" baseline="0" dirty="0" smtClean="0"/>
              <a:t> metadata too, or use the tools in one version of </a:t>
            </a:r>
            <a:r>
              <a:rPr lang="en-AU" baseline="0" dirty="0" err="1" smtClean="0"/>
              <a:t>mbuild</a:t>
            </a:r>
            <a:r>
              <a:rPr lang="en-AU" baseline="0" dirty="0" smtClean="0"/>
              <a:t> with the metadata for a different version (assuming compatibility, which is hoped to be good for releases post 1.0)</a:t>
            </a:r>
          </a:p>
        </p:txBody>
      </p:sp>
      <p:sp>
        <p:nvSpPr>
          <p:cNvPr id="4" name="Slide Number Placeholder 3"/>
          <p:cNvSpPr>
            <a:spLocks noGrp="1"/>
          </p:cNvSpPr>
          <p:nvPr>
            <p:ph type="sldNum" sz="quarter" idx="10"/>
          </p:nvPr>
        </p:nvSpPr>
        <p:spPr/>
        <p:txBody>
          <a:bodyPr/>
          <a:lstStyle/>
          <a:p>
            <a:fld id="{194C59D5-01BD-498C-99F4-187B4387FD7B}" type="slidenum">
              <a:rPr lang="en-US" smtClean="0"/>
              <a:pPr/>
              <a:t>6</a:t>
            </a:fld>
            <a:endParaRPr lang="en-US"/>
          </a:p>
        </p:txBody>
      </p:sp>
    </p:spTree>
    <p:extLst>
      <p:ext uri="{BB962C8B-B14F-4D97-AF65-F5344CB8AC3E}">
        <p14:creationId xmlns:p14="http://schemas.microsoft.com/office/powerpoint/2010/main" val="24659487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msvs</a:t>
            </a:r>
            <a:r>
              <a:rPr lang="en-AU" dirty="0" smtClean="0"/>
              <a:t> appears in two different forms. When paired with "gnu", it is the "</a:t>
            </a:r>
            <a:r>
              <a:rPr lang="en-AU" dirty="0" err="1" smtClean="0"/>
              <a:t>toolchain</a:t>
            </a:r>
            <a:r>
              <a:rPr lang="en-AU" dirty="0" smtClean="0"/>
              <a:t>"</a:t>
            </a:r>
            <a:r>
              <a:rPr lang="en-AU" baseline="0" dirty="0" smtClean="0"/>
              <a:t> dimension. When paired with "make" it is the "tool" dimension.</a:t>
            </a:r>
          </a:p>
          <a:p>
            <a:endParaRPr lang="en-AU" baseline="0" dirty="0" smtClean="0"/>
          </a:p>
          <a:p>
            <a:r>
              <a:rPr lang="en-AU" baseline="0" dirty="0" smtClean="0"/>
              <a:t>Hopefully the table makes sense… given that it is trying to show 5 dimensions worth of data, it might take a bit of thinking to see what it is showing.</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58</a:t>
            </a:fld>
            <a:endParaRPr lang="en-US"/>
          </a:p>
        </p:txBody>
      </p:sp>
    </p:spTree>
    <p:extLst>
      <p:ext uri="{BB962C8B-B14F-4D97-AF65-F5344CB8AC3E}">
        <p14:creationId xmlns:p14="http://schemas.microsoft.com/office/powerpoint/2010/main" val="8060855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msvs</a:t>
            </a:r>
            <a:r>
              <a:rPr lang="en-AU" dirty="0" smtClean="0"/>
              <a:t> appears in two different forms. When paired with "gnu", it is the "</a:t>
            </a:r>
            <a:r>
              <a:rPr lang="en-AU" dirty="0" err="1" smtClean="0"/>
              <a:t>toolchain</a:t>
            </a:r>
            <a:r>
              <a:rPr lang="en-AU" dirty="0" smtClean="0"/>
              <a:t>"</a:t>
            </a:r>
            <a:r>
              <a:rPr lang="en-AU" baseline="0" dirty="0" smtClean="0"/>
              <a:t> dimension. When paired with "make" it is the "tool" dimension.</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59</a:t>
            </a:fld>
            <a:endParaRPr lang="en-US"/>
          </a:p>
        </p:txBody>
      </p:sp>
    </p:spTree>
    <p:extLst>
      <p:ext uri="{BB962C8B-B14F-4D97-AF65-F5344CB8AC3E}">
        <p14:creationId xmlns:p14="http://schemas.microsoft.com/office/powerpoint/2010/main" val="8060855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Here,</a:t>
            </a:r>
            <a:r>
              <a:rPr lang="en-AU" baseline="0" dirty="0" smtClean="0"/>
              <a:t> the symbol "example" refers to the build configurations we have if we start with the </a:t>
            </a:r>
            <a:r>
              <a:rPr lang="en-AU" baseline="0" dirty="0" err="1" smtClean="0"/>
              <a:t>mbuild_standard</a:t>
            </a:r>
            <a:r>
              <a:rPr lang="en-AU" baseline="0" dirty="0" smtClean="0"/>
              <a:t> configurations, and reject any that don't have 'tool' == 'make'.</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62</a:t>
            </a:fld>
            <a:endParaRPr lang="en-US"/>
          </a:p>
        </p:txBody>
      </p:sp>
    </p:spTree>
    <p:extLst>
      <p:ext uri="{BB962C8B-B14F-4D97-AF65-F5344CB8AC3E}">
        <p14:creationId xmlns:p14="http://schemas.microsoft.com/office/powerpoint/2010/main" val="2920382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baseline="0" dirty="0" smtClean="0"/>
              <a:t>Why are these things not in manifest files?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AU" baseline="0" dirty="0" smtClean="0"/>
              <a:t>It would be technically possible, but doesn't actually give any benefit.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AU" baseline="0" dirty="0" smtClean="0"/>
              <a:t>The useful features of the metadata syntax can't be used in general (e.g. if we allowed different dependencies for different configurations, then it is impossible to make Visual Studio projects which work, so we want to force the dependencies to be the same regardless of the configuration)</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AU" baseline="0" dirty="0" smtClean="0"/>
              <a:t>The function for deciding what build configurations are valid was at one stage handled by M-Build attributes – it turned out to be a huge pain to work with since the conflict resolution started getting complicated</a:t>
            </a:r>
          </a:p>
        </p:txBody>
      </p:sp>
      <p:sp>
        <p:nvSpPr>
          <p:cNvPr id="4" name="Slide Number Placeholder 3"/>
          <p:cNvSpPr>
            <a:spLocks noGrp="1"/>
          </p:cNvSpPr>
          <p:nvPr>
            <p:ph type="sldNum" sz="quarter" idx="10"/>
          </p:nvPr>
        </p:nvSpPr>
        <p:spPr/>
        <p:txBody>
          <a:bodyPr/>
          <a:lstStyle/>
          <a:p>
            <a:fld id="{194C59D5-01BD-498C-99F4-187B4387FD7B}" type="slidenum">
              <a:rPr lang="en-US" smtClean="0"/>
              <a:pPr/>
              <a:t>63</a:t>
            </a:fld>
            <a:endParaRPr lang="en-US"/>
          </a:p>
        </p:txBody>
      </p:sp>
    </p:spTree>
    <p:extLst>
      <p:ext uri="{BB962C8B-B14F-4D97-AF65-F5344CB8AC3E}">
        <p14:creationId xmlns:p14="http://schemas.microsoft.com/office/powerpoint/2010/main" val="27671281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a:t>
            </a:r>
            <a:r>
              <a:rPr lang="en-AU" baseline="0" dirty="0" smtClean="0"/>
              <a:t> is also a "sample_release_script.py" in the frontend directory, I don't believe it is a general purpose tool.</a:t>
            </a:r>
          </a:p>
          <a:p>
            <a:endParaRPr lang="en-AU" baseline="0" dirty="0" smtClean="0"/>
          </a:p>
          <a:p>
            <a:r>
              <a:rPr lang="en-AU" baseline="0" dirty="0" smtClean="0"/>
              <a:t>There is also a "process_source.py" there which doesn't appear to be a frontend at all (bug raised)</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66</a:t>
            </a:fld>
            <a:endParaRPr lang="en-US"/>
          </a:p>
        </p:txBody>
      </p:sp>
    </p:spTree>
    <p:extLst>
      <p:ext uri="{BB962C8B-B14F-4D97-AF65-F5344CB8AC3E}">
        <p14:creationId xmlns:p14="http://schemas.microsoft.com/office/powerpoint/2010/main" val="7518168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 that signed overflow is undefined behaviour,</a:t>
            </a:r>
            <a:r>
              <a:rPr lang="en-AU" baseline="0" dirty="0" smtClean="0"/>
              <a:t> relying on </a:t>
            </a:r>
            <a:r>
              <a:rPr lang="en-AU" baseline="0" dirty="0" err="1" smtClean="0"/>
              <a:t>signed_overflow_wrap</a:t>
            </a:r>
            <a:r>
              <a:rPr lang="en-AU" baseline="0" dirty="0" smtClean="0"/>
              <a:t> is bad</a:t>
            </a:r>
          </a:p>
          <a:p>
            <a:endParaRPr lang="en-AU" baseline="0" dirty="0" smtClean="0"/>
          </a:p>
          <a:p>
            <a:r>
              <a:rPr lang="en-AU" baseline="0" dirty="0" smtClean="0"/>
              <a:t>Note that </a:t>
            </a:r>
            <a:r>
              <a:rPr lang="en-AU" baseline="0" dirty="0" err="1" smtClean="0"/>
              <a:t>enum</a:t>
            </a:r>
            <a:r>
              <a:rPr lang="en-AU" baseline="0" dirty="0" smtClean="0"/>
              <a:t> size is also unspecified in most ABIs, relying on one of these sizes is bad</a:t>
            </a:r>
          </a:p>
          <a:p>
            <a:endParaRPr lang="en-AU" baseline="0" dirty="0" smtClean="0"/>
          </a:p>
          <a:p>
            <a:r>
              <a:rPr lang="en-AU" baseline="0" dirty="0" smtClean="0"/>
              <a:t>When compiler support is not available, then these are just ignored</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67</a:t>
            </a:fld>
            <a:endParaRPr lang="en-US"/>
          </a:p>
        </p:txBody>
      </p:sp>
    </p:spTree>
    <p:extLst>
      <p:ext uri="{BB962C8B-B14F-4D97-AF65-F5344CB8AC3E}">
        <p14:creationId xmlns:p14="http://schemas.microsoft.com/office/powerpoint/2010/main" val="12898033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top part of this example is pulled out of </a:t>
            </a:r>
            <a:r>
              <a:rPr lang="en-AU" dirty="0" err="1" smtClean="0"/>
              <a:t>mbuild</a:t>
            </a:r>
            <a:r>
              <a:rPr lang="en-AU" dirty="0" smtClean="0"/>
              <a:t>/data/</a:t>
            </a:r>
            <a:r>
              <a:rPr lang="en-AU" dirty="0" err="1" smtClean="0"/>
              <a:t>system_lib</a:t>
            </a:r>
            <a:r>
              <a:rPr lang="en-AU" dirty="0" smtClean="0"/>
              <a:t>/</a:t>
            </a:r>
            <a:r>
              <a:rPr lang="en-AU" dirty="0" err="1" smtClean="0"/>
              <a:t>manifest.mb</a:t>
            </a:r>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69</a:t>
            </a:fld>
            <a:endParaRPr lang="en-US"/>
          </a:p>
        </p:txBody>
      </p:sp>
    </p:spTree>
    <p:extLst>
      <p:ext uri="{BB962C8B-B14F-4D97-AF65-F5344CB8AC3E}">
        <p14:creationId xmlns:p14="http://schemas.microsoft.com/office/powerpoint/2010/main" val="11266441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console </a:t>
            </a:r>
            <a:r>
              <a:rPr lang="en-AU" dirty="0" err="1" smtClean="0"/>
              <a:t>vs</a:t>
            </a:r>
            <a:r>
              <a:rPr lang="en-AU" dirty="0" smtClean="0"/>
              <a:t> windowed – this is only significant in Windows, where a console application will</a:t>
            </a:r>
            <a:r>
              <a:rPr lang="en-AU" baseline="0" dirty="0" smtClean="0"/>
              <a:t> have a black console, and a windowed application won't</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70</a:t>
            </a:fld>
            <a:endParaRPr lang="en-US"/>
          </a:p>
        </p:txBody>
      </p:sp>
    </p:spTree>
    <p:extLst>
      <p:ext uri="{BB962C8B-B14F-4D97-AF65-F5344CB8AC3E}">
        <p14:creationId xmlns:p14="http://schemas.microsoft.com/office/powerpoint/2010/main" val="21805291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perforce strategy is designed so you don't unintentionally</a:t>
            </a:r>
            <a:r>
              <a:rPr lang="en-AU" baseline="0" dirty="0" smtClean="0"/>
              <a:t> modify the build files for a project you aren't actually working on. If the files weren't submitted, then your project might end up relying on building some other component in a completely different way.</a:t>
            </a:r>
          </a:p>
          <a:p>
            <a:endParaRPr lang="en-AU" baseline="0" dirty="0" smtClean="0"/>
          </a:p>
          <a:p>
            <a:r>
              <a:rPr lang="en-AU" baseline="0" dirty="0" smtClean="0"/>
              <a:t>The Visual Studio solution files contain GUIDs. M-Build will try to preserve these, by parsing them from the file and pulling them out. If you delete the solution file before regenerating it, the GUIDs will change.</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71</a:t>
            </a:fld>
            <a:endParaRPr lang="en-US"/>
          </a:p>
        </p:txBody>
      </p:sp>
    </p:spTree>
    <p:extLst>
      <p:ext uri="{BB962C8B-B14F-4D97-AF65-F5344CB8AC3E}">
        <p14:creationId xmlns:p14="http://schemas.microsoft.com/office/powerpoint/2010/main" val="6185370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 giving commands to it, if</a:t>
            </a:r>
            <a:r>
              <a:rPr lang="en-AU" baseline="0" dirty="0" smtClean="0"/>
              <a:t> a command requires a set of keywords (e.g. "why-is-keyword-set") then they are separated by commas with no whitespace. The 'default' keyword is always assumed.</a:t>
            </a:r>
          </a:p>
          <a:p>
            <a:endParaRPr lang="en-AU" baseline="0" dirty="0" smtClean="0"/>
          </a:p>
          <a:p>
            <a:r>
              <a:rPr lang="en-AU" baseline="0" dirty="0" smtClean="0"/>
              <a:t>examples:</a:t>
            </a:r>
          </a:p>
          <a:p>
            <a:r>
              <a:rPr lang="en-AU" baseline="0" dirty="0" smtClean="0"/>
              <a:t>./query_manifests.py attribute-setters MAKE_CC</a:t>
            </a:r>
          </a:p>
          <a:p>
            <a:r>
              <a:rPr lang="en-AU" baseline="0" dirty="0" smtClean="0"/>
              <a:t>./query_manifests.py list-all-attributes compiler_gcc,os_linux,processor_x86</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72</a:t>
            </a:fld>
            <a:endParaRPr lang="en-US"/>
          </a:p>
        </p:txBody>
      </p:sp>
    </p:spTree>
    <p:extLst>
      <p:ext uri="{BB962C8B-B14F-4D97-AF65-F5344CB8AC3E}">
        <p14:creationId xmlns:p14="http://schemas.microsoft.com/office/powerpoint/2010/main" val="72844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One *.project</a:t>
            </a:r>
            <a:r>
              <a:rPr lang="en-AU" baseline="0" dirty="0" smtClean="0"/>
              <a:t> file will generally result in multiple visual studio projects, so the correspondence is very rough (e.g. one per version of visual studio, one per processor)</a:t>
            </a:r>
            <a:endParaRPr lang="en-AU" dirty="0" smtClean="0"/>
          </a:p>
          <a:p>
            <a:endParaRPr lang="en-AU" dirty="0" smtClean="0"/>
          </a:p>
          <a:p>
            <a:r>
              <a:rPr lang="en-AU" dirty="0" smtClean="0"/>
              <a:t>An example configuration would be:</a:t>
            </a:r>
          </a:p>
          <a:p>
            <a:r>
              <a:rPr lang="en-AU" dirty="0" smtClean="0"/>
              <a:t>{'</a:t>
            </a:r>
            <a:r>
              <a:rPr lang="en-AU" dirty="0" err="1" smtClean="0"/>
              <a:t>os</a:t>
            </a:r>
            <a:r>
              <a:rPr lang="en-AU" dirty="0" smtClean="0"/>
              <a:t>': '</a:t>
            </a:r>
            <a:r>
              <a:rPr lang="en-AU" dirty="0" err="1" smtClean="0"/>
              <a:t>linux</a:t>
            </a:r>
            <a:r>
              <a:rPr lang="en-AU" dirty="0" smtClean="0"/>
              <a:t>', 'processor': 'x86', '</a:t>
            </a:r>
            <a:r>
              <a:rPr lang="en-AU" dirty="0" err="1" smtClean="0"/>
              <a:t>toolchain</a:t>
            </a:r>
            <a:r>
              <a:rPr lang="en-AU" dirty="0" smtClean="0"/>
              <a:t>': 'gnu', 'flavour': 'debug', 'tool': 'make'}</a:t>
            </a:r>
          </a:p>
          <a:p>
            <a:endParaRPr lang="en-AU" dirty="0" smtClean="0"/>
          </a:p>
          <a:p>
            <a:r>
              <a:rPr lang="en-AU" dirty="0" smtClean="0"/>
              <a:t>In more concrete</a:t>
            </a:r>
            <a:r>
              <a:rPr lang="en-AU" baseline="0" dirty="0" smtClean="0"/>
              <a:t> terms, the "query" is a list of keywords which are defined. Following this example, if we were to get the query for the project </a:t>
            </a:r>
            <a:br>
              <a:rPr lang="en-AU" baseline="0" dirty="0" smtClean="0"/>
            </a:br>
            <a:r>
              <a:rPr lang="en-AU" baseline="0" dirty="0" smtClean="0"/>
              <a:t>"foo", then the query would be ['</a:t>
            </a:r>
            <a:r>
              <a:rPr lang="en-AU" baseline="0" dirty="0" err="1" smtClean="0"/>
              <a:t>os_linux</a:t>
            </a:r>
            <a:r>
              <a:rPr lang="en-AU" baseline="0" dirty="0" smtClean="0"/>
              <a:t>', 'processor_x86', '</a:t>
            </a:r>
            <a:r>
              <a:rPr lang="en-AU" baseline="0" dirty="0" err="1" smtClean="0"/>
              <a:t>toolchain_gnu</a:t>
            </a:r>
            <a:r>
              <a:rPr lang="en-AU" baseline="0" dirty="0" smtClean="0"/>
              <a:t>', '</a:t>
            </a:r>
            <a:r>
              <a:rPr lang="en-AU" baseline="0" dirty="0" err="1" smtClean="0"/>
              <a:t>flavour_debug</a:t>
            </a:r>
            <a:r>
              <a:rPr lang="en-AU" baseline="0" dirty="0" smtClean="0"/>
              <a:t>', '</a:t>
            </a:r>
            <a:r>
              <a:rPr lang="en-AU" baseline="0" dirty="0" err="1" smtClean="0"/>
              <a:t>tool_make</a:t>
            </a:r>
            <a:r>
              <a:rPr lang="en-AU" baseline="0" dirty="0" smtClean="0"/>
              <a:t>', '</a:t>
            </a:r>
            <a:r>
              <a:rPr lang="en-AU" baseline="0" dirty="0" err="1" smtClean="0"/>
              <a:t>project_foo</a:t>
            </a:r>
            <a:r>
              <a:rPr lang="en-AU" baseline="0" dirty="0" smtClean="0"/>
              <a:t>']</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7</a:t>
            </a:fld>
            <a:endParaRPr lang="en-US"/>
          </a:p>
        </p:txBody>
      </p:sp>
    </p:spTree>
    <p:extLst>
      <p:ext uri="{BB962C8B-B14F-4D97-AF65-F5344CB8AC3E}">
        <p14:creationId xmlns:p14="http://schemas.microsoft.com/office/powerpoint/2010/main" val="29876530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Document keywords in the manifest file they "belong to"</a:t>
            </a:r>
            <a:r>
              <a:rPr lang="en-AU" baseline="0" dirty="0" smtClean="0"/>
              <a:t> (even though they don't really belong to a single manifest file)</a:t>
            </a:r>
          </a:p>
          <a:p>
            <a:endParaRPr lang="en-AU" baseline="0" dirty="0" smtClean="0"/>
          </a:p>
          <a:p>
            <a:r>
              <a:rPr lang="en-AU" baseline="0" dirty="0" smtClean="0"/>
              <a:t>Perhaps one day it will be an error to not document a keyword (prevents typos)</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73</a:t>
            </a:fld>
            <a:endParaRPr lang="en-US"/>
          </a:p>
        </p:txBody>
      </p:sp>
    </p:spTree>
    <p:extLst>
      <p:ext uri="{BB962C8B-B14F-4D97-AF65-F5344CB8AC3E}">
        <p14:creationId xmlns:p14="http://schemas.microsoft.com/office/powerpoint/2010/main" val="21398476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Following the LE Component Sharing Policy</a:t>
            </a:r>
            <a:r>
              <a:rPr lang="en-AU" baseline="0" dirty="0" smtClean="0"/>
              <a:t> is recommended. M-Build will still work if you don't, but any time a decision had to be made (e.g. where is the top level manifest file), this was done such that the default case would play nicely with the sharing policy.</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74</a:t>
            </a:fld>
            <a:endParaRPr lang="en-US"/>
          </a:p>
        </p:txBody>
      </p:sp>
    </p:spTree>
    <p:extLst>
      <p:ext uri="{BB962C8B-B14F-4D97-AF65-F5344CB8AC3E}">
        <p14:creationId xmlns:p14="http://schemas.microsoft.com/office/powerpoint/2010/main" val="13817359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Code style: (potentially a DAUS only thing… potentially just</a:t>
            </a:r>
            <a:r>
              <a:rPr lang="en-AU" baseline="0" dirty="0" smtClean="0"/>
              <a:t> a ~</a:t>
            </a:r>
            <a:r>
              <a:rPr lang="en-AU" baseline="0" dirty="0" err="1" smtClean="0"/>
              <a:t>aowen</a:t>
            </a:r>
            <a:r>
              <a:rPr lang="en-AU" baseline="0" dirty="0" smtClean="0"/>
              <a:t> thing</a:t>
            </a:r>
            <a:r>
              <a:rPr lang="en-AU" dirty="0" smtClean="0"/>
              <a:t>)</a:t>
            </a:r>
          </a:p>
          <a:p>
            <a:r>
              <a:rPr lang="en-AU" dirty="0" smtClean="0"/>
              <a:t>It is preferred that</a:t>
            </a:r>
            <a:r>
              <a:rPr lang="en-AU" baseline="0" dirty="0" smtClean="0"/>
              <a:t> public header files are referred to with:</a:t>
            </a:r>
          </a:p>
          <a:p>
            <a:r>
              <a:rPr lang="en-AU" baseline="0" dirty="0" smtClean="0"/>
              <a:t>#include "example/include/</a:t>
            </a:r>
            <a:r>
              <a:rPr lang="en-AU" baseline="0" dirty="0" err="1" smtClean="0"/>
              <a:t>example.h</a:t>
            </a:r>
            <a:r>
              <a:rPr lang="en-AU" baseline="0" dirty="0" smtClean="0"/>
              <a:t>"</a:t>
            </a:r>
          </a:p>
          <a:p>
            <a:r>
              <a:rPr lang="en-AU" baseline="0" dirty="0" smtClean="0"/>
              <a:t>To avoid having header name clashes, and to make it really easy to trace #includes.</a:t>
            </a:r>
          </a:p>
          <a:p>
            <a:r>
              <a:rPr lang="en-AU" baseline="0" dirty="0" smtClean="0"/>
              <a:t>In this example, we force the "</a:t>
            </a:r>
            <a:r>
              <a:rPr lang="en-AU" baseline="0" dirty="0" err="1" smtClean="0"/>
              <a:t>example.h</a:t>
            </a:r>
            <a:r>
              <a:rPr lang="en-AU" baseline="0" dirty="0" smtClean="0"/>
              <a:t>" to be put in the include path for demonstrating things.</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75</a:t>
            </a:fld>
            <a:endParaRPr lang="en-US"/>
          </a:p>
        </p:txBody>
      </p:sp>
    </p:spTree>
    <p:extLst>
      <p:ext uri="{BB962C8B-B14F-4D97-AF65-F5344CB8AC3E}">
        <p14:creationId xmlns:p14="http://schemas.microsoft.com/office/powerpoint/2010/main" val="857372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77</a:t>
            </a:fld>
            <a:endParaRPr lang="en-US"/>
          </a:p>
        </p:txBody>
      </p:sp>
    </p:spTree>
    <p:extLst>
      <p:ext uri="{BB962C8B-B14F-4D97-AF65-F5344CB8AC3E}">
        <p14:creationId xmlns:p14="http://schemas.microsoft.com/office/powerpoint/2010/main" val="3744183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a:t>
            </a:r>
            <a:r>
              <a:rPr lang="en-AU" baseline="0" dirty="0" smtClean="0"/>
              <a:t> file will be revisited later, but this is a good start</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79</a:t>
            </a:fld>
            <a:endParaRPr lang="en-US"/>
          </a:p>
        </p:txBody>
      </p:sp>
    </p:spTree>
    <p:extLst>
      <p:ext uri="{BB962C8B-B14F-4D97-AF65-F5344CB8AC3E}">
        <p14:creationId xmlns:p14="http://schemas.microsoft.com/office/powerpoint/2010/main" val="3860164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Still working on some best practices</a:t>
            </a:r>
            <a:r>
              <a:rPr lang="en-AU" baseline="0" dirty="0" smtClean="0"/>
              <a:t> for the documentation strings. This text is chosen mainly because it fits in the space available.</a:t>
            </a:r>
          </a:p>
          <a:p>
            <a:endParaRPr lang="en-AU" baseline="0" dirty="0" smtClean="0"/>
          </a:p>
          <a:p>
            <a:r>
              <a:rPr lang="en-AU" baseline="0" dirty="0" smtClean="0"/>
              <a:t>Refresher: p'.' refers to the path to the directory with the manifest file in it</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80</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@add thing forms a kind of dependency. </a:t>
            </a:r>
            <a:r>
              <a:rPr lang="en-AU" dirty="0" err="1" smtClean="0"/>
              <a:t>example.c</a:t>
            </a:r>
            <a:r>
              <a:rPr lang="en-AU" dirty="0" smtClean="0"/>
              <a:t> depends</a:t>
            </a:r>
            <a:r>
              <a:rPr lang="en-AU" baseline="0" dirty="0" smtClean="0"/>
              <a:t> on the keyword '</a:t>
            </a:r>
            <a:r>
              <a:rPr lang="en-AU" baseline="0" dirty="0" err="1" smtClean="0"/>
              <a:t>example_api</a:t>
            </a:r>
            <a:r>
              <a:rPr lang="en-AU" baseline="0" dirty="0" smtClean="0"/>
              <a:t>'. This should not be confused with 2 other styles of dependencies:</a:t>
            </a:r>
          </a:p>
          <a:p>
            <a:pPr marL="228600" indent="-228600">
              <a:buAutoNum type="arabicParenR"/>
            </a:pPr>
            <a:r>
              <a:rPr lang="en-AU" baseline="0" dirty="0" smtClean="0"/>
              <a:t>Project level dependencies (e.g. a test driver depends on the library it is testing)</a:t>
            </a:r>
          </a:p>
          <a:p>
            <a:pPr marL="228600" indent="-228600">
              <a:buAutoNum type="arabicParenR"/>
            </a:pPr>
            <a:r>
              <a:rPr lang="en-AU" baseline="0" dirty="0" smtClean="0"/>
              <a:t>Header file dependencies (e.g. knowing which source files need to be rebuilt when a header file changes)</a:t>
            </a:r>
          </a:p>
          <a:p>
            <a:pPr marL="0" indent="0">
              <a:buNone/>
            </a:pPr>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81</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82</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84</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85</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Tags and attributes</a:t>
            </a:r>
            <a:r>
              <a:rPr lang="en-AU" baseline="0" dirty="0" smtClean="0"/>
              <a:t> are interpreted by the tools, the M-Build core doesn’t know what these things actually mean. (There are some exceptions to this which will be covered later)</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8</a:t>
            </a:fld>
            <a:endParaRPr lang="en-US"/>
          </a:p>
        </p:txBody>
      </p:sp>
    </p:spTree>
    <p:extLst>
      <p:ext uri="{BB962C8B-B14F-4D97-AF65-F5344CB8AC3E}">
        <p14:creationId xmlns:p14="http://schemas.microsoft.com/office/powerpoint/2010/main" val="38834289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86</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The way the require() mechanism works is to try loading all of the *.p2_plugin files in some arbitrary order. The "require" function will check for the availability of that symbol in the current namespace, if it is not found then the loading of the current file is stopped, and </a:t>
            </a:r>
            <a:r>
              <a:rPr lang="en-AU" baseline="0" dirty="0" err="1" smtClean="0"/>
              <a:t>requeued</a:t>
            </a:r>
            <a:r>
              <a:rPr lang="en-AU" baseline="0" dirty="0" smtClean="0"/>
              <a:t> for later.</a:t>
            </a:r>
          </a:p>
        </p:txBody>
      </p:sp>
      <p:sp>
        <p:nvSpPr>
          <p:cNvPr id="4" name="Slide Number Placeholder 3"/>
          <p:cNvSpPr>
            <a:spLocks noGrp="1"/>
          </p:cNvSpPr>
          <p:nvPr>
            <p:ph type="sldNum" sz="quarter" idx="10"/>
          </p:nvPr>
        </p:nvSpPr>
        <p:spPr/>
        <p:txBody>
          <a:bodyPr/>
          <a:lstStyle/>
          <a:p>
            <a:fld id="{194C59D5-01BD-498C-99F4-187B4387FD7B}" type="slidenum">
              <a:rPr lang="en-US" smtClean="0"/>
              <a:pPr/>
              <a:t>87</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88</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91</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Note that the project names all live in the one namespace.</a:t>
            </a:r>
          </a:p>
          <a:p>
            <a:endParaRPr lang="en-AU" baseline="0" dirty="0" smtClean="0"/>
          </a:p>
          <a:p>
            <a:r>
              <a:rPr lang="en-AU" baseline="0" dirty="0" smtClean="0"/>
              <a:t>Also, note that since we put "</a:t>
            </a:r>
            <a:r>
              <a:rPr lang="en-AU" baseline="0" dirty="0" err="1" smtClean="0"/>
              <a:t>example_configs</a:t>
            </a:r>
            <a:r>
              <a:rPr lang="en-AU" baseline="0" dirty="0" smtClean="0"/>
              <a:t>" into our example_configs.p2_plugin file, we can reuse the same set of build configurations here, so they will always stay in sync</a:t>
            </a:r>
          </a:p>
        </p:txBody>
      </p:sp>
      <p:sp>
        <p:nvSpPr>
          <p:cNvPr id="4" name="Slide Number Placeholder 3"/>
          <p:cNvSpPr>
            <a:spLocks noGrp="1"/>
          </p:cNvSpPr>
          <p:nvPr>
            <p:ph type="sldNum" sz="quarter" idx="10"/>
          </p:nvPr>
        </p:nvSpPr>
        <p:spPr/>
        <p:txBody>
          <a:bodyPr/>
          <a:lstStyle/>
          <a:p>
            <a:fld id="{194C59D5-01BD-498C-99F4-187B4387FD7B}" type="slidenum">
              <a:rPr lang="en-US" smtClean="0"/>
              <a:pPr/>
              <a:t>95</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The limitation of not being able to have a single project as both a static and a dynamic library is mainly due to Visual Studio. We want to work with the lowest common denominator, and it makes things quite painful there to support this.</a:t>
            </a:r>
          </a:p>
        </p:txBody>
      </p:sp>
      <p:sp>
        <p:nvSpPr>
          <p:cNvPr id="4" name="Slide Number Placeholder 3"/>
          <p:cNvSpPr>
            <a:spLocks noGrp="1"/>
          </p:cNvSpPr>
          <p:nvPr>
            <p:ph type="sldNum" sz="quarter" idx="10"/>
          </p:nvPr>
        </p:nvSpPr>
        <p:spPr/>
        <p:txBody>
          <a:bodyPr/>
          <a:lstStyle/>
          <a:p>
            <a:fld id="{194C59D5-01BD-498C-99F4-187B4387FD7B}" type="slidenum">
              <a:rPr lang="en-US" smtClean="0"/>
              <a:pPr/>
              <a:t>96</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 the lack of "(Updated)" for the old </a:t>
            </a:r>
            <a:r>
              <a:rPr lang="en-AU" dirty="0" err="1" smtClean="0"/>
              <a:t>Makefile</a:t>
            </a:r>
            <a:r>
              <a:rPr lang="en-AU" dirty="0" smtClean="0"/>
              <a:t>. If</a:t>
            </a:r>
            <a:r>
              <a:rPr lang="en-AU" baseline="0" dirty="0" smtClean="0"/>
              <a:t> it were marked </a:t>
            </a:r>
            <a:r>
              <a:rPr lang="en-AU" baseline="0" dirty="0" err="1" smtClean="0"/>
              <a:t>readonly</a:t>
            </a:r>
            <a:r>
              <a:rPr lang="en-AU" baseline="0" dirty="0" smtClean="0"/>
              <a:t> (i.e. not checked out in perforce), then there would be no error.</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97</a:t>
            </a:fld>
            <a:endParaRPr lang="en-US"/>
          </a:p>
        </p:txBody>
      </p:sp>
    </p:spTree>
    <p:extLst>
      <p:ext uri="{BB962C8B-B14F-4D97-AF65-F5344CB8AC3E}">
        <p14:creationId xmlns:p14="http://schemas.microsoft.com/office/powerpoint/2010/main" val="12373645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100</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101</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102</a:t>
            </a:fld>
            <a:endParaRPr lang="en-US"/>
          </a:p>
        </p:txBody>
      </p:sp>
    </p:spTree>
    <p:extLst>
      <p:ext uri="{BB962C8B-B14F-4D97-AF65-F5344CB8AC3E}">
        <p14:creationId xmlns:p14="http://schemas.microsoft.com/office/powerpoint/2010/main" val="85737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Distributed across</a:t>
            </a:r>
            <a:r>
              <a:rPr lang="en-AU" baseline="0" dirty="0" smtClean="0"/>
              <a:t> several files: Makes sharing components possible, as each component can contain its own metadata</a:t>
            </a:r>
          </a:p>
          <a:p>
            <a:endParaRPr lang="en-AU" baseline="0" dirty="0" smtClean="0"/>
          </a:p>
          <a:p>
            <a:r>
              <a:rPr lang="en-AU" baseline="0" dirty="0" smtClean="0"/>
              <a:t>Simple text based format: Plays nicely with version control</a:t>
            </a:r>
          </a:p>
          <a:p>
            <a:endParaRPr lang="en-AU" baseline="0" dirty="0" smtClean="0"/>
          </a:p>
          <a:p>
            <a:r>
              <a:rPr lang="en-AU" dirty="0" smtClean="0"/>
              <a:t>Able to represent the bulk of the information</a:t>
            </a:r>
            <a:r>
              <a:rPr lang="en-AU" baseline="0" dirty="0" smtClean="0"/>
              <a:t> in a </a:t>
            </a:r>
            <a:r>
              <a:rPr lang="en-AU" baseline="0" dirty="0" err="1" smtClean="0"/>
              <a:t>Makefile</a:t>
            </a:r>
            <a:r>
              <a:rPr lang="en-AU" baseline="0" dirty="0" smtClean="0"/>
              <a:t>/Visual Studio project: Which files, which compiler, what flags all make sense. The actual structure (e.g. having a “clean” target) doesn’t feel like it lives there</a:t>
            </a:r>
          </a:p>
          <a:p>
            <a:endParaRPr lang="en-AU" baseline="0" dirty="0" smtClean="0"/>
          </a:p>
          <a:p>
            <a:r>
              <a:rPr lang="en-AU" baseline="0" dirty="0" smtClean="0"/>
              <a:t>Not be as flexible as a </a:t>
            </a:r>
            <a:r>
              <a:rPr lang="en-AU" baseline="0" dirty="0" err="1" smtClean="0"/>
              <a:t>Makefile</a:t>
            </a:r>
            <a:r>
              <a:rPr lang="en-AU" baseline="0" dirty="0" smtClean="0"/>
              <a:t>: Working out if a file is going to be used in a </a:t>
            </a:r>
            <a:r>
              <a:rPr lang="en-AU" baseline="0" dirty="0" err="1" smtClean="0"/>
              <a:t>Makefile</a:t>
            </a:r>
            <a:r>
              <a:rPr lang="en-AU" baseline="0" dirty="0" smtClean="0"/>
              <a:t> is (in general) difficult. Having a restricted format that prevents this question from being too difficult leads to less confusion</a:t>
            </a:r>
          </a:p>
          <a:p>
            <a:endParaRPr lang="en-AU" baseline="0" dirty="0" smtClean="0"/>
          </a:p>
          <a:p>
            <a:r>
              <a:rPr lang="en-AU" baseline="0" dirty="0" smtClean="0"/>
              <a:t>Often when there are lots of manifest files (e.g. adding support for a set of related compilers, linkers, processors, </a:t>
            </a:r>
            <a:r>
              <a:rPr lang="en-AU" baseline="0" dirty="0" err="1" smtClean="0"/>
              <a:t>oses</a:t>
            </a:r>
            <a:r>
              <a:rPr lang="en-AU" baseline="0" dirty="0" smtClean="0"/>
              <a:t>, </a:t>
            </a:r>
            <a:r>
              <a:rPr lang="en-AU" baseline="0" dirty="0" err="1" smtClean="0"/>
              <a:t>etc</a:t>
            </a:r>
            <a:r>
              <a:rPr lang="en-AU" baseline="0" dirty="0" smtClean="0"/>
              <a:t>) the manifest files will be given different names to make it easy to see which is which). The *.</a:t>
            </a:r>
            <a:r>
              <a:rPr lang="en-AU" baseline="0" dirty="0" err="1" smtClean="0"/>
              <a:t>mb</a:t>
            </a:r>
            <a:r>
              <a:rPr lang="en-AU" baseline="0" dirty="0" smtClean="0"/>
              <a:t> extension is just so that windows users can associate the files with a text editor.</a:t>
            </a:r>
          </a:p>
        </p:txBody>
      </p:sp>
      <p:sp>
        <p:nvSpPr>
          <p:cNvPr id="4" name="Slide Number Placeholder 3"/>
          <p:cNvSpPr>
            <a:spLocks noGrp="1"/>
          </p:cNvSpPr>
          <p:nvPr>
            <p:ph type="sldNum" sz="quarter" idx="10"/>
          </p:nvPr>
        </p:nvSpPr>
        <p:spPr/>
        <p:txBody>
          <a:bodyPr/>
          <a:lstStyle/>
          <a:p>
            <a:fld id="{194C59D5-01BD-498C-99F4-187B4387FD7B}" type="slidenum">
              <a:rPr lang="en-US" smtClean="0"/>
              <a:pPr/>
              <a:t>9</a:t>
            </a:fld>
            <a:endParaRPr lang="en-US"/>
          </a:p>
        </p:txBody>
      </p:sp>
    </p:spTree>
    <p:extLst>
      <p:ext uri="{BB962C8B-B14F-4D97-AF65-F5344CB8AC3E}">
        <p14:creationId xmlns:p14="http://schemas.microsoft.com/office/powerpoint/2010/main" val="18591492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194C59D5-01BD-498C-99F4-187B4387FD7B}" type="slidenum">
              <a:rPr lang="en-US" smtClean="0"/>
              <a:pPr/>
              <a:t>103</a:t>
            </a:fld>
            <a:endParaRPr lang="en-US"/>
          </a:p>
        </p:txBody>
      </p:sp>
    </p:spTree>
    <p:extLst>
      <p:ext uri="{BB962C8B-B14F-4D97-AF65-F5344CB8AC3E}">
        <p14:creationId xmlns:p14="http://schemas.microsoft.com/office/powerpoint/2010/main" val="29998829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113</a:t>
            </a:fld>
            <a:endParaRPr lang="en-US"/>
          </a:p>
        </p:txBody>
      </p:sp>
    </p:spTree>
    <p:extLst>
      <p:ext uri="{BB962C8B-B14F-4D97-AF65-F5344CB8AC3E}">
        <p14:creationId xmlns:p14="http://schemas.microsoft.com/office/powerpoint/2010/main" val="92687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a:t>
            </a:r>
            <a:r>
              <a:rPr lang="en-AU" baseline="0" dirty="0" smtClean="0"/>
              <a:t> naming keywords, think of C variable naming. Lower case is good, underscores are good, probably don’t start with a number, </a:t>
            </a:r>
            <a:r>
              <a:rPr lang="en-AU" baseline="0" dirty="0" err="1" smtClean="0"/>
              <a:t>etc</a:t>
            </a:r>
            <a:endParaRPr lang="en-AU" baseline="0" dirty="0" smtClean="0"/>
          </a:p>
          <a:p>
            <a:endParaRPr lang="en-AU" baseline="0" dirty="0" smtClean="0"/>
          </a:p>
          <a:p>
            <a:r>
              <a:rPr lang="en-AU" dirty="0" smtClean="0"/>
              <a:t>At the moment, we aren’t actually thinking about compilation</a:t>
            </a:r>
            <a:r>
              <a:rPr lang="en-AU" baseline="0" dirty="0" smtClean="0"/>
              <a:t> at all, just trying to learn the syntax for the manifest files. There is not yet enough information to know how to compile these (e.g. What would I call the output? Would it be a library or an executable? What platforms does it support?)</a:t>
            </a:r>
          </a:p>
          <a:p>
            <a:endParaRPr lang="en-AU" baseline="0" dirty="0" smtClean="0"/>
          </a:p>
          <a:p>
            <a:r>
              <a:rPr lang="en-AU" baseline="0" dirty="0" smtClean="0"/>
              <a:t>Multiple sections can have the same "name" (best called an "expression")</a:t>
            </a:r>
            <a:endParaRPr lang="en-AU" dirty="0"/>
          </a:p>
        </p:txBody>
      </p:sp>
      <p:sp>
        <p:nvSpPr>
          <p:cNvPr id="4" name="Slide Number Placeholder 3"/>
          <p:cNvSpPr>
            <a:spLocks noGrp="1"/>
          </p:cNvSpPr>
          <p:nvPr>
            <p:ph type="sldNum" sz="quarter" idx="10"/>
          </p:nvPr>
        </p:nvSpPr>
        <p:spPr/>
        <p:txBody>
          <a:bodyPr/>
          <a:lstStyle/>
          <a:p>
            <a:fld id="{194C59D5-01BD-498C-99F4-187B4387FD7B}" type="slidenum">
              <a:rPr lang="en-US" smtClean="0"/>
              <a:pPr/>
              <a:t>10</a:t>
            </a:fld>
            <a:endParaRPr lang="en-US"/>
          </a:p>
        </p:txBody>
      </p:sp>
    </p:spTree>
    <p:extLst>
      <p:ext uri="{BB962C8B-B14F-4D97-AF65-F5344CB8AC3E}">
        <p14:creationId xmlns:p14="http://schemas.microsoft.com/office/powerpoint/2010/main" val="2352593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584" name="Picture 24" descr="Legendary_Universal_D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5151438"/>
          </a:xfrm>
          <a:prstGeom prst="rect">
            <a:avLst/>
          </a:prstGeom>
          <a:noFill/>
          <a:extLst>
            <a:ext uri="{909E8E84-426E-40DD-AFC4-6F175D3DCCD1}">
              <a14:hiddenFill xmlns:a14="http://schemas.microsoft.com/office/drawing/2010/main">
                <a:solidFill>
                  <a:srgbClr val="FFFFFF"/>
                </a:solidFill>
              </a14:hiddenFill>
            </a:ext>
          </a:extLst>
        </p:spPr>
      </p:pic>
      <p:pic>
        <p:nvPicPr>
          <p:cNvPr id="66582" name="Picture 22" descr="DLB_QUM_PPT_Bar_light_Univers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89450"/>
            <a:ext cx="9144000" cy="523875"/>
          </a:xfrm>
          <a:prstGeom prst="rect">
            <a:avLst/>
          </a:prstGeom>
          <a:noFill/>
          <a:extLst>
            <a:ext uri="{909E8E84-426E-40DD-AFC4-6F175D3DCCD1}">
              <a14:hiddenFill xmlns:a14="http://schemas.microsoft.com/office/drawing/2010/main">
                <a:solidFill>
                  <a:srgbClr val="FFFFFF"/>
                </a:solidFill>
              </a14:hiddenFill>
            </a:ext>
          </a:extLst>
        </p:spPr>
      </p:pic>
      <p:sp>
        <p:nvSpPr>
          <p:cNvPr id="66563" name="Rectangle 3"/>
          <p:cNvSpPr>
            <a:spLocks noGrp="1" noChangeArrowheads="1"/>
          </p:cNvSpPr>
          <p:nvPr>
            <p:ph type="ctrTitle"/>
          </p:nvPr>
        </p:nvSpPr>
        <p:spPr>
          <a:xfrm>
            <a:off x="455613" y="363538"/>
            <a:ext cx="3354387" cy="1371600"/>
          </a:xfrm>
        </p:spPr>
        <p:txBody>
          <a:bodyPr anchor="b"/>
          <a:lstStyle>
            <a:lvl1pPr>
              <a:defRPr/>
            </a:lvl1pPr>
          </a:lstStyle>
          <a:p>
            <a:pPr lvl="0"/>
            <a:r>
              <a:rPr lang="en-US" noProof="0" smtClean="0"/>
              <a:t>Click to edit Master title style</a:t>
            </a:r>
          </a:p>
        </p:txBody>
      </p:sp>
      <p:sp>
        <p:nvSpPr>
          <p:cNvPr id="66564" name="Rectangle 4"/>
          <p:cNvSpPr>
            <a:spLocks noGrp="1" noChangeArrowheads="1"/>
          </p:cNvSpPr>
          <p:nvPr>
            <p:ph type="subTitle" idx="1"/>
          </p:nvPr>
        </p:nvSpPr>
        <p:spPr>
          <a:xfrm>
            <a:off x="455613" y="1736725"/>
            <a:ext cx="2973387" cy="1444625"/>
          </a:xfrm>
        </p:spPr>
        <p:txBody>
          <a:bodyPr/>
          <a:lstStyle>
            <a:lvl1pPr marL="0" indent="0">
              <a:spcBef>
                <a:spcPct val="35000"/>
              </a:spcBef>
              <a:buFont typeface="Wingdings" pitchFamily="2" charset="2"/>
              <a:buNone/>
              <a:defRPr sz="1800"/>
            </a:lvl1pPr>
          </a:lstStyle>
          <a:p>
            <a:pPr lvl="0"/>
            <a:r>
              <a:rPr lang="en-US" noProof="0" smtClean="0"/>
              <a:t>Click to edit Master subtitle style</a:t>
            </a:r>
          </a:p>
        </p:txBody>
      </p:sp>
      <p:sp>
        <p:nvSpPr>
          <p:cNvPr id="66565" name="Rectangle 5"/>
          <p:cNvSpPr>
            <a:spLocks noGrp="1" noChangeArrowheads="1"/>
          </p:cNvSpPr>
          <p:nvPr>
            <p:ph type="dt" sz="half" idx="2"/>
          </p:nvPr>
        </p:nvSpPr>
        <p:spPr bwMode="auto">
          <a:xfrm>
            <a:off x="1524000" y="4556125"/>
            <a:ext cx="1676400" cy="30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100"/>
            </a:lvl1pPr>
          </a:lstStyle>
          <a:p>
            <a:fld id="{6298C665-EF3B-451E-B6A2-0AEA0386E720}" type="datetime4">
              <a:rPr lang="en-US"/>
              <a:pPr/>
              <a:t>April 11, 2012</a:t>
            </a:fld>
            <a:endParaRPr lang="en-US"/>
          </a:p>
        </p:txBody>
      </p:sp>
      <p:sp>
        <p:nvSpPr>
          <p:cNvPr id="66566" name="Rectangle 6"/>
          <p:cNvSpPr>
            <a:spLocks noGrp="1" noChangeArrowheads="1"/>
          </p:cNvSpPr>
          <p:nvPr>
            <p:ph type="ftr" sz="quarter" idx="3"/>
          </p:nvPr>
        </p:nvSpPr>
        <p:spPr>
          <a:xfrm>
            <a:off x="7010400" y="4556125"/>
            <a:ext cx="1524000" cy="304800"/>
          </a:xfrm>
        </p:spPr>
        <p:txBody>
          <a:bodyPr/>
          <a:lstStyle>
            <a:lvl1pPr>
              <a:defRPr/>
            </a:lvl1pPr>
          </a:lstStyle>
          <a:p>
            <a:r>
              <a:rPr lang="en-US"/>
              <a:t>CONFIDENTIAL INFORMATION</a:t>
            </a:r>
          </a:p>
        </p:txBody>
      </p:sp>
      <p:pic>
        <p:nvPicPr>
          <p:cNvPr id="66569" name="Picture 9" descr="DLB_PPT_Wa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38" y="3208338"/>
            <a:ext cx="7553325" cy="1271587"/>
          </a:xfrm>
          <a:prstGeom prst="rect">
            <a:avLst/>
          </a:prstGeom>
          <a:noFill/>
          <a:extLst>
            <a:ext uri="{909E8E84-426E-40DD-AFC4-6F175D3DCCD1}">
              <a14:hiddenFill xmlns:a14="http://schemas.microsoft.com/office/drawing/2010/main">
                <a:solidFill>
                  <a:srgbClr val="FFFFFF"/>
                </a:solidFill>
              </a14:hiddenFill>
            </a:ext>
          </a:extLst>
        </p:spPr>
      </p:pic>
      <p:grpSp>
        <p:nvGrpSpPr>
          <p:cNvPr id="66570" name="Group 10"/>
          <p:cNvGrpSpPr>
            <a:grpSpLocks/>
          </p:cNvGrpSpPr>
          <p:nvPr/>
        </p:nvGrpSpPr>
        <p:grpSpPr bwMode="auto">
          <a:xfrm>
            <a:off x="6610350" y="3575050"/>
            <a:ext cx="428625" cy="430213"/>
            <a:chOff x="7344" y="1680"/>
            <a:chExt cx="480" cy="480"/>
          </a:xfrm>
        </p:grpSpPr>
        <p:sp>
          <p:nvSpPr>
            <p:cNvPr id="66571" name="Oval 11"/>
            <p:cNvSpPr>
              <a:spLocks noChangeArrowheads="1"/>
            </p:cNvSpPr>
            <p:nvPr userDrawn="1"/>
          </p:nvSpPr>
          <p:spPr bwMode="auto">
            <a:xfrm>
              <a:off x="7344" y="1680"/>
              <a:ext cx="480" cy="480"/>
            </a:xfrm>
            <a:prstGeom prst="ellipse">
              <a:avLst/>
            </a:prstGeom>
            <a:solidFill>
              <a:srgbClr val="4DB3D0"/>
            </a:solidFill>
            <a:ln w="57150">
              <a:solidFill>
                <a:srgbClr val="005695"/>
              </a:solidFill>
              <a:round/>
              <a:headEnd/>
              <a:tailEnd/>
            </a:ln>
          </p:spPr>
          <p:txBody>
            <a:bodyPr wrap="none" anchor="ctr"/>
            <a:lstStyle/>
            <a:p>
              <a:endParaRPr lang="en-AU"/>
            </a:p>
          </p:txBody>
        </p:sp>
        <p:sp>
          <p:nvSpPr>
            <p:cNvPr id="66572" name="Oval 12"/>
            <p:cNvSpPr>
              <a:spLocks noChangeArrowheads="1"/>
            </p:cNvSpPr>
            <p:nvPr userDrawn="1"/>
          </p:nvSpPr>
          <p:spPr bwMode="auto">
            <a:xfrm>
              <a:off x="7425" y="1761"/>
              <a:ext cx="317" cy="317"/>
            </a:xfrm>
            <a:prstGeom prst="ellipse">
              <a:avLst/>
            </a:prstGeom>
            <a:solidFill>
              <a:srgbClr val="4DB3D0"/>
            </a:solidFill>
            <a:ln w="25400">
              <a:solidFill>
                <a:srgbClr val="005695"/>
              </a:solidFill>
              <a:round/>
              <a:headEnd/>
              <a:tailEnd/>
            </a:ln>
          </p:spPr>
          <p:txBody>
            <a:bodyPr wrap="none" anchor="ctr"/>
            <a:lstStyle/>
            <a:p>
              <a:endParaRPr lang="en-AU"/>
            </a:p>
          </p:txBody>
        </p:sp>
        <p:sp>
          <p:nvSpPr>
            <p:cNvPr id="66573" name="Oval 13"/>
            <p:cNvSpPr>
              <a:spLocks noChangeArrowheads="1"/>
            </p:cNvSpPr>
            <p:nvPr userDrawn="1"/>
          </p:nvSpPr>
          <p:spPr bwMode="auto">
            <a:xfrm>
              <a:off x="7521" y="1857"/>
              <a:ext cx="126" cy="126"/>
            </a:xfrm>
            <a:prstGeom prst="ellipse">
              <a:avLst/>
            </a:prstGeom>
            <a:solidFill>
              <a:srgbClr val="005695"/>
            </a:solidFill>
            <a:ln>
              <a:noFill/>
            </a:ln>
            <a:extLst>
              <a:ext uri="{91240B29-F687-4F45-9708-019B960494DF}">
                <a14:hiddenLine xmlns:a14="http://schemas.microsoft.com/office/drawing/2010/main" w="31750">
                  <a:solidFill>
                    <a:srgbClr val="4DB3D0"/>
                  </a:solidFill>
                  <a:round/>
                  <a:headEnd/>
                  <a:tailEnd/>
                </a14:hiddenLine>
              </a:ext>
            </a:extLst>
          </p:spPr>
          <p:txBody>
            <a:bodyPr wrap="none" anchor="ctr"/>
            <a:lstStyle/>
            <a:p>
              <a:endParaRPr lang="en-AU"/>
            </a:p>
          </p:txBody>
        </p:sp>
      </p:grpSp>
      <p:sp>
        <p:nvSpPr>
          <p:cNvPr id="66574" name="Oval 14"/>
          <p:cNvSpPr>
            <a:spLocks noChangeArrowheads="1"/>
          </p:cNvSpPr>
          <p:nvPr/>
        </p:nvSpPr>
        <p:spPr bwMode="auto">
          <a:xfrm>
            <a:off x="2436813" y="4005263"/>
            <a:ext cx="95250" cy="95250"/>
          </a:xfrm>
          <a:prstGeom prst="ellipse">
            <a:avLst/>
          </a:prstGeom>
          <a:solidFill>
            <a:srgbClr val="4DB3D0"/>
          </a:solidFill>
          <a:ln>
            <a:noFill/>
          </a:ln>
          <a:extLst>
            <a:ext uri="{91240B29-F687-4F45-9708-019B960494DF}">
              <a14:hiddenLine xmlns:a14="http://schemas.microsoft.com/office/drawing/2010/main" w="9525">
                <a:solidFill>
                  <a:schemeClr val="tx1"/>
                </a:solidFill>
                <a:round/>
                <a:headEnd/>
                <a:tailEnd/>
              </a14:hiddenLine>
            </a:ext>
          </a:extLst>
        </p:spPr>
        <p:txBody>
          <a:bodyPr wrap="none" lIns="57163" tIns="28582" rIns="57163" bIns="28582" anchor="ctr"/>
          <a:lstStyle/>
          <a:p>
            <a:pPr algn="ctr" defTabSz="571500" eaLnBrk="0" hangingPunct="0"/>
            <a:endParaRPr lang="en-US" sz="1500">
              <a:solidFill>
                <a:srgbClr val="4DB3D0"/>
              </a:solidFill>
              <a:ea typeface="ＭＳ Ｐゴシック" charset="-128"/>
            </a:endParaRPr>
          </a:p>
        </p:txBody>
      </p:sp>
      <p:sp>
        <p:nvSpPr>
          <p:cNvPr id="66575" name="Oval 15"/>
          <p:cNvSpPr>
            <a:spLocks noChangeArrowheads="1"/>
          </p:cNvSpPr>
          <p:nvPr/>
        </p:nvSpPr>
        <p:spPr bwMode="auto">
          <a:xfrm>
            <a:off x="6000750" y="3629025"/>
            <a:ext cx="47625" cy="47625"/>
          </a:xfrm>
          <a:prstGeom prst="ellipse">
            <a:avLst/>
          </a:prstGeom>
          <a:solidFill>
            <a:srgbClr val="4DB3D0"/>
          </a:solidFill>
          <a:ln>
            <a:noFill/>
          </a:ln>
          <a:extLst>
            <a:ext uri="{91240B29-F687-4F45-9708-019B960494DF}">
              <a14:hiddenLine xmlns:a14="http://schemas.microsoft.com/office/drawing/2010/main" w="9525">
                <a:solidFill>
                  <a:schemeClr val="tx1"/>
                </a:solidFill>
                <a:round/>
                <a:headEnd/>
                <a:tailEnd/>
              </a14:hiddenLine>
            </a:ext>
          </a:extLst>
        </p:spPr>
        <p:txBody>
          <a:bodyPr wrap="none" lIns="57163" tIns="28582" rIns="57163" bIns="28582" anchor="ctr"/>
          <a:lstStyle/>
          <a:p>
            <a:pPr algn="ctr" defTabSz="571500" eaLnBrk="0" hangingPunct="0"/>
            <a:endParaRPr lang="en-US" sz="1500">
              <a:solidFill>
                <a:srgbClr val="4DB3D0"/>
              </a:solidFill>
              <a:ea typeface="ＭＳ Ｐゴシック" charset="-128"/>
            </a:endParaRPr>
          </a:p>
        </p:txBody>
      </p:sp>
      <p:sp>
        <p:nvSpPr>
          <p:cNvPr id="66576" name="Oval 16" descr="Light vertical"/>
          <p:cNvSpPr>
            <a:spLocks noChangeArrowheads="1"/>
          </p:cNvSpPr>
          <p:nvPr/>
        </p:nvSpPr>
        <p:spPr bwMode="auto">
          <a:xfrm>
            <a:off x="5181600" y="3970338"/>
            <a:ext cx="190500" cy="192087"/>
          </a:xfrm>
          <a:prstGeom prst="ellipse">
            <a:avLst/>
          </a:prstGeom>
          <a:pattFill prst="ltVert">
            <a:fgClr>
              <a:srgbClr val="4DB3D0"/>
            </a:fgClr>
            <a:bgClr>
              <a:srgbClr val="000000"/>
            </a:bgClr>
          </a:patt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AU"/>
          </a:p>
        </p:txBody>
      </p:sp>
      <p:grpSp>
        <p:nvGrpSpPr>
          <p:cNvPr id="66577" name="Group 17"/>
          <p:cNvGrpSpPr>
            <a:grpSpLocks/>
          </p:cNvGrpSpPr>
          <p:nvPr/>
        </p:nvGrpSpPr>
        <p:grpSpPr bwMode="auto">
          <a:xfrm>
            <a:off x="1952625" y="3676650"/>
            <a:ext cx="428625" cy="428625"/>
            <a:chOff x="4973" y="3437"/>
            <a:chExt cx="480" cy="480"/>
          </a:xfrm>
        </p:grpSpPr>
        <p:sp>
          <p:nvSpPr>
            <p:cNvPr id="66578" name="Oval 18"/>
            <p:cNvSpPr>
              <a:spLocks noChangeArrowheads="1"/>
            </p:cNvSpPr>
            <p:nvPr userDrawn="1"/>
          </p:nvSpPr>
          <p:spPr bwMode="auto">
            <a:xfrm>
              <a:off x="4973" y="3437"/>
              <a:ext cx="480" cy="480"/>
            </a:xfrm>
            <a:prstGeom prst="ellipse">
              <a:avLst/>
            </a:prstGeom>
            <a:solidFill>
              <a:srgbClr val="005695"/>
            </a:solidFill>
            <a:ln w="57150">
              <a:solidFill>
                <a:srgbClr val="4DB3D0"/>
              </a:solidFill>
              <a:round/>
              <a:headEnd/>
              <a:tailEnd/>
            </a:ln>
          </p:spPr>
          <p:txBody>
            <a:bodyPr wrap="none" anchor="ctr"/>
            <a:lstStyle/>
            <a:p>
              <a:endParaRPr lang="en-AU"/>
            </a:p>
          </p:txBody>
        </p:sp>
        <p:sp>
          <p:nvSpPr>
            <p:cNvPr id="66579" name="Oval 19"/>
            <p:cNvSpPr>
              <a:spLocks noChangeArrowheads="1"/>
            </p:cNvSpPr>
            <p:nvPr userDrawn="1"/>
          </p:nvSpPr>
          <p:spPr bwMode="auto">
            <a:xfrm>
              <a:off x="5040" y="3504"/>
              <a:ext cx="346" cy="346"/>
            </a:xfrm>
            <a:prstGeom prst="ellipse">
              <a:avLst/>
            </a:prstGeom>
            <a:solidFill>
              <a:srgbClr val="005695"/>
            </a:solidFill>
            <a:ln w="19050">
              <a:solidFill>
                <a:srgbClr val="4DB3D0"/>
              </a:solidFill>
              <a:round/>
              <a:headEnd/>
              <a:tailEnd/>
            </a:ln>
          </p:spPr>
          <p:txBody>
            <a:bodyPr wrap="none" anchor="ctr"/>
            <a:lstStyle/>
            <a:p>
              <a:endParaRPr lang="en-AU"/>
            </a:p>
          </p:txBody>
        </p:sp>
        <p:sp>
          <p:nvSpPr>
            <p:cNvPr id="66580" name="Oval 20"/>
            <p:cNvSpPr>
              <a:spLocks noChangeArrowheads="1"/>
            </p:cNvSpPr>
            <p:nvPr userDrawn="1"/>
          </p:nvSpPr>
          <p:spPr bwMode="auto">
            <a:xfrm>
              <a:off x="5150" y="3614"/>
              <a:ext cx="126" cy="126"/>
            </a:xfrm>
            <a:prstGeom prst="ellipse">
              <a:avLst/>
            </a:prstGeom>
            <a:solidFill>
              <a:srgbClr val="005695"/>
            </a:solidFill>
            <a:ln w="31750">
              <a:solidFill>
                <a:srgbClr val="4DB3D0"/>
              </a:solidFill>
              <a:round/>
              <a:headEnd/>
              <a:tailEnd/>
            </a:ln>
          </p:spPr>
          <p:txBody>
            <a:bodyPr wrap="none" anchor="ctr"/>
            <a:lstStyle/>
            <a:p>
              <a:endParaRPr lang="en-AU"/>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6569"/>
                                        </p:tgtEl>
                                        <p:attrNameLst>
                                          <p:attrName>style.visibility</p:attrName>
                                        </p:attrNameLst>
                                      </p:cBhvr>
                                      <p:to>
                                        <p:strVal val="visible"/>
                                      </p:to>
                                    </p:set>
                                    <p:animEffect transition="in" filter="wipe(left)">
                                      <p:cBhvr>
                                        <p:cTn id="7" dur="3000"/>
                                        <p:tgtEl>
                                          <p:spTgt spid="66569"/>
                                        </p:tgtEl>
                                      </p:cBhvr>
                                    </p:animEffect>
                                  </p:childTnLst>
                                </p:cTn>
                              </p:par>
                            </p:childTnLst>
                          </p:cTn>
                        </p:par>
                        <p:par>
                          <p:cTn id="8" fill="hold" nodeType="afterGroup">
                            <p:stCondLst>
                              <p:cond delay="3000"/>
                            </p:stCondLst>
                            <p:childTnLst>
                              <p:par>
                                <p:cTn id="9" presetID="10" presetClass="entr" presetSubtype="0" fill="hold" grpId="0" nodeType="afterEffect">
                                  <p:stCondLst>
                                    <p:cond delay="0"/>
                                  </p:stCondLst>
                                  <p:childTnLst>
                                    <p:set>
                                      <p:cBhvr>
                                        <p:cTn id="10" dur="1" fill="hold">
                                          <p:stCondLst>
                                            <p:cond delay="0"/>
                                          </p:stCondLst>
                                        </p:cTn>
                                        <p:tgtEl>
                                          <p:spTgt spid="66576"/>
                                        </p:tgtEl>
                                        <p:attrNameLst>
                                          <p:attrName>style.visibility</p:attrName>
                                        </p:attrNameLst>
                                      </p:cBhvr>
                                      <p:to>
                                        <p:strVal val="visible"/>
                                      </p:to>
                                    </p:set>
                                    <p:animEffect transition="in" filter="fade">
                                      <p:cBhvr>
                                        <p:cTn id="11" dur="500"/>
                                        <p:tgtEl>
                                          <p:spTgt spid="66576"/>
                                        </p:tgtEl>
                                      </p:cBhvr>
                                    </p:animEffect>
                                  </p:childTnLst>
                                </p:cTn>
                              </p:par>
                            </p:childTnLst>
                          </p:cTn>
                        </p:par>
                        <p:par>
                          <p:cTn id="12" fill="hold" nodeType="afterGroup">
                            <p:stCondLst>
                              <p:cond delay="3500"/>
                            </p:stCondLst>
                            <p:childTnLst>
                              <p:par>
                                <p:cTn id="13" presetID="10" presetClass="entr" presetSubtype="0" fill="hold" nodeType="afterEffect">
                                  <p:stCondLst>
                                    <p:cond delay="0"/>
                                  </p:stCondLst>
                                  <p:childTnLst>
                                    <p:set>
                                      <p:cBhvr>
                                        <p:cTn id="14" dur="1" fill="hold">
                                          <p:stCondLst>
                                            <p:cond delay="0"/>
                                          </p:stCondLst>
                                        </p:cTn>
                                        <p:tgtEl>
                                          <p:spTgt spid="66577"/>
                                        </p:tgtEl>
                                        <p:attrNameLst>
                                          <p:attrName>style.visibility</p:attrName>
                                        </p:attrNameLst>
                                      </p:cBhvr>
                                      <p:to>
                                        <p:strVal val="visible"/>
                                      </p:to>
                                    </p:set>
                                    <p:animEffect transition="in" filter="fade">
                                      <p:cBhvr>
                                        <p:cTn id="15" dur="500"/>
                                        <p:tgtEl>
                                          <p:spTgt spid="66577"/>
                                        </p:tgtEl>
                                      </p:cBhvr>
                                    </p:animEffect>
                                  </p:childTnLst>
                                </p:cTn>
                              </p:par>
                            </p:childTnLst>
                          </p:cTn>
                        </p:par>
                        <p:par>
                          <p:cTn id="16" fill="hold" nodeType="afterGroup">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66574"/>
                                        </p:tgtEl>
                                        <p:attrNameLst>
                                          <p:attrName>style.visibility</p:attrName>
                                        </p:attrNameLst>
                                      </p:cBhvr>
                                      <p:to>
                                        <p:strVal val="visible"/>
                                      </p:to>
                                    </p:set>
                                    <p:animEffect transition="in" filter="fade">
                                      <p:cBhvr>
                                        <p:cTn id="19" dur="500"/>
                                        <p:tgtEl>
                                          <p:spTgt spid="66574"/>
                                        </p:tgtEl>
                                      </p:cBhvr>
                                    </p:animEffect>
                                  </p:childTnLst>
                                </p:cTn>
                              </p:par>
                            </p:childTnLst>
                          </p:cTn>
                        </p:par>
                        <p:par>
                          <p:cTn id="20" fill="hold" nodeType="afterGroup">
                            <p:stCondLst>
                              <p:cond delay="4500"/>
                            </p:stCondLst>
                            <p:childTnLst>
                              <p:par>
                                <p:cTn id="21" presetID="10" presetClass="entr" presetSubtype="0" fill="hold" nodeType="afterEffect">
                                  <p:stCondLst>
                                    <p:cond delay="0"/>
                                  </p:stCondLst>
                                  <p:childTnLst>
                                    <p:set>
                                      <p:cBhvr>
                                        <p:cTn id="22" dur="1" fill="hold">
                                          <p:stCondLst>
                                            <p:cond delay="0"/>
                                          </p:stCondLst>
                                        </p:cTn>
                                        <p:tgtEl>
                                          <p:spTgt spid="66570"/>
                                        </p:tgtEl>
                                        <p:attrNameLst>
                                          <p:attrName>style.visibility</p:attrName>
                                        </p:attrNameLst>
                                      </p:cBhvr>
                                      <p:to>
                                        <p:strVal val="visible"/>
                                      </p:to>
                                    </p:set>
                                    <p:animEffect transition="in" filter="fade">
                                      <p:cBhvr>
                                        <p:cTn id="23" dur="500"/>
                                        <p:tgtEl>
                                          <p:spTgt spid="66570"/>
                                        </p:tgtEl>
                                      </p:cBhvr>
                                    </p:animEffect>
                                  </p:childTnLst>
                                </p:cTn>
                              </p:par>
                            </p:childTnLst>
                          </p:cTn>
                        </p:par>
                        <p:par>
                          <p:cTn id="24" fill="hold" nodeType="afterGroup">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66575"/>
                                        </p:tgtEl>
                                        <p:attrNameLst>
                                          <p:attrName>style.visibility</p:attrName>
                                        </p:attrNameLst>
                                      </p:cBhvr>
                                      <p:to>
                                        <p:strVal val="visible"/>
                                      </p:to>
                                    </p:set>
                                    <p:animEffect transition="in" filter="fade">
                                      <p:cBhvr>
                                        <p:cTn id="27" dur="500"/>
                                        <p:tgtEl>
                                          <p:spTgt spid="66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4" grpId="0" animBg="1"/>
      <p:bldP spid="66575" grpId="0" animBg="1"/>
      <p:bldP spid="6657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a:t>CONFIDENTIAL INFORMATION</a:t>
            </a:r>
          </a:p>
        </p:txBody>
      </p:sp>
      <p:sp>
        <p:nvSpPr>
          <p:cNvPr id="5" name="Slide Number Placeholder 4"/>
          <p:cNvSpPr>
            <a:spLocks noGrp="1"/>
          </p:cNvSpPr>
          <p:nvPr>
            <p:ph type="sldNum" sz="quarter" idx="11"/>
          </p:nvPr>
        </p:nvSpPr>
        <p:spPr/>
        <p:txBody>
          <a:bodyPr/>
          <a:lstStyle>
            <a:lvl1pPr>
              <a:defRPr/>
            </a:lvl1pPr>
          </a:lstStyle>
          <a:p>
            <a:fld id="{9BB68010-7EC1-4989-B96C-5523F1E05803}" type="slidenum">
              <a:rPr lang="en-US"/>
              <a:pPr/>
              <a:t>‹#›</a:t>
            </a:fld>
            <a:endParaRPr lang="en-US"/>
          </a:p>
        </p:txBody>
      </p:sp>
    </p:spTree>
    <p:extLst>
      <p:ext uri="{BB962C8B-B14F-4D97-AF65-F5344CB8AC3E}">
        <p14:creationId xmlns:p14="http://schemas.microsoft.com/office/powerpoint/2010/main" val="3535846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9550"/>
            <a:ext cx="2057400" cy="40401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09550"/>
            <a:ext cx="6019800" cy="4040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a:t>CONFIDENTIAL INFORMATION</a:t>
            </a:r>
          </a:p>
        </p:txBody>
      </p:sp>
      <p:sp>
        <p:nvSpPr>
          <p:cNvPr id="5" name="Slide Number Placeholder 4"/>
          <p:cNvSpPr>
            <a:spLocks noGrp="1"/>
          </p:cNvSpPr>
          <p:nvPr>
            <p:ph type="sldNum" sz="quarter" idx="11"/>
          </p:nvPr>
        </p:nvSpPr>
        <p:spPr/>
        <p:txBody>
          <a:bodyPr/>
          <a:lstStyle>
            <a:lvl1pPr>
              <a:defRPr/>
            </a:lvl1pPr>
          </a:lstStyle>
          <a:p>
            <a:fld id="{F090E0DA-8BD0-4116-BFC1-7BBBAEB8A69E}" type="slidenum">
              <a:rPr lang="en-US"/>
              <a:pPr/>
              <a:t>‹#›</a:t>
            </a:fld>
            <a:endParaRPr lang="en-US"/>
          </a:p>
        </p:txBody>
      </p:sp>
    </p:spTree>
    <p:extLst>
      <p:ext uri="{BB962C8B-B14F-4D97-AF65-F5344CB8AC3E}">
        <p14:creationId xmlns:p14="http://schemas.microsoft.com/office/powerpoint/2010/main" val="28063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a:t>CONFIDENTIAL INFORMATION</a:t>
            </a:r>
          </a:p>
        </p:txBody>
      </p:sp>
      <p:sp>
        <p:nvSpPr>
          <p:cNvPr id="5" name="Slide Number Placeholder 4"/>
          <p:cNvSpPr>
            <a:spLocks noGrp="1"/>
          </p:cNvSpPr>
          <p:nvPr>
            <p:ph type="sldNum" sz="quarter" idx="11"/>
          </p:nvPr>
        </p:nvSpPr>
        <p:spPr/>
        <p:txBody>
          <a:bodyPr/>
          <a:lstStyle>
            <a:lvl1pPr>
              <a:defRPr/>
            </a:lvl1pPr>
          </a:lstStyle>
          <a:p>
            <a:fld id="{8DFFD9F0-5515-4F6E-A52F-24E6090CB175}" type="slidenum">
              <a:rPr lang="en-US"/>
              <a:pPr/>
              <a:t>‹#›</a:t>
            </a:fld>
            <a:endParaRPr lang="en-US"/>
          </a:p>
        </p:txBody>
      </p:sp>
    </p:spTree>
    <p:extLst>
      <p:ext uri="{BB962C8B-B14F-4D97-AF65-F5344CB8AC3E}">
        <p14:creationId xmlns:p14="http://schemas.microsoft.com/office/powerpoint/2010/main" val="70437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8350"/>
            <a:ext cx="7772400" cy="1022350"/>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182813"/>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CONFIDENTIAL INFORMATION</a:t>
            </a:r>
          </a:p>
        </p:txBody>
      </p:sp>
      <p:sp>
        <p:nvSpPr>
          <p:cNvPr id="5" name="Slide Number Placeholder 4"/>
          <p:cNvSpPr>
            <a:spLocks noGrp="1"/>
          </p:cNvSpPr>
          <p:nvPr>
            <p:ph type="sldNum" sz="quarter" idx="11"/>
          </p:nvPr>
        </p:nvSpPr>
        <p:spPr/>
        <p:txBody>
          <a:bodyPr/>
          <a:lstStyle>
            <a:lvl1pPr>
              <a:defRPr/>
            </a:lvl1pPr>
          </a:lstStyle>
          <a:p>
            <a:fld id="{7319AED9-DEBF-4E3B-9ADA-AB5AD15FE44B}" type="slidenum">
              <a:rPr lang="en-US"/>
              <a:pPr/>
              <a:t>‹#›</a:t>
            </a:fld>
            <a:endParaRPr lang="en-US"/>
          </a:p>
        </p:txBody>
      </p:sp>
    </p:spTree>
    <p:extLst>
      <p:ext uri="{BB962C8B-B14F-4D97-AF65-F5344CB8AC3E}">
        <p14:creationId xmlns:p14="http://schemas.microsoft.com/office/powerpoint/2010/main" val="215964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820738"/>
            <a:ext cx="40386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820738"/>
            <a:ext cx="40386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lvl1pPr>
          </a:lstStyle>
          <a:p>
            <a:r>
              <a:rPr lang="en-US"/>
              <a:t>CONFIDENTIAL INFORMATION</a:t>
            </a:r>
          </a:p>
        </p:txBody>
      </p:sp>
      <p:sp>
        <p:nvSpPr>
          <p:cNvPr id="6" name="Slide Number Placeholder 5"/>
          <p:cNvSpPr>
            <a:spLocks noGrp="1"/>
          </p:cNvSpPr>
          <p:nvPr>
            <p:ph type="sldNum" sz="quarter" idx="11"/>
          </p:nvPr>
        </p:nvSpPr>
        <p:spPr/>
        <p:txBody>
          <a:bodyPr/>
          <a:lstStyle>
            <a:lvl1pPr>
              <a:defRPr/>
            </a:lvl1pPr>
          </a:lstStyle>
          <a:p>
            <a:fld id="{F0BDFD2F-69B9-478E-B6BC-54DD79CF9F7A}" type="slidenum">
              <a:rPr lang="en-US"/>
              <a:pPr/>
              <a:t>‹#›</a:t>
            </a:fld>
            <a:endParaRPr lang="en-US"/>
          </a:p>
        </p:txBody>
      </p:sp>
    </p:spTree>
    <p:extLst>
      <p:ext uri="{BB962C8B-B14F-4D97-AF65-F5344CB8AC3E}">
        <p14:creationId xmlns:p14="http://schemas.microsoft.com/office/powerpoint/2010/main" val="77085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152525"/>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7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152525"/>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7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Footer Placeholder 6"/>
          <p:cNvSpPr>
            <a:spLocks noGrp="1"/>
          </p:cNvSpPr>
          <p:nvPr>
            <p:ph type="ftr" sz="quarter" idx="10"/>
          </p:nvPr>
        </p:nvSpPr>
        <p:spPr/>
        <p:txBody>
          <a:bodyPr/>
          <a:lstStyle>
            <a:lvl1pPr>
              <a:defRPr/>
            </a:lvl1pPr>
          </a:lstStyle>
          <a:p>
            <a:r>
              <a:rPr lang="en-US"/>
              <a:t>CONFIDENTIAL INFORMATION</a:t>
            </a:r>
          </a:p>
        </p:txBody>
      </p:sp>
      <p:sp>
        <p:nvSpPr>
          <p:cNvPr id="8" name="Slide Number Placeholder 7"/>
          <p:cNvSpPr>
            <a:spLocks noGrp="1"/>
          </p:cNvSpPr>
          <p:nvPr>
            <p:ph type="sldNum" sz="quarter" idx="11"/>
          </p:nvPr>
        </p:nvSpPr>
        <p:spPr/>
        <p:txBody>
          <a:bodyPr/>
          <a:lstStyle>
            <a:lvl1pPr>
              <a:defRPr/>
            </a:lvl1pPr>
          </a:lstStyle>
          <a:p>
            <a:fld id="{8274AC2E-A263-4A36-A53E-56320FF7E475}" type="slidenum">
              <a:rPr lang="en-US"/>
              <a:pPr/>
              <a:t>‹#›</a:t>
            </a:fld>
            <a:endParaRPr lang="en-US"/>
          </a:p>
        </p:txBody>
      </p:sp>
    </p:spTree>
    <p:extLst>
      <p:ext uri="{BB962C8B-B14F-4D97-AF65-F5344CB8AC3E}">
        <p14:creationId xmlns:p14="http://schemas.microsoft.com/office/powerpoint/2010/main" val="317305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2"/>
          <p:cNvSpPr>
            <a:spLocks noGrp="1"/>
          </p:cNvSpPr>
          <p:nvPr>
            <p:ph type="ftr" sz="quarter" idx="10"/>
          </p:nvPr>
        </p:nvSpPr>
        <p:spPr/>
        <p:txBody>
          <a:bodyPr/>
          <a:lstStyle>
            <a:lvl1pPr>
              <a:defRPr/>
            </a:lvl1pPr>
          </a:lstStyle>
          <a:p>
            <a:r>
              <a:rPr lang="en-US"/>
              <a:t>CONFIDENTIAL INFORMATION</a:t>
            </a:r>
          </a:p>
        </p:txBody>
      </p:sp>
      <p:sp>
        <p:nvSpPr>
          <p:cNvPr id="4" name="Slide Number Placeholder 3"/>
          <p:cNvSpPr>
            <a:spLocks noGrp="1"/>
          </p:cNvSpPr>
          <p:nvPr>
            <p:ph type="sldNum" sz="quarter" idx="11"/>
          </p:nvPr>
        </p:nvSpPr>
        <p:spPr/>
        <p:txBody>
          <a:bodyPr/>
          <a:lstStyle>
            <a:lvl1pPr>
              <a:defRPr/>
            </a:lvl1pPr>
          </a:lstStyle>
          <a:p>
            <a:fld id="{5F02A74E-07D4-4B7C-848F-50894AFBFE36}" type="slidenum">
              <a:rPr lang="en-US"/>
              <a:pPr/>
              <a:t>‹#›</a:t>
            </a:fld>
            <a:endParaRPr lang="en-US"/>
          </a:p>
        </p:txBody>
      </p:sp>
    </p:spTree>
    <p:extLst>
      <p:ext uri="{BB962C8B-B14F-4D97-AF65-F5344CB8AC3E}">
        <p14:creationId xmlns:p14="http://schemas.microsoft.com/office/powerpoint/2010/main" val="363412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CONFIDENTIAL INFORMATION</a:t>
            </a:r>
          </a:p>
        </p:txBody>
      </p:sp>
      <p:sp>
        <p:nvSpPr>
          <p:cNvPr id="3" name="Slide Number Placeholder 2"/>
          <p:cNvSpPr>
            <a:spLocks noGrp="1"/>
          </p:cNvSpPr>
          <p:nvPr>
            <p:ph type="sldNum" sz="quarter" idx="11"/>
          </p:nvPr>
        </p:nvSpPr>
        <p:spPr/>
        <p:txBody>
          <a:bodyPr/>
          <a:lstStyle>
            <a:lvl1pPr>
              <a:defRPr/>
            </a:lvl1pPr>
          </a:lstStyle>
          <a:p>
            <a:fld id="{8FAAFCED-135A-409D-BFFE-32E616B7EE4B}" type="slidenum">
              <a:rPr lang="en-US"/>
              <a:pPr/>
              <a:t>‹#›</a:t>
            </a:fld>
            <a:endParaRPr lang="en-US"/>
          </a:p>
        </p:txBody>
      </p:sp>
    </p:spTree>
    <p:extLst>
      <p:ext uri="{BB962C8B-B14F-4D97-AF65-F5344CB8AC3E}">
        <p14:creationId xmlns:p14="http://schemas.microsoft.com/office/powerpoint/2010/main" val="174074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3125"/>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04788"/>
            <a:ext cx="5111750" cy="4394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077913"/>
            <a:ext cx="3008313" cy="3521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CONFIDENTIAL INFORMATION</a:t>
            </a:r>
          </a:p>
        </p:txBody>
      </p:sp>
      <p:sp>
        <p:nvSpPr>
          <p:cNvPr id="6" name="Slide Number Placeholder 5"/>
          <p:cNvSpPr>
            <a:spLocks noGrp="1"/>
          </p:cNvSpPr>
          <p:nvPr>
            <p:ph type="sldNum" sz="quarter" idx="11"/>
          </p:nvPr>
        </p:nvSpPr>
        <p:spPr/>
        <p:txBody>
          <a:bodyPr/>
          <a:lstStyle>
            <a:lvl1pPr>
              <a:defRPr/>
            </a:lvl1pPr>
          </a:lstStyle>
          <a:p>
            <a:fld id="{EC08DAEB-03D0-455B-8B82-5DC630E2A8D7}" type="slidenum">
              <a:rPr lang="en-US"/>
              <a:pPr/>
              <a:t>‹#›</a:t>
            </a:fld>
            <a:endParaRPr lang="en-US"/>
          </a:p>
        </p:txBody>
      </p:sp>
    </p:spTree>
    <p:extLst>
      <p:ext uri="{BB962C8B-B14F-4D97-AF65-F5344CB8AC3E}">
        <p14:creationId xmlns:p14="http://schemas.microsoft.com/office/powerpoint/2010/main" val="225795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3625"/>
            <a:ext cx="5486400" cy="425450"/>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460375"/>
            <a:ext cx="5486400" cy="3089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4029075"/>
            <a:ext cx="5486400" cy="604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CONFIDENTIAL INFORMATION</a:t>
            </a:r>
          </a:p>
        </p:txBody>
      </p:sp>
      <p:sp>
        <p:nvSpPr>
          <p:cNvPr id="6" name="Slide Number Placeholder 5"/>
          <p:cNvSpPr>
            <a:spLocks noGrp="1"/>
          </p:cNvSpPr>
          <p:nvPr>
            <p:ph type="sldNum" sz="quarter" idx="11"/>
          </p:nvPr>
        </p:nvSpPr>
        <p:spPr/>
        <p:txBody>
          <a:bodyPr/>
          <a:lstStyle>
            <a:lvl1pPr>
              <a:defRPr/>
            </a:lvl1pPr>
          </a:lstStyle>
          <a:p>
            <a:fld id="{C76C3990-5FFD-42BE-9775-5D90B44CB82D}" type="slidenum">
              <a:rPr lang="en-US"/>
              <a:pPr/>
              <a:t>‹#›</a:t>
            </a:fld>
            <a:endParaRPr lang="en-US"/>
          </a:p>
        </p:txBody>
      </p:sp>
    </p:spTree>
    <p:extLst>
      <p:ext uri="{BB962C8B-B14F-4D97-AF65-F5344CB8AC3E}">
        <p14:creationId xmlns:p14="http://schemas.microsoft.com/office/powerpoint/2010/main" val="355086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5538" name="Picture 2" descr="DLB_QUM_PPT_Bar_light_Univers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489450"/>
            <a:ext cx="9144000" cy="523875"/>
          </a:xfrm>
          <a:prstGeom prst="rect">
            <a:avLst/>
          </a:prstGeom>
          <a:noFill/>
          <a:extLst>
            <a:ext uri="{909E8E84-426E-40DD-AFC4-6F175D3DCCD1}">
              <a14:hiddenFill xmlns:a14="http://schemas.microsoft.com/office/drawing/2010/main">
                <a:solidFill>
                  <a:srgbClr val="FFFFFF"/>
                </a:solidFill>
              </a14:hiddenFill>
            </a:ext>
          </a:extLst>
        </p:spPr>
      </p:pic>
      <p:sp>
        <p:nvSpPr>
          <p:cNvPr id="65539" name="Text Box 3"/>
          <p:cNvSpPr txBox="1">
            <a:spLocks noChangeArrowheads="1"/>
          </p:cNvSpPr>
          <p:nvPr/>
        </p:nvSpPr>
        <p:spPr bwMode="auto">
          <a:xfrm>
            <a:off x="1530350" y="4556125"/>
            <a:ext cx="5524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571500">
              <a:defRPr>
                <a:solidFill>
                  <a:schemeClr val="tx1"/>
                </a:solidFill>
                <a:latin typeface="Arial" charset="0"/>
              </a:defRPr>
            </a:lvl1pPr>
            <a:lvl2pPr marL="287338" defTabSz="571500">
              <a:defRPr>
                <a:solidFill>
                  <a:schemeClr val="tx1"/>
                </a:solidFill>
                <a:latin typeface="Arial" charset="0"/>
              </a:defRPr>
            </a:lvl2pPr>
            <a:lvl3pPr marL="571500" defTabSz="571500">
              <a:defRPr>
                <a:solidFill>
                  <a:schemeClr val="tx1"/>
                </a:solidFill>
                <a:latin typeface="Arial" charset="0"/>
              </a:defRPr>
            </a:lvl3pPr>
            <a:lvl4pPr marL="857250" defTabSz="571500">
              <a:defRPr>
                <a:solidFill>
                  <a:schemeClr val="tx1"/>
                </a:solidFill>
                <a:latin typeface="Arial" charset="0"/>
              </a:defRPr>
            </a:lvl4pPr>
            <a:lvl5pPr marL="1143000" defTabSz="571500">
              <a:defRPr>
                <a:solidFill>
                  <a:schemeClr val="tx1"/>
                </a:solidFill>
                <a:latin typeface="Arial" charset="0"/>
              </a:defRPr>
            </a:lvl5pPr>
            <a:lvl6pPr marL="1600200" defTabSz="571500" fontAlgn="base">
              <a:spcBef>
                <a:spcPct val="0"/>
              </a:spcBef>
              <a:spcAft>
                <a:spcPct val="0"/>
              </a:spcAft>
              <a:defRPr>
                <a:solidFill>
                  <a:schemeClr val="tx1"/>
                </a:solidFill>
                <a:latin typeface="Arial" charset="0"/>
              </a:defRPr>
            </a:lvl6pPr>
            <a:lvl7pPr marL="2057400" defTabSz="571500" fontAlgn="base">
              <a:spcBef>
                <a:spcPct val="0"/>
              </a:spcBef>
              <a:spcAft>
                <a:spcPct val="0"/>
              </a:spcAft>
              <a:defRPr>
                <a:solidFill>
                  <a:schemeClr val="tx1"/>
                </a:solidFill>
                <a:latin typeface="Arial" charset="0"/>
              </a:defRPr>
            </a:lvl7pPr>
            <a:lvl8pPr marL="2514600" defTabSz="571500" fontAlgn="base">
              <a:spcBef>
                <a:spcPct val="0"/>
              </a:spcBef>
              <a:spcAft>
                <a:spcPct val="0"/>
              </a:spcAft>
              <a:defRPr>
                <a:solidFill>
                  <a:schemeClr val="tx1"/>
                </a:solidFill>
                <a:latin typeface="Arial" charset="0"/>
              </a:defRPr>
            </a:lvl8pPr>
            <a:lvl9pPr marL="2971800" defTabSz="571500" fontAlgn="base">
              <a:spcBef>
                <a:spcPct val="0"/>
              </a:spcBef>
              <a:spcAft>
                <a:spcPct val="0"/>
              </a:spcAft>
              <a:defRPr>
                <a:solidFill>
                  <a:schemeClr val="tx1"/>
                </a:solidFill>
                <a:latin typeface="Arial" charset="0"/>
              </a:defRPr>
            </a:lvl9pPr>
          </a:lstStyle>
          <a:p>
            <a:pPr eaLnBrk="0" hangingPunct="0"/>
            <a:r>
              <a:rPr lang="en-US" sz="1300" dirty="0" smtClean="0">
                <a:ea typeface="ＭＳ Ｐゴシック" charset="-128"/>
              </a:rPr>
              <a:t>M-Build Introduction</a:t>
            </a:r>
            <a:endParaRPr lang="en-US" sz="1300" dirty="0">
              <a:ea typeface="ＭＳ Ｐゴシック" charset="-128"/>
            </a:endParaRPr>
          </a:p>
        </p:txBody>
      </p:sp>
      <p:sp>
        <p:nvSpPr>
          <p:cNvPr id="65540" name="Rectangle 4"/>
          <p:cNvSpPr>
            <a:spLocks noGrp="1" noChangeArrowheads="1"/>
          </p:cNvSpPr>
          <p:nvPr>
            <p:ph type="title"/>
          </p:nvPr>
        </p:nvSpPr>
        <p:spPr bwMode="auto">
          <a:xfrm>
            <a:off x="457200" y="209550"/>
            <a:ext cx="8229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541" name="Rectangle 5"/>
          <p:cNvSpPr>
            <a:spLocks noGrp="1" noChangeArrowheads="1"/>
          </p:cNvSpPr>
          <p:nvPr>
            <p:ph type="body" idx="1"/>
          </p:nvPr>
        </p:nvSpPr>
        <p:spPr bwMode="auto">
          <a:xfrm>
            <a:off x="457200" y="820738"/>
            <a:ext cx="8229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5543" name="Rectangle 7"/>
          <p:cNvSpPr>
            <a:spLocks noGrp="1" noChangeArrowheads="1"/>
          </p:cNvSpPr>
          <p:nvPr>
            <p:ph type="ftr" sz="quarter" idx="3"/>
          </p:nvPr>
        </p:nvSpPr>
        <p:spPr bwMode="auto">
          <a:xfrm>
            <a:off x="7010400" y="4551363"/>
            <a:ext cx="15240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600"/>
            </a:lvl1pPr>
          </a:lstStyle>
          <a:p>
            <a:r>
              <a:rPr lang="en-US"/>
              <a:t>CONFIDENTIAL INFORMATION</a:t>
            </a:r>
          </a:p>
        </p:txBody>
      </p:sp>
      <p:sp>
        <p:nvSpPr>
          <p:cNvPr id="65544" name="Rectangle 8"/>
          <p:cNvSpPr>
            <a:spLocks noGrp="1" noChangeArrowheads="1"/>
          </p:cNvSpPr>
          <p:nvPr>
            <p:ph type="sldNum" sz="quarter" idx="4"/>
          </p:nvPr>
        </p:nvSpPr>
        <p:spPr bwMode="auto">
          <a:xfrm>
            <a:off x="8402638" y="4551363"/>
            <a:ext cx="2841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ctr" anchorCtr="0" compatLnSpc="1">
            <a:prstTxWarp prst="textNoShape">
              <a:avLst/>
            </a:prstTxWarp>
          </a:bodyPr>
          <a:lstStyle>
            <a:lvl1pPr algn="r">
              <a:defRPr sz="600"/>
            </a:lvl1pPr>
          </a:lstStyle>
          <a:p>
            <a:fld id="{0D8A1125-CECC-43E0-9305-DF759D18A995}"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hf hdr="0" dt="0"/>
  <p:txStyles>
    <p:titleStyle>
      <a:lvl1pPr algn="l" rtl="0" fontAlgn="base">
        <a:spcBef>
          <a:spcPct val="0"/>
        </a:spcBef>
        <a:spcAft>
          <a:spcPct val="0"/>
        </a:spcAft>
        <a:defRPr sz="2800">
          <a:solidFill>
            <a:schemeClr val="tx2"/>
          </a:solidFill>
          <a:latin typeface="+mj-lt"/>
          <a:ea typeface="+mj-ea"/>
          <a:cs typeface="+mj-cs"/>
        </a:defRPr>
      </a:lvl1pPr>
      <a:lvl2pPr algn="l" rtl="0" fontAlgn="base">
        <a:spcBef>
          <a:spcPct val="0"/>
        </a:spcBef>
        <a:spcAft>
          <a:spcPct val="0"/>
        </a:spcAft>
        <a:defRPr sz="2800">
          <a:solidFill>
            <a:schemeClr val="tx2"/>
          </a:solidFill>
          <a:latin typeface="Arial" charset="0"/>
        </a:defRPr>
      </a:lvl2pPr>
      <a:lvl3pPr algn="l" rtl="0" fontAlgn="base">
        <a:spcBef>
          <a:spcPct val="0"/>
        </a:spcBef>
        <a:spcAft>
          <a:spcPct val="0"/>
        </a:spcAft>
        <a:defRPr sz="2800">
          <a:solidFill>
            <a:schemeClr val="tx2"/>
          </a:solidFill>
          <a:latin typeface="Arial" charset="0"/>
        </a:defRPr>
      </a:lvl3pPr>
      <a:lvl4pPr algn="l" rtl="0" fontAlgn="base">
        <a:spcBef>
          <a:spcPct val="0"/>
        </a:spcBef>
        <a:spcAft>
          <a:spcPct val="0"/>
        </a:spcAft>
        <a:defRPr sz="2800">
          <a:solidFill>
            <a:schemeClr val="tx2"/>
          </a:solidFill>
          <a:latin typeface="Arial" charset="0"/>
        </a:defRPr>
      </a:lvl4pPr>
      <a:lvl5pPr algn="l" rtl="0" fontAlgn="base">
        <a:spcBef>
          <a:spcPct val="0"/>
        </a:spcBef>
        <a:spcAft>
          <a:spcPct val="0"/>
        </a:spcAft>
        <a:defRPr sz="2800">
          <a:solidFill>
            <a:schemeClr val="tx2"/>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marL="228600" indent="-228600" algn="l" rtl="0" fontAlgn="base">
        <a:spcBef>
          <a:spcPct val="75000"/>
        </a:spcBef>
        <a:spcAft>
          <a:spcPct val="0"/>
        </a:spcAft>
        <a:buFont typeface="Wingdings" pitchFamily="2" charset="2"/>
        <a:buChar char="§"/>
        <a:defRPr sz="2000">
          <a:solidFill>
            <a:schemeClr val="tx1"/>
          </a:solidFill>
          <a:latin typeface="+mn-lt"/>
          <a:ea typeface="+mn-ea"/>
          <a:cs typeface="+mn-cs"/>
        </a:defRPr>
      </a:lvl1pPr>
      <a:lvl2pPr marL="576263" indent="-233363" algn="l" rtl="0" fontAlgn="base">
        <a:spcBef>
          <a:spcPct val="25000"/>
        </a:spcBef>
        <a:spcAft>
          <a:spcPct val="0"/>
        </a:spcAft>
        <a:buFont typeface="Wingdings" pitchFamily="2" charset="2"/>
        <a:buChar char="§"/>
        <a:defRPr>
          <a:solidFill>
            <a:schemeClr val="tx1"/>
          </a:solidFill>
          <a:latin typeface="+mn-lt"/>
        </a:defRPr>
      </a:lvl2pPr>
      <a:lvl3pPr marL="914400" indent="-223838" algn="l" rtl="0" fontAlgn="base">
        <a:spcBef>
          <a:spcPct val="25000"/>
        </a:spcBef>
        <a:spcAft>
          <a:spcPct val="0"/>
        </a:spcAft>
        <a:buFont typeface="Wingdings" pitchFamily="2" charset="2"/>
        <a:buChar char="§"/>
        <a:defRPr sz="1600">
          <a:solidFill>
            <a:schemeClr val="tx1"/>
          </a:solidFill>
          <a:latin typeface="+mn-lt"/>
        </a:defRPr>
      </a:lvl3pPr>
      <a:lvl4pPr marL="1262063" indent="-233363" algn="l" rtl="0" fontAlgn="base">
        <a:spcBef>
          <a:spcPct val="25000"/>
        </a:spcBef>
        <a:spcAft>
          <a:spcPct val="0"/>
        </a:spcAft>
        <a:buFont typeface="Wingdings" pitchFamily="2" charset="2"/>
        <a:buChar char="§"/>
        <a:defRPr sz="1400">
          <a:solidFill>
            <a:schemeClr val="tx1"/>
          </a:solidFill>
          <a:latin typeface="+mn-lt"/>
        </a:defRPr>
      </a:lvl4pPr>
      <a:lvl5pPr marL="1539875" indent="-163513" algn="l" rtl="0" fontAlgn="base">
        <a:spcBef>
          <a:spcPct val="25000"/>
        </a:spcBef>
        <a:spcAft>
          <a:spcPct val="0"/>
        </a:spcAft>
        <a:buFont typeface="Wingdings" pitchFamily="2" charset="2"/>
        <a:buChar char="§"/>
        <a:defRPr sz="1200">
          <a:solidFill>
            <a:schemeClr val="tx1"/>
          </a:solidFill>
          <a:latin typeface="+mn-lt"/>
        </a:defRPr>
      </a:lvl5pPr>
      <a:lvl6pPr marL="1997075" indent="-163513" algn="l" rtl="0" fontAlgn="base">
        <a:spcBef>
          <a:spcPct val="25000"/>
        </a:spcBef>
        <a:spcAft>
          <a:spcPct val="0"/>
        </a:spcAft>
        <a:buFont typeface="Wingdings" pitchFamily="2" charset="2"/>
        <a:buChar char="§"/>
        <a:defRPr sz="1200">
          <a:solidFill>
            <a:schemeClr val="tx1"/>
          </a:solidFill>
          <a:latin typeface="+mn-lt"/>
        </a:defRPr>
      </a:lvl6pPr>
      <a:lvl7pPr marL="2454275" indent="-163513" algn="l" rtl="0" fontAlgn="base">
        <a:spcBef>
          <a:spcPct val="25000"/>
        </a:spcBef>
        <a:spcAft>
          <a:spcPct val="0"/>
        </a:spcAft>
        <a:buFont typeface="Wingdings" pitchFamily="2" charset="2"/>
        <a:buChar char="§"/>
        <a:defRPr sz="1200">
          <a:solidFill>
            <a:schemeClr val="tx1"/>
          </a:solidFill>
          <a:latin typeface="+mn-lt"/>
        </a:defRPr>
      </a:lvl7pPr>
      <a:lvl8pPr marL="2911475" indent="-163513" algn="l" rtl="0" fontAlgn="base">
        <a:spcBef>
          <a:spcPct val="25000"/>
        </a:spcBef>
        <a:spcAft>
          <a:spcPct val="0"/>
        </a:spcAft>
        <a:buFont typeface="Wingdings" pitchFamily="2" charset="2"/>
        <a:buChar char="§"/>
        <a:defRPr sz="1200">
          <a:solidFill>
            <a:schemeClr val="tx1"/>
          </a:solidFill>
          <a:latin typeface="+mn-lt"/>
        </a:defRPr>
      </a:lvl8pPr>
      <a:lvl9pPr marL="3368675" indent="-163513" algn="l" rtl="0" fontAlgn="base">
        <a:spcBef>
          <a:spcPct val="25000"/>
        </a:spcBef>
        <a:spcAft>
          <a:spcPct val="0"/>
        </a:spcAft>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dt" sz="half" idx="2"/>
          </p:nvPr>
        </p:nvSpPr>
        <p:spPr/>
        <p:txBody>
          <a:bodyPr/>
          <a:lstStyle/>
          <a:p>
            <a:fld id="{90EF8278-5FBA-49EC-8445-3E1B4F49008E}" type="datetime4">
              <a:rPr lang="en-US"/>
              <a:pPr/>
              <a:t>April 11, 2012</a:t>
            </a:fld>
            <a:endParaRPr lang="en-US" dirty="0"/>
          </a:p>
        </p:txBody>
      </p:sp>
      <p:sp>
        <p:nvSpPr>
          <p:cNvPr id="5" name="Rectangle 6"/>
          <p:cNvSpPr>
            <a:spLocks noGrp="1" noChangeArrowheads="1"/>
          </p:cNvSpPr>
          <p:nvPr>
            <p:ph type="ftr" sz="quarter" idx="3"/>
          </p:nvPr>
        </p:nvSpPr>
        <p:spPr/>
        <p:txBody>
          <a:bodyPr/>
          <a:lstStyle/>
          <a:p>
            <a:r>
              <a:rPr lang="en-US"/>
              <a:t>CONFIDENTIAL INFORMATION</a:t>
            </a:r>
          </a:p>
        </p:txBody>
      </p:sp>
      <p:sp>
        <p:nvSpPr>
          <p:cNvPr id="6177" name="Rectangle 33"/>
          <p:cNvSpPr>
            <a:spLocks noGrp="1" noChangeArrowheads="1"/>
          </p:cNvSpPr>
          <p:nvPr>
            <p:ph type="ctrTitle"/>
          </p:nvPr>
        </p:nvSpPr>
        <p:spPr/>
        <p:txBody>
          <a:bodyPr/>
          <a:lstStyle/>
          <a:p>
            <a:r>
              <a:rPr lang="en-US" sz="2400" dirty="0" smtClean="0"/>
              <a:t>M-Build Introduction</a:t>
            </a:r>
            <a:endParaRPr lang="en-US" sz="2400" dirty="0"/>
          </a:p>
        </p:txBody>
      </p:sp>
      <p:sp>
        <p:nvSpPr>
          <p:cNvPr id="6178" name="Rectangle 34"/>
          <p:cNvSpPr>
            <a:spLocks noGrp="1" noChangeArrowheads="1"/>
          </p:cNvSpPr>
          <p:nvPr>
            <p:ph type="subTitle" idx="1"/>
          </p:nvPr>
        </p:nvSpPr>
        <p:spPr/>
        <p:txBody>
          <a:bodyPr/>
          <a:lstStyle/>
          <a:p>
            <a:r>
              <a:rPr lang="en-US" dirty="0" smtClean="0"/>
              <a:t>Andy Owen</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manifest file</a:t>
            </a:r>
            <a:endParaRPr lang="en-AU" dirty="0"/>
          </a:p>
        </p:txBody>
      </p:sp>
      <p:sp>
        <p:nvSpPr>
          <p:cNvPr id="6"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hello_world</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hello_world.c</a:t>
            </a:r>
            <a:endParaRPr lang="en-AU" sz="2000" dirty="0" smtClean="0">
              <a:latin typeface="Consolas" pitchFamily="49" charset="0"/>
              <a:cs typeface="Consolas" pitchFamily="49" charset="0"/>
            </a:endParaRP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 Comments look like this</a:t>
            </a: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fibonacci</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fibonacci.c</a:t>
            </a:r>
            <a:endParaRPr lang="en-AU" sz="20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10</a:t>
            </a:fld>
            <a:endParaRPr lang="en-US"/>
          </a:p>
        </p:txBody>
      </p:sp>
      <p:sp>
        <p:nvSpPr>
          <p:cNvPr id="8" name="Content Placeholder 7"/>
          <p:cNvSpPr>
            <a:spLocks noGrp="1"/>
          </p:cNvSpPr>
          <p:nvPr>
            <p:ph sz="half" idx="2"/>
          </p:nvPr>
        </p:nvSpPr>
        <p:spPr/>
        <p:txBody>
          <a:bodyPr/>
          <a:lstStyle/>
          <a:p>
            <a:r>
              <a:rPr lang="en-AU" sz="2000" dirty="0" smtClean="0"/>
              <a:t>The things in brackets (e.g. "</a:t>
            </a:r>
            <a:r>
              <a:rPr lang="en-AU" sz="2000" dirty="0" err="1" smtClean="0"/>
              <a:t>hello_world</a:t>
            </a:r>
            <a:r>
              <a:rPr lang="en-AU" sz="2000" dirty="0" smtClean="0"/>
              <a:t>") are called </a:t>
            </a:r>
            <a:r>
              <a:rPr lang="en-AU" sz="2000" i="1" dirty="0" smtClean="0"/>
              <a:t>keywords</a:t>
            </a:r>
            <a:r>
              <a:rPr lang="en-AU" sz="2000" dirty="0" smtClean="0"/>
              <a:t>.</a:t>
            </a:r>
          </a:p>
          <a:p>
            <a:r>
              <a:rPr lang="en-AU" sz="2000" dirty="0" smtClean="0"/>
              <a:t>Each bracketed thing starts a </a:t>
            </a:r>
            <a:r>
              <a:rPr lang="en-AU" sz="2000" i="1" dirty="0" smtClean="0"/>
              <a:t>section</a:t>
            </a:r>
            <a:r>
              <a:rPr lang="en-AU" sz="2000" dirty="0" smtClean="0"/>
              <a:t>.</a:t>
            </a:r>
          </a:p>
          <a:p>
            <a:pPr lvl="1"/>
            <a:r>
              <a:rPr lang="en-AU" sz="1600" dirty="0" smtClean="0"/>
              <a:t>Sections can’t nest</a:t>
            </a:r>
          </a:p>
          <a:p>
            <a:pPr lvl="1"/>
            <a:r>
              <a:rPr lang="en-AU" sz="1600" dirty="0" smtClean="0"/>
              <a:t>Everything in a section will be "used" if the bracketed thing is satisfied.</a:t>
            </a:r>
          </a:p>
          <a:p>
            <a:r>
              <a:rPr lang="en-AU" sz="2000" dirty="0"/>
              <a:t>No </a:t>
            </a:r>
            <a:r>
              <a:rPr lang="en-AU" sz="2000" dirty="0" smtClean="0"/>
              <a:t>attributes or tags here</a:t>
            </a:r>
            <a:endParaRPr lang="en-AU" sz="2000" dirty="0"/>
          </a:p>
          <a:p>
            <a:pPr marL="0" indent="0">
              <a:buNone/>
            </a:pPr>
            <a:endParaRPr lang="en-AU" sz="2000" dirty="0"/>
          </a:p>
        </p:txBody>
      </p:sp>
    </p:spTree>
    <p:extLst>
      <p:ext uri="{BB962C8B-B14F-4D97-AF65-F5344CB8AC3E}">
        <p14:creationId xmlns:p14="http://schemas.microsoft.com/office/powerpoint/2010/main" val="426996650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Setting </a:t>
            </a:r>
            <a:r>
              <a:rPr lang="en-AU" dirty="0" err="1" smtClean="0"/>
              <a:t>Preprocessor</a:t>
            </a:r>
            <a:r>
              <a:rPr lang="en-AU" dirty="0" smtClean="0"/>
              <a:t> Macros – Continued</a:t>
            </a:r>
            <a:endParaRPr lang="en-AU" dirty="0"/>
          </a:p>
        </p:txBody>
      </p:sp>
      <p:sp>
        <p:nvSpPr>
          <p:cNvPr id="4" name="Content Placeholder 3"/>
          <p:cNvSpPr>
            <a:spLocks noGrp="1"/>
          </p:cNvSpPr>
          <p:nvPr>
            <p:ph sz="half" idx="2"/>
          </p:nvPr>
        </p:nvSpPr>
        <p:spPr/>
        <p:txBody>
          <a:bodyPr/>
          <a:lstStyle/>
          <a:p>
            <a:r>
              <a:rPr lang="en-AU" sz="2000" dirty="0" smtClean="0"/>
              <a:t>The second definition for DEFINE.GREET is more specific (requires both </a:t>
            </a:r>
            <a:r>
              <a:rPr lang="en-AU" sz="2000" dirty="0" err="1" smtClean="0"/>
              <a:t>example_objects</a:t>
            </a:r>
            <a:r>
              <a:rPr lang="en-AU" sz="2000" dirty="0" smtClean="0"/>
              <a:t> and </a:t>
            </a:r>
            <a:r>
              <a:rPr lang="en-AU" sz="2000" dirty="0" err="1" smtClean="0"/>
              <a:t>os_windows</a:t>
            </a:r>
            <a:r>
              <a:rPr lang="en-AU" sz="2000" dirty="0" smtClean="0"/>
              <a:t>) so it will take precedence</a:t>
            </a:r>
          </a:p>
          <a:p>
            <a:r>
              <a:rPr lang="en-AU" sz="2000" dirty="0" smtClean="0"/>
              <a:t>Use '' string to allow us to put double quotes inside</a:t>
            </a:r>
          </a:p>
          <a:p>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100</a:t>
            </a:fld>
            <a:endParaRPr lang="en-US"/>
          </a:p>
        </p:txBody>
      </p:sp>
      <p:sp>
        <p:nvSpPr>
          <p:cNvPr id="7" name="Content Placeholder 5"/>
          <p:cNvSpPr>
            <a:spLocks noGrp="1"/>
          </p:cNvSpPr>
          <p:nvPr>
            <p:ph sz="half" idx="1"/>
          </p:nvPr>
        </p:nvSpPr>
        <p:spPr>
          <a:xfrm>
            <a:off x="457200" y="820737"/>
            <a:ext cx="4038600" cy="3553593"/>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800" dirty="0" smtClean="0">
                <a:latin typeface="Consolas" pitchFamily="49" charset="0"/>
                <a:cs typeface="Consolas" pitchFamily="49" charset="0"/>
              </a:rPr>
              <a:t># example/</a:t>
            </a:r>
            <a:r>
              <a:rPr lang="en-AU" sz="1800" dirty="0" err="1" smtClean="0">
                <a:latin typeface="Consolas" pitchFamily="49" charset="0"/>
                <a:cs typeface="Consolas" pitchFamily="49" charset="0"/>
              </a:rPr>
              <a:t>src</a:t>
            </a: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 (@doc string hidden)</a:t>
            </a:r>
          </a:p>
          <a:p>
            <a:pPr marL="0" indent="0">
              <a:spcBef>
                <a:spcPts val="600"/>
              </a:spcBef>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example_objects</a:t>
            </a:r>
            <a:r>
              <a:rPr lang="en-AU" sz="1800" dirty="0" smtClean="0">
                <a:latin typeface="Consolas" pitchFamily="49" charset="0"/>
                <a:cs typeface="Consolas" pitchFamily="49" charset="0"/>
              </a:rPr>
              <a:t>]</a:t>
            </a:r>
          </a:p>
          <a:p>
            <a:pPr marL="0" indent="0">
              <a:spcBef>
                <a:spcPts val="600"/>
              </a:spcBef>
              <a:buNone/>
            </a:pPr>
            <a:r>
              <a:rPr lang="en-AU" sz="1800" dirty="0" smtClean="0">
                <a:latin typeface="Consolas" pitchFamily="49" charset="0"/>
                <a:cs typeface="Consolas" pitchFamily="49" charset="0"/>
              </a:rPr>
              <a:t>@add </a:t>
            </a:r>
            <a:r>
              <a:rPr lang="en-AU" sz="1800" dirty="0" err="1" smtClean="0">
                <a:latin typeface="Consolas" pitchFamily="49" charset="0"/>
                <a:cs typeface="Consolas" pitchFamily="49" charset="0"/>
              </a:rPr>
              <a:t>example_api</a:t>
            </a: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att</a:t>
            </a:r>
            <a:r>
              <a:rPr lang="en-AU" sz="1800" dirty="0" smtClean="0">
                <a:latin typeface="Consolas" pitchFamily="49" charset="0"/>
                <a:cs typeface="Consolas" pitchFamily="49" charset="0"/>
              </a:rPr>
              <a:t> DEFINE.GREET = \</a:t>
            </a:r>
          </a:p>
          <a:p>
            <a:pPr marL="0" indent="0">
              <a:spcBef>
                <a:spcPts val="60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'"world"'</a:t>
            </a:r>
          </a:p>
          <a:p>
            <a:pPr marL="0" indent="0">
              <a:spcBef>
                <a:spcPts val="600"/>
              </a:spcBef>
              <a:buNone/>
            </a:pPr>
            <a:r>
              <a:rPr lang="en-AU" sz="1800" dirty="0" err="1" smtClean="0">
                <a:latin typeface="Consolas" pitchFamily="49" charset="0"/>
                <a:cs typeface="Consolas" pitchFamily="49" charset="0"/>
              </a:rPr>
              <a:t>example.c</a:t>
            </a:r>
            <a:endParaRPr lang="en-AU" sz="1800" dirty="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example_objects.os_windows</a:t>
            </a:r>
            <a:r>
              <a:rPr lang="en-AU" sz="1800" dirty="0" smtClean="0">
                <a:latin typeface="Consolas" pitchFamily="49" charset="0"/>
                <a:cs typeface="Consolas" pitchFamily="49" charset="0"/>
              </a:rPr>
              <a:t>]</a:t>
            </a:r>
          </a:p>
          <a:p>
            <a:pPr marL="0" indent="0">
              <a:spcBef>
                <a:spcPts val="600"/>
              </a:spcBef>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att</a:t>
            </a:r>
            <a:r>
              <a:rPr lang="en-AU" sz="1800" dirty="0" smtClean="0">
                <a:latin typeface="Consolas" pitchFamily="49" charset="0"/>
                <a:cs typeface="Consolas" pitchFamily="49" charset="0"/>
              </a:rPr>
              <a:t> DEFINE.GREET = \</a:t>
            </a:r>
          </a:p>
          <a:p>
            <a:pPr marL="0" indent="0">
              <a:spcBef>
                <a:spcPts val="60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'"windows"'</a:t>
            </a:r>
          </a:p>
        </p:txBody>
      </p:sp>
    </p:spTree>
    <p:extLst>
      <p:ext uri="{BB962C8B-B14F-4D97-AF65-F5344CB8AC3E}">
        <p14:creationId xmlns:p14="http://schemas.microsoft.com/office/powerpoint/2010/main" val="196292191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Configuration Specific Files</a:t>
            </a:r>
            <a:endParaRPr lang="en-AU" dirty="0"/>
          </a:p>
        </p:txBody>
      </p:sp>
      <p:sp>
        <p:nvSpPr>
          <p:cNvPr id="4" name="Content Placeholder 3"/>
          <p:cNvSpPr>
            <a:spLocks noGrp="1"/>
          </p:cNvSpPr>
          <p:nvPr>
            <p:ph sz="half" idx="2"/>
          </p:nvPr>
        </p:nvSpPr>
        <p:spPr/>
        <p:txBody>
          <a:bodyPr/>
          <a:lstStyle/>
          <a:p>
            <a:r>
              <a:rPr lang="en-AU" sz="2000" dirty="0" smtClean="0"/>
              <a:t>By giving the Windows version the same filename as the generic version, we get M-Build to choose just one of them</a:t>
            </a:r>
          </a:p>
          <a:p>
            <a:r>
              <a:rPr lang="en-AU" sz="2000" dirty="0" smtClean="0"/>
              <a:t>This could also be done if they had different names by using the "exclusive" tag</a:t>
            </a:r>
          </a:p>
          <a:p>
            <a:r>
              <a:rPr lang="en-AU" sz="2000" dirty="0" smtClean="0"/>
              <a:t>Note that we don't need to repeat the "@add </a:t>
            </a:r>
            <a:r>
              <a:rPr lang="en-AU" sz="2000" dirty="0" err="1" smtClean="0"/>
              <a:t>example_api</a:t>
            </a:r>
            <a:r>
              <a:rPr lang="en-AU" sz="2000" dirty="0" smtClean="0"/>
              <a:t>"</a:t>
            </a:r>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101</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800" dirty="0" smtClean="0">
                <a:latin typeface="Consolas" pitchFamily="49" charset="0"/>
                <a:cs typeface="Consolas" pitchFamily="49" charset="0"/>
              </a:rPr>
              <a:t># example/frontend/</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 (@doc string hidden)</a:t>
            </a:r>
          </a:p>
          <a:p>
            <a:pPr marL="0" indent="0">
              <a:spcBef>
                <a:spcPts val="600"/>
              </a:spcBef>
              <a:buNone/>
            </a:pP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example_frontend</a:t>
            </a:r>
            <a:r>
              <a:rPr lang="en-AU" sz="1800" dirty="0" smtClean="0">
                <a:latin typeface="Consolas" pitchFamily="49" charset="0"/>
                <a:cs typeface="Consolas" pitchFamily="49" charset="0"/>
              </a:rPr>
              <a:t>]</a:t>
            </a:r>
          </a:p>
          <a:p>
            <a:pPr marL="0" indent="0">
              <a:spcBef>
                <a:spcPts val="600"/>
              </a:spcBef>
              <a:buNone/>
            </a:pPr>
            <a:r>
              <a:rPr lang="en-AU" sz="1800" dirty="0" smtClean="0">
                <a:latin typeface="Consolas" pitchFamily="49" charset="0"/>
                <a:cs typeface="Consolas" pitchFamily="49" charset="0"/>
              </a:rPr>
              <a:t>@add </a:t>
            </a:r>
            <a:r>
              <a:rPr lang="en-AU" sz="1800" dirty="0" err="1" smtClean="0">
                <a:latin typeface="Consolas" pitchFamily="49" charset="0"/>
                <a:cs typeface="Consolas" pitchFamily="49" charset="0"/>
              </a:rPr>
              <a:t>example_api</a:t>
            </a:r>
            <a:endParaRPr lang="en-AU" sz="1800" dirty="0" smtClean="0">
              <a:latin typeface="Consolas" pitchFamily="49" charset="0"/>
              <a:cs typeface="Consolas" pitchFamily="49" charset="0"/>
            </a:endParaRPr>
          </a:p>
          <a:p>
            <a:pPr marL="0" indent="0">
              <a:spcBef>
                <a:spcPts val="600"/>
              </a:spcBef>
              <a:buNone/>
            </a:pPr>
            <a:r>
              <a:rPr lang="en-AU" sz="1800" dirty="0" err="1" smtClean="0">
                <a:latin typeface="Consolas" pitchFamily="49" charset="0"/>
                <a:cs typeface="Consolas" pitchFamily="49" charset="0"/>
              </a:rPr>
              <a:t>example_main.c</a:t>
            </a:r>
            <a:endParaRPr lang="en-AU" sz="1800" dirty="0" smtClean="0">
              <a:latin typeface="Consolas" pitchFamily="49" charset="0"/>
              <a:cs typeface="Consolas" pitchFamily="49" charset="0"/>
            </a:endParaRPr>
          </a:p>
          <a:p>
            <a:pPr marL="0" indent="0">
              <a:spcBef>
                <a:spcPts val="600"/>
              </a:spcBef>
              <a:buNone/>
            </a:pPr>
            <a:endParaRPr lang="en-AU" sz="1800" dirty="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example_frontend.os_windows</a:t>
            </a:r>
            <a:r>
              <a:rPr lang="en-AU" sz="1800" dirty="0" smtClean="0">
                <a:latin typeface="Consolas" pitchFamily="49" charset="0"/>
                <a:cs typeface="Consolas" pitchFamily="49" charset="0"/>
              </a:rPr>
              <a:t>]</a:t>
            </a:r>
          </a:p>
          <a:p>
            <a:pPr marL="0" indent="0">
              <a:spcBef>
                <a:spcPts val="600"/>
              </a:spcBef>
              <a:buNone/>
            </a:pPr>
            <a:r>
              <a:rPr lang="en-AU" sz="1800" dirty="0" smtClean="0">
                <a:latin typeface="Consolas" pitchFamily="49" charset="0"/>
                <a:cs typeface="Consolas" pitchFamily="49" charset="0"/>
              </a:rPr>
              <a:t>windows/</a:t>
            </a:r>
            <a:r>
              <a:rPr lang="en-AU" sz="1800" dirty="0" err="1" smtClean="0">
                <a:latin typeface="Consolas" pitchFamily="49" charset="0"/>
                <a:cs typeface="Consolas" pitchFamily="49" charset="0"/>
              </a:rPr>
              <a:t>example_main.c</a:t>
            </a:r>
            <a:endParaRPr lang="en-AU" sz="1800" dirty="0" smtClean="0">
              <a:latin typeface="Consolas" pitchFamily="49" charset="0"/>
              <a:cs typeface="Consolas" pitchFamily="49" charset="0"/>
            </a:endParaRPr>
          </a:p>
        </p:txBody>
      </p:sp>
    </p:spTree>
    <p:extLst>
      <p:ext uri="{BB962C8B-B14F-4D97-AF65-F5344CB8AC3E}">
        <p14:creationId xmlns:p14="http://schemas.microsoft.com/office/powerpoint/2010/main" val="5696866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AU" dirty="0"/>
              <a:t>Configuration Specific </a:t>
            </a:r>
            <a:r>
              <a:rPr lang="en-AU" dirty="0" smtClean="0"/>
              <a:t>Files – Continued</a:t>
            </a:r>
            <a:endParaRPr lang="en-AU" dirty="0"/>
          </a:p>
        </p:txBody>
      </p:sp>
      <p:sp>
        <p:nvSpPr>
          <p:cNvPr id="15" name="Content Placeholder 5"/>
          <p:cNvSpPr>
            <a:spLocks noGrp="1"/>
          </p:cNvSpPr>
          <p:nvPr>
            <p:ph sz="half" idx="1"/>
          </p:nvPr>
        </p:nvSpPr>
        <p:spPr>
          <a:xfrm>
            <a:off x="457200" y="820738"/>
            <a:ext cx="4402832" cy="3429000"/>
          </a:xfrm>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2000" dirty="0" smtClean="0">
                <a:latin typeface="Consolas" pitchFamily="49" charset="0"/>
                <a:cs typeface="Consolas" pitchFamily="49" charset="0"/>
              </a:rPr>
              <a:t>/* </a:t>
            </a:r>
            <a:r>
              <a:rPr lang="en-AU" sz="2000" dirty="0" smtClean="0">
                <a:effectLst>
                  <a:glow rad="228600">
                    <a:schemeClr val="accent6">
                      <a:satMod val="175000"/>
                      <a:alpha val="40000"/>
                    </a:schemeClr>
                  </a:glow>
                </a:effectLst>
                <a:latin typeface="Consolas" pitchFamily="49" charset="0"/>
                <a:cs typeface="Consolas" pitchFamily="49" charset="0"/>
              </a:rPr>
              <a:t>windows/</a:t>
            </a:r>
            <a:r>
              <a:rPr lang="en-AU" sz="2000" dirty="0" err="1" smtClean="0">
                <a:latin typeface="Consolas" pitchFamily="49" charset="0"/>
                <a:cs typeface="Consolas" pitchFamily="49" charset="0"/>
              </a:rPr>
              <a:t>example_main.c</a:t>
            </a:r>
            <a:r>
              <a:rPr lang="en-AU" sz="2000" dirty="0" smtClean="0">
                <a:latin typeface="Consolas" pitchFamily="49" charset="0"/>
                <a:cs typeface="Consolas" pitchFamily="49" charset="0"/>
              </a:rPr>
              <a:t> */</a:t>
            </a:r>
          </a:p>
          <a:p>
            <a:pPr marL="0" indent="0">
              <a:spcBef>
                <a:spcPts val="0"/>
              </a:spcBef>
              <a:buNone/>
            </a:pPr>
            <a:r>
              <a:rPr lang="en-AU" sz="2000" dirty="0" smtClean="0">
                <a:latin typeface="Consolas" pitchFamily="49" charset="0"/>
                <a:cs typeface="Consolas" pitchFamily="49" charset="0"/>
              </a:rPr>
              <a:t>#include &lt;</a:t>
            </a:r>
            <a:r>
              <a:rPr lang="en-AU" sz="2000" dirty="0" err="1" smtClean="0">
                <a:latin typeface="Consolas" pitchFamily="49" charset="0"/>
                <a:cs typeface="Consolas" pitchFamily="49" charset="0"/>
              </a:rPr>
              <a:t>stdio.h</a:t>
            </a:r>
            <a:r>
              <a:rPr lang="en-AU" sz="2000" dirty="0" smtClean="0">
                <a:latin typeface="Consolas" pitchFamily="49" charset="0"/>
                <a:cs typeface="Consolas" pitchFamily="49" charset="0"/>
              </a:rPr>
              <a:t>&gt;</a:t>
            </a:r>
          </a:p>
          <a:p>
            <a:pPr marL="0" indent="0">
              <a:spcBef>
                <a:spcPts val="0"/>
              </a:spcBef>
              <a:buNone/>
            </a:pPr>
            <a:r>
              <a:rPr lang="en-AU" sz="2000" dirty="0" smtClean="0">
                <a:latin typeface="Consolas" pitchFamily="49" charset="0"/>
                <a:cs typeface="Consolas" pitchFamily="49" charset="0"/>
              </a:rPr>
              <a:t>#include "</a:t>
            </a:r>
            <a:r>
              <a:rPr lang="en-AU" sz="2000" dirty="0" err="1" smtClean="0">
                <a:latin typeface="Consolas" pitchFamily="49" charset="0"/>
                <a:cs typeface="Consolas" pitchFamily="49" charset="0"/>
              </a:rPr>
              <a:t>example.h</a:t>
            </a:r>
            <a:r>
              <a:rPr lang="en-AU" sz="2000" dirty="0" smtClean="0">
                <a:latin typeface="Consolas" pitchFamily="49" charset="0"/>
                <a:cs typeface="Consolas" pitchFamily="49" charset="0"/>
              </a:rPr>
              <a:t>"</a:t>
            </a:r>
          </a:p>
          <a:p>
            <a:pPr marL="0" indent="0">
              <a:spcBef>
                <a:spcPts val="0"/>
              </a:spcBef>
              <a:buNone/>
            </a:pPr>
            <a:r>
              <a:rPr lang="en-AU" sz="2000" dirty="0" err="1" smtClean="0">
                <a:latin typeface="Consolas" pitchFamily="49" charset="0"/>
                <a:cs typeface="Consolas" pitchFamily="49" charset="0"/>
              </a:rPr>
              <a:t>int</a:t>
            </a:r>
            <a:r>
              <a:rPr lang="en-AU" sz="2000" dirty="0" smtClean="0">
                <a:latin typeface="Consolas" pitchFamily="49" charset="0"/>
                <a:cs typeface="Consolas" pitchFamily="49" charset="0"/>
              </a:rPr>
              <a:t> main(void)</a:t>
            </a:r>
          </a:p>
          <a:p>
            <a:pPr marL="0" indent="0">
              <a:spcBef>
                <a:spcPts val="0"/>
              </a:spcBef>
              <a:buNone/>
            </a:pPr>
            <a:r>
              <a:rPr lang="en-AU" sz="2000" dirty="0" smtClean="0">
                <a:latin typeface="Consolas" pitchFamily="49" charset="0"/>
                <a:cs typeface="Consolas" pitchFamily="49" charset="0"/>
              </a:rPr>
              <a:t>{</a:t>
            </a:r>
          </a:p>
          <a:p>
            <a:pPr marL="0" indent="0">
              <a:spcBef>
                <a:spcPts val="0"/>
              </a:spcBef>
              <a:buNone/>
            </a:pP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const</a:t>
            </a:r>
            <a:r>
              <a:rPr lang="en-AU" sz="2000" dirty="0" smtClean="0">
                <a:latin typeface="Consolas" pitchFamily="49" charset="0"/>
                <a:cs typeface="Consolas" pitchFamily="49" charset="0"/>
              </a:rPr>
              <a:t> char *</a:t>
            </a:r>
            <a:r>
              <a:rPr lang="en-AU" sz="2000" dirty="0" err="1" smtClean="0">
                <a:latin typeface="Consolas" pitchFamily="49" charset="0"/>
                <a:cs typeface="Consolas" pitchFamily="49" charset="0"/>
              </a:rPr>
              <a:t>p_g</a:t>
            </a:r>
            <a:r>
              <a:rPr lang="en-AU" sz="2000" dirty="0" smtClean="0">
                <a:latin typeface="Consolas" pitchFamily="49" charset="0"/>
                <a:cs typeface="Consolas" pitchFamily="49" charset="0"/>
              </a:rPr>
              <a:t> = example();</a:t>
            </a:r>
          </a:p>
          <a:p>
            <a:pPr marL="0" indent="0">
              <a:spcBef>
                <a:spcPts val="0"/>
              </a:spcBef>
              <a:buNone/>
            </a:pPr>
            <a:r>
              <a:rPr lang="en-AU" sz="2000" dirty="0" smtClean="0">
                <a:latin typeface="Consolas" pitchFamily="49" charset="0"/>
                <a:cs typeface="Consolas" pitchFamily="49" charset="0"/>
              </a:rPr>
              <a:t> </a:t>
            </a:r>
            <a:r>
              <a:rPr lang="en-AU" sz="2000" dirty="0" err="1" smtClean="0">
                <a:effectLst>
                  <a:glow rad="228600">
                    <a:schemeClr val="accent6">
                      <a:satMod val="175000"/>
                      <a:alpha val="40000"/>
                    </a:schemeClr>
                  </a:glow>
                </a:effectLst>
                <a:latin typeface="Consolas" pitchFamily="49" charset="0"/>
                <a:cs typeface="Consolas" pitchFamily="49" charset="0"/>
              </a:rPr>
              <a:t>fprintf</a:t>
            </a:r>
            <a:r>
              <a:rPr lang="en-AU" sz="2000" dirty="0" smtClean="0">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stderr</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0"/>
              </a:spcBef>
              <a:buNone/>
            </a:pPr>
            <a:r>
              <a:rPr lang="en-AU" sz="2000" dirty="0">
                <a:effectLst>
                  <a:glow rad="228600">
                    <a:schemeClr val="accent6">
                      <a:satMod val="175000"/>
                      <a:alpha val="40000"/>
                    </a:schemeClr>
                  </a:glow>
                </a:effectLst>
                <a:latin typeface="Consolas" pitchFamily="49" charset="0"/>
                <a:cs typeface="Consolas" pitchFamily="49" charset="0"/>
              </a:rPr>
              <a:t> </a:t>
            </a:r>
            <a:r>
              <a:rPr lang="en-AU" sz="2000" dirty="0" smtClean="0">
                <a:effectLst>
                  <a:glow rad="228600">
                    <a:schemeClr val="accent6">
                      <a:satMod val="175000"/>
                      <a:alpha val="40000"/>
                    </a:schemeClr>
                  </a:glow>
                </a:effectLst>
                <a:latin typeface="Consolas" pitchFamily="49" charset="0"/>
                <a:cs typeface="Consolas" pitchFamily="49" charset="0"/>
              </a:rPr>
              <a:t> </a:t>
            </a:r>
            <a:r>
              <a:rPr lang="en-AU" sz="2000" dirty="0" smtClean="0">
                <a:latin typeface="Consolas" pitchFamily="49" charset="0"/>
                <a:cs typeface="Consolas" pitchFamily="49" charset="0"/>
              </a:rPr>
              <a:t>"Hello %s\n", </a:t>
            </a:r>
            <a:r>
              <a:rPr lang="en-AU" sz="2000" dirty="0" err="1" smtClean="0">
                <a:latin typeface="Consolas" pitchFamily="49" charset="0"/>
                <a:cs typeface="Consolas" pitchFamily="49" charset="0"/>
              </a:rPr>
              <a:t>p_g</a:t>
            </a:r>
            <a:r>
              <a:rPr lang="en-AU" sz="2000" dirty="0" smtClean="0">
                <a:latin typeface="Consolas" pitchFamily="49" charset="0"/>
                <a:cs typeface="Consolas" pitchFamily="49" charset="0"/>
              </a:rPr>
              <a:t>);</a:t>
            </a:r>
          </a:p>
          <a:p>
            <a:pPr marL="0" indent="0">
              <a:spcBef>
                <a:spcPts val="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return 0;</a:t>
            </a:r>
          </a:p>
          <a:p>
            <a:pPr marL="0" indent="0">
              <a:spcBef>
                <a:spcPts val="0"/>
              </a:spcBef>
              <a:buNone/>
            </a:pPr>
            <a:r>
              <a:rPr lang="en-AU" sz="2000" dirty="0">
                <a:latin typeface="Consolas" pitchFamily="49" charset="0"/>
                <a:cs typeface="Consolas" pitchFamily="49" charset="0"/>
              </a:rPr>
              <a:t>}</a:t>
            </a:r>
            <a:endParaRPr lang="en-AU" sz="2000" dirty="0" smtClean="0">
              <a:latin typeface="Consolas" pitchFamily="49" charset="0"/>
              <a:cs typeface="Consolas" pitchFamily="49" charset="0"/>
            </a:endParaRPr>
          </a:p>
        </p:txBody>
      </p:sp>
      <p:sp>
        <p:nvSpPr>
          <p:cNvPr id="2" name="Content Placeholder 1"/>
          <p:cNvSpPr>
            <a:spLocks noGrp="1"/>
          </p:cNvSpPr>
          <p:nvPr>
            <p:ph sz="half" idx="2"/>
          </p:nvPr>
        </p:nvSpPr>
        <p:spPr>
          <a:xfrm>
            <a:off x="4932040" y="820738"/>
            <a:ext cx="3754760" cy="3429000"/>
          </a:xfrm>
        </p:spPr>
        <p:txBody>
          <a:bodyPr/>
          <a:lstStyle/>
          <a:p>
            <a:r>
              <a:rPr lang="en-AU" sz="2000" dirty="0" smtClean="0"/>
              <a:t>Generally, files with the same name should implement the same API</a:t>
            </a:r>
            <a:endParaRPr lang="en-AU" sz="20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102</a:t>
            </a:fld>
            <a:endParaRPr lang="en-US"/>
          </a:p>
        </p:txBody>
      </p:sp>
    </p:spTree>
    <p:extLst>
      <p:ext uri="{BB962C8B-B14F-4D97-AF65-F5344CB8AC3E}">
        <p14:creationId xmlns:p14="http://schemas.microsoft.com/office/powerpoint/2010/main" val="18346360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Updating </a:t>
            </a:r>
            <a:r>
              <a:rPr lang="en-AU" dirty="0" err="1" smtClean="0"/>
              <a:t>Configs</a:t>
            </a:r>
            <a:endParaRPr lang="en-AU" dirty="0"/>
          </a:p>
        </p:txBody>
      </p:sp>
      <p:sp>
        <p:nvSpPr>
          <p:cNvPr id="4" name="Content Placeholder 3"/>
          <p:cNvSpPr>
            <a:spLocks noGrp="1"/>
          </p:cNvSpPr>
          <p:nvPr>
            <p:ph sz="half" idx="2"/>
          </p:nvPr>
        </p:nvSpPr>
        <p:spPr>
          <a:xfrm>
            <a:off x="5076056" y="820738"/>
            <a:ext cx="3610744" cy="3429000"/>
          </a:xfrm>
        </p:spPr>
        <p:txBody>
          <a:bodyPr/>
          <a:lstStyle/>
          <a:p>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103</a:t>
            </a:fld>
            <a:endParaRPr lang="en-US"/>
          </a:p>
        </p:txBody>
      </p:sp>
      <p:sp>
        <p:nvSpPr>
          <p:cNvPr id="7" name="Content Placeholder 5"/>
          <p:cNvSpPr>
            <a:spLocks noGrp="1"/>
          </p:cNvSpPr>
          <p:nvPr>
            <p:ph sz="half" idx="1"/>
          </p:nvPr>
        </p:nvSpPr>
        <p:spPr>
          <a:xfrm>
            <a:off x="457200" y="820738"/>
            <a:ext cx="4546848" cy="3429000"/>
          </a:xfrm>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800" dirty="0" smtClean="0">
                <a:latin typeface="Consolas" pitchFamily="49" charset="0"/>
                <a:cs typeface="Consolas" pitchFamily="49" charset="0"/>
              </a:rPr>
              <a:t># example/make/</a:t>
            </a:r>
            <a:endParaRPr lang="en-AU" sz="1800" dirty="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  example_configs.p2_plugin</a:t>
            </a:r>
          </a:p>
          <a:p>
            <a:pPr marL="0" indent="0">
              <a:spcBef>
                <a:spcPts val="0"/>
              </a:spcBef>
              <a:buNone/>
            </a:pPr>
            <a:r>
              <a:rPr lang="en-AU" sz="1800" dirty="0" err="1" smtClean="0">
                <a:latin typeface="Consolas" pitchFamily="49" charset="0"/>
                <a:cs typeface="Consolas" pitchFamily="49" charset="0"/>
              </a:rPr>
              <a:t>def</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get_symbols</a:t>
            </a:r>
            <a:r>
              <a:rPr lang="en-AU" sz="1800" dirty="0" smtClean="0">
                <a:latin typeface="Consolas" pitchFamily="49" charset="0"/>
                <a:cs typeface="Consolas" pitchFamily="49" charset="0"/>
              </a:rPr>
              <a:t>():</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return {'</a:t>
            </a:r>
            <a:r>
              <a:rPr lang="en-AU" sz="1800" dirty="0" err="1" smtClean="0">
                <a:latin typeface="Consolas" pitchFamily="49" charset="0"/>
                <a:cs typeface="Consolas" pitchFamily="49" charset="0"/>
              </a:rPr>
              <a:t>example_configs</a:t>
            </a:r>
            <a:r>
              <a:rPr lang="en-AU" sz="1800" dirty="0" smtClean="0">
                <a:latin typeface="Consolas" pitchFamily="49" charset="0"/>
                <a:cs typeface="Consolas" pitchFamily="49" charset="0"/>
              </a:rPr>
              <a:t>': c}</a:t>
            </a:r>
          </a:p>
          <a:p>
            <a:pPr marL="0" indent="0">
              <a:spcBef>
                <a:spcPts val="0"/>
              </a:spcBef>
              <a:buNone/>
            </a:pPr>
            <a:endParaRPr lang="en-AU" sz="1800" dirty="0" smtClean="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require('</a:t>
            </a:r>
            <a:r>
              <a:rPr lang="en-AU" sz="1800" dirty="0" err="1" smtClean="0">
                <a:latin typeface="Consolas" pitchFamily="49" charset="0"/>
                <a:cs typeface="Consolas" pitchFamily="49" charset="0"/>
              </a:rPr>
              <a:t>mbuild_restrict</a:t>
            </a:r>
            <a:r>
              <a:rPr lang="en-AU" sz="1800" dirty="0" smtClean="0">
                <a:latin typeface="Consolas" pitchFamily="49" charset="0"/>
                <a:cs typeface="Consolas" pitchFamily="49" charset="0"/>
              </a:rPr>
              <a:t>')</a:t>
            </a:r>
          </a:p>
          <a:p>
            <a:pPr marL="0" indent="0">
              <a:spcBef>
                <a:spcPts val="0"/>
              </a:spcBef>
              <a:buNone/>
            </a:pPr>
            <a:r>
              <a:rPr lang="en-AU" sz="1800" dirty="0" smtClean="0">
                <a:latin typeface="Consolas" pitchFamily="49" charset="0"/>
                <a:cs typeface="Consolas" pitchFamily="49" charset="0"/>
              </a:rPr>
              <a:t>require('</a:t>
            </a:r>
            <a:r>
              <a:rPr lang="en-AU" sz="1800" dirty="0" err="1" smtClean="0">
                <a:latin typeface="Consolas" pitchFamily="49" charset="0"/>
                <a:cs typeface="Consolas" pitchFamily="49" charset="0"/>
              </a:rPr>
              <a:t>mbuild_standard</a:t>
            </a:r>
            <a:r>
              <a:rPr lang="en-AU" sz="1800" dirty="0" smtClean="0">
                <a:latin typeface="Consolas" pitchFamily="49" charset="0"/>
                <a:cs typeface="Consolas" pitchFamily="49" charset="0"/>
              </a:rPr>
              <a:t>')</a:t>
            </a:r>
            <a:endParaRPr lang="en-AU" sz="1800" dirty="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c = </a:t>
            </a:r>
            <a:r>
              <a:rPr lang="en-AU" sz="1800" dirty="0" err="1" smtClean="0">
                <a:latin typeface="Consolas" pitchFamily="49" charset="0"/>
                <a:cs typeface="Consolas" pitchFamily="49" charset="0"/>
              </a:rPr>
              <a:t>mbuild_restrict</a:t>
            </a:r>
            <a:r>
              <a:rPr lang="en-AU" sz="1800" dirty="0" smtClean="0">
                <a:latin typeface="Consolas" pitchFamily="49" charset="0"/>
                <a:cs typeface="Consolas" pitchFamily="49" charset="0"/>
              </a:rPr>
              <a:t>(</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mbuild_standard</a:t>
            </a:r>
            <a:r>
              <a:rPr lang="en-AU" sz="1800" dirty="0" smtClean="0">
                <a:latin typeface="Consolas" pitchFamily="49" charset="0"/>
                <a:cs typeface="Consolas" pitchFamily="49" charset="0"/>
              </a:rPr>
              <a:t>, </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os</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linux</a:t>
            </a:r>
            <a:r>
              <a:rPr lang="en-AU" sz="1800" dirty="0" smtClean="0">
                <a:latin typeface="Consolas" pitchFamily="49" charset="0"/>
                <a:cs typeface="Consolas" pitchFamily="49" charset="0"/>
              </a:rPr>
              <a:t>', </a:t>
            </a:r>
            <a:r>
              <a:rPr lang="en-AU" sz="1800" dirty="0" smtClean="0">
                <a:effectLst>
                  <a:glow rad="228600">
                    <a:schemeClr val="accent6">
                      <a:satMod val="175000"/>
                      <a:alpha val="40000"/>
                    </a:schemeClr>
                  </a:glow>
                </a:effectLst>
                <a:latin typeface="Consolas" pitchFamily="49" charset="0"/>
                <a:cs typeface="Consolas" pitchFamily="49" charset="0"/>
              </a:rPr>
              <a:t>'windows'</a:t>
            </a:r>
            <a:r>
              <a:rPr lang="en-AU" sz="1800" dirty="0" smtClean="0">
                <a:latin typeface="Consolas" pitchFamily="49" charset="0"/>
                <a:cs typeface="Consolas" pitchFamily="49" charset="0"/>
              </a:rPr>
              <a:t>],</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'processor': ['x86']</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p>
        </p:txBody>
      </p:sp>
    </p:spTree>
    <p:extLst>
      <p:ext uri="{BB962C8B-B14F-4D97-AF65-F5344CB8AC3E}">
        <p14:creationId xmlns:p14="http://schemas.microsoft.com/office/powerpoint/2010/main" val="373613073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Debugging</a:t>
            </a:r>
            <a:endParaRPr lang="en-AU" dirty="0"/>
          </a:p>
        </p:txBody>
      </p:sp>
      <p:sp>
        <p:nvSpPr>
          <p:cNvPr id="8" name="Content Placeholder 7"/>
          <p:cNvSpPr>
            <a:spLocks noGrp="1"/>
          </p:cNvSpPr>
          <p:nvPr>
            <p:ph idx="1"/>
          </p:nvPr>
        </p:nvSpPr>
        <p:spPr/>
        <p:txBody>
          <a:bodyPr/>
          <a:lstStyle/>
          <a:p>
            <a:r>
              <a:rPr lang="en-AU" dirty="0" smtClean="0"/>
              <a:t>Difficult to cover this topic in too much depth</a:t>
            </a:r>
          </a:p>
          <a:p>
            <a:r>
              <a:rPr lang="en-AU" dirty="0" smtClean="0"/>
              <a:t>As tools improve, so will the strategies used</a:t>
            </a:r>
          </a:p>
          <a:p>
            <a:r>
              <a:rPr lang="en-AU" dirty="0" smtClean="0"/>
              <a:t>Just look at the "query_manifests.py" tool</a:t>
            </a:r>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104</a:t>
            </a:fld>
            <a:endParaRPr lang="en-US"/>
          </a:p>
        </p:txBody>
      </p:sp>
    </p:spTree>
    <p:extLst>
      <p:ext uri="{BB962C8B-B14F-4D97-AF65-F5344CB8AC3E}">
        <p14:creationId xmlns:p14="http://schemas.microsoft.com/office/powerpoint/2010/main" val="38499583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query_manifests.py</a:t>
            </a:r>
            <a:endParaRPr lang="en-AU" dirty="0"/>
          </a:p>
        </p:txBody>
      </p:sp>
      <p:sp>
        <p:nvSpPr>
          <p:cNvPr id="3" name="Content Placeholder 2"/>
          <p:cNvSpPr>
            <a:spLocks noGrp="1"/>
          </p:cNvSpPr>
          <p:nvPr>
            <p:ph idx="1"/>
          </p:nvPr>
        </p:nvSpPr>
        <p:spPr/>
        <p:txBody>
          <a:bodyPr/>
          <a:lstStyle/>
          <a:p>
            <a:r>
              <a:rPr lang="en-AU" dirty="0" smtClean="0"/>
              <a:t>Command line tool found in </a:t>
            </a:r>
            <a:r>
              <a:rPr lang="en-AU" dirty="0" err="1" smtClean="0"/>
              <a:t>mbuild</a:t>
            </a:r>
            <a:r>
              <a:rPr lang="en-AU" dirty="0" smtClean="0"/>
              <a:t>/frontend</a:t>
            </a:r>
          </a:p>
          <a:p>
            <a:r>
              <a:rPr lang="en-AU" dirty="0" smtClean="0"/>
              <a:t>Run with "--help" for information</a:t>
            </a:r>
          </a:p>
          <a:p>
            <a:r>
              <a:rPr lang="en-AU" dirty="0" smtClean="0"/>
              <a:t>Takes a list of zero or more queries</a:t>
            </a:r>
          </a:p>
          <a:p>
            <a:pPr lvl="1"/>
            <a:r>
              <a:rPr lang="en-AU" dirty="0" smtClean="0"/>
              <a:t>Each query takes a fixed number of arguments</a:t>
            </a:r>
          </a:p>
          <a:p>
            <a:pPr lvl="1"/>
            <a:r>
              <a:rPr lang="en-AU" dirty="0" smtClean="0"/>
              <a:t>If a query takes a list of keywords, then these will be comma separated (with no spaces)</a:t>
            </a:r>
          </a:p>
          <a:p>
            <a:pPr lvl="1"/>
            <a:r>
              <a:rPr lang="en-AU" dirty="0" smtClean="0"/>
              <a:t>The 'default' keyword is always assumed</a:t>
            </a:r>
          </a:p>
          <a:p>
            <a:r>
              <a:rPr lang="en-AU" dirty="0" smtClean="0"/>
              <a:t>Currently does not understand projects, configurations or dimensions</a:t>
            </a:r>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105</a:t>
            </a:fld>
            <a:endParaRPr lang="en-US"/>
          </a:p>
        </p:txBody>
      </p:sp>
    </p:spTree>
    <p:extLst>
      <p:ext uri="{BB962C8B-B14F-4D97-AF65-F5344CB8AC3E}">
        <p14:creationId xmlns:p14="http://schemas.microsoft.com/office/powerpoint/2010/main" val="247857392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 list-all-attributes</a:t>
            </a:r>
            <a:endParaRPr lang="en-AU" dirty="0"/>
          </a:p>
        </p:txBody>
      </p:sp>
      <p:sp>
        <p:nvSpPr>
          <p:cNvPr id="3" name="Content Placeholder 2"/>
          <p:cNvSpPr>
            <a:spLocks noGrp="1"/>
          </p:cNvSpPr>
          <p:nvPr>
            <p:ph sz="half" idx="1"/>
          </p:nvPr>
        </p:nvSpPr>
        <p:spPr/>
        <p:txBody>
          <a:bodyPr/>
          <a:lstStyle/>
          <a:p>
            <a:r>
              <a:rPr lang="en-AU" sz="2000" dirty="0" smtClean="0"/>
              <a:t>Give the value of every attribute for a given set of keywords</a:t>
            </a:r>
          </a:p>
          <a:p>
            <a:r>
              <a:rPr lang="en-AU" sz="2000" dirty="0" smtClean="0"/>
              <a:t>This will give the value of lots of attributes you likely don't care about (e.g. Visual Studio compiler settings when you only care about </a:t>
            </a:r>
            <a:r>
              <a:rPr lang="en-AU" sz="2000" dirty="0" err="1" smtClean="0"/>
              <a:t>gcc</a:t>
            </a:r>
            <a:r>
              <a:rPr lang="en-AU" sz="2000" dirty="0" smtClean="0"/>
              <a:t>)</a:t>
            </a:r>
            <a:endParaRPr lang="en-AU" sz="20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106</a:t>
            </a:fld>
            <a:endParaRPr lang="en-US"/>
          </a:p>
        </p:txBody>
      </p:sp>
      <p:sp>
        <p:nvSpPr>
          <p:cNvPr id="7" name="Content Placeholder 5"/>
          <p:cNvSpPr>
            <a:spLocks noGrp="1"/>
          </p:cNvSpPr>
          <p:nvPr>
            <p:ph sz="half" idx="2"/>
          </p:nvPr>
        </p:nvSpPr>
        <p:spPr>
          <a:xfrm>
            <a:off x="4427984" y="820738"/>
            <a:ext cx="4258816" cy="3429000"/>
          </a:xfrm>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600" dirty="0" smtClean="0">
                <a:latin typeface="Consolas" pitchFamily="49" charset="0"/>
                <a:cs typeface="Consolas" pitchFamily="49" charset="0"/>
              </a:rPr>
              <a:t>% python query_manifests.py list-all-attributes project_example,os_linux,processor_x86,flavour_debug,tool_make,toolchain_gnu</a:t>
            </a:r>
          </a:p>
          <a:p>
            <a:pPr marL="0" indent="0">
              <a:spcBef>
                <a:spcPts val="0"/>
              </a:spcBef>
              <a:buNone/>
            </a:pPr>
            <a:r>
              <a:rPr lang="en-AU" sz="1600" dirty="0" smtClean="0">
                <a:solidFill>
                  <a:schemeClr val="accent1"/>
                </a:solidFill>
                <a:latin typeface="Consolas" pitchFamily="49" charset="0"/>
                <a:cs typeface="Consolas" pitchFamily="49" charset="0"/>
              </a:rPr>
              <a:t>CODE_ROOT  ../..</a:t>
            </a: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a:solidFill>
                  <a:schemeClr val="accent1"/>
                </a:solidFill>
                <a:latin typeface="Consolas" pitchFamily="49" charset="0"/>
                <a:cs typeface="Consolas" pitchFamily="49" charset="0"/>
              </a:rPr>
              <a:t>DEFINE </a:t>
            </a:r>
            <a:r>
              <a:rPr lang="en-AU" sz="1600" dirty="0" smtClean="0">
                <a:solidFill>
                  <a:schemeClr val="accent1"/>
                </a:solidFill>
                <a:latin typeface="Consolas" pitchFamily="49" charset="0"/>
                <a:cs typeface="Consolas" pitchFamily="49" charset="0"/>
              </a:rPr>
              <a:t>    {</a:t>
            </a:r>
            <a:r>
              <a:rPr lang="en-AU" sz="1600" dirty="0">
                <a:solidFill>
                  <a:schemeClr val="accent1"/>
                </a:solidFill>
                <a:latin typeface="Consolas" pitchFamily="49" charset="0"/>
                <a:cs typeface="Consolas" pitchFamily="49" charset="0"/>
              </a:rPr>
              <a:t>'GREET': '"world"'}</a:t>
            </a:r>
          </a:p>
          <a:p>
            <a:pPr marL="0" indent="0">
              <a:spcBef>
                <a:spcPts val="0"/>
              </a:spcBef>
              <a:buNone/>
            </a:pPr>
            <a:r>
              <a:rPr lang="en-AU" sz="1600" dirty="0" smtClean="0">
                <a:solidFill>
                  <a:schemeClr val="accent1"/>
                </a:solidFill>
                <a:latin typeface="Consolas" pitchFamily="49" charset="0"/>
                <a:cs typeface="Consolas" pitchFamily="49" charset="0"/>
              </a:rPr>
              <a:t>EXT</a:t>
            </a: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a:solidFill>
                  <a:schemeClr val="accent1"/>
                </a:solidFill>
                <a:latin typeface="Consolas" pitchFamily="49" charset="0"/>
                <a:cs typeface="Consolas" pitchFamily="49" charset="0"/>
              </a:rPr>
              <a:t>INCLUDE </a:t>
            </a:r>
            <a:r>
              <a:rPr lang="en-AU" sz="1600" dirty="0" smtClean="0">
                <a:solidFill>
                  <a:schemeClr val="accent1"/>
                </a:solidFill>
                <a:latin typeface="Consolas" pitchFamily="49" charset="0"/>
                <a:cs typeface="Consolas" pitchFamily="49" charset="0"/>
              </a:rPr>
              <a:t>   ['../../</a:t>
            </a:r>
            <a:r>
              <a:rPr lang="en-AU" sz="1600" dirty="0">
                <a:solidFill>
                  <a:schemeClr val="accent1"/>
                </a:solidFill>
                <a:latin typeface="Consolas" pitchFamily="49" charset="0"/>
                <a:cs typeface="Consolas" pitchFamily="49" charset="0"/>
              </a:rPr>
              <a:t>example/include']</a:t>
            </a:r>
          </a:p>
          <a:p>
            <a:pPr marL="0" indent="0">
              <a:spcBef>
                <a:spcPts val="0"/>
              </a:spcBef>
              <a:buNone/>
            </a:pPr>
            <a:r>
              <a:rPr lang="en-AU" sz="1600" dirty="0" smtClean="0">
                <a:solidFill>
                  <a:schemeClr val="accent1"/>
                </a:solidFill>
                <a:latin typeface="Consolas" pitchFamily="49" charset="0"/>
                <a:cs typeface="Consolas" pitchFamily="49" charset="0"/>
              </a:rPr>
              <a:t>… </a:t>
            </a:r>
            <a:r>
              <a:rPr lang="en-AU" sz="1600" dirty="0" err="1" smtClean="0">
                <a:solidFill>
                  <a:schemeClr val="accent1"/>
                </a:solidFill>
                <a:latin typeface="Consolas" pitchFamily="49" charset="0"/>
                <a:cs typeface="Consolas" pitchFamily="49" charset="0"/>
              </a:rPr>
              <a:t>etc</a:t>
            </a:r>
            <a:r>
              <a:rPr lang="en-AU" sz="1600" dirty="0" smtClean="0">
                <a:solidFill>
                  <a:schemeClr val="accent1"/>
                </a:solidFill>
                <a:latin typeface="Consolas" pitchFamily="49" charset="0"/>
                <a:cs typeface="Consolas" pitchFamily="49" charset="0"/>
              </a:rPr>
              <a:t> …</a:t>
            </a:r>
          </a:p>
          <a:p>
            <a:pPr marL="0" indent="0">
              <a:spcBef>
                <a:spcPts val="0"/>
              </a:spcBef>
              <a:buNone/>
            </a:pPr>
            <a:r>
              <a:rPr lang="en-AU" sz="1600" dirty="0">
                <a:latin typeface="Consolas" pitchFamily="49" charset="0"/>
                <a:cs typeface="Consolas" pitchFamily="49" charset="0"/>
              </a:rPr>
              <a:t>%</a:t>
            </a:r>
            <a:endParaRPr lang="en-AU" sz="1600" dirty="0" smtClean="0">
              <a:latin typeface="Consolas" pitchFamily="49" charset="0"/>
              <a:cs typeface="Consolas" pitchFamily="49" charset="0"/>
            </a:endParaRPr>
          </a:p>
        </p:txBody>
      </p:sp>
    </p:spTree>
    <p:extLst>
      <p:ext uri="{BB962C8B-B14F-4D97-AF65-F5344CB8AC3E}">
        <p14:creationId xmlns:p14="http://schemas.microsoft.com/office/powerpoint/2010/main" val="71138234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 list-all-files</a:t>
            </a:r>
            <a:endParaRPr lang="en-AU" dirty="0"/>
          </a:p>
        </p:txBody>
      </p:sp>
      <p:sp>
        <p:nvSpPr>
          <p:cNvPr id="3" name="Content Placeholder 2"/>
          <p:cNvSpPr>
            <a:spLocks noGrp="1"/>
          </p:cNvSpPr>
          <p:nvPr>
            <p:ph sz="half" idx="1"/>
          </p:nvPr>
        </p:nvSpPr>
        <p:spPr>
          <a:xfrm>
            <a:off x="457200" y="820738"/>
            <a:ext cx="3754760" cy="3429000"/>
          </a:xfrm>
        </p:spPr>
        <p:txBody>
          <a:bodyPr/>
          <a:lstStyle/>
          <a:p>
            <a:r>
              <a:rPr lang="en-AU" sz="2000" dirty="0" smtClean="0"/>
              <a:t>Give the set of files for a given set of keywords</a:t>
            </a:r>
          </a:p>
          <a:p>
            <a:r>
              <a:rPr lang="en-AU" sz="2000" dirty="0" smtClean="0"/>
              <a:t>Prints out tags applied to each file</a:t>
            </a:r>
          </a:p>
          <a:p>
            <a:r>
              <a:rPr lang="en-AU" sz="2000" dirty="0" smtClean="0"/>
              <a:t>This will include all the files which appear just under the 'default' category (like .project files)</a:t>
            </a:r>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107</a:t>
            </a:fld>
            <a:endParaRPr lang="en-US"/>
          </a:p>
        </p:txBody>
      </p:sp>
      <p:sp>
        <p:nvSpPr>
          <p:cNvPr id="7" name="Content Placeholder 5"/>
          <p:cNvSpPr>
            <a:spLocks noGrp="1"/>
          </p:cNvSpPr>
          <p:nvPr>
            <p:ph sz="half" idx="2"/>
          </p:nvPr>
        </p:nvSpPr>
        <p:spPr>
          <a:xfrm>
            <a:off x="4283968" y="820738"/>
            <a:ext cx="4402832" cy="3429000"/>
          </a:xfrm>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600" dirty="0" smtClean="0">
                <a:latin typeface="Consolas" pitchFamily="49" charset="0"/>
                <a:cs typeface="Consolas" pitchFamily="49" charset="0"/>
              </a:rPr>
              <a:t>% python query_manifests.py list-all-files project_example,os_linux,processor_x86,flavour_debug,tool_make,toolchain_gnu</a:t>
            </a:r>
          </a:p>
          <a:p>
            <a:pPr marL="0" indent="0">
              <a:spcBef>
                <a:spcPts val="0"/>
              </a:spcBef>
              <a:buNone/>
            </a:pPr>
            <a:r>
              <a:rPr lang="en-AU" sz="1600" dirty="0">
                <a:solidFill>
                  <a:schemeClr val="accent1"/>
                </a:solidFill>
                <a:latin typeface="Consolas" pitchFamily="49" charset="0"/>
                <a:cs typeface="Consolas" pitchFamily="49" charset="0"/>
              </a:rPr>
              <a:t>../../example/frontend/</a:t>
            </a:r>
            <a:r>
              <a:rPr lang="en-AU" sz="1600" dirty="0" err="1">
                <a:solidFill>
                  <a:schemeClr val="accent1"/>
                </a:solidFill>
                <a:latin typeface="Consolas" pitchFamily="49" charset="0"/>
                <a:cs typeface="Consolas" pitchFamily="49" charset="0"/>
              </a:rPr>
              <a:t>example_main.c</a:t>
            </a: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a:solidFill>
                  <a:schemeClr val="accent1"/>
                </a:solidFill>
                <a:latin typeface="Consolas" pitchFamily="49" charset="0"/>
                <a:cs typeface="Consolas" pitchFamily="49" charset="0"/>
              </a:rPr>
              <a:t>../../example/include/</a:t>
            </a:r>
            <a:r>
              <a:rPr lang="en-AU" sz="1600" dirty="0" err="1">
                <a:solidFill>
                  <a:schemeClr val="accent1"/>
                </a:solidFill>
                <a:latin typeface="Consolas" pitchFamily="49" charset="0"/>
                <a:cs typeface="Consolas" pitchFamily="49" charset="0"/>
              </a:rPr>
              <a:t>example.h</a:t>
            </a: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a:solidFill>
                  <a:schemeClr val="accent1"/>
                </a:solidFill>
                <a:latin typeface="Consolas" pitchFamily="49" charset="0"/>
                <a:cs typeface="Consolas" pitchFamily="49" charset="0"/>
              </a:rPr>
              <a:t>../../example/</a:t>
            </a:r>
            <a:r>
              <a:rPr lang="en-AU" sz="1600" dirty="0" err="1">
                <a:solidFill>
                  <a:schemeClr val="accent1"/>
                </a:solidFill>
                <a:latin typeface="Consolas" pitchFamily="49" charset="0"/>
                <a:cs typeface="Consolas" pitchFamily="49" charset="0"/>
              </a:rPr>
              <a:t>src</a:t>
            </a:r>
            <a:r>
              <a:rPr lang="en-AU" sz="1600" dirty="0">
                <a:solidFill>
                  <a:schemeClr val="accent1"/>
                </a:solidFill>
                <a:latin typeface="Consolas" pitchFamily="49" charset="0"/>
                <a:cs typeface="Consolas" pitchFamily="49" charset="0"/>
              </a:rPr>
              <a:t>/</a:t>
            </a:r>
            <a:r>
              <a:rPr lang="en-AU" sz="1600" dirty="0" err="1">
                <a:solidFill>
                  <a:schemeClr val="accent1"/>
                </a:solidFill>
                <a:latin typeface="Consolas" pitchFamily="49" charset="0"/>
                <a:cs typeface="Consolas" pitchFamily="49" charset="0"/>
              </a:rPr>
              <a:t>example.c</a:t>
            </a: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a:solidFill>
                  <a:schemeClr val="accent1"/>
                </a:solidFill>
                <a:latin typeface="Consolas" pitchFamily="49" charset="0"/>
                <a:cs typeface="Consolas" pitchFamily="49" charset="0"/>
              </a:rPr>
              <a:t>../../example/make/</a:t>
            </a:r>
            <a:r>
              <a:rPr lang="en-AU" sz="1600" dirty="0" err="1">
                <a:solidFill>
                  <a:schemeClr val="accent1"/>
                </a:solidFill>
                <a:latin typeface="Consolas" pitchFamily="49" charset="0"/>
                <a:cs typeface="Consolas" pitchFamily="49" charset="0"/>
              </a:rPr>
              <a:t>example.project</a:t>
            </a: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smtClean="0">
                <a:solidFill>
                  <a:schemeClr val="accent1"/>
                </a:solidFill>
                <a:latin typeface="Consolas" pitchFamily="49" charset="0"/>
                <a:cs typeface="Consolas" pitchFamily="49" charset="0"/>
              </a:rPr>
              <a:t>… </a:t>
            </a:r>
            <a:r>
              <a:rPr lang="en-AU" sz="1600" dirty="0" err="1" smtClean="0">
                <a:solidFill>
                  <a:schemeClr val="accent1"/>
                </a:solidFill>
                <a:latin typeface="Consolas" pitchFamily="49" charset="0"/>
                <a:cs typeface="Consolas" pitchFamily="49" charset="0"/>
              </a:rPr>
              <a:t>etc</a:t>
            </a:r>
            <a:r>
              <a:rPr lang="en-AU" sz="1600" dirty="0" smtClean="0">
                <a:solidFill>
                  <a:schemeClr val="accent1"/>
                </a:solidFill>
                <a:latin typeface="Consolas" pitchFamily="49" charset="0"/>
                <a:cs typeface="Consolas" pitchFamily="49" charset="0"/>
              </a:rPr>
              <a:t> …</a:t>
            </a: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smtClean="0">
                <a:latin typeface="Consolas" pitchFamily="49" charset="0"/>
                <a:cs typeface="Consolas" pitchFamily="49" charset="0"/>
              </a:rPr>
              <a:t>%</a:t>
            </a:r>
          </a:p>
        </p:txBody>
      </p:sp>
    </p:spTree>
    <p:extLst>
      <p:ext uri="{BB962C8B-B14F-4D97-AF65-F5344CB8AC3E}">
        <p14:creationId xmlns:p14="http://schemas.microsoft.com/office/powerpoint/2010/main" val="27570387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 attribute-setters</a:t>
            </a:r>
            <a:endParaRPr lang="en-AU" dirty="0"/>
          </a:p>
        </p:txBody>
      </p:sp>
      <p:sp>
        <p:nvSpPr>
          <p:cNvPr id="3" name="Content Placeholder 2"/>
          <p:cNvSpPr>
            <a:spLocks noGrp="1"/>
          </p:cNvSpPr>
          <p:nvPr>
            <p:ph sz="half" idx="1"/>
          </p:nvPr>
        </p:nvSpPr>
        <p:spPr>
          <a:xfrm>
            <a:off x="457200" y="820738"/>
            <a:ext cx="3826768" cy="3429000"/>
          </a:xfrm>
        </p:spPr>
        <p:txBody>
          <a:bodyPr/>
          <a:lstStyle/>
          <a:p>
            <a:r>
              <a:rPr lang="en-AU" sz="2000" dirty="0" smtClean="0"/>
              <a:t>Give the location of any place where a particular attribute is set</a:t>
            </a:r>
          </a:p>
          <a:p>
            <a:r>
              <a:rPr lang="en-AU" sz="2000" dirty="0" smtClean="0"/>
              <a:t>Output syntax is similar to the syntax in manifest files, but not quite the same (may change in future)</a:t>
            </a:r>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108</a:t>
            </a:fld>
            <a:endParaRPr lang="en-US"/>
          </a:p>
        </p:txBody>
      </p:sp>
      <p:sp>
        <p:nvSpPr>
          <p:cNvPr id="7" name="Content Placeholder 5"/>
          <p:cNvSpPr>
            <a:spLocks noGrp="1"/>
          </p:cNvSpPr>
          <p:nvPr>
            <p:ph sz="half" idx="2"/>
          </p:nvPr>
        </p:nvSpPr>
        <p:spPr>
          <a:xfrm>
            <a:off x="4283968" y="820738"/>
            <a:ext cx="4402832" cy="3429000"/>
          </a:xfrm>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600" dirty="0" smtClean="0">
                <a:latin typeface="Consolas" pitchFamily="49" charset="0"/>
                <a:cs typeface="Consolas" pitchFamily="49" charset="0"/>
              </a:rPr>
              <a:t>% python query_manifests.py attribute-setters MAKE_ASFLAGS</a:t>
            </a:r>
          </a:p>
          <a:p>
            <a:pPr marL="0" indent="0">
              <a:spcBef>
                <a:spcPts val="0"/>
              </a:spcBef>
              <a:buNone/>
            </a:pPr>
            <a:r>
              <a:rPr lang="en-AU" sz="1600" dirty="0" smtClean="0">
                <a:solidFill>
                  <a:schemeClr val="accent1"/>
                </a:solidFill>
                <a:latin typeface="Consolas" pitchFamily="49" charset="0"/>
                <a:cs typeface="Consolas" pitchFamily="49" charset="0"/>
              </a:rPr>
              <a:t># ../../</a:t>
            </a:r>
            <a:r>
              <a:rPr lang="en-AU" sz="1600" dirty="0" err="1" smtClean="0">
                <a:solidFill>
                  <a:schemeClr val="accent1"/>
                </a:solidFill>
                <a:latin typeface="Consolas" pitchFamily="49" charset="0"/>
                <a:cs typeface="Consolas" pitchFamily="49" charset="0"/>
              </a:rPr>
              <a:t>mbuild</a:t>
            </a:r>
            <a:r>
              <a:rPr lang="en-AU" sz="1600" dirty="0" smtClean="0">
                <a:solidFill>
                  <a:schemeClr val="accent1"/>
                </a:solidFill>
                <a:latin typeface="Consolas" pitchFamily="49" charset="0"/>
                <a:cs typeface="Consolas" pitchFamily="49" charset="0"/>
              </a:rPr>
              <a:t>/data/compiler/gcc_manifest.mb:5:2</a:t>
            </a:r>
          </a:p>
          <a:p>
            <a:pPr marL="0" indent="0">
              <a:spcBef>
                <a:spcPts val="0"/>
              </a:spcBef>
              <a:buNone/>
            </a:pPr>
            <a:r>
              <a:rPr lang="en-AU" sz="1600" dirty="0" smtClean="0">
                <a:solidFill>
                  <a:schemeClr val="accent1"/>
                </a:solidFill>
                <a:latin typeface="Consolas" pitchFamily="49" charset="0"/>
                <a:cs typeface="Consolas" pitchFamily="49" charset="0"/>
              </a:rPr>
              <a:t>[(</a:t>
            </a:r>
            <a:r>
              <a:rPr lang="en-AU" sz="1600" dirty="0" err="1" smtClean="0">
                <a:solidFill>
                  <a:schemeClr val="accent1"/>
                </a:solidFill>
                <a:latin typeface="Consolas" pitchFamily="49" charset="0"/>
                <a:cs typeface="Consolas" pitchFamily="49" charset="0"/>
              </a:rPr>
              <a:t>assembler_gcc.mbuild_sensible_defaults</a:t>
            </a:r>
            <a:r>
              <a:rPr lang="en-AU" sz="1600" dirty="0" smtClean="0">
                <a:solidFill>
                  <a:schemeClr val="accent1"/>
                </a:solidFill>
                <a:latin typeface="Consolas" pitchFamily="49" charset="0"/>
                <a:cs typeface="Consolas" pitchFamily="49" charset="0"/>
              </a:rPr>
              <a:t>)]</a:t>
            </a:r>
          </a:p>
          <a:p>
            <a:pPr marL="0" indent="0">
              <a:spcBef>
                <a:spcPts val="0"/>
              </a:spcBef>
              <a:buNone/>
            </a:pPr>
            <a:r>
              <a:rPr lang="en-AU" sz="1600" dirty="0" smtClean="0">
                <a:solidFill>
                  <a:schemeClr val="accent1"/>
                </a:solidFill>
                <a:latin typeface="Consolas" pitchFamily="49" charset="0"/>
                <a:cs typeface="Consolas" pitchFamily="49" charset="0"/>
              </a:rPr>
              <a:t>@</a:t>
            </a:r>
            <a:r>
              <a:rPr lang="en-AU" sz="1600" dirty="0" err="1" smtClean="0">
                <a:solidFill>
                  <a:schemeClr val="accent1"/>
                </a:solidFill>
                <a:latin typeface="Consolas" pitchFamily="49" charset="0"/>
                <a:cs typeface="Consolas" pitchFamily="49" charset="0"/>
              </a:rPr>
              <a:t>att</a:t>
            </a:r>
            <a:r>
              <a:rPr lang="en-AU" sz="1600" dirty="0" smtClean="0">
                <a:solidFill>
                  <a:schemeClr val="accent1"/>
                </a:solidFill>
                <a:latin typeface="Consolas" pitchFamily="49" charset="0"/>
                <a:cs typeface="Consolas" pitchFamily="49" charset="0"/>
              </a:rPr>
              <a:t> MAKE_ASFLAGS = [List: ['[String: -c]']]</a:t>
            </a:r>
          </a:p>
          <a:p>
            <a:pPr marL="0" indent="0">
              <a:spcBef>
                <a:spcPts val="0"/>
              </a:spcBef>
              <a:buNone/>
            </a:pPr>
            <a:r>
              <a:rPr lang="en-AU" sz="1600" dirty="0" smtClean="0">
                <a:solidFill>
                  <a:schemeClr val="accent1"/>
                </a:solidFill>
                <a:latin typeface="Consolas" pitchFamily="49" charset="0"/>
                <a:cs typeface="Consolas" pitchFamily="49" charset="0"/>
              </a:rPr>
              <a:t>… </a:t>
            </a:r>
            <a:r>
              <a:rPr lang="en-AU" sz="1600" dirty="0" err="1" smtClean="0">
                <a:solidFill>
                  <a:schemeClr val="accent1"/>
                </a:solidFill>
                <a:latin typeface="Consolas" pitchFamily="49" charset="0"/>
                <a:cs typeface="Consolas" pitchFamily="49" charset="0"/>
              </a:rPr>
              <a:t>etc</a:t>
            </a:r>
            <a:r>
              <a:rPr lang="en-AU" sz="1600" dirty="0" smtClean="0">
                <a:solidFill>
                  <a:schemeClr val="accent1"/>
                </a:solidFill>
                <a:latin typeface="Consolas" pitchFamily="49" charset="0"/>
                <a:cs typeface="Consolas" pitchFamily="49" charset="0"/>
              </a:rPr>
              <a:t> …</a:t>
            </a: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smtClean="0">
                <a:latin typeface="Consolas" pitchFamily="49" charset="0"/>
                <a:cs typeface="Consolas" pitchFamily="49" charset="0"/>
              </a:rPr>
              <a:t>%</a:t>
            </a:r>
          </a:p>
        </p:txBody>
      </p:sp>
    </p:spTree>
    <p:extLst>
      <p:ext uri="{BB962C8B-B14F-4D97-AF65-F5344CB8AC3E}">
        <p14:creationId xmlns:p14="http://schemas.microsoft.com/office/powerpoint/2010/main" val="39140175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 keyword-adders</a:t>
            </a:r>
            <a:endParaRPr lang="en-AU" dirty="0"/>
          </a:p>
        </p:txBody>
      </p:sp>
      <p:sp>
        <p:nvSpPr>
          <p:cNvPr id="3" name="Content Placeholder 2"/>
          <p:cNvSpPr>
            <a:spLocks noGrp="1"/>
          </p:cNvSpPr>
          <p:nvPr>
            <p:ph sz="half" idx="1"/>
          </p:nvPr>
        </p:nvSpPr>
        <p:spPr>
          <a:xfrm>
            <a:off x="457200" y="820738"/>
            <a:ext cx="3826768" cy="3429000"/>
          </a:xfrm>
        </p:spPr>
        <p:txBody>
          <a:bodyPr/>
          <a:lstStyle/>
          <a:p>
            <a:r>
              <a:rPr lang="en-AU" sz="2000" dirty="0" smtClean="0"/>
              <a:t>Give the location of any place where a particular keyword is </a:t>
            </a:r>
            <a:r>
              <a:rPr lang="en-AU" sz="1600" dirty="0" smtClean="0">
                <a:latin typeface="Consolas" pitchFamily="49" charset="0"/>
                <a:cs typeface="Consolas" pitchFamily="49" charset="0"/>
              </a:rPr>
              <a:t>@add</a:t>
            </a:r>
            <a:r>
              <a:rPr lang="en-AU" sz="2000" dirty="0" smtClean="0"/>
              <a:t>ed</a:t>
            </a:r>
          </a:p>
          <a:p>
            <a:r>
              <a:rPr lang="en-AU" sz="2000" dirty="0" smtClean="0"/>
              <a:t>Output syntax is similar to the syntax in manifest files (note that keyword expressions may be rearranged)</a:t>
            </a:r>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109</a:t>
            </a:fld>
            <a:endParaRPr lang="en-US"/>
          </a:p>
        </p:txBody>
      </p:sp>
      <p:sp>
        <p:nvSpPr>
          <p:cNvPr id="7" name="Content Placeholder 5"/>
          <p:cNvSpPr>
            <a:spLocks noGrp="1"/>
          </p:cNvSpPr>
          <p:nvPr>
            <p:ph sz="half" idx="2"/>
          </p:nvPr>
        </p:nvSpPr>
        <p:spPr>
          <a:xfrm>
            <a:off x="4283968" y="820738"/>
            <a:ext cx="4402832" cy="3429000"/>
          </a:xfrm>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600" dirty="0" smtClean="0">
                <a:latin typeface="Consolas" pitchFamily="49" charset="0"/>
                <a:cs typeface="Consolas" pitchFamily="49" charset="0"/>
              </a:rPr>
              <a:t>% python query_manifests.py keyword-adders </a:t>
            </a:r>
            <a:r>
              <a:rPr lang="en-AU" sz="1600" dirty="0" err="1" smtClean="0">
                <a:latin typeface="Consolas" pitchFamily="49" charset="0"/>
                <a:cs typeface="Consolas" pitchFamily="49" charset="0"/>
              </a:rPr>
              <a:t>mbuild_sensible_defaults</a:t>
            </a:r>
            <a:endParaRPr lang="en-AU" sz="1600" dirty="0" smtClean="0">
              <a:latin typeface="Consolas" pitchFamily="49" charset="0"/>
              <a:cs typeface="Consolas" pitchFamily="49" charset="0"/>
            </a:endParaRPr>
          </a:p>
          <a:p>
            <a:pPr marL="0" indent="0">
              <a:spcBef>
                <a:spcPts val="0"/>
              </a:spcBef>
              <a:buNone/>
            </a:pP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mbuild</a:t>
            </a:r>
            <a:r>
              <a:rPr lang="en-AU" sz="1600" dirty="0">
                <a:solidFill>
                  <a:schemeClr val="accent1"/>
                </a:solidFill>
                <a:latin typeface="Consolas" pitchFamily="49" charset="0"/>
                <a:cs typeface="Consolas" pitchFamily="49" charset="0"/>
              </a:rPr>
              <a:t>/data/flavour.mb:21:2</a:t>
            </a:r>
          </a:p>
          <a:p>
            <a:pPr marL="0" indent="0">
              <a:spcBef>
                <a:spcPts val="0"/>
              </a:spcBef>
              <a:buNone/>
            </a:pPr>
            <a:r>
              <a:rPr lang="en-AU" sz="1600" dirty="0">
                <a:solidFill>
                  <a:schemeClr val="accent1"/>
                </a:solidFill>
                <a:latin typeface="Consolas" pitchFamily="49" charset="0"/>
                <a:cs typeface="Consolas" pitchFamily="49" charset="0"/>
              </a:rPr>
              <a:t>[(</a:t>
            </a:r>
            <a:r>
              <a:rPr lang="en-AU" sz="1600" dirty="0" err="1">
                <a:solidFill>
                  <a:schemeClr val="accent1"/>
                </a:solidFill>
                <a:latin typeface="Consolas" pitchFamily="49" charset="0"/>
                <a:cs typeface="Consolas" pitchFamily="49" charset="0"/>
              </a:rPr>
              <a:t>mbuild_debug</a:t>
            </a:r>
            <a:r>
              <a:rPr lang="en-AU" sz="1600" dirty="0">
                <a:solidFill>
                  <a:schemeClr val="accent1"/>
                </a:solidFill>
                <a:latin typeface="Consolas" pitchFamily="49" charset="0"/>
                <a:cs typeface="Consolas" pitchFamily="49" charset="0"/>
              </a:rPr>
              <a:t>)]</a:t>
            </a:r>
          </a:p>
          <a:p>
            <a:pPr marL="0" indent="0">
              <a:spcBef>
                <a:spcPts val="0"/>
              </a:spcBef>
              <a:buNone/>
            </a:pPr>
            <a:r>
              <a:rPr lang="en-AU" sz="1600" dirty="0">
                <a:solidFill>
                  <a:schemeClr val="accent1"/>
                </a:solidFill>
                <a:latin typeface="Consolas" pitchFamily="49" charset="0"/>
                <a:cs typeface="Consolas" pitchFamily="49" charset="0"/>
              </a:rPr>
              <a:t>@add </a:t>
            </a:r>
            <a:r>
              <a:rPr lang="en-AU" sz="1600" dirty="0" err="1">
                <a:solidFill>
                  <a:schemeClr val="accent1"/>
                </a:solidFill>
                <a:latin typeface="Consolas" pitchFamily="49" charset="0"/>
                <a:cs typeface="Consolas" pitchFamily="49" charset="0"/>
              </a:rPr>
              <a:t>mbuild_sensible_defaults</a:t>
            </a:r>
            <a:endParaRPr lang="en-AU" sz="1600" dirty="0">
              <a:solidFill>
                <a:schemeClr val="accent1"/>
              </a:solidFill>
              <a:latin typeface="Consolas" pitchFamily="49" charset="0"/>
              <a:cs typeface="Consolas" pitchFamily="49" charset="0"/>
            </a:endParaRPr>
          </a:p>
          <a:p>
            <a:pPr marL="0" indent="0">
              <a:spcBef>
                <a:spcPts val="0"/>
              </a:spcBef>
              <a:buNone/>
            </a:pP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mbuild</a:t>
            </a:r>
            <a:r>
              <a:rPr lang="en-AU" sz="1600" dirty="0">
                <a:solidFill>
                  <a:schemeClr val="accent1"/>
                </a:solidFill>
                <a:latin typeface="Consolas" pitchFamily="49" charset="0"/>
                <a:cs typeface="Consolas" pitchFamily="49" charset="0"/>
              </a:rPr>
              <a:t>/data/flavour.mb:26:2</a:t>
            </a:r>
          </a:p>
          <a:p>
            <a:pPr marL="0" indent="0">
              <a:spcBef>
                <a:spcPts val="0"/>
              </a:spcBef>
              <a:buNone/>
            </a:pPr>
            <a:r>
              <a:rPr lang="en-AU" sz="1600" dirty="0">
                <a:solidFill>
                  <a:schemeClr val="accent1"/>
                </a:solidFill>
                <a:latin typeface="Consolas" pitchFamily="49" charset="0"/>
                <a:cs typeface="Consolas" pitchFamily="49" charset="0"/>
              </a:rPr>
              <a:t>[(</a:t>
            </a:r>
            <a:r>
              <a:rPr lang="en-AU" sz="1600" dirty="0" err="1">
                <a:solidFill>
                  <a:schemeClr val="accent1"/>
                </a:solidFill>
                <a:latin typeface="Consolas" pitchFamily="49" charset="0"/>
                <a:cs typeface="Consolas" pitchFamily="49" charset="0"/>
              </a:rPr>
              <a:t>mbuild_release</a:t>
            </a:r>
            <a:r>
              <a:rPr lang="en-AU" sz="1600" dirty="0">
                <a:solidFill>
                  <a:schemeClr val="accent1"/>
                </a:solidFill>
                <a:latin typeface="Consolas" pitchFamily="49" charset="0"/>
                <a:cs typeface="Consolas" pitchFamily="49" charset="0"/>
              </a:rPr>
              <a:t>)]</a:t>
            </a:r>
          </a:p>
          <a:p>
            <a:pPr marL="0" indent="0">
              <a:spcBef>
                <a:spcPts val="0"/>
              </a:spcBef>
              <a:buNone/>
            </a:pPr>
            <a:r>
              <a:rPr lang="en-AU" sz="1600" dirty="0">
                <a:solidFill>
                  <a:schemeClr val="accent1"/>
                </a:solidFill>
                <a:latin typeface="Consolas" pitchFamily="49" charset="0"/>
                <a:cs typeface="Consolas" pitchFamily="49" charset="0"/>
              </a:rPr>
              <a:t>@add </a:t>
            </a:r>
            <a:r>
              <a:rPr lang="en-AU" sz="1600" dirty="0" err="1">
                <a:solidFill>
                  <a:schemeClr val="accent1"/>
                </a:solidFill>
                <a:latin typeface="Consolas" pitchFamily="49" charset="0"/>
                <a:cs typeface="Consolas" pitchFamily="49" charset="0"/>
              </a:rPr>
              <a:t>mbuild_sensible_defaults</a:t>
            </a: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smtClean="0">
                <a:latin typeface="Consolas" pitchFamily="49" charset="0"/>
                <a:cs typeface="Consolas" pitchFamily="49" charset="0"/>
              </a:rPr>
              <a:t>%</a:t>
            </a:r>
          </a:p>
        </p:txBody>
      </p:sp>
    </p:spTree>
    <p:extLst>
      <p:ext uri="{BB962C8B-B14F-4D97-AF65-F5344CB8AC3E}">
        <p14:creationId xmlns:p14="http://schemas.microsoft.com/office/powerpoint/2010/main" val="1960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manifest file – A different view</a:t>
            </a:r>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11</a:t>
            </a:fld>
            <a:endParaRPr lang="en-US"/>
          </a:p>
        </p:txBody>
      </p:sp>
      <p:sp>
        <p:nvSpPr>
          <p:cNvPr id="9"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hello_world</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hello_world.c</a:t>
            </a:r>
            <a:endParaRPr lang="en-AU" sz="2000" dirty="0" smtClean="0">
              <a:latin typeface="Consolas" pitchFamily="49" charset="0"/>
              <a:cs typeface="Consolas" pitchFamily="49" charset="0"/>
            </a:endParaRP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 Comments look like this</a:t>
            </a: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fibonacci</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fibonacci.c</a:t>
            </a:r>
            <a:endParaRPr lang="en-AU" sz="2000" dirty="0">
              <a:latin typeface="Consolas" pitchFamily="49" charset="0"/>
              <a:cs typeface="Consolas" pitchFamily="49" charset="0"/>
            </a:endParaRPr>
          </a:p>
        </p:txBody>
      </p:sp>
      <p:sp>
        <p:nvSpPr>
          <p:cNvPr id="10" name="Content Placeholder 6"/>
          <p:cNvSpPr>
            <a:spLocks noGrp="1"/>
          </p:cNvSpPr>
          <p:nvPr>
            <p:ph sz="half" idx="2"/>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if (</a:t>
            </a:r>
            <a:r>
              <a:rPr lang="en-AU" sz="2000" dirty="0" err="1" smtClean="0">
                <a:latin typeface="Consolas" pitchFamily="49" charset="0"/>
                <a:cs typeface="Consolas" pitchFamily="49" charset="0"/>
              </a:rPr>
              <a:t>hello_world</a:t>
            </a:r>
            <a:r>
              <a:rPr lang="en-AU" sz="2000" dirty="0" smtClean="0">
                <a:latin typeface="Consolas" pitchFamily="49" charset="0"/>
                <a:cs typeface="Consolas" pitchFamily="49" charset="0"/>
              </a:rPr>
              <a:t>) {</a:t>
            </a:r>
          </a:p>
          <a:p>
            <a:pPr marL="0" indent="0">
              <a:spcBef>
                <a:spcPts val="600"/>
              </a:spcBef>
              <a:buNone/>
            </a:pP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add_file</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hello_world.c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 Comments look like this</a:t>
            </a: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if (</a:t>
            </a:r>
            <a:r>
              <a:rPr lang="en-AU" sz="2000" dirty="0" err="1" smtClean="0">
                <a:latin typeface="Consolas" pitchFamily="49" charset="0"/>
                <a:cs typeface="Consolas" pitchFamily="49" charset="0"/>
              </a:rPr>
              <a:t>fibonacci</a:t>
            </a:r>
            <a:r>
              <a:rPr lang="en-AU" sz="2000" dirty="0" smtClean="0">
                <a:latin typeface="Consolas" pitchFamily="49" charset="0"/>
                <a:cs typeface="Consolas" pitchFamily="49" charset="0"/>
              </a:rPr>
              <a:t>) {</a:t>
            </a:r>
          </a:p>
          <a:p>
            <a:pPr marL="0" indent="0">
              <a:spcBef>
                <a:spcPts val="60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add_file</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fibonacci.c</a:t>
            </a:r>
            <a:r>
              <a:rPr lang="en-AU" sz="2000" dirty="0" smtClean="0">
                <a:latin typeface="Consolas" pitchFamily="49" charset="0"/>
                <a:cs typeface="Consolas" pitchFamily="49" charset="0"/>
              </a:rPr>
              <a:t>");</a:t>
            </a:r>
          </a:p>
          <a:p>
            <a:pPr marL="0" indent="0">
              <a:spcBef>
                <a:spcPts val="600"/>
              </a:spcBef>
              <a:buNone/>
            </a:pPr>
            <a:r>
              <a:rPr lang="en-AU" sz="2000" dirty="0">
                <a:latin typeface="Consolas" pitchFamily="49" charset="0"/>
                <a:cs typeface="Consolas" pitchFamily="49" charset="0"/>
              </a:rPr>
              <a:t>}</a:t>
            </a:r>
          </a:p>
        </p:txBody>
      </p:sp>
    </p:spTree>
    <p:extLst>
      <p:ext uri="{BB962C8B-B14F-4D97-AF65-F5344CB8AC3E}">
        <p14:creationId xmlns:p14="http://schemas.microsoft.com/office/powerpoint/2010/main" val="387352421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 expanded-keywords</a:t>
            </a:r>
            <a:endParaRPr lang="en-AU" dirty="0"/>
          </a:p>
        </p:txBody>
      </p:sp>
      <p:sp>
        <p:nvSpPr>
          <p:cNvPr id="3" name="Content Placeholder 2"/>
          <p:cNvSpPr>
            <a:spLocks noGrp="1"/>
          </p:cNvSpPr>
          <p:nvPr>
            <p:ph sz="half" idx="1"/>
          </p:nvPr>
        </p:nvSpPr>
        <p:spPr>
          <a:xfrm>
            <a:off x="457200" y="820738"/>
            <a:ext cx="3826768" cy="3429000"/>
          </a:xfrm>
        </p:spPr>
        <p:txBody>
          <a:bodyPr/>
          <a:lstStyle/>
          <a:p>
            <a:r>
              <a:rPr lang="en-AU" sz="2000" dirty="0" smtClean="0"/>
              <a:t>List all of the keywords which are 'defined' once the </a:t>
            </a:r>
            <a:r>
              <a:rPr lang="en-AU" sz="1600" dirty="0" smtClean="0">
                <a:latin typeface="Consolas" pitchFamily="49" charset="0"/>
                <a:cs typeface="Consolas" pitchFamily="49" charset="0"/>
              </a:rPr>
              <a:t>@add</a:t>
            </a:r>
            <a:r>
              <a:rPr lang="en-AU" sz="2000" dirty="0" smtClean="0"/>
              <a:t> commands have been processed</a:t>
            </a:r>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110</a:t>
            </a:fld>
            <a:endParaRPr lang="en-US"/>
          </a:p>
        </p:txBody>
      </p:sp>
      <p:sp>
        <p:nvSpPr>
          <p:cNvPr id="7" name="Content Placeholder 5"/>
          <p:cNvSpPr>
            <a:spLocks noGrp="1"/>
          </p:cNvSpPr>
          <p:nvPr>
            <p:ph sz="half" idx="2"/>
          </p:nvPr>
        </p:nvSpPr>
        <p:spPr>
          <a:xfrm>
            <a:off x="4283968" y="820738"/>
            <a:ext cx="4402832" cy="3429000"/>
          </a:xfrm>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600" dirty="0" smtClean="0">
                <a:latin typeface="Consolas" pitchFamily="49" charset="0"/>
                <a:cs typeface="Consolas" pitchFamily="49" charset="0"/>
              </a:rPr>
              <a:t>% python query_manifests.py </a:t>
            </a:r>
            <a:r>
              <a:rPr lang="en-AU" sz="1600" dirty="0">
                <a:latin typeface="Consolas" pitchFamily="49" charset="0"/>
                <a:cs typeface="Consolas" pitchFamily="49" charset="0"/>
              </a:rPr>
              <a:t>expanded-keywords </a:t>
            </a:r>
            <a:r>
              <a:rPr lang="en-AU" sz="1600" dirty="0" smtClean="0">
                <a:latin typeface="Consolas" pitchFamily="49" charset="0"/>
                <a:cs typeface="Consolas" pitchFamily="49" charset="0"/>
              </a:rPr>
              <a:t>project_example,os_linux,processor_x86,flavour_debug,tool_make,toolchain_gnu</a:t>
            </a:r>
          </a:p>
          <a:p>
            <a:pPr marL="0" indent="0">
              <a:spcBef>
                <a:spcPts val="0"/>
              </a:spcBef>
              <a:buNone/>
            </a:pPr>
            <a:r>
              <a:rPr lang="en-AU" sz="1600" dirty="0" smtClean="0">
                <a:solidFill>
                  <a:schemeClr val="accent1"/>
                </a:solidFill>
                <a:latin typeface="Consolas" pitchFamily="49" charset="0"/>
                <a:cs typeface="Consolas" pitchFamily="49" charset="0"/>
              </a:rPr>
              <a:t>…</a:t>
            </a:r>
          </a:p>
          <a:p>
            <a:pPr marL="0" indent="0">
              <a:spcBef>
                <a:spcPts val="0"/>
              </a:spcBef>
              <a:buNone/>
            </a:pPr>
            <a:r>
              <a:rPr lang="en-AU" sz="1600" dirty="0" smtClean="0">
                <a:solidFill>
                  <a:schemeClr val="accent1"/>
                </a:solidFill>
                <a:latin typeface="Consolas" pitchFamily="49" charset="0"/>
                <a:cs typeface="Consolas" pitchFamily="49" charset="0"/>
              </a:rPr>
              <a:t>[(</a:t>
            </a:r>
            <a:r>
              <a:rPr lang="en-AU" sz="1600" dirty="0">
                <a:solidFill>
                  <a:schemeClr val="accent1"/>
                </a:solidFill>
                <a:latin typeface="Consolas" pitchFamily="49" charset="0"/>
                <a:cs typeface="Consolas" pitchFamily="49" charset="0"/>
              </a:rPr>
              <a:t>default) </a:t>
            </a:r>
            <a:r>
              <a:rPr lang="en-AU" sz="1600" dirty="0" err="1">
                <a:solidFill>
                  <a:schemeClr val="accent1"/>
                </a:solidFill>
                <a:latin typeface="Consolas" pitchFamily="49" charset="0"/>
                <a:cs typeface="Consolas" pitchFamily="49" charset="0"/>
              </a:rPr>
              <a:t>archiver_ar</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assembler_gcc</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compiler_gcc</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config_type_console</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example_api</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example_frontend</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example_objects</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flavour_debug</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flavour_mbuild</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linker_gcc</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mbuild_asserts</a:t>
            </a: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mbuild_debug</a:t>
            </a:r>
            <a:r>
              <a:rPr lang="en-AU" sz="1600" dirty="0">
                <a:solidFill>
                  <a:schemeClr val="accent1"/>
                </a:solidFill>
                <a:latin typeface="Consolas" pitchFamily="49" charset="0"/>
                <a:cs typeface="Consolas" pitchFamily="49" charset="0"/>
              </a:rPr>
              <a:t> </a:t>
            </a:r>
            <a:endParaRPr lang="en-AU" sz="1600" dirty="0" smtClean="0">
              <a:solidFill>
                <a:schemeClr val="accent1"/>
              </a:solidFill>
              <a:latin typeface="Consolas" pitchFamily="49" charset="0"/>
              <a:cs typeface="Consolas" pitchFamily="49" charset="0"/>
            </a:endParaRPr>
          </a:p>
          <a:p>
            <a:pPr marL="0" indent="0">
              <a:spcBef>
                <a:spcPts val="0"/>
              </a:spcBef>
              <a:buNone/>
            </a:pPr>
            <a:r>
              <a:rPr lang="en-AU" sz="1600" dirty="0" smtClean="0">
                <a:solidFill>
                  <a:schemeClr val="accent1"/>
                </a:solidFill>
                <a:latin typeface="Consolas" pitchFamily="49" charset="0"/>
                <a:cs typeface="Consolas" pitchFamily="49" charset="0"/>
              </a:rPr>
              <a:t>…</a:t>
            </a:r>
          </a:p>
          <a:p>
            <a:pPr marL="0" indent="0">
              <a:spcBef>
                <a:spcPts val="0"/>
              </a:spcBef>
              <a:buNone/>
            </a:pPr>
            <a:r>
              <a:rPr lang="en-AU" sz="1600" dirty="0" smtClean="0">
                <a:latin typeface="Consolas" pitchFamily="49" charset="0"/>
                <a:cs typeface="Consolas" pitchFamily="49" charset="0"/>
              </a:rPr>
              <a:t>%</a:t>
            </a:r>
          </a:p>
        </p:txBody>
      </p:sp>
    </p:spTree>
    <p:extLst>
      <p:ext uri="{BB962C8B-B14F-4D97-AF65-F5344CB8AC3E}">
        <p14:creationId xmlns:p14="http://schemas.microsoft.com/office/powerpoint/2010/main" val="30387750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 why-is-keyword-set</a:t>
            </a:r>
            <a:endParaRPr lang="en-AU" dirty="0"/>
          </a:p>
        </p:txBody>
      </p:sp>
      <p:sp>
        <p:nvSpPr>
          <p:cNvPr id="3" name="Content Placeholder 2"/>
          <p:cNvSpPr>
            <a:spLocks noGrp="1"/>
          </p:cNvSpPr>
          <p:nvPr>
            <p:ph sz="half" idx="1"/>
          </p:nvPr>
        </p:nvSpPr>
        <p:spPr>
          <a:xfrm>
            <a:off x="457200" y="820738"/>
            <a:ext cx="3826768" cy="3429000"/>
          </a:xfrm>
        </p:spPr>
        <p:txBody>
          <a:bodyPr/>
          <a:lstStyle/>
          <a:p>
            <a:r>
              <a:rPr lang="en-AU" sz="2000" dirty="0" smtClean="0"/>
              <a:t>If one of the keywords printed by 'expanded-keywords' was unexpected, this will show you why it was added</a:t>
            </a:r>
          </a:p>
          <a:p>
            <a:r>
              <a:rPr lang="en-AU" sz="2000" dirty="0" smtClean="0"/>
              <a:t>Currently broken</a:t>
            </a:r>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111</a:t>
            </a:fld>
            <a:endParaRPr lang="en-US"/>
          </a:p>
        </p:txBody>
      </p:sp>
      <p:sp>
        <p:nvSpPr>
          <p:cNvPr id="7" name="Content Placeholder 5"/>
          <p:cNvSpPr>
            <a:spLocks noGrp="1"/>
          </p:cNvSpPr>
          <p:nvPr>
            <p:ph sz="half" idx="2"/>
          </p:nvPr>
        </p:nvSpPr>
        <p:spPr>
          <a:xfrm>
            <a:off x="4283968" y="820738"/>
            <a:ext cx="4402832" cy="3429000"/>
          </a:xfrm>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600" dirty="0" smtClean="0">
                <a:latin typeface="Consolas" pitchFamily="49" charset="0"/>
                <a:cs typeface="Consolas" pitchFamily="49" charset="0"/>
              </a:rPr>
              <a:t>% python query_manifests.py why-is-keyword-set </a:t>
            </a:r>
            <a:r>
              <a:rPr lang="en-AU" sz="1600" dirty="0" err="1" smtClean="0">
                <a:latin typeface="Consolas" pitchFamily="49" charset="0"/>
                <a:cs typeface="Consolas" pitchFamily="49" charset="0"/>
              </a:rPr>
              <a:t>mbuild_asserts</a:t>
            </a:r>
            <a:r>
              <a:rPr lang="en-AU" sz="1600" dirty="0" smtClean="0">
                <a:latin typeface="Consolas" pitchFamily="49" charset="0"/>
                <a:cs typeface="Consolas" pitchFamily="49" charset="0"/>
              </a:rPr>
              <a:t> project_example,os_linux,processor_x86,flavour_debug,tool_make,toolchain_gnu</a:t>
            </a:r>
          </a:p>
          <a:p>
            <a:pPr marL="0" indent="0">
              <a:spcBef>
                <a:spcPts val="0"/>
              </a:spcBef>
              <a:buNone/>
            </a:pPr>
            <a:r>
              <a:rPr lang="en-AU" sz="1600" dirty="0" smtClean="0">
                <a:solidFill>
                  <a:schemeClr val="accent1"/>
                </a:solidFill>
                <a:latin typeface="Consolas" pitchFamily="49" charset="0"/>
                <a:cs typeface="Consolas" pitchFamily="49" charset="0"/>
              </a:rPr>
              <a:t>(broken at the moment, but in future will display a chain of @add commands which result in '</a:t>
            </a:r>
            <a:r>
              <a:rPr lang="en-AU" sz="1600" dirty="0" err="1" smtClean="0">
                <a:solidFill>
                  <a:schemeClr val="accent1"/>
                </a:solidFill>
                <a:latin typeface="Consolas" pitchFamily="49" charset="0"/>
                <a:cs typeface="Consolas" pitchFamily="49" charset="0"/>
              </a:rPr>
              <a:t>mbuild_asserts</a:t>
            </a:r>
            <a:r>
              <a:rPr lang="en-AU" sz="1600" dirty="0" smtClean="0">
                <a:solidFill>
                  <a:schemeClr val="accent1"/>
                </a:solidFill>
                <a:latin typeface="Consolas" pitchFamily="49" charset="0"/>
                <a:cs typeface="Consolas" pitchFamily="49" charset="0"/>
              </a:rPr>
              <a:t>' being @added)</a:t>
            </a:r>
          </a:p>
          <a:p>
            <a:pPr marL="0" indent="0">
              <a:spcBef>
                <a:spcPts val="0"/>
              </a:spcBef>
              <a:buNone/>
            </a:pPr>
            <a:r>
              <a:rPr lang="en-AU" sz="1600" dirty="0" smtClean="0">
                <a:latin typeface="Consolas" pitchFamily="49" charset="0"/>
                <a:cs typeface="Consolas" pitchFamily="49" charset="0"/>
              </a:rPr>
              <a:t>%</a:t>
            </a:r>
          </a:p>
        </p:txBody>
      </p:sp>
    </p:spTree>
    <p:extLst>
      <p:ext uri="{BB962C8B-B14F-4D97-AF65-F5344CB8AC3E}">
        <p14:creationId xmlns:p14="http://schemas.microsoft.com/office/powerpoint/2010/main" val="386209374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 how-did-this-attribute-get-its-value</a:t>
            </a:r>
            <a:endParaRPr lang="en-AU" dirty="0"/>
          </a:p>
        </p:txBody>
      </p:sp>
      <p:sp>
        <p:nvSpPr>
          <p:cNvPr id="3" name="Content Placeholder 2"/>
          <p:cNvSpPr>
            <a:spLocks noGrp="1"/>
          </p:cNvSpPr>
          <p:nvPr>
            <p:ph sz="half" idx="1"/>
          </p:nvPr>
        </p:nvSpPr>
        <p:spPr>
          <a:xfrm>
            <a:off x="457200" y="820738"/>
            <a:ext cx="3826768" cy="3429000"/>
          </a:xfrm>
        </p:spPr>
        <p:txBody>
          <a:bodyPr/>
          <a:lstStyle/>
          <a:p>
            <a:r>
              <a:rPr lang="en-AU" sz="2000" dirty="0" smtClean="0"/>
              <a:t>Shows all of the @</a:t>
            </a:r>
            <a:r>
              <a:rPr lang="en-AU" sz="2000" dirty="0" err="1" smtClean="0"/>
              <a:t>att</a:t>
            </a:r>
            <a:r>
              <a:rPr lang="en-AU" sz="2000" dirty="0" smtClean="0"/>
              <a:t> commands which were used when calculating the value of an attribute</a:t>
            </a:r>
          </a:p>
          <a:p>
            <a:endParaRPr lang="en-AU" sz="2000" dirty="0" smtClean="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112</a:t>
            </a:fld>
            <a:endParaRPr lang="en-US"/>
          </a:p>
        </p:txBody>
      </p:sp>
      <p:sp>
        <p:nvSpPr>
          <p:cNvPr id="7" name="Content Placeholder 5"/>
          <p:cNvSpPr>
            <a:spLocks noGrp="1"/>
          </p:cNvSpPr>
          <p:nvPr>
            <p:ph sz="half" idx="2"/>
          </p:nvPr>
        </p:nvSpPr>
        <p:spPr>
          <a:xfrm>
            <a:off x="4283968" y="820738"/>
            <a:ext cx="4402832" cy="3429000"/>
          </a:xfrm>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600" dirty="0">
                <a:latin typeface="Consolas" pitchFamily="49" charset="0"/>
                <a:cs typeface="Consolas" pitchFamily="49" charset="0"/>
              </a:rPr>
              <a:t>% ./query_manifests.py how-did-this-attribute-get-its-value MAKE_CFLAGS project_example,os_linux,processor_x86,flavour_debug,tool_make,toolchain_gnu</a:t>
            </a:r>
          </a:p>
          <a:p>
            <a:pPr marL="0" indent="0">
              <a:spcBef>
                <a:spcPts val="0"/>
              </a:spcBef>
              <a:buNone/>
            </a:pPr>
            <a:r>
              <a:rPr lang="en-AU" sz="1600" dirty="0">
                <a:solidFill>
                  <a:schemeClr val="accent1"/>
                </a:solidFill>
                <a:latin typeface="Consolas" pitchFamily="49" charset="0"/>
                <a:cs typeface="Consolas" pitchFamily="49" charset="0"/>
              </a:rPr>
              <a:t># ../../</a:t>
            </a:r>
            <a:r>
              <a:rPr lang="en-AU" sz="1600" dirty="0" err="1">
                <a:solidFill>
                  <a:schemeClr val="accent1"/>
                </a:solidFill>
                <a:latin typeface="Consolas" pitchFamily="49" charset="0"/>
                <a:cs typeface="Consolas" pitchFamily="49" charset="0"/>
              </a:rPr>
              <a:t>mbuild</a:t>
            </a:r>
            <a:r>
              <a:rPr lang="en-AU" sz="1600" dirty="0">
                <a:solidFill>
                  <a:schemeClr val="accent1"/>
                </a:solidFill>
                <a:latin typeface="Consolas" pitchFamily="49" charset="0"/>
                <a:cs typeface="Consolas" pitchFamily="49" charset="0"/>
              </a:rPr>
              <a:t>/data/compiler/gcc_manifest.mb:13:2</a:t>
            </a:r>
          </a:p>
          <a:p>
            <a:pPr marL="0" indent="0">
              <a:spcBef>
                <a:spcPts val="0"/>
              </a:spcBef>
              <a:buNone/>
            </a:pPr>
            <a:r>
              <a:rPr lang="en-AU" sz="1600" dirty="0">
                <a:solidFill>
                  <a:schemeClr val="accent1"/>
                </a:solidFill>
                <a:latin typeface="Consolas" pitchFamily="49" charset="0"/>
                <a:cs typeface="Consolas" pitchFamily="49" charset="0"/>
              </a:rPr>
              <a:t>[(</a:t>
            </a:r>
            <a:r>
              <a:rPr lang="en-AU" sz="1600" dirty="0" err="1">
                <a:solidFill>
                  <a:schemeClr val="accent1"/>
                </a:solidFill>
                <a:latin typeface="Consolas" pitchFamily="49" charset="0"/>
                <a:cs typeface="Consolas" pitchFamily="49" charset="0"/>
              </a:rPr>
              <a:t>compiler_gcc.mbuild_sensible_defaults</a:t>
            </a:r>
            <a:r>
              <a:rPr lang="en-AU" sz="1600" dirty="0">
                <a:solidFill>
                  <a:schemeClr val="accent1"/>
                </a:solidFill>
                <a:latin typeface="Consolas" pitchFamily="49" charset="0"/>
                <a:cs typeface="Consolas" pitchFamily="49" charset="0"/>
              </a:rPr>
              <a:t>)]</a:t>
            </a:r>
          </a:p>
          <a:p>
            <a:pPr marL="0" indent="0">
              <a:spcBef>
                <a:spcPts val="0"/>
              </a:spcBef>
              <a:buNone/>
            </a:pPr>
            <a:r>
              <a:rPr lang="en-AU" sz="1600" dirty="0">
                <a:solidFill>
                  <a:schemeClr val="accent1"/>
                </a:solidFill>
                <a:latin typeface="Consolas" pitchFamily="49" charset="0"/>
                <a:cs typeface="Consolas" pitchFamily="49" charset="0"/>
              </a:rPr>
              <a:t>@</a:t>
            </a:r>
            <a:r>
              <a:rPr lang="en-AU" sz="1600" dirty="0" err="1">
                <a:solidFill>
                  <a:schemeClr val="accent1"/>
                </a:solidFill>
                <a:latin typeface="Consolas" pitchFamily="49" charset="0"/>
                <a:cs typeface="Consolas" pitchFamily="49" charset="0"/>
              </a:rPr>
              <a:t>att</a:t>
            </a:r>
            <a:r>
              <a:rPr lang="en-AU" sz="1600" dirty="0">
                <a:solidFill>
                  <a:schemeClr val="accent1"/>
                </a:solidFill>
                <a:latin typeface="Consolas" pitchFamily="49" charset="0"/>
                <a:cs typeface="Consolas" pitchFamily="49" charset="0"/>
              </a:rPr>
              <a:t> MAKE_CFLAGS = [List: ['[String: -pedantic</a:t>
            </a:r>
            <a:r>
              <a:rPr lang="en-AU" sz="1600" dirty="0" smtClean="0">
                <a:solidFill>
                  <a:schemeClr val="accent1"/>
                </a:solidFill>
                <a:latin typeface="Consolas" pitchFamily="49" charset="0"/>
                <a:cs typeface="Consolas" pitchFamily="49" charset="0"/>
              </a:rPr>
              <a:t>]']]</a:t>
            </a:r>
          </a:p>
          <a:p>
            <a:pPr marL="0" indent="0">
              <a:spcBef>
                <a:spcPts val="0"/>
              </a:spcBef>
              <a:buNone/>
            </a:pPr>
            <a:r>
              <a:rPr lang="en-AU" sz="1600" dirty="0" smtClean="0">
                <a:solidFill>
                  <a:schemeClr val="accent1"/>
                </a:solidFill>
                <a:latin typeface="Consolas" pitchFamily="49" charset="0"/>
                <a:cs typeface="Consolas" pitchFamily="49" charset="0"/>
              </a:rPr>
              <a:t>…</a:t>
            </a:r>
            <a:endParaRPr lang="en-AU" sz="1600" dirty="0">
              <a:solidFill>
                <a:schemeClr val="accent1"/>
              </a:solidFill>
              <a:latin typeface="Consolas" pitchFamily="49" charset="0"/>
              <a:cs typeface="Consolas" pitchFamily="49" charset="0"/>
            </a:endParaRPr>
          </a:p>
          <a:p>
            <a:pPr marL="0" indent="0">
              <a:spcBef>
                <a:spcPts val="0"/>
              </a:spcBef>
              <a:buNone/>
            </a:pPr>
            <a:r>
              <a:rPr lang="en-AU" sz="1600" dirty="0" smtClean="0">
                <a:latin typeface="Consolas" pitchFamily="49" charset="0"/>
                <a:cs typeface="Consolas" pitchFamily="49" charset="0"/>
              </a:rPr>
              <a:t>%</a:t>
            </a:r>
          </a:p>
        </p:txBody>
      </p:sp>
    </p:spTree>
    <p:extLst>
      <p:ext uri="{BB962C8B-B14F-4D97-AF65-F5344CB8AC3E}">
        <p14:creationId xmlns:p14="http://schemas.microsoft.com/office/powerpoint/2010/main" val="177634659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a:t>
            </a:r>
            <a:endParaRPr lang="en-AU" dirty="0"/>
          </a:p>
        </p:txBody>
      </p:sp>
      <p:sp>
        <p:nvSpPr>
          <p:cNvPr id="7" name="Content Placeholder 6"/>
          <p:cNvSpPr>
            <a:spLocks noGrp="1"/>
          </p:cNvSpPr>
          <p:nvPr>
            <p:ph idx="1"/>
          </p:nvPr>
        </p:nvSpPr>
        <p:spPr/>
        <p:txBody>
          <a:bodyPr/>
          <a:lstStyle/>
          <a:p>
            <a:r>
              <a:rPr lang="en-AU" dirty="0" smtClean="0"/>
              <a:t>Future releases of M-Build will likely change the details of query_manifests.py</a:t>
            </a:r>
          </a:p>
          <a:p>
            <a:r>
              <a:rPr lang="en-AU" dirty="0" smtClean="0"/>
              <a:t>Always run with '--help' for the most current usage information</a:t>
            </a:r>
          </a:p>
          <a:p>
            <a:r>
              <a:rPr lang="en-AU" dirty="0" smtClean="0"/>
              <a:t>The "</a:t>
            </a:r>
            <a:r>
              <a:rPr lang="en-AU" dirty="0" err="1" smtClean="0"/>
              <a:t>printf</a:t>
            </a:r>
            <a:r>
              <a:rPr lang="en-AU" dirty="0" smtClean="0"/>
              <a:t>" style debugging is possible too, you can do things like</a:t>
            </a:r>
          </a:p>
          <a:p>
            <a:pPr lvl="1"/>
            <a:r>
              <a:rPr lang="en-AU" dirty="0" smtClean="0"/>
              <a:t>Put in a file that doesn't exist, to see if a section is actually being processed</a:t>
            </a:r>
          </a:p>
          <a:p>
            <a:pPr lvl="1"/>
            <a:r>
              <a:rPr lang="en-AU" dirty="0" smtClean="0"/>
              <a:t>@add a keyword in the 'default' section to force something to be used everywhere temporarily</a:t>
            </a:r>
          </a:p>
          <a:p>
            <a:pPr lvl="1"/>
            <a:r>
              <a:rPr lang="en-AU" dirty="0" smtClean="0"/>
              <a:t>Put a @error somewhere</a:t>
            </a:r>
          </a:p>
          <a:p>
            <a:pPr lvl="1"/>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113</a:t>
            </a:fld>
            <a:endParaRPr lang="en-US"/>
          </a:p>
        </p:txBody>
      </p:sp>
    </p:spTree>
    <p:extLst>
      <p:ext uri="{BB962C8B-B14F-4D97-AF65-F5344CB8AC3E}">
        <p14:creationId xmlns:p14="http://schemas.microsoft.com/office/powerpoint/2010/main" val="233530309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That's it</a:t>
            </a:r>
            <a:endParaRPr lang="en-AU" dirty="0"/>
          </a:p>
        </p:txBody>
      </p:sp>
      <p:sp>
        <p:nvSpPr>
          <p:cNvPr id="3" name="Content Placeholder 2"/>
          <p:cNvSpPr>
            <a:spLocks noGrp="1"/>
          </p:cNvSpPr>
          <p:nvPr>
            <p:ph idx="1"/>
          </p:nvPr>
        </p:nvSpPr>
        <p:spPr/>
        <p:txBody>
          <a:bodyPr/>
          <a:lstStyle/>
          <a:p>
            <a:r>
              <a:rPr lang="en-AU" dirty="0" smtClean="0"/>
              <a:t>See </a:t>
            </a:r>
            <a:r>
              <a:rPr lang="en-AU" dirty="0" err="1" smtClean="0"/>
              <a:t>mbuild</a:t>
            </a:r>
            <a:r>
              <a:rPr lang="en-AU" dirty="0" smtClean="0"/>
              <a:t>/doc/best_practices.html</a:t>
            </a:r>
          </a:p>
          <a:p>
            <a:r>
              <a:rPr lang="en-AU" dirty="0" smtClean="0"/>
              <a:t>Find out who your local M-Build representative is</a:t>
            </a:r>
          </a:p>
          <a:p>
            <a:r>
              <a:rPr lang="en-AU" dirty="0" smtClean="0"/>
              <a:t>Play around with the example projects (//depot/licensing/</a:t>
            </a:r>
            <a:r>
              <a:rPr lang="en-AU" dirty="0" err="1" smtClean="0"/>
              <a:t>mbuild</a:t>
            </a:r>
            <a:r>
              <a:rPr lang="en-AU" dirty="0" smtClean="0"/>
              <a:t>/main/example*)</a:t>
            </a:r>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114</a:t>
            </a:fld>
            <a:endParaRPr lang="en-US"/>
          </a:p>
        </p:txBody>
      </p:sp>
    </p:spTree>
    <p:extLst>
      <p:ext uri="{BB962C8B-B14F-4D97-AF65-F5344CB8AC3E}">
        <p14:creationId xmlns:p14="http://schemas.microsoft.com/office/powerpoint/2010/main" val="1496493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How does M-Build know if a section is satisfied?</a:t>
            </a:r>
            <a:endParaRPr lang="en-AU" dirty="0"/>
          </a:p>
        </p:txBody>
      </p:sp>
      <p:sp>
        <p:nvSpPr>
          <p:cNvPr id="8" name="Content Placeholder 7"/>
          <p:cNvSpPr>
            <a:spLocks noGrp="1"/>
          </p:cNvSpPr>
          <p:nvPr>
            <p:ph idx="1"/>
          </p:nvPr>
        </p:nvSpPr>
        <p:spPr/>
        <p:txBody>
          <a:bodyPr/>
          <a:lstStyle/>
          <a:p>
            <a:r>
              <a:rPr lang="en-AU" dirty="0" smtClean="0"/>
              <a:t>The query key given to M-Build will be a list of keywords. e.g.</a:t>
            </a:r>
          </a:p>
          <a:p>
            <a:pPr lvl="1"/>
            <a:r>
              <a:rPr lang="en-AU" dirty="0" smtClean="0"/>
              <a:t>["</a:t>
            </a:r>
            <a:r>
              <a:rPr lang="en-AU" dirty="0" err="1" smtClean="0"/>
              <a:t>hello_world</a:t>
            </a:r>
            <a:r>
              <a:rPr lang="en-AU" dirty="0" smtClean="0"/>
              <a:t>"]</a:t>
            </a:r>
          </a:p>
          <a:p>
            <a:pPr lvl="1"/>
            <a:r>
              <a:rPr lang="en-AU" dirty="0" smtClean="0"/>
              <a:t>["</a:t>
            </a:r>
            <a:r>
              <a:rPr lang="en-AU" dirty="0" err="1" smtClean="0"/>
              <a:t>fibonacci</a:t>
            </a:r>
            <a:r>
              <a:rPr lang="en-AU" dirty="0" smtClean="0"/>
              <a:t>"]</a:t>
            </a:r>
          </a:p>
          <a:p>
            <a:pPr lvl="1"/>
            <a:r>
              <a:rPr lang="en-AU" dirty="0" smtClean="0"/>
              <a:t>["</a:t>
            </a:r>
            <a:r>
              <a:rPr lang="en-AU" dirty="0" err="1" smtClean="0"/>
              <a:t>hello_world</a:t>
            </a:r>
            <a:r>
              <a:rPr lang="en-AU" dirty="0" smtClean="0"/>
              <a:t>", "</a:t>
            </a:r>
            <a:r>
              <a:rPr lang="en-AU" dirty="0" err="1" smtClean="0"/>
              <a:t>fibonacci</a:t>
            </a:r>
            <a:r>
              <a:rPr lang="en-AU" dirty="0" smtClean="0"/>
              <a:t>"]</a:t>
            </a:r>
          </a:p>
          <a:p>
            <a:pPr lvl="1"/>
            <a:r>
              <a:rPr lang="en-AU" dirty="0" smtClean="0"/>
              <a:t>[]</a:t>
            </a:r>
          </a:p>
          <a:p>
            <a:pPr lvl="1"/>
            <a:r>
              <a:rPr lang="en-AU" dirty="0" smtClean="0"/>
              <a:t>["</a:t>
            </a:r>
            <a:r>
              <a:rPr lang="en-AU" dirty="0" err="1" smtClean="0"/>
              <a:t>hello_world</a:t>
            </a:r>
            <a:r>
              <a:rPr lang="en-AU" dirty="0" smtClean="0"/>
              <a:t>", "</a:t>
            </a:r>
            <a:r>
              <a:rPr lang="en-AU" dirty="0" err="1" smtClean="0"/>
              <a:t>something_unrelated</a:t>
            </a:r>
            <a:r>
              <a:rPr lang="en-AU" dirty="0" smtClean="0"/>
              <a:t>"]</a:t>
            </a:r>
          </a:p>
          <a:p>
            <a:r>
              <a:rPr lang="en-AU" dirty="0" smtClean="0"/>
              <a:t>A section is "used" if its keyword is given (more on this later)</a:t>
            </a:r>
          </a:p>
          <a:p>
            <a:r>
              <a:rPr lang="en-AU" dirty="0" smtClean="0"/>
              <a:t>The query key ["</a:t>
            </a:r>
            <a:r>
              <a:rPr lang="en-AU" dirty="0" err="1" smtClean="0"/>
              <a:t>hello_world</a:t>
            </a:r>
            <a:r>
              <a:rPr lang="en-AU" dirty="0" smtClean="0"/>
              <a:t>"] is equivalent to "</a:t>
            </a:r>
            <a:r>
              <a:rPr lang="en-AU" dirty="0" err="1" smtClean="0"/>
              <a:t>hello_world</a:t>
            </a:r>
            <a:r>
              <a:rPr lang="en-AU" dirty="0" smtClean="0"/>
              <a:t> = 1;" in the C interpretation</a:t>
            </a: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12</a:t>
            </a:fld>
            <a:endParaRPr lang="en-US"/>
          </a:p>
        </p:txBody>
      </p:sp>
    </p:spTree>
    <p:extLst>
      <p:ext uri="{BB962C8B-B14F-4D97-AF65-F5344CB8AC3E}">
        <p14:creationId xmlns:p14="http://schemas.microsoft.com/office/powerpoint/2010/main" val="4000550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Attributes – Introduction</a:t>
            </a:r>
            <a:endParaRPr lang="en-AU" dirty="0"/>
          </a:p>
        </p:txBody>
      </p:sp>
      <p:sp>
        <p:nvSpPr>
          <p:cNvPr id="10" name="Content Placeholder 9"/>
          <p:cNvSpPr>
            <a:spLocks noGrp="1"/>
          </p:cNvSpPr>
          <p:nvPr>
            <p:ph sz="half" idx="2"/>
          </p:nvPr>
        </p:nvSpPr>
        <p:spPr/>
        <p:txBody>
          <a:bodyPr/>
          <a:lstStyle/>
          <a:p>
            <a:r>
              <a:rPr lang="en-AU" sz="2000" dirty="0" smtClean="0"/>
              <a:t>No declarations needed (type is inferred from use of '+=' (list) or '=' (string) and '.' (map)</a:t>
            </a:r>
          </a:p>
          <a:p>
            <a:r>
              <a:rPr lang="en-AU" sz="2000" dirty="0" smtClean="0"/>
              <a:t>Must be in a section</a:t>
            </a:r>
          </a:p>
          <a:p>
            <a:r>
              <a:rPr lang="en-AU" sz="2000" dirty="0" smtClean="0"/>
              <a:t>If you mismatch, you will get an error. </a:t>
            </a:r>
            <a:r>
              <a:rPr lang="en-AU" sz="2000" dirty="0" err="1" smtClean="0"/>
              <a:t>e.g</a:t>
            </a:r>
            <a:r>
              <a:rPr lang="en-AU" sz="2000" dirty="0" smtClean="0"/>
              <a:t>:</a:t>
            </a:r>
          </a:p>
          <a:p>
            <a:pPr marL="342900" lvl="1" indent="0">
              <a:buNone/>
            </a:pPr>
            <a:r>
              <a:rPr lang="en-AU" sz="1200" dirty="0" smtClean="0">
                <a:latin typeface="Consolas" pitchFamily="49" charset="0"/>
                <a:cs typeface="Consolas" pitchFamily="49" charset="0"/>
              </a:rPr>
              <a:t>Attribute </a:t>
            </a:r>
            <a:r>
              <a:rPr lang="en-AU" sz="1200" dirty="0">
                <a:latin typeface="Consolas" pitchFamily="49" charset="0"/>
                <a:cs typeface="Consolas" pitchFamily="49" charset="0"/>
              </a:rPr>
              <a:t>'</a:t>
            </a:r>
            <a:r>
              <a:rPr lang="en-AU" sz="1200" dirty="0" smtClean="0">
                <a:latin typeface="Consolas" pitchFamily="49" charset="0"/>
                <a:cs typeface="Consolas" pitchFamily="49" charset="0"/>
              </a:rPr>
              <a:t>FOO' has multiple definitions:</a:t>
            </a:r>
          </a:p>
          <a:p>
            <a:pPr marL="342900" lvl="1" indent="0">
              <a:buNone/>
            </a:pPr>
            <a:r>
              <a:rPr lang="en-AU" sz="1200" dirty="0" smtClean="0">
                <a:latin typeface="Consolas" pitchFamily="49" charset="0"/>
                <a:cs typeface="Consolas" pitchFamily="49" charset="0"/>
              </a:rPr>
              <a:t>[FOO: [String]] at ../manifest.mb:2:2</a:t>
            </a:r>
          </a:p>
          <a:p>
            <a:pPr marL="342900" lvl="1" indent="0">
              <a:buNone/>
            </a:pPr>
            <a:r>
              <a:rPr lang="en-AU" sz="1200" dirty="0" smtClean="0">
                <a:latin typeface="Consolas" pitchFamily="49" charset="0"/>
                <a:cs typeface="Consolas" pitchFamily="49" charset="0"/>
              </a:rPr>
              <a:t>[FOO: [List]] at manifest.mb:10:2</a:t>
            </a:r>
            <a:endParaRPr lang="en-AU" sz="1200" dirty="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13</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[attributes]</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STRING = 'string</a:t>
            </a:r>
            <a:r>
              <a:rPr lang="en-AU" sz="2000" dirty="0">
                <a:latin typeface="Consolas" pitchFamily="49" charset="0"/>
                <a:cs typeface="Consolas" pitchFamily="49" charset="0"/>
              </a:rPr>
              <a:t>'</a:t>
            </a: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LIST += 'list1'</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LIST += </a:t>
            </a:r>
            <a:r>
              <a:rPr lang="en-AU" sz="2000" dirty="0">
                <a:latin typeface="Consolas" pitchFamily="49" charset="0"/>
                <a:cs typeface="Consolas" pitchFamily="49" charset="0"/>
              </a:rPr>
              <a:t>'</a:t>
            </a:r>
            <a:r>
              <a:rPr lang="en-AU" sz="2000" dirty="0" smtClean="0">
                <a:latin typeface="Consolas" pitchFamily="49" charset="0"/>
                <a:cs typeface="Consolas" pitchFamily="49" charset="0"/>
              </a:rPr>
              <a:t>list2'</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MAP.KEY1 = 'value1</a:t>
            </a:r>
            <a:r>
              <a:rPr lang="en-AU" sz="2000" dirty="0">
                <a:latin typeface="Consolas" pitchFamily="49" charset="0"/>
                <a:cs typeface="Consolas" pitchFamily="49" charset="0"/>
              </a:rPr>
              <a:t>'</a:t>
            </a: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MAP.KEY2 = </a:t>
            </a:r>
            <a:r>
              <a:rPr lang="en-AU" sz="2000" dirty="0">
                <a:latin typeface="Consolas" pitchFamily="49" charset="0"/>
                <a:cs typeface="Consolas" pitchFamily="49" charset="0"/>
              </a:rPr>
              <a:t>'</a:t>
            </a:r>
            <a:r>
              <a:rPr lang="en-AU" sz="2000" dirty="0" smtClean="0">
                <a:latin typeface="Consolas" pitchFamily="49" charset="0"/>
                <a:cs typeface="Consolas" pitchFamily="49" charset="0"/>
              </a:rPr>
              <a:t>value2'</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MAP_LIST.KEY += 'item</a:t>
            </a:r>
            <a:r>
              <a:rPr lang="en-AU" sz="2000" dirty="0">
                <a:latin typeface="Consolas" pitchFamily="49" charset="0"/>
                <a:cs typeface="Consolas" pitchFamily="49" charset="0"/>
              </a:rPr>
              <a:t>'</a:t>
            </a: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2059054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Attributes – String Formats</a:t>
            </a:r>
            <a:endParaRPr lang="en-AU" dirty="0"/>
          </a:p>
        </p:txBody>
      </p:sp>
      <p:sp>
        <p:nvSpPr>
          <p:cNvPr id="10" name="Content Placeholder 9"/>
          <p:cNvSpPr>
            <a:spLocks noGrp="1"/>
          </p:cNvSpPr>
          <p:nvPr>
            <p:ph sz="half" idx="2"/>
          </p:nvPr>
        </p:nvSpPr>
        <p:spPr/>
        <p:txBody>
          <a:bodyPr/>
          <a:lstStyle/>
          <a:p>
            <a:r>
              <a:rPr lang="en-AU" sz="2000" dirty="0" smtClean="0"/>
              <a:t>Strings are mostly the same syntax as python</a:t>
            </a:r>
          </a:p>
          <a:p>
            <a:r>
              <a:rPr lang="en-AU" sz="2000" dirty="0" smtClean="0"/>
              <a:t>An 'r' means that a \ will not be treated as an escape character</a:t>
            </a:r>
          </a:p>
          <a:p>
            <a:r>
              <a:rPr lang="en-AU" sz="2000" dirty="0" smtClean="0"/>
              <a:t>A 'p' means that the string is interpreted as a path (relative to the manifest file)</a:t>
            </a:r>
          </a:p>
          <a:p>
            <a:pPr lvl="1"/>
            <a:r>
              <a:rPr lang="en-AU" sz="1600" dirty="0" smtClean="0"/>
              <a:t>Useful for include paths</a:t>
            </a:r>
          </a:p>
          <a:p>
            <a:r>
              <a:rPr lang="en-AU" sz="2000" dirty="0" smtClean="0"/>
              <a:t>Best to avoid unquoted style (A)</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14</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[attributes]</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 = string</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B = '</a:t>
            </a:r>
            <a:r>
              <a:rPr lang="en-AU" sz="2000" dirty="0" err="1" smtClean="0">
                <a:latin typeface="Consolas" pitchFamily="49" charset="0"/>
                <a:cs typeface="Consolas" pitchFamily="49" charset="0"/>
              </a:rPr>
              <a:t>str"ing</a:t>
            </a:r>
            <a:r>
              <a:rPr lang="en-AU" sz="2000" dirty="0">
                <a:latin typeface="Consolas" pitchFamily="49" charset="0"/>
                <a:cs typeface="Consolas" pitchFamily="49" charset="0"/>
              </a:rPr>
              <a:t>'</a:t>
            </a: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C = "</a:t>
            </a:r>
            <a:r>
              <a:rPr lang="en-AU" sz="2000" dirty="0" err="1" smtClean="0">
                <a:latin typeface="Consolas" pitchFamily="49" charset="0"/>
                <a:cs typeface="Consolas" pitchFamily="49" charset="0"/>
              </a:rPr>
              <a:t>str'ing</a:t>
            </a:r>
            <a:r>
              <a:rPr lang="en-AU" sz="2000" dirty="0">
                <a:latin typeface="Consolas" pitchFamily="49" charset="0"/>
                <a:cs typeface="Consolas" pitchFamily="49" charset="0"/>
              </a:rPr>
              <a:t>"</a:t>
            </a: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D = "</a:t>
            </a:r>
            <a:r>
              <a:rPr lang="en-AU" sz="2000" dirty="0" err="1" smtClean="0">
                <a:latin typeface="Consolas" pitchFamily="49" charset="0"/>
                <a:cs typeface="Consolas" pitchFamily="49" charset="0"/>
              </a:rPr>
              <a:t>str</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ing</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E = </a:t>
            </a:r>
            <a:r>
              <a:rPr lang="en-AU" sz="2000" dirty="0" err="1" smtClean="0">
                <a:latin typeface="Consolas" pitchFamily="49" charset="0"/>
                <a:cs typeface="Consolas" pitchFamily="49" charset="0"/>
              </a:rPr>
              <a:t>r"str</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ing</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F = </a:t>
            </a:r>
            <a:r>
              <a:rPr lang="en-AU" sz="2000" dirty="0" err="1" smtClean="0">
                <a:latin typeface="Consolas" pitchFamily="49" charset="0"/>
                <a:cs typeface="Consolas" pitchFamily="49" charset="0"/>
              </a:rPr>
              <a:t>p"path</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G = "string \</a:t>
            </a:r>
          </a:p>
          <a:p>
            <a:pPr marL="0" indent="0">
              <a:spcBef>
                <a:spcPts val="600"/>
              </a:spcBef>
              <a:buNone/>
            </a:pPr>
            <a:r>
              <a:rPr lang="en-AU" sz="2000" dirty="0" smtClean="0">
                <a:latin typeface="Consolas" pitchFamily="49" charset="0"/>
                <a:cs typeface="Consolas" pitchFamily="49" charset="0"/>
              </a:rPr>
              <a:t>on multiple lines"</a:t>
            </a:r>
          </a:p>
        </p:txBody>
      </p:sp>
    </p:spTree>
    <p:extLst>
      <p:ext uri="{BB962C8B-B14F-4D97-AF65-F5344CB8AC3E}">
        <p14:creationId xmlns:p14="http://schemas.microsoft.com/office/powerpoint/2010/main" val="2919852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Attributes – Defaults</a:t>
            </a:r>
            <a:endParaRPr lang="en-AU" dirty="0"/>
          </a:p>
        </p:txBody>
      </p:sp>
      <p:sp>
        <p:nvSpPr>
          <p:cNvPr id="10" name="Content Placeholder 9"/>
          <p:cNvSpPr>
            <a:spLocks noGrp="1"/>
          </p:cNvSpPr>
          <p:nvPr>
            <p:ph sz="half" idx="2"/>
          </p:nvPr>
        </p:nvSpPr>
        <p:spPr/>
        <p:txBody>
          <a:bodyPr/>
          <a:lstStyle/>
          <a:p>
            <a:r>
              <a:rPr lang="en-AU" sz="2000" dirty="0" smtClean="0"/>
              <a:t>Default value depends on type</a:t>
            </a:r>
          </a:p>
          <a:p>
            <a:endParaRPr lang="en-AU" sz="2000" dirty="0"/>
          </a:p>
          <a:p>
            <a:endParaRPr lang="en-AU" sz="2000" dirty="0" smtClean="0"/>
          </a:p>
          <a:p>
            <a:r>
              <a:rPr lang="en-AU" sz="2000" dirty="0" smtClean="0"/>
              <a:t>By convention "default" keyword is always used in every query key.</a:t>
            </a:r>
          </a:p>
          <a:p>
            <a:r>
              <a:rPr lang="en-AU" sz="2000" dirty="0" smtClean="0"/>
              <a:t>By convention "never" keyword is never used in a query key</a:t>
            </a:r>
          </a:p>
          <a:p>
            <a:pPr marL="342900" lvl="1" indent="0">
              <a:buNone/>
            </a:pPr>
            <a:endParaRPr lang="en-AU" sz="1600" dirty="0" smtClean="0"/>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15</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[default]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 = ''</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[never]</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B += ''</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C.KEY = ''</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D = ''</a:t>
            </a:r>
          </a:p>
        </p:txBody>
      </p:sp>
      <p:graphicFrame>
        <p:nvGraphicFramePr>
          <p:cNvPr id="2" name="Table 1"/>
          <p:cNvGraphicFramePr>
            <a:graphicFrameLocks noGrp="1"/>
          </p:cNvGraphicFramePr>
          <p:nvPr>
            <p:extLst>
              <p:ext uri="{D42A27DB-BD31-4B8C-83A1-F6EECF244321}">
                <p14:modId xmlns:p14="http://schemas.microsoft.com/office/powerpoint/2010/main" val="4095146193"/>
              </p:ext>
            </p:extLst>
          </p:nvPr>
        </p:nvGraphicFramePr>
        <p:xfrm>
          <a:off x="5076056" y="1277987"/>
          <a:ext cx="3384376" cy="1097280"/>
        </p:xfrm>
        <a:graphic>
          <a:graphicData uri="http://schemas.openxmlformats.org/drawingml/2006/table">
            <a:tbl>
              <a:tblPr bandRow="1">
                <a:tableStyleId>{5C22544A-7EE6-4342-B048-85BDC9FD1C3A}</a:tableStyleId>
              </a:tblPr>
              <a:tblGrid>
                <a:gridCol w="1692188"/>
                <a:gridCol w="1692188"/>
              </a:tblGrid>
              <a:tr h="257748">
                <a:tc>
                  <a:txBody>
                    <a:bodyPr/>
                    <a:lstStyle/>
                    <a:p>
                      <a:r>
                        <a:rPr lang="en-AU" dirty="0" smtClean="0"/>
                        <a:t>string</a:t>
                      </a:r>
                      <a:endParaRPr lang="en-AU" dirty="0"/>
                    </a:p>
                  </a:txBody>
                  <a:tcPr/>
                </a:tc>
                <a:tc>
                  <a:txBody>
                    <a:bodyPr/>
                    <a:lstStyle/>
                    <a:p>
                      <a:r>
                        <a:rPr lang="en-AU" dirty="0" smtClean="0"/>
                        <a:t>None</a:t>
                      </a:r>
                      <a:endParaRPr lang="en-AU" dirty="0"/>
                    </a:p>
                  </a:txBody>
                  <a:tcPr/>
                </a:tc>
              </a:tr>
              <a:tr h="257748">
                <a:tc>
                  <a:txBody>
                    <a:bodyPr/>
                    <a:lstStyle/>
                    <a:p>
                      <a:r>
                        <a:rPr lang="en-AU" dirty="0" smtClean="0"/>
                        <a:t>list</a:t>
                      </a:r>
                      <a:endParaRPr lang="en-AU" dirty="0"/>
                    </a:p>
                  </a:txBody>
                  <a:tcPr/>
                </a:tc>
                <a:tc>
                  <a:txBody>
                    <a:bodyPr/>
                    <a:lstStyle/>
                    <a:p>
                      <a:r>
                        <a:rPr lang="en-AU" dirty="0" smtClean="0"/>
                        <a:t>[]</a:t>
                      </a:r>
                      <a:endParaRPr lang="en-AU" dirty="0"/>
                    </a:p>
                  </a:txBody>
                  <a:tcPr/>
                </a:tc>
              </a:tr>
              <a:tr h="257748">
                <a:tc>
                  <a:txBody>
                    <a:bodyPr/>
                    <a:lstStyle/>
                    <a:p>
                      <a:r>
                        <a:rPr lang="en-AU" dirty="0" smtClean="0"/>
                        <a:t>map</a:t>
                      </a:r>
                      <a:endParaRPr lang="en-AU" dirty="0"/>
                    </a:p>
                  </a:txBody>
                  <a:tcPr/>
                </a:tc>
                <a:tc>
                  <a:txBody>
                    <a:bodyPr/>
                    <a:lstStyle/>
                    <a:p>
                      <a:r>
                        <a:rPr lang="en-AU" dirty="0" smtClean="0"/>
                        <a:t>{}</a:t>
                      </a:r>
                      <a:endParaRPr lang="en-AU" dirty="0"/>
                    </a:p>
                  </a:txBody>
                  <a:tcPr/>
                </a:tc>
              </a:tr>
            </a:tbl>
          </a:graphicData>
        </a:graphic>
      </p:graphicFrame>
    </p:spTree>
    <p:extLst>
      <p:ext uri="{BB962C8B-B14F-4D97-AF65-F5344CB8AC3E}">
        <p14:creationId xmlns:p14="http://schemas.microsoft.com/office/powerpoint/2010/main" val="2262401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Attributes – Enumerations</a:t>
            </a:r>
            <a:endParaRPr lang="en-AU" dirty="0"/>
          </a:p>
        </p:txBody>
      </p:sp>
      <p:sp>
        <p:nvSpPr>
          <p:cNvPr id="4" name="Content Placeholder 3"/>
          <p:cNvSpPr>
            <a:spLocks noGrp="1"/>
          </p:cNvSpPr>
          <p:nvPr>
            <p:ph sz="half" idx="2"/>
          </p:nvPr>
        </p:nvSpPr>
        <p:spPr/>
        <p:txBody>
          <a:bodyPr/>
          <a:lstStyle/>
          <a:p>
            <a:r>
              <a:rPr lang="en-AU" sz="2000" dirty="0" smtClean="0"/>
              <a:t>Just syntactic sugar around string types</a:t>
            </a:r>
          </a:p>
          <a:p>
            <a:r>
              <a:rPr lang="en-AU" sz="2000" dirty="0" smtClean="0"/>
              <a:t>String is documentation</a:t>
            </a:r>
          </a:p>
          <a:p>
            <a:r>
              <a:rPr lang="en-AU" sz="2000" dirty="0" smtClean="0"/>
              <a:t>Error thrown if you try to set attribute to something outside the enumeration</a:t>
            </a: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16</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enum</a:t>
            </a: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SIZE.small</a:t>
            </a:r>
            <a:r>
              <a:rPr lang="en-AU" sz="2000" dirty="0" smtClean="0">
                <a:latin typeface="Consolas" pitchFamily="49" charset="0"/>
                <a:cs typeface="Consolas" pitchFamily="49" charset="0"/>
              </a:rPr>
              <a:t>="Pebble"</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enum</a:t>
            </a: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SIZE.medium</a:t>
            </a:r>
            <a:r>
              <a:rPr lang="en-AU" sz="2000" dirty="0" smtClean="0">
                <a:latin typeface="Consolas" pitchFamily="49" charset="0"/>
                <a:cs typeface="Consolas" pitchFamily="49" charset="0"/>
              </a:rPr>
              <a:t>="Rock"</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enum</a:t>
            </a: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SIZE.large</a:t>
            </a:r>
            <a:r>
              <a:rPr lang="en-AU" sz="2000" dirty="0" smtClean="0">
                <a:latin typeface="Consolas" pitchFamily="49" charset="0"/>
                <a:cs typeface="Consolas" pitchFamily="49" charset="0"/>
              </a:rPr>
              <a:t>="Boulder"</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[default]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SIZE = small</a:t>
            </a:r>
          </a:p>
        </p:txBody>
      </p:sp>
    </p:spTree>
    <p:extLst>
      <p:ext uri="{BB962C8B-B14F-4D97-AF65-F5344CB8AC3E}">
        <p14:creationId xmlns:p14="http://schemas.microsoft.com/office/powerpoint/2010/main" val="2827238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Implications</a:t>
            </a:r>
            <a:endParaRPr lang="en-AU" dirty="0"/>
          </a:p>
        </p:txBody>
      </p:sp>
      <p:sp>
        <p:nvSpPr>
          <p:cNvPr id="4" name="Content Placeholder 3"/>
          <p:cNvSpPr>
            <a:spLocks noGrp="1"/>
          </p:cNvSpPr>
          <p:nvPr>
            <p:ph sz="half" idx="2"/>
          </p:nvPr>
        </p:nvSpPr>
        <p:spPr/>
        <p:txBody>
          <a:bodyPr/>
          <a:lstStyle/>
          <a:p>
            <a:r>
              <a:rPr lang="en-AU" sz="2000" dirty="0" smtClean="0"/>
              <a:t>An "@add" command works with </a:t>
            </a:r>
            <a:r>
              <a:rPr lang="en-AU" sz="2000" i="1" dirty="0" smtClean="0"/>
              <a:t>keywords.</a:t>
            </a:r>
          </a:p>
          <a:p>
            <a:r>
              <a:rPr lang="en-AU" sz="2000" dirty="0" smtClean="0"/>
              <a:t>If a keyword is @add-</a:t>
            </a:r>
            <a:r>
              <a:rPr lang="en-AU" sz="2000" dirty="0" err="1" smtClean="0"/>
              <a:t>ed</a:t>
            </a:r>
            <a:r>
              <a:rPr lang="en-AU" sz="2000" dirty="0" smtClean="0"/>
              <a:t>, then it is just as if it was present in the query</a:t>
            </a:r>
          </a:p>
          <a:p>
            <a:r>
              <a:rPr lang="en-AU" sz="2000" dirty="0" smtClean="0"/>
              <a:t>The order does not matter</a:t>
            </a:r>
          </a:p>
          <a:p>
            <a:r>
              <a:rPr lang="en-AU" sz="2000" dirty="0" smtClean="0"/>
              <a:t>There is no @remove</a:t>
            </a:r>
            <a:endParaRPr lang="en-AU" sz="2000"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17</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endParaRPr lang="en-AU" sz="1800" dirty="0">
              <a:latin typeface="Consolas" pitchFamily="49" charset="0"/>
              <a:cs typeface="Consolas" pitchFamily="49" charset="0"/>
            </a:endParaRPr>
          </a:p>
          <a:p>
            <a:pPr marL="0" indent="0">
              <a:spcBef>
                <a:spcPts val="0"/>
              </a:spcBef>
              <a:buNone/>
            </a:pPr>
            <a:r>
              <a:rPr lang="en-AU" sz="1800" dirty="0">
                <a:latin typeface="Consolas" pitchFamily="49" charset="0"/>
                <a:cs typeface="Consolas" pitchFamily="49" charset="0"/>
              </a:rPr>
              <a:t>[a]</a:t>
            </a:r>
          </a:p>
          <a:p>
            <a:pPr marL="0" indent="0">
              <a:spcBef>
                <a:spcPts val="0"/>
              </a:spcBef>
              <a:buNone/>
            </a:pPr>
            <a:r>
              <a:rPr lang="en-AU" sz="1800" dirty="0" err="1">
                <a:latin typeface="Consolas" pitchFamily="49" charset="0"/>
                <a:cs typeface="Consolas" pitchFamily="49" charset="0"/>
              </a:rPr>
              <a:t>file_a.c</a:t>
            </a:r>
            <a:endParaRPr lang="en-AU" sz="1800" dirty="0">
              <a:latin typeface="Consolas" pitchFamily="49" charset="0"/>
              <a:cs typeface="Consolas" pitchFamily="49" charset="0"/>
            </a:endParaRPr>
          </a:p>
          <a:p>
            <a:pPr marL="0" indent="0">
              <a:spcBef>
                <a:spcPts val="0"/>
              </a:spcBef>
              <a:buNone/>
            </a:pPr>
            <a:r>
              <a:rPr lang="en-AU" sz="1800" dirty="0">
                <a:latin typeface="Consolas" pitchFamily="49" charset="0"/>
                <a:cs typeface="Consolas" pitchFamily="49" charset="0"/>
              </a:rPr>
              <a:t>@add </a:t>
            </a:r>
            <a:r>
              <a:rPr lang="en-AU" sz="1800" dirty="0" smtClean="0">
                <a:latin typeface="Consolas" pitchFamily="49" charset="0"/>
                <a:cs typeface="Consolas" pitchFamily="49" charset="0"/>
              </a:rPr>
              <a:t>b</a:t>
            </a:r>
          </a:p>
          <a:p>
            <a:pPr marL="0" indent="0">
              <a:spcBef>
                <a:spcPts val="0"/>
              </a:spcBef>
              <a:buNone/>
            </a:pPr>
            <a:endParaRPr lang="en-AU" sz="1800" dirty="0">
              <a:latin typeface="Consolas" pitchFamily="49" charset="0"/>
              <a:cs typeface="Consolas" pitchFamily="49" charset="0"/>
            </a:endParaRPr>
          </a:p>
          <a:p>
            <a:pPr marL="0" indent="0">
              <a:spcBef>
                <a:spcPts val="0"/>
              </a:spcBef>
              <a:buNone/>
            </a:pPr>
            <a:r>
              <a:rPr lang="en-AU" sz="1800" dirty="0">
                <a:latin typeface="Consolas" pitchFamily="49" charset="0"/>
                <a:cs typeface="Consolas" pitchFamily="49" charset="0"/>
              </a:rPr>
              <a:t>[c]</a:t>
            </a:r>
          </a:p>
          <a:p>
            <a:pPr marL="0" indent="0">
              <a:spcBef>
                <a:spcPts val="0"/>
              </a:spcBef>
              <a:buNone/>
            </a:pPr>
            <a:r>
              <a:rPr lang="en-AU" sz="1800" dirty="0" err="1" smtClean="0">
                <a:latin typeface="Consolas" pitchFamily="49" charset="0"/>
                <a:cs typeface="Consolas" pitchFamily="49" charset="0"/>
              </a:rPr>
              <a:t>file_c.c</a:t>
            </a:r>
            <a:endParaRPr lang="en-AU" sz="1800" dirty="0" smtClean="0">
              <a:latin typeface="Consolas" pitchFamily="49" charset="0"/>
              <a:cs typeface="Consolas" pitchFamily="49" charset="0"/>
            </a:endParaRPr>
          </a:p>
          <a:p>
            <a:pPr marL="0" indent="0">
              <a:spcBef>
                <a:spcPts val="0"/>
              </a:spcBef>
              <a:buNone/>
            </a:pPr>
            <a:endParaRPr lang="en-AU" sz="1800" dirty="0">
              <a:latin typeface="Consolas" pitchFamily="49" charset="0"/>
              <a:cs typeface="Consolas" pitchFamily="49" charset="0"/>
            </a:endParaRPr>
          </a:p>
          <a:p>
            <a:pPr marL="0" indent="0">
              <a:spcBef>
                <a:spcPts val="0"/>
              </a:spcBef>
              <a:buNone/>
            </a:pPr>
            <a:r>
              <a:rPr lang="en-AU" sz="1800" dirty="0">
                <a:latin typeface="Consolas" pitchFamily="49" charset="0"/>
                <a:cs typeface="Consolas" pitchFamily="49" charset="0"/>
              </a:rPr>
              <a:t>[b]</a:t>
            </a:r>
          </a:p>
          <a:p>
            <a:pPr marL="0" indent="0">
              <a:spcBef>
                <a:spcPts val="0"/>
              </a:spcBef>
              <a:buNone/>
            </a:pPr>
            <a:r>
              <a:rPr lang="en-AU" sz="1800" dirty="0" err="1">
                <a:latin typeface="Consolas" pitchFamily="49" charset="0"/>
                <a:cs typeface="Consolas" pitchFamily="49" charset="0"/>
              </a:rPr>
              <a:t>file_b.c</a:t>
            </a:r>
            <a:endParaRPr lang="en-AU" sz="1800" dirty="0">
              <a:latin typeface="Consolas" pitchFamily="49" charset="0"/>
              <a:cs typeface="Consolas" pitchFamily="49" charset="0"/>
            </a:endParaRPr>
          </a:p>
          <a:p>
            <a:pPr marL="0" indent="0">
              <a:spcBef>
                <a:spcPts val="0"/>
              </a:spcBef>
              <a:buNone/>
            </a:pPr>
            <a:r>
              <a:rPr lang="en-AU" sz="1800" dirty="0">
                <a:latin typeface="Consolas" pitchFamily="49" charset="0"/>
                <a:cs typeface="Consolas" pitchFamily="49" charset="0"/>
              </a:rPr>
              <a:t>@add c</a:t>
            </a:r>
          </a:p>
        </p:txBody>
      </p:sp>
    </p:spTree>
    <p:extLst>
      <p:ext uri="{BB962C8B-B14F-4D97-AF65-F5344CB8AC3E}">
        <p14:creationId xmlns:p14="http://schemas.microsoft.com/office/powerpoint/2010/main" val="1990017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Implications – A different view</a:t>
            </a:r>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18</a:t>
            </a:fld>
            <a:endParaRPr lang="en-US"/>
          </a:p>
        </p:txBody>
      </p:sp>
      <p:sp>
        <p:nvSpPr>
          <p:cNvPr id="9"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endParaRPr lang="en-AU" sz="1800" dirty="0" smtClean="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a:t>
            </a:r>
            <a:r>
              <a:rPr lang="en-AU" sz="1800" dirty="0">
                <a:latin typeface="Consolas" pitchFamily="49" charset="0"/>
                <a:cs typeface="Consolas" pitchFamily="49" charset="0"/>
              </a:rPr>
              <a:t>a]</a:t>
            </a:r>
          </a:p>
          <a:p>
            <a:pPr marL="0" indent="0">
              <a:spcBef>
                <a:spcPts val="0"/>
              </a:spcBef>
              <a:buNone/>
            </a:pPr>
            <a:r>
              <a:rPr lang="en-AU" sz="1800" dirty="0" err="1" smtClean="0">
                <a:latin typeface="Consolas" pitchFamily="49" charset="0"/>
                <a:cs typeface="Consolas" pitchFamily="49" charset="0"/>
              </a:rPr>
              <a:t>file_a.c</a:t>
            </a:r>
            <a:endParaRPr lang="en-AU" sz="1800" dirty="0" smtClean="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a:t>
            </a:r>
            <a:r>
              <a:rPr lang="en-AU" sz="1800" dirty="0">
                <a:latin typeface="Consolas" pitchFamily="49" charset="0"/>
                <a:cs typeface="Consolas" pitchFamily="49" charset="0"/>
              </a:rPr>
              <a:t>add </a:t>
            </a:r>
            <a:r>
              <a:rPr lang="en-AU" sz="1800" dirty="0" smtClean="0">
                <a:latin typeface="Consolas" pitchFamily="49" charset="0"/>
                <a:cs typeface="Consolas" pitchFamily="49" charset="0"/>
              </a:rPr>
              <a:t>b</a:t>
            </a:r>
          </a:p>
          <a:p>
            <a:pPr marL="0" indent="0">
              <a:spcBef>
                <a:spcPts val="0"/>
              </a:spcBef>
              <a:buNone/>
            </a:pPr>
            <a:endParaRPr lang="en-AU" sz="1800" dirty="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a:t>
            </a:r>
            <a:r>
              <a:rPr lang="en-AU" sz="1800" dirty="0">
                <a:latin typeface="Consolas" pitchFamily="49" charset="0"/>
                <a:cs typeface="Consolas" pitchFamily="49" charset="0"/>
              </a:rPr>
              <a:t>c]</a:t>
            </a:r>
          </a:p>
          <a:p>
            <a:pPr marL="0" indent="0">
              <a:spcBef>
                <a:spcPts val="0"/>
              </a:spcBef>
              <a:buNone/>
            </a:pPr>
            <a:r>
              <a:rPr lang="en-AU" sz="1800" dirty="0" err="1" smtClean="0">
                <a:latin typeface="Consolas" pitchFamily="49" charset="0"/>
                <a:cs typeface="Consolas" pitchFamily="49" charset="0"/>
              </a:rPr>
              <a:t>file_c.c</a:t>
            </a:r>
            <a:endParaRPr lang="en-AU" sz="1800" dirty="0" smtClean="0">
              <a:latin typeface="Consolas" pitchFamily="49" charset="0"/>
              <a:cs typeface="Consolas" pitchFamily="49" charset="0"/>
            </a:endParaRPr>
          </a:p>
          <a:p>
            <a:pPr marL="0" indent="0">
              <a:spcBef>
                <a:spcPts val="0"/>
              </a:spcBef>
              <a:buNone/>
            </a:pPr>
            <a:endParaRPr lang="en-AU" sz="1800" dirty="0">
              <a:latin typeface="Consolas" pitchFamily="49" charset="0"/>
              <a:cs typeface="Consolas" pitchFamily="49" charset="0"/>
            </a:endParaRPr>
          </a:p>
          <a:p>
            <a:pPr marL="0" indent="0">
              <a:spcBef>
                <a:spcPts val="0"/>
              </a:spcBef>
              <a:buNone/>
            </a:pPr>
            <a:r>
              <a:rPr lang="en-AU" sz="1800" dirty="0">
                <a:latin typeface="Consolas" pitchFamily="49" charset="0"/>
                <a:cs typeface="Consolas" pitchFamily="49" charset="0"/>
              </a:rPr>
              <a:t>[b]</a:t>
            </a:r>
          </a:p>
          <a:p>
            <a:pPr marL="0" indent="0">
              <a:spcBef>
                <a:spcPts val="0"/>
              </a:spcBef>
              <a:buNone/>
            </a:pPr>
            <a:r>
              <a:rPr lang="en-AU" sz="1800" dirty="0" err="1" smtClean="0">
                <a:latin typeface="Consolas" pitchFamily="49" charset="0"/>
                <a:cs typeface="Consolas" pitchFamily="49" charset="0"/>
              </a:rPr>
              <a:t>file_b.c</a:t>
            </a:r>
            <a:endParaRPr lang="en-AU" sz="1800" dirty="0" smtClean="0">
              <a:latin typeface="Consolas" pitchFamily="49" charset="0"/>
              <a:cs typeface="Consolas" pitchFamily="49" charset="0"/>
            </a:endParaRPr>
          </a:p>
          <a:p>
            <a:pPr marL="0" indent="0">
              <a:spcBef>
                <a:spcPts val="0"/>
              </a:spcBef>
              <a:buNone/>
            </a:pPr>
            <a:r>
              <a:rPr lang="en-AU" sz="1800" dirty="0">
                <a:latin typeface="Consolas" pitchFamily="49" charset="0"/>
                <a:cs typeface="Consolas" pitchFamily="49" charset="0"/>
              </a:rPr>
              <a:t>@add c</a:t>
            </a:r>
          </a:p>
          <a:p>
            <a:pPr marL="0" indent="0">
              <a:spcBef>
                <a:spcPts val="0"/>
              </a:spcBef>
              <a:buNone/>
            </a:pPr>
            <a:endParaRPr lang="en-AU" sz="1800" dirty="0">
              <a:latin typeface="Consolas" pitchFamily="49" charset="0"/>
              <a:cs typeface="Consolas" pitchFamily="49" charset="0"/>
            </a:endParaRPr>
          </a:p>
        </p:txBody>
      </p:sp>
      <p:sp>
        <p:nvSpPr>
          <p:cNvPr id="10" name="Content Placeholder 6"/>
          <p:cNvSpPr>
            <a:spLocks noGrp="1"/>
          </p:cNvSpPr>
          <p:nvPr>
            <p:ph sz="half" idx="2"/>
          </p:nvPr>
        </p:nvSpPr>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800" dirty="0" smtClean="0">
                <a:latin typeface="Consolas" pitchFamily="49" charset="0"/>
                <a:cs typeface="Consolas" pitchFamily="49" charset="0"/>
              </a:rPr>
              <a:t>do { done = 1;</a:t>
            </a:r>
          </a:p>
          <a:p>
            <a:pPr marL="0" indent="0">
              <a:spcBef>
                <a:spcPts val="0"/>
              </a:spcBef>
              <a:buNone/>
            </a:pPr>
            <a:r>
              <a:rPr lang="en-AU" sz="1800" dirty="0" smtClean="0">
                <a:latin typeface="Consolas" pitchFamily="49" charset="0"/>
                <a:cs typeface="Consolas" pitchFamily="49" charset="0"/>
              </a:rPr>
              <a:t>  if (a) {</a:t>
            </a:r>
          </a:p>
          <a:p>
            <a:pPr marL="0" indent="0">
              <a:spcBef>
                <a:spcPts val="0"/>
              </a:spcBef>
              <a:buNone/>
            </a:pP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add_file</a:t>
            </a: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file_a.c</a:t>
            </a:r>
            <a:r>
              <a:rPr lang="en-AU" sz="1800" dirty="0" smtClean="0">
                <a:latin typeface="Consolas" pitchFamily="49" charset="0"/>
                <a:cs typeface="Consolas" pitchFamily="49" charset="0"/>
              </a:rPr>
              <a:t>");</a:t>
            </a:r>
          </a:p>
          <a:p>
            <a:pPr marL="0" indent="0">
              <a:spcBef>
                <a:spcPts val="0"/>
              </a:spcBef>
              <a:buNone/>
            </a:pPr>
            <a:r>
              <a:rPr lang="en-AU" sz="1800" dirty="0" smtClean="0">
                <a:latin typeface="Consolas" pitchFamily="49" charset="0"/>
                <a:cs typeface="Consolas" pitchFamily="49" charset="0"/>
              </a:rPr>
              <a:t>    b = 1; done = 0; </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p>
          <a:p>
            <a:pPr marL="0" indent="0">
              <a:spcBef>
                <a:spcPts val="0"/>
              </a:spcBef>
              <a:buNone/>
            </a:pPr>
            <a:r>
              <a:rPr lang="en-AU" sz="1800" dirty="0" smtClean="0">
                <a:latin typeface="Consolas" pitchFamily="49" charset="0"/>
                <a:cs typeface="Consolas" pitchFamily="49" charset="0"/>
              </a:rPr>
              <a:t>  if (c)</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add_file</a:t>
            </a: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file_c.c</a:t>
            </a:r>
            <a:r>
              <a:rPr lang="en-AU" sz="1800" dirty="0" smtClean="0">
                <a:latin typeface="Consolas" pitchFamily="49" charset="0"/>
                <a:cs typeface="Consolas" pitchFamily="49" charset="0"/>
              </a:rPr>
              <a:t>");</a:t>
            </a:r>
          </a:p>
          <a:p>
            <a:pPr marL="0" indent="0">
              <a:spcBef>
                <a:spcPts val="0"/>
              </a:spcBef>
              <a:buNone/>
            </a:pPr>
            <a:endParaRPr lang="en-AU" sz="1800" dirty="0" smtClean="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  if (b) {</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add_file</a:t>
            </a: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file_b.c</a:t>
            </a:r>
            <a:r>
              <a:rPr lang="en-AU" sz="1800" dirty="0" smtClean="0">
                <a:latin typeface="Consolas" pitchFamily="49" charset="0"/>
                <a:cs typeface="Consolas" pitchFamily="49" charset="0"/>
              </a:rPr>
              <a:t>");</a:t>
            </a:r>
          </a:p>
          <a:p>
            <a:pPr marL="0" indent="0">
              <a:spcBef>
                <a:spcPts val="0"/>
              </a:spcBef>
              <a:buNone/>
            </a:pPr>
            <a:r>
              <a:rPr lang="en-AU" sz="1800" dirty="0" smtClean="0">
                <a:latin typeface="Consolas" pitchFamily="49" charset="0"/>
                <a:cs typeface="Consolas" pitchFamily="49" charset="0"/>
              </a:rPr>
              <a:t>    c = 1; done = 0; }</a:t>
            </a:r>
          </a:p>
          <a:p>
            <a:pPr marL="0" indent="0">
              <a:spcBef>
                <a:spcPts val="0"/>
              </a:spcBef>
              <a:buNone/>
            </a:pPr>
            <a:r>
              <a:rPr lang="en-AU" sz="1800" dirty="0" smtClean="0">
                <a:latin typeface="Consolas" pitchFamily="49" charset="0"/>
                <a:cs typeface="Consolas" pitchFamily="49" charset="0"/>
              </a:rPr>
              <a:t>} while (!done);</a:t>
            </a:r>
          </a:p>
        </p:txBody>
      </p:sp>
    </p:spTree>
    <p:extLst>
      <p:ext uri="{BB962C8B-B14F-4D97-AF65-F5344CB8AC3E}">
        <p14:creationId xmlns:p14="http://schemas.microsoft.com/office/powerpoint/2010/main" val="3840510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Importing</a:t>
            </a:r>
            <a:endParaRPr lang="en-AU" dirty="0"/>
          </a:p>
        </p:txBody>
      </p:sp>
      <p:sp>
        <p:nvSpPr>
          <p:cNvPr id="4" name="Content Placeholder 3"/>
          <p:cNvSpPr>
            <a:spLocks noGrp="1"/>
          </p:cNvSpPr>
          <p:nvPr>
            <p:ph sz="half" idx="2"/>
          </p:nvPr>
        </p:nvSpPr>
        <p:spPr/>
        <p:txBody>
          <a:bodyPr/>
          <a:lstStyle/>
          <a:p>
            <a:r>
              <a:rPr lang="en-AU" sz="2000" dirty="0" smtClean="0"/>
              <a:t>@import works on filenames – a bit like a #include</a:t>
            </a:r>
          </a:p>
          <a:p>
            <a:r>
              <a:rPr lang="en-AU" sz="2000" dirty="0" smtClean="0"/>
              <a:t>Conditions are inherited (only if both "a" and "b" are in the query key will we get file2.c</a:t>
            </a:r>
          </a:p>
          <a:p>
            <a:r>
              <a:rPr lang="en-AU" sz="2000" dirty="0" smtClean="0"/>
              <a:t>Must be in a section</a:t>
            </a:r>
          </a:p>
          <a:p>
            <a:r>
              <a:rPr lang="en-AU" sz="2000" dirty="0" smtClean="0"/>
              <a:t>All paths are relative to the manifest file they are written in</a:t>
            </a: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19</a:t>
            </a:fld>
            <a:endParaRPr lang="en-US"/>
          </a:p>
        </p:txBody>
      </p:sp>
      <p:sp>
        <p:nvSpPr>
          <p:cNvPr id="7" name="Content Placeholder 5"/>
          <p:cNvSpPr>
            <a:spLocks noGrp="1"/>
          </p:cNvSpPr>
          <p:nvPr>
            <p:ph sz="half" idx="1"/>
          </p:nvPr>
        </p:nvSpPr>
        <p:spPr>
          <a:xfrm>
            <a:off x="457200" y="820738"/>
            <a:ext cx="4038600" cy="1681385"/>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manifest.mb</a:t>
            </a: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a:t>
            </a:r>
          </a:p>
          <a:p>
            <a:pPr marL="0" indent="0">
              <a:spcBef>
                <a:spcPts val="600"/>
              </a:spcBef>
              <a:buNone/>
            </a:pPr>
            <a:r>
              <a:rPr lang="en-AU" sz="2000" dirty="0" smtClean="0">
                <a:latin typeface="Consolas" pitchFamily="49" charset="0"/>
                <a:cs typeface="Consolas" pitchFamily="49" charset="0"/>
              </a:rPr>
              <a:t>@import </a:t>
            </a:r>
            <a:r>
              <a:rPr lang="en-AU" sz="2000" dirty="0" err="1" smtClean="0">
                <a:latin typeface="Consolas" pitchFamily="49" charset="0"/>
                <a:cs typeface="Consolas" pitchFamily="49" charset="0"/>
              </a:rPr>
              <a:t>dir</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manifest.mb</a:t>
            </a: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file1.c</a:t>
            </a:r>
            <a:endParaRPr lang="en-AU" sz="2000" dirty="0">
              <a:latin typeface="Consolas" pitchFamily="49" charset="0"/>
              <a:cs typeface="Consolas" pitchFamily="49" charset="0"/>
            </a:endParaRPr>
          </a:p>
        </p:txBody>
      </p:sp>
      <p:sp>
        <p:nvSpPr>
          <p:cNvPr id="8" name="Content Placeholder 5"/>
          <p:cNvSpPr txBox="1">
            <a:spLocks/>
          </p:cNvSpPr>
          <p:nvPr/>
        </p:nvSpPr>
        <p:spPr bwMode="auto">
          <a:xfrm>
            <a:off x="467544" y="2646139"/>
            <a:ext cx="4038600" cy="1321345"/>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fontAlgn="base">
              <a:spcBef>
                <a:spcPct val="75000"/>
              </a:spcBef>
              <a:spcAft>
                <a:spcPct val="0"/>
              </a:spcAft>
              <a:buFont typeface="Wingdings" pitchFamily="2" charset="2"/>
              <a:buChar char="§"/>
              <a:defRPr sz="2800">
                <a:solidFill>
                  <a:schemeClr val="dk1"/>
                </a:solidFill>
                <a:latin typeface="+mn-lt"/>
                <a:ea typeface="+mn-ea"/>
                <a:cs typeface="+mn-cs"/>
              </a:defRPr>
            </a:lvl1pPr>
            <a:lvl2pPr marL="576263" indent="-233363" algn="l" rtl="0" fontAlgn="base">
              <a:spcBef>
                <a:spcPct val="25000"/>
              </a:spcBef>
              <a:spcAft>
                <a:spcPct val="0"/>
              </a:spcAft>
              <a:buFont typeface="Wingdings" pitchFamily="2" charset="2"/>
              <a:buChar char="§"/>
              <a:defRPr sz="2400">
                <a:solidFill>
                  <a:schemeClr val="dk1"/>
                </a:solidFill>
                <a:latin typeface="+mn-lt"/>
                <a:ea typeface="+mn-ea"/>
                <a:cs typeface="+mn-cs"/>
              </a:defRPr>
            </a:lvl2pPr>
            <a:lvl3pPr marL="914400" indent="-223838" algn="l" rtl="0" fontAlgn="base">
              <a:spcBef>
                <a:spcPct val="25000"/>
              </a:spcBef>
              <a:spcAft>
                <a:spcPct val="0"/>
              </a:spcAft>
              <a:buFont typeface="Wingdings" pitchFamily="2" charset="2"/>
              <a:buChar char="§"/>
              <a:defRPr sz="2000">
                <a:solidFill>
                  <a:schemeClr val="dk1"/>
                </a:solidFill>
                <a:latin typeface="+mn-lt"/>
                <a:ea typeface="+mn-ea"/>
                <a:cs typeface="+mn-cs"/>
              </a:defRPr>
            </a:lvl3pPr>
            <a:lvl4pPr marL="1262063" indent="-233363" algn="l" rtl="0" fontAlgn="base">
              <a:spcBef>
                <a:spcPct val="25000"/>
              </a:spcBef>
              <a:spcAft>
                <a:spcPct val="0"/>
              </a:spcAft>
              <a:buFont typeface="Wingdings" pitchFamily="2" charset="2"/>
              <a:buChar char="§"/>
              <a:defRPr sz="1800">
                <a:solidFill>
                  <a:schemeClr val="dk1"/>
                </a:solidFill>
                <a:latin typeface="+mn-lt"/>
                <a:ea typeface="+mn-ea"/>
                <a:cs typeface="+mn-cs"/>
              </a:defRPr>
            </a:lvl4pPr>
            <a:lvl5pPr marL="15398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5pPr>
            <a:lvl6pPr marL="19970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6pPr>
            <a:lvl7pPr marL="24542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7pPr>
            <a:lvl8pPr marL="29114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8pPr>
            <a:lvl9pPr marL="33686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9pPr>
          </a:lstStyle>
          <a:p>
            <a:pPr marL="0" indent="0">
              <a:spcBef>
                <a:spcPts val="600"/>
              </a:spcBef>
              <a:buFont typeface="Wingdings" pitchFamily="2" charset="2"/>
              <a:buNone/>
            </a:pP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dir</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manifest.mb</a:t>
            </a:r>
            <a:endParaRPr lang="en-AU" sz="2000" dirty="0" smtClean="0">
              <a:latin typeface="Consolas" pitchFamily="49" charset="0"/>
              <a:cs typeface="Consolas" pitchFamily="49" charset="0"/>
            </a:endParaRPr>
          </a:p>
          <a:p>
            <a:pPr marL="0" indent="0">
              <a:spcBef>
                <a:spcPts val="600"/>
              </a:spcBef>
              <a:buFont typeface="Wingdings" pitchFamily="2" charset="2"/>
              <a:buNone/>
            </a:pPr>
            <a:r>
              <a:rPr lang="en-AU" sz="2000" dirty="0" smtClean="0">
                <a:latin typeface="Consolas" pitchFamily="49" charset="0"/>
                <a:cs typeface="Consolas" pitchFamily="49" charset="0"/>
              </a:rPr>
              <a:t>[b]</a:t>
            </a:r>
          </a:p>
          <a:p>
            <a:pPr marL="0" indent="0">
              <a:spcBef>
                <a:spcPts val="600"/>
              </a:spcBef>
              <a:buFont typeface="Wingdings" pitchFamily="2" charset="2"/>
              <a:buNone/>
            </a:pPr>
            <a:r>
              <a:rPr lang="en-AU" sz="2000" dirty="0" smtClean="0">
                <a:latin typeface="Consolas" pitchFamily="49" charset="0"/>
                <a:cs typeface="Consolas" pitchFamily="49" charset="0"/>
              </a:rPr>
              <a:t>file2.c</a:t>
            </a:r>
          </a:p>
          <a:p>
            <a:pPr marL="0" indent="0">
              <a:spcBef>
                <a:spcPts val="600"/>
              </a:spcBef>
              <a:buFont typeface="Wingdings" pitchFamily="2" charset="2"/>
              <a:buNone/>
            </a:pPr>
            <a:endParaRPr lang="en-AU" sz="2000" dirty="0">
              <a:latin typeface="Consolas" pitchFamily="49" charset="0"/>
              <a:cs typeface="Consolas" pitchFamily="49" charset="0"/>
            </a:endParaRPr>
          </a:p>
        </p:txBody>
      </p:sp>
    </p:spTree>
    <p:extLst>
      <p:ext uri="{BB962C8B-B14F-4D97-AF65-F5344CB8AC3E}">
        <p14:creationId xmlns:p14="http://schemas.microsoft.com/office/powerpoint/2010/main" val="275702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a:t>
            </a:r>
            <a:endParaRPr lang="en-AU" dirty="0"/>
          </a:p>
        </p:txBody>
      </p:sp>
      <p:sp>
        <p:nvSpPr>
          <p:cNvPr id="3" name="Content Placeholder 2"/>
          <p:cNvSpPr>
            <a:spLocks noGrp="1"/>
          </p:cNvSpPr>
          <p:nvPr>
            <p:ph idx="1"/>
          </p:nvPr>
        </p:nvSpPr>
        <p:spPr/>
        <p:txBody>
          <a:bodyPr/>
          <a:lstStyle/>
          <a:p>
            <a:r>
              <a:rPr lang="en-AU" dirty="0" smtClean="0"/>
              <a:t>This is for people who compile code, and are using M-Build (or will be using it in the future)</a:t>
            </a:r>
          </a:p>
          <a:p>
            <a:r>
              <a:rPr lang="en-AU" dirty="0" smtClean="0"/>
              <a:t>You are not expected to have seen M-Build before</a:t>
            </a:r>
          </a:p>
          <a:p>
            <a:r>
              <a:rPr lang="en-AU" dirty="0" smtClean="0"/>
              <a:t>At the end of this, you should be able to</a:t>
            </a:r>
          </a:p>
          <a:p>
            <a:pPr lvl="1"/>
            <a:r>
              <a:rPr lang="en-AU" dirty="0" smtClean="0"/>
              <a:t>Work effectively in a project that uses M-Build</a:t>
            </a:r>
          </a:p>
          <a:p>
            <a:pPr lvl="1"/>
            <a:r>
              <a:rPr lang="en-AU" dirty="0" smtClean="0"/>
              <a:t>Take a project and convert it to using M-Build</a:t>
            </a:r>
          </a:p>
          <a:p>
            <a:pPr lvl="1"/>
            <a:r>
              <a:rPr lang="en-AU" dirty="0" smtClean="0"/>
              <a:t>Know how to debug M-Build problems</a:t>
            </a:r>
          </a:p>
          <a:p>
            <a:r>
              <a:rPr lang="en-AU" dirty="0" smtClean="0"/>
              <a:t>Won't cover much python level stuff</a:t>
            </a:r>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2</a:t>
            </a:fld>
            <a:endParaRPr lang="en-US"/>
          </a:p>
        </p:txBody>
      </p:sp>
    </p:spTree>
    <p:extLst>
      <p:ext uri="{BB962C8B-B14F-4D97-AF65-F5344CB8AC3E}">
        <p14:creationId xmlns:p14="http://schemas.microsoft.com/office/powerpoint/2010/main" val="942845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Multiple Files</a:t>
            </a:r>
            <a:endParaRPr lang="en-AU" dirty="0"/>
          </a:p>
        </p:txBody>
      </p:sp>
      <p:sp>
        <p:nvSpPr>
          <p:cNvPr id="7" name="Content Placeholder 6"/>
          <p:cNvSpPr>
            <a:spLocks noGrp="1"/>
          </p:cNvSpPr>
          <p:nvPr>
            <p:ph idx="1"/>
          </p:nvPr>
        </p:nvSpPr>
        <p:spPr/>
        <p:txBody>
          <a:bodyPr/>
          <a:lstStyle/>
          <a:p>
            <a:r>
              <a:rPr lang="en-AU" dirty="0" smtClean="0"/>
              <a:t>Keywords are all in the one namespace</a:t>
            </a:r>
          </a:p>
          <a:p>
            <a:r>
              <a:rPr lang="en-AU" dirty="0" err="1" smtClean="0"/>
              <a:t>Filesystem</a:t>
            </a:r>
            <a:r>
              <a:rPr lang="en-AU" dirty="0" smtClean="0"/>
              <a:t> hierarchy is unimportant – a low level manifest file can reach out and change things anywhere</a:t>
            </a:r>
          </a:p>
          <a:p>
            <a:pPr lvl="1"/>
            <a:r>
              <a:rPr lang="en-AU" dirty="0" smtClean="0"/>
              <a:t>You can create some form of hierarchy by having conditions around your @import statements</a:t>
            </a:r>
          </a:p>
          <a:p>
            <a:pPr lvl="1"/>
            <a:r>
              <a:rPr lang="en-AU" dirty="0" smtClean="0"/>
              <a:t>It tends to make things simpler to avoid this (so you know that every file is always processed) and just put them in the [default] section</a:t>
            </a:r>
          </a:p>
          <a:p>
            <a:r>
              <a:rPr lang="en-AU" dirty="0" smtClean="0"/>
              <a:t>Prefix your keywords to prevent clashes</a:t>
            </a:r>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20</a:t>
            </a:fld>
            <a:endParaRPr lang="en-US"/>
          </a:p>
        </p:txBody>
      </p:sp>
    </p:spTree>
    <p:extLst>
      <p:ext uri="{BB962C8B-B14F-4D97-AF65-F5344CB8AC3E}">
        <p14:creationId xmlns:p14="http://schemas.microsoft.com/office/powerpoint/2010/main" val="2669484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Sections – The Full Story</a:t>
            </a:r>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21</a:t>
            </a:fld>
            <a:endParaRPr lang="en-US"/>
          </a:p>
        </p:txBody>
      </p:sp>
      <p:sp>
        <p:nvSpPr>
          <p:cNvPr id="9"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[a]</a:t>
            </a: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b.a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a+b.c</a:t>
            </a:r>
            <a:r>
              <a:rPr lang="en-AU" sz="2000" dirty="0" smtClean="0">
                <a:latin typeface="Consolas" pitchFamily="49" charset="0"/>
                <a:cs typeface="Consolas" pitchFamily="49" charset="0"/>
              </a:rPr>
              <a:t>]</a:t>
            </a:r>
            <a:endParaRPr lang="en-AU" sz="2000" dirty="0">
              <a:latin typeface="Consolas" pitchFamily="49" charset="0"/>
              <a:cs typeface="Consolas" pitchFamily="49" charset="0"/>
            </a:endParaRPr>
          </a:p>
        </p:txBody>
      </p:sp>
      <p:sp>
        <p:nvSpPr>
          <p:cNvPr id="10" name="Content Placeholder 6"/>
          <p:cNvSpPr>
            <a:spLocks noGrp="1"/>
          </p:cNvSpPr>
          <p:nvPr>
            <p:ph sz="half" idx="2"/>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if (a);</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if (a &amp;&amp; b);</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if (b &amp;&amp; a);</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if ((a &amp;&amp; b) || (c &amp;&amp; d));</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if (a || b &amp;&amp; c);</a:t>
            </a:r>
          </a:p>
        </p:txBody>
      </p:sp>
    </p:spTree>
    <p:extLst>
      <p:ext uri="{BB962C8B-B14F-4D97-AF65-F5344CB8AC3E}">
        <p14:creationId xmlns:p14="http://schemas.microsoft.com/office/powerpoint/2010/main" val="843225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a:t>
            </a:r>
            <a:endParaRPr lang="en-AU" dirty="0"/>
          </a:p>
        </p:txBody>
      </p:sp>
      <p:sp>
        <p:nvSpPr>
          <p:cNvPr id="10" name="Content Placeholder 9"/>
          <p:cNvSpPr>
            <a:spLocks noGrp="1"/>
          </p:cNvSpPr>
          <p:nvPr>
            <p:ph sz="half" idx="2"/>
          </p:nvPr>
        </p:nvSpPr>
        <p:spPr/>
        <p:txBody>
          <a:bodyPr/>
          <a:lstStyle/>
          <a:p>
            <a:r>
              <a:rPr lang="en-AU" sz="2000" dirty="0" smtClean="0"/>
              <a:t>What is the value of A1 and A2? What files are selected? If…</a:t>
            </a:r>
          </a:p>
          <a:p>
            <a:pPr lvl="1"/>
            <a:r>
              <a:rPr lang="en-AU" sz="1600" dirty="0" smtClean="0"/>
              <a:t>Only "foo" is defined?</a:t>
            </a:r>
          </a:p>
          <a:p>
            <a:pPr lvl="2"/>
            <a:endParaRPr lang="en-AU" sz="1200" dirty="0"/>
          </a:p>
          <a:p>
            <a:pPr lvl="2"/>
            <a:endParaRPr lang="en-AU" sz="1200" dirty="0" smtClean="0"/>
          </a:p>
          <a:p>
            <a:pPr lvl="1"/>
            <a:r>
              <a:rPr lang="en-AU" sz="1600" dirty="0" smtClean="0"/>
              <a:t>Both "foo" and "bar" are defined?</a:t>
            </a:r>
          </a:p>
          <a:p>
            <a:pPr lvl="2"/>
            <a:endParaRPr lang="en-AU" sz="1200" dirty="0"/>
          </a:p>
          <a:p>
            <a:pPr lvl="2"/>
            <a:endParaRPr lang="en-AU" sz="1200" dirty="0" smtClean="0"/>
          </a:p>
          <a:p>
            <a:pPr lvl="1"/>
            <a:r>
              <a:rPr lang="en-AU" sz="1600" dirty="0" smtClean="0"/>
              <a:t>Only "zap" is defined?</a:t>
            </a:r>
          </a:p>
          <a:p>
            <a:pPr lvl="2"/>
            <a:endParaRPr lang="en-AU" sz="1200" dirty="0"/>
          </a:p>
          <a:p>
            <a:pPr lvl="2"/>
            <a:endParaRPr lang="en-AU" sz="1200" dirty="0" smtClean="0"/>
          </a:p>
          <a:p>
            <a:pPr lvl="1"/>
            <a:r>
              <a:rPr lang="en-AU" sz="1600" dirty="0" smtClean="0"/>
              <a:t>Only "bar" is defined?</a:t>
            </a:r>
          </a:p>
          <a:p>
            <a:pPr lvl="2"/>
            <a:endParaRPr lang="en-AU" sz="1200" dirty="0"/>
          </a:p>
          <a:p>
            <a:pPr lvl="2"/>
            <a:endParaRPr lang="en-AU" sz="1200" dirty="0" smtClean="0"/>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22</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'hello'</a:t>
            </a:r>
          </a:p>
          <a:p>
            <a:pPr marL="0" indent="0">
              <a:spcBef>
                <a:spcPts val="600"/>
              </a:spcBef>
              <a:buNone/>
            </a:pPr>
            <a:r>
              <a:rPr lang="en-AU" sz="2000" dirty="0" smtClean="0">
                <a:latin typeface="Consolas" pitchFamily="49" charset="0"/>
                <a:cs typeface="Consolas" pitchFamily="49" charset="0"/>
              </a:rPr>
              <a:t>file1.c</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A2.CAKE = 'delicious'</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@add zap</a:t>
            </a:r>
          </a:p>
          <a:p>
            <a:pPr marL="0" indent="0">
              <a:spcBef>
                <a:spcPts val="600"/>
              </a:spcBef>
              <a:buNone/>
            </a:pPr>
            <a:r>
              <a:rPr lang="en-AU" sz="2000" dirty="0" smtClean="0">
                <a:latin typeface="Consolas" pitchFamily="49" charset="0"/>
                <a:cs typeface="Consolas" pitchFamily="49" charset="0"/>
              </a:rPr>
              <a:t>[zap]</a:t>
            </a:r>
          </a:p>
          <a:p>
            <a:pPr marL="0" indent="0">
              <a:spcBef>
                <a:spcPts val="600"/>
              </a:spcBef>
              <a:buNone/>
            </a:pPr>
            <a:r>
              <a:rPr lang="en-AU" sz="2000" dirty="0" smtClean="0">
                <a:latin typeface="Consolas" pitchFamily="49" charset="0"/>
                <a:cs typeface="Consolas" pitchFamily="49" charset="0"/>
              </a:rPr>
              <a:t>file2.c</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1961805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smtClean="0"/>
              <a:t>What is the value of A1 and A2? What files are selected? If…</a:t>
            </a:r>
          </a:p>
          <a:p>
            <a:pPr lvl="1"/>
            <a:r>
              <a:rPr lang="en-AU" sz="1600" dirty="0" smtClean="0"/>
              <a:t>Only "foo" is defined?</a:t>
            </a:r>
          </a:p>
          <a:p>
            <a:pPr lvl="2"/>
            <a:r>
              <a:rPr lang="en-AU" sz="1200" dirty="0" smtClean="0"/>
              <a:t>A1 = ['hello'], A2 = {}</a:t>
            </a:r>
          </a:p>
          <a:p>
            <a:pPr lvl="2"/>
            <a:r>
              <a:rPr lang="en-AU" sz="1200" dirty="0" smtClean="0"/>
              <a:t>file1.c, file2.c</a:t>
            </a:r>
          </a:p>
          <a:p>
            <a:pPr lvl="1"/>
            <a:r>
              <a:rPr lang="en-AU" sz="1600" dirty="0" smtClean="0"/>
              <a:t>Both "foo" and "bar" are defined?</a:t>
            </a:r>
          </a:p>
          <a:p>
            <a:pPr lvl="2"/>
            <a:endParaRPr lang="en-AU" sz="1200" dirty="0" smtClean="0"/>
          </a:p>
          <a:p>
            <a:pPr lvl="2"/>
            <a:endParaRPr lang="en-AU" sz="1200" dirty="0" smtClean="0"/>
          </a:p>
          <a:p>
            <a:pPr lvl="1"/>
            <a:r>
              <a:rPr lang="en-AU" sz="1600" dirty="0" smtClean="0"/>
              <a:t>Only "zap" is defined?</a:t>
            </a:r>
          </a:p>
          <a:p>
            <a:pPr lvl="2"/>
            <a:endParaRPr lang="en-AU" sz="1200" dirty="0" smtClean="0"/>
          </a:p>
          <a:p>
            <a:pPr lvl="2"/>
            <a:endParaRPr lang="en-AU" sz="1200" dirty="0" smtClean="0"/>
          </a:p>
          <a:p>
            <a:pPr lvl="1"/>
            <a:r>
              <a:rPr lang="en-AU" sz="1600" dirty="0" smtClean="0"/>
              <a:t>Only "bar" is defined?</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23</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a:t>
            </a:r>
            <a:r>
              <a:rPr lang="en-AU" sz="2000" dirty="0" smtClean="0">
                <a:effectLst>
                  <a:glow rad="228600">
                    <a:schemeClr val="accent6">
                      <a:satMod val="175000"/>
                      <a:alpha val="40000"/>
                    </a:schemeClr>
                  </a:glow>
                </a:effectLst>
                <a:latin typeface="Consolas" pitchFamily="49" charset="0"/>
                <a:cs typeface="Consolas" pitchFamily="49" charset="0"/>
              </a:rPr>
              <a:t>'hello'</a:t>
            </a:r>
          </a:p>
          <a:p>
            <a:pPr marL="0" indent="0">
              <a:spcBef>
                <a:spcPts val="600"/>
              </a:spcBef>
              <a:buNone/>
            </a:pPr>
            <a:r>
              <a:rPr lang="en-AU" sz="2000" dirty="0" smtClean="0">
                <a:effectLst>
                  <a:glow rad="228600">
                    <a:schemeClr val="accent6">
                      <a:satMod val="175000"/>
                      <a:alpha val="40000"/>
                    </a:schemeClr>
                  </a:glow>
                </a:effectLst>
                <a:latin typeface="Consolas" pitchFamily="49" charset="0"/>
                <a:cs typeface="Consolas" pitchFamily="49" charset="0"/>
              </a:rPr>
              <a:t>file1.c</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A2.CAKE = 'delicious'</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effectLst>
                  <a:glow rad="228600">
                    <a:schemeClr val="accent6">
                      <a:satMod val="175000"/>
                      <a:alpha val="40000"/>
                    </a:schemeClr>
                  </a:glow>
                </a:effectLst>
                <a:latin typeface="Consolas" pitchFamily="49" charset="0"/>
                <a:cs typeface="Consolas" pitchFamily="49" charset="0"/>
              </a:rPr>
              <a:t>@add zap</a:t>
            </a:r>
          </a:p>
          <a:p>
            <a:pPr marL="0" indent="0">
              <a:spcBef>
                <a:spcPts val="600"/>
              </a:spcBef>
              <a:buNone/>
            </a:pPr>
            <a:r>
              <a:rPr lang="en-AU" sz="2000" dirty="0" smtClean="0">
                <a:latin typeface="Consolas" pitchFamily="49" charset="0"/>
                <a:cs typeface="Consolas" pitchFamily="49" charset="0"/>
              </a:rPr>
              <a:t>[zap]</a:t>
            </a:r>
          </a:p>
          <a:p>
            <a:pPr marL="0" indent="0">
              <a:spcBef>
                <a:spcPts val="600"/>
              </a:spcBef>
              <a:buNone/>
            </a:pPr>
            <a:r>
              <a:rPr lang="en-AU" sz="2000" dirty="0" smtClean="0">
                <a:effectLst>
                  <a:glow rad="228600">
                    <a:schemeClr val="accent6">
                      <a:satMod val="175000"/>
                      <a:alpha val="40000"/>
                    </a:schemeClr>
                  </a:glow>
                </a:effectLst>
                <a:latin typeface="Consolas" pitchFamily="49" charset="0"/>
                <a:cs typeface="Consolas" pitchFamily="49" charset="0"/>
              </a:rPr>
              <a:t>file2.c</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579693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smtClean="0"/>
              <a:t>What is the value of A1 and A2? What files are selected? If…</a:t>
            </a:r>
          </a:p>
          <a:p>
            <a:pPr lvl="1"/>
            <a:r>
              <a:rPr lang="en-AU" sz="1600" dirty="0" smtClean="0"/>
              <a:t>Only "foo" is defined?</a:t>
            </a:r>
          </a:p>
          <a:p>
            <a:pPr lvl="2"/>
            <a:r>
              <a:rPr lang="en-AU" sz="1200" dirty="0" smtClean="0"/>
              <a:t>A1 = ['hello'], A2 = {}</a:t>
            </a:r>
          </a:p>
          <a:p>
            <a:pPr lvl="2"/>
            <a:r>
              <a:rPr lang="en-AU" sz="1200" dirty="0" smtClean="0"/>
              <a:t>file1.c, file2.c</a:t>
            </a:r>
          </a:p>
          <a:p>
            <a:pPr lvl="1"/>
            <a:r>
              <a:rPr lang="en-AU" sz="1600" dirty="0" smtClean="0"/>
              <a:t>Both "foo" and "bar" are defined?</a:t>
            </a:r>
          </a:p>
          <a:p>
            <a:pPr lvl="2"/>
            <a:r>
              <a:rPr lang="en-AU" sz="1200" dirty="0" smtClean="0"/>
              <a:t>A1 = ['hello'], A2 = {'CAKE': 'delicious'}</a:t>
            </a:r>
          </a:p>
          <a:p>
            <a:pPr lvl="2"/>
            <a:r>
              <a:rPr lang="en-AU" sz="1200" dirty="0" smtClean="0"/>
              <a:t>file1.c, file2.c</a:t>
            </a:r>
          </a:p>
          <a:p>
            <a:pPr lvl="1"/>
            <a:r>
              <a:rPr lang="en-AU" sz="1600" dirty="0" smtClean="0"/>
              <a:t>Only "zap" is defined?</a:t>
            </a:r>
          </a:p>
          <a:p>
            <a:pPr lvl="2"/>
            <a:endParaRPr lang="en-AU" sz="1200" dirty="0" smtClean="0"/>
          </a:p>
          <a:p>
            <a:pPr lvl="2"/>
            <a:endParaRPr lang="en-AU" sz="1200" dirty="0" smtClean="0"/>
          </a:p>
          <a:p>
            <a:pPr lvl="1"/>
            <a:r>
              <a:rPr lang="en-AU" sz="1600" dirty="0" smtClean="0"/>
              <a:t>Only "bar" is defined?</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24</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a:t>
            </a:r>
            <a:r>
              <a:rPr lang="en-AU" sz="2000" dirty="0" smtClean="0">
                <a:effectLst>
                  <a:glow rad="228600">
                    <a:schemeClr val="accent6">
                      <a:satMod val="175000"/>
                      <a:alpha val="40000"/>
                    </a:schemeClr>
                  </a:glow>
                </a:effectLst>
                <a:latin typeface="Consolas" pitchFamily="49" charset="0"/>
                <a:cs typeface="Consolas" pitchFamily="49" charset="0"/>
              </a:rPr>
              <a:t>'hello'</a:t>
            </a:r>
          </a:p>
          <a:p>
            <a:pPr marL="0" indent="0">
              <a:spcBef>
                <a:spcPts val="600"/>
              </a:spcBef>
              <a:buNone/>
            </a:pPr>
            <a:r>
              <a:rPr lang="en-AU" sz="2000" dirty="0" smtClean="0">
                <a:effectLst>
                  <a:glow rad="228600">
                    <a:schemeClr val="accent6">
                      <a:satMod val="175000"/>
                      <a:alpha val="40000"/>
                    </a:schemeClr>
                  </a:glow>
                </a:effectLst>
                <a:latin typeface="Consolas" pitchFamily="49" charset="0"/>
                <a:cs typeface="Consolas" pitchFamily="49" charset="0"/>
              </a:rPr>
              <a:t>file1.c</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A2.CAKE = </a:t>
            </a:r>
            <a:r>
              <a:rPr lang="en-AU" sz="2000" dirty="0" smtClean="0">
                <a:effectLst>
                  <a:glow rad="228600">
                    <a:schemeClr val="accent6">
                      <a:satMod val="175000"/>
                      <a:alpha val="40000"/>
                    </a:schemeClr>
                  </a:glow>
                </a:effectLst>
                <a:latin typeface="Consolas" pitchFamily="49" charset="0"/>
                <a:cs typeface="Consolas" pitchFamily="49" charset="0"/>
              </a:rPr>
              <a:t>'delicious'</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effectLst>
                  <a:glow rad="228600">
                    <a:schemeClr val="accent6">
                      <a:satMod val="175000"/>
                      <a:alpha val="40000"/>
                    </a:schemeClr>
                  </a:glow>
                </a:effectLst>
                <a:latin typeface="Consolas" pitchFamily="49" charset="0"/>
                <a:cs typeface="Consolas" pitchFamily="49" charset="0"/>
              </a:rPr>
              <a:t>@add zap</a:t>
            </a:r>
          </a:p>
          <a:p>
            <a:pPr marL="0" indent="0">
              <a:spcBef>
                <a:spcPts val="600"/>
              </a:spcBef>
              <a:buNone/>
            </a:pPr>
            <a:r>
              <a:rPr lang="en-AU" sz="2000" dirty="0" smtClean="0">
                <a:latin typeface="Consolas" pitchFamily="49" charset="0"/>
                <a:cs typeface="Consolas" pitchFamily="49" charset="0"/>
              </a:rPr>
              <a:t>[zap]</a:t>
            </a:r>
          </a:p>
          <a:p>
            <a:pPr marL="0" indent="0">
              <a:spcBef>
                <a:spcPts val="600"/>
              </a:spcBef>
              <a:buNone/>
            </a:pPr>
            <a:r>
              <a:rPr lang="en-AU" sz="2000" dirty="0" smtClean="0">
                <a:effectLst>
                  <a:glow rad="228600">
                    <a:schemeClr val="accent6">
                      <a:satMod val="175000"/>
                      <a:alpha val="40000"/>
                    </a:schemeClr>
                  </a:glow>
                </a:effectLst>
                <a:latin typeface="Consolas" pitchFamily="49" charset="0"/>
                <a:cs typeface="Consolas" pitchFamily="49" charset="0"/>
              </a:rPr>
              <a:t>file2.c</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4164577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smtClean="0"/>
              <a:t>What is the value of A1 and A2? What files are selected? If…</a:t>
            </a:r>
          </a:p>
          <a:p>
            <a:pPr lvl="1"/>
            <a:r>
              <a:rPr lang="en-AU" sz="1600" dirty="0" smtClean="0"/>
              <a:t>Only "foo" is defined?</a:t>
            </a:r>
          </a:p>
          <a:p>
            <a:pPr lvl="2"/>
            <a:r>
              <a:rPr lang="en-AU" sz="1200" dirty="0" smtClean="0"/>
              <a:t>A1 = ['hello'], A2 = {}</a:t>
            </a:r>
          </a:p>
          <a:p>
            <a:pPr lvl="2"/>
            <a:r>
              <a:rPr lang="en-AU" sz="1200" dirty="0" smtClean="0"/>
              <a:t>file1.c, file2.c</a:t>
            </a:r>
          </a:p>
          <a:p>
            <a:pPr lvl="1"/>
            <a:r>
              <a:rPr lang="en-AU" sz="1600" dirty="0" smtClean="0"/>
              <a:t>Both "foo" and "bar" are defined?</a:t>
            </a:r>
          </a:p>
          <a:p>
            <a:pPr lvl="2"/>
            <a:r>
              <a:rPr lang="en-AU" sz="1200" dirty="0" smtClean="0"/>
              <a:t>A1 = ['hello'], A2 = {'CAKE': 'delicious'}</a:t>
            </a:r>
          </a:p>
          <a:p>
            <a:pPr lvl="2"/>
            <a:r>
              <a:rPr lang="en-AU" sz="1200" dirty="0" smtClean="0"/>
              <a:t>file1.c, file2.c</a:t>
            </a:r>
          </a:p>
          <a:p>
            <a:pPr lvl="1"/>
            <a:r>
              <a:rPr lang="en-AU" sz="1600" dirty="0" smtClean="0"/>
              <a:t>Only "zap" is defined?</a:t>
            </a:r>
          </a:p>
          <a:p>
            <a:pPr lvl="2"/>
            <a:r>
              <a:rPr lang="en-AU" sz="1200" dirty="0" smtClean="0"/>
              <a:t>A1 = [], A2 = {}</a:t>
            </a:r>
          </a:p>
          <a:p>
            <a:pPr lvl="2"/>
            <a:r>
              <a:rPr lang="en-AU" sz="1200" dirty="0" smtClean="0"/>
              <a:t>file2.c</a:t>
            </a:r>
          </a:p>
          <a:p>
            <a:pPr lvl="1"/>
            <a:r>
              <a:rPr lang="en-AU" sz="1600" dirty="0" smtClean="0"/>
              <a:t>Only "bar" is defined?</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25</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'hello'</a:t>
            </a:r>
          </a:p>
          <a:p>
            <a:pPr marL="0" indent="0">
              <a:spcBef>
                <a:spcPts val="600"/>
              </a:spcBef>
              <a:buNone/>
            </a:pPr>
            <a:r>
              <a:rPr lang="en-AU" sz="2000" dirty="0" smtClean="0">
                <a:latin typeface="Consolas" pitchFamily="49" charset="0"/>
                <a:cs typeface="Consolas" pitchFamily="49" charset="0"/>
              </a:rPr>
              <a:t>file1.c</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A2.CAKE = 'delicious'</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@add zap</a:t>
            </a:r>
          </a:p>
          <a:p>
            <a:pPr marL="0" indent="0">
              <a:spcBef>
                <a:spcPts val="600"/>
              </a:spcBef>
              <a:buNone/>
            </a:pPr>
            <a:r>
              <a:rPr lang="en-AU" sz="2000" dirty="0" smtClean="0">
                <a:latin typeface="Consolas" pitchFamily="49" charset="0"/>
                <a:cs typeface="Consolas" pitchFamily="49" charset="0"/>
              </a:rPr>
              <a:t>[zap]</a:t>
            </a:r>
          </a:p>
          <a:p>
            <a:pPr marL="0" indent="0">
              <a:spcBef>
                <a:spcPts val="600"/>
              </a:spcBef>
              <a:buNone/>
            </a:pPr>
            <a:r>
              <a:rPr lang="en-AU" sz="2000" dirty="0" smtClean="0">
                <a:effectLst>
                  <a:glow rad="228600">
                    <a:schemeClr val="accent6">
                      <a:satMod val="175000"/>
                      <a:alpha val="40000"/>
                    </a:schemeClr>
                  </a:glow>
                </a:effectLst>
                <a:latin typeface="Consolas" pitchFamily="49" charset="0"/>
                <a:cs typeface="Consolas" pitchFamily="49" charset="0"/>
              </a:rPr>
              <a:t>file2.c</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2654563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smtClean="0"/>
              <a:t>What is the value of A1 and A2? What files are selected? If…</a:t>
            </a:r>
          </a:p>
          <a:p>
            <a:pPr lvl="1"/>
            <a:r>
              <a:rPr lang="en-AU" sz="1600" dirty="0" smtClean="0"/>
              <a:t>Only "foo" is defined?</a:t>
            </a:r>
          </a:p>
          <a:p>
            <a:pPr lvl="2"/>
            <a:r>
              <a:rPr lang="en-AU" sz="1200" dirty="0" smtClean="0"/>
              <a:t>A1 = ['hello'], A2 = {}</a:t>
            </a:r>
          </a:p>
          <a:p>
            <a:pPr lvl="2"/>
            <a:r>
              <a:rPr lang="en-AU" sz="1200" dirty="0" smtClean="0"/>
              <a:t>file1.c, file2.c</a:t>
            </a:r>
          </a:p>
          <a:p>
            <a:pPr lvl="1"/>
            <a:r>
              <a:rPr lang="en-AU" sz="1600" dirty="0" smtClean="0"/>
              <a:t>Both "foo" and "bar" are defined?</a:t>
            </a:r>
          </a:p>
          <a:p>
            <a:pPr lvl="2"/>
            <a:r>
              <a:rPr lang="en-AU" sz="1200" dirty="0" smtClean="0"/>
              <a:t>A1 = ['hello'], A2 = {'CAKE': 'delicious'}</a:t>
            </a:r>
          </a:p>
          <a:p>
            <a:pPr lvl="2"/>
            <a:r>
              <a:rPr lang="en-AU" sz="1200" dirty="0" smtClean="0"/>
              <a:t>file1.c, file2.c</a:t>
            </a:r>
          </a:p>
          <a:p>
            <a:pPr lvl="1"/>
            <a:r>
              <a:rPr lang="en-AU" sz="1600" dirty="0" smtClean="0"/>
              <a:t>Only "zap" is defined?</a:t>
            </a:r>
          </a:p>
          <a:p>
            <a:pPr lvl="2"/>
            <a:r>
              <a:rPr lang="en-AU" sz="1200" dirty="0" smtClean="0"/>
              <a:t>A1 = [], A2 = {}</a:t>
            </a:r>
          </a:p>
          <a:p>
            <a:pPr lvl="2"/>
            <a:r>
              <a:rPr lang="en-AU" sz="1200" dirty="0" smtClean="0"/>
              <a:t>file2.c</a:t>
            </a:r>
          </a:p>
          <a:p>
            <a:pPr lvl="1"/>
            <a:r>
              <a:rPr lang="en-AU" sz="1600" dirty="0" smtClean="0"/>
              <a:t>Only "bar" is defined?</a:t>
            </a:r>
          </a:p>
          <a:p>
            <a:pPr lvl="2"/>
            <a:r>
              <a:rPr lang="en-AU" sz="1200" dirty="0" smtClean="0"/>
              <a:t>A1 = [], A2 = {}</a:t>
            </a:r>
          </a:p>
          <a:p>
            <a:pPr lvl="2"/>
            <a:r>
              <a:rPr lang="en-AU" sz="1200" dirty="0" smtClean="0"/>
              <a:t>file2.c</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26</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'hello'</a:t>
            </a:r>
          </a:p>
          <a:p>
            <a:pPr marL="0" indent="0">
              <a:spcBef>
                <a:spcPts val="600"/>
              </a:spcBef>
              <a:buNone/>
            </a:pPr>
            <a:r>
              <a:rPr lang="en-AU" sz="2000" dirty="0" smtClean="0">
                <a:latin typeface="Consolas" pitchFamily="49" charset="0"/>
                <a:cs typeface="Consolas" pitchFamily="49" charset="0"/>
              </a:rPr>
              <a:t>file1.c</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A2.CAKE = 'delicious'</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effectLst>
                  <a:glow rad="228600">
                    <a:schemeClr val="accent6">
                      <a:satMod val="175000"/>
                      <a:alpha val="40000"/>
                    </a:schemeClr>
                  </a:glow>
                </a:effectLst>
                <a:latin typeface="Consolas" pitchFamily="49" charset="0"/>
                <a:cs typeface="Consolas" pitchFamily="49" charset="0"/>
              </a:rPr>
              <a:t>@add zap</a:t>
            </a:r>
          </a:p>
          <a:p>
            <a:pPr marL="0" indent="0">
              <a:spcBef>
                <a:spcPts val="600"/>
              </a:spcBef>
              <a:buNone/>
            </a:pPr>
            <a:r>
              <a:rPr lang="en-AU" sz="2000" dirty="0" smtClean="0">
                <a:latin typeface="Consolas" pitchFamily="49" charset="0"/>
                <a:cs typeface="Consolas" pitchFamily="49" charset="0"/>
              </a:rPr>
              <a:t>[zap]</a:t>
            </a:r>
          </a:p>
          <a:p>
            <a:pPr marL="0" indent="0">
              <a:spcBef>
                <a:spcPts val="600"/>
              </a:spcBef>
              <a:buNone/>
            </a:pPr>
            <a:r>
              <a:rPr lang="en-AU" sz="2000" dirty="0" smtClean="0">
                <a:effectLst>
                  <a:glow rad="228600">
                    <a:schemeClr val="accent6">
                      <a:satMod val="175000"/>
                      <a:alpha val="40000"/>
                    </a:schemeClr>
                  </a:glow>
                </a:effectLst>
                <a:latin typeface="Consolas" pitchFamily="49" charset="0"/>
                <a:cs typeface="Consolas" pitchFamily="49" charset="0"/>
              </a:rPr>
              <a:t>file2.c</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4068872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Conflicts</a:t>
            </a:r>
            <a:endParaRPr lang="en-AU" dirty="0"/>
          </a:p>
        </p:txBody>
      </p:sp>
      <p:sp>
        <p:nvSpPr>
          <p:cNvPr id="10" name="Content Placeholder 9"/>
          <p:cNvSpPr>
            <a:spLocks noGrp="1"/>
          </p:cNvSpPr>
          <p:nvPr>
            <p:ph sz="half" idx="2"/>
          </p:nvPr>
        </p:nvSpPr>
        <p:spPr/>
        <p:txBody>
          <a:bodyPr/>
          <a:lstStyle/>
          <a:p>
            <a:r>
              <a:rPr lang="en-AU" sz="2000" dirty="0" smtClean="0"/>
              <a:t>What is the value of A1 if both 'foo' and 'bar' are defined?</a:t>
            </a:r>
          </a:p>
          <a:p>
            <a:pPr marL="0" indent="0">
              <a:spcBef>
                <a:spcPts val="0"/>
              </a:spcBef>
              <a:buNone/>
            </a:pPr>
            <a:endParaRPr lang="en-AU" sz="14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27</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'one'</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[bar]</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'two'</a:t>
            </a:r>
          </a:p>
        </p:txBody>
      </p:sp>
    </p:spTree>
    <p:extLst>
      <p:ext uri="{BB962C8B-B14F-4D97-AF65-F5344CB8AC3E}">
        <p14:creationId xmlns:p14="http://schemas.microsoft.com/office/powerpoint/2010/main" val="1760131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Conflicts</a:t>
            </a:r>
            <a:endParaRPr lang="en-AU" dirty="0"/>
          </a:p>
        </p:txBody>
      </p:sp>
      <p:sp>
        <p:nvSpPr>
          <p:cNvPr id="10" name="Content Placeholder 9"/>
          <p:cNvSpPr>
            <a:spLocks noGrp="1"/>
          </p:cNvSpPr>
          <p:nvPr>
            <p:ph sz="half" idx="2"/>
          </p:nvPr>
        </p:nvSpPr>
        <p:spPr/>
        <p:txBody>
          <a:bodyPr/>
          <a:lstStyle/>
          <a:p>
            <a:r>
              <a:rPr lang="en-AU" sz="2000" dirty="0" smtClean="0"/>
              <a:t>What is the value of A1 if both 'foo' and 'bar' are defined?</a:t>
            </a:r>
          </a:p>
          <a:p>
            <a:pPr marL="0" indent="0">
              <a:spcBef>
                <a:spcPts val="0"/>
              </a:spcBef>
              <a:buNone/>
            </a:pPr>
            <a:endParaRPr lang="en-AU" sz="1400" dirty="0" smtClean="0">
              <a:latin typeface="Consolas" pitchFamily="49" charset="0"/>
              <a:cs typeface="Consolas" pitchFamily="49" charset="0"/>
            </a:endParaRPr>
          </a:p>
          <a:p>
            <a:pPr marL="0" indent="0">
              <a:spcBef>
                <a:spcPts val="0"/>
              </a:spcBef>
              <a:buNone/>
            </a:pPr>
            <a:r>
              <a:rPr lang="en-AU" sz="1400" dirty="0" smtClean="0">
                <a:latin typeface="Consolas" pitchFamily="49" charset="0"/>
                <a:cs typeface="Consolas" pitchFamily="49" charset="0"/>
              </a:rPr>
              <a:t>Could </a:t>
            </a:r>
            <a:r>
              <a:rPr lang="en-AU" sz="1400" dirty="0">
                <a:latin typeface="Consolas" pitchFamily="49" charset="0"/>
                <a:cs typeface="Consolas" pitchFamily="49" charset="0"/>
              </a:rPr>
              <a:t>not decide between 2 outcomes:</a:t>
            </a:r>
          </a:p>
          <a:p>
            <a:pPr marL="0" indent="0">
              <a:spcBef>
                <a:spcPts val="0"/>
              </a:spcBef>
              <a:buNone/>
            </a:pPr>
            <a:r>
              <a:rPr lang="en-AU" sz="1400" dirty="0">
                <a:latin typeface="Consolas" pitchFamily="49" charset="0"/>
                <a:cs typeface="Consolas" pitchFamily="49" charset="0"/>
              </a:rPr>
              <a:t># </a:t>
            </a:r>
            <a:r>
              <a:rPr lang="en-AU" sz="1400" dirty="0" smtClean="0">
                <a:latin typeface="Consolas" pitchFamily="49" charset="0"/>
                <a:cs typeface="Consolas" pitchFamily="49" charset="0"/>
              </a:rPr>
              <a:t>../manifest.mb:2:2</a:t>
            </a:r>
            <a:endParaRPr lang="en-AU" sz="1400" dirty="0">
              <a:latin typeface="Consolas" pitchFamily="49" charset="0"/>
              <a:cs typeface="Consolas" pitchFamily="49" charset="0"/>
            </a:endParaRPr>
          </a:p>
          <a:p>
            <a:pPr marL="0" indent="0">
              <a:spcBef>
                <a:spcPts val="0"/>
              </a:spcBef>
              <a:buNone/>
            </a:pPr>
            <a:r>
              <a:rPr lang="en-AU" sz="1400" dirty="0" smtClean="0">
                <a:latin typeface="Consolas" pitchFamily="49" charset="0"/>
                <a:cs typeface="Consolas" pitchFamily="49" charset="0"/>
              </a:rPr>
              <a:t>[foo]</a:t>
            </a:r>
            <a:endParaRPr lang="en-AU" sz="1400" dirty="0">
              <a:latin typeface="Consolas" pitchFamily="49" charset="0"/>
              <a:cs typeface="Consolas" pitchFamily="49" charset="0"/>
            </a:endParaRPr>
          </a:p>
          <a:p>
            <a:pPr marL="0" indent="0">
              <a:spcBef>
                <a:spcPts val="0"/>
              </a:spcBef>
              <a:buNone/>
            </a:pPr>
            <a:r>
              <a:rPr lang="en-AU" sz="1400" dirty="0">
                <a:latin typeface="Consolas" pitchFamily="49" charset="0"/>
                <a:cs typeface="Consolas" pitchFamily="49" charset="0"/>
              </a:rPr>
              <a:t>@</a:t>
            </a:r>
            <a:r>
              <a:rPr lang="en-AU" sz="1400" dirty="0" err="1">
                <a:latin typeface="Consolas" pitchFamily="49" charset="0"/>
                <a:cs typeface="Consolas" pitchFamily="49" charset="0"/>
              </a:rPr>
              <a:t>att</a:t>
            </a:r>
            <a:r>
              <a:rPr lang="en-AU" sz="1400" dirty="0">
                <a:latin typeface="Consolas" pitchFamily="49" charset="0"/>
                <a:cs typeface="Consolas" pitchFamily="49" charset="0"/>
              </a:rPr>
              <a:t> A1=[String: two] </a:t>
            </a:r>
            <a:r>
              <a:rPr lang="en-AU" sz="1400" dirty="0" smtClean="0">
                <a:latin typeface="Consolas" pitchFamily="49" charset="0"/>
                <a:cs typeface="Consolas" pitchFamily="49" charset="0"/>
              </a:rPr>
              <a:t>#../</a:t>
            </a:r>
            <a:endParaRPr lang="en-AU" sz="1400" dirty="0">
              <a:latin typeface="Consolas" pitchFamily="49" charset="0"/>
              <a:cs typeface="Consolas" pitchFamily="49" charset="0"/>
            </a:endParaRPr>
          </a:p>
          <a:p>
            <a:pPr marL="0" indent="0">
              <a:spcBef>
                <a:spcPts val="0"/>
              </a:spcBef>
              <a:buNone/>
            </a:pPr>
            <a:endParaRPr lang="en-AU" sz="1400" dirty="0">
              <a:latin typeface="Consolas" pitchFamily="49" charset="0"/>
              <a:cs typeface="Consolas" pitchFamily="49" charset="0"/>
            </a:endParaRPr>
          </a:p>
          <a:p>
            <a:pPr marL="0" indent="0">
              <a:spcBef>
                <a:spcPts val="0"/>
              </a:spcBef>
              <a:buNone/>
            </a:pPr>
            <a:r>
              <a:rPr lang="en-AU" sz="1400" dirty="0">
                <a:latin typeface="Consolas" pitchFamily="49" charset="0"/>
                <a:cs typeface="Consolas" pitchFamily="49" charset="0"/>
              </a:rPr>
              <a:t># </a:t>
            </a:r>
            <a:r>
              <a:rPr lang="en-AU" sz="1400" dirty="0" smtClean="0">
                <a:latin typeface="Consolas" pitchFamily="49" charset="0"/>
                <a:cs typeface="Consolas" pitchFamily="49" charset="0"/>
              </a:rPr>
              <a:t>../manifest.mb:5:2</a:t>
            </a:r>
            <a:endParaRPr lang="en-AU" sz="1400" dirty="0">
              <a:latin typeface="Consolas" pitchFamily="49" charset="0"/>
              <a:cs typeface="Consolas" pitchFamily="49" charset="0"/>
            </a:endParaRPr>
          </a:p>
          <a:p>
            <a:pPr marL="0" indent="0">
              <a:spcBef>
                <a:spcPts val="0"/>
              </a:spcBef>
              <a:buNone/>
            </a:pPr>
            <a:r>
              <a:rPr lang="en-AU" sz="1400" dirty="0" smtClean="0">
                <a:latin typeface="Consolas" pitchFamily="49" charset="0"/>
                <a:cs typeface="Consolas" pitchFamily="49" charset="0"/>
              </a:rPr>
              <a:t>[bar]</a:t>
            </a:r>
            <a:endParaRPr lang="en-AU" sz="1400" dirty="0">
              <a:latin typeface="Consolas" pitchFamily="49" charset="0"/>
              <a:cs typeface="Consolas" pitchFamily="49" charset="0"/>
            </a:endParaRPr>
          </a:p>
          <a:p>
            <a:pPr marL="0" indent="0">
              <a:spcBef>
                <a:spcPts val="0"/>
              </a:spcBef>
              <a:buNone/>
            </a:pPr>
            <a:r>
              <a:rPr lang="en-AU" sz="1400" dirty="0">
                <a:latin typeface="Consolas" pitchFamily="49" charset="0"/>
                <a:cs typeface="Consolas" pitchFamily="49" charset="0"/>
              </a:rPr>
              <a:t>@</a:t>
            </a:r>
            <a:r>
              <a:rPr lang="en-AU" sz="1400" dirty="0" err="1">
                <a:latin typeface="Consolas" pitchFamily="49" charset="0"/>
                <a:cs typeface="Consolas" pitchFamily="49" charset="0"/>
              </a:rPr>
              <a:t>att</a:t>
            </a:r>
            <a:r>
              <a:rPr lang="en-AU" sz="1400" dirty="0">
                <a:latin typeface="Consolas" pitchFamily="49" charset="0"/>
                <a:cs typeface="Consolas" pitchFamily="49" charset="0"/>
              </a:rPr>
              <a:t> A1=[String: one] </a:t>
            </a:r>
            <a:r>
              <a:rPr lang="en-AU" sz="1400" dirty="0" smtClean="0">
                <a:latin typeface="Consolas" pitchFamily="49" charset="0"/>
                <a:cs typeface="Consolas" pitchFamily="49" charset="0"/>
              </a:rPr>
              <a:t>#../</a:t>
            </a:r>
            <a:endParaRPr lang="en-AU" sz="1400" dirty="0">
              <a:latin typeface="Consolas" pitchFamily="49" charset="0"/>
              <a:cs typeface="Consolas" pitchFamily="49" charset="0"/>
            </a:endParaRPr>
          </a:p>
          <a:p>
            <a:pPr marL="0" indent="0">
              <a:spcBef>
                <a:spcPts val="0"/>
              </a:spcBef>
              <a:buNone/>
            </a:pPr>
            <a:endParaRPr lang="en-AU" sz="1400" dirty="0">
              <a:latin typeface="Consolas" pitchFamily="49" charset="0"/>
              <a:cs typeface="Consolas" pitchFamily="49" charset="0"/>
            </a:endParaRPr>
          </a:p>
          <a:p>
            <a:pPr marL="0" indent="0">
              <a:spcBef>
                <a:spcPts val="0"/>
              </a:spcBef>
              <a:buNone/>
            </a:pPr>
            <a:r>
              <a:rPr lang="en-AU" sz="1400" dirty="0">
                <a:latin typeface="Consolas" pitchFamily="49" charset="0"/>
                <a:cs typeface="Consolas" pitchFamily="49" charset="0"/>
              </a:rPr>
              <a:t>The following keywords are defined:</a:t>
            </a:r>
          </a:p>
          <a:p>
            <a:pPr marL="0" indent="0">
              <a:spcBef>
                <a:spcPts val="0"/>
              </a:spcBef>
              <a:buNone/>
            </a:pPr>
            <a:r>
              <a:rPr lang="en-AU" sz="1400" dirty="0" smtClean="0">
                <a:latin typeface="Consolas" pitchFamily="49" charset="0"/>
                <a:cs typeface="Consolas" pitchFamily="49" charset="0"/>
              </a:rPr>
              <a:t>default, foo, bar</a:t>
            </a:r>
            <a:endParaRPr lang="en-AU" sz="1400" dirty="0">
              <a:latin typeface="Consolas" pitchFamily="49" charset="0"/>
              <a:cs typeface="Consolas" pitchFamily="49" charset="0"/>
            </a:endParaRPr>
          </a:p>
          <a:p>
            <a:pPr marL="0" indent="0">
              <a:buNone/>
            </a:pPr>
            <a:endParaRPr lang="en-AU" sz="16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28</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'one'</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[bar]</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'two'</a:t>
            </a:r>
          </a:p>
        </p:txBody>
      </p:sp>
    </p:spTree>
    <p:extLst>
      <p:ext uri="{BB962C8B-B14F-4D97-AF65-F5344CB8AC3E}">
        <p14:creationId xmlns:p14="http://schemas.microsoft.com/office/powerpoint/2010/main" val="324875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Conflicts – A resolution</a:t>
            </a:r>
            <a:endParaRPr lang="en-AU" dirty="0"/>
          </a:p>
        </p:txBody>
      </p:sp>
      <p:sp>
        <p:nvSpPr>
          <p:cNvPr id="10" name="Content Placeholder 9"/>
          <p:cNvSpPr>
            <a:spLocks noGrp="1"/>
          </p:cNvSpPr>
          <p:nvPr>
            <p:ph sz="half" idx="2"/>
          </p:nvPr>
        </p:nvSpPr>
        <p:spPr/>
        <p:txBody>
          <a:bodyPr/>
          <a:lstStyle/>
          <a:p>
            <a:r>
              <a:rPr lang="en-AU" sz="2000" dirty="0" smtClean="0"/>
              <a:t>With a slight modification, we can make M-Build happy</a:t>
            </a:r>
          </a:p>
          <a:p>
            <a:r>
              <a:rPr lang="en-AU" sz="2000" dirty="0" smtClean="0"/>
              <a:t>If 'foo' and 'bar' are defined, then A1 has the value 'two'</a:t>
            </a:r>
          </a:p>
          <a:p>
            <a:r>
              <a:rPr lang="en-AU" sz="2000" dirty="0" smtClean="0"/>
              <a:t>Given two section headings either:</a:t>
            </a:r>
          </a:p>
          <a:p>
            <a:pPr lvl="1"/>
            <a:r>
              <a:rPr lang="en-AU" sz="1600" dirty="0" smtClean="0"/>
              <a:t>One is more specific (</a:t>
            </a:r>
            <a:r>
              <a:rPr lang="en-AU" sz="1600" dirty="0" err="1" smtClean="0"/>
              <a:t>e.g</a:t>
            </a:r>
            <a:r>
              <a:rPr lang="en-AU" sz="1600" dirty="0" smtClean="0"/>
              <a:t> "</a:t>
            </a:r>
            <a:r>
              <a:rPr lang="en-AU" sz="1600" dirty="0" err="1" smtClean="0"/>
              <a:t>foo.bar</a:t>
            </a:r>
            <a:r>
              <a:rPr lang="en-AU" sz="1600" dirty="0" smtClean="0"/>
              <a:t>" beats "foo")</a:t>
            </a:r>
          </a:p>
          <a:p>
            <a:pPr lvl="1"/>
            <a:r>
              <a:rPr lang="en-AU" sz="1600" dirty="0" smtClean="0"/>
              <a:t>Can't decide (e.g. "foo" </a:t>
            </a:r>
            <a:r>
              <a:rPr lang="en-AU" sz="1600" dirty="0" err="1" smtClean="0"/>
              <a:t>vs</a:t>
            </a:r>
            <a:r>
              <a:rPr lang="en-AU" sz="1600" dirty="0" smtClean="0"/>
              <a:t> "bar")</a:t>
            </a:r>
          </a:p>
          <a:p>
            <a:endParaRPr lang="en-AU" sz="2000" dirty="0" smtClean="0"/>
          </a:p>
          <a:p>
            <a:pPr lvl="1"/>
            <a:endParaRPr lang="en-AU" sz="1600" dirty="0" smtClean="0"/>
          </a:p>
          <a:p>
            <a:pPr marL="0" indent="0">
              <a:spcBef>
                <a:spcPts val="0"/>
              </a:spcBef>
              <a:buNone/>
            </a:pPr>
            <a:endParaRPr lang="en-AU" sz="1400" dirty="0" smtClean="0">
              <a:latin typeface="Consolas" pitchFamily="49" charset="0"/>
              <a:cs typeface="Consolas" pitchFamily="49" charset="0"/>
            </a:endParaRPr>
          </a:p>
          <a:p>
            <a:pPr marL="0" indent="0">
              <a:buNone/>
            </a:pPr>
            <a:endParaRPr lang="en-AU" sz="16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29</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'one'</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foo.bar</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'two'</a:t>
            </a:r>
          </a:p>
        </p:txBody>
      </p:sp>
    </p:spTree>
    <p:extLst>
      <p:ext uri="{BB962C8B-B14F-4D97-AF65-F5344CB8AC3E}">
        <p14:creationId xmlns:p14="http://schemas.microsoft.com/office/powerpoint/2010/main" val="4138377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a:t>
            </a:r>
            <a:endParaRPr lang="en-AU" dirty="0"/>
          </a:p>
        </p:txBody>
      </p:sp>
      <p:sp>
        <p:nvSpPr>
          <p:cNvPr id="3" name="Content Placeholder 2"/>
          <p:cNvSpPr>
            <a:spLocks noGrp="1"/>
          </p:cNvSpPr>
          <p:nvPr>
            <p:ph idx="1"/>
          </p:nvPr>
        </p:nvSpPr>
        <p:spPr/>
        <p:txBody>
          <a:bodyPr/>
          <a:lstStyle/>
          <a:p>
            <a:pPr>
              <a:spcBef>
                <a:spcPts val="0"/>
              </a:spcBef>
            </a:pPr>
            <a:r>
              <a:rPr lang="en-AU" sz="1600" dirty="0" smtClean="0"/>
              <a:t>What is M-Build?</a:t>
            </a:r>
          </a:p>
          <a:p>
            <a:pPr>
              <a:spcBef>
                <a:spcPts val="0"/>
              </a:spcBef>
            </a:pPr>
            <a:r>
              <a:rPr lang="en-AU" sz="1600" dirty="0" smtClean="0"/>
              <a:t>Metadata</a:t>
            </a:r>
          </a:p>
          <a:p>
            <a:pPr lvl="1">
              <a:spcBef>
                <a:spcPts val="0"/>
              </a:spcBef>
            </a:pPr>
            <a:r>
              <a:rPr lang="en-AU" sz="1400" dirty="0" smtClean="0"/>
              <a:t>Syntax</a:t>
            </a:r>
          </a:p>
          <a:p>
            <a:pPr lvl="1">
              <a:spcBef>
                <a:spcPts val="0"/>
              </a:spcBef>
            </a:pPr>
            <a:r>
              <a:rPr lang="en-AU" sz="1400" dirty="0" smtClean="0"/>
              <a:t>Interpretation</a:t>
            </a:r>
          </a:p>
          <a:p>
            <a:pPr>
              <a:spcBef>
                <a:spcPts val="0"/>
              </a:spcBef>
            </a:pPr>
            <a:r>
              <a:rPr lang="en-AU" sz="1600" dirty="0" smtClean="0"/>
              <a:t>Projects and configurations</a:t>
            </a:r>
          </a:p>
          <a:p>
            <a:pPr>
              <a:spcBef>
                <a:spcPts val="0"/>
              </a:spcBef>
            </a:pPr>
            <a:r>
              <a:rPr lang="en-AU" sz="1600" dirty="0" smtClean="0"/>
              <a:t>Tools</a:t>
            </a:r>
          </a:p>
          <a:p>
            <a:pPr lvl="1">
              <a:spcBef>
                <a:spcPts val="0"/>
              </a:spcBef>
            </a:pPr>
            <a:r>
              <a:rPr lang="en-AU" sz="1400" dirty="0" smtClean="0"/>
              <a:t>create_makefiles.py</a:t>
            </a:r>
          </a:p>
          <a:p>
            <a:pPr lvl="1">
              <a:spcBef>
                <a:spcPts val="0"/>
              </a:spcBef>
            </a:pPr>
            <a:r>
              <a:rPr lang="en-AU" sz="1400" dirty="0" smtClean="0"/>
              <a:t>create_vs_projects.py</a:t>
            </a:r>
          </a:p>
          <a:p>
            <a:pPr lvl="1">
              <a:spcBef>
                <a:spcPts val="0"/>
              </a:spcBef>
            </a:pPr>
            <a:r>
              <a:rPr lang="en-AU" sz="1400" dirty="0" smtClean="0"/>
              <a:t>query_manifests.py</a:t>
            </a:r>
          </a:p>
          <a:p>
            <a:pPr lvl="1">
              <a:spcBef>
                <a:spcPts val="0"/>
              </a:spcBef>
            </a:pPr>
            <a:r>
              <a:rPr lang="en-AU" sz="1400" dirty="0" smtClean="0"/>
              <a:t>create_doc.py</a:t>
            </a:r>
          </a:p>
          <a:p>
            <a:pPr>
              <a:spcBef>
                <a:spcPts val="0"/>
              </a:spcBef>
            </a:pPr>
            <a:r>
              <a:rPr lang="en-AU" sz="1600" dirty="0" smtClean="0"/>
              <a:t>Example application</a:t>
            </a:r>
          </a:p>
          <a:p>
            <a:pPr lvl="1">
              <a:spcBef>
                <a:spcPts val="0"/>
              </a:spcBef>
            </a:pPr>
            <a:r>
              <a:rPr lang="en-AU" sz="1400" dirty="0" smtClean="0"/>
              <a:t>Starting from scratch</a:t>
            </a:r>
          </a:p>
          <a:p>
            <a:pPr lvl="1">
              <a:spcBef>
                <a:spcPts val="0"/>
              </a:spcBef>
            </a:pPr>
            <a:r>
              <a:rPr lang="en-AU" sz="1400" dirty="0" smtClean="0"/>
              <a:t>Project dependencies</a:t>
            </a:r>
          </a:p>
          <a:p>
            <a:pPr lvl="1">
              <a:spcBef>
                <a:spcPts val="0"/>
              </a:spcBef>
            </a:pPr>
            <a:r>
              <a:rPr lang="en-AU" sz="1400" dirty="0" smtClean="0"/>
              <a:t>Port specific compiler flags</a:t>
            </a:r>
          </a:p>
          <a:p>
            <a:pPr lvl="1">
              <a:spcBef>
                <a:spcPts val="0"/>
              </a:spcBef>
            </a:pPr>
            <a:r>
              <a:rPr lang="en-AU" sz="1400" dirty="0" smtClean="0"/>
              <a:t>Port specific files</a:t>
            </a:r>
          </a:p>
          <a:p>
            <a:pPr lvl="1">
              <a:spcBef>
                <a:spcPts val="0"/>
              </a:spcBef>
            </a:pPr>
            <a:endParaRPr lang="en-AU" sz="1400" dirty="0" smtClean="0"/>
          </a:p>
          <a:p>
            <a:pPr>
              <a:spcBef>
                <a:spcPts val="0"/>
              </a:spcBef>
            </a:pPr>
            <a:endParaRPr lang="en-AU" sz="1600" dirty="0" smtClean="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3</a:t>
            </a:fld>
            <a:endParaRPr lang="en-US"/>
          </a:p>
        </p:txBody>
      </p:sp>
    </p:spTree>
    <p:extLst>
      <p:ext uri="{BB962C8B-B14F-4D97-AF65-F5344CB8AC3E}">
        <p14:creationId xmlns:p14="http://schemas.microsoft.com/office/powerpoint/2010/main" val="1343933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Specificity</a:t>
            </a:r>
            <a:endParaRPr lang="en-AU" dirty="0"/>
          </a:p>
        </p:txBody>
      </p:sp>
      <p:sp>
        <p:nvSpPr>
          <p:cNvPr id="8" name="Content Placeholder 7"/>
          <p:cNvSpPr>
            <a:spLocks noGrp="1"/>
          </p:cNvSpPr>
          <p:nvPr>
            <p:ph idx="1"/>
          </p:nvPr>
        </p:nvSpPr>
        <p:spPr/>
        <p:txBody>
          <a:bodyPr/>
          <a:lstStyle/>
          <a:p>
            <a:r>
              <a:rPr lang="en-AU" dirty="0" smtClean="0"/>
              <a:t>When dealing with expressions that don't have "+" this is easy – if one expression has </a:t>
            </a:r>
            <a:r>
              <a:rPr lang="en-AU" b="1" dirty="0" smtClean="0"/>
              <a:t>all</a:t>
            </a:r>
            <a:r>
              <a:rPr lang="en-AU" dirty="0" smtClean="0"/>
              <a:t> of the keywords in the other, plus at least one more then it is more specific.</a:t>
            </a:r>
          </a:p>
          <a:p>
            <a:r>
              <a:rPr lang="en-AU" dirty="0" smtClean="0"/>
              <a:t>When there is a "+", we rewrite as a sum of products (e.g. "(</a:t>
            </a:r>
            <a:r>
              <a:rPr lang="en-AU" dirty="0" err="1" smtClean="0"/>
              <a:t>a+b</a:t>
            </a:r>
            <a:r>
              <a:rPr lang="en-AU" dirty="0" smtClean="0"/>
              <a:t>).c" = "(</a:t>
            </a:r>
            <a:r>
              <a:rPr lang="en-AU" dirty="0" err="1" smtClean="0"/>
              <a:t>a.c</a:t>
            </a:r>
            <a:r>
              <a:rPr lang="en-AU" dirty="0" smtClean="0"/>
              <a:t>)+(</a:t>
            </a:r>
            <a:r>
              <a:rPr lang="en-AU" dirty="0" err="1" smtClean="0"/>
              <a:t>b.c</a:t>
            </a:r>
            <a:r>
              <a:rPr lang="en-AU" dirty="0" smtClean="0"/>
              <a:t>)") and look for a product (e.g. "</a:t>
            </a:r>
            <a:r>
              <a:rPr lang="en-AU" dirty="0" err="1" smtClean="0"/>
              <a:t>a.c</a:t>
            </a:r>
            <a:r>
              <a:rPr lang="en-AU" dirty="0" smtClean="0"/>
              <a:t>") in one expression which is more specific than all the products in the other expression, if this is found then the expression containing this product is more specific.</a:t>
            </a:r>
          </a:p>
          <a:p>
            <a:pPr lvl="1"/>
            <a:r>
              <a:rPr lang="en-AU" dirty="0" smtClean="0"/>
              <a:t>Avoid making people think by being careful with our use of "+"</a:t>
            </a:r>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30</a:t>
            </a:fld>
            <a:endParaRPr lang="en-US"/>
          </a:p>
        </p:txBody>
      </p:sp>
    </p:spTree>
    <p:extLst>
      <p:ext uri="{BB962C8B-B14F-4D97-AF65-F5344CB8AC3E}">
        <p14:creationId xmlns:p14="http://schemas.microsoft.com/office/powerpoint/2010/main" val="3513964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a:t>
            </a:r>
            <a:endParaRPr lang="en-AU" dirty="0"/>
          </a:p>
        </p:txBody>
      </p:sp>
      <p:sp>
        <p:nvSpPr>
          <p:cNvPr id="10" name="Content Placeholder 9"/>
          <p:cNvSpPr>
            <a:spLocks noGrp="1"/>
          </p:cNvSpPr>
          <p:nvPr>
            <p:ph sz="half" idx="2"/>
          </p:nvPr>
        </p:nvSpPr>
        <p:spPr/>
        <p:txBody>
          <a:bodyPr/>
          <a:lstStyle/>
          <a:p>
            <a:r>
              <a:rPr lang="en-AU" sz="2000" dirty="0" smtClean="0"/>
              <a:t>Which of these "wins" (or neither) (assume ['a', 'b', 'c'])</a:t>
            </a:r>
          </a:p>
          <a:p>
            <a:pPr lvl="1"/>
            <a:r>
              <a:rPr lang="en-AU" sz="1200" dirty="0" smtClean="0">
                <a:effectLst/>
              </a:rPr>
              <a:t>1 </a:t>
            </a:r>
            <a:r>
              <a:rPr lang="en-AU" sz="1200" dirty="0" err="1" smtClean="0">
                <a:effectLst/>
              </a:rPr>
              <a:t>vs</a:t>
            </a:r>
            <a:r>
              <a:rPr lang="en-AU" sz="1200" dirty="0" smtClean="0">
                <a:effectLst/>
              </a:rPr>
              <a:t> 2</a:t>
            </a:r>
          </a:p>
          <a:p>
            <a:pPr lvl="1"/>
            <a:r>
              <a:rPr lang="en-AU" sz="1200" dirty="0" smtClean="0"/>
              <a:t>2 </a:t>
            </a:r>
            <a:r>
              <a:rPr lang="en-AU" sz="1200" dirty="0" err="1" smtClean="0"/>
              <a:t>vs</a:t>
            </a:r>
            <a:r>
              <a:rPr lang="en-AU" sz="1200" dirty="0" smtClean="0"/>
              <a:t> 3</a:t>
            </a:r>
          </a:p>
          <a:p>
            <a:pPr lvl="1"/>
            <a:r>
              <a:rPr lang="en-AU" sz="1200" dirty="0" smtClean="0"/>
              <a:t>1 </a:t>
            </a:r>
            <a:r>
              <a:rPr lang="en-AU" sz="1200" dirty="0" err="1" smtClean="0"/>
              <a:t>vs</a:t>
            </a:r>
            <a:r>
              <a:rPr lang="en-AU" sz="1200" dirty="0" smtClean="0"/>
              <a:t> 3</a:t>
            </a:r>
          </a:p>
          <a:p>
            <a:pPr lvl="1"/>
            <a:r>
              <a:rPr lang="en-AU" sz="1200" dirty="0" smtClean="0"/>
              <a:t>3 </a:t>
            </a:r>
            <a:r>
              <a:rPr lang="en-AU" sz="1200" dirty="0" err="1" smtClean="0"/>
              <a:t>vs</a:t>
            </a:r>
            <a:r>
              <a:rPr lang="en-AU" sz="1200" dirty="0" smtClean="0"/>
              <a:t> 4</a:t>
            </a:r>
          </a:p>
          <a:p>
            <a:pPr lvl="1"/>
            <a:r>
              <a:rPr lang="en-AU" sz="1200" dirty="0" smtClean="0"/>
              <a:t>4 </a:t>
            </a:r>
            <a:r>
              <a:rPr lang="en-AU" sz="1200" dirty="0" err="1" smtClean="0"/>
              <a:t>vs</a:t>
            </a:r>
            <a:r>
              <a:rPr lang="en-AU" sz="1200" dirty="0" smtClean="0"/>
              <a:t> 5</a:t>
            </a:r>
          </a:p>
          <a:p>
            <a:pPr lvl="1"/>
            <a:r>
              <a:rPr lang="en-AU" sz="1200" dirty="0" smtClean="0"/>
              <a:t>1 </a:t>
            </a:r>
            <a:r>
              <a:rPr lang="en-AU" sz="1200" dirty="0" err="1" smtClean="0"/>
              <a:t>vs</a:t>
            </a:r>
            <a:r>
              <a:rPr lang="en-AU" sz="1200" dirty="0" smtClean="0"/>
              <a:t> 6</a:t>
            </a:r>
          </a:p>
          <a:p>
            <a:pPr lvl="1"/>
            <a:r>
              <a:rPr lang="en-AU" sz="1200" dirty="0" smtClean="0"/>
              <a:t>2 </a:t>
            </a:r>
            <a:r>
              <a:rPr lang="en-AU" sz="1200" dirty="0" err="1" smtClean="0"/>
              <a:t>vs</a:t>
            </a:r>
            <a:r>
              <a:rPr lang="en-AU" sz="1200" dirty="0" smtClean="0"/>
              <a:t> 6</a:t>
            </a:r>
          </a:p>
          <a:p>
            <a:pPr lvl="1"/>
            <a:r>
              <a:rPr lang="en-AU" sz="1200" dirty="0" smtClean="0"/>
              <a:t>6 </a:t>
            </a:r>
            <a:r>
              <a:rPr lang="en-AU" sz="1200" dirty="0" err="1" smtClean="0"/>
              <a:t>vs</a:t>
            </a:r>
            <a:r>
              <a:rPr lang="en-AU" sz="1200" dirty="0" smtClean="0"/>
              <a:t> 7</a:t>
            </a:r>
          </a:p>
          <a:p>
            <a:pPr lvl="1"/>
            <a:r>
              <a:rPr lang="en-AU" sz="1200" dirty="0" smtClean="0"/>
              <a:t>1 </a:t>
            </a:r>
            <a:r>
              <a:rPr lang="en-AU" sz="1200" dirty="0" err="1" smtClean="0"/>
              <a:t>vs</a:t>
            </a:r>
            <a:r>
              <a:rPr lang="en-AU" sz="1200" dirty="0" smtClean="0"/>
              <a:t> 8</a:t>
            </a:r>
          </a:p>
          <a:p>
            <a:pPr lvl="1"/>
            <a:r>
              <a:rPr lang="en-AU" sz="1200" dirty="0" smtClean="0"/>
              <a:t>2 </a:t>
            </a:r>
            <a:r>
              <a:rPr lang="en-AU" sz="1200" dirty="0" err="1" smtClean="0"/>
              <a:t>vs</a:t>
            </a:r>
            <a:r>
              <a:rPr lang="en-AU" sz="1200" dirty="0" smtClean="0"/>
              <a:t> 8</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31</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t>
            </a:r>
            <a:r>
              <a:rPr lang="en-AU" sz="2000" dirty="0" smtClean="0">
                <a:effectLst>
                  <a:glow rad="228600">
                    <a:schemeClr val="accent6">
                      <a:satMod val="175000"/>
                      <a:alpha val="40000"/>
                    </a:schemeClr>
                  </a:glow>
                </a:effectLst>
                <a:latin typeface="Consolas" pitchFamily="49" charset="0"/>
                <a:cs typeface="Consolas" pitchFamily="49" charset="0"/>
              </a:rPr>
              <a:t>[a]</a:t>
            </a:r>
          </a:p>
          <a:p>
            <a:pPr marL="0" indent="0">
              <a:spcBef>
                <a:spcPts val="600"/>
              </a:spcBef>
              <a:buNone/>
            </a:pPr>
            <a:r>
              <a:rPr lang="en-AU" sz="2000" dirty="0" smtClean="0">
                <a:latin typeface="Consolas" pitchFamily="49" charset="0"/>
                <a:cs typeface="Consolas" pitchFamily="49" charset="0"/>
              </a:rPr>
              <a:t>2)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err="1" smtClean="0">
                <a:latin typeface="Consolas" pitchFamily="49" charset="0"/>
                <a:cs typeface="Consolas" pitchFamily="49" charset="0"/>
              </a:rPr>
              <a:t>b.a</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err="1" smtClean="0">
                <a:latin typeface="Consolas" pitchFamily="49" charset="0"/>
                <a:cs typeface="Consolas" pitchFamily="49" charset="0"/>
              </a:rPr>
              <a:t>a.b.c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err="1" smtClean="0">
                <a:latin typeface="Consolas" pitchFamily="49" charset="0"/>
                <a:cs typeface="Consolas" pitchFamily="49" charset="0"/>
              </a:rPr>
              <a:t>a.a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2237488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a:t>
            </a:r>
          </a:p>
          <a:p>
            <a:pPr lvl="1"/>
            <a:r>
              <a:rPr lang="en-AU" sz="1200" dirty="0" smtClean="0"/>
              <a:t>1 </a:t>
            </a:r>
            <a:r>
              <a:rPr lang="en-AU" sz="1200" dirty="0" err="1" smtClean="0"/>
              <a:t>vs</a:t>
            </a:r>
            <a:r>
              <a:rPr lang="en-AU" sz="1200" dirty="0" smtClean="0"/>
              <a:t> 3</a:t>
            </a:r>
          </a:p>
          <a:p>
            <a:pPr lvl="1"/>
            <a:r>
              <a:rPr lang="en-AU" sz="1200" dirty="0" smtClean="0"/>
              <a:t>3 </a:t>
            </a:r>
            <a:r>
              <a:rPr lang="en-AU" sz="1200" dirty="0" err="1" smtClean="0"/>
              <a:t>vs</a:t>
            </a:r>
            <a:r>
              <a:rPr lang="en-AU" sz="1200" dirty="0" smtClean="0"/>
              <a:t> 4</a:t>
            </a:r>
          </a:p>
          <a:p>
            <a:pPr lvl="1"/>
            <a:r>
              <a:rPr lang="en-AU" sz="1200" dirty="0" smtClean="0"/>
              <a:t>4 </a:t>
            </a:r>
            <a:r>
              <a:rPr lang="en-AU" sz="1200" dirty="0" err="1" smtClean="0"/>
              <a:t>vs</a:t>
            </a:r>
            <a:r>
              <a:rPr lang="en-AU" sz="1200" dirty="0" smtClean="0"/>
              <a:t> 5</a:t>
            </a:r>
          </a:p>
          <a:p>
            <a:pPr lvl="1"/>
            <a:r>
              <a:rPr lang="en-AU" sz="1200" dirty="0" smtClean="0"/>
              <a:t>1 </a:t>
            </a:r>
            <a:r>
              <a:rPr lang="en-AU" sz="1200" dirty="0" err="1" smtClean="0"/>
              <a:t>vs</a:t>
            </a:r>
            <a:r>
              <a:rPr lang="en-AU" sz="1200" dirty="0" smtClean="0"/>
              <a:t> 6</a:t>
            </a:r>
          </a:p>
          <a:p>
            <a:pPr lvl="1"/>
            <a:r>
              <a:rPr lang="en-AU" sz="1200" dirty="0" smtClean="0"/>
              <a:t>2 </a:t>
            </a:r>
            <a:r>
              <a:rPr lang="en-AU" sz="1200" dirty="0" err="1" smtClean="0"/>
              <a:t>vs</a:t>
            </a:r>
            <a:r>
              <a:rPr lang="en-AU" sz="1200" dirty="0" smtClean="0"/>
              <a:t> 6</a:t>
            </a:r>
          </a:p>
          <a:p>
            <a:pPr lvl="1"/>
            <a:r>
              <a:rPr lang="en-AU" sz="1200" dirty="0"/>
              <a:t>6 </a:t>
            </a:r>
            <a:r>
              <a:rPr lang="en-AU" sz="1200" dirty="0" err="1"/>
              <a:t>vs</a:t>
            </a:r>
            <a:r>
              <a:rPr lang="en-AU" sz="1200" dirty="0"/>
              <a:t> 7</a:t>
            </a:r>
          </a:p>
          <a:p>
            <a:pPr lvl="1"/>
            <a:r>
              <a:rPr lang="en-AU" sz="1200" dirty="0" smtClean="0"/>
              <a:t>1 </a:t>
            </a:r>
            <a:r>
              <a:rPr lang="en-AU" sz="1200" dirty="0" err="1" smtClean="0"/>
              <a:t>vs</a:t>
            </a:r>
            <a:r>
              <a:rPr lang="en-AU" sz="1200" dirty="0" smtClean="0"/>
              <a:t> 8</a:t>
            </a:r>
          </a:p>
          <a:p>
            <a:pPr lvl="1"/>
            <a:r>
              <a:rPr lang="en-AU" sz="1200" dirty="0" smtClean="0"/>
              <a:t>2 </a:t>
            </a:r>
            <a:r>
              <a:rPr lang="en-AU" sz="1200" dirty="0" err="1" smtClean="0"/>
              <a:t>vs</a:t>
            </a:r>
            <a:r>
              <a:rPr lang="en-AU" sz="1200" dirty="0" smtClean="0"/>
              <a:t> 8</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32</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a:t>
            </a:r>
          </a:p>
          <a:p>
            <a:pPr marL="0" indent="0">
              <a:spcBef>
                <a:spcPts val="600"/>
              </a:spcBef>
              <a:buNone/>
            </a:pPr>
            <a:r>
              <a:rPr lang="en-AU" sz="2000" dirty="0" smtClean="0">
                <a:latin typeface="Consolas" pitchFamily="49" charset="0"/>
                <a:cs typeface="Consolas" pitchFamily="49" charset="0"/>
              </a:rPr>
              <a:t>2)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b.a</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err="1" smtClean="0">
                <a:latin typeface="Consolas" pitchFamily="49" charset="0"/>
                <a:cs typeface="Consolas" pitchFamily="49" charset="0"/>
              </a:rPr>
              <a:t>a.b.c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err="1" smtClean="0">
                <a:latin typeface="Consolas" pitchFamily="49" charset="0"/>
                <a:cs typeface="Consolas" pitchFamily="49" charset="0"/>
              </a:rPr>
              <a:t>a.a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371614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 Neither</a:t>
            </a:r>
          </a:p>
          <a:p>
            <a:pPr lvl="1"/>
            <a:r>
              <a:rPr lang="en-AU" sz="1200" dirty="0" smtClean="0"/>
              <a:t>1 </a:t>
            </a:r>
            <a:r>
              <a:rPr lang="en-AU" sz="1200" dirty="0" err="1" smtClean="0"/>
              <a:t>vs</a:t>
            </a:r>
            <a:r>
              <a:rPr lang="en-AU" sz="1200" dirty="0" smtClean="0"/>
              <a:t> 3</a:t>
            </a:r>
          </a:p>
          <a:p>
            <a:pPr lvl="1"/>
            <a:r>
              <a:rPr lang="en-AU" sz="1200" dirty="0" smtClean="0"/>
              <a:t>3 </a:t>
            </a:r>
            <a:r>
              <a:rPr lang="en-AU" sz="1200" dirty="0" err="1" smtClean="0"/>
              <a:t>vs</a:t>
            </a:r>
            <a:r>
              <a:rPr lang="en-AU" sz="1200" dirty="0" smtClean="0"/>
              <a:t> 4</a:t>
            </a:r>
          </a:p>
          <a:p>
            <a:pPr lvl="1"/>
            <a:r>
              <a:rPr lang="en-AU" sz="1200" dirty="0" smtClean="0"/>
              <a:t>4 </a:t>
            </a:r>
            <a:r>
              <a:rPr lang="en-AU" sz="1200" dirty="0" err="1" smtClean="0"/>
              <a:t>vs</a:t>
            </a:r>
            <a:r>
              <a:rPr lang="en-AU" sz="1200" dirty="0" smtClean="0"/>
              <a:t> 5</a:t>
            </a:r>
          </a:p>
          <a:p>
            <a:pPr lvl="1"/>
            <a:r>
              <a:rPr lang="en-AU" sz="1200" dirty="0" smtClean="0"/>
              <a:t>1 </a:t>
            </a:r>
            <a:r>
              <a:rPr lang="en-AU" sz="1200" dirty="0" err="1" smtClean="0"/>
              <a:t>vs</a:t>
            </a:r>
            <a:r>
              <a:rPr lang="en-AU" sz="1200" dirty="0" smtClean="0"/>
              <a:t> 6</a:t>
            </a:r>
          </a:p>
          <a:p>
            <a:pPr lvl="1"/>
            <a:r>
              <a:rPr lang="en-AU" sz="1200" dirty="0" smtClean="0"/>
              <a:t>2 </a:t>
            </a:r>
            <a:r>
              <a:rPr lang="en-AU" sz="1200" dirty="0" err="1" smtClean="0"/>
              <a:t>vs</a:t>
            </a:r>
            <a:r>
              <a:rPr lang="en-AU" sz="1200" dirty="0" smtClean="0"/>
              <a:t> 6</a:t>
            </a:r>
          </a:p>
          <a:p>
            <a:pPr lvl="1"/>
            <a:r>
              <a:rPr lang="en-AU" sz="1200" dirty="0"/>
              <a:t>6 </a:t>
            </a:r>
            <a:r>
              <a:rPr lang="en-AU" sz="1200" dirty="0" err="1"/>
              <a:t>vs</a:t>
            </a:r>
            <a:r>
              <a:rPr lang="en-AU" sz="1200" dirty="0"/>
              <a:t> 7</a:t>
            </a:r>
          </a:p>
          <a:p>
            <a:pPr lvl="1"/>
            <a:r>
              <a:rPr lang="en-AU" sz="1200" dirty="0" smtClean="0"/>
              <a:t>1 </a:t>
            </a:r>
            <a:r>
              <a:rPr lang="en-AU" sz="1200" dirty="0" err="1" smtClean="0"/>
              <a:t>vs</a:t>
            </a:r>
            <a:r>
              <a:rPr lang="en-AU" sz="1200" dirty="0" smtClean="0"/>
              <a:t> 8</a:t>
            </a:r>
          </a:p>
          <a:p>
            <a:pPr lvl="1"/>
            <a:r>
              <a:rPr lang="en-AU" sz="1200" dirty="0" smtClean="0"/>
              <a:t>2 </a:t>
            </a:r>
            <a:r>
              <a:rPr lang="en-AU" sz="1200" dirty="0" err="1" smtClean="0"/>
              <a:t>vs</a:t>
            </a:r>
            <a:r>
              <a:rPr lang="en-AU" sz="1200" dirty="0" smtClean="0"/>
              <a:t> 8</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33</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t>
            </a:r>
            <a:r>
              <a:rPr lang="en-AU" sz="2000" dirty="0" smtClean="0">
                <a:effectLst>
                  <a:glow rad="228600">
                    <a:schemeClr val="accent6">
                      <a:satMod val="175000"/>
                      <a:alpha val="40000"/>
                    </a:schemeClr>
                  </a:glow>
                </a:effectLst>
                <a:latin typeface="Consolas" pitchFamily="49" charset="0"/>
                <a:cs typeface="Consolas" pitchFamily="49" charset="0"/>
              </a:rPr>
              <a:t>[a]</a:t>
            </a:r>
          </a:p>
          <a:p>
            <a:pPr marL="0" indent="0">
              <a:spcBef>
                <a:spcPts val="600"/>
              </a:spcBef>
              <a:buNone/>
            </a:pPr>
            <a:r>
              <a:rPr lang="en-AU" sz="2000" dirty="0" smtClean="0">
                <a:latin typeface="Consolas" pitchFamily="49" charset="0"/>
                <a:cs typeface="Consolas" pitchFamily="49" charset="0"/>
              </a:rPr>
              <a:t>2)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b.a</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err="1" smtClean="0">
                <a:latin typeface="Consolas" pitchFamily="49" charset="0"/>
                <a:cs typeface="Consolas" pitchFamily="49" charset="0"/>
              </a:rPr>
              <a:t>a.b.c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err="1" smtClean="0">
                <a:latin typeface="Consolas" pitchFamily="49" charset="0"/>
                <a:cs typeface="Consolas" pitchFamily="49" charset="0"/>
              </a:rPr>
              <a:t>a.a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1382825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 Neither</a:t>
            </a:r>
          </a:p>
          <a:p>
            <a:pPr lvl="1"/>
            <a:r>
              <a:rPr lang="en-AU" sz="1200" dirty="0" smtClean="0"/>
              <a:t>1 </a:t>
            </a:r>
            <a:r>
              <a:rPr lang="en-AU" sz="1200" dirty="0" err="1" smtClean="0"/>
              <a:t>vs</a:t>
            </a:r>
            <a:r>
              <a:rPr lang="en-AU" sz="1200" dirty="0" smtClean="0"/>
              <a:t> 3: 3</a:t>
            </a:r>
          </a:p>
          <a:p>
            <a:pPr lvl="1"/>
            <a:r>
              <a:rPr lang="en-AU" sz="1200" dirty="0" smtClean="0"/>
              <a:t>3 </a:t>
            </a:r>
            <a:r>
              <a:rPr lang="en-AU" sz="1200" dirty="0" err="1" smtClean="0"/>
              <a:t>vs</a:t>
            </a:r>
            <a:r>
              <a:rPr lang="en-AU" sz="1200" dirty="0" smtClean="0"/>
              <a:t> 4</a:t>
            </a:r>
          </a:p>
          <a:p>
            <a:pPr lvl="1"/>
            <a:r>
              <a:rPr lang="en-AU" sz="1200" dirty="0" smtClean="0"/>
              <a:t>4 </a:t>
            </a:r>
            <a:r>
              <a:rPr lang="en-AU" sz="1200" dirty="0" err="1" smtClean="0"/>
              <a:t>vs</a:t>
            </a:r>
            <a:r>
              <a:rPr lang="en-AU" sz="1200" dirty="0" smtClean="0"/>
              <a:t> 5</a:t>
            </a:r>
          </a:p>
          <a:p>
            <a:pPr lvl="1"/>
            <a:r>
              <a:rPr lang="en-AU" sz="1200" dirty="0" smtClean="0"/>
              <a:t>1 </a:t>
            </a:r>
            <a:r>
              <a:rPr lang="en-AU" sz="1200" dirty="0" err="1" smtClean="0"/>
              <a:t>vs</a:t>
            </a:r>
            <a:r>
              <a:rPr lang="en-AU" sz="1200" dirty="0" smtClean="0"/>
              <a:t> 6</a:t>
            </a:r>
          </a:p>
          <a:p>
            <a:pPr lvl="1"/>
            <a:r>
              <a:rPr lang="en-AU" sz="1200" dirty="0" smtClean="0"/>
              <a:t>2 </a:t>
            </a:r>
            <a:r>
              <a:rPr lang="en-AU" sz="1200" dirty="0" err="1" smtClean="0"/>
              <a:t>vs</a:t>
            </a:r>
            <a:r>
              <a:rPr lang="en-AU" sz="1200" dirty="0" smtClean="0"/>
              <a:t> 6</a:t>
            </a:r>
          </a:p>
          <a:p>
            <a:pPr lvl="1"/>
            <a:r>
              <a:rPr lang="en-AU" sz="1200" dirty="0"/>
              <a:t>6 </a:t>
            </a:r>
            <a:r>
              <a:rPr lang="en-AU" sz="1200" dirty="0" err="1"/>
              <a:t>vs</a:t>
            </a:r>
            <a:r>
              <a:rPr lang="en-AU" sz="1200" dirty="0"/>
              <a:t> 7</a:t>
            </a:r>
          </a:p>
          <a:p>
            <a:pPr lvl="1"/>
            <a:r>
              <a:rPr lang="en-AU" sz="1200" dirty="0" smtClean="0"/>
              <a:t>1 </a:t>
            </a:r>
            <a:r>
              <a:rPr lang="en-AU" sz="1200" dirty="0" err="1" smtClean="0"/>
              <a:t>vs</a:t>
            </a:r>
            <a:r>
              <a:rPr lang="en-AU" sz="1200" dirty="0" smtClean="0"/>
              <a:t> 8</a:t>
            </a:r>
          </a:p>
          <a:p>
            <a:pPr lvl="1"/>
            <a:r>
              <a:rPr lang="en-AU" sz="1200" dirty="0" smtClean="0"/>
              <a:t>2 </a:t>
            </a:r>
            <a:r>
              <a:rPr lang="en-AU" sz="1200" dirty="0" err="1" smtClean="0"/>
              <a:t>vs</a:t>
            </a:r>
            <a:r>
              <a:rPr lang="en-AU" sz="1200" dirty="0" smtClean="0"/>
              <a:t> 8</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34</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a:t>
            </a:r>
          </a:p>
          <a:p>
            <a:pPr marL="0" indent="0">
              <a:spcBef>
                <a:spcPts val="600"/>
              </a:spcBef>
              <a:buNone/>
            </a:pPr>
            <a:r>
              <a:rPr lang="en-AU" sz="2000" dirty="0" smtClean="0">
                <a:latin typeface="Consolas" pitchFamily="49" charset="0"/>
                <a:cs typeface="Consolas" pitchFamily="49" charset="0"/>
              </a:rPr>
              <a:t>2)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b.a</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a.b.c</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err="1" smtClean="0">
                <a:latin typeface="Consolas" pitchFamily="49" charset="0"/>
                <a:cs typeface="Consolas" pitchFamily="49" charset="0"/>
              </a:rPr>
              <a:t>a.a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41787552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 Neither</a:t>
            </a:r>
          </a:p>
          <a:p>
            <a:pPr lvl="1"/>
            <a:r>
              <a:rPr lang="en-AU" sz="1200" dirty="0" smtClean="0"/>
              <a:t>1 </a:t>
            </a:r>
            <a:r>
              <a:rPr lang="en-AU" sz="1200" dirty="0" err="1" smtClean="0"/>
              <a:t>vs</a:t>
            </a:r>
            <a:r>
              <a:rPr lang="en-AU" sz="1200" dirty="0" smtClean="0"/>
              <a:t> 3: 3</a:t>
            </a:r>
          </a:p>
          <a:p>
            <a:pPr lvl="1"/>
            <a:r>
              <a:rPr lang="en-AU" sz="1200" dirty="0" smtClean="0"/>
              <a:t>3 </a:t>
            </a:r>
            <a:r>
              <a:rPr lang="en-AU" sz="1200" dirty="0" err="1" smtClean="0"/>
              <a:t>vs</a:t>
            </a:r>
            <a:r>
              <a:rPr lang="en-AU" sz="1200" dirty="0" smtClean="0"/>
              <a:t> 4: 4</a:t>
            </a:r>
          </a:p>
          <a:p>
            <a:pPr lvl="1"/>
            <a:r>
              <a:rPr lang="en-AU" sz="1200" dirty="0" smtClean="0"/>
              <a:t>4 </a:t>
            </a:r>
            <a:r>
              <a:rPr lang="en-AU" sz="1200" dirty="0" err="1" smtClean="0"/>
              <a:t>vs</a:t>
            </a:r>
            <a:r>
              <a:rPr lang="en-AU" sz="1200" dirty="0" smtClean="0"/>
              <a:t> 5</a:t>
            </a:r>
          </a:p>
          <a:p>
            <a:pPr lvl="1"/>
            <a:r>
              <a:rPr lang="en-AU" sz="1200" dirty="0" smtClean="0"/>
              <a:t>1 </a:t>
            </a:r>
            <a:r>
              <a:rPr lang="en-AU" sz="1200" dirty="0" err="1" smtClean="0"/>
              <a:t>vs</a:t>
            </a:r>
            <a:r>
              <a:rPr lang="en-AU" sz="1200" dirty="0" smtClean="0"/>
              <a:t> 6</a:t>
            </a:r>
          </a:p>
          <a:p>
            <a:pPr lvl="1"/>
            <a:r>
              <a:rPr lang="en-AU" sz="1200" dirty="0" smtClean="0"/>
              <a:t>2 </a:t>
            </a:r>
            <a:r>
              <a:rPr lang="en-AU" sz="1200" dirty="0" err="1" smtClean="0"/>
              <a:t>vs</a:t>
            </a:r>
            <a:r>
              <a:rPr lang="en-AU" sz="1200" dirty="0" smtClean="0"/>
              <a:t> 6</a:t>
            </a:r>
          </a:p>
          <a:p>
            <a:pPr lvl="1"/>
            <a:r>
              <a:rPr lang="en-AU" sz="1200" dirty="0"/>
              <a:t>6 </a:t>
            </a:r>
            <a:r>
              <a:rPr lang="en-AU" sz="1200" dirty="0" err="1"/>
              <a:t>vs</a:t>
            </a:r>
            <a:r>
              <a:rPr lang="en-AU" sz="1200" dirty="0"/>
              <a:t> 7</a:t>
            </a:r>
          </a:p>
          <a:p>
            <a:pPr lvl="1"/>
            <a:r>
              <a:rPr lang="en-AU" sz="1200" dirty="0" smtClean="0"/>
              <a:t>1 </a:t>
            </a:r>
            <a:r>
              <a:rPr lang="en-AU" sz="1200" dirty="0" err="1" smtClean="0"/>
              <a:t>vs</a:t>
            </a:r>
            <a:r>
              <a:rPr lang="en-AU" sz="1200" dirty="0" smtClean="0"/>
              <a:t> 8</a:t>
            </a:r>
          </a:p>
          <a:p>
            <a:pPr lvl="1"/>
            <a:r>
              <a:rPr lang="en-AU" sz="1200" dirty="0" smtClean="0"/>
              <a:t>2 </a:t>
            </a:r>
            <a:r>
              <a:rPr lang="en-AU" sz="1200" dirty="0" err="1" smtClean="0"/>
              <a:t>vs</a:t>
            </a:r>
            <a:r>
              <a:rPr lang="en-AU" sz="1200" dirty="0" smtClean="0"/>
              <a:t> 8</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35</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a:t>
            </a:r>
          </a:p>
          <a:p>
            <a:pPr marL="0" indent="0">
              <a:spcBef>
                <a:spcPts val="600"/>
              </a:spcBef>
              <a:buNone/>
            </a:pPr>
            <a:r>
              <a:rPr lang="en-AU" sz="2000" dirty="0" smtClean="0">
                <a:latin typeface="Consolas" pitchFamily="49" charset="0"/>
                <a:cs typeface="Consolas" pitchFamily="49" charset="0"/>
              </a:rPr>
              <a:t>2)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err="1" smtClean="0">
                <a:latin typeface="Consolas" pitchFamily="49" charset="0"/>
                <a:cs typeface="Consolas" pitchFamily="49" charset="0"/>
              </a:rPr>
              <a:t>b.a</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a.b.c</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a:t>
            </a:r>
            <a:r>
              <a:rPr lang="en-AU" sz="2000" dirty="0" smtClean="0">
                <a:effectLst>
                  <a:glow rad="228600">
                    <a:schemeClr val="accent6">
                      <a:satMod val="175000"/>
                      <a:alpha val="40000"/>
                    </a:schemeClr>
                  </a:glow>
                </a:effectLst>
                <a:latin typeface="Consolas" pitchFamily="49" charset="0"/>
                <a:cs typeface="Consolas" pitchFamily="49" charset="0"/>
              </a:rPr>
              <a:t>[d]</a:t>
            </a:r>
          </a:p>
          <a:p>
            <a:pPr marL="0" indent="0">
              <a:spcBef>
                <a:spcPts val="600"/>
              </a:spcBef>
              <a:buNone/>
            </a:pPr>
            <a:r>
              <a:rPr lang="en-AU" sz="2000" dirty="0" smtClean="0">
                <a:latin typeface="Consolas" pitchFamily="49" charset="0"/>
                <a:cs typeface="Consolas" pitchFamily="49" charset="0"/>
              </a:rPr>
              <a:t>6)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err="1" smtClean="0">
                <a:latin typeface="Consolas" pitchFamily="49" charset="0"/>
                <a:cs typeface="Consolas" pitchFamily="49" charset="0"/>
              </a:rPr>
              <a:t>a.a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638462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 Neither</a:t>
            </a:r>
          </a:p>
          <a:p>
            <a:pPr lvl="1"/>
            <a:r>
              <a:rPr lang="en-AU" sz="1200" dirty="0" smtClean="0"/>
              <a:t>1 </a:t>
            </a:r>
            <a:r>
              <a:rPr lang="en-AU" sz="1200" dirty="0" err="1" smtClean="0"/>
              <a:t>vs</a:t>
            </a:r>
            <a:r>
              <a:rPr lang="en-AU" sz="1200" dirty="0" smtClean="0"/>
              <a:t> 3: 3</a:t>
            </a:r>
          </a:p>
          <a:p>
            <a:pPr lvl="1"/>
            <a:r>
              <a:rPr lang="en-AU" sz="1200" dirty="0" smtClean="0"/>
              <a:t>3 </a:t>
            </a:r>
            <a:r>
              <a:rPr lang="en-AU" sz="1200" dirty="0" err="1" smtClean="0"/>
              <a:t>vs</a:t>
            </a:r>
            <a:r>
              <a:rPr lang="en-AU" sz="1200" dirty="0" smtClean="0"/>
              <a:t> 4: 4</a:t>
            </a:r>
          </a:p>
          <a:p>
            <a:pPr lvl="1"/>
            <a:r>
              <a:rPr lang="en-AU" sz="1200" dirty="0" smtClean="0"/>
              <a:t>4 </a:t>
            </a:r>
            <a:r>
              <a:rPr lang="en-AU" sz="1200" dirty="0" err="1" smtClean="0"/>
              <a:t>vs</a:t>
            </a:r>
            <a:r>
              <a:rPr lang="en-AU" sz="1200" dirty="0" smtClean="0"/>
              <a:t> 5: Neither</a:t>
            </a:r>
          </a:p>
          <a:p>
            <a:pPr lvl="1"/>
            <a:r>
              <a:rPr lang="en-AU" sz="1200" dirty="0" smtClean="0"/>
              <a:t>1 </a:t>
            </a:r>
            <a:r>
              <a:rPr lang="en-AU" sz="1200" dirty="0" err="1" smtClean="0"/>
              <a:t>vs</a:t>
            </a:r>
            <a:r>
              <a:rPr lang="en-AU" sz="1200" dirty="0" smtClean="0"/>
              <a:t> 6</a:t>
            </a:r>
          </a:p>
          <a:p>
            <a:pPr lvl="1"/>
            <a:r>
              <a:rPr lang="en-AU" sz="1200" dirty="0" smtClean="0"/>
              <a:t>2 </a:t>
            </a:r>
            <a:r>
              <a:rPr lang="en-AU" sz="1200" dirty="0" err="1" smtClean="0"/>
              <a:t>vs</a:t>
            </a:r>
            <a:r>
              <a:rPr lang="en-AU" sz="1200" dirty="0" smtClean="0"/>
              <a:t> 6</a:t>
            </a:r>
          </a:p>
          <a:p>
            <a:pPr lvl="1"/>
            <a:r>
              <a:rPr lang="en-AU" sz="1200" dirty="0"/>
              <a:t>6 </a:t>
            </a:r>
            <a:r>
              <a:rPr lang="en-AU" sz="1200" dirty="0" err="1"/>
              <a:t>vs</a:t>
            </a:r>
            <a:r>
              <a:rPr lang="en-AU" sz="1200" dirty="0"/>
              <a:t> 7</a:t>
            </a:r>
          </a:p>
          <a:p>
            <a:pPr lvl="1"/>
            <a:r>
              <a:rPr lang="en-AU" sz="1200" dirty="0" smtClean="0"/>
              <a:t>1 </a:t>
            </a:r>
            <a:r>
              <a:rPr lang="en-AU" sz="1200" dirty="0" err="1" smtClean="0"/>
              <a:t>vs</a:t>
            </a:r>
            <a:r>
              <a:rPr lang="en-AU" sz="1200" dirty="0" smtClean="0"/>
              <a:t> 8</a:t>
            </a:r>
          </a:p>
          <a:p>
            <a:pPr lvl="1"/>
            <a:r>
              <a:rPr lang="en-AU" sz="1200" dirty="0" smtClean="0"/>
              <a:t>2 </a:t>
            </a:r>
            <a:r>
              <a:rPr lang="en-AU" sz="1200" dirty="0" err="1" smtClean="0"/>
              <a:t>vs</a:t>
            </a:r>
            <a:r>
              <a:rPr lang="en-AU" sz="1200" dirty="0" smtClean="0"/>
              <a:t> 8</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36</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t>
            </a:r>
            <a:r>
              <a:rPr lang="en-AU" sz="2000" dirty="0" smtClean="0">
                <a:effectLst>
                  <a:glow rad="228600">
                    <a:schemeClr val="accent6">
                      <a:satMod val="175000"/>
                      <a:alpha val="40000"/>
                    </a:schemeClr>
                  </a:glow>
                </a:effectLst>
                <a:latin typeface="Consolas" pitchFamily="49" charset="0"/>
                <a:cs typeface="Consolas" pitchFamily="49" charset="0"/>
              </a:rPr>
              <a:t>[a]</a:t>
            </a:r>
          </a:p>
          <a:p>
            <a:pPr marL="0" indent="0">
              <a:spcBef>
                <a:spcPts val="600"/>
              </a:spcBef>
              <a:buNone/>
            </a:pPr>
            <a:r>
              <a:rPr lang="en-AU" sz="2000" dirty="0" smtClean="0">
                <a:latin typeface="Consolas" pitchFamily="49" charset="0"/>
                <a:cs typeface="Consolas" pitchFamily="49" charset="0"/>
              </a:rPr>
              <a:t>2)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err="1" smtClean="0">
                <a:latin typeface="Consolas" pitchFamily="49" charset="0"/>
                <a:cs typeface="Consolas" pitchFamily="49" charset="0"/>
              </a:rPr>
              <a:t>b.a</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err="1" smtClean="0">
                <a:latin typeface="Consolas" pitchFamily="49" charset="0"/>
                <a:cs typeface="Consolas" pitchFamily="49" charset="0"/>
              </a:rPr>
              <a:t>a.b.c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err="1" smtClean="0">
                <a:latin typeface="Consolas" pitchFamily="49" charset="0"/>
                <a:cs typeface="Consolas" pitchFamily="49" charset="0"/>
              </a:rPr>
              <a:t>a.a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1558141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 Neither</a:t>
            </a:r>
          </a:p>
          <a:p>
            <a:pPr lvl="1"/>
            <a:r>
              <a:rPr lang="en-AU" sz="1200" dirty="0" smtClean="0"/>
              <a:t>1 </a:t>
            </a:r>
            <a:r>
              <a:rPr lang="en-AU" sz="1200" dirty="0" err="1" smtClean="0"/>
              <a:t>vs</a:t>
            </a:r>
            <a:r>
              <a:rPr lang="en-AU" sz="1200" dirty="0" smtClean="0"/>
              <a:t> 3: 3</a:t>
            </a:r>
          </a:p>
          <a:p>
            <a:pPr lvl="1"/>
            <a:r>
              <a:rPr lang="en-AU" sz="1200" dirty="0" smtClean="0"/>
              <a:t>3 </a:t>
            </a:r>
            <a:r>
              <a:rPr lang="en-AU" sz="1200" dirty="0" err="1" smtClean="0"/>
              <a:t>vs</a:t>
            </a:r>
            <a:r>
              <a:rPr lang="en-AU" sz="1200" dirty="0" smtClean="0"/>
              <a:t> 4: 4</a:t>
            </a:r>
          </a:p>
          <a:p>
            <a:pPr lvl="1"/>
            <a:r>
              <a:rPr lang="en-AU" sz="1200" dirty="0" smtClean="0"/>
              <a:t>4 </a:t>
            </a:r>
            <a:r>
              <a:rPr lang="en-AU" sz="1200" dirty="0" err="1" smtClean="0"/>
              <a:t>vs</a:t>
            </a:r>
            <a:r>
              <a:rPr lang="en-AU" sz="1200" dirty="0" smtClean="0"/>
              <a:t> 5: Neither</a:t>
            </a:r>
          </a:p>
          <a:p>
            <a:pPr lvl="1"/>
            <a:r>
              <a:rPr lang="en-AU" sz="1200" dirty="0" smtClean="0"/>
              <a:t>1 </a:t>
            </a:r>
            <a:r>
              <a:rPr lang="en-AU" sz="1200" dirty="0" err="1" smtClean="0"/>
              <a:t>vs</a:t>
            </a:r>
            <a:r>
              <a:rPr lang="en-AU" sz="1200" dirty="0" smtClean="0"/>
              <a:t> 6: Neither</a:t>
            </a:r>
          </a:p>
          <a:p>
            <a:pPr lvl="1"/>
            <a:r>
              <a:rPr lang="en-AU" sz="1200" dirty="0" smtClean="0"/>
              <a:t>2 </a:t>
            </a:r>
            <a:r>
              <a:rPr lang="en-AU" sz="1200" dirty="0" err="1" smtClean="0"/>
              <a:t>vs</a:t>
            </a:r>
            <a:r>
              <a:rPr lang="en-AU" sz="1200" dirty="0" smtClean="0"/>
              <a:t> 6</a:t>
            </a:r>
          </a:p>
          <a:p>
            <a:pPr lvl="1"/>
            <a:r>
              <a:rPr lang="en-AU" sz="1200" dirty="0"/>
              <a:t>6 </a:t>
            </a:r>
            <a:r>
              <a:rPr lang="en-AU" sz="1200" dirty="0" err="1"/>
              <a:t>vs</a:t>
            </a:r>
            <a:r>
              <a:rPr lang="en-AU" sz="1200" dirty="0"/>
              <a:t> 7</a:t>
            </a:r>
          </a:p>
          <a:p>
            <a:pPr lvl="1"/>
            <a:r>
              <a:rPr lang="en-AU" sz="1200" dirty="0" smtClean="0"/>
              <a:t>1 </a:t>
            </a:r>
            <a:r>
              <a:rPr lang="en-AU" sz="1200" dirty="0" err="1" smtClean="0"/>
              <a:t>vs</a:t>
            </a:r>
            <a:r>
              <a:rPr lang="en-AU" sz="1200" dirty="0" smtClean="0"/>
              <a:t> 8</a:t>
            </a:r>
          </a:p>
          <a:p>
            <a:pPr lvl="1"/>
            <a:r>
              <a:rPr lang="en-AU" sz="1200" dirty="0" smtClean="0"/>
              <a:t>2 </a:t>
            </a:r>
            <a:r>
              <a:rPr lang="en-AU" sz="1200" dirty="0" err="1" smtClean="0"/>
              <a:t>vs</a:t>
            </a:r>
            <a:r>
              <a:rPr lang="en-AU" sz="1200" dirty="0" smtClean="0"/>
              <a:t> 8</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37</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a:t>
            </a:r>
          </a:p>
          <a:p>
            <a:pPr marL="0" indent="0">
              <a:spcBef>
                <a:spcPts val="600"/>
              </a:spcBef>
              <a:buNone/>
            </a:pPr>
            <a:r>
              <a:rPr lang="en-AU" sz="2000" dirty="0" smtClean="0">
                <a:latin typeface="Consolas" pitchFamily="49" charset="0"/>
                <a:cs typeface="Consolas" pitchFamily="49" charset="0"/>
              </a:rPr>
              <a:t>2)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err="1" smtClean="0">
                <a:latin typeface="Consolas" pitchFamily="49" charset="0"/>
                <a:cs typeface="Consolas" pitchFamily="49" charset="0"/>
              </a:rPr>
              <a:t>b.a</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err="1" smtClean="0">
                <a:latin typeface="Consolas" pitchFamily="49" charset="0"/>
                <a:cs typeface="Consolas" pitchFamily="49" charset="0"/>
              </a:rPr>
              <a:t>a.b.c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err="1" smtClean="0">
                <a:latin typeface="Consolas" pitchFamily="49" charset="0"/>
                <a:cs typeface="Consolas" pitchFamily="49" charset="0"/>
              </a:rPr>
              <a:t>a.a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867703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 Neither</a:t>
            </a:r>
          </a:p>
          <a:p>
            <a:pPr lvl="1"/>
            <a:r>
              <a:rPr lang="en-AU" sz="1200" dirty="0" smtClean="0"/>
              <a:t>1 </a:t>
            </a:r>
            <a:r>
              <a:rPr lang="en-AU" sz="1200" dirty="0" err="1" smtClean="0"/>
              <a:t>vs</a:t>
            </a:r>
            <a:r>
              <a:rPr lang="en-AU" sz="1200" dirty="0" smtClean="0"/>
              <a:t> 3: 3</a:t>
            </a:r>
          </a:p>
          <a:p>
            <a:pPr lvl="1"/>
            <a:r>
              <a:rPr lang="en-AU" sz="1200" dirty="0" smtClean="0"/>
              <a:t>3 </a:t>
            </a:r>
            <a:r>
              <a:rPr lang="en-AU" sz="1200" dirty="0" err="1" smtClean="0"/>
              <a:t>vs</a:t>
            </a:r>
            <a:r>
              <a:rPr lang="en-AU" sz="1200" dirty="0" smtClean="0"/>
              <a:t> 4: 4</a:t>
            </a:r>
          </a:p>
          <a:p>
            <a:pPr lvl="1"/>
            <a:r>
              <a:rPr lang="en-AU" sz="1200" dirty="0" smtClean="0"/>
              <a:t>4 </a:t>
            </a:r>
            <a:r>
              <a:rPr lang="en-AU" sz="1200" dirty="0" err="1" smtClean="0"/>
              <a:t>vs</a:t>
            </a:r>
            <a:r>
              <a:rPr lang="en-AU" sz="1200" dirty="0" smtClean="0"/>
              <a:t> 5: Neither</a:t>
            </a:r>
          </a:p>
          <a:p>
            <a:pPr lvl="1"/>
            <a:r>
              <a:rPr lang="en-AU" sz="1200" dirty="0" smtClean="0"/>
              <a:t>1 </a:t>
            </a:r>
            <a:r>
              <a:rPr lang="en-AU" sz="1200" dirty="0" err="1" smtClean="0"/>
              <a:t>vs</a:t>
            </a:r>
            <a:r>
              <a:rPr lang="en-AU" sz="1200" dirty="0" smtClean="0"/>
              <a:t> 6: Neither</a:t>
            </a:r>
          </a:p>
          <a:p>
            <a:pPr lvl="1"/>
            <a:r>
              <a:rPr lang="en-AU" sz="1200" dirty="0" smtClean="0"/>
              <a:t>2 </a:t>
            </a:r>
            <a:r>
              <a:rPr lang="en-AU" sz="1200" dirty="0" err="1" smtClean="0"/>
              <a:t>vs</a:t>
            </a:r>
            <a:r>
              <a:rPr lang="en-AU" sz="1200" dirty="0" smtClean="0"/>
              <a:t> 6: 2</a:t>
            </a:r>
          </a:p>
          <a:p>
            <a:pPr lvl="1"/>
            <a:r>
              <a:rPr lang="en-AU" sz="1200" dirty="0"/>
              <a:t>6 </a:t>
            </a:r>
            <a:r>
              <a:rPr lang="en-AU" sz="1200" dirty="0" err="1"/>
              <a:t>vs</a:t>
            </a:r>
            <a:r>
              <a:rPr lang="en-AU" sz="1200" dirty="0"/>
              <a:t> 7</a:t>
            </a:r>
          </a:p>
          <a:p>
            <a:pPr lvl="1"/>
            <a:r>
              <a:rPr lang="en-AU" sz="1200" dirty="0" smtClean="0"/>
              <a:t>1 </a:t>
            </a:r>
            <a:r>
              <a:rPr lang="en-AU" sz="1200" dirty="0" err="1" smtClean="0"/>
              <a:t>vs</a:t>
            </a:r>
            <a:r>
              <a:rPr lang="en-AU" sz="1200" dirty="0" smtClean="0"/>
              <a:t> 8</a:t>
            </a:r>
          </a:p>
          <a:p>
            <a:pPr lvl="1"/>
            <a:r>
              <a:rPr lang="en-AU" sz="1200" dirty="0" smtClean="0"/>
              <a:t>2 </a:t>
            </a:r>
            <a:r>
              <a:rPr lang="en-AU" sz="1200" dirty="0" err="1" smtClean="0"/>
              <a:t>vs</a:t>
            </a:r>
            <a:r>
              <a:rPr lang="en-AU" sz="1200" dirty="0" smtClean="0"/>
              <a:t> 8</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38</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a:t>
            </a:r>
          </a:p>
          <a:p>
            <a:pPr marL="0" indent="0">
              <a:spcBef>
                <a:spcPts val="600"/>
              </a:spcBef>
              <a:buNone/>
            </a:pPr>
            <a:r>
              <a:rPr lang="en-AU" sz="2000" dirty="0" smtClean="0">
                <a:latin typeface="Consolas" pitchFamily="49" charset="0"/>
                <a:cs typeface="Consolas" pitchFamily="49" charset="0"/>
              </a:rPr>
              <a:t>2)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err="1" smtClean="0">
                <a:latin typeface="Consolas" pitchFamily="49" charset="0"/>
                <a:cs typeface="Consolas" pitchFamily="49" charset="0"/>
              </a:rPr>
              <a:t>b.a</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err="1" smtClean="0">
                <a:latin typeface="Consolas" pitchFamily="49" charset="0"/>
                <a:cs typeface="Consolas" pitchFamily="49" charset="0"/>
              </a:rPr>
              <a:t>a.b.c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c.d</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err="1" smtClean="0">
                <a:latin typeface="Consolas" pitchFamily="49" charset="0"/>
                <a:cs typeface="Consolas" pitchFamily="49" charset="0"/>
              </a:rPr>
              <a:t>a.a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19803888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 Neither</a:t>
            </a:r>
          </a:p>
          <a:p>
            <a:pPr lvl="1"/>
            <a:r>
              <a:rPr lang="en-AU" sz="1200" dirty="0" smtClean="0"/>
              <a:t>1 </a:t>
            </a:r>
            <a:r>
              <a:rPr lang="en-AU" sz="1200" dirty="0" err="1" smtClean="0"/>
              <a:t>vs</a:t>
            </a:r>
            <a:r>
              <a:rPr lang="en-AU" sz="1200" dirty="0" smtClean="0"/>
              <a:t> 3: 3</a:t>
            </a:r>
          </a:p>
          <a:p>
            <a:pPr lvl="1"/>
            <a:r>
              <a:rPr lang="en-AU" sz="1200" dirty="0" smtClean="0"/>
              <a:t>3 </a:t>
            </a:r>
            <a:r>
              <a:rPr lang="en-AU" sz="1200" dirty="0" err="1" smtClean="0"/>
              <a:t>vs</a:t>
            </a:r>
            <a:r>
              <a:rPr lang="en-AU" sz="1200" dirty="0" smtClean="0"/>
              <a:t> 4: 4</a:t>
            </a:r>
          </a:p>
          <a:p>
            <a:pPr lvl="1"/>
            <a:r>
              <a:rPr lang="en-AU" sz="1200" dirty="0" smtClean="0"/>
              <a:t>4 </a:t>
            </a:r>
            <a:r>
              <a:rPr lang="en-AU" sz="1200" dirty="0" err="1" smtClean="0"/>
              <a:t>vs</a:t>
            </a:r>
            <a:r>
              <a:rPr lang="en-AU" sz="1200" dirty="0" smtClean="0"/>
              <a:t> 5: Neither</a:t>
            </a:r>
          </a:p>
          <a:p>
            <a:pPr lvl="1"/>
            <a:r>
              <a:rPr lang="en-AU" sz="1200" dirty="0" smtClean="0"/>
              <a:t>1 </a:t>
            </a:r>
            <a:r>
              <a:rPr lang="en-AU" sz="1200" dirty="0" err="1" smtClean="0"/>
              <a:t>vs</a:t>
            </a:r>
            <a:r>
              <a:rPr lang="en-AU" sz="1200" dirty="0" smtClean="0"/>
              <a:t> 6: Neither</a:t>
            </a:r>
          </a:p>
          <a:p>
            <a:pPr lvl="1"/>
            <a:r>
              <a:rPr lang="en-AU" sz="1200" dirty="0" smtClean="0"/>
              <a:t>2 </a:t>
            </a:r>
            <a:r>
              <a:rPr lang="en-AU" sz="1200" dirty="0" err="1" smtClean="0"/>
              <a:t>vs</a:t>
            </a:r>
            <a:r>
              <a:rPr lang="en-AU" sz="1200" dirty="0" smtClean="0"/>
              <a:t> 6: 2</a:t>
            </a:r>
          </a:p>
          <a:p>
            <a:pPr lvl="1"/>
            <a:r>
              <a:rPr lang="en-AU" sz="1200" dirty="0"/>
              <a:t>6 </a:t>
            </a:r>
            <a:r>
              <a:rPr lang="en-AU" sz="1200" dirty="0" err="1"/>
              <a:t>vs</a:t>
            </a:r>
            <a:r>
              <a:rPr lang="en-AU" sz="1200" dirty="0"/>
              <a:t> </a:t>
            </a:r>
            <a:r>
              <a:rPr lang="en-AU" sz="1200" dirty="0" smtClean="0"/>
              <a:t>7: 7</a:t>
            </a:r>
            <a:endParaRPr lang="en-AU" sz="1200" dirty="0"/>
          </a:p>
          <a:p>
            <a:pPr lvl="1"/>
            <a:r>
              <a:rPr lang="en-AU" sz="1200" dirty="0" smtClean="0"/>
              <a:t>1 </a:t>
            </a:r>
            <a:r>
              <a:rPr lang="en-AU" sz="1200" dirty="0" err="1" smtClean="0"/>
              <a:t>vs</a:t>
            </a:r>
            <a:r>
              <a:rPr lang="en-AU" sz="1200" dirty="0" smtClean="0"/>
              <a:t> 8</a:t>
            </a:r>
          </a:p>
          <a:p>
            <a:pPr lvl="1"/>
            <a:r>
              <a:rPr lang="en-AU" sz="1200" dirty="0" smtClean="0"/>
              <a:t>2 </a:t>
            </a:r>
            <a:r>
              <a:rPr lang="en-AU" sz="1200" dirty="0" err="1" smtClean="0"/>
              <a:t>vs</a:t>
            </a:r>
            <a:r>
              <a:rPr lang="en-AU" sz="1200" dirty="0" smtClean="0"/>
              <a:t> 8</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39</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t>
            </a:r>
            <a:r>
              <a:rPr lang="en-AU" sz="2000" dirty="0" smtClean="0">
                <a:effectLst>
                  <a:glow rad="228600">
                    <a:schemeClr val="accent6">
                      <a:satMod val="175000"/>
                      <a:alpha val="40000"/>
                    </a:schemeClr>
                  </a:glow>
                </a:effectLst>
                <a:latin typeface="Consolas" pitchFamily="49" charset="0"/>
                <a:cs typeface="Consolas" pitchFamily="49" charset="0"/>
              </a:rPr>
              <a:t>[a]</a:t>
            </a:r>
          </a:p>
          <a:p>
            <a:pPr marL="0" indent="0">
              <a:spcBef>
                <a:spcPts val="600"/>
              </a:spcBef>
              <a:buNone/>
            </a:pPr>
            <a:r>
              <a:rPr lang="en-AU" sz="2000" dirty="0" smtClean="0">
                <a:latin typeface="Consolas" pitchFamily="49" charset="0"/>
                <a:cs typeface="Consolas" pitchFamily="49" charset="0"/>
              </a:rPr>
              <a:t>2)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err="1" smtClean="0">
                <a:latin typeface="Consolas" pitchFamily="49" charset="0"/>
                <a:cs typeface="Consolas" pitchFamily="49" charset="0"/>
              </a:rPr>
              <a:t>b.a</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err="1" smtClean="0">
                <a:latin typeface="Consolas" pitchFamily="49" charset="0"/>
                <a:cs typeface="Consolas" pitchFamily="49" charset="0"/>
              </a:rPr>
              <a:t>a.b.c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a.a</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4234830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Can I Get It?</a:t>
            </a:r>
            <a:endParaRPr lang="en-AU" dirty="0"/>
          </a:p>
        </p:txBody>
      </p:sp>
      <p:sp>
        <p:nvSpPr>
          <p:cNvPr id="3" name="Content Placeholder 2"/>
          <p:cNvSpPr>
            <a:spLocks noGrp="1"/>
          </p:cNvSpPr>
          <p:nvPr>
            <p:ph idx="1"/>
          </p:nvPr>
        </p:nvSpPr>
        <p:spPr/>
        <p:txBody>
          <a:bodyPr/>
          <a:lstStyle/>
          <a:p>
            <a:r>
              <a:rPr lang="en-AU" dirty="0" smtClean="0"/>
              <a:t>The home is: //depot/licensing/</a:t>
            </a:r>
            <a:r>
              <a:rPr lang="en-AU" dirty="0" err="1" smtClean="0"/>
              <a:t>mbuild</a:t>
            </a:r>
            <a:endParaRPr lang="en-AU" dirty="0" smtClean="0"/>
          </a:p>
          <a:p>
            <a:r>
              <a:rPr lang="en-AU" dirty="0" smtClean="0"/>
              <a:t>You could choose to take either a released version, or </a:t>
            </a:r>
            <a:r>
              <a:rPr lang="en-AU" dirty="0" err="1" smtClean="0"/>
              <a:t>mbuild</a:t>
            </a:r>
            <a:r>
              <a:rPr lang="en-AU" dirty="0" smtClean="0"/>
              <a:t>/main</a:t>
            </a:r>
          </a:p>
          <a:p>
            <a:r>
              <a:rPr lang="en-AU" dirty="0" smtClean="0"/>
              <a:t>Released versions will have some amount of testing done on them</a:t>
            </a:r>
          </a:p>
          <a:p>
            <a:r>
              <a:rPr lang="en-AU" dirty="0" smtClean="0"/>
              <a:t>main will have all bug fixes applied to it, but may occasionally break</a:t>
            </a:r>
          </a:p>
          <a:p>
            <a:r>
              <a:rPr lang="en-AU" dirty="0" smtClean="0"/>
              <a:t>Developers prefer bug reports that can be reproduced on main</a:t>
            </a:r>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4</a:t>
            </a:fld>
            <a:endParaRPr lang="en-US"/>
          </a:p>
        </p:txBody>
      </p:sp>
    </p:spTree>
    <p:extLst>
      <p:ext uri="{BB962C8B-B14F-4D97-AF65-F5344CB8AC3E}">
        <p14:creationId xmlns:p14="http://schemas.microsoft.com/office/powerpoint/2010/main" val="2276737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 Neither</a:t>
            </a:r>
          </a:p>
          <a:p>
            <a:pPr lvl="1"/>
            <a:r>
              <a:rPr lang="en-AU" sz="1200" dirty="0" smtClean="0"/>
              <a:t>1 </a:t>
            </a:r>
            <a:r>
              <a:rPr lang="en-AU" sz="1200" dirty="0" err="1" smtClean="0"/>
              <a:t>vs</a:t>
            </a:r>
            <a:r>
              <a:rPr lang="en-AU" sz="1200" dirty="0" smtClean="0"/>
              <a:t> 3: 3</a:t>
            </a:r>
          </a:p>
          <a:p>
            <a:pPr lvl="1"/>
            <a:r>
              <a:rPr lang="en-AU" sz="1200" dirty="0" smtClean="0"/>
              <a:t>3 </a:t>
            </a:r>
            <a:r>
              <a:rPr lang="en-AU" sz="1200" dirty="0" err="1" smtClean="0"/>
              <a:t>vs</a:t>
            </a:r>
            <a:r>
              <a:rPr lang="en-AU" sz="1200" dirty="0" smtClean="0"/>
              <a:t> 4: 4</a:t>
            </a:r>
          </a:p>
          <a:p>
            <a:pPr lvl="1"/>
            <a:r>
              <a:rPr lang="en-AU" sz="1200" dirty="0" smtClean="0"/>
              <a:t>4 </a:t>
            </a:r>
            <a:r>
              <a:rPr lang="en-AU" sz="1200" dirty="0" err="1" smtClean="0"/>
              <a:t>vs</a:t>
            </a:r>
            <a:r>
              <a:rPr lang="en-AU" sz="1200" dirty="0" smtClean="0"/>
              <a:t> 5: Neither</a:t>
            </a:r>
          </a:p>
          <a:p>
            <a:pPr lvl="1"/>
            <a:r>
              <a:rPr lang="en-AU" sz="1200" dirty="0" smtClean="0"/>
              <a:t>1 </a:t>
            </a:r>
            <a:r>
              <a:rPr lang="en-AU" sz="1200" dirty="0" err="1" smtClean="0"/>
              <a:t>vs</a:t>
            </a:r>
            <a:r>
              <a:rPr lang="en-AU" sz="1200" dirty="0" smtClean="0"/>
              <a:t> 6: Neither</a:t>
            </a:r>
          </a:p>
          <a:p>
            <a:pPr lvl="1"/>
            <a:r>
              <a:rPr lang="en-AU" sz="1200" dirty="0" smtClean="0"/>
              <a:t>2 </a:t>
            </a:r>
            <a:r>
              <a:rPr lang="en-AU" sz="1200" dirty="0" err="1" smtClean="0"/>
              <a:t>vs</a:t>
            </a:r>
            <a:r>
              <a:rPr lang="en-AU" sz="1200" dirty="0" smtClean="0"/>
              <a:t> 6: 2</a:t>
            </a:r>
          </a:p>
          <a:p>
            <a:pPr lvl="1"/>
            <a:r>
              <a:rPr lang="en-AU" sz="1200" dirty="0"/>
              <a:t>6 </a:t>
            </a:r>
            <a:r>
              <a:rPr lang="en-AU" sz="1200" dirty="0" err="1"/>
              <a:t>vs</a:t>
            </a:r>
            <a:r>
              <a:rPr lang="en-AU" sz="1200" dirty="0"/>
              <a:t> 7: 7</a:t>
            </a:r>
          </a:p>
          <a:p>
            <a:pPr lvl="1"/>
            <a:r>
              <a:rPr lang="en-AU" sz="1200" dirty="0" smtClean="0"/>
              <a:t>1 </a:t>
            </a:r>
            <a:r>
              <a:rPr lang="en-AU" sz="1200" dirty="0" err="1" smtClean="0"/>
              <a:t>vs</a:t>
            </a:r>
            <a:r>
              <a:rPr lang="en-AU" sz="1200" dirty="0" smtClean="0"/>
              <a:t> 8: Neither</a:t>
            </a:r>
          </a:p>
          <a:p>
            <a:pPr lvl="1"/>
            <a:r>
              <a:rPr lang="en-AU" sz="1200" dirty="0" smtClean="0"/>
              <a:t>2 </a:t>
            </a:r>
            <a:r>
              <a:rPr lang="en-AU" sz="1200" dirty="0" err="1" smtClean="0"/>
              <a:t>vs</a:t>
            </a:r>
            <a:r>
              <a:rPr lang="en-AU" sz="1200" dirty="0" smtClean="0"/>
              <a:t> 8</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40</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a:t>
            </a:r>
          </a:p>
          <a:p>
            <a:pPr marL="0" indent="0">
              <a:spcBef>
                <a:spcPts val="600"/>
              </a:spcBef>
              <a:buNone/>
            </a:pPr>
            <a:r>
              <a:rPr lang="en-AU" sz="2000" dirty="0" smtClean="0">
                <a:latin typeface="Consolas" pitchFamily="49" charset="0"/>
                <a:cs typeface="Consolas" pitchFamily="49" charset="0"/>
              </a:rPr>
              <a:t>2)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err="1" smtClean="0">
                <a:latin typeface="Consolas" pitchFamily="49" charset="0"/>
                <a:cs typeface="Consolas" pitchFamily="49" charset="0"/>
              </a:rPr>
              <a:t>b.a</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err="1" smtClean="0">
                <a:latin typeface="Consolas" pitchFamily="49" charset="0"/>
                <a:cs typeface="Consolas" pitchFamily="49" charset="0"/>
              </a:rPr>
              <a:t>a.b.c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a.a</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31151131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 Neither</a:t>
            </a:r>
          </a:p>
          <a:p>
            <a:pPr lvl="1"/>
            <a:r>
              <a:rPr lang="en-AU" sz="1200" dirty="0" smtClean="0"/>
              <a:t>1 </a:t>
            </a:r>
            <a:r>
              <a:rPr lang="en-AU" sz="1200" dirty="0" err="1" smtClean="0"/>
              <a:t>vs</a:t>
            </a:r>
            <a:r>
              <a:rPr lang="en-AU" sz="1200" dirty="0" smtClean="0"/>
              <a:t> 3: 3</a:t>
            </a:r>
          </a:p>
          <a:p>
            <a:pPr lvl="1"/>
            <a:r>
              <a:rPr lang="en-AU" sz="1200" dirty="0" smtClean="0"/>
              <a:t>3 </a:t>
            </a:r>
            <a:r>
              <a:rPr lang="en-AU" sz="1200" dirty="0" err="1" smtClean="0"/>
              <a:t>vs</a:t>
            </a:r>
            <a:r>
              <a:rPr lang="en-AU" sz="1200" dirty="0" smtClean="0"/>
              <a:t> 4: 4</a:t>
            </a:r>
          </a:p>
          <a:p>
            <a:pPr lvl="1"/>
            <a:r>
              <a:rPr lang="en-AU" sz="1200" dirty="0" smtClean="0"/>
              <a:t>4 </a:t>
            </a:r>
            <a:r>
              <a:rPr lang="en-AU" sz="1200" dirty="0" err="1" smtClean="0"/>
              <a:t>vs</a:t>
            </a:r>
            <a:r>
              <a:rPr lang="en-AU" sz="1200" dirty="0" smtClean="0"/>
              <a:t> 5: Neither</a:t>
            </a:r>
          </a:p>
          <a:p>
            <a:pPr lvl="1"/>
            <a:r>
              <a:rPr lang="en-AU" sz="1200" dirty="0" smtClean="0"/>
              <a:t>1 </a:t>
            </a:r>
            <a:r>
              <a:rPr lang="en-AU" sz="1200" dirty="0" err="1" smtClean="0"/>
              <a:t>vs</a:t>
            </a:r>
            <a:r>
              <a:rPr lang="en-AU" sz="1200" dirty="0" smtClean="0"/>
              <a:t> 6: Neither</a:t>
            </a:r>
          </a:p>
          <a:p>
            <a:pPr lvl="1"/>
            <a:r>
              <a:rPr lang="en-AU" sz="1200" dirty="0" smtClean="0"/>
              <a:t>2 </a:t>
            </a:r>
            <a:r>
              <a:rPr lang="en-AU" sz="1200" dirty="0" err="1" smtClean="0"/>
              <a:t>vs</a:t>
            </a:r>
            <a:r>
              <a:rPr lang="en-AU" sz="1200" dirty="0" smtClean="0"/>
              <a:t> 6: 2</a:t>
            </a:r>
          </a:p>
          <a:p>
            <a:pPr lvl="1"/>
            <a:r>
              <a:rPr lang="en-AU" sz="1200" dirty="0"/>
              <a:t>6 </a:t>
            </a:r>
            <a:r>
              <a:rPr lang="en-AU" sz="1200" dirty="0" err="1"/>
              <a:t>vs</a:t>
            </a:r>
            <a:r>
              <a:rPr lang="en-AU" sz="1200" dirty="0"/>
              <a:t> 7: 7</a:t>
            </a:r>
          </a:p>
          <a:p>
            <a:pPr lvl="1"/>
            <a:r>
              <a:rPr lang="en-AU" sz="1200" dirty="0" smtClean="0"/>
              <a:t>1 </a:t>
            </a:r>
            <a:r>
              <a:rPr lang="en-AU" sz="1200" dirty="0" err="1" smtClean="0"/>
              <a:t>vs</a:t>
            </a:r>
            <a:r>
              <a:rPr lang="en-AU" sz="1200" dirty="0" smtClean="0"/>
              <a:t> 8: Neither</a:t>
            </a:r>
          </a:p>
          <a:p>
            <a:pPr lvl="1"/>
            <a:r>
              <a:rPr lang="en-AU" sz="1200" dirty="0" smtClean="0"/>
              <a:t>2 </a:t>
            </a:r>
            <a:r>
              <a:rPr lang="en-AU" sz="1200" dirty="0" err="1" smtClean="0"/>
              <a:t>vs</a:t>
            </a:r>
            <a:r>
              <a:rPr lang="en-AU" sz="1200" dirty="0" smtClean="0"/>
              <a:t> 8: 2</a:t>
            </a:r>
          </a:p>
          <a:p>
            <a:pPr lvl="1"/>
            <a:r>
              <a:rPr lang="en-AU" sz="1200" dirty="0" smtClean="0"/>
              <a:t>4 </a:t>
            </a:r>
            <a:r>
              <a:rPr lang="en-AU" sz="1200" dirty="0" err="1" smtClean="0"/>
              <a:t>vs</a:t>
            </a:r>
            <a:r>
              <a:rPr lang="en-AU" sz="1200" dirty="0" smtClean="0"/>
              <a:t> 7</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41</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a:t>
            </a:r>
          </a:p>
          <a:p>
            <a:pPr marL="0" indent="0">
              <a:spcBef>
                <a:spcPts val="600"/>
              </a:spcBef>
              <a:buNone/>
            </a:pPr>
            <a:r>
              <a:rPr lang="en-AU" sz="2000" dirty="0" smtClean="0">
                <a:latin typeface="Consolas" pitchFamily="49" charset="0"/>
                <a:cs typeface="Consolas" pitchFamily="49" charset="0"/>
              </a:rPr>
              <a:t>2)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err="1" smtClean="0">
                <a:latin typeface="Consolas" pitchFamily="49" charset="0"/>
                <a:cs typeface="Consolas" pitchFamily="49" charset="0"/>
              </a:rPr>
              <a:t>b.a</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a.b.c</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a.b</a:t>
            </a:r>
            <a:r>
              <a:rPr lang="en-AU" sz="2000" dirty="0" smtClean="0">
                <a:effectLst>
                  <a:glow rad="228600">
                    <a:schemeClr val="accent6">
                      <a:satMod val="175000"/>
                      <a:alpha val="40000"/>
                    </a:schemeClr>
                  </a:glow>
                </a:effectLst>
                <a:latin typeface="Consolas" pitchFamily="49" charset="0"/>
                <a:cs typeface="Consolas" pitchFamily="49" charset="0"/>
              </a:rPr>
              <a:t>)+(</a:t>
            </a:r>
            <a:r>
              <a:rPr lang="en-AU" sz="2000" dirty="0" err="1" smtClean="0">
                <a:effectLst>
                  <a:glow rad="228600">
                    <a:schemeClr val="accent6">
                      <a:satMod val="175000"/>
                      <a:alpha val="40000"/>
                    </a:schemeClr>
                  </a:glow>
                </a:effectLst>
                <a:latin typeface="Consolas" pitchFamily="49" charset="0"/>
                <a:cs typeface="Consolas" pitchFamily="49" charset="0"/>
              </a:rPr>
              <a:t>c.d</a:t>
            </a:r>
            <a:r>
              <a:rPr lang="en-AU" sz="2000" dirty="0" smtClean="0">
                <a:effectLst>
                  <a:glow rad="228600">
                    <a:schemeClr val="accent6">
                      <a:satMod val="175000"/>
                      <a:alpha val="40000"/>
                    </a:schemeClr>
                  </a:glow>
                </a:effectLst>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err="1" smtClean="0">
                <a:latin typeface="Consolas" pitchFamily="49" charset="0"/>
                <a:cs typeface="Consolas" pitchFamily="49" charset="0"/>
              </a:rPr>
              <a:t>a.a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2695577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Pop Quiz – Answers</a:t>
            </a:r>
            <a:endParaRPr lang="en-AU" dirty="0"/>
          </a:p>
        </p:txBody>
      </p:sp>
      <p:sp>
        <p:nvSpPr>
          <p:cNvPr id="10" name="Content Placeholder 9"/>
          <p:cNvSpPr>
            <a:spLocks noGrp="1"/>
          </p:cNvSpPr>
          <p:nvPr>
            <p:ph sz="half" idx="2"/>
          </p:nvPr>
        </p:nvSpPr>
        <p:spPr/>
        <p:txBody>
          <a:bodyPr/>
          <a:lstStyle/>
          <a:p>
            <a:r>
              <a:rPr lang="en-AU" sz="2000" dirty="0"/>
              <a:t>Which of these "wins" (or neither) (assume ['a', 'b', 'c'])</a:t>
            </a:r>
          </a:p>
          <a:p>
            <a:pPr lvl="1"/>
            <a:r>
              <a:rPr lang="en-AU" sz="1200" dirty="0" smtClean="0"/>
              <a:t>1 </a:t>
            </a:r>
            <a:r>
              <a:rPr lang="en-AU" sz="1200" dirty="0" err="1" smtClean="0"/>
              <a:t>vs</a:t>
            </a:r>
            <a:r>
              <a:rPr lang="en-AU" sz="1200" dirty="0" smtClean="0"/>
              <a:t> 2: 2</a:t>
            </a:r>
          </a:p>
          <a:p>
            <a:pPr lvl="1"/>
            <a:r>
              <a:rPr lang="en-AU" sz="1200" dirty="0" smtClean="0"/>
              <a:t>2 </a:t>
            </a:r>
            <a:r>
              <a:rPr lang="en-AU" sz="1200" dirty="0" err="1" smtClean="0"/>
              <a:t>vs</a:t>
            </a:r>
            <a:r>
              <a:rPr lang="en-AU" sz="1200" dirty="0" smtClean="0"/>
              <a:t> 3: Neither</a:t>
            </a:r>
          </a:p>
          <a:p>
            <a:pPr lvl="1"/>
            <a:r>
              <a:rPr lang="en-AU" sz="1200" dirty="0" smtClean="0"/>
              <a:t>1 </a:t>
            </a:r>
            <a:r>
              <a:rPr lang="en-AU" sz="1200" dirty="0" err="1" smtClean="0"/>
              <a:t>vs</a:t>
            </a:r>
            <a:r>
              <a:rPr lang="en-AU" sz="1200" dirty="0" smtClean="0"/>
              <a:t> 3: 3</a:t>
            </a:r>
          </a:p>
          <a:p>
            <a:pPr lvl="1"/>
            <a:r>
              <a:rPr lang="en-AU" sz="1200" dirty="0" smtClean="0"/>
              <a:t>3 </a:t>
            </a:r>
            <a:r>
              <a:rPr lang="en-AU" sz="1200" dirty="0" err="1" smtClean="0"/>
              <a:t>vs</a:t>
            </a:r>
            <a:r>
              <a:rPr lang="en-AU" sz="1200" dirty="0" smtClean="0"/>
              <a:t> 4: 4</a:t>
            </a:r>
          </a:p>
          <a:p>
            <a:pPr lvl="1"/>
            <a:r>
              <a:rPr lang="en-AU" sz="1200" dirty="0" smtClean="0"/>
              <a:t>4 </a:t>
            </a:r>
            <a:r>
              <a:rPr lang="en-AU" sz="1200" dirty="0" err="1" smtClean="0"/>
              <a:t>vs</a:t>
            </a:r>
            <a:r>
              <a:rPr lang="en-AU" sz="1200" dirty="0" smtClean="0"/>
              <a:t> 5: Neither</a:t>
            </a:r>
          </a:p>
          <a:p>
            <a:pPr lvl="1"/>
            <a:r>
              <a:rPr lang="en-AU" sz="1200" dirty="0" smtClean="0"/>
              <a:t>1 </a:t>
            </a:r>
            <a:r>
              <a:rPr lang="en-AU" sz="1200" dirty="0" err="1" smtClean="0"/>
              <a:t>vs</a:t>
            </a:r>
            <a:r>
              <a:rPr lang="en-AU" sz="1200" dirty="0" smtClean="0"/>
              <a:t> 6: Neither</a:t>
            </a:r>
          </a:p>
          <a:p>
            <a:pPr lvl="1"/>
            <a:r>
              <a:rPr lang="en-AU" sz="1200" dirty="0" smtClean="0"/>
              <a:t>2 </a:t>
            </a:r>
            <a:r>
              <a:rPr lang="en-AU" sz="1200" dirty="0" err="1" smtClean="0"/>
              <a:t>vs</a:t>
            </a:r>
            <a:r>
              <a:rPr lang="en-AU" sz="1200" dirty="0" smtClean="0"/>
              <a:t> 6: 2</a:t>
            </a:r>
          </a:p>
          <a:p>
            <a:pPr lvl="1"/>
            <a:r>
              <a:rPr lang="en-AU" sz="1200" dirty="0"/>
              <a:t>6 </a:t>
            </a:r>
            <a:r>
              <a:rPr lang="en-AU" sz="1200" dirty="0" err="1"/>
              <a:t>vs</a:t>
            </a:r>
            <a:r>
              <a:rPr lang="en-AU" sz="1200" dirty="0"/>
              <a:t> 7: 7</a:t>
            </a:r>
          </a:p>
          <a:p>
            <a:pPr lvl="1"/>
            <a:r>
              <a:rPr lang="en-AU" sz="1200" dirty="0" smtClean="0"/>
              <a:t>1 </a:t>
            </a:r>
            <a:r>
              <a:rPr lang="en-AU" sz="1200" dirty="0" err="1" smtClean="0"/>
              <a:t>vs</a:t>
            </a:r>
            <a:r>
              <a:rPr lang="en-AU" sz="1200" dirty="0" smtClean="0"/>
              <a:t> 8: Neither</a:t>
            </a:r>
          </a:p>
          <a:p>
            <a:pPr lvl="1"/>
            <a:r>
              <a:rPr lang="en-AU" sz="1200" dirty="0" smtClean="0"/>
              <a:t>2 </a:t>
            </a:r>
            <a:r>
              <a:rPr lang="en-AU" sz="1200" dirty="0" err="1" smtClean="0"/>
              <a:t>vs</a:t>
            </a:r>
            <a:r>
              <a:rPr lang="en-AU" sz="1200" dirty="0" smtClean="0"/>
              <a:t> 8: 2</a:t>
            </a:r>
          </a:p>
          <a:p>
            <a:pPr lvl="1"/>
            <a:r>
              <a:rPr lang="en-AU" sz="1200" dirty="0" smtClean="0"/>
              <a:t>4 </a:t>
            </a:r>
            <a:r>
              <a:rPr lang="en-AU" sz="1200" dirty="0" err="1" smtClean="0"/>
              <a:t>vs</a:t>
            </a:r>
            <a:r>
              <a:rPr lang="en-AU" sz="1200" dirty="0" smtClean="0"/>
              <a:t> 7: Neither</a:t>
            </a: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42</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1) [a]</a:t>
            </a:r>
          </a:p>
          <a:p>
            <a:pPr marL="0" indent="0">
              <a:spcBef>
                <a:spcPts val="600"/>
              </a:spcBef>
              <a:buNone/>
            </a:pPr>
            <a:r>
              <a:rPr lang="en-AU" sz="2000" dirty="0" smtClean="0">
                <a:latin typeface="Consolas" pitchFamily="49" charset="0"/>
                <a:cs typeface="Consolas" pitchFamily="49" charset="0"/>
              </a:rPr>
              <a:t>2)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3) [</a:t>
            </a:r>
            <a:r>
              <a:rPr lang="en-AU" sz="2000" dirty="0" err="1" smtClean="0">
                <a:latin typeface="Consolas" pitchFamily="49" charset="0"/>
                <a:cs typeface="Consolas" pitchFamily="49" charset="0"/>
              </a:rPr>
              <a:t>b.a</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4) [</a:t>
            </a:r>
            <a:r>
              <a:rPr lang="en-AU" sz="2000" dirty="0" err="1" smtClean="0">
                <a:latin typeface="Consolas" pitchFamily="49" charset="0"/>
                <a:cs typeface="Consolas" pitchFamily="49" charset="0"/>
              </a:rPr>
              <a:t>a.b.c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5) [d]</a:t>
            </a:r>
          </a:p>
          <a:p>
            <a:pPr marL="0" indent="0">
              <a:spcBef>
                <a:spcPts val="600"/>
              </a:spcBef>
              <a:buNone/>
            </a:pPr>
            <a:r>
              <a:rPr lang="en-AU" sz="2000" dirty="0" smtClean="0">
                <a:latin typeface="Consolas" pitchFamily="49" charset="0"/>
                <a:cs typeface="Consolas" pitchFamily="49" charset="0"/>
              </a:rPr>
              <a:t>6)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7) [(</a:t>
            </a:r>
            <a:r>
              <a:rPr lang="en-AU" sz="2000" dirty="0" err="1" smtClean="0">
                <a:latin typeface="Consolas" pitchFamily="49" charset="0"/>
                <a:cs typeface="Consolas" pitchFamily="49" charset="0"/>
              </a:rPr>
              <a:t>a.b</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c.d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8) [</a:t>
            </a:r>
            <a:r>
              <a:rPr lang="en-AU" sz="2000" dirty="0" err="1" smtClean="0">
                <a:latin typeface="Consolas" pitchFamily="49" charset="0"/>
                <a:cs typeface="Consolas" pitchFamily="49" charset="0"/>
              </a:rPr>
              <a:t>a.a</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39646002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Conflicts – Lists</a:t>
            </a:r>
            <a:endParaRPr lang="en-AU" dirty="0"/>
          </a:p>
        </p:txBody>
      </p:sp>
      <p:sp>
        <p:nvSpPr>
          <p:cNvPr id="10" name="Content Placeholder 9"/>
          <p:cNvSpPr>
            <a:spLocks noGrp="1"/>
          </p:cNvSpPr>
          <p:nvPr>
            <p:ph sz="half" idx="2"/>
          </p:nvPr>
        </p:nvSpPr>
        <p:spPr/>
        <p:txBody>
          <a:bodyPr/>
          <a:lstStyle/>
          <a:p>
            <a:r>
              <a:rPr lang="en-AU" sz="2000" dirty="0" smtClean="0"/>
              <a:t>For lists, the treatment is different</a:t>
            </a:r>
          </a:p>
          <a:p>
            <a:r>
              <a:rPr lang="en-AU" sz="2000" dirty="0" smtClean="0"/>
              <a:t>The primary use case for lists is include paths</a:t>
            </a:r>
          </a:p>
          <a:p>
            <a:r>
              <a:rPr lang="en-AU" sz="2000" dirty="0" smtClean="0"/>
              <a:t>No error messages</a:t>
            </a:r>
          </a:p>
          <a:p>
            <a:r>
              <a:rPr lang="en-AU" sz="2000" dirty="0" smtClean="0"/>
              <a:t>Order will put higher priority items first, but have an unspecified (but fixed) order when priority can't be decided</a:t>
            </a:r>
          </a:p>
          <a:p>
            <a:pPr marL="0" indent="0">
              <a:buNone/>
            </a:pPr>
            <a:endParaRPr lang="en-AU" sz="1400" dirty="0">
              <a:latin typeface="Consolas" pitchFamily="49" charset="0"/>
              <a:cs typeface="Consolas" pitchFamily="49" charset="0"/>
            </a:endParaRPr>
          </a:p>
          <a:p>
            <a:pPr marL="0" indent="0">
              <a:buNone/>
            </a:pPr>
            <a:endParaRPr lang="en-AU" sz="16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43</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'one'</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[bar]</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 += 'two'</a:t>
            </a:r>
          </a:p>
        </p:txBody>
      </p:sp>
    </p:spTree>
    <p:extLst>
      <p:ext uri="{BB962C8B-B14F-4D97-AF65-F5344CB8AC3E}">
        <p14:creationId xmlns:p14="http://schemas.microsoft.com/office/powerpoint/2010/main" val="2591003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Conflicts – Maps</a:t>
            </a:r>
            <a:endParaRPr lang="en-AU" dirty="0"/>
          </a:p>
        </p:txBody>
      </p:sp>
      <p:sp>
        <p:nvSpPr>
          <p:cNvPr id="10" name="Content Placeholder 9"/>
          <p:cNvSpPr>
            <a:spLocks noGrp="1"/>
          </p:cNvSpPr>
          <p:nvPr>
            <p:ph sz="half" idx="2"/>
          </p:nvPr>
        </p:nvSpPr>
        <p:spPr/>
        <p:txBody>
          <a:bodyPr/>
          <a:lstStyle/>
          <a:p>
            <a:r>
              <a:rPr lang="en-AU" sz="2000" dirty="0" smtClean="0"/>
              <a:t>Both the string and the list cases are handled as with the string and list examples before</a:t>
            </a:r>
          </a:p>
          <a:p>
            <a:r>
              <a:rPr lang="en-AU" sz="2000" dirty="0" smtClean="0"/>
              <a:t>Maps don't change anything – use the mechanism from the value type of the map</a:t>
            </a:r>
          </a:p>
          <a:p>
            <a:r>
              <a:rPr lang="en-AU" sz="2000" dirty="0" smtClean="0"/>
              <a:t>Primary use case is </a:t>
            </a:r>
            <a:r>
              <a:rPr lang="en-AU" sz="2000" dirty="0" err="1" smtClean="0"/>
              <a:t>preprocessor</a:t>
            </a:r>
            <a:r>
              <a:rPr lang="en-AU" sz="2000" dirty="0" smtClean="0"/>
              <a:t> defines</a:t>
            </a:r>
          </a:p>
          <a:p>
            <a:pPr marL="0" indent="0">
              <a:buNone/>
            </a:pPr>
            <a:endParaRPr lang="en-AU" sz="1400" dirty="0">
              <a:latin typeface="Consolas" pitchFamily="49" charset="0"/>
              <a:cs typeface="Consolas" pitchFamily="49" charset="0"/>
            </a:endParaRPr>
          </a:p>
          <a:p>
            <a:pPr marL="0" indent="0">
              <a:buNone/>
            </a:pPr>
            <a:endParaRPr lang="en-AU" sz="16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44</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A1.KEY = 'one'</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A2.KEY += 'one'</a:t>
            </a: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[bar]</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A1.KEY = 'two'</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A2.KEY += 'two'</a:t>
            </a:r>
          </a:p>
        </p:txBody>
      </p:sp>
    </p:spTree>
    <p:extLst>
      <p:ext uri="{BB962C8B-B14F-4D97-AF65-F5344CB8AC3E}">
        <p14:creationId xmlns:p14="http://schemas.microsoft.com/office/powerpoint/2010/main" val="38623619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Conflicts – Files</a:t>
            </a:r>
            <a:endParaRPr lang="en-AU" dirty="0"/>
          </a:p>
        </p:txBody>
      </p:sp>
      <p:sp>
        <p:nvSpPr>
          <p:cNvPr id="10" name="Content Placeholder 9"/>
          <p:cNvSpPr>
            <a:spLocks noGrp="1"/>
          </p:cNvSpPr>
          <p:nvPr>
            <p:ph sz="half" idx="2"/>
          </p:nvPr>
        </p:nvSpPr>
        <p:spPr>
          <a:xfrm>
            <a:off x="4648200" y="820738"/>
            <a:ext cx="4038600" cy="2041425"/>
          </a:xfrm>
        </p:spPr>
        <p:txBody>
          <a:bodyPr/>
          <a:lstStyle/>
          <a:p>
            <a:r>
              <a:rPr lang="en-AU" sz="2000" dirty="0" smtClean="0"/>
              <a:t>Why is this even a conflict?</a:t>
            </a:r>
          </a:p>
          <a:p>
            <a:pPr lvl="1"/>
            <a:r>
              <a:rPr lang="en-AU" sz="1600" dirty="0" smtClean="0"/>
              <a:t>Turns out to be useful</a:t>
            </a:r>
          </a:p>
          <a:p>
            <a:pPr lvl="1"/>
            <a:r>
              <a:rPr lang="en-AU" sz="1600" dirty="0" smtClean="0"/>
              <a:t>Plays nicely with more build systems (e.g. when all the .o files end up in the same directory)</a:t>
            </a:r>
          </a:p>
          <a:p>
            <a:r>
              <a:rPr lang="en-AU" sz="2000" dirty="0" smtClean="0"/>
              <a:t>Think of files as a 'map':</a:t>
            </a:r>
          </a:p>
          <a:p>
            <a:pPr marL="0" indent="0">
              <a:buNone/>
            </a:pPr>
            <a:endParaRPr lang="en-AU" sz="2000" dirty="0" smtClean="0"/>
          </a:p>
          <a:p>
            <a:pPr marL="0" indent="0">
              <a:buNone/>
            </a:pPr>
            <a:endParaRPr lang="en-AU" sz="1400" dirty="0">
              <a:latin typeface="Consolas" pitchFamily="49" charset="0"/>
              <a:cs typeface="Consolas" pitchFamily="49" charset="0"/>
            </a:endParaRPr>
          </a:p>
          <a:p>
            <a:pPr marL="0" indent="0">
              <a:buNone/>
            </a:pPr>
            <a:endParaRPr lang="en-AU" sz="16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45</a:t>
            </a:fld>
            <a:endParaRPr lang="en-US"/>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dir1/</a:t>
            </a:r>
            <a:r>
              <a:rPr lang="en-AU" sz="2000" dirty="0" err="1" smtClean="0">
                <a:latin typeface="Consolas" pitchFamily="49" charset="0"/>
                <a:cs typeface="Consolas" pitchFamily="49" charset="0"/>
              </a:rPr>
              <a:t>file.c</a:t>
            </a:r>
            <a:endParaRPr lang="en-AU" sz="2000" dirty="0" smtClean="0">
              <a:latin typeface="Consolas" pitchFamily="49" charset="0"/>
              <a:cs typeface="Consolas" pitchFamily="49" charset="0"/>
            </a:endParaRP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[bar]</a:t>
            </a:r>
          </a:p>
          <a:p>
            <a:pPr marL="0" indent="0">
              <a:spcBef>
                <a:spcPts val="600"/>
              </a:spcBef>
              <a:buNone/>
            </a:pPr>
            <a:r>
              <a:rPr lang="en-AU" sz="2000" dirty="0" smtClean="0">
                <a:latin typeface="Consolas" pitchFamily="49" charset="0"/>
                <a:cs typeface="Consolas" pitchFamily="49" charset="0"/>
              </a:rPr>
              <a:t>dir2/</a:t>
            </a:r>
            <a:r>
              <a:rPr lang="en-AU" sz="2000" dirty="0" err="1" smtClean="0">
                <a:latin typeface="Consolas" pitchFamily="49" charset="0"/>
                <a:cs typeface="Consolas" pitchFamily="49" charset="0"/>
              </a:rPr>
              <a:t>file.c</a:t>
            </a:r>
            <a:endParaRPr lang="en-AU" sz="2000" dirty="0" smtClean="0">
              <a:latin typeface="Consolas" pitchFamily="49" charset="0"/>
              <a:cs typeface="Consolas" pitchFamily="49" charset="0"/>
            </a:endParaRPr>
          </a:p>
        </p:txBody>
      </p:sp>
      <p:sp>
        <p:nvSpPr>
          <p:cNvPr id="8" name="Content Placeholder 5"/>
          <p:cNvSpPr txBox="1">
            <a:spLocks/>
          </p:cNvSpPr>
          <p:nvPr/>
        </p:nvSpPr>
        <p:spPr bwMode="auto">
          <a:xfrm>
            <a:off x="4644008" y="2790155"/>
            <a:ext cx="4038600" cy="1467967"/>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fontAlgn="base">
              <a:spcBef>
                <a:spcPct val="75000"/>
              </a:spcBef>
              <a:spcAft>
                <a:spcPct val="0"/>
              </a:spcAft>
              <a:buFont typeface="Wingdings" pitchFamily="2" charset="2"/>
              <a:buChar char="§"/>
              <a:defRPr sz="2800">
                <a:solidFill>
                  <a:schemeClr val="dk1"/>
                </a:solidFill>
                <a:latin typeface="+mn-lt"/>
                <a:ea typeface="+mn-ea"/>
                <a:cs typeface="+mn-cs"/>
              </a:defRPr>
            </a:lvl1pPr>
            <a:lvl2pPr marL="576263" indent="-233363" algn="l" rtl="0" fontAlgn="base">
              <a:spcBef>
                <a:spcPct val="25000"/>
              </a:spcBef>
              <a:spcAft>
                <a:spcPct val="0"/>
              </a:spcAft>
              <a:buFont typeface="Wingdings" pitchFamily="2" charset="2"/>
              <a:buChar char="§"/>
              <a:defRPr sz="2400">
                <a:solidFill>
                  <a:schemeClr val="dk1"/>
                </a:solidFill>
                <a:latin typeface="+mn-lt"/>
                <a:ea typeface="+mn-ea"/>
                <a:cs typeface="+mn-cs"/>
              </a:defRPr>
            </a:lvl2pPr>
            <a:lvl3pPr marL="914400" indent="-223838" algn="l" rtl="0" fontAlgn="base">
              <a:spcBef>
                <a:spcPct val="25000"/>
              </a:spcBef>
              <a:spcAft>
                <a:spcPct val="0"/>
              </a:spcAft>
              <a:buFont typeface="Wingdings" pitchFamily="2" charset="2"/>
              <a:buChar char="§"/>
              <a:defRPr sz="2000">
                <a:solidFill>
                  <a:schemeClr val="dk1"/>
                </a:solidFill>
                <a:latin typeface="+mn-lt"/>
                <a:ea typeface="+mn-ea"/>
                <a:cs typeface="+mn-cs"/>
              </a:defRPr>
            </a:lvl3pPr>
            <a:lvl4pPr marL="1262063" indent="-233363" algn="l" rtl="0" fontAlgn="base">
              <a:spcBef>
                <a:spcPct val="25000"/>
              </a:spcBef>
              <a:spcAft>
                <a:spcPct val="0"/>
              </a:spcAft>
              <a:buFont typeface="Wingdings" pitchFamily="2" charset="2"/>
              <a:buChar char="§"/>
              <a:defRPr sz="1800">
                <a:solidFill>
                  <a:schemeClr val="dk1"/>
                </a:solidFill>
                <a:latin typeface="+mn-lt"/>
                <a:ea typeface="+mn-ea"/>
                <a:cs typeface="+mn-cs"/>
              </a:defRPr>
            </a:lvl4pPr>
            <a:lvl5pPr marL="15398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5pPr>
            <a:lvl6pPr marL="19970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6pPr>
            <a:lvl7pPr marL="24542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7pPr>
            <a:lvl8pPr marL="29114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8pPr>
            <a:lvl9pPr marL="33686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9pPr>
          </a:lstStyle>
          <a:p>
            <a:pPr marL="0" indent="0">
              <a:spcBef>
                <a:spcPts val="600"/>
              </a:spcBef>
              <a:buFont typeface="Wingdings" pitchFamily="2" charset="2"/>
              <a:buNone/>
            </a:pPr>
            <a:r>
              <a:rPr lang="en-AU" sz="1800" dirty="0" smtClean="0">
                <a:latin typeface="Consolas" pitchFamily="49" charset="0"/>
                <a:cs typeface="Consolas" pitchFamily="49" charset="0"/>
              </a:rPr>
              <a:t>[foo]</a:t>
            </a:r>
          </a:p>
          <a:p>
            <a:pPr marL="0" indent="0">
              <a:spcBef>
                <a:spcPts val="600"/>
              </a:spcBef>
              <a:buFont typeface="Wingdings" pitchFamily="2" charset="2"/>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att</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F.file.c</a:t>
            </a:r>
            <a:r>
              <a:rPr lang="en-AU" sz="1800" dirty="0" smtClean="0">
                <a:latin typeface="Consolas" pitchFamily="49" charset="0"/>
                <a:cs typeface="Consolas" pitchFamily="49" charset="0"/>
              </a:rPr>
              <a:t> = p'dir1/</a:t>
            </a:r>
            <a:r>
              <a:rPr lang="en-AU" sz="1800" dirty="0" err="1" smtClean="0">
                <a:latin typeface="Consolas" pitchFamily="49" charset="0"/>
                <a:cs typeface="Consolas" pitchFamily="49" charset="0"/>
              </a:rPr>
              <a:t>file.c</a:t>
            </a:r>
            <a:r>
              <a:rPr lang="en-AU" sz="1800" dirty="0" smtClean="0">
                <a:latin typeface="Consolas" pitchFamily="49" charset="0"/>
                <a:cs typeface="Consolas" pitchFamily="49" charset="0"/>
              </a:rPr>
              <a:t>'</a:t>
            </a:r>
          </a:p>
          <a:p>
            <a:pPr marL="0" indent="0">
              <a:spcBef>
                <a:spcPts val="600"/>
              </a:spcBef>
              <a:buFont typeface="Wingdings" pitchFamily="2" charset="2"/>
              <a:buNone/>
            </a:pPr>
            <a:r>
              <a:rPr lang="en-AU" sz="1800" dirty="0" smtClean="0">
                <a:latin typeface="Consolas" pitchFamily="49" charset="0"/>
                <a:cs typeface="Consolas" pitchFamily="49" charset="0"/>
              </a:rPr>
              <a:t>[bar]</a:t>
            </a:r>
          </a:p>
          <a:p>
            <a:pPr marL="0" indent="0">
              <a:spcBef>
                <a:spcPts val="600"/>
              </a:spcBef>
              <a:buFont typeface="Wingdings" pitchFamily="2" charset="2"/>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att</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F.file_c</a:t>
            </a:r>
            <a:r>
              <a:rPr lang="en-AU" sz="1800" dirty="0" smtClean="0">
                <a:latin typeface="Consolas" pitchFamily="49" charset="0"/>
                <a:cs typeface="Consolas" pitchFamily="49" charset="0"/>
              </a:rPr>
              <a:t> = p'dir2/</a:t>
            </a:r>
            <a:r>
              <a:rPr lang="en-AU" sz="1800" dirty="0" err="1" smtClean="0">
                <a:latin typeface="Consolas" pitchFamily="49" charset="0"/>
                <a:cs typeface="Consolas" pitchFamily="49" charset="0"/>
              </a:rPr>
              <a:t>file.c</a:t>
            </a:r>
            <a:r>
              <a:rPr lang="en-AU" sz="1800" dirty="0" smtClean="0">
                <a:latin typeface="Consolas" pitchFamily="49" charset="0"/>
                <a:cs typeface="Consolas" pitchFamily="49" charset="0"/>
              </a:rPr>
              <a:t>'</a:t>
            </a:r>
          </a:p>
        </p:txBody>
      </p:sp>
    </p:spTree>
    <p:extLst>
      <p:ext uri="{BB962C8B-B14F-4D97-AF65-F5344CB8AC3E}">
        <p14:creationId xmlns:p14="http://schemas.microsoft.com/office/powerpoint/2010/main" val="2867306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Conflicts – Files</a:t>
            </a:r>
            <a:endParaRPr lang="en-AU" dirty="0"/>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dir1/</a:t>
            </a:r>
            <a:r>
              <a:rPr lang="en-AU" sz="2000" dirty="0" err="1" smtClean="0">
                <a:latin typeface="Consolas" pitchFamily="49" charset="0"/>
                <a:cs typeface="Consolas" pitchFamily="49" charset="0"/>
              </a:rPr>
              <a:t>file.h</a:t>
            </a:r>
            <a:endParaRPr lang="en-AU" sz="2000" dirty="0" smtClean="0">
              <a:latin typeface="Consolas" pitchFamily="49" charset="0"/>
              <a:cs typeface="Consolas" pitchFamily="49" charset="0"/>
            </a:endParaRPr>
          </a:p>
          <a:p>
            <a:pPr marL="0" indent="0">
              <a:spcBef>
                <a:spcPts val="600"/>
              </a:spcBef>
              <a:buNone/>
            </a:pPr>
            <a:r>
              <a:rPr lang="en-AU" sz="2000" dirty="0">
                <a:latin typeface="Consolas" pitchFamily="49" charset="0"/>
                <a:cs typeface="Consolas" pitchFamily="49" charset="0"/>
              </a:rPr>
              <a:t>[bar]</a:t>
            </a:r>
          </a:p>
          <a:p>
            <a:pPr marL="0" indent="0">
              <a:spcBef>
                <a:spcPts val="600"/>
              </a:spcBef>
              <a:buNone/>
            </a:pPr>
            <a:r>
              <a:rPr lang="en-AU" sz="2000" dirty="0" smtClean="0">
                <a:latin typeface="Consolas" pitchFamily="49" charset="0"/>
                <a:cs typeface="Consolas" pitchFamily="49" charset="0"/>
              </a:rPr>
              <a:t>dir2/</a:t>
            </a:r>
            <a:r>
              <a:rPr lang="en-AU" sz="2000" dirty="0" err="1" smtClean="0">
                <a:latin typeface="Consolas" pitchFamily="49" charset="0"/>
                <a:cs typeface="Consolas" pitchFamily="49" charset="0"/>
              </a:rPr>
              <a:t>file.h</a:t>
            </a:r>
            <a:endParaRPr lang="en-AU" sz="2000" dirty="0" smtClean="0">
              <a:latin typeface="Consolas" pitchFamily="49" charset="0"/>
              <a:cs typeface="Consolas" pitchFamily="49" charset="0"/>
            </a:endParaRP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fft</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fft.c</a:t>
            </a: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fft.arm</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arm/</a:t>
            </a:r>
            <a:r>
              <a:rPr lang="en-AU" sz="2000" dirty="0" err="1" smtClean="0">
                <a:latin typeface="Consolas" pitchFamily="49" charset="0"/>
                <a:cs typeface="Consolas" pitchFamily="49" charset="0"/>
              </a:rPr>
              <a:t>fft.s</a:t>
            </a:r>
            <a:endParaRPr lang="en-AU" sz="2000" dirty="0" smtClean="0">
              <a:latin typeface="Consolas" pitchFamily="49" charset="0"/>
              <a:cs typeface="Consolas" pitchFamily="49" charset="0"/>
            </a:endParaRPr>
          </a:p>
        </p:txBody>
      </p:sp>
      <p:sp>
        <p:nvSpPr>
          <p:cNvPr id="10" name="Content Placeholder 9"/>
          <p:cNvSpPr>
            <a:spLocks noGrp="1"/>
          </p:cNvSpPr>
          <p:nvPr>
            <p:ph sz="half" idx="2"/>
          </p:nvPr>
        </p:nvSpPr>
        <p:spPr/>
        <p:txBody>
          <a:bodyPr/>
          <a:lstStyle/>
          <a:p>
            <a:r>
              <a:rPr lang="en-AU" sz="2000" dirty="0" smtClean="0"/>
              <a:t>What if I actually want both?</a:t>
            </a:r>
          </a:p>
          <a:p>
            <a:pPr lvl="1"/>
            <a:r>
              <a:rPr lang="en-AU" sz="1600" dirty="0" smtClean="0"/>
              <a:t>Header files</a:t>
            </a:r>
          </a:p>
          <a:p>
            <a:r>
              <a:rPr lang="en-AU" sz="2000" dirty="0" smtClean="0"/>
              <a:t>What if I want two files to be mutually exclusive but they have different </a:t>
            </a:r>
            <a:r>
              <a:rPr lang="en-AU" sz="2000" dirty="0" err="1" smtClean="0"/>
              <a:t>basenames</a:t>
            </a:r>
            <a:r>
              <a:rPr lang="en-AU" sz="2000" dirty="0" smtClean="0"/>
              <a:t>?</a:t>
            </a:r>
          </a:p>
          <a:p>
            <a:pPr lvl="1"/>
            <a:r>
              <a:rPr lang="en-AU" sz="1600" dirty="0" smtClean="0"/>
              <a:t>Assembly versions of .c files</a:t>
            </a:r>
          </a:p>
          <a:p>
            <a:pPr marL="0" indent="0">
              <a:buNone/>
            </a:pPr>
            <a:endParaRPr lang="en-AU" sz="2000" dirty="0" smtClean="0"/>
          </a:p>
          <a:p>
            <a:pPr marL="0" indent="0">
              <a:buNone/>
            </a:pPr>
            <a:endParaRPr lang="en-AU" sz="1400" dirty="0">
              <a:latin typeface="Consolas" pitchFamily="49" charset="0"/>
              <a:cs typeface="Consolas" pitchFamily="49" charset="0"/>
            </a:endParaRPr>
          </a:p>
          <a:p>
            <a:pPr marL="0" indent="0">
              <a:buNone/>
            </a:pPr>
            <a:endParaRPr lang="en-AU" sz="16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46</a:t>
            </a:fld>
            <a:endParaRPr lang="en-US"/>
          </a:p>
        </p:txBody>
      </p:sp>
    </p:spTree>
    <p:extLst>
      <p:ext uri="{BB962C8B-B14F-4D97-AF65-F5344CB8AC3E}">
        <p14:creationId xmlns:p14="http://schemas.microsoft.com/office/powerpoint/2010/main" val="27576723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Conflicts – Files</a:t>
            </a:r>
            <a:endParaRPr lang="en-AU" dirty="0"/>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dir1/</a:t>
            </a:r>
            <a:r>
              <a:rPr lang="en-AU" sz="2000" dirty="0" err="1" smtClean="0">
                <a:latin typeface="Consolas" pitchFamily="49" charset="0"/>
                <a:cs typeface="Consolas" pitchFamily="49" charset="0"/>
              </a:rPr>
              <a:t>file.h</a:t>
            </a:r>
            <a:endParaRPr lang="en-AU" sz="2000" dirty="0" smtClean="0">
              <a:latin typeface="Consolas" pitchFamily="49" charset="0"/>
              <a:cs typeface="Consolas" pitchFamily="49" charset="0"/>
            </a:endParaRPr>
          </a:p>
          <a:p>
            <a:pPr marL="0" indent="0">
              <a:spcBef>
                <a:spcPts val="600"/>
              </a:spcBef>
              <a:buNone/>
            </a:pPr>
            <a:r>
              <a:rPr lang="en-AU" sz="2000" dirty="0">
                <a:latin typeface="Consolas" pitchFamily="49" charset="0"/>
                <a:cs typeface="Consolas" pitchFamily="49" charset="0"/>
              </a:rPr>
              <a:t>[bar]</a:t>
            </a:r>
          </a:p>
          <a:p>
            <a:pPr marL="0" indent="0">
              <a:spcBef>
                <a:spcPts val="600"/>
              </a:spcBef>
              <a:buNone/>
            </a:pPr>
            <a:r>
              <a:rPr lang="en-AU" sz="2000" dirty="0" smtClean="0">
                <a:latin typeface="Consolas" pitchFamily="49" charset="0"/>
                <a:cs typeface="Consolas" pitchFamily="49" charset="0"/>
              </a:rPr>
              <a:t>dir2/</a:t>
            </a:r>
            <a:r>
              <a:rPr lang="en-AU" sz="2000" dirty="0" err="1" smtClean="0">
                <a:latin typeface="Consolas" pitchFamily="49" charset="0"/>
                <a:cs typeface="Consolas" pitchFamily="49" charset="0"/>
              </a:rPr>
              <a:t>file.h</a:t>
            </a:r>
            <a:endParaRPr lang="en-AU" sz="2000" dirty="0" smtClean="0">
              <a:latin typeface="Consolas" pitchFamily="49" charset="0"/>
              <a:cs typeface="Consolas" pitchFamily="49" charset="0"/>
            </a:endParaRP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fft</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fft.c</a:t>
            </a: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fft.arm</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arm/</a:t>
            </a:r>
            <a:r>
              <a:rPr lang="en-AU" sz="2000" dirty="0" err="1" smtClean="0">
                <a:latin typeface="Consolas" pitchFamily="49" charset="0"/>
                <a:cs typeface="Consolas" pitchFamily="49" charset="0"/>
              </a:rPr>
              <a:t>fft.s</a:t>
            </a:r>
            <a:endParaRPr lang="en-AU" sz="2000" dirty="0" smtClean="0">
              <a:latin typeface="Consolas" pitchFamily="49" charset="0"/>
              <a:cs typeface="Consolas" pitchFamily="49" charset="0"/>
            </a:endParaRPr>
          </a:p>
        </p:txBody>
      </p:sp>
      <p:sp>
        <p:nvSpPr>
          <p:cNvPr id="10" name="Content Placeholder 9"/>
          <p:cNvSpPr>
            <a:spLocks noGrp="1"/>
          </p:cNvSpPr>
          <p:nvPr>
            <p:ph sz="half" idx="2"/>
          </p:nvPr>
        </p:nvSpPr>
        <p:spPr/>
        <p:txBody>
          <a:bodyPr/>
          <a:lstStyle/>
          <a:p>
            <a:r>
              <a:rPr lang="en-AU" sz="2000" dirty="0" smtClean="0"/>
              <a:t>Tags allow us to specify things that relate to one file</a:t>
            </a:r>
          </a:p>
          <a:p>
            <a:r>
              <a:rPr lang="en-AU" sz="2000" dirty="0" smtClean="0"/>
              <a:t>M-Build doesn't "understand" most tags (the interpretation is left to other tools)</a:t>
            </a:r>
          </a:p>
          <a:p>
            <a:r>
              <a:rPr lang="en-AU" sz="2000" dirty="0" smtClean="0"/>
              <a:t>The 'exclusive' tag is an exception, it tells M-Build what filename to use for the purpose of conflict resolution. It defaults to the </a:t>
            </a:r>
            <a:r>
              <a:rPr lang="en-AU" sz="2000" dirty="0" err="1" smtClean="0"/>
              <a:t>basename</a:t>
            </a:r>
            <a:r>
              <a:rPr lang="en-AU" sz="2000" dirty="0" smtClean="0"/>
              <a:t>.</a:t>
            </a:r>
            <a:endParaRPr lang="en-AU" sz="1600" dirty="0" smtClean="0"/>
          </a:p>
          <a:p>
            <a:pPr marL="0" indent="0">
              <a:buNone/>
            </a:pPr>
            <a:endParaRPr lang="en-AU" sz="2000" dirty="0" smtClean="0"/>
          </a:p>
          <a:p>
            <a:pPr marL="0" indent="0">
              <a:buNone/>
            </a:pPr>
            <a:endParaRPr lang="en-AU" sz="1400" dirty="0">
              <a:latin typeface="Consolas" pitchFamily="49" charset="0"/>
              <a:cs typeface="Consolas" pitchFamily="49" charset="0"/>
            </a:endParaRPr>
          </a:p>
          <a:p>
            <a:pPr marL="0" indent="0">
              <a:buNone/>
            </a:pPr>
            <a:endParaRPr lang="en-AU" sz="16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47</a:t>
            </a:fld>
            <a:endParaRPr lang="en-US"/>
          </a:p>
        </p:txBody>
      </p:sp>
    </p:spTree>
    <p:extLst>
      <p:ext uri="{BB962C8B-B14F-4D97-AF65-F5344CB8AC3E}">
        <p14:creationId xmlns:p14="http://schemas.microsoft.com/office/powerpoint/2010/main" val="3116280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Conflicts – Files</a:t>
            </a:r>
            <a:endParaRPr lang="en-AU" dirty="0"/>
          </a:p>
        </p:txBody>
      </p:sp>
      <p:sp>
        <p:nvSpPr>
          <p:cNvPr id="11" name="Content Placeholder 5"/>
          <p:cNvSpPr>
            <a:spLocks noGrp="1"/>
          </p:cNvSpPr>
          <p:nvPr>
            <p:ph sz="half" idx="1"/>
          </p:nvPr>
        </p:nvSpPr>
        <p:spPr>
          <a:xfrm>
            <a:off x="457200" y="820738"/>
            <a:ext cx="4330824" cy="3429000"/>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exclusive(</a:t>
            </a:r>
            <a:r>
              <a:rPr lang="en-AU" sz="2000" dirty="0" err="1" smtClean="0">
                <a:latin typeface="Consolas" pitchFamily="49" charset="0"/>
                <a:cs typeface="Consolas" pitchFamily="49" charset="0"/>
              </a:rPr>
              <a:t>file.h</a:t>
            </a:r>
            <a:r>
              <a:rPr lang="en-AU" sz="2000" dirty="0" smtClean="0">
                <a:latin typeface="Consolas" pitchFamily="49" charset="0"/>
                <a:cs typeface="Consolas" pitchFamily="49" charset="0"/>
              </a:rPr>
              <a:t>):dir1/</a:t>
            </a:r>
            <a:r>
              <a:rPr lang="en-AU" sz="2000" dirty="0" err="1" smtClean="0">
                <a:latin typeface="Consolas" pitchFamily="49" charset="0"/>
                <a:cs typeface="Consolas" pitchFamily="49" charset="0"/>
              </a:rPr>
              <a:t>file.h</a:t>
            </a:r>
            <a:endParaRPr lang="en-AU" sz="2000" dirty="0" smtClean="0">
              <a:latin typeface="Consolas" pitchFamily="49" charset="0"/>
              <a:cs typeface="Consolas" pitchFamily="49" charset="0"/>
            </a:endParaRPr>
          </a:p>
          <a:p>
            <a:pPr marL="0" indent="0">
              <a:spcBef>
                <a:spcPts val="600"/>
              </a:spcBef>
              <a:buNone/>
            </a:pPr>
            <a:r>
              <a:rPr lang="en-AU" sz="2000" dirty="0">
                <a:latin typeface="Consolas" pitchFamily="49" charset="0"/>
                <a:cs typeface="Consolas" pitchFamily="49" charset="0"/>
              </a:rPr>
              <a:t>[bar]</a:t>
            </a:r>
          </a:p>
          <a:p>
            <a:pPr marL="0" indent="0">
              <a:spcBef>
                <a:spcPts val="600"/>
              </a:spcBef>
              <a:buNone/>
            </a:pPr>
            <a:r>
              <a:rPr lang="en-AU" sz="2000" dirty="0" smtClean="0">
                <a:latin typeface="Consolas" pitchFamily="49" charset="0"/>
                <a:cs typeface="Consolas" pitchFamily="49" charset="0"/>
              </a:rPr>
              <a:t>exclusive(</a:t>
            </a:r>
            <a:r>
              <a:rPr lang="en-AU" sz="2000" dirty="0" err="1" smtClean="0">
                <a:latin typeface="Consolas" pitchFamily="49" charset="0"/>
                <a:cs typeface="Consolas" pitchFamily="49" charset="0"/>
              </a:rPr>
              <a:t>file.h</a:t>
            </a:r>
            <a:r>
              <a:rPr lang="en-AU" sz="2000" dirty="0" smtClean="0">
                <a:latin typeface="Consolas" pitchFamily="49" charset="0"/>
                <a:cs typeface="Consolas" pitchFamily="49" charset="0"/>
              </a:rPr>
              <a:t>):dir2/</a:t>
            </a:r>
            <a:r>
              <a:rPr lang="en-AU" sz="2000" dirty="0" err="1" smtClean="0">
                <a:latin typeface="Consolas" pitchFamily="49" charset="0"/>
                <a:cs typeface="Consolas" pitchFamily="49" charset="0"/>
              </a:rPr>
              <a:t>file.h</a:t>
            </a:r>
            <a:endParaRPr lang="en-AU" sz="2000" dirty="0" smtClean="0">
              <a:latin typeface="Consolas" pitchFamily="49" charset="0"/>
              <a:cs typeface="Consolas" pitchFamily="49" charset="0"/>
            </a:endParaRP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fft</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exclusive(</a:t>
            </a:r>
            <a:r>
              <a:rPr lang="en-AU" sz="2000" dirty="0" err="1" smtClean="0">
                <a:latin typeface="Consolas" pitchFamily="49" charset="0"/>
                <a:cs typeface="Consolas" pitchFamily="49" charset="0"/>
              </a:rPr>
              <a:t>fft.c</a:t>
            </a: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fft.c</a:t>
            </a: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fft.arm</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exclusive(</a:t>
            </a:r>
            <a:r>
              <a:rPr lang="en-AU" sz="2000" dirty="0" err="1" smtClean="0">
                <a:latin typeface="Consolas" pitchFamily="49" charset="0"/>
                <a:cs typeface="Consolas" pitchFamily="49" charset="0"/>
              </a:rPr>
              <a:t>fft.s</a:t>
            </a:r>
            <a:r>
              <a:rPr lang="en-AU" sz="2000" dirty="0" smtClean="0">
                <a:latin typeface="Consolas" pitchFamily="49" charset="0"/>
                <a:cs typeface="Consolas" pitchFamily="49" charset="0"/>
              </a:rPr>
              <a:t>):arm/</a:t>
            </a:r>
            <a:r>
              <a:rPr lang="en-AU" sz="2000" dirty="0" err="1" smtClean="0">
                <a:latin typeface="Consolas" pitchFamily="49" charset="0"/>
                <a:cs typeface="Consolas" pitchFamily="49" charset="0"/>
              </a:rPr>
              <a:t>fft.s</a:t>
            </a:r>
            <a:endParaRPr lang="en-AU" sz="2000" dirty="0" smtClean="0">
              <a:latin typeface="Consolas" pitchFamily="49" charset="0"/>
              <a:cs typeface="Consolas" pitchFamily="49" charset="0"/>
            </a:endParaRPr>
          </a:p>
        </p:txBody>
      </p:sp>
      <p:sp>
        <p:nvSpPr>
          <p:cNvPr id="10" name="Content Placeholder 9"/>
          <p:cNvSpPr>
            <a:spLocks noGrp="1"/>
          </p:cNvSpPr>
          <p:nvPr>
            <p:ph sz="half" idx="2"/>
          </p:nvPr>
        </p:nvSpPr>
        <p:spPr>
          <a:xfrm>
            <a:off x="4860032" y="820738"/>
            <a:ext cx="3826768" cy="3429000"/>
          </a:xfrm>
        </p:spPr>
        <p:txBody>
          <a:bodyPr/>
          <a:lstStyle/>
          <a:p>
            <a:r>
              <a:rPr lang="en-AU" sz="2000" dirty="0" smtClean="0"/>
              <a:t>This is equivalent to the example on the previous slides</a:t>
            </a:r>
          </a:p>
          <a:p>
            <a:r>
              <a:rPr lang="en-AU" sz="2000" dirty="0" smtClean="0"/>
              <a:t>A tag is signified by a ':' before a file name</a:t>
            </a:r>
          </a:p>
          <a:p>
            <a:r>
              <a:rPr lang="en-AU" sz="2000" dirty="0" smtClean="0"/>
              <a:t>After the tag name ('exclusive') is an (optional) list of arguments in parentheses</a:t>
            </a:r>
            <a:endParaRPr lang="en-AU" sz="1600" dirty="0" smtClean="0"/>
          </a:p>
          <a:p>
            <a:pPr marL="0" indent="0">
              <a:buNone/>
            </a:pPr>
            <a:endParaRPr lang="en-AU" sz="2000" dirty="0" smtClean="0"/>
          </a:p>
          <a:p>
            <a:pPr marL="0" indent="0">
              <a:buNone/>
            </a:pPr>
            <a:endParaRPr lang="en-AU" sz="1400" dirty="0">
              <a:latin typeface="Consolas" pitchFamily="49" charset="0"/>
              <a:cs typeface="Consolas" pitchFamily="49" charset="0"/>
            </a:endParaRPr>
          </a:p>
          <a:p>
            <a:pPr marL="0" indent="0">
              <a:buNone/>
            </a:pPr>
            <a:endParaRPr lang="en-AU" sz="16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48</a:t>
            </a:fld>
            <a:endParaRPr lang="en-US"/>
          </a:p>
        </p:txBody>
      </p:sp>
    </p:spTree>
    <p:extLst>
      <p:ext uri="{BB962C8B-B14F-4D97-AF65-F5344CB8AC3E}">
        <p14:creationId xmlns:p14="http://schemas.microsoft.com/office/powerpoint/2010/main" val="4115666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Conflicts – Files</a:t>
            </a:r>
            <a:endParaRPr lang="en-AU" dirty="0"/>
          </a:p>
        </p:txBody>
      </p:sp>
      <p:sp>
        <p:nvSpPr>
          <p:cNvPr id="11" name="Content Placeholder 5"/>
          <p:cNvSpPr>
            <a:spLocks noGrp="1"/>
          </p:cNvSpPr>
          <p:nvPr>
            <p:ph sz="half" idx="1"/>
          </p:nvPr>
        </p:nvSpPr>
        <p:spPr>
          <a:xfrm>
            <a:off x="457200" y="820738"/>
            <a:ext cx="4978896" cy="3429000"/>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[foo]</a:t>
            </a:r>
          </a:p>
          <a:p>
            <a:pPr marL="0" indent="0">
              <a:spcBef>
                <a:spcPts val="600"/>
              </a:spcBef>
              <a:buNone/>
            </a:pPr>
            <a:r>
              <a:rPr lang="en-AU" sz="2000" dirty="0" smtClean="0">
                <a:latin typeface="Consolas" pitchFamily="49" charset="0"/>
                <a:cs typeface="Consolas" pitchFamily="49" charset="0"/>
              </a:rPr>
              <a:t>exclusive(</a:t>
            </a:r>
            <a:r>
              <a:rPr lang="en-AU" sz="2000" dirty="0" smtClean="0">
                <a:effectLst>
                  <a:glow rad="228600">
                    <a:schemeClr val="accent6">
                      <a:satMod val="175000"/>
                      <a:alpha val="40000"/>
                    </a:schemeClr>
                  </a:glow>
                </a:effectLst>
                <a:latin typeface="Consolas" pitchFamily="49" charset="0"/>
                <a:cs typeface="Consolas" pitchFamily="49" charset="0"/>
              </a:rPr>
              <a:t>dir1_file.h</a:t>
            </a:r>
            <a:r>
              <a:rPr lang="en-AU" sz="2000" dirty="0" smtClean="0">
                <a:latin typeface="Consolas" pitchFamily="49" charset="0"/>
                <a:cs typeface="Consolas" pitchFamily="49" charset="0"/>
              </a:rPr>
              <a:t>):dir1/</a:t>
            </a:r>
            <a:r>
              <a:rPr lang="en-AU" sz="2000" dirty="0" err="1" smtClean="0">
                <a:latin typeface="Consolas" pitchFamily="49" charset="0"/>
                <a:cs typeface="Consolas" pitchFamily="49" charset="0"/>
              </a:rPr>
              <a:t>file.h</a:t>
            </a:r>
            <a:endParaRPr lang="en-AU" sz="2000" dirty="0" smtClean="0">
              <a:latin typeface="Consolas" pitchFamily="49" charset="0"/>
              <a:cs typeface="Consolas" pitchFamily="49" charset="0"/>
            </a:endParaRPr>
          </a:p>
          <a:p>
            <a:pPr marL="0" indent="0">
              <a:spcBef>
                <a:spcPts val="600"/>
              </a:spcBef>
              <a:buNone/>
            </a:pPr>
            <a:r>
              <a:rPr lang="en-AU" sz="2000" dirty="0">
                <a:latin typeface="Consolas" pitchFamily="49" charset="0"/>
                <a:cs typeface="Consolas" pitchFamily="49" charset="0"/>
              </a:rPr>
              <a:t>[bar]</a:t>
            </a:r>
          </a:p>
          <a:p>
            <a:pPr marL="0" indent="0">
              <a:spcBef>
                <a:spcPts val="600"/>
              </a:spcBef>
              <a:buNone/>
            </a:pPr>
            <a:r>
              <a:rPr lang="en-AU" sz="2000" dirty="0" smtClean="0">
                <a:latin typeface="Consolas" pitchFamily="49" charset="0"/>
                <a:cs typeface="Consolas" pitchFamily="49" charset="0"/>
              </a:rPr>
              <a:t>exclusive(</a:t>
            </a:r>
            <a:r>
              <a:rPr lang="en-AU" sz="2000" dirty="0" smtClean="0">
                <a:effectLst>
                  <a:glow rad="228600">
                    <a:schemeClr val="accent6">
                      <a:satMod val="175000"/>
                      <a:alpha val="40000"/>
                    </a:schemeClr>
                  </a:glow>
                </a:effectLst>
                <a:latin typeface="Consolas" pitchFamily="49" charset="0"/>
                <a:cs typeface="Consolas" pitchFamily="49" charset="0"/>
              </a:rPr>
              <a:t>dir2_file.h</a:t>
            </a:r>
            <a:r>
              <a:rPr lang="en-AU" sz="2000" dirty="0" smtClean="0">
                <a:latin typeface="Consolas" pitchFamily="49" charset="0"/>
                <a:cs typeface="Consolas" pitchFamily="49" charset="0"/>
              </a:rPr>
              <a:t>):dir2/</a:t>
            </a:r>
            <a:r>
              <a:rPr lang="en-AU" sz="2000" dirty="0" err="1" smtClean="0">
                <a:latin typeface="Consolas" pitchFamily="49" charset="0"/>
                <a:cs typeface="Consolas" pitchFamily="49" charset="0"/>
              </a:rPr>
              <a:t>file.h</a:t>
            </a:r>
            <a:endParaRPr lang="en-AU" sz="2000" dirty="0" smtClean="0">
              <a:latin typeface="Consolas" pitchFamily="49" charset="0"/>
              <a:cs typeface="Consolas" pitchFamily="49" charset="0"/>
            </a:endParaRP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fft</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fft.c</a:t>
            </a: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fft.arm</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exclusive(</a:t>
            </a:r>
            <a:r>
              <a:rPr lang="en-AU" sz="2000" dirty="0" err="1" smtClean="0">
                <a:effectLst>
                  <a:glow rad="228600">
                    <a:schemeClr val="accent6">
                      <a:satMod val="175000"/>
                      <a:alpha val="40000"/>
                    </a:schemeClr>
                  </a:glow>
                </a:effectLst>
                <a:latin typeface="Consolas" pitchFamily="49" charset="0"/>
                <a:cs typeface="Consolas" pitchFamily="49" charset="0"/>
              </a:rPr>
              <a:t>fft.c</a:t>
            </a:r>
            <a:r>
              <a:rPr lang="en-AU" sz="2000" dirty="0" smtClean="0">
                <a:latin typeface="Consolas" pitchFamily="49" charset="0"/>
                <a:cs typeface="Consolas" pitchFamily="49" charset="0"/>
              </a:rPr>
              <a:t>):arm/</a:t>
            </a:r>
            <a:r>
              <a:rPr lang="en-AU" sz="2000" dirty="0" err="1" smtClean="0">
                <a:latin typeface="Consolas" pitchFamily="49" charset="0"/>
                <a:cs typeface="Consolas" pitchFamily="49" charset="0"/>
              </a:rPr>
              <a:t>fft.s</a:t>
            </a:r>
            <a:endParaRPr lang="en-AU" sz="2000" dirty="0" smtClean="0">
              <a:latin typeface="Consolas" pitchFamily="49" charset="0"/>
              <a:cs typeface="Consolas" pitchFamily="49" charset="0"/>
            </a:endParaRPr>
          </a:p>
        </p:txBody>
      </p:sp>
      <p:sp>
        <p:nvSpPr>
          <p:cNvPr id="10" name="Content Placeholder 9"/>
          <p:cNvSpPr>
            <a:spLocks noGrp="1"/>
          </p:cNvSpPr>
          <p:nvPr>
            <p:ph sz="half" idx="2"/>
          </p:nvPr>
        </p:nvSpPr>
        <p:spPr>
          <a:xfrm>
            <a:off x="5436096" y="820738"/>
            <a:ext cx="3250704" cy="3429000"/>
          </a:xfrm>
        </p:spPr>
        <p:txBody>
          <a:bodyPr/>
          <a:lstStyle/>
          <a:p>
            <a:r>
              <a:rPr lang="en-AU" sz="2000" dirty="0" smtClean="0"/>
              <a:t>We can then change the argument to the 'exclusive' tag to get what we want</a:t>
            </a:r>
          </a:p>
          <a:p>
            <a:r>
              <a:rPr lang="en-AU" sz="2000" dirty="0" smtClean="0"/>
              <a:t>Our assembly optimised </a:t>
            </a:r>
            <a:r>
              <a:rPr lang="en-AU" sz="2000" dirty="0" err="1" smtClean="0"/>
              <a:t>fft</a:t>
            </a:r>
            <a:r>
              <a:rPr lang="en-AU" sz="2000" dirty="0" smtClean="0"/>
              <a:t> will only be used when "arm" is defined, otherwise we use the generic C code</a:t>
            </a:r>
            <a:endParaRPr lang="en-AU" sz="1600" dirty="0" smtClean="0"/>
          </a:p>
          <a:p>
            <a:pPr marL="0" indent="0">
              <a:buNone/>
            </a:pPr>
            <a:endParaRPr lang="en-AU" sz="2000" dirty="0" smtClean="0"/>
          </a:p>
          <a:p>
            <a:pPr marL="0" indent="0">
              <a:buNone/>
            </a:pPr>
            <a:endParaRPr lang="en-AU" sz="1400" dirty="0">
              <a:latin typeface="Consolas" pitchFamily="49" charset="0"/>
              <a:cs typeface="Consolas" pitchFamily="49" charset="0"/>
            </a:endParaRPr>
          </a:p>
          <a:p>
            <a:pPr marL="0" indent="0">
              <a:buNone/>
            </a:pPr>
            <a:endParaRPr lang="en-AU" sz="16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49</a:t>
            </a:fld>
            <a:endParaRPr lang="en-US"/>
          </a:p>
        </p:txBody>
      </p:sp>
    </p:spTree>
    <p:extLst>
      <p:ext uri="{BB962C8B-B14F-4D97-AF65-F5344CB8AC3E}">
        <p14:creationId xmlns:p14="http://schemas.microsoft.com/office/powerpoint/2010/main" val="400543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 INFORMATION</a:t>
            </a:r>
          </a:p>
        </p:txBody>
      </p:sp>
      <p:sp>
        <p:nvSpPr>
          <p:cNvPr id="5" name="Slide Number Placeholder 4"/>
          <p:cNvSpPr>
            <a:spLocks noGrp="1"/>
          </p:cNvSpPr>
          <p:nvPr>
            <p:ph type="sldNum" sz="quarter" idx="11"/>
          </p:nvPr>
        </p:nvSpPr>
        <p:spPr/>
        <p:txBody>
          <a:bodyPr/>
          <a:lstStyle/>
          <a:p>
            <a:fld id="{D07CD940-57D4-42D4-B615-3C73F3A4EAFE}" type="slidenum">
              <a:rPr lang="en-US"/>
              <a:pPr/>
              <a:t>5</a:t>
            </a:fld>
            <a:endParaRPr lang="en-US"/>
          </a:p>
        </p:txBody>
      </p:sp>
      <p:sp>
        <p:nvSpPr>
          <p:cNvPr id="212994" name="Rectangle 2"/>
          <p:cNvSpPr>
            <a:spLocks noGrp="1" noChangeArrowheads="1"/>
          </p:cNvSpPr>
          <p:nvPr>
            <p:ph type="title"/>
          </p:nvPr>
        </p:nvSpPr>
        <p:spPr/>
        <p:txBody>
          <a:bodyPr/>
          <a:lstStyle/>
          <a:p>
            <a:r>
              <a:rPr lang="en-US" dirty="0" smtClean="0"/>
              <a:t>What is M-Build?</a:t>
            </a:r>
            <a:endParaRPr lang="en-US" dirty="0"/>
          </a:p>
        </p:txBody>
      </p:sp>
      <p:sp>
        <p:nvSpPr>
          <p:cNvPr id="212995" name="Rectangle 3"/>
          <p:cNvSpPr>
            <a:spLocks noGrp="1" noChangeArrowheads="1"/>
          </p:cNvSpPr>
          <p:nvPr>
            <p:ph type="body" idx="1"/>
          </p:nvPr>
        </p:nvSpPr>
        <p:spPr/>
        <p:txBody>
          <a:bodyPr/>
          <a:lstStyle/>
          <a:p>
            <a:pPr>
              <a:lnSpc>
                <a:spcPct val="80000"/>
              </a:lnSpc>
            </a:pPr>
            <a:r>
              <a:rPr lang="en-US" sz="1400" dirty="0" smtClean="0"/>
              <a:t>Metadata format</a:t>
            </a:r>
          </a:p>
          <a:p>
            <a:pPr lvl="1">
              <a:lnSpc>
                <a:spcPct val="80000"/>
              </a:lnSpc>
            </a:pPr>
            <a:r>
              <a:rPr lang="en-US" sz="1200" dirty="0" smtClean="0"/>
              <a:t>Can describe sets of </a:t>
            </a:r>
            <a:r>
              <a:rPr lang="en-US" sz="1200" b="1" dirty="0" smtClean="0"/>
              <a:t>files</a:t>
            </a:r>
            <a:r>
              <a:rPr lang="en-US" sz="1200" dirty="0" smtClean="0"/>
              <a:t> (e.g. the set of files I will use when compiling my project for Windows)</a:t>
            </a:r>
          </a:p>
          <a:p>
            <a:pPr lvl="1">
              <a:lnSpc>
                <a:spcPct val="80000"/>
              </a:lnSpc>
            </a:pPr>
            <a:r>
              <a:rPr lang="en-US" sz="1200" dirty="0" smtClean="0"/>
              <a:t>Can also have some </a:t>
            </a:r>
            <a:r>
              <a:rPr lang="en-US" sz="1200" b="1" dirty="0" smtClean="0"/>
              <a:t>attributes</a:t>
            </a:r>
            <a:r>
              <a:rPr lang="en-US" sz="1200" dirty="0" smtClean="0"/>
              <a:t> attached to these sets of files</a:t>
            </a:r>
          </a:p>
          <a:p>
            <a:pPr lvl="1">
              <a:lnSpc>
                <a:spcPct val="80000"/>
              </a:lnSpc>
            </a:pPr>
            <a:r>
              <a:rPr lang="en-US" sz="1200" dirty="0" smtClean="0"/>
              <a:t>An individual file inside a set can have some </a:t>
            </a:r>
            <a:r>
              <a:rPr lang="en-US" sz="1200" b="1" dirty="0" smtClean="0"/>
              <a:t>tags</a:t>
            </a:r>
            <a:r>
              <a:rPr lang="en-US" sz="1200" dirty="0" smtClean="0"/>
              <a:t> applied to it</a:t>
            </a:r>
            <a:endParaRPr lang="en-US" sz="1200" b="1" dirty="0" smtClean="0"/>
          </a:p>
          <a:p>
            <a:pPr>
              <a:lnSpc>
                <a:spcPct val="80000"/>
              </a:lnSpc>
            </a:pPr>
            <a:r>
              <a:rPr lang="en-US" sz="1400" dirty="0" smtClean="0"/>
              <a:t>Conventions relating to the concept of a "project" and a "configuration</a:t>
            </a:r>
            <a:r>
              <a:rPr lang="en-US" sz="1400" dirty="0"/>
              <a:t>"</a:t>
            </a:r>
            <a:endParaRPr lang="en-US" sz="1400" dirty="0" smtClean="0"/>
          </a:p>
          <a:p>
            <a:pPr lvl="1">
              <a:lnSpc>
                <a:spcPct val="80000"/>
              </a:lnSpc>
            </a:pPr>
            <a:r>
              <a:rPr lang="en-US" sz="1200" dirty="0" smtClean="0"/>
              <a:t>The set of files used when compiling your project might be slightly (or very) different for different platforms</a:t>
            </a:r>
          </a:p>
          <a:p>
            <a:pPr lvl="1">
              <a:lnSpc>
                <a:spcPct val="80000"/>
              </a:lnSpc>
            </a:pPr>
            <a:r>
              <a:rPr lang="en-US" sz="1200" dirty="0" smtClean="0"/>
              <a:t>The metadata format doesn’t have a concept of “projects”, so things like project level dependencies don’t make sense to model in there</a:t>
            </a:r>
          </a:p>
          <a:p>
            <a:pPr>
              <a:lnSpc>
                <a:spcPct val="80000"/>
              </a:lnSpc>
            </a:pPr>
            <a:r>
              <a:rPr lang="en-US" sz="1400" dirty="0" smtClean="0"/>
              <a:t>Tools for working with metadata</a:t>
            </a:r>
          </a:p>
          <a:p>
            <a:pPr lvl="1">
              <a:lnSpc>
                <a:spcPct val="80000"/>
              </a:lnSpc>
            </a:pPr>
            <a:r>
              <a:rPr lang="en-US" sz="1200" dirty="0" smtClean="0"/>
              <a:t>Producing </a:t>
            </a:r>
            <a:r>
              <a:rPr lang="en-US" sz="1200" dirty="0" err="1" smtClean="0"/>
              <a:t>Makefiles</a:t>
            </a:r>
            <a:r>
              <a:rPr lang="en-US" sz="1200" dirty="0" smtClean="0"/>
              <a:t>, Visual Studio projects, html documentation, </a:t>
            </a:r>
            <a:r>
              <a:rPr lang="en-US" sz="1200" dirty="0" err="1" smtClean="0"/>
              <a:t>etc</a:t>
            </a:r>
            <a:endParaRPr lang="en-US" sz="1200" dirty="0" smtClean="0"/>
          </a:p>
          <a:p>
            <a:pPr lvl="1">
              <a:lnSpc>
                <a:spcPct val="80000"/>
              </a:lnSpc>
            </a:pPr>
            <a:r>
              <a:rPr lang="en-US" sz="1200" dirty="0" smtClean="0"/>
              <a:t>Dumping out the raw information</a:t>
            </a:r>
          </a:p>
          <a:p>
            <a:pPr>
              <a:lnSpc>
                <a:spcPct val="80000"/>
              </a:lnSpc>
            </a:pPr>
            <a:r>
              <a:rPr lang="en-US" sz="1400" dirty="0" smtClean="0"/>
              <a:t>Some useful metadata</a:t>
            </a:r>
          </a:p>
          <a:p>
            <a:pPr lvl="1">
              <a:lnSpc>
                <a:spcPct val="80000"/>
              </a:lnSpc>
            </a:pPr>
            <a:r>
              <a:rPr lang="en-US" sz="1200" dirty="0" smtClean="0"/>
              <a:t>How to build for various common platforms with common compilers</a:t>
            </a:r>
          </a:p>
          <a:p>
            <a:pPr lvl="1">
              <a:lnSpc>
                <a:spcPct val="80000"/>
              </a:lnSpc>
            </a:pPr>
            <a:r>
              <a:rPr lang="en-US" sz="1200" dirty="0" smtClean="0"/>
              <a:t>How is a debug build different from a release build?</a:t>
            </a:r>
          </a:p>
          <a:p>
            <a:pPr>
              <a:lnSpc>
                <a:spcPct val="80000"/>
              </a:lnSpc>
            </a:pPr>
            <a:r>
              <a:rPr lang="en-US" sz="1400" dirty="0" smtClean="0"/>
              <a:t>An API for writing other tools</a:t>
            </a:r>
          </a:p>
          <a:p>
            <a:pPr lvl="1">
              <a:lnSpc>
                <a:spcPct val="80000"/>
              </a:lnSpc>
            </a:pPr>
            <a:r>
              <a:rPr lang="en-US" sz="1200" dirty="0" smtClean="0"/>
              <a:t>Release scripts are the common use case</a:t>
            </a:r>
            <a:endParaRPr lang="en-US" sz="12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Metadata Format – Miscellaneous</a:t>
            </a:r>
            <a:endParaRPr lang="en-AU" dirty="0"/>
          </a:p>
        </p:txBody>
      </p:sp>
      <p:sp>
        <p:nvSpPr>
          <p:cNvPr id="8" name="Content Placeholder 7"/>
          <p:cNvSpPr>
            <a:spLocks noGrp="1"/>
          </p:cNvSpPr>
          <p:nvPr>
            <p:ph idx="1"/>
          </p:nvPr>
        </p:nvSpPr>
        <p:spPr/>
        <p:txBody>
          <a:bodyPr/>
          <a:lstStyle/>
          <a:p>
            <a:r>
              <a:rPr lang="en-AU" dirty="0" smtClean="0"/>
              <a:t>Multiple tags can be applied to a file:</a:t>
            </a:r>
          </a:p>
          <a:p>
            <a:pPr marL="342900" lvl="1" indent="0">
              <a:buNone/>
            </a:pPr>
            <a:r>
              <a:rPr lang="en-AU" sz="1600" dirty="0" smtClean="0">
                <a:latin typeface="Consolas" pitchFamily="49" charset="0"/>
                <a:cs typeface="Consolas" pitchFamily="49" charset="0"/>
              </a:rPr>
              <a:t>tag1(argument)+tag2+tag3(arg1, arg2):</a:t>
            </a:r>
            <a:r>
              <a:rPr lang="en-AU" sz="1600" dirty="0" err="1" smtClean="0">
                <a:latin typeface="Consolas" pitchFamily="49" charset="0"/>
                <a:cs typeface="Consolas" pitchFamily="49" charset="0"/>
              </a:rPr>
              <a:t>filename.c</a:t>
            </a:r>
            <a:endParaRPr lang="en-AU" sz="1600" dirty="0" smtClean="0">
              <a:latin typeface="Consolas" pitchFamily="49" charset="0"/>
              <a:cs typeface="Consolas" pitchFamily="49" charset="0"/>
            </a:endParaRPr>
          </a:p>
          <a:p>
            <a:r>
              <a:rPr lang="en-AU" dirty="0" smtClean="0"/>
              <a:t>A tag can be applied to all files in a section (including @imports)</a:t>
            </a:r>
          </a:p>
          <a:p>
            <a:pPr marL="342900" lvl="1" indent="0">
              <a:spcBef>
                <a:spcPts val="0"/>
              </a:spcBef>
              <a:buNone/>
            </a:pPr>
            <a:r>
              <a:rPr lang="en-AU" sz="1600" dirty="0" smtClean="0">
                <a:latin typeface="Consolas" pitchFamily="49" charset="0"/>
                <a:cs typeface="Consolas" pitchFamily="49" charset="0"/>
              </a:rPr>
              <a:t>[section]:tag</a:t>
            </a:r>
          </a:p>
          <a:p>
            <a:pPr marL="342900" lvl="1" indent="0">
              <a:spcBef>
                <a:spcPts val="0"/>
              </a:spcBef>
              <a:buNone/>
            </a:pPr>
            <a:r>
              <a:rPr lang="en-AU" sz="1600" dirty="0" smtClean="0">
                <a:latin typeface="Consolas" pitchFamily="49" charset="0"/>
                <a:cs typeface="Consolas" pitchFamily="49" charset="0"/>
              </a:rPr>
              <a:t>file1.c</a:t>
            </a:r>
          </a:p>
          <a:p>
            <a:pPr marL="342900" lvl="1" indent="0">
              <a:spcBef>
                <a:spcPts val="0"/>
              </a:spcBef>
              <a:buNone/>
            </a:pPr>
            <a:r>
              <a:rPr lang="en-AU" sz="1600" dirty="0" smtClean="0">
                <a:latin typeface="Consolas" pitchFamily="49" charset="0"/>
                <a:cs typeface="Consolas" pitchFamily="49" charset="0"/>
              </a:rPr>
              <a:t>file2.c</a:t>
            </a:r>
          </a:p>
          <a:p>
            <a:pPr>
              <a:spcBef>
                <a:spcPts val="0"/>
              </a:spcBef>
            </a:pPr>
            <a:r>
              <a:rPr lang="en-AU" dirty="0" smtClean="0">
                <a:cs typeface="Consolas" pitchFamily="49" charset="0"/>
              </a:rPr>
              <a:t>You can put </a:t>
            </a:r>
            <a:r>
              <a:rPr lang="en-AU" sz="1600" dirty="0" smtClean="0">
                <a:latin typeface="Consolas" pitchFamily="49" charset="0"/>
                <a:cs typeface="Consolas" pitchFamily="49" charset="0"/>
              </a:rPr>
              <a:t>@error "Message"</a:t>
            </a:r>
            <a:r>
              <a:rPr lang="en-AU" dirty="0" smtClean="0">
                <a:cs typeface="Consolas" pitchFamily="49" charset="0"/>
              </a:rPr>
              <a:t> to throw an error in a section</a:t>
            </a:r>
          </a:p>
          <a:p>
            <a:pPr lvl="1">
              <a:spcBef>
                <a:spcPts val="0"/>
              </a:spcBef>
            </a:pPr>
            <a:r>
              <a:rPr lang="en-AU" dirty="0" smtClean="0">
                <a:cs typeface="Consolas" pitchFamily="49" charset="0"/>
              </a:rPr>
              <a:t>Careful here – things which might be an error for one task (e.g. compiling) might not be an error for another (e.g. releasing)</a:t>
            </a:r>
          </a:p>
          <a:p>
            <a:pPr lvl="1">
              <a:spcBef>
                <a:spcPts val="0"/>
              </a:spcBef>
            </a:pPr>
            <a:r>
              <a:rPr lang="en-AU" dirty="0" smtClean="0">
                <a:cs typeface="Consolas" pitchFamily="49" charset="0"/>
              </a:rPr>
              <a:t>Often handy as temporary tools when debugging</a:t>
            </a:r>
          </a:p>
          <a:p>
            <a:pPr>
              <a:spcBef>
                <a:spcPts val="0"/>
              </a:spcBef>
            </a:pPr>
            <a:r>
              <a:rPr lang="en-AU" dirty="0" smtClean="0">
                <a:cs typeface="Consolas" pitchFamily="49" charset="0"/>
              </a:rPr>
              <a:t>Keywords and attributes (and other things) can be documented in manifest files with a </a:t>
            </a:r>
            <a:r>
              <a:rPr lang="en-AU" sz="1600" dirty="0" smtClean="0">
                <a:latin typeface="Consolas" pitchFamily="49" charset="0"/>
                <a:cs typeface="Consolas" pitchFamily="49" charset="0"/>
              </a:rPr>
              <a:t>@doc</a:t>
            </a:r>
            <a:r>
              <a:rPr lang="en-AU" dirty="0" smtClean="0">
                <a:cs typeface="Consolas" pitchFamily="49" charset="0"/>
              </a:rPr>
              <a:t> command</a:t>
            </a: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50</a:t>
            </a:fld>
            <a:endParaRPr lang="en-US"/>
          </a:p>
        </p:txBody>
      </p:sp>
    </p:spTree>
    <p:extLst>
      <p:ext uri="{BB962C8B-B14F-4D97-AF65-F5344CB8AC3E}">
        <p14:creationId xmlns:p14="http://schemas.microsoft.com/office/powerpoint/2010/main" val="26572097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Metadata Format – Summary</a:t>
            </a:r>
            <a:endParaRPr lang="en-AU" dirty="0"/>
          </a:p>
        </p:txBody>
      </p:sp>
      <p:sp>
        <p:nvSpPr>
          <p:cNvPr id="3" name="Content Placeholder 2"/>
          <p:cNvSpPr>
            <a:spLocks noGrp="1"/>
          </p:cNvSpPr>
          <p:nvPr>
            <p:ph idx="1"/>
          </p:nvPr>
        </p:nvSpPr>
        <p:spPr/>
        <p:txBody>
          <a:bodyPr/>
          <a:lstStyle/>
          <a:p>
            <a:r>
              <a:rPr lang="en-AU" dirty="0" smtClean="0"/>
              <a:t>Given a set of manifest files you should be able to</a:t>
            </a:r>
          </a:p>
          <a:p>
            <a:pPr lvl="1"/>
            <a:r>
              <a:rPr lang="en-AU" dirty="0" smtClean="0"/>
              <a:t>Determine the data type of any attribute</a:t>
            </a:r>
          </a:p>
          <a:p>
            <a:r>
              <a:rPr lang="en-AU" dirty="0" smtClean="0"/>
              <a:t>If you are then given a query string you should be able to</a:t>
            </a:r>
          </a:p>
          <a:p>
            <a:pPr lvl="1"/>
            <a:r>
              <a:rPr lang="en-AU" dirty="0" smtClean="0"/>
              <a:t>Determine the set of files specified, and their tags</a:t>
            </a:r>
          </a:p>
          <a:p>
            <a:pPr lvl="1"/>
            <a:r>
              <a:rPr lang="en-AU" dirty="0" smtClean="0"/>
              <a:t>Determine the value of any attribute</a:t>
            </a:r>
          </a:p>
          <a:p>
            <a:endParaRPr lang="en-AU" dirty="0" smtClean="0"/>
          </a:p>
          <a:p>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51</a:t>
            </a:fld>
            <a:endParaRPr lang="en-US"/>
          </a:p>
        </p:txBody>
      </p:sp>
    </p:spTree>
    <p:extLst>
      <p:ext uri="{BB962C8B-B14F-4D97-AF65-F5344CB8AC3E}">
        <p14:creationId xmlns:p14="http://schemas.microsoft.com/office/powerpoint/2010/main" val="18094892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Manifest File</a:t>
            </a:r>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52</a:t>
            </a:fld>
            <a:endParaRPr lang="en-US"/>
          </a:p>
        </p:txBody>
      </p:sp>
      <p:sp>
        <p:nvSpPr>
          <p:cNvPr id="6" name="Content Placeholder 5"/>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wave_writer_objects</a:t>
            </a:r>
            <a:r>
              <a:rPr lang="en-AU" sz="2000" dirty="0" smtClean="0">
                <a:latin typeface="Consolas" pitchFamily="49" charset="0"/>
                <a:cs typeface="Consolas" pitchFamily="49" charset="0"/>
              </a:rPr>
              <a:t>]</a:t>
            </a:r>
          </a:p>
          <a:p>
            <a:pPr marL="0" indent="0">
              <a:spcBef>
                <a:spcPts val="600"/>
              </a:spcBef>
              <a:buNone/>
            </a:pPr>
            <a:r>
              <a:rPr lang="en-AU" dirty="0" smtClean="0">
                <a:latin typeface="Consolas" pitchFamily="49" charset="0"/>
                <a:cs typeface="Consolas" pitchFamily="49" charset="0"/>
              </a:rPr>
              <a:t>@add </a:t>
            </a:r>
            <a:r>
              <a:rPr lang="en-AU" dirty="0" err="1" smtClean="0">
                <a:latin typeface="Consolas" pitchFamily="49" charset="0"/>
                <a:cs typeface="Consolas" pitchFamily="49" charset="0"/>
              </a:rPr>
              <a:t>wave_writer_api</a:t>
            </a:r>
            <a:endParaRPr lang="en-AU" dirty="0" smtClean="0">
              <a:latin typeface="Consolas" pitchFamily="49" charset="0"/>
              <a:cs typeface="Consolas" pitchFamily="49" charset="0"/>
            </a:endParaRPr>
          </a:p>
          <a:p>
            <a:pPr marL="0" indent="0">
              <a:spcBef>
                <a:spcPts val="600"/>
              </a:spcBef>
              <a:buNone/>
            </a:pPr>
            <a:r>
              <a:rPr lang="en-AU" sz="2000" dirty="0" err="1" smtClean="0">
                <a:latin typeface="Consolas" pitchFamily="49" charset="0"/>
                <a:cs typeface="Consolas" pitchFamily="49" charset="0"/>
              </a:rPr>
              <a:t>wave_writer.c</a:t>
            </a:r>
            <a:endParaRPr lang="en-AU" sz="2000" dirty="0" smtClean="0">
              <a:latin typeface="Consolas" pitchFamily="49" charset="0"/>
              <a:cs typeface="Consolas" pitchFamily="49" charset="0"/>
            </a:endParaRPr>
          </a:p>
          <a:p>
            <a:pPr marL="0" indent="0">
              <a:spcBef>
                <a:spcPts val="600"/>
              </a:spcBef>
              <a:buNone/>
            </a:pPr>
            <a:r>
              <a:rPr lang="en-AU" dirty="0" err="1" smtClean="0">
                <a:latin typeface="Consolas" pitchFamily="49" charset="0"/>
                <a:cs typeface="Consolas" pitchFamily="49" charset="0"/>
              </a:rPr>
              <a:t>wave_writer_io.c</a:t>
            </a:r>
            <a:endParaRPr lang="en-AU" dirty="0" smtClean="0">
              <a:latin typeface="Consolas" pitchFamily="49" charset="0"/>
              <a:cs typeface="Consolas" pitchFamily="49" charset="0"/>
            </a:endParaRP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dirty="0" smtClean="0">
                <a:latin typeface="Consolas" pitchFamily="49" charset="0"/>
                <a:cs typeface="Consolas" pitchFamily="49" charset="0"/>
              </a:rPr>
              <a:t>[</a:t>
            </a:r>
            <a:r>
              <a:rPr lang="en-AU" dirty="0" err="1" smtClean="0">
                <a:latin typeface="Consolas" pitchFamily="49" charset="0"/>
                <a:cs typeface="Consolas" pitchFamily="49" charset="0"/>
              </a:rPr>
              <a:t>wave_writer_objects.os_windows</a:t>
            </a:r>
            <a:r>
              <a:rPr lang="en-AU"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DEFINE.WAVE_WRITER_WINDOWS_IO = '1'</a:t>
            </a:r>
          </a:p>
          <a:p>
            <a:pPr marL="0" indent="0">
              <a:spcBef>
                <a:spcPts val="600"/>
              </a:spcBef>
              <a:buNone/>
            </a:pPr>
            <a:r>
              <a:rPr lang="en-AU" dirty="0" smtClean="0">
                <a:latin typeface="Consolas" pitchFamily="49" charset="0"/>
                <a:cs typeface="Consolas" pitchFamily="49" charset="0"/>
              </a:rPr>
              <a:t>exclusive(</a:t>
            </a:r>
            <a:r>
              <a:rPr lang="en-AU" dirty="0" err="1" smtClean="0">
                <a:latin typeface="Consolas" pitchFamily="49" charset="0"/>
                <a:cs typeface="Consolas" pitchFamily="49" charset="0"/>
              </a:rPr>
              <a:t>wave_writer_io.c</a:t>
            </a:r>
            <a:r>
              <a:rPr lang="en-AU" dirty="0" smtClean="0">
                <a:latin typeface="Consolas" pitchFamily="49" charset="0"/>
                <a:cs typeface="Consolas" pitchFamily="49" charset="0"/>
              </a:rPr>
              <a:t>):</a:t>
            </a:r>
            <a:r>
              <a:rPr lang="en-AU" dirty="0" err="1" smtClean="0">
                <a:latin typeface="Consolas" pitchFamily="49" charset="0"/>
                <a:cs typeface="Consolas" pitchFamily="49" charset="0"/>
              </a:rPr>
              <a:t>windows_wave_writer_io.c</a:t>
            </a:r>
            <a:endParaRPr lang="en-AU" dirty="0" smtClean="0">
              <a:latin typeface="Consolas" pitchFamily="49" charset="0"/>
              <a:cs typeface="Consolas" pitchFamily="49" charset="0"/>
            </a:endParaRPr>
          </a:p>
        </p:txBody>
      </p:sp>
    </p:spTree>
    <p:extLst>
      <p:ext uri="{BB962C8B-B14F-4D97-AF65-F5344CB8AC3E}">
        <p14:creationId xmlns:p14="http://schemas.microsoft.com/office/powerpoint/2010/main" val="958921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Projects and Configurations</a:t>
            </a:r>
            <a:endParaRPr lang="en-AU" dirty="0"/>
          </a:p>
        </p:txBody>
      </p:sp>
      <p:sp>
        <p:nvSpPr>
          <p:cNvPr id="3" name="Content Placeholder 2"/>
          <p:cNvSpPr>
            <a:spLocks noGrp="1"/>
          </p:cNvSpPr>
          <p:nvPr>
            <p:ph sz="half" idx="1"/>
          </p:nvPr>
        </p:nvSpPr>
        <p:spPr/>
        <p:txBody>
          <a:bodyPr/>
          <a:lstStyle/>
          <a:p>
            <a:r>
              <a:rPr lang="en-AU" sz="2000" dirty="0" smtClean="0"/>
              <a:t>How do we choose which set of keywords are defined for a particular build?</a:t>
            </a:r>
          </a:p>
          <a:p>
            <a:r>
              <a:rPr lang="en-AU" sz="2000" dirty="0" smtClean="0"/>
              <a:t>How do we know what configurations a project can be built in?</a:t>
            </a:r>
          </a:p>
          <a:p>
            <a:r>
              <a:rPr lang="en-AU" sz="2000" dirty="0" smtClean="0"/>
              <a:t>How do we know the dependencies between projects?</a:t>
            </a:r>
            <a:endParaRPr lang="en-AU" sz="20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53</a:t>
            </a:fld>
            <a:endParaRPr lang="en-US"/>
          </a:p>
        </p:txBody>
      </p:sp>
      <p:graphicFrame>
        <p:nvGraphicFramePr>
          <p:cNvPr id="8" name="Content Placeholder 7"/>
          <p:cNvGraphicFramePr>
            <a:graphicFrameLocks noGrp="1" noChangeAspect="1"/>
          </p:cNvGraphicFramePr>
          <p:nvPr>
            <p:ph sz="half" idx="2"/>
            <p:extLst>
              <p:ext uri="{D42A27DB-BD31-4B8C-83A1-F6EECF244321}">
                <p14:modId xmlns:p14="http://schemas.microsoft.com/office/powerpoint/2010/main" val="532147544"/>
              </p:ext>
            </p:extLst>
          </p:nvPr>
        </p:nvGraphicFramePr>
        <p:xfrm>
          <a:off x="5160168" y="1122363"/>
          <a:ext cx="3014663" cy="2825750"/>
        </p:xfrm>
        <a:graphic>
          <a:graphicData uri="http://schemas.openxmlformats.org/presentationml/2006/ole">
            <mc:AlternateContent xmlns:mc="http://schemas.openxmlformats.org/markup-compatibility/2006">
              <mc:Choice xmlns:v="urn:schemas-microsoft-com:vml" Requires="v">
                <p:oleObj spid="_x0000_s328742" name="Visio" r:id="rId4" imgW="3014143" imgH="2825550" progId="Visio.Drawing.11">
                  <p:embed/>
                </p:oleObj>
              </mc:Choice>
              <mc:Fallback>
                <p:oleObj name="Visio" r:id="rId4" imgW="3014143" imgH="2825550" progId="Visio.Drawing.11">
                  <p:embed/>
                  <p:pic>
                    <p:nvPicPr>
                      <p:cNvPr id="0" name="Content Placeholder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0168" y="1122363"/>
                        <a:ext cx="3014663"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434547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Projects, configurations, dimensions</a:t>
            </a:r>
            <a:endParaRPr lang="en-AU" dirty="0"/>
          </a:p>
        </p:txBody>
      </p:sp>
      <p:sp>
        <p:nvSpPr>
          <p:cNvPr id="3" name="Content Placeholder 2"/>
          <p:cNvSpPr>
            <a:spLocks noGrp="1"/>
          </p:cNvSpPr>
          <p:nvPr>
            <p:ph idx="1"/>
          </p:nvPr>
        </p:nvSpPr>
        <p:spPr/>
        <p:txBody>
          <a:bodyPr/>
          <a:lstStyle/>
          <a:p>
            <a:r>
              <a:rPr lang="en-AU" dirty="0" smtClean="0"/>
              <a:t>We have the concept of a "project", which can be paired with a "configuration" and then turned into an executable</a:t>
            </a:r>
          </a:p>
          <a:p>
            <a:r>
              <a:rPr lang="en-AU" dirty="0" smtClean="0"/>
              <a:t>A "configuration" has a set of "dimensions", each "dimension" has a value.</a:t>
            </a:r>
          </a:p>
          <a:p>
            <a:r>
              <a:rPr lang="en-AU" dirty="0" smtClean="0"/>
              <a:t>Ideally, every project should be able to build with every configuration, but this will not always be possible</a:t>
            </a:r>
          </a:p>
          <a:p>
            <a:r>
              <a:rPr lang="en-AU" dirty="0" smtClean="0"/>
              <a:t>It is a blurry line between projects and configurations (e.g. should a project that can be built with support for feature X or feature Y be two projects or one with twice as many configurations?)</a:t>
            </a:r>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54</a:t>
            </a:fld>
            <a:endParaRPr lang="en-US"/>
          </a:p>
        </p:txBody>
      </p:sp>
    </p:spTree>
    <p:extLst>
      <p:ext uri="{BB962C8B-B14F-4D97-AF65-F5344CB8AC3E}">
        <p14:creationId xmlns:p14="http://schemas.microsoft.com/office/powerpoint/2010/main" val="30386556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Projects, configurations, dimensions – Overview</a:t>
            </a:r>
            <a:endParaRPr lang="en-A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36000555"/>
              </p:ext>
            </p:extLst>
          </p:nvPr>
        </p:nvGraphicFramePr>
        <p:xfrm>
          <a:off x="457200" y="820738"/>
          <a:ext cx="8229600" cy="1752600"/>
        </p:xfrm>
        <a:graphic>
          <a:graphicData uri="http://schemas.openxmlformats.org/drawingml/2006/table">
            <a:tbl>
              <a:tblPr firstRow="1" bandRow="1">
                <a:tableStyleId>{5C22544A-7EE6-4342-B048-85BDC9FD1C3A}</a:tableStyleId>
              </a:tblPr>
              <a:tblGrid>
                <a:gridCol w="2057400"/>
                <a:gridCol w="2057400"/>
                <a:gridCol w="1512168"/>
                <a:gridCol w="2602632"/>
              </a:tblGrid>
              <a:tr h="370840">
                <a:tc>
                  <a:txBody>
                    <a:bodyPr/>
                    <a:lstStyle/>
                    <a:p>
                      <a:endParaRPr lang="en-AU" dirty="0"/>
                    </a:p>
                  </a:txBody>
                  <a:tcPr/>
                </a:tc>
                <a:tc>
                  <a:txBody>
                    <a:bodyPr/>
                    <a:lstStyle/>
                    <a:p>
                      <a:r>
                        <a:rPr lang="en-AU" dirty="0" smtClean="0"/>
                        <a:t>Defined in</a:t>
                      </a:r>
                      <a:endParaRPr lang="en-AU" dirty="0"/>
                    </a:p>
                  </a:txBody>
                  <a:tcPr/>
                </a:tc>
                <a:tc>
                  <a:txBody>
                    <a:bodyPr/>
                    <a:lstStyle/>
                    <a:p>
                      <a:r>
                        <a:rPr lang="en-AU" dirty="0" smtClean="0"/>
                        <a:t>Syntax</a:t>
                      </a:r>
                      <a:endParaRPr lang="en-AU" dirty="0"/>
                    </a:p>
                  </a:txBody>
                  <a:tcPr/>
                </a:tc>
                <a:tc>
                  <a:txBody>
                    <a:bodyPr/>
                    <a:lstStyle/>
                    <a:p>
                      <a:r>
                        <a:rPr lang="en-AU" dirty="0" smtClean="0"/>
                        <a:t>References</a:t>
                      </a:r>
                      <a:endParaRPr lang="en-AU" dirty="0"/>
                    </a:p>
                  </a:txBody>
                  <a:tcPr/>
                </a:tc>
              </a:tr>
              <a:tr h="370840">
                <a:tc>
                  <a:txBody>
                    <a:bodyPr/>
                    <a:lstStyle/>
                    <a:p>
                      <a:r>
                        <a:rPr lang="en-AU" dirty="0" smtClean="0"/>
                        <a:t>Project</a:t>
                      </a:r>
                      <a:endParaRPr lang="en-AU" dirty="0"/>
                    </a:p>
                  </a:txBody>
                  <a:tcPr/>
                </a:tc>
                <a:tc>
                  <a:txBody>
                    <a:bodyPr/>
                    <a:lstStyle/>
                    <a:p>
                      <a:r>
                        <a:rPr lang="en-AU" dirty="0" smtClean="0"/>
                        <a:t>*.project file</a:t>
                      </a:r>
                      <a:endParaRPr lang="en-AU" dirty="0"/>
                    </a:p>
                  </a:txBody>
                  <a:tcPr/>
                </a:tc>
                <a:tc>
                  <a:txBody>
                    <a:bodyPr/>
                    <a:lstStyle/>
                    <a:p>
                      <a:r>
                        <a:rPr lang="en-AU" dirty="0" smtClean="0"/>
                        <a:t>Python</a:t>
                      </a:r>
                      <a:endParaRPr lang="en-AU" dirty="0"/>
                    </a:p>
                  </a:txBody>
                  <a:tcPr/>
                </a:tc>
                <a:tc>
                  <a:txBody>
                    <a:bodyPr/>
                    <a:lstStyle/>
                    <a:p>
                      <a:r>
                        <a:rPr lang="en-AU" dirty="0" smtClean="0"/>
                        <a:t>Configuration</a:t>
                      </a:r>
                      <a:endParaRPr lang="en-AU" dirty="0"/>
                    </a:p>
                  </a:txBody>
                  <a:tcPr/>
                </a:tc>
              </a:tr>
              <a:tr h="370840">
                <a:tc>
                  <a:txBody>
                    <a:bodyPr/>
                    <a:lstStyle/>
                    <a:p>
                      <a:r>
                        <a:rPr lang="en-AU" dirty="0" smtClean="0"/>
                        <a:t>Configuration</a:t>
                      </a:r>
                      <a:endParaRPr lang="en-AU" dirty="0"/>
                    </a:p>
                  </a:txBody>
                  <a:tcPr/>
                </a:tc>
                <a:tc>
                  <a:txBody>
                    <a:bodyPr/>
                    <a:lstStyle/>
                    <a:p>
                      <a:r>
                        <a:rPr lang="en-AU" dirty="0" smtClean="0"/>
                        <a:t>*.p2_plugin</a:t>
                      </a:r>
                      <a:r>
                        <a:rPr lang="en-AU" baseline="0" dirty="0" smtClean="0"/>
                        <a:t> file (or *.project file)</a:t>
                      </a:r>
                      <a:endParaRPr lang="en-AU" dirty="0"/>
                    </a:p>
                  </a:txBody>
                  <a:tcPr/>
                </a:tc>
                <a:tc>
                  <a:txBody>
                    <a:bodyPr/>
                    <a:lstStyle/>
                    <a:p>
                      <a:r>
                        <a:rPr lang="en-AU" dirty="0" smtClean="0"/>
                        <a:t>Python</a:t>
                      </a:r>
                      <a:endParaRPr lang="en-AU" dirty="0"/>
                    </a:p>
                  </a:txBody>
                  <a:tcPr/>
                </a:tc>
                <a:tc>
                  <a:txBody>
                    <a:bodyPr/>
                    <a:lstStyle/>
                    <a:p>
                      <a:r>
                        <a:rPr lang="en-AU" dirty="0" smtClean="0"/>
                        <a:t>Dimensions, other configurations</a:t>
                      </a:r>
                      <a:endParaRPr lang="en-AU" dirty="0"/>
                    </a:p>
                  </a:txBody>
                  <a:tcPr/>
                </a:tc>
              </a:tr>
              <a:tr h="370840">
                <a:tc>
                  <a:txBody>
                    <a:bodyPr/>
                    <a:lstStyle/>
                    <a:p>
                      <a:r>
                        <a:rPr lang="en-AU" dirty="0" smtClean="0"/>
                        <a:t>Dimensions</a:t>
                      </a:r>
                      <a:endParaRPr lang="en-AU" dirty="0"/>
                    </a:p>
                  </a:txBody>
                  <a:tcPr/>
                </a:tc>
                <a:tc>
                  <a:txBody>
                    <a:bodyPr/>
                    <a:lstStyle/>
                    <a:p>
                      <a:r>
                        <a:rPr lang="en-AU" dirty="0" smtClean="0"/>
                        <a:t>*.</a:t>
                      </a:r>
                      <a:r>
                        <a:rPr lang="en-AU" dirty="0" err="1" smtClean="0"/>
                        <a:t>mb</a:t>
                      </a:r>
                      <a:r>
                        <a:rPr lang="en-AU" baseline="0" dirty="0" smtClean="0"/>
                        <a:t> files</a:t>
                      </a:r>
                      <a:endParaRPr lang="en-AU" dirty="0"/>
                    </a:p>
                  </a:txBody>
                  <a:tcPr/>
                </a:tc>
                <a:tc>
                  <a:txBody>
                    <a:bodyPr/>
                    <a:lstStyle/>
                    <a:p>
                      <a:r>
                        <a:rPr lang="en-AU" dirty="0" smtClean="0"/>
                        <a:t>M-Build</a:t>
                      </a:r>
                      <a:endParaRPr lang="en-AU" dirty="0"/>
                    </a:p>
                  </a:txBody>
                  <a:tcPr/>
                </a:tc>
                <a:tc>
                  <a:txBody>
                    <a:bodyPr/>
                    <a:lstStyle/>
                    <a:p>
                      <a:r>
                        <a:rPr lang="en-AU" dirty="0" smtClean="0"/>
                        <a:t>None</a:t>
                      </a:r>
                      <a:endParaRPr lang="en-AU" dirty="0"/>
                    </a:p>
                  </a:txBody>
                  <a:tcPr/>
                </a:tc>
              </a:tr>
            </a:tbl>
          </a:graphicData>
        </a:graphic>
      </p:graphicFrame>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55</a:t>
            </a:fld>
            <a:endParaRPr lang="en-US"/>
          </a:p>
        </p:txBody>
      </p:sp>
      <p:sp>
        <p:nvSpPr>
          <p:cNvPr id="7" name="TextBox 6"/>
          <p:cNvSpPr txBox="1"/>
          <p:nvPr/>
        </p:nvSpPr>
        <p:spPr>
          <a:xfrm>
            <a:off x="683568" y="2718147"/>
            <a:ext cx="7848872" cy="1200329"/>
          </a:xfrm>
          <a:prstGeom prst="rect">
            <a:avLst/>
          </a:prstGeom>
          <a:noFill/>
        </p:spPr>
        <p:txBody>
          <a:bodyPr wrap="square" rtlCol="0">
            <a:spAutoFit/>
          </a:bodyPr>
          <a:lstStyle/>
          <a:p>
            <a:r>
              <a:rPr lang="en-AU" dirty="0" smtClean="0"/>
              <a:t>A *.p2_plugin file defines a set of (python) symbols which will be made available to any *.project file. So, if a set of projects all want to use the same configuration set, then they can define the configuration set in a *.p2_plugin file, and then it will be available everywhere.</a:t>
            </a:r>
          </a:p>
        </p:txBody>
      </p:sp>
    </p:spTree>
    <p:extLst>
      <p:ext uri="{BB962C8B-B14F-4D97-AF65-F5344CB8AC3E}">
        <p14:creationId xmlns:p14="http://schemas.microsoft.com/office/powerpoint/2010/main" val="7309177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Dimensions</a:t>
            </a:r>
            <a:endParaRPr lang="en-AU" dirty="0"/>
          </a:p>
        </p:txBody>
      </p:sp>
      <p:sp>
        <p:nvSpPr>
          <p:cNvPr id="3" name="Content Placeholder 2"/>
          <p:cNvSpPr>
            <a:spLocks noGrp="1"/>
          </p:cNvSpPr>
          <p:nvPr>
            <p:ph idx="1"/>
          </p:nvPr>
        </p:nvSpPr>
        <p:spPr/>
        <p:txBody>
          <a:bodyPr/>
          <a:lstStyle/>
          <a:p>
            <a:r>
              <a:rPr lang="en-AU" dirty="0" smtClean="0"/>
              <a:t>M-Build has some standard dimensions</a:t>
            </a:r>
          </a:p>
          <a:p>
            <a:pPr lvl="1"/>
            <a:r>
              <a:rPr lang="en-AU" dirty="0" err="1" smtClean="0"/>
              <a:t>os</a:t>
            </a:r>
            <a:r>
              <a:rPr lang="en-AU" dirty="0" smtClean="0"/>
              <a:t> (e.g. "windows", "</a:t>
            </a:r>
            <a:r>
              <a:rPr lang="en-AU" dirty="0" err="1" smtClean="0"/>
              <a:t>linux</a:t>
            </a:r>
            <a:r>
              <a:rPr lang="en-AU" dirty="0" smtClean="0"/>
              <a:t>", "</a:t>
            </a:r>
            <a:r>
              <a:rPr lang="en-AU" dirty="0" err="1" smtClean="0"/>
              <a:t>osx</a:t>
            </a:r>
            <a:r>
              <a:rPr lang="en-AU" dirty="0" smtClean="0"/>
              <a:t>")</a:t>
            </a:r>
          </a:p>
          <a:p>
            <a:pPr lvl="1"/>
            <a:r>
              <a:rPr lang="en-AU" dirty="0" smtClean="0"/>
              <a:t>processor (e.g. "x86", "amd64")</a:t>
            </a:r>
          </a:p>
          <a:p>
            <a:pPr lvl="1"/>
            <a:r>
              <a:rPr lang="en-AU" dirty="0" smtClean="0"/>
              <a:t>flavour (e.g. "debug", "release")</a:t>
            </a:r>
          </a:p>
          <a:p>
            <a:pPr lvl="1"/>
            <a:r>
              <a:rPr lang="en-AU" dirty="0" smtClean="0"/>
              <a:t>tool (e.g. "</a:t>
            </a:r>
            <a:r>
              <a:rPr lang="en-AU" dirty="0" err="1" smtClean="0"/>
              <a:t>msvs</a:t>
            </a:r>
            <a:r>
              <a:rPr lang="en-AU" dirty="0" smtClean="0"/>
              <a:t>", "make")</a:t>
            </a:r>
          </a:p>
          <a:p>
            <a:pPr lvl="1"/>
            <a:r>
              <a:rPr lang="en-AU" dirty="0" err="1" smtClean="0"/>
              <a:t>toolchain</a:t>
            </a:r>
            <a:r>
              <a:rPr lang="en-AU" dirty="0" smtClean="0"/>
              <a:t> (e.g. "</a:t>
            </a:r>
            <a:r>
              <a:rPr lang="en-AU" dirty="0" err="1" smtClean="0"/>
              <a:t>msvs</a:t>
            </a:r>
            <a:r>
              <a:rPr lang="en-AU" dirty="0" smtClean="0"/>
              <a:t>", "gnu")</a:t>
            </a:r>
          </a:p>
          <a:p>
            <a:r>
              <a:rPr lang="en-AU" dirty="0" smtClean="0"/>
              <a:t>You can extend these. e.g.</a:t>
            </a:r>
          </a:p>
          <a:p>
            <a:pPr lvl="1"/>
            <a:r>
              <a:rPr lang="en-AU" dirty="0" err="1" smtClean="0"/>
              <a:t>dlb_intrinsics</a:t>
            </a:r>
            <a:r>
              <a:rPr lang="en-AU" dirty="0" smtClean="0"/>
              <a:t> adds a "</a:t>
            </a:r>
            <a:r>
              <a:rPr lang="en-AU" dirty="0" err="1" smtClean="0"/>
              <a:t>dlb_backend</a:t>
            </a:r>
            <a:r>
              <a:rPr lang="en-AU" dirty="0" smtClean="0"/>
              <a:t>" dimension</a:t>
            </a:r>
          </a:p>
          <a:p>
            <a:pPr lvl="1"/>
            <a:r>
              <a:rPr lang="en-AU" dirty="0" err="1" smtClean="0"/>
              <a:t>dlb_intrinsics</a:t>
            </a:r>
            <a:r>
              <a:rPr lang="en-AU" dirty="0" smtClean="0"/>
              <a:t> adds a "</a:t>
            </a:r>
            <a:r>
              <a:rPr lang="en-AU" dirty="0" err="1" smtClean="0"/>
              <a:t>dlb_profile</a:t>
            </a:r>
            <a:r>
              <a:rPr lang="en-AU" dirty="0" smtClean="0"/>
              <a:t>" value to the "flavour" dimension</a:t>
            </a:r>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56</a:t>
            </a:fld>
            <a:endParaRPr lang="en-US"/>
          </a:p>
        </p:txBody>
      </p:sp>
    </p:spTree>
    <p:extLst>
      <p:ext uri="{BB962C8B-B14F-4D97-AF65-F5344CB8AC3E}">
        <p14:creationId xmlns:p14="http://schemas.microsoft.com/office/powerpoint/2010/main" val="12574982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Dimensions – Extending</a:t>
            </a:r>
            <a:endParaRPr lang="en-AU" dirty="0"/>
          </a:p>
        </p:txBody>
      </p:sp>
      <p:sp>
        <p:nvSpPr>
          <p:cNvPr id="11"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[default]</a:t>
            </a:r>
          </a:p>
          <a:p>
            <a:pPr marL="0" indent="0">
              <a:spcBef>
                <a:spcPts val="600"/>
              </a:spcBef>
              <a:buNone/>
            </a:pPr>
            <a:r>
              <a:rPr lang="en-AU" sz="2000" dirty="0" smtClean="0">
                <a:latin typeface="Consolas" pitchFamily="49" charset="0"/>
                <a:cs typeface="Consolas" pitchFamily="49" charset="0"/>
              </a:rPr>
              <a:t># Add "</a:t>
            </a:r>
            <a:r>
              <a:rPr lang="en-AU" sz="2000" dirty="0" err="1" smtClean="0">
                <a:latin typeface="Consolas" pitchFamily="49" charset="0"/>
                <a:cs typeface="Consolas" pitchFamily="49" charset="0"/>
              </a:rPr>
              <a:t>bsd</a:t>
            </a:r>
            <a:r>
              <a:rPr lang="en-AU" sz="2000" dirty="0" smtClean="0">
                <a:latin typeface="Consolas" pitchFamily="49" charset="0"/>
                <a:cs typeface="Consolas" pitchFamily="49" charset="0"/>
              </a:rPr>
              <a:t>" to the "</a:t>
            </a:r>
            <a:r>
              <a:rPr lang="en-AU" sz="2000" dirty="0" err="1" smtClean="0">
                <a:latin typeface="Consolas" pitchFamily="49" charset="0"/>
                <a:cs typeface="Consolas" pitchFamily="49" charset="0"/>
              </a:rPr>
              <a:t>os</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 dimension</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VALUES.os</a:t>
            </a:r>
            <a:r>
              <a:rPr lang="en-AU" sz="2000" dirty="0" smtClean="0">
                <a:latin typeface="Consolas" pitchFamily="49" charset="0"/>
                <a:cs typeface="Consolas" pitchFamily="49" charset="0"/>
              </a:rPr>
              <a:t> += '</a:t>
            </a:r>
            <a:r>
              <a:rPr lang="en-AU" sz="2000" dirty="0" err="1" smtClean="0">
                <a:latin typeface="Consolas" pitchFamily="49" charset="0"/>
                <a:cs typeface="Consolas" pitchFamily="49" charset="0"/>
              </a:rPr>
              <a:t>bsd</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 Add "en" to the "</a:t>
            </a:r>
            <a:r>
              <a:rPr lang="en-AU" sz="2000" dirty="0" err="1" smtClean="0">
                <a:latin typeface="Consolas" pitchFamily="49" charset="0"/>
                <a:cs typeface="Consolas" pitchFamily="49" charset="0"/>
              </a:rPr>
              <a:t>lang</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 dimension</a:t>
            </a: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VALUES.lang</a:t>
            </a:r>
            <a:r>
              <a:rPr lang="en-AU" sz="2000" dirty="0" smtClean="0">
                <a:latin typeface="Consolas" pitchFamily="49" charset="0"/>
                <a:cs typeface="Consolas" pitchFamily="49" charset="0"/>
              </a:rPr>
              <a:t> += 'en'</a:t>
            </a:r>
          </a:p>
        </p:txBody>
      </p:sp>
      <p:sp>
        <p:nvSpPr>
          <p:cNvPr id="10" name="Content Placeholder 9"/>
          <p:cNvSpPr>
            <a:spLocks noGrp="1"/>
          </p:cNvSpPr>
          <p:nvPr>
            <p:ph sz="half" idx="2"/>
          </p:nvPr>
        </p:nvSpPr>
        <p:spPr/>
        <p:txBody>
          <a:bodyPr/>
          <a:lstStyle/>
          <a:p>
            <a:r>
              <a:rPr lang="en-AU" sz="2000" dirty="0" smtClean="0"/>
              <a:t>M-Build core doesn't know about dimensions, this is just a convention</a:t>
            </a:r>
          </a:p>
          <a:p>
            <a:r>
              <a:rPr lang="en-AU" sz="2000" dirty="0" smtClean="0"/>
              <a:t>No difference between extending a dimension and creating a new one</a:t>
            </a:r>
          </a:p>
          <a:p>
            <a:r>
              <a:rPr lang="en-AU" sz="2000" dirty="0" smtClean="0"/>
              <a:t>VALUES attribute must be correct for all queries (so use "default" keyword)</a:t>
            </a:r>
            <a:endParaRPr lang="en-AU" sz="1600" dirty="0" smtClean="0"/>
          </a:p>
          <a:p>
            <a:pPr marL="0" indent="0">
              <a:buNone/>
            </a:pPr>
            <a:endParaRPr lang="en-AU" sz="2000" dirty="0" smtClean="0"/>
          </a:p>
          <a:p>
            <a:pPr marL="0" indent="0">
              <a:buNone/>
            </a:pPr>
            <a:endParaRPr lang="en-AU" sz="1400" dirty="0">
              <a:latin typeface="Consolas" pitchFamily="49" charset="0"/>
              <a:cs typeface="Consolas" pitchFamily="49" charset="0"/>
            </a:endParaRPr>
          </a:p>
          <a:p>
            <a:pPr marL="0" indent="0">
              <a:buNone/>
            </a:pPr>
            <a:endParaRPr lang="en-AU" sz="16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57</a:t>
            </a:fld>
            <a:endParaRPr lang="en-US"/>
          </a:p>
        </p:txBody>
      </p:sp>
    </p:spTree>
    <p:extLst>
      <p:ext uri="{BB962C8B-B14F-4D97-AF65-F5344CB8AC3E}">
        <p14:creationId xmlns:p14="http://schemas.microsoft.com/office/powerpoint/2010/main" val="17693807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Configurations</a:t>
            </a:r>
            <a:endParaRPr lang="en-AU" dirty="0"/>
          </a:p>
        </p:txBody>
      </p:sp>
      <p:sp>
        <p:nvSpPr>
          <p:cNvPr id="3" name="Content Placeholder 2"/>
          <p:cNvSpPr>
            <a:spLocks noGrp="1"/>
          </p:cNvSpPr>
          <p:nvPr>
            <p:ph sz="half" idx="1"/>
          </p:nvPr>
        </p:nvSpPr>
        <p:spPr>
          <a:xfrm>
            <a:off x="457200" y="820738"/>
            <a:ext cx="2530624" cy="3429000"/>
          </a:xfrm>
        </p:spPr>
        <p:txBody>
          <a:bodyPr/>
          <a:lstStyle/>
          <a:p>
            <a:r>
              <a:rPr lang="en-AU" sz="2000" dirty="0" smtClean="0"/>
              <a:t>A configuration is a point in N-dimensional space (in this case, N=5)</a:t>
            </a:r>
          </a:p>
          <a:p>
            <a:r>
              <a:rPr lang="en-AU" sz="2000" dirty="0" smtClean="0"/>
              <a:t>ʘ symbol is a configuration</a:t>
            </a:r>
          </a:p>
          <a:p>
            <a:r>
              <a:rPr lang="en-AU" sz="2000" dirty="0" smtClean="0"/>
              <a:t>Not all configurations here are valid</a:t>
            </a:r>
          </a:p>
          <a:p>
            <a:endParaRPr lang="en-AU" sz="2000" dirty="0"/>
          </a:p>
          <a:p>
            <a:endParaRPr lang="en-AU" sz="20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58</a:t>
            </a:fld>
            <a:endParaRPr lang="en-US"/>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2045442498"/>
              </p:ext>
            </p:extLst>
          </p:nvPr>
        </p:nvGraphicFramePr>
        <p:xfrm>
          <a:off x="2987824" y="917947"/>
          <a:ext cx="6071334" cy="3051974"/>
        </p:xfrm>
        <a:graphic>
          <a:graphicData uri="http://schemas.openxmlformats.org/drawingml/2006/table">
            <a:tbl>
              <a:tblPr firstRow="1" bandRow="1">
                <a:tableStyleId>{5C22544A-7EE6-4342-B048-85BDC9FD1C3A}</a:tableStyleId>
              </a:tblPr>
              <a:tblGrid>
                <a:gridCol w="1443608"/>
                <a:gridCol w="613093"/>
                <a:gridCol w="562293"/>
                <a:gridCol w="281147"/>
                <a:gridCol w="562293"/>
                <a:gridCol w="324009"/>
                <a:gridCol w="613093"/>
                <a:gridCol w="562293"/>
                <a:gridCol w="223203"/>
                <a:gridCol w="562293"/>
                <a:gridCol w="324009"/>
              </a:tblGrid>
              <a:tr h="0">
                <a:tc>
                  <a:txBody>
                    <a:bodyPr/>
                    <a:lstStyle/>
                    <a:p>
                      <a:endParaRPr lang="en-AU" dirty="0"/>
                    </a:p>
                  </a:txBody>
                  <a:tcPr/>
                </a:tc>
                <a:tc gridSpan="5">
                  <a:txBody>
                    <a:bodyPr/>
                    <a:lstStyle/>
                    <a:p>
                      <a:pPr algn="ctr"/>
                      <a:r>
                        <a:rPr lang="en-AU" dirty="0" smtClean="0"/>
                        <a:t>windows</a:t>
                      </a:r>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gridSpan="5">
                  <a:txBody>
                    <a:bodyPr/>
                    <a:lstStyle/>
                    <a:p>
                      <a:pPr algn="ctr"/>
                      <a:r>
                        <a:rPr lang="en-AU" dirty="0" err="1" smtClean="0"/>
                        <a:t>linux</a:t>
                      </a:r>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306787">
                <a:tc rowSpan="5">
                  <a:txBody>
                    <a:bodyPr/>
                    <a:lstStyle/>
                    <a:p>
                      <a:pPr algn="ctr"/>
                      <a:r>
                        <a:rPr lang="en-AU" dirty="0" smtClean="0"/>
                        <a:t>debug</a:t>
                      </a:r>
                      <a:endParaRPr lang="en-AU" dirty="0"/>
                    </a:p>
                  </a:txBody>
                  <a:tcPr anchor="ctr"/>
                </a:tc>
                <a:tc>
                  <a:txBody>
                    <a:bodyPr/>
                    <a:lstStyle/>
                    <a:p>
                      <a:endParaRPr lang="en-AU" sz="11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AU" sz="1200" b="1" dirty="0" smtClean="0"/>
                        <a:t>x86</a:t>
                      </a:r>
                      <a:endParaRPr lang="en-AU"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AU"/>
                    </a:p>
                  </a:txBody>
                  <a:tcPr/>
                </a:tc>
                <a:tc gridSpan="2">
                  <a:txBody>
                    <a:bodyPr/>
                    <a:lstStyle/>
                    <a:p>
                      <a:pPr algn="ctr"/>
                      <a:r>
                        <a:rPr lang="en-AU" sz="1200" b="1" dirty="0" smtClean="0"/>
                        <a:t>amd64</a:t>
                      </a:r>
                      <a:endParaRPr lang="en-AU" sz="11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AU"/>
                    </a:p>
                  </a:txBody>
                  <a:tcPr/>
                </a:tc>
                <a:tc>
                  <a:txBody>
                    <a:bodyPr/>
                    <a:lstStyle/>
                    <a:p>
                      <a:endParaRPr lang="en-AU" sz="11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AU" sz="1200" b="1" dirty="0" smtClean="0"/>
                        <a:t>x86</a:t>
                      </a:r>
                      <a:endParaRPr lang="en-AU"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AU"/>
                    </a:p>
                  </a:txBody>
                  <a:tcPr/>
                </a:tc>
                <a:tc gridSpan="2">
                  <a:txBody>
                    <a:bodyPr/>
                    <a:lstStyle/>
                    <a:p>
                      <a:pPr algn="ctr"/>
                      <a:r>
                        <a:rPr lang="en-AU" sz="1200" b="1" dirty="0" smtClean="0"/>
                        <a:t>amd64</a:t>
                      </a:r>
                      <a:endParaRPr lang="en-AU" sz="11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AU"/>
                    </a:p>
                  </a:txBody>
                  <a:tcPr/>
                </a:tc>
              </a:tr>
              <a:tr h="173147">
                <a:tc vMerge="1">
                  <a:txBody>
                    <a:bodyPr/>
                    <a:lstStyle/>
                    <a:p>
                      <a:endParaRPr lang="en-AU"/>
                    </a:p>
                  </a:txBody>
                  <a:tcPr/>
                </a:tc>
                <a:tc rowSpan="2">
                  <a:txBody>
                    <a:bodyPr/>
                    <a:lstStyle/>
                    <a:p>
                      <a:r>
                        <a:rPr lang="en-AU" sz="1200" b="1" dirty="0" smtClean="0"/>
                        <a:t>gnu</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smtClean="0"/>
                        <a:t>make</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dirty="0" smtClean="0"/>
                        <a:t>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AU" sz="1200" b="1" dirty="0" smtClean="0"/>
                        <a:t>gnu</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099">
                <a:tc vMerge="1">
                  <a:txBody>
                    <a:bodyPr/>
                    <a:lstStyle/>
                    <a:p>
                      <a:endParaRPr lang="en-AU"/>
                    </a:p>
                  </a:txBody>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153">
                <a:tc vMerge="1">
                  <a:txBody>
                    <a:bodyPr/>
                    <a:lstStyle/>
                    <a:p>
                      <a:endParaRPr lang="en-AU"/>
                    </a:p>
                  </a:txBody>
                  <a:tcPr/>
                </a:tc>
                <a:tc rowSpan="2">
                  <a:txBody>
                    <a:bodyPr/>
                    <a:lstStyle/>
                    <a:p>
                      <a:r>
                        <a:rPr lang="en-AU" sz="1200" b="1" dirty="0" err="1" smtClean="0"/>
                        <a:t>msvs</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AU" sz="1200" b="1" dirty="0" err="1" smtClean="0"/>
                        <a:t>msvs</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vMerge="1">
                  <a:txBody>
                    <a:bodyPr/>
                    <a:lstStyle/>
                    <a:p>
                      <a:endParaRPr lang="en-AU"/>
                    </a:p>
                  </a:txBody>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306787">
                <a:tc rowSpan="5">
                  <a:txBody>
                    <a:bodyPr/>
                    <a:lstStyle/>
                    <a:p>
                      <a:pPr algn="ctr"/>
                      <a:r>
                        <a:rPr lang="en-AU" dirty="0" smtClean="0"/>
                        <a:t>release</a:t>
                      </a:r>
                      <a:endParaRPr lang="en-AU" dirty="0"/>
                    </a:p>
                  </a:txBody>
                  <a:tcPr anchor="ctr"/>
                </a:tc>
                <a:tc>
                  <a:txBody>
                    <a:bodyPr/>
                    <a:lstStyle/>
                    <a:p>
                      <a:endParaRPr lang="en-AU" sz="11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AU" sz="1200" b="1" dirty="0" smtClean="0"/>
                        <a:t>x86</a:t>
                      </a:r>
                      <a:endParaRPr lang="en-AU"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AU"/>
                    </a:p>
                  </a:txBody>
                  <a:tcPr/>
                </a:tc>
                <a:tc gridSpan="2">
                  <a:txBody>
                    <a:bodyPr/>
                    <a:lstStyle/>
                    <a:p>
                      <a:pPr algn="ctr"/>
                      <a:r>
                        <a:rPr lang="en-AU" sz="1200" b="1" dirty="0" smtClean="0"/>
                        <a:t>amd64</a:t>
                      </a:r>
                      <a:endParaRPr lang="en-AU" sz="11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AU"/>
                    </a:p>
                  </a:txBody>
                  <a:tcPr/>
                </a:tc>
                <a:tc>
                  <a:txBody>
                    <a:bodyPr/>
                    <a:lstStyle/>
                    <a:p>
                      <a:endParaRPr lang="en-AU" sz="11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AU" sz="1200" b="1" dirty="0" smtClean="0"/>
                        <a:t>x86</a:t>
                      </a:r>
                      <a:endParaRPr lang="en-AU"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AU"/>
                    </a:p>
                  </a:txBody>
                  <a:tcPr/>
                </a:tc>
                <a:tc gridSpan="2">
                  <a:txBody>
                    <a:bodyPr/>
                    <a:lstStyle/>
                    <a:p>
                      <a:pPr algn="ctr"/>
                      <a:r>
                        <a:rPr lang="en-AU" sz="1200" b="1" dirty="0" smtClean="0"/>
                        <a:t>amd64</a:t>
                      </a:r>
                      <a:endParaRPr lang="en-AU" sz="11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AU"/>
                    </a:p>
                  </a:txBody>
                  <a:tcPr/>
                </a:tc>
              </a:tr>
              <a:tr h="252648">
                <a:tc vMerge="1">
                  <a:txBody>
                    <a:bodyPr/>
                    <a:lstStyle/>
                    <a:p>
                      <a:endParaRPr lang="en-AU"/>
                    </a:p>
                  </a:txBody>
                  <a:tcPr/>
                </a:tc>
                <a:tc rowSpan="2">
                  <a:txBody>
                    <a:bodyPr/>
                    <a:lstStyle/>
                    <a:p>
                      <a:r>
                        <a:rPr lang="en-AU" sz="1200" b="1" dirty="0" smtClean="0"/>
                        <a:t>gnu</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AU" sz="1200" b="1" dirty="0" smtClean="0"/>
                        <a:t>gnu</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smtClean="0"/>
                        <a:t>make</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2648">
                <a:tc vMerge="1">
                  <a:txBody>
                    <a:bodyPr/>
                    <a:lstStyle/>
                    <a:p>
                      <a:endParaRPr lang="en-AU"/>
                    </a:p>
                  </a:txBody>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2648">
                <a:tc vMerge="1">
                  <a:txBody>
                    <a:bodyPr/>
                    <a:lstStyle/>
                    <a:p>
                      <a:endParaRPr lang="en-AU"/>
                    </a:p>
                  </a:txBody>
                  <a:tcPr/>
                </a:tc>
                <a:tc rowSpan="2">
                  <a:txBody>
                    <a:bodyPr/>
                    <a:lstStyle/>
                    <a:p>
                      <a:r>
                        <a:rPr lang="en-AU" sz="1200" b="1" dirty="0" err="1" smtClean="0"/>
                        <a:t>msvs</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AU" sz="1200" b="1" dirty="0" err="1" smtClean="0"/>
                        <a:t>msvs</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2648">
                <a:tc vMerge="1">
                  <a:txBody>
                    <a:bodyPr/>
                    <a:lstStyle/>
                    <a:p>
                      <a:endParaRPr lang="en-AU"/>
                    </a:p>
                  </a:txBody>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0713948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Valid Configurations</a:t>
            </a:r>
            <a:endParaRPr lang="en-AU" dirty="0"/>
          </a:p>
        </p:txBody>
      </p:sp>
      <p:sp>
        <p:nvSpPr>
          <p:cNvPr id="3" name="Content Placeholder 2"/>
          <p:cNvSpPr>
            <a:spLocks noGrp="1"/>
          </p:cNvSpPr>
          <p:nvPr>
            <p:ph sz="half" idx="1"/>
          </p:nvPr>
        </p:nvSpPr>
        <p:spPr>
          <a:xfrm>
            <a:off x="457200" y="820738"/>
            <a:ext cx="2530624" cy="3429000"/>
          </a:xfrm>
        </p:spPr>
        <p:txBody>
          <a:bodyPr/>
          <a:lstStyle/>
          <a:p>
            <a:r>
              <a:rPr lang="en-AU" sz="2000" dirty="0" smtClean="0"/>
              <a:t>ʘ symbol is a valid configuration</a:t>
            </a:r>
          </a:p>
          <a:p>
            <a:r>
              <a:rPr lang="en-AU" sz="2000" dirty="0" smtClean="0"/>
              <a:t>This is just an example, for some projects, maybe only Windows is supported</a:t>
            </a:r>
          </a:p>
          <a:p>
            <a:endParaRPr lang="en-AU" sz="2000" dirty="0"/>
          </a:p>
          <a:p>
            <a:endParaRPr lang="en-AU" sz="20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59</a:t>
            </a:fld>
            <a:endParaRPr lang="en-US"/>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971277937"/>
              </p:ext>
            </p:extLst>
          </p:nvPr>
        </p:nvGraphicFramePr>
        <p:xfrm>
          <a:off x="2987824" y="917947"/>
          <a:ext cx="6071334" cy="3051974"/>
        </p:xfrm>
        <a:graphic>
          <a:graphicData uri="http://schemas.openxmlformats.org/drawingml/2006/table">
            <a:tbl>
              <a:tblPr firstRow="1" bandRow="1">
                <a:tableStyleId>{5C22544A-7EE6-4342-B048-85BDC9FD1C3A}</a:tableStyleId>
              </a:tblPr>
              <a:tblGrid>
                <a:gridCol w="1443608"/>
                <a:gridCol w="613093"/>
                <a:gridCol w="562293"/>
                <a:gridCol w="281147"/>
                <a:gridCol w="562293"/>
                <a:gridCol w="324009"/>
                <a:gridCol w="613093"/>
                <a:gridCol w="562293"/>
                <a:gridCol w="223203"/>
                <a:gridCol w="562293"/>
                <a:gridCol w="324009"/>
              </a:tblGrid>
              <a:tr h="0">
                <a:tc>
                  <a:txBody>
                    <a:bodyPr/>
                    <a:lstStyle/>
                    <a:p>
                      <a:endParaRPr lang="en-AU" dirty="0"/>
                    </a:p>
                  </a:txBody>
                  <a:tcPr/>
                </a:tc>
                <a:tc gridSpan="5">
                  <a:txBody>
                    <a:bodyPr/>
                    <a:lstStyle/>
                    <a:p>
                      <a:pPr algn="ctr"/>
                      <a:r>
                        <a:rPr lang="en-AU" dirty="0" smtClean="0"/>
                        <a:t>windows</a:t>
                      </a:r>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gridSpan="5">
                  <a:txBody>
                    <a:bodyPr/>
                    <a:lstStyle/>
                    <a:p>
                      <a:pPr algn="ctr"/>
                      <a:r>
                        <a:rPr lang="en-AU" dirty="0" err="1" smtClean="0"/>
                        <a:t>linux</a:t>
                      </a:r>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306787">
                <a:tc rowSpan="5">
                  <a:txBody>
                    <a:bodyPr/>
                    <a:lstStyle/>
                    <a:p>
                      <a:pPr algn="ctr"/>
                      <a:r>
                        <a:rPr lang="en-AU" dirty="0" smtClean="0"/>
                        <a:t>debug</a:t>
                      </a:r>
                      <a:endParaRPr lang="en-AU" dirty="0"/>
                    </a:p>
                  </a:txBody>
                  <a:tcPr anchor="ctr"/>
                </a:tc>
                <a:tc>
                  <a:txBody>
                    <a:bodyPr/>
                    <a:lstStyle/>
                    <a:p>
                      <a:endParaRPr lang="en-AU" sz="11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AU" sz="1200" b="1" dirty="0" smtClean="0"/>
                        <a:t>x86</a:t>
                      </a:r>
                      <a:endParaRPr lang="en-AU"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AU"/>
                    </a:p>
                  </a:txBody>
                  <a:tcPr/>
                </a:tc>
                <a:tc gridSpan="2">
                  <a:txBody>
                    <a:bodyPr/>
                    <a:lstStyle/>
                    <a:p>
                      <a:pPr algn="ctr"/>
                      <a:r>
                        <a:rPr lang="en-AU" sz="1200" b="1" dirty="0" smtClean="0"/>
                        <a:t>amd64</a:t>
                      </a:r>
                      <a:endParaRPr lang="en-AU" sz="11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AU"/>
                    </a:p>
                  </a:txBody>
                  <a:tcPr/>
                </a:tc>
                <a:tc>
                  <a:txBody>
                    <a:bodyPr/>
                    <a:lstStyle/>
                    <a:p>
                      <a:endParaRPr lang="en-AU" sz="11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AU" sz="1200" b="1" dirty="0" smtClean="0"/>
                        <a:t>x86</a:t>
                      </a:r>
                      <a:endParaRPr lang="en-AU"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AU"/>
                    </a:p>
                  </a:txBody>
                  <a:tcPr/>
                </a:tc>
                <a:tc gridSpan="2">
                  <a:txBody>
                    <a:bodyPr/>
                    <a:lstStyle/>
                    <a:p>
                      <a:pPr algn="ctr"/>
                      <a:r>
                        <a:rPr lang="en-AU" sz="1200" b="1" dirty="0" smtClean="0"/>
                        <a:t>amd64</a:t>
                      </a:r>
                      <a:endParaRPr lang="en-AU" sz="11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AU"/>
                    </a:p>
                  </a:txBody>
                  <a:tcPr/>
                </a:tc>
              </a:tr>
              <a:tr h="173147">
                <a:tc vMerge="1">
                  <a:txBody>
                    <a:bodyPr/>
                    <a:lstStyle/>
                    <a:p>
                      <a:endParaRPr lang="en-AU"/>
                    </a:p>
                  </a:txBody>
                  <a:tcPr/>
                </a:tc>
                <a:tc rowSpan="2">
                  <a:txBody>
                    <a:bodyPr/>
                    <a:lstStyle/>
                    <a:p>
                      <a:r>
                        <a:rPr lang="en-AU" sz="1200" b="1" dirty="0" smtClean="0"/>
                        <a:t>gnu</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smtClean="0"/>
                        <a:t>make</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dirty="0" smtClean="0"/>
                        <a:t>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AU" sz="1200" b="1" dirty="0" smtClean="0"/>
                        <a:t>gnu</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099">
                <a:tc vMerge="1">
                  <a:txBody>
                    <a:bodyPr/>
                    <a:lstStyle/>
                    <a:p>
                      <a:endParaRPr lang="en-AU"/>
                    </a:p>
                  </a:txBody>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153">
                <a:tc vMerge="1">
                  <a:txBody>
                    <a:bodyPr/>
                    <a:lstStyle/>
                    <a:p>
                      <a:endParaRPr lang="en-AU"/>
                    </a:p>
                  </a:txBody>
                  <a:tcPr/>
                </a:tc>
                <a:tc rowSpan="2">
                  <a:txBody>
                    <a:bodyPr/>
                    <a:lstStyle/>
                    <a:p>
                      <a:r>
                        <a:rPr lang="en-AU" sz="1200" b="1" dirty="0" err="1" smtClean="0"/>
                        <a:t>msvs</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AU" sz="1200" b="1" dirty="0" err="1" smtClean="0"/>
                        <a:t>msvs</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vMerge="1">
                  <a:txBody>
                    <a:bodyPr/>
                    <a:lstStyle/>
                    <a:p>
                      <a:endParaRPr lang="en-AU"/>
                    </a:p>
                  </a:txBody>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306787">
                <a:tc rowSpan="5">
                  <a:txBody>
                    <a:bodyPr/>
                    <a:lstStyle/>
                    <a:p>
                      <a:pPr algn="ctr"/>
                      <a:r>
                        <a:rPr lang="en-AU" dirty="0" smtClean="0"/>
                        <a:t>release</a:t>
                      </a:r>
                      <a:endParaRPr lang="en-AU" dirty="0"/>
                    </a:p>
                  </a:txBody>
                  <a:tcPr anchor="ctr"/>
                </a:tc>
                <a:tc>
                  <a:txBody>
                    <a:bodyPr/>
                    <a:lstStyle/>
                    <a:p>
                      <a:endParaRPr lang="en-AU" sz="11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AU" sz="1200" b="1" dirty="0" smtClean="0"/>
                        <a:t>x86</a:t>
                      </a:r>
                      <a:endParaRPr lang="en-AU"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AU"/>
                    </a:p>
                  </a:txBody>
                  <a:tcPr/>
                </a:tc>
                <a:tc gridSpan="2">
                  <a:txBody>
                    <a:bodyPr/>
                    <a:lstStyle/>
                    <a:p>
                      <a:pPr algn="ctr"/>
                      <a:r>
                        <a:rPr lang="en-AU" sz="1200" b="1" dirty="0" smtClean="0"/>
                        <a:t>amd64</a:t>
                      </a:r>
                      <a:endParaRPr lang="en-AU" sz="11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AU"/>
                    </a:p>
                  </a:txBody>
                  <a:tcPr/>
                </a:tc>
                <a:tc>
                  <a:txBody>
                    <a:bodyPr/>
                    <a:lstStyle/>
                    <a:p>
                      <a:endParaRPr lang="en-AU" sz="11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AU" sz="1200" b="1" dirty="0" smtClean="0"/>
                        <a:t>x86</a:t>
                      </a:r>
                      <a:endParaRPr lang="en-AU"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AU"/>
                    </a:p>
                  </a:txBody>
                  <a:tcPr/>
                </a:tc>
                <a:tc gridSpan="2">
                  <a:txBody>
                    <a:bodyPr/>
                    <a:lstStyle/>
                    <a:p>
                      <a:pPr algn="ctr"/>
                      <a:r>
                        <a:rPr lang="en-AU" sz="1200" b="1" dirty="0" smtClean="0"/>
                        <a:t>amd64</a:t>
                      </a:r>
                      <a:endParaRPr lang="en-AU" sz="11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AU"/>
                    </a:p>
                  </a:txBody>
                  <a:tcPr/>
                </a:tc>
              </a:tr>
              <a:tr h="252648">
                <a:tc vMerge="1">
                  <a:txBody>
                    <a:bodyPr/>
                    <a:lstStyle/>
                    <a:p>
                      <a:endParaRPr lang="en-AU"/>
                    </a:p>
                  </a:txBody>
                  <a:tcPr/>
                </a:tc>
                <a:tc rowSpan="2">
                  <a:txBody>
                    <a:bodyPr/>
                    <a:lstStyle/>
                    <a:p>
                      <a:r>
                        <a:rPr lang="en-AU" sz="1200" b="1" dirty="0" smtClean="0"/>
                        <a:t>gnu</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AU" sz="1200" b="1" dirty="0" smtClean="0"/>
                        <a:t>gnu</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smtClean="0"/>
                        <a:t>make</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2648">
                <a:tc vMerge="1">
                  <a:txBody>
                    <a:bodyPr/>
                    <a:lstStyle/>
                    <a:p>
                      <a:endParaRPr lang="en-AU"/>
                    </a:p>
                  </a:txBody>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2648">
                <a:tc vMerge="1">
                  <a:txBody>
                    <a:bodyPr/>
                    <a:lstStyle/>
                    <a:p>
                      <a:endParaRPr lang="en-AU"/>
                    </a:p>
                  </a:txBody>
                  <a:tcPr/>
                </a:tc>
                <a:tc rowSpan="2">
                  <a:txBody>
                    <a:bodyPr/>
                    <a:lstStyle/>
                    <a:p>
                      <a:r>
                        <a:rPr lang="en-AU" sz="1200" b="1" dirty="0" err="1" smtClean="0"/>
                        <a:t>msvs</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100" dirty="0" smtClean="0"/>
                        <a:t>ʘ</a:t>
                      </a:r>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AU" sz="1200" b="1" dirty="0" err="1" smtClean="0"/>
                        <a:t>msvs</a:t>
                      </a:r>
                      <a:endParaRPr lang="en-AU" sz="11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i="1" dirty="0" smtClean="0"/>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2648">
                <a:tc vMerge="1">
                  <a:txBody>
                    <a:bodyPr/>
                    <a:lstStyle/>
                    <a:p>
                      <a:endParaRPr lang="en-AU"/>
                    </a:p>
                  </a:txBody>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en-AU"/>
                    </a:p>
                  </a:txBody>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AU"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AU" sz="1100" i="1" dirty="0" err="1" smtClean="0"/>
                        <a:t>msvs</a:t>
                      </a:r>
                      <a:endParaRPr lang="en-AU"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AU"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4231653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From The Top Down – Tools</a:t>
            </a:r>
            <a:endParaRPr lang="en-AU" dirty="0"/>
          </a:p>
        </p:txBody>
      </p:sp>
      <p:sp>
        <p:nvSpPr>
          <p:cNvPr id="8" name="Content Placeholder 7"/>
          <p:cNvSpPr>
            <a:spLocks noGrp="1"/>
          </p:cNvSpPr>
          <p:nvPr>
            <p:ph idx="1"/>
          </p:nvPr>
        </p:nvSpPr>
        <p:spPr>
          <a:xfrm>
            <a:off x="457200" y="2502122"/>
            <a:ext cx="8229600" cy="1747615"/>
          </a:xfrm>
        </p:spPr>
        <p:txBody>
          <a:bodyPr/>
          <a:lstStyle/>
          <a:p>
            <a:pPr>
              <a:buFont typeface="Arial" charset="0"/>
              <a:buChar char="•"/>
            </a:pPr>
            <a:r>
              <a:rPr lang="en-AU" dirty="0" smtClean="0"/>
              <a:t>The M-Build tools generally try to avoid taking any arguments</a:t>
            </a:r>
          </a:p>
          <a:p>
            <a:pPr>
              <a:buFont typeface="Arial" charset="0"/>
              <a:buChar char="•"/>
            </a:pPr>
            <a:r>
              <a:rPr lang="en-AU" dirty="0" smtClean="0"/>
              <a:t>The different metadata is treated identically (M-Build doesn’t know the difference between its own and your project’s metadata)</a:t>
            </a:r>
          </a:p>
          <a:p>
            <a:pPr>
              <a:buFont typeface="Arial" charset="0"/>
              <a:buChar char="•"/>
            </a:pPr>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6</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566219053"/>
              </p:ext>
            </p:extLst>
          </p:nvPr>
        </p:nvGraphicFramePr>
        <p:xfrm>
          <a:off x="899592" y="917947"/>
          <a:ext cx="6567910" cy="1654844"/>
        </p:xfrm>
        <a:graphic>
          <a:graphicData uri="http://schemas.openxmlformats.org/presentationml/2006/ole">
            <mc:AlternateContent xmlns:mc="http://schemas.openxmlformats.org/markup-compatibility/2006">
              <mc:Choice xmlns:v="urn:schemas-microsoft-com:vml" Requires="v">
                <p:oleObj spid="_x0000_s323630" name="Visio" r:id="rId4" imgW="5242470" imgH="1266570" progId="Visio.Drawing.11">
                  <p:embed/>
                </p:oleObj>
              </mc:Choice>
              <mc:Fallback>
                <p:oleObj name="Visio" r:id="rId4" imgW="5242470" imgH="1266570" progId="Visio.Drawing.11">
                  <p:embed/>
                  <p:pic>
                    <p:nvPicPr>
                      <p:cNvPr id="0" name=""/>
                      <p:cNvPicPr/>
                      <p:nvPr/>
                    </p:nvPicPr>
                    <p:blipFill>
                      <a:blip r:embed="rId5"/>
                      <a:stretch>
                        <a:fillRect/>
                      </a:stretch>
                    </p:blipFill>
                    <p:spPr>
                      <a:xfrm>
                        <a:off x="899592" y="917947"/>
                        <a:ext cx="6567910" cy="1654844"/>
                      </a:xfrm>
                      <a:prstGeom prst="rect">
                        <a:avLst/>
                      </a:prstGeom>
                    </p:spPr>
                  </p:pic>
                </p:oleObj>
              </mc:Fallback>
            </mc:AlternateContent>
          </a:graphicData>
        </a:graphic>
      </p:graphicFrame>
    </p:spTree>
    <p:extLst>
      <p:ext uri="{BB962C8B-B14F-4D97-AF65-F5344CB8AC3E}">
        <p14:creationId xmlns:p14="http://schemas.microsoft.com/office/powerpoint/2010/main" val="19941592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Configurations</a:t>
            </a:r>
            <a:endParaRPr lang="en-AU" dirty="0"/>
          </a:p>
        </p:txBody>
      </p:sp>
      <p:sp>
        <p:nvSpPr>
          <p:cNvPr id="8" name="Content Placeholder 7"/>
          <p:cNvSpPr>
            <a:spLocks noGrp="1"/>
          </p:cNvSpPr>
          <p:nvPr>
            <p:ph idx="1"/>
          </p:nvPr>
        </p:nvSpPr>
        <p:spPr/>
        <p:txBody>
          <a:bodyPr/>
          <a:lstStyle/>
          <a:p>
            <a:r>
              <a:rPr lang="en-AU" dirty="0" smtClean="0"/>
              <a:t>A project specifies which dimensions it wants, plus a function to decide if a given configuration is wanted</a:t>
            </a:r>
          </a:p>
          <a:p>
            <a:r>
              <a:rPr lang="en-AU" dirty="0" smtClean="0"/>
              <a:t>M-Build provides a set of standard dimensions, and a function which can be used</a:t>
            </a:r>
          </a:p>
          <a:p>
            <a:r>
              <a:rPr lang="en-AU" dirty="0" smtClean="0"/>
              <a:t>A project can ignore the M-Build built-ins (not recommended), or extend them (e.g. adding a new OS or </a:t>
            </a:r>
            <a:r>
              <a:rPr lang="en-AU" dirty="0" err="1" smtClean="0"/>
              <a:t>toolchain</a:t>
            </a:r>
            <a:r>
              <a:rPr lang="en-AU" dirty="0" smtClean="0"/>
              <a:t>)</a:t>
            </a:r>
          </a:p>
          <a:p>
            <a:r>
              <a:rPr lang="en-AU" dirty="0" smtClean="0"/>
              <a:t>*.p2_plugin files can be used here to give names to these </a:t>
            </a:r>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60</a:t>
            </a:fld>
            <a:endParaRPr lang="en-US"/>
          </a:p>
        </p:txBody>
      </p:sp>
    </p:spTree>
    <p:extLst>
      <p:ext uri="{BB962C8B-B14F-4D97-AF65-F5344CB8AC3E}">
        <p14:creationId xmlns:p14="http://schemas.microsoft.com/office/powerpoint/2010/main" val="34883996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Custom Configurations</a:t>
            </a:r>
            <a:endParaRPr lang="en-AU" dirty="0"/>
          </a:p>
        </p:txBody>
      </p:sp>
      <p:sp>
        <p:nvSpPr>
          <p:cNvPr id="3" name="Content Placeholder 2"/>
          <p:cNvSpPr>
            <a:spLocks noGrp="1"/>
          </p:cNvSpPr>
          <p:nvPr>
            <p:ph idx="1"/>
          </p:nvPr>
        </p:nvSpPr>
        <p:spPr/>
        <p:txBody>
          <a:bodyPr/>
          <a:lstStyle/>
          <a:p>
            <a:r>
              <a:rPr lang="en-AU" dirty="0" smtClean="0"/>
              <a:t>Start with the "</a:t>
            </a:r>
            <a:r>
              <a:rPr lang="en-AU" dirty="0" err="1" smtClean="0"/>
              <a:t>mbuild_standard</a:t>
            </a:r>
            <a:r>
              <a:rPr lang="en-AU" dirty="0" smtClean="0"/>
              <a:t>" set</a:t>
            </a:r>
          </a:p>
          <a:p>
            <a:r>
              <a:rPr lang="en-AU" dirty="0" smtClean="0"/>
              <a:t>Use the "</a:t>
            </a:r>
            <a:r>
              <a:rPr lang="en-AU" dirty="0" err="1" smtClean="0"/>
              <a:t>mbuild</a:t>
            </a:r>
            <a:r>
              <a:rPr lang="en-AU" dirty="0" smtClean="0"/>
              <a:t>_*" functions to modify. e.g.</a:t>
            </a:r>
          </a:p>
          <a:p>
            <a:pPr lvl="1"/>
            <a:r>
              <a:rPr lang="en-AU" sz="1600" dirty="0" err="1" smtClean="0">
                <a:latin typeface="Consolas" pitchFamily="49" charset="0"/>
                <a:cs typeface="Consolas" pitchFamily="49" charset="0"/>
              </a:rPr>
              <a:t>mbuild_add_dimensions</a:t>
            </a:r>
            <a:r>
              <a:rPr lang="en-AU" sz="1600" dirty="0" smtClean="0">
                <a:latin typeface="Consolas" pitchFamily="49" charset="0"/>
                <a:cs typeface="Consolas" pitchFamily="49" charset="0"/>
              </a:rPr>
              <a:t>(</a:t>
            </a:r>
            <a:r>
              <a:rPr lang="en-AU" sz="1600" dirty="0" err="1" smtClean="0">
                <a:latin typeface="Consolas" pitchFamily="49" charset="0"/>
                <a:cs typeface="Consolas" pitchFamily="49" charset="0"/>
              </a:rPr>
              <a:t>mbuild_standard</a:t>
            </a:r>
            <a:r>
              <a:rPr lang="en-AU" sz="1600" dirty="0" smtClean="0">
                <a:latin typeface="Consolas" pitchFamily="49" charset="0"/>
                <a:cs typeface="Consolas" pitchFamily="49" charset="0"/>
              </a:rPr>
              <a:t>, ["</a:t>
            </a:r>
            <a:r>
              <a:rPr lang="en-AU" sz="1600" dirty="0" err="1" smtClean="0">
                <a:latin typeface="Consolas" pitchFamily="49" charset="0"/>
                <a:cs typeface="Consolas" pitchFamily="49" charset="0"/>
              </a:rPr>
              <a:t>lang</a:t>
            </a:r>
            <a:r>
              <a:rPr lang="en-AU" sz="1600" dirty="0" smtClean="0">
                <a:latin typeface="Consolas" pitchFamily="49" charset="0"/>
                <a:cs typeface="Consolas" pitchFamily="49" charset="0"/>
              </a:rPr>
              <a:t>"])</a:t>
            </a:r>
          </a:p>
          <a:p>
            <a:pPr lvl="1"/>
            <a:r>
              <a:rPr lang="en-AU" sz="1400" dirty="0" err="1" smtClean="0">
                <a:latin typeface="Consolas" pitchFamily="49" charset="0"/>
                <a:cs typeface="Consolas" pitchFamily="49" charset="0"/>
              </a:rPr>
              <a:t>mbuild_restrict</a:t>
            </a:r>
            <a:r>
              <a:rPr lang="en-AU" sz="1400" dirty="0" smtClean="0">
                <a:latin typeface="Consolas" pitchFamily="49" charset="0"/>
                <a:cs typeface="Consolas" pitchFamily="49" charset="0"/>
              </a:rPr>
              <a:t>(</a:t>
            </a:r>
            <a:r>
              <a:rPr lang="en-AU" sz="1400" dirty="0" err="1" smtClean="0">
                <a:latin typeface="Consolas" pitchFamily="49" charset="0"/>
                <a:cs typeface="Consolas" pitchFamily="49" charset="0"/>
              </a:rPr>
              <a:t>mbuild_standard</a:t>
            </a:r>
            <a:r>
              <a:rPr lang="en-AU" sz="1400" dirty="0" smtClean="0">
                <a:latin typeface="Consolas" pitchFamily="49" charset="0"/>
                <a:cs typeface="Consolas" pitchFamily="49" charset="0"/>
              </a:rPr>
              <a:t>, {'</a:t>
            </a:r>
            <a:r>
              <a:rPr lang="en-AU" sz="1400" dirty="0" err="1" smtClean="0">
                <a:latin typeface="Consolas" pitchFamily="49" charset="0"/>
                <a:cs typeface="Consolas" pitchFamily="49" charset="0"/>
              </a:rPr>
              <a:t>os</a:t>
            </a:r>
            <a:r>
              <a:rPr lang="en-AU" sz="1400" dirty="0" smtClean="0">
                <a:latin typeface="Consolas" pitchFamily="49" charset="0"/>
                <a:cs typeface="Consolas" pitchFamily="49" charset="0"/>
              </a:rPr>
              <a:t>': ['windows']})</a:t>
            </a:r>
          </a:p>
          <a:p>
            <a:pPr lvl="1"/>
            <a:r>
              <a:rPr lang="en-AU" sz="1400" dirty="0" smtClean="0">
                <a:cs typeface="Consolas" pitchFamily="49" charset="0"/>
              </a:rPr>
              <a:t>More available in </a:t>
            </a:r>
            <a:r>
              <a:rPr lang="en-AU" sz="1400" dirty="0" err="1" smtClean="0">
                <a:cs typeface="Consolas" pitchFamily="49" charset="0"/>
              </a:rPr>
              <a:t>mbuild</a:t>
            </a:r>
            <a:r>
              <a:rPr lang="en-AU" sz="1400" dirty="0" smtClean="0">
                <a:cs typeface="Consolas" pitchFamily="49" charset="0"/>
              </a:rPr>
              <a:t>/data/plugins/mbuild.p2_plugin</a:t>
            </a:r>
            <a:endParaRPr lang="en-AU" sz="1400" dirty="0">
              <a:cs typeface="Consolas" pitchFamily="49" charset="0"/>
            </a:endParaRPr>
          </a:p>
          <a:p>
            <a:r>
              <a:rPr lang="en-AU" dirty="0" smtClean="0">
                <a:cs typeface="Consolas" pitchFamily="49" charset="0"/>
              </a:rPr>
              <a:t>Can define new configurations in a *.p2_plugin file</a:t>
            </a:r>
          </a:p>
          <a:p>
            <a:pPr lvl="1"/>
            <a:r>
              <a:rPr lang="en-AU" sz="1400" dirty="0" smtClean="0">
                <a:cs typeface="Consolas" pitchFamily="49" charset="0"/>
              </a:rPr>
              <a:t>Must be reachable from "default" query</a:t>
            </a:r>
          </a:p>
          <a:p>
            <a:pPr lvl="1"/>
            <a:r>
              <a:rPr lang="en-AU" sz="1400" dirty="0" smtClean="0">
                <a:cs typeface="Consolas" pitchFamily="49" charset="0"/>
              </a:rPr>
              <a:t>Python file, with "</a:t>
            </a:r>
            <a:r>
              <a:rPr lang="en-AU" sz="1400" dirty="0" err="1" smtClean="0">
                <a:cs typeface="Consolas" pitchFamily="49" charset="0"/>
              </a:rPr>
              <a:t>get_symbols</a:t>
            </a:r>
            <a:r>
              <a:rPr lang="en-AU" sz="1400" dirty="0" smtClean="0">
                <a:cs typeface="Consolas" pitchFamily="49" charset="0"/>
              </a:rPr>
              <a:t>" function, returning dictionary mapping name (e.g. "</a:t>
            </a:r>
            <a:r>
              <a:rPr lang="en-AU" sz="1400" dirty="0" err="1" smtClean="0">
                <a:cs typeface="Consolas" pitchFamily="49" charset="0"/>
              </a:rPr>
              <a:t>mbuild_standard</a:t>
            </a:r>
            <a:r>
              <a:rPr lang="en-AU" sz="1400" dirty="0" smtClean="0">
                <a:cs typeface="Consolas" pitchFamily="49" charset="0"/>
              </a:rPr>
              <a:t>") to value</a:t>
            </a:r>
          </a:p>
          <a:p>
            <a:pPr lvl="1"/>
            <a:r>
              <a:rPr lang="en-AU" sz="1400" dirty="0" smtClean="0">
                <a:cs typeface="Consolas" pitchFamily="49" charset="0"/>
              </a:rPr>
              <a:t>May use special "require" function to get symbols from other *.p2_plugin files (e.g. "require('</a:t>
            </a:r>
            <a:r>
              <a:rPr lang="en-AU" sz="1400" dirty="0" err="1" smtClean="0">
                <a:cs typeface="Consolas" pitchFamily="49" charset="0"/>
              </a:rPr>
              <a:t>mbuild_standard</a:t>
            </a:r>
            <a:r>
              <a:rPr lang="en-AU" sz="1400" dirty="0" smtClean="0">
                <a:cs typeface="Consolas" pitchFamily="49" charset="0"/>
              </a:rPr>
              <a:t>')"</a:t>
            </a:r>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61</a:t>
            </a:fld>
            <a:endParaRPr lang="en-US"/>
          </a:p>
        </p:txBody>
      </p:sp>
    </p:spTree>
    <p:extLst>
      <p:ext uri="{BB962C8B-B14F-4D97-AF65-F5344CB8AC3E}">
        <p14:creationId xmlns:p14="http://schemas.microsoft.com/office/powerpoint/2010/main" val="20321435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Custom Configurations – Example</a:t>
            </a:r>
            <a:endParaRPr lang="en-AU" dirty="0"/>
          </a:p>
        </p:txBody>
      </p:sp>
      <p:sp>
        <p:nvSpPr>
          <p:cNvPr id="7" name="Content Placeholder 6"/>
          <p:cNvSpPr>
            <a:spLocks noGrp="1"/>
          </p:cNvSpPr>
          <p:nvPr>
            <p:ph sz="half" idx="2"/>
          </p:nvPr>
        </p:nvSpPr>
        <p:spPr/>
        <p:txBody>
          <a:bodyPr/>
          <a:lstStyle/>
          <a:p>
            <a:r>
              <a:rPr lang="en-AU" sz="2000" dirty="0" smtClean="0"/>
              <a:t>Exports a symbol 'example'</a:t>
            </a:r>
          </a:p>
          <a:p>
            <a:r>
              <a:rPr lang="en-AU" sz="2000" dirty="0" smtClean="0"/>
              <a:t>No restriction on the value of the symbol (e.g. could be a string)</a:t>
            </a:r>
          </a:p>
          <a:p>
            <a:r>
              <a:rPr lang="en-AU" sz="2000" dirty="0" smtClean="0"/>
              <a:t>Recommend that you name the file after the symbols it export (e.g. </a:t>
            </a:r>
            <a:r>
              <a:rPr lang="en-AU" sz="2000" smtClean="0"/>
              <a:t>"example.p2_plugin" </a:t>
            </a:r>
            <a:r>
              <a:rPr lang="en-AU" sz="2000" dirty="0" smtClean="0"/>
              <a:t>in this case)</a:t>
            </a:r>
            <a:endParaRPr lang="en-AU" sz="20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62</a:t>
            </a:fld>
            <a:endParaRPr lang="en-US"/>
          </a:p>
        </p:txBody>
      </p:sp>
      <p:sp>
        <p:nvSpPr>
          <p:cNvPr id="8"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require('</a:t>
            </a:r>
            <a:r>
              <a:rPr lang="en-AU" sz="2000" dirty="0" err="1" smtClean="0">
                <a:latin typeface="Consolas" pitchFamily="49" charset="0"/>
                <a:cs typeface="Consolas" pitchFamily="49" charset="0"/>
              </a:rPr>
              <a:t>mbuild_standard</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require('</a:t>
            </a:r>
            <a:r>
              <a:rPr lang="en-AU" sz="2000" dirty="0" err="1" smtClean="0">
                <a:latin typeface="Consolas" pitchFamily="49" charset="0"/>
                <a:cs typeface="Consolas" pitchFamily="49" charset="0"/>
              </a:rPr>
              <a:t>mbuild_restrict</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def</a:t>
            </a: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get_symbols</a:t>
            </a:r>
            <a:r>
              <a:rPr lang="en-AU" sz="2000" dirty="0" smtClean="0">
                <a:latin typeface="Consolas" pitchFamily="49" charset="0"/>
                <a:cs typeface="Consolas" pitchFamily="49" charset="0"/>
              </a:rPr>
              <a:t>():</a:t>
            </a:r>
          </a:p>
          <a:p>
            <a:pPr marL="0" indent="0">
              <a:spcBef>
                <a:spcPts val="60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 return \</a:t>
            </a:r>
          </a:p>
          <a:p>
            <a:pPr marL="0" indent="0">
              <a:spcBef>
                <a:spcPts val="60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  {'example':</a:t>
            </a:r>
          </a:p>
          <a:p>
            <a:pPr marL="0" indent="0">
              <a:spcBef>
                <a:spcPts val="60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mbuild_restrict</a:t>
            </a:r>
            <a:r>
              <a:rPr lang="en-AU" sz="2000" dirty="0" smtClean="0">
                <a:latin typeface="Consolas" pitchFamily="49" charset="0"/>
                <a:cs typeface="Consolas" pitchFamily="49" charset="0"/>
              </a:rPr>
              <a:t>(</a:t>
            </a:r>
          </a:p>
          <a:p>
            <a:pPr marL="0" indent="0">
              <a:spcBef>
                <a:spcPts val="60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mbuild_standard</a:t>
            </a:r>
            <a:r>
              <a:rPr lang="en-AU" sz="2000" dirty="0" smtClean="0">
                <a:latin typeface="Consolas" pitchFamily="49" charset="0"/>
                <a:cs typeface="Consolas" pitchFamily="49" charset="0"/>
              </a:rPr>
              <a:t>,</a:t>
            </a:r>
          </a:p>
          <a:p>
            <a:pPr marL="0" indent="0">
              <a:spcBef>
                <a:spcPts val="60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     {'tool': ['make']}</a:t>
            </a:r>
          </a:p>
          <a:p>
            <a:pPr marL="0" indent="0">
              <a:spcBef>
                <a:spcPts val="60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    )}</a:t>
            </a:r>
          </a:p>
          <a:p>
            <a:pPr marL="0" indent="0">
              <a:spcBef>
                <a:spcPts val="60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   </a:t>
            </a:r>
          </a:p>
        </p:txBody>
      </p:sp>
    </p:spTree>
    <p:extLst>
      <p:ext uri="{BB962C8B-B14F-4D97-AF65-F5344CB8AC3E}">
        <p14:creationId xmlns:p14="http://schemas.microsoft.com/office/powerpoint/2010/main" val="19295640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Projects</a:t>
            </a:r>
            <a:endParaRPr lang="en-AU" dirty="0"/>
          </a:p>
        </p:txBody>
      </p:sp>
      <p:sp>
        <p:nvSpPr>
          <p:cNvPr id="11" name="Content Placeholder 5"/>
          <p:cNvSpPr>
            <a:spLocks noGrp="1"/>
          </p:cNvSpPr>
          <p:nvPr>
            <p:ph sz="half" idx="1"/>
          </p:nvPr>
        </p:nvSpPr>
        <p:spPr>
          <a:xfrm>
            <a:off x="457200" y="820738"/>
            <a:ext cx="4038600" cy="1537369"/>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400" dirty="0" err="1" smtClean="0">
                <a:latin typeface="Consolas" pitchFamily="49" charset="0"/>
                <a:cs typeface="Consolas" pitchFamily="49" charset="0"/>
              </a:rPr>
              <a:t>hello_world</a:t>
            </a:r>
            <a:r>
              <a:rPr lang="en-AU" sz="1400" dirty="0" smtClean="0">
                <a:latin typeface="Consolas" pitchFamily="49" charset="0"/>
                <a:cs typeface="Consolas" pitchFamily="49" charset="0"/>
              </a:rPr>
              <a:t> = </a:t>
            </a:r>
            <a:r>
              <a:rPr lang="en-AU" sz="1400" dirty="0" err="1" smtClean="0">
                <a:latin typeface="Consolas" pitchFamily="49" charset="0"/>
                <a:cs typeface="Consolas" pitchFamily="49" charset="0"/>
              </a:rPr>
              <a:t>ProjectSpec</a:t>
            </a:r>
            <a:r>
              <a:rPr lang="en-AU" sz="1400" dirty="0" smtClean="0">
                <a:latin typeface="Consolas" pitchFamily="49" charset="0"/>
                <a:cs typeface="Consolas" pitchFamily="49" charset="0"/>
              </a:rPr>
              <a:t>(</a:t>
            </a:r>
          </a:p>
          <a:p>
            <a:pPr marL="0" indent="0">
              <a:spcBef>
                <a:spcPts val="600"/>
              </a:spcBef>
              <a:buNone/>
            </a:pPr>
            <a:r>
              <a:rPr lang="en-AU" sz="1400" dirty="0" smtClean="0">
                <a:latin typeface="Consolas" pitchFamily="49" charset="0"/>
                <a:cs typeface="Consolas" pitchFamily="49" charset="0"/>
              </a:rPr>
              <a:t> actions=</a:t>
            </a:r>
            <a:r>
              <a:rPr lang="en-AU" sz="1400" dirty="0" err="1" smtClean="0">
                <a:latin typeface="Consolas" pitchFamily="49" charset="0"/>
                <a:cs typeface="Consolas" pitchFamily="49" charset="0"/>
              </a:rPr>
              <a:t>mbuild_compile_and_link</a:t>
            </a:r>
            <a:r>
              <a:rPr lang="en-AU" sz="1400" dirty="0" smtClean="0">
                <a:latin typeface="Consolas" pitchFamily="49" charset="0"/>
                <a:cs typeface="Consolas" pitchFamily="49" charset="0"/>
              </a:rPr>
              <a:t>,</a:t>
            </a:r>
          </a:p>
          <a:p>
            <a:pPr marL="0" indent="0">
              <a:spcBef>
                <a:spcPts val="600"/>
              </a:spcBef>
              <a:buNone/>
            </a:pPr>
            <a:r>
              <a:rPr lang="en-AU" sz="1400" dirty="0" smtClean="0">
                <a:latin typeface="Consolas" pitchFamily="49" charset="0"/>
                <a:cs typeface="Consolas" pitchFamily="49" charset="0"/>
              </a:rPr>
              <a:t> depends=[],</a:t>
            </a:r>
          </a:p>
          <a:p>
            <a:pPr marL="0" indent="0">
              <a:spcBef>
                <a:spcPts val="600"/>
              </a:spcBef>
              <a:buNone/>
            </a:pPr>
            <a:r>
              <a:rPr lang="en-AU" sz="1400" dirty="0">
                <a:latin typeface="Consolas" pitchFamily="49" charset="0"/>
                <a:cs typeface="Consolas" pitchFamily="49" charset="0"/>
              </a:rPr>
              <a:t> </a:t>
            </a:r>
            <a:r>
              <a:rPr lang="en-AU" sz="1400" dirty="0" err="1" smtClean="0">
                <a:latin typeface="Consolas" pitchFamily="49" charset="0"/>
                <a:cs typeface="Consolas" pitchFamily="49" charset="0"/>
              </a:rPr>
              <a:t>build_configuration</a:t>
            </a:r>
            <a:r>
              <a:rPr lang="en-AU" sz="1400" dirty="0" smtClean="0">
                <a:latin typeface="Consolas" pitchFamily="49" charset="0"/>
                <a:cs typeface="Consolas" pitchFamily="49" charset="0"/>
              </a:rPr>
              <a:t>=</a:t>
            </a:r>
            <a:r>
              <a:rPr lang="en-AU" sz="1400" dirty="0" err="1" smtClean="0">
                <a:latin typeface="Consolas" pitchFamily="49" charset="0"/>
                <a:cs typeface="Consolas" pitchFamily="49" charset="0"/>
              </a:rPr>
              <a:t>mbuild_standard</a:t>
            </a:r>
            <a:endParaRPr lang="en-AU" sz="1400" dirty="0" smtClean="0">
              <a:latin typeface="Consolas" pitchFamily="49" charset="0"/>
              <a:cs typeface="Consolas" pitchFamily="49" charset="0"/>
            </a:endParaRPr>
          </a:p>
          <a:p>
            <a:pPr marL="0" indent="0">
              <a:spcBef>
                <a:spcPts val="600"/>
              </a:spcBef>
              <a:buNone/>
            </a:pPr>
            <a:r>
              <a:rPr lang="en-AU" sz="1400" dirty="0">
                <a:latin typeface="Consolas" pitchFamily="49" charset="0"/>
                <a:cs typeface="Consolas" pitchFamily="49" charset="0"/>
              </a:rPr>
              <a:t>)</a:t>
            </a:r>
            <a:endParaRPr lang="en-AU" sz="1400" dirty="0" smtClean="0">
              <a:latin typeface="Consolas" pitchFamily="49" charset="0"/>
              <a:cs typeface="Consolas" pitchFamily="49" charset="0"/>
            </a:endParaRPr>
          </a:p>
        </p:txBody>
      </p:sp>
      <p:sp>
        <p:nvSpPr>
          <p:cNvPr id="10" name="Content Placeholder 9"/>
          <p:cNvSpPr>
            <a:spLocks noGrp="1"/>
          </p:cNvSpPr>
          <p:nvPr>
            <p:ph sz="half" idx="2"/>
          </p:nvPr>
        </p:nvSpPr>
        <p:spPr/>
        <p:txBody>
          <a:bodyPr/>
          <a:lstStyle/>
          <a:p>
            <a:r>
              <a:rPr lang="en-AU" sz="1800" dirty="0" smtClean="0"/>
              <a:t>Project has a name ("</a:t>
            </a:r>
            <a:r>
              <a:rPr lang="en-AU" sz="1800" dirty="0" err="1" smtClean="0"/>
              <a:t>hello_world</a:t>
            </a:r>
            <a:r>
              <a:rPr lang="en-AU" sz="1800" dirty="0" smtClean="0"/>
              <a:t>")</a:t>
            </a:r>
          </a:p>
          <a:p>
            <a:r>
              <a:rPr lang="en-AU" sz="1800" dirty="0" smtClean="0"/>
              <a:t>actions can be</a:t>
            </a:r>
          </a:p>
          <a:p>
            <a:pPr lvl="1"/>
            <a:r>
              <a:rPr lang="en-AU" sz="1400" dirty="0" err="1" smtClean="0"/>
              <a:t>mbuild_compile_and_link</a:t>
            </a:r>
            <a:endParaRPr lang="en-AU" sz="1400" dirty="0" smtClean="0"/>
          </a:p>
          <a:p>
            <a:pPr lvl="1"/>
            <a:r>
              <a:rPr lang="en-AU" sz="1400" dirty="0" err="1" smtClean="0"/>
              <a:t>mbuild_compile_and_archive</a:t>
            </a:r>
            <a:endParaRPr lang="en-AU" sz="1400" dirty="0" smtClean="0"/>
          </a:p>
          <a:p>
            <a:pPr lvl="1"/>
            <a:r>
              <a:rPr lang="en-AU" sz="1400" dirty="0" smtClean="0"/>
              <a:t>other? (extensible… not sure what else is useful though)</a:t>
            </a:r>
          </a:p>
          <a:p>
            <a:r>
              <a:rPr lang="en-AU" sz="1800" dirty="0" smtClean="0"/>
              <a:t>depends is a list of project names</a:t>
            </a:r>
          </a:p>
          <a:p>
            <a:r>
              <a:rPr lang="en-AU" sz="1800" dirty="0" err="1" smtClean="0"/>
              <a:t>mbuild_standard</a:t>
            </a:r>
            <a:r>
              <a:rPr lang="en-AU" sz="1800" dirty="0" smtClean="0"/>
              <a:t> wraps up the standard set of dimensions with the standard function to decide if they make sense</a:t>
            </a:r>
          </a:p>
          <a:p>
            <a:pPr marL="0" indent="0">
              <a:buNone/>
            </a:pPr>
            <a:endParaRPr lang="en-AU" sz="1200" dirty="0">
              <a:latin typeface="Consolas" pitchFamily="49" charset="0"/>
              <a:cs typeface="Consolas" pitchFamily="49" charset="0"/>
            </a:endParaRPr>
          </a:p>
          <a:p>
            <a:pPr marL="0" indent="0">
              <a:buNone/>
            </a:pPr>
            <a:endParaRPr lang="en-AU" sz="14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dirty="0" smtClean="0"/>
              <a:t>CONFIDENTIAL INFORMATION</a:t>
            </a:r>
            <a:endParaRPr lang="en-US" dirty="0"/>
          </a:p>
        </p:txBody>
      </p:sp>
      <p:sp>
        <p:nvSpPr>
          <p:cNvPr id="6" name="Slide Number Placeholder 5"/>
          <p:cNvSpPr>
            <a:spLocks noGrp="1"/>
          </p:cNvSpPr>
          <p:nvPr>
            <p:ph type="sldNum" sz="quarter" idx="11"/>
          </p:nvPr>
        </p:nvSpPr>
        <p:spPr/>
        <p:txBody>
          <a:bodyPr/>
          <a:lstStyle/>
          <a:p>
            <a:fld id="{F0BDFD2F-69B9-478E-B6BC-54DD79CF9F7A}" type="slidenum">
              <a:rPr lang="en-US" smtClean="0"/>
              <a:pPr/>
              <a:t>63</a:t>
            </a:fld>
            <a:endParaRPr lang="en-US"/>
          </a:p>
        </p:txBody>
      </p:sp>
      <p:sp>
        <p:nvSpPr>
          <p:cNvPr id="2" name="TextBox 1"/>
          <p:cNvSpPr txBox="1"/>
          <p:nvPr/>
        </p:nvSpPr>
        <p:spPr>
          <a:xfrm>
            <a:off x="467544" y="2358107"/>
            <a:ext cx="4032448" cy="2031325"/>
          </a:xfrm>
          <a:prstGeom prst="rect">
            <a:avLst/>
          </a:prstGeom>
          <a:noFill/>
        </p:spPr>
        <p:txBody>
          <a:bodyPr wrap="square" rtlCol="0">
            <a:spAutoFit/>
          </a:bodyPr>
          <a:lstStyle/>
          <a:p>
            <a:pPr marL="285750" indent="-285750">
              <a:buFont typeface="Arial" pitchFamily="34" charset="0"/>
              <a:buChar char="•"/>
            </a:pPr>
            <a:r>
              <a:rPr lang="en-AU" sz="1400" dirty="0" smtClean="0"/>
              <a:t>The name of the variable being set ("</a:t>
            </a:r>
            <a:r>
              <a:rPr lang="en-AU" sz="1400" dirty="0" err="1" smtClean="0"/>
              <a:t>hello_world</a:t>
            </a:r>
            <a:r>
              <a:rPr lang="en-AU" sz="1400" dirty="0" smtClean="0"/>
              <a:t>") must be the name of the file, with out its ".project" extension (e.g. this must go in a file called "</a:t>
            </a:r>
            <a:r>
              <a:rPr lang="en-AU" sz="1400" dirty="0" err="1" smtClean="0"/>
              <a:t>hello_world.project</a:t>
            </a:r>
            <a:r>
              <a:rPr lang="en-AU" sz="1400" dirty="0" smtClean="0"/>
              <a:t>")</a:t>
            </a:r>
          </a:p>
          <a:p>
            <a:pPr marL="285750" indent="-285750">
              <a:buFont typeface="Arial" pitchFamily="34" charset="0"/>
              <a:buChar char="•"/>
            </a:pPr>
            <a:r>
              <a:rPr lang="en-AU" sz="1400" dirty="0" smtClean="0"/>
              <a:t>Is a python file (with a few extra </a:t>
            </a:r>
            <a:r>
              <a:rPr lang="en-AU" sz="1400" dirty="0" err="1" smtClean="0"/>
              <a:t>extra</a:t>
            </a:r>
            <a:r>
              <a:rPr lang="en-AU" sz="1400" dirty="0" smtClean="0"/>
              <a:t> variables in scope)</a:t>
            </a:r>
          </a:p>
          <a:p>
            <a:pPr marL="285750" indent="-285750">
              <a:buFont typeface="Arial" pitchFamily="34" charset="0"/>
              <a:buChar char="•"/>
            </a:pPr>
            <a:r>
              <a:rPr lang="en-AU" sz="1400" dirty="0" smtClean="0"/>
              <a:t>The ".project" file should be mentioned in a manifest file, in the "default" set (i.e. it is returned for every query)</a:t>
            </a:r>
          </a:p>
        </p:txBody>
      </p:sp>
    </p:spTree>
    <p:extLst>
      <p:ext uri="{BB962C8B-B14F-4D97-AF65-F5344CB8AC3E}">
        <p14:creationId xmlns:p14="http://schemas.microsoft.com/office/powerpoint/2010/main" val="22709255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Putting it all together</a:t>
            </a:r>
            <a:endParaRPr lang="en-AU" dirty="0"/>
          </a:p>
        </p:txBody>
      </p:sp>
      <p:sp>
        <p:nvSpPr>
          <p:cNvPr id="8" name="Content Placeholder 7"/>
          <p:cNvSpPr>
            <a:spLocks noGrp="1"/>
          </p:cNvSpPr>
          <p:nvPr>
            <p:ph idx="1"/>
          </p:nvPr>
        </p:nvSpPr>
        <p:spPr/>
        <p:txBody>
          <a:bodyPr/>
          <a:lstStyle/>
          <a:p>
            <a:r>
              <a:rPr lang="en-AU" sz="1800" dirty="0" smtClean="0"/>
              <a:t>M-Build tools will start by loading all the *.p2_plugin files</a:t>
            </a:r>
          </a:p>
          <a:p>
            <a:r>
              <a:rPr lang="en-AU" sz="1800" dirty="0" smtClean="0"/>
              <a:t>Once this is done, they load the *.project files</a:t>
            </a:r>
          </a:p>
          <a:p>
            <a:r>
              <a:rPr lang="en-AU" sz="1800" dirty="0" smtClean="0"/>
              <a:t>Each project can say which dimensions it requires, and give a function to say if a particular configuration is valid</a:t>
            </a:r>
          </a:p>
          <a:p>
            <a:r>
              <a:rPr lang="en-AU" sz="1800" dirty="0" smtClean="0"/>
              <a:t>From there, the project creates a list of keywords to be the query key</a:t>
            </a:r>
          </a:p>
          <a:p>
            <a:pPr lvl="1"/>
            <a:r>
              <a:rPr lang="en-AU" sz="1600" dirty="0" smtClean="0"/>
              <a:t>project_&lt;project name&gt;</a:t>
            </a:r>
          </a:p>
          <a:p>
            <a:pPr lvl="1"/>
            <a:r>
              <a:rPr lang="en-AU" sz="1600" dirty="0" smtClean="0"/>
              <a:t>&lt;dimension name&gt;_&lt;dimension value&gt; (for each dimension)</a:t>
            </a:r>
          </a:p>
          <a:p>
            <a:r>
              <a:rPr lang="en-AU" sz="1800" dirty="0" smtClean="0"/>
              <a:t>e.g. ['</a:t>
            </a:r>
            <a:r>
              <a:rPr lang="en-AU" sz="1800" dirty="0" err="1" smtClean="0"/>
              <a:t>project_hello_world</a:t>
            </a:r>
            <a:r>
              <a:rPr lang="en-AU" sz="1800" dirty="0" smtClean="0"/>
              <a:t>', '</a:t>
            </a:r>
            <a:r>
              <a:rPr lang="en-AU" sz="1800" dirty="0" err="1" smtClean="0"/>
              <a:t>os_windows</a:t>
            </a:r>
            <a:r>
              <a:rPr lang="en-AU" sz="1800" dirty="0" smtClean="0"/>
              <a:t>', '</a:t>
            </a:r>
            <a:r>
              <a:rPr lang="en-AU" sz="1800" dirty="0" err="1" smtClean="0"/>
              <a:t>tool_msvs</a:t>
            </a:r>
            <a:r>
              <a:rPr lang="en-AU" sz="1800" dirty="0" smtClean="0"/>
              <a:t>', '</a:t>
            </a:r>
            <a:r>
              <a:rPr lang="en-AU" sz="1800" dirty="0" err="1" smtClean="0"/>
              <a:t>toolchain_msvs</a:t>
            </a:r>
            <a:r>
              <a:rPr lang="en-AU" sz="1800" dirty="0" smtClean="0"/>
              <a:t>', 'processor_x86', '</a:t>
            </a:r>
            <a:r>
              <a:rPr lang="en-AU" sz="1800" dirty="0" err="1" smtClean="0"/>
              <a:t>flavour_debug</a:t>
            </a:r>
            <a:r>
              <a:rPr lang="en-AU" sz="1800" dirty="0" smtClean="0"/>
              <a:t>']</a:t>
            </a:r>
            <a:endParaRPr lang="en-AU" sz="1800"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64</a:t>
            </a:fld>
            <a:endParaRPr lang="en-US"/>
          </a:p>
        </p:txBody>
      </p:sp>
    </p:spTree>
    <p:extLst>
      <p:ext uri="{BB962C8B-B14F-4D97-AF65-F5344CB8AC3E}">
        <p14:creationId xmlns:p14="http://schemas.microsoft.com/office/powerpoint/2010/main" val="41762225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Putting it all together (continued)</a:t>
            </a:r>
            <a:endParaRPr lang="en-AU" dirty="0"/>
          </a:p>
        </p:txBody>
      </p:sp>
      <p:sp>
        <p:nvSpPr>
          <p:cNvPr id="3" name="Content Placeholder 2"/>
          <p:cNvSpPr>
            <a:spLocks noGrp="1"/>
          </p:cNvSpPr>
          <p:nvPr>
            <p:ph sz="half" idx="1"/>
          </p:nvPr>
        </p:nvSpPr>
        <p:spPr>
          <a:xfrm>
            <a:off x="457200" y="820738"/>
            <a:ext cx="3826768" cy="3429000"/>
          </a:xfrm>
        </p:spPr>
        <p:txBody>
          <a:bodyPr/>
          <a:lstStyle/>
          <a:p>
            <a:r>
              <a:rPr lang="en-AU" sz="1800" dirty="0" smtClean="0"/>
              <a:t>A tool may then take these keywords, and add new ones (e.g. "</a:t>
            </a:r>
            <a:r>
              <a:rPr lang="en-AU" sz="1800" dirty="0" err="1" smtClean="0"/>
              <a:t>action_link</a:t>
            </a:r>
            <a:r>
              <a:rPr lang="en-AU" sz="1800" dirty="0" smtClean="0"/>
              <a:t>", "</a:t>
            </a:r>
            <a:r>
              <a:rPr lang="en-AU" sz="1800" dirty="0" err="1" smtClean="0"/>
              <a:t>action_compile</a:t>
            </a:r>
            <a:r>
              <a:rPr lang="en-AU" sz="1800" dirty="0" smtClean="0"/>
              <a:t>", "</a:t>
            </a:r>
            <a:r>
              <a:rPr lang="en-AU" sz="1800" dirty="0" err="1" smtClean="0"/>
              <a:t>action_archive</a:t>
            </a:r>
            <a:r>
              <a:rPr lang="en-AU" sz="1800" dirty="0" smtClean="0"/>
              <a:t>", </a:t>
            </a:r>
            <a:r>
              <a:rPr lang="en-AU" sz="1800" dirty="0" err="1" smtClean="0"/>
              <a:t>etc</a:t>
            </a:r>
            <a:r>
              <a:rPr lang="en-AU" sz="1800" dirty="0" smtClean="0"/>
              <a:t>)</a:t>
            </a:r>
          </a:p>
          <a:p>
            <a:r>
              <a:rPr lang="en-AU" sz="1800" dirty="0" smtClean="0"/>
              <a:t>So a manifest file can then specify different sets of compile options for different projects and different configurations, but the bits that are in common can be easily shared.</a:t>
            </a:r>
            <a:endParaRPr lang="en-AU" sz="18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65</a:t>
            </a:fld>
            <a:endParaRPr lang="en-US"/>
          </a:p>
        </p:txBody>
      </p:sp>
      <p:sp>
        <p:nvSpPr>
          <p:cNvPr id="7" name="Content Placeholder 5"/>
          <p:cNvSpPr>
            <a:spLocks noGrp="1"/>
          </p:cNvSpPr>
          <p:nvPr>
            <p:ph sz="half" idx="2"/>
          </p:nvPr>
        </p:nvSpPr>
        <p:spPr>
          <a:xfrm>
            <a:off x="4355976" y="820738"/>
            <a:ext cx="4330824" cy="3429000"/>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project_hello_world</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hello_world.c</a:t>
            </a:r>
            <a:endParaRPr lang="en-AU" sz="2000" dirty="0" smtClean="0">
              <a:latin typeface="Consolas" pitchFamily="49" charset="0"/>
              <a:cs typeface="Consolas" pitchFamily="49" charset="0"/>
            </a:endParaRPr>
          </a:p>
          <a:p>
            <a:pPr marL="0" indent="0">
              <a:spcBef>
                <a:spcPts val="600"/>
              </a:spcBef>
              <a:buNone/>
            </a:pPr>
            <a:r>
              <a:rPr lang="en-AU" sz="2000" dirty="0" err="1" smtClean="0">
                <a:latin typeface="Consolas" pitchFamily="49" charset="0"/>
                <a:cs typeface="Consolas" pitchFamily="49" charset="0"/>
              </a:rPr>
              <a:t>message.h</a:t>
            </a:r>
            <a:endParaRPr lang="en-AU" sz="2000" dirty="0" smtClean="0">
              <a:latin typeface="Consolas" pitchFamily="49" charset="0"/>
              <a:cs typeface="Consolas" pitchFamily="49" charset="0"/>
            </a:endParaRPr>
          </a:p>
          <a:p>
            <a:pPr marL="0" indent="0">
              <a:spcBef>
                <a:spcPts val="600"/>
              </a:spcBef>
              <a:buNone/>
            </a:pP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project_hello_world.lang_en</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message_english.c</a:t>
            </a:r>
            <a:endParaRPr lang="en-AU" sz="2000" dirty="0" smtClean="0">
              <a:latin typeface="Consolas" pitchFamily="49" charset="0"/>
              <a:cs typeface="Consolas" pitchFamily="49" charset="0"/>
            </a:endParaRP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project_hello_world.lang_de</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message_german.c</a:t>
            </a: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36588846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Tools shipped with M-Build</a:t>
            </a:r>
            <a:endParaRPr lang="en-AU" dirty="0"/>
          </a:p>
        </p:txBody>
      </p:sp>
      <p:sp>
        <p:nvSpPr>
          <p:cNvPr id="7" name="Content Placeholder 6"/>
          <p:cNvSpPr>
            <a:spLocks noGrp="1"/>
          </p:cNvSpPr>
          <p:nvPr>
            <p:ph sz="half" idx="1"/>
          </p:nvPr>
        </p:nvSpPr>
        <p:spPr/>
        <p:txBody>
          <a:bodyPr/>
          <a:lstStyle/>
          <a:p>
            <a:r>
              <a:rPr lang="en-AU" sz="1800" dirty="0" smtClean="0"/>
              <a:t>Compilation</a:t>
            </a:r>
          </a:p>
          <a:p>
            <a:pPr lvl="1"/>
            <a:r>
              <a:rPr lang="en-AU" sz="1600" dirty="0" smtClean="0"/>
              <a:t>create_makefiles.py</a:t>
            </a:r>
          </a:p>
          <a:p>
            <a:pPr lvl="1"/>
            <a:r>
              <a:rPr lang="en-AU" sz="1600" dirty="0" smtClean="0"/>
              <a:t>create_vs_projects.py</a:t>
            </a:r>
          </a:p>
          <a:p>
            <a:r>
              <a:rPr lang="en-AU" sz="1800" dirty="0" smtClean="0"/>
              <a:t>Debugging</a:t>
            </a:r>
          </a:p>
          <a:p>
            <a:pPr lvl="1"/>
            <a:r>
              <a:rPr lang="en-AU" sz="1600" dirty="0" smtClean="0"/>
              <a:t>query_manifests.py</a:t>
            </a:r>
          </a:p>
          <a:p>
            <a:r>
              <a:rPr lang="en-AU" sz="1800" dirty="0" smtClean="0"/>
              <a:t>Documentation</a:t>
            </a:r>
          </a:p>
          <a:p>
            <a:pPr lvl="1"/>
            <a:r>
              <a:rPr lang="en-AU" sz="1600" dirty="0" smtClean="0"/>
              <a:t>create_doc.py</a:t>
            </a:r>
            <a:endParaRPr lang="en-AU" sz="1600" dirty="0"/>
          </a:p>
        </p:txBody>
      </p:sp>
      <p:sp>
        <p:nvSpPr>
          <p:cNvPr id="8" name="Content Placeholder 7"/>
          <p:cNvSpPr>
            <a:spLocks noGrp="1"/>
          </p:cNvSpPr>
          <p:nvPr>
            <p:ph sz="half" idx="2"/>
          </p:nvPr>
        </p:nvSpPr>
        <p:spPr/>
        <p:txBody>
          <a:bodyPr/>
          <a:lstStyle/>
          <a:p>
            <a:r>
              <a:rPr lang="en-AU" sz="2000" dirty="0" smtClean="0"/>
              <a:t>All in </a:t>
            </a:r>
            <a:r>
              <a:rPr lang="en-AU" sz="2000" dirty="0" err="1" smtClean="0"/>
              <a:t>mbuild</a:t>
            </a:r>
            <a:r>
              <a:rPr lang="en-AU" sz="2000" dirty="0" smtClean="0"/>
              <a:t>/frontend</a:t>
            </a:r>
          </a:p>
          <a:p>
            <a:r>
              <a:rPr lang="en-AU" sz="2000" dirty="0" smtClean="0"/>
              <a:t>There are other tools that make use of M-Build (e.g. release scripts)</a:t>
            </a:r>
          </a:p>
          <a:p>
            <a:r>
              <a:rPr lang="en-AU" sz="2000" dirty="0" smtClean="0"/>
              <a:t>There may be new tools appearing here</a:t>
            </a:r>
          </a:p>
          <a:p>
            <a:r>
              <a:rPr lang="en-AU" sz="2000" dirty="0" smtClean="0"/>
              <a:t>All should be able to be run with "--help" for usage information</a:t>
            </a:r>
            <a:endParaRPr lang="en-AU" sz="2000"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66</a:t>
            </a:fld>
            <a:endParaRPr lang="en-US"/>
          </a:p>
        </p:txBody>
      </p:sp>
    </p:spTree>
    <p:extLst>
      <p:ext uri="{BB962C8B-B14F-4D97-AF65-F5344CB8AC3E}">
        <p14:creationId xmlns:p14="http://schemas.microsoft.com/office/powerpoint/2010/main" val="1437360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Compilation Tools – Conventions</a:t>
            </a:r>
            <a:endParaRPr lang="en-AU" dirty="0"/>
          </a:p>
        </p:txBody>
      </p:sp>
      <p:sp>
        <p:nvSpPr>
          <p:cNvPr id="8" name="Content Placeholder 7"/>
          <p:cNvSpPr>
            <a:spLocks noGrp="1"/>
          </p:cNvSpPr>
          <p:nvPr>
            <p:ph idx="1"/>
          </p:nvPr>
        </p:nvSpPr>
        <p:spPr/>
        <p:txBody>
          <a:bodyPr/>
          <a:lstStyle/>
          <a:p>
            <a:r>
              <a:rPr lang="en-AU" dirty="0" smtClean="0"/>
              <a:t>Some attributes in common for all tools (make and Visual Studio)</a:t>
            </a:r>
          </a:p>
          <a:p>
            <a:pPr lvl="1"/>
            <a:r>
              <a:rPr lang="en-AU" dirty="0" smtClean="0"/>
              <a:t>Attributes</a:t>
            </a:r>
          </a:p>
          <a:p>
            <a:pPr lvl="2"/>
            <a:r>
              <a:rPr lang="en-AU" dirty="0" smtClean="0"/>
              <a:t>INCLUDE – a list of things to put in the C/C++ include path</a:t>
            </a:r>
          </a:p>
          <a:p>
            <a:pPr lvl="2"/>
            <a:r>
              <a:rPr lang="en-AU" dirty="0" smtClean="0"/>
              <a:t>DEFINE – a map of macros for the C/C++ </a:t>
            </a:r>
            <a:r>
              <a:rPr lang="en-AU" dirty="0" err="1" smtClean="0"/>
              <a:t>preprocessor</a:t>
            </a:r>
            <a:endParaRPr lang="en-AU" dirty="0" smtClean="0"/>
          </a:p>
          <a:p>
            <a:pPr lvl="1"/>
            <a:r>
              <a:rPr lang="en-AU" dirty="0" smtClean="0"/>
              <a:t>Keywords</a:t>
            </a:r>
          </a:p>
          <a:p>
            <a:pPr lvl="2"/>
            <a:r>
              <a:rPr lang="en-AU" dirty="0" err="1" smtClean="0"/>
              <a:t>action_compile</a:t>
            </a:r>
            <a:r>
              <a:rPr lang="en-AU" dirty="0" smtClean="0"/>
              <a:t>/link/archive – defined when compiling/linking/archiving</a:t>
            </a:r>
          </a:p>
          <a:p>
            <a:pPr lvl="2"/>
            <a:r>
              <a:rPr lang="en-AU" dirty="0" err="1" smtClean="0"/>
              <a:t>cpp_linker</a:t>
            </a:r>
            <a:r>
              <a:rPr lang="en-AU" dirty="0" smtClean="0"/>
              <a:t> – used to ask for a C++ linker</a:t>
            </a:r>
          </a:p>
          <a:p>
            <a:pPr lvl="2"/>
            <a:r>
              <a:rPr lang="en-AU" dirty="0" err="1" smtClean="0"/>
              <a:t>cpp_exceptions</a:t>
            </a:r>
            <a:r>
              <a:rPr lang="en-AU" dirty="0" smtClean="0"/>
              <a:t> – enable C++ exceptions</a:t>
            </a:r>
          </a:p>
          <a:p>
            <a:pPr lvl="2"/>
            <a:r>
              <a:rPr lang="en-AU" dirty="0" err="1" smtClean="0"/>
              <a:t>signed_overflow_trap</a:t>
            </a:r>
            <a:r>
              <a:rPr lang="en-AU" dirty="0" smtClean="0"/>
              <a:t>/wrap – only where compiler support available</a:t>
            </a:r>
          </a:p>
          <a:p>
            <a:pPr lvl="2"/>
            <a:r>
              <a:rPr lang="en-AU" dirty="0" err="1" smtClean="0"/>
              <a:t>enum_is_small</a:t>
            </a:r>
            <a:r>
              <a:rPr lang="en-AU" dirty="0" smtClean="0"/>
              <a:t>/</a:t>
            </a:r>
            <a:r>
              <a:rPr lang="en-AU" dirty="0" err="1" smtClean="0"/>
              <a:t>int</a:t>
            </a:r>
            <a:r>
              <a:rPr lang="en-AU" dirty="0" smtClean="0"/>
              <a:t> – only where compiler support available</a:t>
            </a:r>
          </a:p>
          <a:p>
            <a:pPr lvl="1"/>
            <a:r>
              <a:rPr lang="en-AU" dirty="0" smtClean="0"/>
              <a:t>Find in </a:t>
            </a:r>
            <a:r>
              <a:rPr lang="en-AU" dirty="0" err="1" smtClean="0"/>
              <a:t>mbuild</a:t>
            </a:r>
            <a:r>
              <a:rPr lang="en-AU" dirty="0" smtClean="0"/>
              <a:t>/data/*/</a:t>
            </a:r>
            <a:r>
              <a:rPr lang="en-AU" dirty="0" err="1" smtClean="0"/>
              <a:t>manifest.mb</a:t>
            </a:r>
            <a:r>
              <a:rPr lang="en-AU" dirty="0" smtClean="0"/>
              <a:t> (* = "compiler", "linker", </a:t>
            </a:r>
            <a:r>
              <a:rPr lang="en-AU" dirty="0" err="1" smtClean="0"/>
              <a:t>etc</a:t>
            </a:r>
            <a:r>
              <a:rPr lang="en-AU" dirty="0" smtClean="0"/>
              <a:t>)</a:t>
            </a:r>
          </a:p>
          <a:p>
            <a:pPr marL="690562" lvl="2" indent="0">
              <a:buNone/>
            </a:pPr>
            <a:endParaRPr lang="en-AU" dirty="0" smtClean="0"/>
          </a:p>
          <a:p>
            <a:pPr marL="690562" lvl="2" indent="0">
              <a:buNone/>
            </a:pPr>
            <a:endParaRPr lang="en-AU" dirty="0" smtClean="0"/>
          </a:p>
          <a:p>
            <a:pPr lvl="2"/>
            <a:endParaRPr lang="en-AU"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67</a:t>
            </a:fld>
            <a:endParaRPr lang="en-US"/>
          </a:p>
        </p:txBody>
      </p:sp>
    </p:spTree>
    <p:extLst>
      <p:ext uri="{BB962C8B-B14F-4D97-AF65-F5344CB8AC3E}">
        <p14:creationId xmlns:p14="http://schemas.microsoft.com/office/powerpoint/2010/main" val="32784198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Compilation Tools – More specific conventions</a:t>
            </a:r>
            <a:endParaRPr lang="en-AU" dirty="0"/>
          </a:p>
        </p:txBody>
      </p:sp>
      <p:sp>
        <p:nvSpPr>
          <p:cNvPr id="3" name="Content Placeholder 2"/>
          <p:cNvSpPr>
            <a:spLocks noGrp="1"/>
          </p:cNvSpPr>
          <p:nvPr>
            <p:ph idx="1"/>
          </p:nvPr>
        </p:nvSpPr>
        <p:spPr/>
        <p:txBody>
          <a:bodyPr/>
          <a:lstStyle/>
          <a:p>
            <a:r>
              <a:rPr lang="en-AU" dirty="0" smtClean="0"/>
              <a:t>Some compilers will have flags that don't really make sense to abstract across all compilers</a:t>
            </a:r>
          </a:p>
          <a:p>
            <a:r>
              <a:rPr lang="en-AU" dirty="0" smtClean="0"/>
              <a:t>Talking to a particular compiler might be different depending on which tool you are using (e.g. driving ms_cl.exe through a </a:t>
            </a:r>
            <a:r>
              <a:rPr lang="en-AU" dirty="0" err="1" smtClean="0"/>
              <a:t>makefile</a:t>
            </a:r>
            <a:r>
              <a:rPr lang="en-AU" dirty="0" smtClean="0"/>
              <a:t> versus through a Visual Studio project file)</a:t>
            </a:r>
          </a:p>
          <a:p>
            <a:r>
              <a:rPr lang="en-AU" dirty="0" smtClean="0"/>
              <a:t>Prefix Visual Studio only things with "VS_" and make specific things with "MAKE_"</a:t>
            </a:r>
          </a:p>
          <a:p>
            <a:r>
              <a:rPr lang="en-AU" dirty="0" smtClean="0"/>
              <a:t>Generally try to avoid these – prefer abstractions</a:t>
            </a:r>
          </a:p>
          <a:p>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68</a:t>
            </a:fld>
            <a:endParaRPr lang="en-US"/>
          </a:p>
        </p:txBody>
      </p:sp>
    </p:spTree>
    <p:extLst>
      <p:ext uri="{BB962C8B-B14F-4D97-AF65-F5344CB8AC3E}">
        <p14:creationId xmlns:p14="http://schemas.microsoft.com/office/powerpoint/2010/main" val="33112834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Abstracting Options</a:t>
            </a:r>
            <a:endParaRPr lang="en-AU" dirty="0"/>
          </a:p>
        </p:txBody>
      </p:sp>
      <p:sp>
        <p:nvSpPr>
          <p:cNvPr id="7" name="Content Placeholder 6"/>
          <p:cNvSpPr>
            <a:spLocks noGrp="1"/>
          </p:cNvSpPr>
          <p:nvPr>
            <p:ph sz="half" idx="2"/>
          </p:nvPr>
        </p:nvSpPr>
        <p:spPr>
          <a:xfrm>
            <a:off x="5652120" y="820738"/>
            <a:ext cx="3034680" cy="3429000"/>
          </a:xfrm>
        </p:spPr>
        <p:txBody>
          <a:bodyPr/>
          <a:lstStyle/>
          <a:p>
            <a:r>
              <a:rPr lang="en-AU" sz="2000" dirty="0" smtClean="0"/>
              <a:t>Strategy is to ignore for tools that don't support them (e.g. Visual Studio doesn't have trap on signed overflow)</a:t>
            </a:r>
          </a:p>
          <a:p>
            <a:r>
              <a:rPr lang="en-AU" sz="2000" dirty="0" smtClean="0"/>
              <a:t>Try to put abstractions in sensible places (e.g. details about optimisation levels aren't project specific)</a:t>
            </a:r>
            <a:endParaRPr lang="en-AU" sz="20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69</a:t>
            </a:fld>
            <a:endParaRPr lang="en-US"/>
          </a:p>
        </p:txBody>
      </p:sp>
      <p:sp>
        <p:nvSpPr>
          <p:cNvPr id="8" name="Content Placeholder 5"/>
          <p:cNvSpPr>
            <a:spLocks noGrp="1"/>
          </p:cNvSpPr>
          <p:nvPr>
            <p:ph sz="half" idx="1"/>
          </p:nvPr>
        </p:nvSpPr>
        <p:spPr>
          <a:xfrm>
            <a:off x="457200" y="820738"/>
            <a:ext cx="4906888" cy="1969417"/>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syslib_opengl.linker_gcc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MAKE_LDFLAGS += '-</a:t>
            </a:r>
            <a:r>
              <a:rPr lang="en-AU" sz="2000" dirty="0" err="1" smtClean="0">
                <a:latin typeface="Consolas" pitchFamily="49" charset="0"/>
                <a:cs typeface="Consolas" pitchFamily="49" charset="0"/>
              </a:rPr>
              <a:t>lGL</a:t>
            </a:r>
            <a:r>
              <a:rPr lang="en-AU" sz="2000" dirty="0" smtClean="0">
                <a:latin typeface="Consolas" pitchFamily="49" charset="0"/>
                <a:cs typeface="Consolas" pitchFamily="49" charset="0"/>
              </a:rPr>
              <a:t>'</a:t>
            </a: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syslib_opengl.linker_ms_link</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att</a:t>
            </a:r>
            <a:r>
              <a:rPr lang="en-AU" sz="2000" dirty="0" smtClean="0">
                <a:latin typeface="Consolas" pitchFamily="49" charset="0"/>
                <a:cs typeface="Consolas" pitchFamily="49" charset="0"/>
              </a:rPr>
              <a:t> VS_LIBRARIES+='OpenGL32.lib'</a:t>
            </a:r>
          </a:p>
          <a:p>
            <a:pPr marL="0" indent="0">
              <a:spcBef>
                <a:spcPts val="600"/>
              </a:spcBef>
              <a:buNone/>
            </a:pPr>
            <a:endParaRPr lang="en-AU" sz="2000" dirty="0">
              <a:latin typeface="Consolas" pitchFamily="49" charset="0"/>
              <a:cs typeface="Consolas" pitchFamily="49" charset="0"/>
            </a:endParaRPr>
          </a:p>
        </p:txBody>
      </p:sp>
      <p:sp>
        <p:nvSpPr>
          <p:cNvPr id="9" name="Content Placeholder 5"/>
          <p:cNvSpPr txBox="1">
            <a:spLocks/>
          </p:cNvSpPr>
          <p:nvPr/>
        </p:nvSpPr>
        <p:spPr bwMode="auto">
          <a:xfrm>
            <a:off x="467544" y="2859703"/>
            <a:ext cx="4906888" cy="1537369"/>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fontAlgn="base">
              <a:spcBef>
                <a:spcPct val="75000"/>
              </a:spcBef>
              <a:spcAft>
                <a:spcPct val="0"/>
              </a:spcAft>
              <a:buFont typeface="Wingdings" pitchFamily="2" charset="2"/>
              <a:buChar char="§"/>
              <a:defRPr sz="2800">
                <a:solidFill>
                  <a:schemeClr val="dk1"/>
                </a:solidFill>
                <a:latin typeface="+mn-lt"/>
                <a:ea typeface="+mn-ea"/>
                <a:cs typeface="+mn-cs"/>
              </a:defRPr>
            </a:lvl1pPr>
            <a:lvl2pPr marL="576263" indent="-233363" algn="l" rtl="0" fontAlgn="base">
              <a:spcBef>
                <a:spcPct val="25000"/>
              </a:spcBef>
              <a:spcAft>
                <a:spcPct val="0"/>
              </a:spcAft>
              <a:buFont typeface="Wingdings" pitchFamily="2" charset="2"/>
              <a:buChar char="§"/>
              <a:defRPr sz="2400">
                <a:solidFill>
                  <a:schemeClr val="dk1"/>
                </a:solidFill>
                <a:latin typeface="+mn-lt"/>
                <a:ea typeface="+mn-ea"/>
                <a:cs typeface="+mn-cs"/>
              </a:defRPr>
            </a:lvl2pPr>
            <a:lvl3pPr marL="914400" indent="-223838" algn="l" rtl="0" fontAlgn="base">
              <a:spcBef>
                <a:spcPct val="25000"/>
              </a:spcBef>
              <a:spcAft>
                <a:spcPct val="0"/>
              </a:spcAft>
              <a:buFont typeface="Wingdings" pitchFamily="2" charset="2"/>
              <a:buChar char="§"/>
              <a:defRPr sz="2000">
                <a:solidFill>
                  <a:schemeClr val="dk1"/>
                </a:solidFill>
                <a:latin typeface="+mn-lt"/>
                <a:ea typeface="+mn-ea"/>
                <a:cs typeface="+mn-cs"/>
              </a:defRPr>
            </a:lvl3pPr>
            <a:lvl4pPr marL="1262063" indent="-233363" algn="l" rtl="0" fontAlgn="base">
              <a:spcBef>
                <a:spcPct val="25000"/>
              </a:spcBef>
              <a:spcAft>
                <a:spcPct val="0"/>
              </a:spcAft>
              <a:buFont typeface="Wingdings" pitchFamily="2" charset="2"/>
              <a:buChar char="§"/>
              <a:defRPr sz="1800">
                <a:solidFill>
                  <a:schemeClr val="dk1"/>
                </a:solidFill>
                <a:latin typeface="+mn-lt"/>
                <a:ea typeface="+mn-ea"/>
                <a:cs typeface="+mn-cs"/>
              </a:defRPr>
            </a:lvl4pPr>
            <a:lvl5pPr marL="15398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5pPr>
            <a:lvl6pPr marL="19970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6pPr>
            <a:lvl7pPr marL="24542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7pPr>
            <a:lvl8pPr marL="29114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8pPr>
            <a:lvl9pPr marL="3368675" indent="-163513" algn="l" rtl="0" fontAlgn="base">
              <a:spcBef>
                <a:spcPct val="25000"/>
              </a:spcBef>
              <a:spcAft>
                <a:spcPct val="0"/>
              </a:spcAft>
              <a:buFont typeface="Wingdings" pitchFamily="2" charset="2"/>
              <a:buChar char="§"/>
              <a:defRPr sz="1800">
                <a:solidFill>
                  <a:schemeClr val="dk1"/>
                </a:solidFill>
                <a:latin typeface="+mn-lt"/>
                <a:ea typeface="+mn-ea"/>
                <a:cs typeface="+mn-cs"/>
              </a:defRPr>
            </a:lvl9pPr>
          </a:lstStyle>
          <a:p>
            <a:pPr marL="0" indent="0">
              <a:spcBef>
                <a:spcPts val="600"/>
              </a:spcBef>
              <a:buNone/>
            </a:pPr>
            <a:r>
              <a:rPr lang="en-AU" sz="2000" dirty="0" smtClean="0">
                <a:latin typeface="Consolas" pitchFamily="49" charset="0"/>
                <a:cs typeface="Consolas" pitchFamily="49" charset="0"/>
              </a:rPr>
              <a:t># In some other file</a:t>
            </a:r>
          </a:p>
          <a:p>
            <a:pPr marL="0" indent="0">
              <a:spcBef>
                <a:spcPts val="600"/>
              </a:spcBef>
              <a:buNone/>
            </a:pPr>
            <a:r>
              <a:rPr lang="en-AU" sz="2000" dirty="0" smtClean="0">
                <a:latin typeface="Consolas" pitchFamily="49" charset="0"/>
                <a:cs typeface="Consolas" pitchFamily="49" charset="0"/>
              </a:rPr>
              <a:t>[</a:t>
            </a:r>
            <a:r>
              <a:rPr lang="en-AU" sz="2000" dirty="0" err="1">
                <a:latin typeface="Consolas" pitchFamily="49" charset="0"/>
                <a:cs typeface="Consolas" pitchFamily="49" charset="0"/>
              </a:rPr>
              <a:t>fancy_renderer</a:t>
            </a:r>
            <a:r>
              <a:rPr lang="en-AU" sz="2000" dirty="0">
                <a:latin typeface="Consolas" pitchFamily="49" charset="0"/>
                <a:cs typeface="Consolas" pitchFamily="49" charset="0"/>
              </a:rPr>
              <a:t>]</a:t>
            </a:r>
          </a:p>
          <a:p>
            <a:pPr marL="0" indent="0">
              <a:spcBef>
                <a:spcPts val="600"/>
              </a:spcBef>
              <a:buNone/>
            </a:pPr>
            <a:r>
              <a:rPr lang="en-AU" sz="2000" dirty="0">
                <a:latin typeface="Consolas" pitchFamily="49" charset="0"/>
                <a:cs typeface="Consolas" pitchFamily="49" charset="0"/>
              </a:rPr>
              <a:t>@add </a:t>
            </a:r>
            <a:r>
              <a:rPr lang="en-AU" sz="2000" dirty="0" err="1">
                <a:latin typeface="Consolas" pitchFamily="49" charset="0"/>
                <a:cs typeface="Consolas" pitchFamily="49" charset="0"/>
              </a:rPr>
              <a:t>syslib_opengl</a:t>
            </a:r>
            <a:endParaRPr lang="en-AU" sz="2000" dirty="0">
              <a:latin typeface="Consolas" pitchFamily="49" charset="0"/>
              <a:cs typeface="Consolas" pitchFamily="49" charset="0"/>
            </a:endParaRPr>
          </a:p>
          <a:p>
            <a:pPr marL="0" indent="0">
              <a:spcBef>
                <a:spcPts val="600"/>
              </a:spcBef>
              <a:buNone/>
            </a:pPr>
            <a:r>
              <a:rPr lang="en-AU" sz="2000" dirty="0" err="1" smtClean="0">
                <a:latin typeface="Consolas" pitchFamily="49" charset="0"/>
                <a:cs typeface="Consolas" pitchFamily="49" charset="0"/>
              </a:rPr>
              <a:t>fancy_renderer.c</a:t>
            </a: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1507485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From The Top Down – Conventions (p2)</a:t>
            </a:r>
            <a:endParaRPr lang="en-AU" dirty="0"/>
          </a:p>
        </p:txBody>
      </p:sp>
      <p:sp>
        <p:nvSpPr>
          <p:cNvPr id="3" name="Content Placeholder 2"/>
          <p:cNvSpPr>
            <a:spLocks noGrp="1"/>
          </p:cNvSpPr>
          <p:nvPr>
            <p:ph idx="1"/>
          </p:nvPr>
        </p:nvSpPr>
        <p:spPr>
          <a:xfrm>
            <a:off x="457200" y="820738"/>
            <a:ext cx="4618856" cy="3429000"/>
          </a:xfrm>
        </p:spPr>
        <p:txBody>
          <a:bodyPr/>
          <a:lstStyle/>
          <a:p>
            <a:r>
              <a:rPr lang="en-AU" dirty="0" smtClean="0"/>
              <a:t>A project is defined by a "*.project" file. Roughly corresponds to a "project" in Visual Studio parlance</a:t>
            </a:r>
          </a:p>
          <a:p>
            <a:r>
              <a:rPr lang="en-AU" dirty="0" smtClean="0"/>
              <a:t>Configurations are defined in the metadata (through a specific convention). A project can be built in multiple configurations.</a:t>
            </a:r>
          </a:p>
          <a:p>
            <a:r>
              <a:rPr lang="en-AU" dirty="0" smtClean="0"/>
              <a:t>The query key is used to select a particular set of files and attributes from the metadata.</a:t>
            </a:r>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7</a:t>
            </a:fld>
            <a:endParaRPr lang="en-US"/>
          </a:p>
        </p:txBody>
      </p:sp>
      <p:graphicFrame>
        <p:nvGraphicFramePr>
          <p:cNvPr id="7" name="Object 6"/>
          <p:cNvGraphicFramePr>
            <a:graphicFrameLocks noGrp="1" noChangeAspect="1"/>
          </p:cNvGraphicFramePr>
          <p:nvPr>
            <p:extLst>
              <p:ext uri="{D42A27DB-BD31-4B8C-83A1-F6EECF244321}">
                <p14:modId xmlns:p14="http://schemas.microsoft.com/office/powerpoint/2010/main" val="3482798304"/>
              </p:ext>
            </p:extLst>
          </p:nvPr>
        </p:nvGraphicFramePr>
        <p:xfrm>
          <a:off x="4860032" y="701923"/>
          <a:ext cx="4100513" cy="3843337"/>
        </p:xfrm>
        <a:graphic>
          <a:graphicData uri="http://schemas.openxmlformats.org/presentationml/2006/ole">
            <mc:AlternateContent xmlns:mc="http://schemas.openxmlformats.org/markup-compatibility/2006">
              <mc:Choice xmlns:v="urn:schemas-microsoft-com:vml" Requires="v">
                <p:oleObj spid="_x0000_s324660" name="Visio" r:id="rId4" imgW="3014143" imgH="2825550" progId="Visio.Drawing.11">
                  <p:embed/>
                </p:oleObj>
              </mc:Choice>
              <mc:Fallback>
                <p:oleObj name="Visio" r:id="rId4" imgW="3014143" imgH="2825550" progId="Visio.Drawing.11">
                  <p:embed/>
                  <p:pic>
                    <p:nvPicPr>
                      <p:cNvPr id="0" name="Content Placeholder 5"/>
                      <p:cNvPicPr>
                        <a:picLocks noGrp="1" noChangeAspect="1" noChangeArrowheads="1"/>
                      </p:cNvPicPr>
                      <p:nvPr/>
                    </p:nvPicPr>
                    <p:blipFill>
                      <a:blip r:embed="rId5"/>
                      <a:srcRect/>
                      <a:stretch>
                        <a:fillRect/>
                      </a:stretch>
                    </p:blipFill>
                    <p:spPr bwMode="auto">
                      <a:xfrm>
                        <a:off x="4860032" y="701923"/>
                        <a:ext cx="4100513" cy="384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99187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Abstracting Options – Continued</a:t>
            </a:r>
            <a:endParaRPr lang="en-AU" dirty="0"/>
          </a:p>
        </p:txBody>
      </p:sp>
      <p:sp>
        <p:nvSpPr>
          <p:cNvPr id="7" name="Content Placeholder 6"/>
          <p:cNvSpPr>
            <a:spLocks noGrp="1"/>
          </p:cNvSpPr>
          <p:nvPr>
            <p:ph idx="1"/>
          </p:nvPr>
        </p:nvSpPr>
        <p:spPr/>
        <p:txBody>
          <a:bodyPr/>
          <a:lstStyle/>
          <a:p>
            <a:r>
              <a:rPr lang="en-AU" sz="1800" dirty="0" err="1" smtClean="0"/>
              <a:t>mbuild</a:t>
            </a:r>
            <a:r>
              <a:rPr lang="en-AU" sz="1800" dirty="0" smtClean="0"/>
              <a:t>/data has the M-Build has built in metadata</a:t>
            </a:r>
          </a:p>
          <a:p>
            <a:r>
              <a:rPr lang="en-AU" sz="1800" dirty="0" smtClean="0"/>
              <a:t>A common one which will be needed is the abstraction around "</a:t>
            </a:r>
            <a:r>
              <a:rPr lang="en-AU" sz="1800" dirty="0" err="1" smtClean="0"/>
              <a:t>config_type</a:t>
            </a:r>
            <a:r>
              <a:rPr lang="en-AU" sz="1800" dirty="0" smtClean="0"/>
              <a:t>" which can be any of</a:t>
            </a:r>
          </a:p>
          <a:p>
            <a:pPr lvl="1"/>
            <a:r>
              <a:rPr lang="en-AU" sz="1600" dirty="0" err="1" smtClean="0"/>
              <a:t>config_type_dynamic_lib</a:t>
            </a:r>
            <a:endParaRPr lang="en-AU" sz="1600" dirty="0" smtClean="0"/>
          </a:p>
          <a:p>
            <a:pPr lvl="1"/>
            <a:r>
              <a:rPr lang="en-AU" sz="1600" dirty="0" err="1" smtClean="0"/>
              <a:t>config_type_static_lib</a:t>
            </a:r>
            <a:endParaRPr lang="en-AU" sz="1600" dirty="0" smtClean="0"/>
          </a:p>
          <a:p>
            <a:pPr lvl="1"/>
            <a:r>
              <a:rPr lang="en-AU" sz="1600" dirty="0" err="1" smtClean="0"/>
              <a:t>config_type_console</a:t>
            </a:r>
            <a:endParaRPr lang="en-AU" sz="1600" dirty="0" smtClean="0"/>
          </a:p>
          <a:p>
            <a:pPr lvl="1"/>
            <a:r>
              <a:rPr lang="en-AU" sz="1600" dirty="0" err="1" smtClean="0"/>
              <a:t>config_type_windowed</a:t>
            </a:r>
            <a:r>
              <a:rPr lang="en-AU" sz="1600" dirty="0" smtClean="0"/>
              <a:t> </a:t>
            </a:r>
          </a:p>
          <a:p>
            <a:r>
              <a:rPr lang="en-AU" sz="1800" dirty="0" smtClean="0"/>
              <a:t>You should @add just one of these for every project</a:t>
            </a:r>
          </a:p>
          <a:p>
            <a:r>
              <a:rPr lang="en-AU" sz="1800" dirty="0" smtClean="0"/>
              <a:t>When you forget, it will probably complain about not knowing the value of attribute 'EXT' (file extension)</a:t>
            </a:r>
            <a:endParaRPr lang="en-AU" sz="1800"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70</a:t>
            </a:fld>
            <a:endParaRPr lang="en-US"/>
          </a:p>
        </p:txBody>
      </p:sp>
    </p:spTree>
    <p:extLst>
      <p:ext uri="{BB962C8B-B14F-4D97-AF65-F5344CB8AC3E}">
        <p14:creationId xmlns:p14="http://schemas.microsoft.com/office/powerpoint/2010/main" val="5008294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Running the compilation tools</a:t>
            </a:r>
            <a:endParaRPr lang="en-AU" dirty="0"/>
          </a:p>
        </p:txBody>
      </p:sp>
      <p:sp>
        <p:nvSpPr>
          <p:cNvPr id="3" name="Content Placeholder 2"/>
          <p:cNvSpPr>
            <a:spLocks noGrp="1"/>
          </p:cNvSpPr>
          <p:nvPr>
            <p:ph idx="1"/>
          </p:nvPr>
        </p:nvSpPr>
        <p:spPr/>
        <p:txBody>
          <a:bodyPr/>
          <a:lstStyle/>
          <a:p>
            <a:r>
              <a:rPr lang="en-AU" dirty="0" smtClean="0"/>
              <a:t>python ./create_vs_projects.py</a:t>
            </a:r>
          </a:p>
          <a:p>
            <a:r>
              <a:rPr lang="en-AU" dirty="0" smtClean="0"/>
              <a:t>python ./create_makefiles.py</a:t>
            </a:r>
          </a:p>
          <a:p>
            <a:r>
              <a:rPr lang="en-AU" dirty="0" smtClean="0"/>
              <a:t>No arguments needed</a:t>
            </a:r>
          </a:p>
          <a:p>
            <a:pPr lvl="1"/>
            <a:r>
              <a:rPr lang="en-AU" dirty="0" smtClean="0"/>
              <a:t>Assumes you are following the code sharing policy</a:t>
            </a:r>
          </a:p>
          <a:p>
            <a:pPr lvl="1"/>
            <a:r>
              <a:rPr lang="en-AU" dirty="0" smtClean="0"/>
              <a:t>Recommend that you put outputs in perforce, and check out only the files that you expect to change</a:t>
            </a:r>
          </a:p>
          <a:p>
            <a:pPr lvl="1"/>
            <a:r>
              <a:rPr lang="en-AU" dirty="0" smtClean="0"/>
              <a:t>Generated files should be identical where possible – tools will complain if an output file is </a:t>
            </a:r>
            <a:r>
              <a:rPr lang="en-AU" dirty="0" err="1" smtClean="0"/>
              <a:t>readonly</a:t>
            </a:r>
            <a:r>
              <a:rPr lang="en-AU" dirty="0" smtClean="0"/>
              <a:t> only if it wanted to change it</a:t>
            </a:r>
          </a:p>
          <a:p>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71</a:t>
            </a:fld>
            <a:endParaRPr lang="en-US"/>
          </a:p>
        </p:txBody>
      </p:sp>
    </p:spTree>
    <p:extLst>
      <p:ext uri="{BB962C8B-B14F-4D97-AF65-F5344CB8AC3E}">
        <p14:creationId xmlns:p14="http://schemas.microsoft.com/office/powerpoint/2010/main" val="6095490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 </a:t>
            </a:r>
            <a:r>
              <a:rPr lang="en-AU" dirty="0" err="1" smtClean="0"/>
              <a:t>query_manifests.mb</a:t>
            </a:r>
            <a:endParaRPr lang="en-AU" dirty="0"/>
          </a:p>
        </p:txBody>
      </p:sp>
      <p:sp>
        <p:nvSpPr>
          <p:cNvPr id="3" name="Content Placeholder 2"/>
          <p:cNvSpPr>
            <a:spLocks noGrp="1"/>
          </p:cNvSpPr>
          <p:nvPr>
            <p:ph idx="1"/>
          </p:nvPr>
        </p:nvSpPr>
        <p:spPr/>
        <p:txBody>
          <a:bodyPr/>
          <a:lstStyle/>
          <a:p>
            <a:r>
              <a:rPr lang="en-AU" sz="1800" dirty="0" smtClean="0"/>
              <a:t>This tool is a slightly intelligent frontend to the lowest level M-Build</a:t>
            </a:r>
          </a:p>
          <a:p>
            <a:r>
              <a:rPr lang="en-AU" sz="1800" dirty="0" smtClean="0"/>
              <a:t>It does not understand projects or configurations (yet?)</a:t>
            </a:r>
          </a:p>
          <a:p>
            <a:r>
              <a:rPr lang="en-AU" sz="1800" dirty="0" smtClean="0"/>
              <a:t>You can ask it lots of things (list continues to grow)</a:t>
            </a:r>
          </a:p>
          <a:p>
            <a:pPr lvl="1"/>
            <a:r>
              <a:rPr lang="en-AU" sz="1600" dirty="0" smtClean="0"/>
              <a:t>--help (prints out the list of things it can do)</a:t>
            </a:r>
          </a:p>
          <a:p>
            <a:pPr lvl="1"/>
            <a:r>
              <a:rPr lang="en-AU" sz="1600" dirty="0" smtClean="0"/>
              <a:t>attribute-setters (all places which set a particular attribute)</a:t>
            </a:r>
          </a:p>
          <a:p>
            <a:pPr lvl="1"/>
            <a:r>
              <a:rPr lang="en-AU" sz="1600" dirty="0" smtClean="0"/>
              <a:t>keyword-adders (all places which add a particular keyword)</a:t>
            </a:r>
          </a:p>
          <a:p>
            <a:pPr lvl="1"/>
            <a:r>
              <a:rPr lang="en-AU" sz="1600" dirty="0" smtClean="0"/>
              <a:t>list-all-attributes (values for attributes, given keywords)</a:t>
            </a:r>
          </a:p>
          <a:p>
            <a:pPr lvl="1"/>
            <a:r>
              <a:rPr lang="en-AU" sz="1600" dirty="0" smtClean="0"/>
              <a:t>why-is-keyword-set (given a set of starting keywords, find a chain of @add commands which lead to another keyword being @add-</a:t>
            </a:r>
            <a:r>
              <a:rPr lang="en-AU" sz="1600" dirty="0" err="1" smtClean="0"/>
              <a:t>ed</a:t>
            </a:r>
            <a:endParaRPr lang="en-AU" sz="1600" dirty="0" smtClean="0"/>
          </a:p>
          <a:p>
            <a:pPr lvl="1"/>
            <a:r>
              <a:rPr lang="en-AU" sz="1600" dirty="0" smtClean="0"/>
              <a:t>And more</a:t>
            </a:r>
            <a:endParaRPr lang="en-AU" sz="16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72</a:t>
            </a:fld>
            <a:endParaRPr lang="en-US"/>
          </a:p>
        </p:txBody>
      </p:sp>
    </p:spTree>
    <p:extLst>
      <p:ext uri="{BB962C8B-B14F-4D97-AF65-F5344CB8AC3E}">
        <p14:creationId xmlns:p14="http://schemas.microsoft.com/office/powerpoint/2010/main" val="18958513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Documentation – create_doc.py</a:t>
            </a:r>
            <a:endParaRPr lang="en-AU" dirty="0"/>
          </a:p>
        </p:txBody>
      </p:sp>
      <p:sp>
        <p:nvSpPr>
          <p:cNvPr id="3" name="Content Placeholder 2"/>
          <p:cNvSpPr>
            <a:spLocks noGrp="1"/>
          </p:cNvSpPr>
          <p:nvPr>
            <p:ph sz="half" idx="1"/>
          </p:nvPr>
        </p:nvSpPr>
        <p:spPr>
          <a:xfrm>
            <a:off x="457200" y="820738"/>
            <a:ext cx="4114800" cy="3429000"/>
          </a:xfrm>
        </p:spPr>
        <p:txBody>
          <a:bodyPr/>
          <a:lstStyle/>
          <a:p>
            <a:r>
              <a:rPr lang="en-AU" sz="2000" dirty="0" smtClean="0"/>
              <a:t>Like </a:t>
            </a:r>
            <a:r>
              <a:rPr lang="en-AU" sz="2000" dirty="0" err="1" smtClean="0"/>
              <a:t>doxygen</a:t>
            </a:r>
            <a:r>
              <a:rPr lang="en-AU" sz="2000" dirty="0" smtClean="0"/>
              <a:t>, but for manifest files</a:t>
            </a:r>
          </a:p>
          <a:p>
            <a:r>
              <a:rPr lang="en-AU" sz="2000" dirty="0" smtClean="0"/>
              <a:t>Needs no arguments</a:t>
            </a:r>
          </a:p>
          <a:p>
            <a:r>
              <a:rPr lang="en-AU" sz="2000" dirty="0" smtClean="0"/>
              <a:t>Output (by default) is put at ../../doc.html</a:t>
            </a:r>
          </a:p>
          <a:p>
            <a:r>
              <a:rPr lang="en-AU" sz="2000" dirty="0" smtClean="0"/>
              <a:t>Output is ugly (for now)</a:t>
            </a:r>
          </a:p>
          <a:p>
            <a:endParaRPr lang="en-AU" sz="20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73</a:t>
            </a:fld>
            <a:endParaRPr lang="en-US"/>
          </a:p>
        </p:txBody>
      </p:sp>
      <p:sp>
        <p:nvSpPr>
          <p:cNvPr id="7" name="Content Placeholder 5"/>
          <p:cNvSpPr>
            <a:spLocks noGrp="1"/>
          </p:cNvSpPr>
          <p:nvPr>
            <p:ph sz="half" idx="2"/>
          </p:nvPr>
        </p:nvSpPr>
        <p:spPr>
          <a:xfrm>
            <a:off x="4427984" y="820738"/>
            <a:ext cx="4258816" cy="3429000"/>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 Must be at the top of a </a:t>
            </a:r>
          </a:p>
          <a:p>
            <a:pPr marL="0" indent="0">
              <a:spcBef>
                <a:spcPts val="600"/>
              </a:spcBef>
              <a:buNone/>
            </a:pPr>
            <a:r>
              <a:rPr lang="en-AU" sz="2000" dirty="0" smtClean="0">
                <a:latin typeface="Consolas" pitchFamily="49" charset="0"/>
                <a:cs typeface="Consolas" pitchFamily="49" charset="0"/>
              </a:rPr>
              <a:t># manifest file before any</a:t>
            </a:r>
          </a:p>
          <a:p>
            <a:pPr marL="0" indent="0">
              <a:spcBef>
                <a:spcPts val="600"/>
              </a:spcBef>
              <a:buNone/>
            </a:pPr>
            <a:r>
              <a:rPr lang="en-AU" sz="2000" dirty="0" smtClean="0">
                <a:latin typeface="Consolas" pitchFamily="49" charset="0"/>
                <a:cs typeface="Consolas" pitchFamily="49" charset="0"/>
              </a:rPr>
              <a:t># [section]s</a:t>
            </a:r>
          </a:p>
          <a:p>
            <a:pPr marL="0" indent="0">
              <a:spcBef>
                <a:spcPts val="600"/>
              </a:spcBef>
              <a:buNone/>
            </a:pPr>
            <a:r>
              <a:rPr lang="en-AU" sz="2000" dirty="0" smtClean="0">
                <a:latin typeface="Consolas" pitchFamily="49" charset="0"/>
                <a:cs typeface="Consolas" pitchFamily="49" charset="0"/>
              </a:rPr>
              <a:t>@doc keyword(foo) = \</a:t>
            </a:r>
          </a:p>
          <a:p>
            <a:pPr marL="0" indent="0">
              <a:spcBef>
                <a:spcPts val="600"/>
              </a:spcBef>
              <a:buNone/>
            </a:pPr>
            <a:r>
              <a:rPr lang="en-AU" sz="2000" dirty="0" smtClean="0">
                <a:latin typeface="Consolas" pitchFamily="49" charset="0"/>
                <a:cs typeface="Consolas" pitchFamily="49" charset="0"/>
              </a:rPr>
              <a:t>'Describe what this \</a:t>
            </a:r>
          </a:p>
          <a:p>
            <a:pPr marL="0" indent="0">
              <a:spcBef>
                <a:spcPts val="600"/>
              </a:spcBef>
              <a:buNone/>
            </a:pPr>
            <a:r>
              <a:rPr lang="en-AU" sz="2000" dirty="0" smtClean="0">
                <a:latin typeface="Consolas" pitchFamily="49" charset="0"/>
                <a:cs typeface="Consolas" pitchFamily="49" charset="0"/>
              </a:rPr>
              <a:t>keyword represents'</a:t>
            </a:r>
          </a:p>
          <a:p>
            <a:pPr marL="0" indent="0">
              <a:spcBef>
                <a:spcPts val="600"/>
              </a:spcBef>
              <a:buNone/>
            </a:pPr>
            <a:endParaRPr lang="en-AU" sz="2000" dirty="0" smtClean="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@doc attribute(ATTR) = '</a:t>
            </a:r>
            <a:r>
              <a:rPr lang="en-AU" sz="2000" dirty="0" err="1" smtClean="0">
                <a:latin typeface="Consolas" pitchFamily="49" charset="0"/>
                <a:cs typeface="Consolas" pitchFamily="49" charset="0"/>
              </a:rPr>
              <a:t>etc</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@doc dimension(</a:t>
            </a:r>
            <a:r>
              <a:rPr lang="en-AU" sz="2000" dirty="0" err="1" smtClean="0">
                <a:latin typeface="Consolas" pitchFamily="49" charset="0"/>
                <a:cs typeface="Consolas" pitchFamily="49" charset="0"/>
              </a:rPr>
              <a:t>os</a:t>
            </a:r>
            <a:r>
              <a:rPr lang="en-AU" sz="2000" dirty="0" smtClean="0">
                <a:latin typeface="Consolas" pitchFamily="49" charset="0"/>
                <a:cs typeface="Consolas" pitchFamily="49" charset="0"/>
              </a:rPr>
              <a:t>) = '</a:t>
            </a:r>
            <a:r>
              <a:rPr lang="en-AU" sz="2000" dirty="0" err="1" smtClean="0">
                <a:latin typeface="Consolas" pitchFamily="49" charset="0"/>
                <a:cs typeface="Consolas" pitchFamily="49" charset="0"/>
              </a:rPr>
              <a:t>etc</a:t>
            </a:r>
            <a:r>
              <a:rPr lang="en-AU" sz="2000" dirty="0" smtClean="0">
                <a:latin typeface="Consolas" pitchFamily="49" charset="0"/>
                <a:cs typeface="Consolas" pitchFamily="49" charset="0"/>
              </a:rPr>
              <a:t>'    </a:t>
            </a:r>
          </a:p>
        </p:txBody>
      </p:sp>
    </p:spTree>
    <p:extLst>
      <p:ext uri="{BB962C8B-B14F-4D97-AF65-F5344CB8AC3E}">
        <p14:creationId xmlns:p14="http://schemas.microsoft.com/office/powerpoint/2010/main" val="1654836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A complete project</a:t>
            </a:r>
            <a:endParaRPr lang="en-AU" dirty="0"/>
          </a:p>
        </p:txBody>
      </p:sp>
      <p:sp>
        <p:nvSpPr>
          <p:cNvPr id="8" name="Content Placeholder 7"/>
          <p:cNvSpPr>
            <a:spLocks noGrp="1"/>
          </p:cNvSpPr>
          <p:nvPr>
            <p:ph idx="1"/>
          </p:nvPr>
        </p:nvSpPr>
        <p:spPr/>
        <p:txBody>
          <a:bodyPr/>
          <a:lstStyle/>
          <a:p>
            <a:r>
              <a:rPr lang="en-AU" dirty="0" smtClean="0"/>
              <a:t>Follow the LE Component Sharing Policy</a:t>
            </a:r>
          </a:p>
          <a:p>
            <a:r>
              <a:rPr lang="en-AU" dirty="0" smtClean="0"/>
              <a:t>About one manifest file per directory</a:t>
            </a:r>
          </a:p>
          <a:p>
            <a:r>
              <a:rPr lang="en-AU" dirty="0" smtClean="0"/>
              <a:t>About two keywords per "thing"</a:t>
            </a:r>
          </a:p>
          <a:p>
            <a:pPr lvl="1"/>
            <a:r>
              <a:rPr lang="en-AU" dirty="0" smtClean="0"/>
              <a:t>One for API</a:t>
            </a:r>
          </a:p>
          <a:p>
            <a:pPr lvl="1"/>
            <a:r>
              <a:rPr lang="en-AU" dirty="0" smtClean="0"/>
              <a:t>One for implementation</a:t>
            </a:r>
          </a:p>
          <a:p>
            <a:pPr lvl="1"/>
            <a:r>
              <a:rPr lang="en-AU" dirty="0" smtClean="0"/>
              <a:t>Lots of smaller "things" is better than one giant thing</a:t>
            </a:r>
          </a:p>
          <a:p>
            <a:pPr marL="342900" lvl="1" indent="0">
              <a:buNone/>
            </a:pPr>
            <a:endParaRPr lang="en-AU" dirty="0" smtClean="0"/>
          </a:p>
          <a:p>
            <a:endParaRPr lang="en-AU" dirty="0" smtClean="0"/>
          </a:p>
          <a:p>
            <a:pPr marL="342900" lvl="1" indent="0">
              <a:buNone/>
            </a:pPr>
            <a:r>
              <a:rPr lang="en-AU" dirty="0"/>
              <a:t>	</a:t>
            </a: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74</a:t>
            </a:fld>
            <a:endParaRPr lang="en-US"/>
          </a:p>
        </p:txBody>
      </p:sp>
    </p:spTree>
    <p:extLst>
      <p:ext uri="{BB962C8B-B14F-4D97-AF65-F5344CB8AC3E}">
        <p14:creationId xmlns:p14="http://schemas.microsoft.com/office/powerpoint/2010/main" val="29039024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AU" dirty="0" smtClean="0"/>
              <a:t>Our example project</a:t>
            </a:r>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75</a:t>
            </a:fld>
            <a:endParaRPr lang="en-US"/>
          </a:p>
        </p:txBody>
      </p:sp>
      <p:sp>
        <p:nvSpPr>
          <p:cNvPr id="14" name="Content Placeholder 5"/>
          <p:cNvSpPr>
            <a:spLocks noGrp="1"/>
          </p:cNvSpPr>
          <p:nvPr>
            <p:ph sz="half" idx="2"/>
          </p:nvPr>
        </p:nvSpPr>
        <p:spPr>
          <a:xfrm>
            <a:off x="4788024" y="820738"/>
            <a:ext cx="3898776" cy="3429000"/>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example.h</a:t>
            </a:r>
            <a:r>
              <a:rPr lang="en-AU" sz="2000" dirty="0">
                <a:latin typeface="Consolas" pitchFamily="49" charset="0"/>
                <a:cs typeface="Consolas" pitchFamily="49" charset="0"/>
              </a:rPr>
              <a:t> </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ifndef</a:t>
            </a:r>
            <a:r>
              <a:rPr lang="en-AU" sz="2000" dirty="0" smtClean="0">
                <a:latin typeface="Consolas" pitchFamily="49" charset="0"/>
                <a:cs typeface="Consolas" pitchFamily="49" charset="0"/>
              </a:rPr>
              <a:t> EXAMPLE_H</a:t>
            </a:r>
          </a:p>
          <a:p>
            <a:pPr marL="0" indent="0">
              <a:spcBef>
                <a:spcPts val="600"/>
              </a:spcBef>
              <a:buNone/>
            </a:pPr>
            <a:r>
              <a:rPr lang="en-AU" sz="2000" dirty="0" smtClean="0">
                <a:latin typeface="Consolas" pitchFamily="49" charset="0"/>
                <a:cs typeface="Consolas" pitchFamily="49" charset="0"/>
              </a:rPr>
              <a:t>#define EXAMPLE_H</a:t>
            </a:r>
          </a:p>
          <a:p>
            <a:pPr marL="0" indent="0">
              <a:spcBef>
                <a:spcPts val="600"/>
              </a:spcBef>
              <a:buNone/>
            </a:pPr>
            <a:r>
              <a:rPr lang="en-AU" sz="2000" dirty="0" err="1" smtClean="0">
                <a:latin typeface="Consolas" pitchFamily="49" charset="0"/>
                <a:cs typeface="Consolas" pitchFamily="49" charset="0"/>
              </a:rPr>
              <a:t>const</a:t>
            </a:r>
            <a:r>
              <a:rPr lang="en-AU" sz="2000" dirty="0" smtClean="0">
                <a:latin typeface="Consolas" pitchFamily="49" charset="0"/>
                <a:cs typeface="Consolas" pitchFamily="49" charset="0"/>
              </a:rPr>
              <a:t> char *example(void);</a:t>
            </a:r>
            <a:endParaRPr lang="en-AU" sz="2000" dirty="0">
              <a:latin typeface="Consolas" pitchFamily="49" charset="0"/>
              <a:cs typeface="Consolas" pitchFamily="49" charset="0"/>
            </a:endParaRPr>
          </a:p>
          <a:p>
            <a:pPr marL="0" indent="0">
              <a:spcBef>
                <a:spcPts val="600"/>
              </a:spcBef>
              <a:buNone/>
            </a:pPr>
            <a:r>
              <a:rPr lang="en-AU" sz="2000" dirty="0" smtClean="0">
                <a:latin typeface="Consolas" pitchFamily="49" charset="0"/>
                <a:cs typeface="Consolas" pitchFamily="49" charset="0"/>
              </a:rPr>
              <a:t>#</a:t>
            </a:r>
            <a:r>
              <a:rPr lang="en-AU" sz="2000" dirty="0" err="1" smtClean="0">
                <a:latin typeface="Consolas" pitchFamily="49" charset="0"/>
                <a:cs typeface="Consolas" pitchFamily="49" charset="0"/>
              </a:rPr>
              <a:t>endif</a:t>
            </a:r>
            <a:endParaRPr lang="en-AU" sz="2000" dirty="0" smtClean="0">
              <a:latin typeface="Consolas" pitchFamily="49" charset="0"/>
              <a:cs typeface="Consolas" pitchFamily="49" charset="0"/>
            </a:endParaRPr>
          </a:p>
        </p:txBody>
      </p:sp>
      <p:sp>
        <p:nvSpPr>
          <p:cNvPr id="15" name="Content Placeholder 5"/>
          <p:cNvSpPr>
            <a:spLocks noGrp="1"/>
          </p:cNvSpPr>
          <p:nvPr>
            <p:ph sz="half" idx="1"/>
          </p:nvPr>
        </p:nvSpPr>
        <p:spPr>
          <a:xfrm>
            <a:off x="457200" y="820738"/>
            <a:ext cx="4258816" cy="3429000"/>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example_main.c</a:t>
            </a:r>
            <a:r>
              <a:rPr lang="en-AU" sz="2000" dirty="0" smtClean="0">
                <a:latin typeface="Consolas" pitchFamily="49" charset="0"/>
                <a:cs typeface="Consolas" pitchFamily="49" charset="0"/>
              </a:rPr>
              <a:t> */</a:t>
            </a:r>
          </a:p>
          <a:p>
            <a:pPr marL="0" indent="0">
              <a:spcBef>
                <a:spcPts val="600"/>
              </a:spcBef>
              <a:buNone/>
            </a:pPr>
            <a:r>
              <a:rPr lang="en-AU" sz="2000" dirty="0" smtClean="0">
                <a:latin typeface="Consolas" pitchFamily="49" charset="0"/>
                <a:cs typeface="Consolas" pitchFamily="49" charset="0"/>
              </a:rPr>
              <a:t>#include &lt;</a:t>
            </a:r>
            <a:r>
              <a:rPr lang="en-AU" sz="2000" dirty="0" err="1" smtClean="0">
                <a:latin typeface="Consolas" pitchFamily="49" charset="0"/>
                <a:cs typeface="Consolas" pitchFamily="49" charset="0"/>
              </a:rPr>
              <a:t>stdio.h</a:t>
            </a:r>
            <a:r>
              <a:rPr lang="en-AU" sz="2000" dirty="0" smtClean="0">
                <a:latin typeface="Consolas" pitchFamily="49" charset="0"/>
                <a:cs typeface="Consolas" pitchFamily="49" charset="0"/>
              </a:rPr>
              <a:t>&gt;</a:t>
            </a:r>
          </a:p>
          <a:p>
            <a:pPr marL="0" indent="0">
              <a:spcBef>
                <a:spcPts val="600"/>
              </a:spcBef>
              <a:buNone/>
            </a:pPr>
            <a:r>
              <a:rPr lang="en-AU" sz="2000" dirty="0" smtClean="0">
                <a:latin typeface="Consolas" pitchFamily="49" charset="0"/>
                <a:cs typeface="Consolas" pitchFamily="49" charset="0"/>
              </a:rPr>
              <a:t>#include "</a:t>
            </a:r>
            <a:r>
              <a:rPr lang="en-AU" sz="2000" dirty="0" err="1" smtClean="0">
                <a:latin typeface="Consolas" pitchFamily="49" charset="0"/>
                <a:cs typeface="Consolas" pitchFamily="49" charset="0"/>
              </a:rPr>
              <a:t>example.h</a:t>
            </a:r>
            <a:r>
              <a:rPr lang="en-AU" sz="2000" dirty="0" smtClean="0">
                <a:latin typeface="Consolas" pitchFamily="49" charset="0"/>
                <a:cs typeface="Consolas" pitchFamily="49" charset="0"/>
              </a:rPr>
              <a:t>"</a:t>
            </a:r>
          </a:p>
          <a:p>
            <a:pPr marL="0" indent="0">
              <a:spcBef>
                <a:spcPts val="600"/>
              </a:spcBef>
              <a:buNone/>
            </a:pPr>
            <a:r>
              <a:rPr lang="en-AU" sz="2000" dirty="0" err="1" smtClean="0">
                <a:latin typeface="Consolas" pitchFamily="49" charset="0"/>
                <a:cs typeface="Consolas" pitchFamily="49" charset="0"/>
              </a:rPr>
              <a:t>int</a:t>
            </a:r>
            <a:r>
              <a:rPr lang="en-AU" sz="2000" dirty="0" smtClean="0">
                <a:latin typeface="Consolas" pitchFamily="49" charset="0"/>
                <a:cs typeface="Consolas" pitchFamily="49" charset="0"/>
              </a:rPr>
              <a:t> main(void)</a:t>
            </a:r>
          </a:p>
          <a:p>
            <a:pPr marL="0" indent="0">
              <a:spcBef>
                <a:spcPts val="600"/>
              </a:spcBef>
              <a:buNone/>
            </a:pPr>
            <a:r>
              <a:rPr lang="en-AU" sz="2000" dirty="0" smtClean="0">
                <a:latin typeface="Consolas" pitchFamily="49" charset="0"/>
                <a:cs typeface="Consolas" pitchFamily="49" charset="0"/>
              </a:rPr>
              <a:t>{</a:t>
            </a:r>
          </a:p>
          <a:p>
            <a:pPr marL="0" indent="0">
              <a:spcBef>
                <a:spcPts val="600"/>
              </a:spcBef>
              <a:buNone/>
            </a:pPr>
            <a:r>
              <a:rPr lang="en-AU" sz="2000" dirty="0">
                <a:latin typeface="Consolas" pitchFamily="49" charset="0"/>
                <a:cs typeface="Consolas" pitchFamily="49" charset="0"/>
              </a:rPr>
              <a:t> </a:t>
            </a:r>
            <a:r>
              <a:rPr lang="en-AU" sz="2000" dirty="0" err="1" smtClean="0">
                <a:latin typeface="Consolas" pitchFamily="49" charset="0"/>
                <a:cs typeface="Consolas" pitchFamily="49" charset="0"/>
              </a:rPr>
              <a:t>const</a:t>
            </a:r>
            <a:r>
              <a:rPr lang="en-AU" sz="2000" dirty="0" smtClean="0">
                <a:latin typeface="Consolas" pitchFamily="49" charset="0"/>
                <a:cs typeface="Consolas" pitchFamily="49" charset="0"/>
              </a:rPr>
              <a:t> char *</a:t>
            </a:r>
            <a:r>
              <a:rPr lang="en-AU" sz="2000" dirty="0" err="1" smtClean="0">
                <a:latin typeface="Consolas" pitchFamily="49" charset="0"/>
                <a:cs typeface="Consolas" pitchFamily="49" charset="0"/>
              </a:rPr>
              <a:t>p_g</a:t>
            </a:r>
            <a:r>
              <a:rPr lang="en-AU" sz="2000" dirty="0" smtClean="0">
                <a:latin typeface="Consolas" pitchFamily="49" charset="0"/>
                <a:cs typeface="Consolas" pitchFamily="49" charset="0"/>
              </a:rPr>
              <a:t> = example();</a:t>
            </a:r>
          </a:p>
          <a:p>
            <a:pPr marL="0" indent="0">
              <a:spcBef>
                <a:spcPts val="600"/>
              </a:spcBef>
              <a:buNone/>
            </a:pPr>
            <a:r>
              <a:rPr lang="en-AU" sz="2000" dirty="0">
                <a:latin typeface="Consolas" pitchFamily="49" charset="0"/>
                <a:cs typeface="Consolas" pitchFamily="49" charset="0"/>
              </a:rPr>
              <a:t> </a:t>
            </a:r>
            <a:r>
              <a:rPr lang="en-AU" sz="2000" dirty="0" err="1" smtClean="0">
                <a:latin typeface="Consolas" pitchFamily="49" charset="0"/>
                <a:cs typeface="Consolas" pitchFamily="49" charset="0"/>
              </a:rPr>
              <a:t>printf</a:t>
            </a:r>
            <a:r>
              <a:rPr lang="en-AU" sz="2000" dirty="0" smtClean="0">
                <a:latin typeface="Consolas" pitchFamily="49" charset="0"/>
                <a:cs typeface="Consolas" pitchFamily="49" charset="0"/>
              </a:rPr>
              <a:t>("Hello %s\n", </a:t>
            </a:r>
            <a:r>
              <a:rPr lang="en-AU" sz="2000" dirty="0" err="1" smtClean="0">
                <a:latin typeface="Consolas" pitchFamily="49" charset="0"/>
                <a:cs typeface="Consolas" pitchFamily="49" charset="0"/>
              </a:rPr>
              <a:t>p_g</a:t>
            </a:r>
            <a:r>
              <a:rPr lang="en-AU" sz="2000" dirty="0" smtClean="0">
                <a:latin typeface="Consolas" pitchFamily="49" charset="0"/>
                <a:cs typeface="Consolas" pitchFamily="49" charset="0"/>
              </a:rPr>
              <a:t>);</a:t>
            </a:r>
          </a:p>
          <a:p>
            <a:pPr marL="0" indent="0">
              <a:spcBef>
                <a:spcPts val="60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return 0;</a:t>
            </a:r>
          </a:p>
          <a:p>
            <a:pPr marL="0" indent="0">
              <a:spcBef>
                <a:spcPts val="600"/>
              </a:spcBef>
              <a:buNone/>
            </a:pPr>
            <a:r>
              <a:rPr lang="en-AU" sz="2000" dirty="0">
                <a:latin typeface="Consolas" pitchFamily="49" charset="0"/>
                <a:cs typeface="Consolas" pitchFamily="49" charset="0"/>
              </a:rPr>
              <a:t>}</a:t>
            </a: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4959746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example project – Continued</a:t>
            </a:r>
            <a:endParaRPr lang="en-AU" dirty="0"/>
          </a:p>
        </p:txBody>
      </p:sp>
      <p:sp>
        <p:nvSpPr>
          <p:cNvPr id="4" name="Content Placeholder 3"/>
          <p:cNvSpPr>
            <a:spLocks noGrp="1"/>
          </p:cNvSpPr>
          <p:nvPr>
            <p:ph sz="half" idx="2"/>
          </p:nvPr>
        </p:nvSpPr>
        <p:spPr/>
        <p:txBody>
          <a:bodyPr/>
          <a:lstStyle/>
          <a:p>
            <a:r>
              <a:rPr lang="en-AU" dirty="0" smtClean="0"/>
              <a:t>Could be built as</a:t>
            </a:r>
          </a:p>
          <a:p>
            <a:pPr lvl="1"/>
            <a:r>
              <a:rPr lang="en-AU" dirty="0" smtClean="0"/>
              <a:t> One project</a:t>
            </a:r>
          </a:p>
          <a:p>
            <a:pPr lvl="1"/>
            <a:r>
              <a:rPr lang="en-AU" dirty="0" smtClean="0"/>
              <a:t>As a library (</a:t>
            </a:r>
            <a:r>
              <a:rPr lang="en-AU" dirty="0" err="1" smtClean="0"/>
              <a:t>example.c</a:t>
            </a:r>
            <a:r>
              <a:rPr lang="en-AU" dirty="0" smtClean="0"/>
              <a:t>) and an application (</a:t>
            </a:r>
            <a:r>
              <a:rPr lang="en-AU" dirty="0" err="1" smtClean="0"/>
              <a:t>example_main.c</a:t>
            </a:r>
            <a:r>
              <a:rPr lang="en-AU" dirty="0" smtClean="0"/>
              <a:t>)</a:t>
            </a:r>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76</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example.c</a:t>
            </a:r>
            <a:r>
              <a:rPr lang="en-AU" sz="2000" dirty="0" smtClean="0">
                <a:latin typeface="Consolas" pitchFamily="49" charset="0"/>
                <a:cs typeface="Consolas" pitchFamily="49" charset="0"/>
              </a:rPr>
              <a:t> */</a:t>
            </a:r>
          </a:p>
          <a:p>
            <a:pPr marL="0" indent="0">
              <a:spcBef>
                <a:spcPts val="600"/>
              </a:spcBef>
              <a:buNone/>
            </a:pPr>
            <a:r>
              <a:rPr lang="en-AU" sz="2000" dirty="0" smtClean="0">
                <a:latin typeface="Consolas" pitchFamily="49" charset="0"/>
                <a:cs typeface="Consolas" pitchFamily="49" charset="0"/>
              </a:rPr>
              <a:t>#include "</a:t>
            </a:r>
            <a:r>
              <a:rPr lang="en-AU" sz="2000" dirty="0" err="1" smtClean="0">
                <a:latin typeface="Consolas" pitchFamily="49" charset="0"/>
                <a:cs typeface="Consolas" pitchFamily="49" charset="0"/>
              </a:rPr>
              <a:t>example.h</a:t>
            </a:r>
            <a:r>
              <a:rPr lang="en-AU" sz="2000" dirty="0" smtClean="0">
                <a:latin typeface="Consolas" pitchFamily="49" charset="0"/>
                <a:cs typeface="Consolas" pitchFamily="49" charset="0"/>
              </a:rPr>
              <a:t>"</a:t>
            </a:r>
            <a:endParaRPr lang="en-AU" sz="2000" dirty="0">
              <a:latin typeface="Consolas" pitchFamily="49" charset="0"/>
              <a:cs typeface="Consolas" pitchFamily="49" charset="0"/>
            </a:endParaRPr>
          </a:p>
          <a:p>
            <a:pPr marL="0" indent="0">
              <a:spcBef>
                <a:spcPts val="600"/>
              </a:spcBef>
              <a:buNone/>
            </a:pPr>
            <a:r>
              <a:rPr lang="en-AU" sz="2000" dirty="0" err="1" smtClean="0">
                <a:latin typeface="Consolas" pitchFamily="49" charset="0"/>
                <a:cs typeface="Consolas" pitchFamily="49" charset="0"/>
              </a:rPr>
              <a:t>const</a:t>
            </a:r>
            <a:r>
              <a:rPr lang="en-AU" sz="2000" dirty="0" smtClean="0">
                <a:latin typeface="Consolas" pitchFamily="49" charset="0"/>
                <a:cs typeface="Consolas" pitchFamily="49" charset="0"/>
              </a:rPr>
              <a:t> char *example(void)</a:t>
            </a:r>
          </a:p>
          <a:p>
            <a:pPr marL="0" indent="0">
              <a:spcBef>
                <a:spcPts val="600"/>
              </a:spcBef>
              <a:buNone/>
            </a:pP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 static </a:t>
            </a:r>
            <a:r>
              <a:rPr lang="en-AU" sz="2000" dirty="0" err="1" smtClean="0">
                <a:latin typeface="Consolas" pitchFamily="49" charset="0"/>
                <a:cs typeface="Consolas" pitchFamily="49" charset="0"/>
              </a:rPr>
              <a:t>const</a:t>
            </a:r>
            <a:r>
              <a:rPr lang="en-AU" sz="2000" dirty="0" smtClean="0">
                <a:latin typeface="Consolas" pitchFamily="49" charset="0"/>
                <a:cs typeface="Consolas" pitchFamily="49" charset="0"/>
              </a:rPr>
              <a:t> char *</a:t>
            </a:r>
            <a:r>
              <a:rPr lang="en-AU" sz="2000" dirty="0" err="1" smtClean="0">
                <a:latin typeface="Consolas" pitchFamily="49" charset="0"/>
                <a:cs typeface="Consolas" pitchFamily="49" charset="0"/>
              </a:rPr>
              <a:t>p_g</a:t>
            </a:r>
            <a:r>
              <a:rPr lang="en-AU" sz="2000" dirty="0" smtClean="0">
                <a:latin typeface="Consolas" pitchFamily="49" charset="0"/>
                <a:cs typeface="Consolas" pitchFamily="49" charset="0"/>
              </a:rPr>
              <a:t> =</a:t>
            </a:r>
          </a:p>
          <a:p>
            <a:pPr marL="0" indent="0">
              <a:spcBef>
                <a:spcPts val="600"/>
              </a:spcBef>
              <a:buNone/>
            </a:pPr>
            <a:r>
              <a:rPr lang="en-AU" sz="2000" dirty="0">
                <a:latin typeface="Consolas" pitchFamily="49" charset="0"/>
                <a:cs typeface="Consolas" pitchFamily="49" charset="0"/>
              </a:rPr>
              <a:t> </a:t>
            </a:r>
            <a:r>
              <a:rPr lang="en-AU" sz="2000" dirty="0" smtClean="0">
                <a:latin typeface="Consolas" pitchFamily="49" charset="0"/>
                <a:cs typeface="Consolas" pitchFamily="49" charset="0"/>
              </a:rPr>
              <a:t>  "world";</a:t>
            </a:r>
          </a:p>
          <a:p>
            <a:pPr marL="0" indent="0">
              <a:spcBef>
                <a:spcPts val="600"/>
              </a:spcBef>
              <a:buNone/>
            </a:pPr>
            <a:r>
              <a:rPr lang="en-AU" sz="2000" dirty="0" smtClean="0">
                <a:latin typeface="Consolas" pitchFamily="49" charset="0"/>
                <a:cs typeface="Consolas" pitchFamily="49" charset="0"/>
              </a:rPr>
              <a:t> return </a:t>
            </a:r>
            <a:r>
              <a:rPr lang="en-AU" sz="2000" dirty="0" err="1" smtClean="0">
                <a:latin typeface="Consolas" pitchFamily="49" charset="0"/>
                <a:cs typeface="Consolas" pitchFamily="49" charset="0"/>
              </a:rPr>
              <a:t>p_g</a:t>
            </a:r>
            <a:r>
              <a:rPr lang="en-AU" sz="2000" dirty="0" smtClean="0">
                <a:latin typeface="Consolas" pitchFamily="49" charset="0"/>
                <a:cs typeface="Consolas" pitchFamily="49" charset="0"/>
              </a:rPr>
              <a:t>;</a:t>
            </a:r>
          </a:p>
          <a:p>
            <a:pPr marL="0" indent="0">
              <a:spcBef>
                <a:spcPts val="600"/>
              </a:spcBef>
              <a:buNone/>
            </a:pPr>
            <a:r>
              <a:rPr lang="en-AU" sz="2000" dirty="0">
                <a:latin typeface="Consolas" pitchFamily="49" charset="0"/>
                <a:cs typeface="Consolas" pitchFamily="49" charset="0"/>
              </a:rPr>
              <a:t>}</a:t>
            </a: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23210209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Structuring a project</a:t>
            </a:r>
            <a:endParaRPr lang="en-AU" dirty="0"/>
          </a:p>
        </p:txBody>
      </p:sp>
      <p:sp>
        <p:nvSpPr>
          <p:cNvPr id="3" name="Content Placeholder 2"/>
          <p:cNvSpPr>
            <a:spLocks noGrp="1"/>
          </p:cNvSpPr>
          <p:nvPr>
            <p:ph sz="half" idx="1"/>
          </p:nvPr>
        </p:nvSpPr>
        <p:spPr/>
        <p:txBody>
          <a:bodyPr/>
          <a:lstStyle/>
          <a:p>
            <a:pPr>
              <a:spcBef>
                <a:spcPts val="0"/>
              </a:spcBef>
            </a:pPr>
            <a:r>
              <a:rPr lang="en-AU" sz="2000" dirty="0" smtClean="0"/>
              <a:t>This is just the component sharing layout</a:t>
            </a:r>
          </a:p>
          <a:p>
            <a:pPr>
              <a:spcBef>
                <a:spcPts val="0"/>
              </a:spcBef>
            </a:pPr>
            <a:r>
              <a:rPr lang="en-AU" sz="2000" dirty="0" smtClean="0"/>
              <a:t>Note that </a:t>
            </a:r>
            <a:r>
              <a:rPr lang="en-AU" sz="2000" dirty="0" err="1" smtClean="0"/>
              <a:t>example.h</a:t>
            </a:r>
            <a:r>
              <a:rPr lang="en-AU" sz="2000" dirty="0" smtClean="0"/>
              <a:t> needs to be in the include path</a:t>
            </a:r>
          </a:p>
          <a:p>
            <a:pPr>
              <a:spcBef>
                <a:spcPts val="0"/>
              </a:spcBef>
            </a:pPr>
            <a:r>
              <a:rPr lang="en-AU" sz="2000" dirty="0" smtClean="0"/>
              <a:t>The "example" directory will be at the same level as the "</a:t>
            </a:r>
            <a:r>
              <a:rPr lang="en-AU" sz="2000" dirty="0" err="1" smtClean="0"/>
              <a:t>mbuild</a:t>
            </a:r>
            <a:r>
              <a:rPr lang="en-AU" sz="2000" dirty="0" smtClean="0"/>
              <a:t>" directory</a:t>
            </a:r>
          </a:p>
          <a:p>
            <a:pPr lvl="1">
              <a:spcBef>
                <a:spcPts val="0"/>
              </a:spcBef>
            </a:pPr>
            <a:endParaRPr lang="en-AU" sz="1600" dirty="0" smtClean="0"/>
          </a:p>
          <a:p>
            <a:pPr>
              <a:spcBef>
                <a:spcPts val="0"/>
              </a:spcBef>
            </a:pPr>
            <a:endParaRPr lang="en-AU" sz="2000" dirty="0"/>
          </a:p>
        </p:txBody>
      </p:sp>
      <p:sp>
        <p:nvSpPr>
          <p:cNvPr id="4" name="Content Placeholder 3"/>
          <p:cNvSpPr>
            <a:spLocks noGrp="1"/>
          </p:cNvSpPr>
          <p:nvPr>
            <p:ph sz="half" idx="2"/>
          </p:nvPr>
        </p:nvSpPr>
        <p:spPr/>
        <p:txBody>
          <a:bodyPr/>
          <a:lstStyle/>
          <a:p>
            <a:pPr>
              <a:spcBef>
                <a:spcPts val="0"/>
              </a:spcBef>
            </a:pPr>
            <a:r>
              <a:rPr lang="en-AU" sz="1400" dirty="0" smtClean="0">
                <a:latin typeface="Consolas" pitchFamily="49" charset="0"/>
                <a:cs typeface="Consolas" pitchFamily="49" charset="0"/>
              </a:rPr>
              <a:t>example</a:t>
            </a:r>
          </a:p>
          <a:p>
            <a:pPr lvl="1">
              <a:spcBef>
                <a:spcPts val="0"/>
              </a:spcBef>
            </a:pPr>
            <a:r>
              <a:rPr lang="en-AU" sz="1400" dirty="0" smtClean="0">
                <a:latin typeface="Consolas" pitchFamily="49" charset="0"/>
                <a:cs typeface="Consolas" pitchFamily="49" charset="0"/>
              </a:rPr>
              <a:t>frontend</a:t>
            </a:r>
          </a:p>
          <a:p>
            <a:pPr lvl="2">
              <a:spcBef>
                <a:spcPts val="0"/>
              </a:spcBef>
            </a:pPr>
            <a:r>
              <a:rPr lang="en-AU" sz="1400" dirty="0" err="1" smtClean="0">
                <a:latin typeface="Consolas" pitchFamily="49" charset="0"/>
                <a:cs typeface="Consolas" pitchFamily="49" charset="0"/>
              </a:rPr>
              <a:t>example_main.c</a:t>
            </a:r>
            <a:endParaRPr lang="en-AU" sz="1400" dirty="0" smtClean="0">
              <a:latin typeface="Consolas" pitchFamily="49" charset="0"/>
              <a:cs typeface="Consolas" pitchFamily="49" charset="0"/>
            </a:endParaRPr>
          </a:p>
          <a:p>
            <a:pPr lvl="2">
              <a:spcBef>
                <a:spcPts val="0"/>
              </a:spcBef>
            </a:pPr>
            <a:endParaRPr lang="en-AU" sz="1400" dirty="0" smtClean="0">
              <a:latin typeface="Consolas" pitchFamily="49" charset="0"/>
              <a:cs typeface="Consolas" pitchFamily="49" charset="0"/>
            </a:endParaRPr>
          </a:p>
          <a:p>
            <a:pPr lvl="1">
              <a:spcBef>
                <a:spcPts val="0"/>
              </a:spcBef>
            </a:pPr>
            <a:r>
              <a:rPr lang="en-AU" sz="1400" dirty="0" smtClean="0">
                <a:latin typeface="Consolas" pitchFamily="49" charset="0"/>
                <a:cs typeface="Consolas" pitchFamily="49" charset="0"/>
              </a:rPr>
              <a:t>include</a:t>
            </a:r>
          </a:p>
          <a:p>
            <a:pPr lvl="2">
              <a:spcBef>
                <a:spcPts val="0"/>
              </a:spcBef>
            </a:pPr>
            <a:r>
              <a:rPr lang="en-AU" sz="1400" dirty="0" err="1" smtClean="0">
                <a:latin typeface="Consolas" pitchFamily="49" charset="0"/>
                <a:cs typeface="Consolas" pitchFamily="49" charset="0"/>
              </a:rPr>
              <a:t>example.h</a:t>
            </a:r>
            <a:endParaRPr lang="en-AU" sz="1400" dirty="0" smtClean="0">
              <a:latin typeface="Consolas" pitchFamily="49" charset="0"/>
              <a:cs typeface="Consolas" pitchFamily="49" charset="0"/>
            </a:endParaRPr>
          </a:p>
          <a:p>
            <a:pPr lvl="2">
              <a:spcBef>
                <a:spcPts val="0"/>
              </a:spcBef>
            </a:pPr>
            <a:endParaRPr lang="en-AU" sz="1400" dirty="0" smtClean="0">
              <a:latin typeface="Consolas" pitchFamily="49" charset="0"/>
              <a:cs typeface="Consolas" pitchFamily="49" charset="0"/>
            </a:endParaRPr>
          </a:p>
          <a:p>
            <a:pPr lvl="1">
              <a:spcBef>
                <a:spcPts val="0"/>
              </a:spcBef>
            </a:pPr>
            <a:endParaRPr lang="en-AU" sz="1400" dirty="0">
              <a:latin typeface="Consolas" pitchFamily="49" charset="0"/>
              <a:cs typeface="Consolas" pitchFamily="49" charset="0"/>
            </a:endParaRPr>
          </a:p>
          <a:p>
            <a:pPr lvl="2">
              <a:spcBef>
                <a:spcPts val="0"/>
              </a:spcBef>
            </a:pPr>
            <a:endParaRPr lang="en-AU" sz="1400" dirty="0" smtClean="0">
              <a:latin typeface="Consolas" pitchFamily="49" charset="0"/>
              <a:cs typeface="Consolas" pitchFamily="49" charset="0"/>
            </a:endParaRPr>
          </a:p>
          <a:p>
            <a:pPr lvl="3">
              <a:spcBef>
                <a:spcPts val="0"/>
              </a:spcBef>
            </a:pPr>
            <a:endParaRPr lang="en-AU" sz="1400" dirty="0" smtClean="0">
              <a:latin typeface="Consolas" pitchFamily="49" charset="0"/>
              <a:cs typeface="Consolas" pitchFamily="49" charset="0"/>
            </a:endParaRPr>
          </a:p>
          <a:p>
            <a:pPr lvl="2">
              <a:spcBef>
                <a:spcPts val="0"/>
              </a:spcBef>
            </a:pPr>
            <a:endParaRPr lang="en-AU" sz="1400" dirty="0" smtClean="0">
              <a:latin typeface="Consolas" pitchFamily="49" charset="0"/>
              <a:cs typeface="Consolas" pitchFamily="49" charset="0"/>
            </a:endParaRPr>
          </a:p>
          <a:p>
            <a:pPr lvl="2">
              <a:spcBef>
                <a:spcPts val="0"/>
              </a:spcBef>
            </a:pPr>
            <a:endParaRPr lang="en-AU" sz="1400" dirty="0">
              <a:latin typeface="Consolas" pitchFamily="49" charset="0"/>
              <a:cs typeface="Consolas" pitchFamily="49" charset="0"/>
            </a:endParaRPr>
          </a:p>
          <a:p>
            <a:pPr lvl="2">
              <a:spcBef>
                <a:spcPts val="0"/>
              </a:spcBef>
            </a:pPr>
            <a:endParaRPr lang="en-AU" sz="1400" dirty="0" smtClean="0">
              <a:latin typeface="Consolas" pitchFamily="49" charset="0"/>
              <a:cs typeface="Consolas" pitchFamily="49" charset="0"/>
            </a:endParaRPr>
          </a:p>
          <a:p>
            <a:pPr lvl="2">
              <a:spcBef>
                <a:spcPts val="0"/>
              </a:spcBef>
            </a:pPr>
            <a:endParaRPr lang="en-AU" sz="1400" dirty="0" smtClean="0">
              <a:latin typeface="Consolas" pitchFamily="49" charset="0"/>
              <a:cs typeface="Consolas" pitchFamily="49" charset="0"/>
            </a:endParaRPr>
          </a:p>
          <a:p>
            <a:pPr lvl="1">
              <a:spcBef>
                <a:spcPts val="0"/>
              </a:spcBef>
            </a:pPr>
            <a:r>
              <a:rPr lang="en-AU" sz="1400" dirty="0" err="1" smtClean="0">
                <a:latin typeface="Consolas" pitchFamily="49" charset="0"/>
                <a:cs typeface="Consolas" pitchFamily="49" charset="0"/>
              </a:rPr>
              <a:t>src</a:t>
            </a:r>
            <a:endParaRPr lang="en-AU" sz="1400" dirty="0" smtClean="0">
              <a:latin typeface="Consolas" pitchFamily="49" charset="0"/>
              <a:cs typeface="Consolas" pitchFamily="49" charset="0"/>
            </a:endParaRPr>
          </a:p>
          <a:p>
            <a:pPr lvl="2">
              <a:spcBef>
                <a:spcPts val="0"/>
              </a:spcBef>
            </a:pPr>
            <a:r>
              <a:rPr lang="en-AU" sz="1400" dirty="0" err="1" smtClean="0">
                <a:latin typeface="Consolas" pitchFamily="49" charset="0"/>
                <a:cs typeface="Consolas" pitchFamily="49" charset="0"/>
              </a:rPr>
              <a:t>example.c</a:t>
            </a:r>
            <a:endParaRPr lang="en-AU" sz="14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77</a:t>
            </a:fld>
            <a:endParaRPr lang="en-US"/>
          </a:p>
        </p:txBody>
      </p:sp>
    </p:spTree>
    <p:extLst>
      <p:ext uri="{BB962C8B-B14F-4D97-AF65-F5344CB8AC3E}">
        <p14:creationId xmlns:p14="http://schemas.microsoft.com/office/powerpoint/2010/main" val="339218920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Structuring a project</a:t>
            </a:r>
            <a:endParaRPr lang="en-AU" dirty="0"/>
          </a:p>
        </p:txBody>
      </p:sp>
      <p:sp>
        <p:nvSpPr>
          <p:cNvPr id="3" name="Content Placeholder 2"/>
          <p:cNvSpPr>
            <a:spLocks noGrp="1"/>
          </p:cNvSpPr>
          <p:nvPr>
            <p:ph sz="half" idx="1"/>
          </p:nvPr>
        </p:nvSpPr>
        <p:spPr>
          <a:xfrm>
            <a:off x="457200" y="820738"/>
            <a:ext cx="4038600" cy="1969417"/>
          </a:xfrm>
        </p:spPr>
        <p:txBody>
          <a:bodyPr/>
          <a:lstStyle/>
          <a:p>
            <a:pPr>
              <a:spcBef>
                <a:spcPts val="0"/>
              </a:spcBef>
            </a:pPr>
            <a:r>
              <a:rPr lang="en-AU" sz="2000" dirty="0" smtClean="0"/>
              <a:t>We put manifest files into each directory to describe their contents</a:t>
            </a:r>
          </a:p>
          <a:p>
            <a:pPr>
              <a:spcBef>
                <a:spcPts val="0"/>
              </a:spcBef>
            </a:pPr>
            <a:r>
              <a:rPr lang="en-AU" sz="2000" dirty="0" smtClean="0"/>
              <a:t>When converting an existing project, having one manifest per directory, which lists all the files under a single keyword is often a good start.</a:t>
            </a:r>
          </a:p>
          <a:p>
            <a:pPr>
              <a:spcBef>
                <a:spcPts val="0"/>
              </a:spcBef>
            </a:pPr>
            <a:endParaRPr lang="en-AU" sz="2000" dirty="0"/>
          </a:p>
        </p:txBody>
      </p:sp>
      <p:sp>
        <p:nvSpPr>
          <p:cNvPr id="4" name="Content Placeholder 3"/>
          <p:cNvSpPr>
            <a:spLocks noGrp="1"/>
          </p:cNvSpPr>
          <p:nvPr>
            <p:ph sz="half" idx="2"/>
          </p:nvPr>
        </p:nvSpPr>
        <p:spPr/>
        <p:txBody>
          <a:bodyPr/>
          <a:lstStyle/>
          <a:p>
            <a:pPr>
              <a:spcBef>
                <a:spcPts val="0"/>
              </a:spcBef>
            </a:pPr>
            <a:r>
              <a:rPr lang="en-AU" sz="1400" dirty="0" smtClean="0">
                <a:latin typeface="Consolas" pitchFamily="49" charset="0"/>
                <a:cs typeface="Consolas" pitchFamily="49" charset="0"/>
              </a:rPr>
              <a:t>example</a:t>
            </a:r>
          </a:p>
          <a:p>
            <a:pPr lvl="1">
              <a:spcBef>
                <a:spcPts val="0"/>
              </a:spcBef>
            </a:pPr>
            <a:r>
              <a:rPr lang="en-AU" sz="1400" dirty="0" smtClean="0">
                <a:latin typeface="Consolas" pitchFamily="49" charset="0"/>
                <a:cs typeface="Consolas" pitchFamily="49" charset="0"/>
              </a:rPr>
              <a:t>frontend</a:t>
            </a:r>
          </a:p>
          <a:p>
            <a:pPr lvl="2">
              <a:spcBef>
                <a:spcPts val="0"/>
              </a:spcBef>
            </a:pPr>
            <a:r>
              <a:rPr lang="en-AU" sz="1400" dirty="0" err="1" smtClean="0">
                <a:latin typeface="Consolas" pitchFamily="49" charset="0"/>
                <a:cs typeface="Consolas" pitchFamily="49" charset="0"/>
              </a:rPr>
              <a:t>example_main.c</a:t>
            </a:r>
            <a:endParaRPr lang="en-AU" sz="1400" dirty="0" smtClean="0">
              <a:latin typeface="Consolas" pitchFamily="49" charset="0"/>
              <a:cs typeface="Consolas" pitchFamily="49" charset="0"/>
            </a:endParaRPr>
          </a:p>
          <a:p>
            <a:pPr lvl="2">
              <a:spcBef>
                <a:spcPts val="0"/>
              </a:spcBef>
            </a:pPr>
            <a:r>
              <a:rPr lang="en-AU" sz="1400" dirty="0" err="1" smtClean="0">
                <a:effectLst>
                  <a:glow rad="228600">
                    <a:schemeClr val="accent6">
                      <a:satMod val="175000"/>
                      <a:alpha val="40000"/>
                    </a:schemeClr>
                  </a:glow>
                </a:effectLst>
                <a:latin typeface="Consolas" pitchFamily="49" charset="0"/>
                <a:cs typeface="Consolas" pitchFamily="49" charset="0"/>
              </a:rPr>
              <a:t>manifest.mb</a:t>
            </a:r>
            <a:endParaRPr lang="en-AU" sz="1400" dirty="0" smtClean="0">
              <a:effectLst>
                <a:glow rad="228600">
                  <a:schemeClr val="accent6">
                    <a:satMod val="175000"/>
                    <a:alpha val="40000"/>
                  </a:schemeClr>
                </a:glow>
              </a:effectLst>
              <a:latin typeface="Consolas" pitchFamily="49" charset="0"/>
              <a:cs typeface="Consolas" pitchFamily="49" charset="0"/>
            </a:endParaRPr>
          </a:p>
          <a:p>
            <a:pPr lvl="1">
              <a:spcBef>
                <a:spcPts val="0"/>
              </a:spcBef>
            </a:pPr>
            <a:r>
              <a:rPr lang="en-AU" sz="1400" dirty="0" smtClean="0">
                <a:latin typeface="Consolas" pitchFamily="49" charset="0"/>
                <a:cs typeface="Consolas" pitchFamily="49" charset="0"/>
              </a:rPr>
              <a:t>include</a:t>
            </a:r>
          </a:p>
          <a:p>
            <a:pPr lvl="2">
              <a:spcBef>
                <a:spcPts val="0"/>
              </a:spcBef>
            </a:pPr>
            <a:r>
              <a:rPr lang="en-AU" sz="1400" dirty="0" err="1" smtClean="0">
                <a:latin typeface="Consolas" pitchFamily="49" charset="0"/>
                <a:cs typeface="Consolas" pitchFamily="49" charset="0"/>
              </a:rPr>
              <a:t>example.h</a:t>
            </a:r>
            <a:endParaRPr lang="en-AU" sz="1400" dirty="0" smtClean="0">
              <a:latin typeface="Consolas" pitchFamily="49" charset="0"/>
              <a:cs typeface="Consolas" pitchFamily="49" charset="0"/>
            </a:endParaRPr>
          </a:p>
          <a:p>
            <a:pPr lvl="2">
              <a:spcBef>
                <a:spcPts val="0"/>
              </a:spcBef>
            </a:pPr>
            <a:r>
              <a:rPr lang="en-AU" sz="1400" dirty="0" err="1" smtClean="0">
                <a:effectLst>
                  <a:glow rad="228600">
                    <a:schemeClr val="accent6">
                      <a:satMod val="175000"/>
                      <a:alpha val="40000"/>
                    </a:schemeClr>
                  </a:glow>
                </a:effectLst>
                <a:latin typeface="Consolas" pitchFamily="49" charset="0"/>
                <a:cs typeface="Consolas" pitchFamily="49" charset="0"/>
              </a:rPr>
              <a:t>manifest.mb</a:t>
            </a:r>
            <a:endParaRPr lang="en-AU" sz="1400" dirty="0" smtClean="0">
              <a:effectLst>
                <a:glow rad="228600">
                  <a:schemeClr val="accent6">
                    <a:satMod val="175000"/>
                    <a:alpha val="40000"/>
                  </a:schemeClr>
                </a:glow>
              </a:effectLst>
              <a:latin typeface="Consolas" pitchFamily="49" charset="0"/>
              <a:cs typeface="Consolas" pitchFamily="49" charset="0"/>
            </a:endParaRPr>
          </a:p>
          <a:p>
            <a:pPr lvl="1">
              <a:spcBef>
                <a:spcPts val="0"/>
              </a:spcBef>
            </a:pPr>
            <a:endParaRPr lang="en-AU" sz="1400" dirty="0" smtClean="0">
              <a:latin typeface="Consolas" pitchFamily="49" charset="0"/>
              <a:cs typeface="Consolas" pitchFamily="49" charset="0"/>
            </a:endParaRPr>
          </a:p>
          <a:p>
            <a:pPr lvl="2">
              <a:spcBef>
                <a:spcPts val="0"/>
              </a:spcBef>
            </a:pPr>
            <a:endParaRPr lang="en-AU" sz="1400" dirty="0" smtClean="0">
              <a:latin typeface="Consolas" pitchFamily="49" charset="0"/>
              <a:cs typeface="Consolas" pitchFamily="49" charset="0"/>
            </a:endParaRPr>
          </a:p>
          <a:p>
            <a:pPr lvl="3">
              <a:spcBef>
                <a:spcPts val="0"/>
              </a:spcBef>
            </a:pPr>
            <a:endParaRPr lang="en-AU" sz="1400" dirty="0" smtClean="0">
              <a:latin typeface="Consolas" pitchFamily="49" charset="0"/>
              <a:cs typeface="Consolas" pitchFamily="49" charset="0"/>
            </a:endParaRPr>
          </a:p>
          <a:p>
            <a:pPr lvl="4">
              <a:spcBef>
                <a:spcPts val="0"/>
              </a:spcBef>
            </a:pPr>
            <a:endParaRPr lang="en-AU" sz="1400" dirty="0" smtClean="0">
              <a:latin typeface="Consolas" pitchFamily="49" charset="0"/>
              <a:cs typeface="Consolas" pitchFamily="49" charset="0"/>
            </a:endParaRPr>
          </a:p>
          <a:p>
            <a:pPr lvl="2">
              <a:spcBef>
                <a:spcPts val="0"/>
              </a:spcBef>
            </a:pPr>
            <a:endParaRPr lang="en-AU" sz="1400" dirty="0" smtClean="0">
              <a:latin typeface="Consolas" pitchFamily="49" charset="0"/>
              <a:cs typeface="Consolas" pitchFamily="49" charset="0"/>
            </a:endParaRPr>
          </a:p>
          <a:p>
            <a:pPr lvl="2">
              <a:spcBef>
                <a:spcPts val="0"/>
              </a:spcBef>
            </a:pPr>
            <a:endParaRPr lang="en-AU" sz="1400" dirty="0" smtClean="0">
              <a:latin typeface="Consolas" pitchFamily="49" charset="0"/>
              <a:cs typeface="Consolas" pitchFamily="49" charset="0"/>
            </a:endParaRPr>
          </a:p>
          <a:p>
            <a:pPr lvl="2">
              <a:spcBef>
                <a:spcPts val="0"/>
              </a:spcBef>
            </a:pPr>
            <a:endParaRPr lang="en-AU" sz="1400" dirty="0" smtClean="0">
              <a:latin typeface="Consolas" pitchFamily="49" charset="0"/>
              <a:cs typeface="Consolas" pitchFamily="49" charset="0"/>
            </a:endParaRPr>
          </a:p>
          <a:p>
            <a:pPr lvl="1">
              <a:spcBef>
                <a:spcPts val="0"/>
              </a:spcBef>
            </a:pPr>
            <a:r>
              <a:rPr lang="en-AU" sz="1400" dirty="0" err="1" smtClean="0">
                <a:latin typeface="Consolas" pitchFamily="49" charset="0"/>
                <a:cs typeface="Consolas" pitchFamily="49" charset="0"/>
              </a:rPr>
              <a:t>src</a:t>
            </a:r>
            <a:endParaRPr lang="en-AU" sz="1400" dirty="0" smtClean="0">
              <a:latin typeface="Consolas" pitchFamily="49" charset="0"/>
              <a:cs typeface="Consolas" pitchFamily="49" charset="0"/>
            </a:endParaRPr>
          </a:p>
          <a:p>
            <a:pPr lvl="2">
              <a:spcBef>
                <a:spcPts val="0"/>
              </a:spcBef>
            </a:pPr>
            <a:r>
              <a:rPr lang="en-AU" sz="1400" dirty="0" err="1" smtClean="0">
                <a:latin typeface="Consolas" pitchFamily="49" charset="0"/>
                <a:cs typeface="Consolas" pitchFamily="49" charset="0"/>
              </a:rPr>
              <a:t>example.c</a:t>
            </a:r>
            <a:endParaRPr lang="en-AU" sz="1400" dirty="0" smtClean="0">
              <a:latin typeface="Consolas" pitchFamily="49" charset="0"/>
              <a:cs typeface="Consolas" pitchFamily="49" charset="0"/>
            </a:endParaRPr>
          </a:p>
          <a:p>
            <a:pPr lvl="2">
              <a:spcBef>
                <a:spcPts val="0"/>
              </a:spcBef>
            </a:pPr>
            <a:r>
              <a:rPr lang="en-AU" sz="1400" dirty="0" err="1" smtClean="0">
                <a:effectLst>
                  <a:glow rad="228600">
                    <a:schemeClr val="accent6">
                      <a:satMod val="175000"/>
                      <a:alpha val="40000"/>
                    </a:schemeClr>
                  </a:glow>
                </a:effectLst>
                <a:latin typeface="Consolas" pitchFamily="49" charset="0"/>
                <a:cs typeface="Consolas" pitchFamily="49" charset="0"/>
              </a:rPr>
              <a:t>manifest.mb</a:t>
            </a:r>
            <a:endParaRPr lang="en-AU" sz="1400" dirty="0" smtClean="0">
              <a:effectLst>
                <a:glow rad="228600">
                  <a:schemeClr val="accent6">
                    <a:satMod val="175000"/>
                    <a:alpha val="40000"/>
                  </a:schemeClr>
                </a:glow>
              </a:effectLst>
              <a:latin typeface="Consolas" pitchFamily="49" charset="0"/>
              <a:cs typeface="Consolas" pitchFamily="49" charset="0"/>
            </a:endParaRPr>
          </a:p>
          <a:p>
            <a:pPr lvl="1">
              <a:spcBef>
                <a:spcPts val="0"/>
              </a:spcBef>
            </a:pPr>
            <a:r>
              <a:rPr lang="en-AU" sz="1400" dirty="0" err="1" smtClean="0">
                <a:effectLst>
                  <a:glow rad="228600">
                    <a:schemeClr val="accent6">
                      <a:satMod val="175000"/>
                      <a:alpha val="40000"/>
                    </a:schemeClr>
                  </a:glow>
                </a:effectLst>
                <a:latin typeface="Consolas" pitchFamily="49" charset="0"/>
                <a:cs typeface="Consolas" pitchFamily="49" charset="0"/>
              </a:rPr>
              <a:t>manifest.mb</a:t>
            </a:r>
            <a:endParaRPr lang="en-AU" sz="1400" dirty="0" smtClean="0">
              <a:effectLst>
                <a:glow rad="228600">
                  <a:schemeClr val="accent6">
                    <a:satMod val="175000"/>
                    <a:alpha val="40000"/>
                  </a:schemeClr>
                </a:glow>
              </a:effectLst>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78</a:t>
            </a:fld>
            <a:endParaRPr lang="en-US"/>
          </a:p>
        </p:txBody>
      </p:sp>
    </p:spTree>
    <p:extLst>
      <p:ext uri="{BB962C8B-B14F-4D97-AF65-F5344CB8AC3E}">
        <p14:creationId xmlns:p14="http://schemas.microsoft.com/office/powerpoint/2010/main" val="6322147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manifest files</a:t>
            </a:r>
            <a:endParaRPr lang="en-AU" dirty="0"/>
          </a:p>
        </p:txBody>
      </p:sp>
      <p:sp>
        <p:nvSpPr>
          <p:cNvPr id="4" name="Content Placeholder 3"/>
          <p:cNvSpPr>
            <a:spLocks noGrp="1"/>
          </p:cNvSpPr>
          <p:nvPr>
            <p:ph sz="half" idx="2"/>
          </p:nvPr>
        </p:nvSpPr>
        <p:spPr/>
        <p:txBody>
          <a:bodyPr/>
          <a:lstStyle/>
          <a:p>
            <a:r>
              <a:rPr lang="en-AU" sz="2000" dirty="0" smtClean="0"/>
              <a:t>Generally it is a good idea to @import things under the 'default' keyword</a:t>
            </a:r>
          </a:p>
          <a:p>
            <a:pPr lvl="1"/>
            <a:r>
              <a:rPr lang="en-AU" sz="1600" dirty="0" smtClean="0"/>
              <a:t>Less thinking when you are debugging things later</a:t>
            </a:r>
          </a:p>
          <a:p>
            <a:pPr lvl="1"/>
            <a:r>
              <a:rPr lang="en-AU" sz="1600" dirty="0" smtClean="0"/>
              <a:t>Not a hard rule – there are places where it makes other files much less clear</a:t>
            </a:r>
          </a:p>
          <a:p>
            <a:endParaRPr lang="en-AU" dirty="0" smtClean="0"/>
          </a:p>
          <a:p>
            <a:endParaRPr lang="en-AU"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79</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800" dirty="0" smtClean="0">
                <a:latin typeface="Consolas" pitchFamily="49" charset="0"/>
                <a:cs typeface="Consolas" pitchFamily="49" charset="0"/>
              </a:rPr>
              <a:t># example/</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600"/>
              </a:spcBef>
              <a:buNone/>
            </a:pP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[default]</a:t>
            </a:r>
          </a:p>
          <a:p>
            <a:pPr marL="0" indent="0">
              <a:spcBef>
                <a:spcPts val="600"/>
              </a:spcBef>
              <a:buNone/>
            </a:pPr>
            <a:r>
              <a:rPr lang="en-AU" sz="1800" dirty="0" smtClean="0">
                <a:latin typeface="Consolas" pitchFamily="49" charset="0"/>
                <a:cs typeface="Consolas" pitchFamily="49" charset="0"/>
              </a:rPr>
              <a:t>@import </a:t>
            </a:r>
            <a:r>
              <a:rPr lang="en-AU" sz="1800" dirty="0" err="1" smtClean="0">
                <a:latin typeface="Consolas" pitchFamily="49" charset="0"/>
                <a:cs typeface="Consolas" pitchFamily="49" charset="0"/>
              </a:rPr>
              <a:t>src</a:t>
            </a: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@import include/</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@import frontend/</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p:txBody>
      </p:sp>
    </p:spTree>
    <p:extLst>
      <p:ext uri="{BB962C8B-B14F-4D97-AF65-F5344CB8AC3E}">
        <p14:creationId xmlns:p14="http://schemas.microsoft.com/office/powerpoint/2010/main" val="2028586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From The Top Down – M-Build Core</a:t>
            </a:r>
            <a:endParaRPr lang="en-AU" dirty="0"/>
          </a:p>
        </p:txBody>
      </p:sp>
      <p:sp>
        <p:nvSpPr>
          <p:cNvPr id="10" name="Content Placeholder 9"/>
          <p:cNvSpPr>
            <a:spLocks noGrp="1"/>
          </p:cNvSpPr>
          <p:nvPr>
            <p:ph sz="half" idx="1"/>
          </p:nvPr>
        </p:nvSpPr>
        <p:spPr/>
        <p:txBody>
          <a:bodyPr/>
          <a:lstStyle/>
          <a:p>
            <a:r>
              <a:rPr lang="en-AU" sz="2000" dirty="0" smtClean="0"/>
              <a:t>A "tag" is a string, with any number of string arguments.</a:t>
            </a:r>
          </a:p>
          <a:p>
            <a:r>
              <a:rPr lang="en-AU" sz="2000" dirty="0" smtClean="0"/>
              <a:t>A file can have any number of tags, though 0 is usually best</a:t>
            </a:r>
          </a:p>
          <a:p>
            <a:r>
              <a:rPr lang="en-AU" sz="2000" dirty="0" smtClean="0"/>
              <a:t>An attribute can be a string, a list, or a map from strings to some other type</a:t>
            </a:r>
          </a:p>
          <a:p>
            <a:r>
              <a:rPr lang="en-AU" sz="2000" dirty="0" smtClean="0"/>
              <a:t>M-Build core is really just a database</a:t>
            </a:r>
            <a:endParaRPr lang="en-AU" sz="2000"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8</a:t>
            </a:fld>
            <a:endParaRPr lang="en-US"/>
          </a:p>
        </p:txBody>
      </p:sp>
      <p:graphicFrame>
        <p:nvGraphicFramePr>
          <p:cNvPr id="12" name="Content Placeholder 11"/>
          <p:cNvGraphicFramePr>
            <a:graphicFrameLocks noGrp="1" noChangeAspect="1"/>
          </p:cNvGraphicFramePr>
          <p:nvPr>
            <p:ph sz="half" idx="2"/>
            <p:extLst>
              <p:ext uri="{D42A27DB-BD31-4B8C-83A1-F6EECF244321}">
                <p14:modId xmlns:p14="http://schemas.microsoft.com/office/powerpoint/2010/main" val="2821155739"/>
              </p:ext>
            </p:extLst>
          </p:nvPr>
        </p:nvGraphicFramePr>
        <p:xfrm>
          <a:off x="4708627" y="1632248"/>
          <a:ext cx="3917746" cy="1805980"/>
        </p:xfrm>
        <a:graphic>
          <a:graphicData uri="http://schemas.openxmlformats.org/presentationml/2006/ole">
            <mc:AlternateContent xmlns:mc="http://schemas.openxmlformats.org/markup-compatibility/2006">
              <mc:Choice xmlns:v="urn:schemas-microsoft-com:vml" Requires="v">
                <p:oleObj spid="_x0000_s325681" name="Visio" r:id="rId4" imgW="2380411" imgH="1097550" progId="Visio.Drawing.11">
                  <p:embed/>
                </p:oleObj>
              </mc:Choice>
              <mc:Fallback>
                <p:oleObj name="Visio" r:id="rId4" imgW="2380411" imgH="1097550" progId="Visio.Drawing.11">
                  <p:embed/>
                  <p:pic>
                    <p:nvPicPr>
                      <p:cNvPr id="0" name="Content Placeholder 7"/>
                      <p:cNvPicPr>
                        <a:picLocks noGrp="1" noChangeAspect="1" noChangeArrowheads="1"/>
                      </p:cNvPicPr>
                      <p:nvPr/>
                    </p:nvPicPr>
                    <p:blipFill>
                      <a:blip r:embed="rId5"/>
                      <a:srcRect/>
                      <a:stretch>
                        <a:fillRect/>
                      </a:stretch>
                    </p:blipFill>
                    <p:spPr bwMode="auto">
                      <a:xfrm>
                        <a:off x="4708627" y="1632248"/>
                        <a:ext cx="3917746" cy="18059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021499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manifest files – Continued</a:t>
            </a:r>
            <a:endParaRPr lang="en-AU" dirty="0"/>
          </a:p>
        </p:txBody>
      </p:sp>
      <p:sp>
        <p:nvSpPr>
          <p:cNvPr id="4" name="Content Placeholder 3"/>
          <p:cNvSpPr>
            <a:spLocks noGrp="1"/>
          </p:cNvSpPr>
          <p:nvPr>
            <p:ph sz="half" idx="2"/>
          </p:nvPr>
        </p:nvSpPr>
        <p:spPr/>
        <p:txBody>
          <a:bodyPr/>
          <a:lstStyle/>
          <a:p>
            <a:r>
              <a:rPr lang="en-AU" sz="2000" dirty="0" smtClean="0"/>
              <a:t>No need to declare a keyword, can just make them up</a:t>
            </a:r>
          </a:p>
          <a:p>
            <a:r>
              <a:rPr lang="en-AU" sz="2000" dirty="0" smtClean="0"/>
              <a:t>Most build systems don't actually care about header files – however listing them means we can make better Visual Studio projects, and release scripts work better</a:t>
            </a:r>
          </a:p>
          <a:p>
            <a:r>
              <a:rPr lang="en-AU" sz="2000" dirty="0" smtClean="0"/>
              <a:t>@doc string could be better</a:t>
            </a:r>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80</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800" dirty="0" smtClean="0">
                <a:latin typeface="Consolas" pitchFamily="49" charset="0"/>
                <a:cs typeface="Consolas" pitchFamily="49" charset="0"/>
              </a:rPr>
              <a:t># example/include/</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600"/>
              </a:spcBef>
              <a:buNone/>
            </a:pP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@doc keyword(</a:t>
            </a:r>
            <a:r>
              <a:rPr lang="en-AU" sz="1800" dirty="0" err="1" smtClean="0">
                <a:latin typeface="Consolas" pitchFamily="49" charset="0"/>
                <a:cs typeface="Consolas" pitchFamily="49" charset="0"/>
              </a:rPr>
              <a:t>example_api</a:t>
            </a:r>
            <a:r>
              <a:rPr lang="en-AU" sz="1800" dirty="0" smtClean="0">
                <a:latin typeface="Consolas" pitchFamily="49" charset="0"/>
                <a:cs typeface="Consolas" pitchFamily="49" charset="0"/>
              </a:rPr>
              <a:t>) = \</a:t>
            </a:r>
          </a:p>
          <a:p>
            <a:pPr marL="0" indent="0">
              <a:spcBef>
                <a:spcPts val="60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"Using the example API"</a:t>
            </a:r>
          </a:p>
          <a:p>
            <a:pPr marL="0" indent="0">
              <a:spcBef>
                <a:spcPts val="600"/>
              </a:spcBef>
              <a:buNone/>
            </a:pP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example_api</a:t>
            </a:r>
            <a:r>
              <a:rPr lang="en-AU" sz="1800" dirty="0" smtClean="0">
                <a:latin typeface="Consolas" pitchFamily="49" charset="0"/>
                <a:cs typeface="Consolas" pitchFamily="49" charset="0"/>
              </a:rPr>
              <a:t>]</a:t>
            </a:r>
          </a:p>
          <a:p>
            <a:pPr marL="0" indent="0">
              <a:spcBef>
                <a:spcPts val="600"/>
              </a:spcBef>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att</a:t>
            </a:r>
            <a:r>
              <a:rPr lang="en-AU" sz="1800" dirty="0" smtClean="0">
                <a:latin typeface="Consolas" pitchFamily="49" charset="0"/>
                <a:cs typeface="Consolas" pitchFamily="49" charset="0"/>
              </a:rPr>
              <a:t> INCLUDE += p'.'</a:t>
            </a:r>
          </a:p>
          <a:p>
            <a:pPr marL="0" indent="0">
              <a:spcBef>
                <a:spcPts val="600"/>
              </a:spcBef>
              <a:buNone/>
            </a:pPr>
            <a:r>
              <a:rPr lang="en-AU" sz="1800" dirty="0" err="1" smtClean="0">
                <a:latin typeface="Consolas" pitchFamily="49" charset="0"/>
                <a:cs typeface="Consolas" pitchFamily="49" charset="0"/>
              </a:rPr>
              <a:t>example.h</a:t>
            </a:r>
            <a:endParaRPr lang="en-AU" sz="1800" dirty="0" smtClean="0">
              <a:latin typeface="Consolas" pitchFamily="49" charset="0"/>
              <a:cs typeface="Consolas" pitchFamily="49" charset="0"/>
            </a:endParaRPr>
          </a:p>
        </p:txBody>
      </p:sp>
    </p:spTree>
    <p:extLst>
      <p:ext uri="{BB962C8B-B14F-4D97-AF65-F5344CB8AC3E}">
        <p14:creationId xmlns:p14="http://schemas.microsoft.com/office/powerpoint/2010/main" val="95233844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manifest files – Continued</a:t>
            </a:r>
            <a:endParaRPr lang="en-AU" dirty="0"/>
          </a:p>
        </p:txBody>
      </p:sp>
      <p:sp>
        <p:nvSpPr>
          <p:cNvPr id="4" name="Content Placeholder 3"/>
          <p:cNvSpPr>
            <a:spLocks noGrp="1"/>
          </p:cNvSpPr>
          <p:nvPr>
            <p:ph sz="half" idx="2"/>
          </p:nvPr>
        </p:nvSpPr>
        <p:spPr/>
        <p:txBody>
          <a:bodyPr/>
          <a:lstStyle/>
          <a:p>
            <a:r>
              <a:rPr lang="en-AU" sz="2000" dirty="0" smtClean="0"/>
              <a:t>Use @add to show that we require the example API</a:t>
            </a:r>
          </a:p>
          <a:p>
            <a:r>
              <a:rPr lang="en-AU" sz="2000" dirty="0" smtClean="0"/>
              <a:t>This means that whenever we compile '</a:t>
            </a:r>
            <a:r>
              <a:rPr lang="en-AU" sz="2000" dirty="0" err="1" smtClean="0"/>
              <a:t>example.c</a:t>
            </a:r>
            <a:r>
              <a:rPr lang="en-AU" sz="2000" dirty="0" smtClean="0"/>
              <a:t>', we also get the correct include path</a:t>
            </a:r>
          </a:p>
          <a:p>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81</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800" dirty="0" smtClean="0">
                <a:latin typeface="Consolas" pitchFamily="49" charset="0"/>
                <a:cs typeface="Consolas" pitchFamily="49" charset="0"/>
              </a:rPr>
              <a:t># example/</a:t>
            </a:r>
            <a:r>
              <a:rPr lang="en-AU" sz="1800" dirty="0" err="1" smtClean="0">
                <a:latin typeface="Consolas" pitchFamily="49" charset="0"/>
                <a:cs typeface="Consolas" pitchFamily="49" charset="0"/>
              </a:rPr>
              <a:t>src</a:t>
            </a: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600"/>
              </a:spcBef>
              <a:buNone/>
            </a:pP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@doc keyword(</a:t>
            </a:r>
            <a:r>
              <a:rPr lang="en-AU" sz="1800" dirty="0" err="1" smtClean="0">
                <a:latin typeface="Consolas" pitchFamily="49" charset="0"/>
                <a:cs typeface="Consolas" pitchFamily="49" charset="0"/>
              </a:rPr>
              <a:t>example_objects</a:t>
            </a:r>
            <a:r>
              <a:rPr lang="en-AU" sz="1800" dirty="0" smtClean="0">
                <a:latin typeface="Consolas" pitchFamily="49" charset="0"/>
                <a:cs typeface="Consolas" pitchFamily="49" charset="0"/>
              </a:rPr>
              <a:t>)\</a:t>
            </a:r>
          </a:p>
          <a:p>
            <a:pPr marL="0" indent="0">
              <a:spcBef>
                <a:spcPts val="60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="The example implementation"</a:t>
            </a:r>
          </a:p>
          <a:p>
            <a:pPr marL="0" indent="0">
              <a:spcBef>
                <a:spcPts val="600"/>
              </a:spcBef>
              <a:buNone/>
            </a:pP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example_objects</a:t>
            </a:r>
            <a:r>
              <a:rPr lang="en-AU" sz="1800" dirty="0" smtClean="0">
                <a:latin typeface="Consolas" pitchFamily="49" charset="0"/>
                <a:cs typeface="Consolas" pitchFamily="49" charset="0"/>
              </a:rPr>
              <a:t>]</a:t>
            </a:r>
          </a:p>
          <a:p>
            <a:pPr marL="0" indent="0">
              <a:spcBef>
                <a:spcPts val="600"/>
              </a:spcBef>
              <a:buNone/>
            </a:pPr>
            <a:r>
              <a:rPr lang="en-AU" sz="1800" dirty="0" smtClean="0">
                <a:latin typeface="Consolas" pitchFamily="49" charset="0"/>
                <a:cs typeface="Consolas" pitchFamily="49" charset="0"/>
              </a:rPr>
              <a:t>@add </a:t>
            </a:r>
            <a:r>
              <a:rPr lang="en-AU" sz="1800" dirty="0" err="1" smtClean="0">
                <a:latin typeface="Consolas" pitchFamily="49" charset="0"/>
                <a:cs typeface="Consolas" pitchFamily="49" charset="0"/>
              </a:rPr>
              <a:t>example_api</a:t>
            </a:r>
            <a:endParaRPr lang="en-AU" sz="1800" dirty="0" smtClean="0">
              <a:latin typeface="Consolas" pitchFamily="49" charset="0"/>
              <a:cs typeface="Consolas" pitchFamily="49" charset="0"/>
            </a:endParaRPr>
          </a:p>
          <a:p>
            <a:pPr marL="0" indent="0">
              <a:spcBef>
                <a:spcPts val="600"/>
              </a:spcBef>
              <a:buNone/>
            </a:pPr>
            <a:r>
              <a:rPr lang="en-AU" sz="1800" dirty="0" err="1" smtClean="0">
                <a:latin typeface="Consolas" pitchFamily="49" charset="0"/>
                <a:cs typeface="Consolas" pitchFamily="49" charset="0"/>
              </a:rPr>
              <a:t>example.c</a:t>
            </a:r>
            <a:endParaRPr lang="en-AU" sz="1800" dirty="0" smtClean="0">
              <a:latin typeface="Consolas" pitchFamily="49" charset="0"/>
              <a:cs typeface="Consolas" pitchFamily="49" charset="0"/>
            </a:endParaRPr>
          </a:p>
        </p:txBody>
      </p:sp>
    </p:spTree>
    <p:extLst>
      <p:ext uri="{BB962C8B-B14F-4D97-AF65-F5344CB8AC3E}">
        <p14:creationId xmlns:p14="http://schemas.microsoft.com/office/powerpoint/2010/main" val="41805625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manifest files – Continued</a:t>
            </a:r>
            <a:endParaRPr lang="en-AU" dirty="0"/>
          </a:p>
        </p:txBody>
      </p:sp>
      <p:sp>
        <p:nvSpPr>
          <p:cNvPr id="4" name="Content Placeholder 3"/>
          <p:cNvSpPr>
            <a:spLocks noGrp="1"/>
          </p:cNvSpPr>
          <p:nvPr>
            <p:ph sz="half" idx="2"/>
          </p:nvPr>
        </p:nvSpPr>
        <p:spPr/>
        <p:txBody>
          <a:bodyPr/>
          <a:lstStyle/>
          <a:p>
            <a:r>
              <a:rPr lang="en-AU" sz="2000" dirty="0" smtClean="0"/>
              <a:t>The frontend just @adds the API keyword</a:t>
            </a:r>
          </a:p>
          <a:p>
            <a:pPr lvl="1"/>
            <a:r>
              <a:rPr lang="en-AU" sz="1600" dirty="0" smtClean="0"/>
              <a:t>This allows us to build as separate libraries if we want</a:t>
            </a:r>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82</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800" dirty="0" smtClean="0">
                <a:latin typeface="Consolas" pitchFamily="49" charset="0"/>
                <a:cs typeface="Consolas" pitchFamily="49" charset="0"/>
              </a:rPr>
              <a:t># example/frontend/</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600"/>
              </a:spcBef>
              <a:buNone/>
            </a:pP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@doc keyword(\</a:t>
            </a:r>
          </a:p>
          <a:p>
            <a:pPr marL="0" indent="0">
              <a:spcBef>
                <a:spcPts val="600"/>
              </a:spcBef>
              <a:buNone/>
            </a:pPr>
            <a:r>
              <a:rPr lang="en-AU" sz="1800" dirty="0">
                <a:latin typeface="Consolas" pitchFamily="49" charset="0"/>
                <a:cs typeface="Consolas" pitchFamily="49" charset="0"/>
              </a:rPr>
              <a:t> </a:t>
            </a:r>
            <a:r>
              <a:rPr lang="en-AU" sz="1800" dirty="0" err="1" smtClean="0">
                <a:latin typeface="Consolas" pitchFamily="49" charset="0"/>
                <a:cs typeface="Consolas" pitchFamily="49" charset="0"/>
              </a:rPr>
              <a:t>example_frontend</a:t>
            </a:r>
            <a:r>
              <a:rPr lang="en-AU" sz="1800" dirty="0" smtClean="0">
                <a:latin typeface="Consolas" pitchFamily="49" charset="0"/>
                <a:cs typeface="Consolas" pitchFamily="49" charset="0"/>
              </a:rPr>
              <a:t>) =\</a:t>
            </a:r>
          </a:p>
          <a:p>
            <a:pPr marL="0" indent="0">
              <a:spcBef>
                <a:spcPts val="60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"Frontend to the example"</a:t>
            </a:r>
          </a:p>
          <a:p>
            <a:pPr marL="0" indent="0">
              <a:spcBef>
                <a:spcPts val="600"/>
              </a:spcBef>
              <a:buNone/>
            </a:pP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example_frontend</a:t>
            </a:r>
            <a:r>
              <a:rPr lang="en-AU" sz="1800" dirty="0" smtClean="0">
                <a:latin typeface="Consolas" pitchFamily="49" charset="0"/>
                <a:cs typeface="Consolas" pitchFamily="49" charset="0"/>
              </a:rPr>
              <a:t>]</a:t>
            </a:r>
          </a:p>
          <a:p>
            <a:pPr marL="0" indent="0">
              <a:spcBef>
                <a:spcPts val="600"/>
              </a:spcBef>
              <a:buNone/>
            </a:pPr>
            <a:r>
              <a:rPr lang="en-AU" sz="1800" dirty="0" smtClean="0">
                <a:latin typeface="Consolas" pitchFamily="49" charset="0"/>
                <a:cs typeface="Consolas" pitchFamily="49" charset="0"/>
              </a:rPr>
              <a:t>@add </a:t>
            </a:r>
            <a:r>
              <a:rPr lang="en-AU" sz="1800" dirty="0" err="1" smtClean="0">
                <a:latin typeface="Consolas" pitchFamily="49" charset="0"/>
                <a:cs typeface="Consolas" pitchFamily="49" charset="0"/>
              </a:rPr>
              <a:t>example_api</a:t>
            </a:r>
            <a:endParaRPr lang="en-AU" sz="1800" dirty="0" smtClean="0">
              <a:latin typeface="Consolas" pitchFamily="49" charset="0"/>
              <a:cs typeface="Consolas" pitchFamily="49" charset="0"/>
            </a:endParaRPr>
          </a:p>
          <a:p>
            <a:pPr marL="0" indent="0">
              <a:spcBef>
                <a:spcPts val="600"/>
              </a:spcBef>
              <a:buNone/>
            </a:pPr>
            <a:r>
              <a:rPr lang="en-AU" sz="1800" dirty="0" err="1" smtClean="0">
                <a:latin typeface="Consolas" pitchFamily="49" charset="0"/>
                <a:cs typeface="Consolas" pitchFamily="49" charset="0"/>
              </a:rPr>
              <a:t>example_main.c</a:t>
            </a:r>
            <a:endParaRPr lang="en-AU" sz="1800" dirty="0" smtClean="0">
              <a:latin typeface="Consolas" pitchFamily="49" charset="0"/>
              <a:cs typeface="Consolas" pitchFamily="49" charset="0"/>
            </a:endParaRPr>
          </a:p>
        </p:txBody>
      </p:sp>
    </p:spTree>
    <p:extLst>
      <p:ext uri="{BB962C8B-B14F-4D97-AF65-F5344CB8AC3E}">
        <p14:creationId xmlns:p14="http://schemas.microsoft.com/office/powerpoint/2010/main" val="10278519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files</a:t>
            </a:r>
            <a:endParaRPr lang="en-AU" dirty="0"/>
          </a:p>
        </p:txBody>
      </p:sp>
      <p:sp>
        <p:nvSpPr>
          <p:cNvPr id="3" name="Content Placeholder 2"/>
          <p:cNvSpPr>
            <a:spLocks noGrp="1"/>
          </p:cNvSpPr>
          <p:nvPr>
            <p:ph sz="half" idx="1"/>
          </p:nvPr>
        </p:nvSpPr>
        <p:spPr/>
        <p:txBody>
          <a:bodyPr/>
          <a:lstStyle/>
          <a:p>
            <a:pPr>
              <a:spcBef>
                <a:spcPts val="0"/>
              </a:spcBef>
            </a:pPr>
            <a:r>
              <a:rPr lang="en-AU" sz="2000" dirty="0" smtClean="0"/>
              <a:t>Now we have encoded all of the low level information, we need to tie it up into a project</a:t>
            </a:r>
          </a:p>
          <a:p>
            <a:pPr>
              <a:spcBef>
                <a:spcPts val="0"/>
              </a:spcBef>
            </a:pPr>
            <a:r>
              <a:rPr lang="en-AU" sz="2000" dirty="0" smtClean="0"/>
              <a:t>Start with just building as one project</a:t>
            </a:r>
          </a:p>
          <a:p>
            <a:pPr lvl="1">
              <a:spcBef>
                <a:spcPts val="0"/>
              </a:spcBef>
            </a:pPr>
            <a:endParaRPr lang="en-AU" sz="1600" dirty="0" smtClean="0"/>
          </a:p>
          <a:p>
            <a:pPr>
              <a:spcBef>
                <a:spcPts val="0"/>
              </a:spcBef>
            </a:pPr>
            <a:endParaRPr lang="en-AU" sz="2000" dirty="0"/>
          </a:p>
        </p:txBody>
      </p:sp>
      <p:sp>
        <p:nvSpPr>
          <p:cNvPr id="4" name="Content Placeholder 3"/>
          <p:cNvSpPr>
            <a:spLocks noGrp="1"/>
          </p:cNvSpPr>
          <p:nvPr>
            <p:ph sz="half" idx="2"/>
          </p:nvPr>
        </p:nvSpPr>
        <p:spPr/>
        <p:txBody>
          <a:bodyPr/>
          <a:lstStyle/>
          <a:p>
            <a:pPr>
              <a:spcBef>
                <a:spcPts val="0"/>
              </a:spcBef>
            </a:pPr>
            <a:r>
              <a:rPr lang="en-AU" sz="1400" dirty="0" smtClean="0">
                <a:latin typeface="Consolas" pitchFamily="49" charset="0"/>
                <a:cs typeface="Consolas" pitchFamily="49" charset="0"/>
              </a:rPr>
              <a:t>example</a:t>
            </a:r>
          </a:p>
          <a:p>
            <a:pPr lvl="1">
              <a:spcBef>
                <a:spcPts val="0"/>
              </a:spcBef>
            </a:pPr>
            <a:r>
              <a:rPr lang="en-AU" sz="1400" dirty="0" smtClean="0">
                <a:latin typeface="Consolas" pitchFamily="49" charset="0"/>
                <a:cs typeface="Consolas" pitchFamily="49" charset="0"/>
              </a:rPr>
              <a:t>frontend</a:t>
            </a:r>
          </a:p>
          <a:p>
            <a:pPr lvl="2">
              <a:spcBef>
                <a:spcPts val="0"/>
              </a:spcBef>
            </a:pPr>
            <a:r>
              <a:rPr lang="en-AU" sz="1400" dirty="0" err="1" smtClean="0">
                <a:latin typeface="Consolas" pitchFamily="49" charset="0"/>
                <a:cs typeface="Consolas" pitchFamily="49" charset="0"/>
              </a:rPr>
              <a:t>example_main.c</a:t>
            </a:r>
            <a:endParaRPr lang="en-AU" sz="1400" dirty="0" smtClean="0">
              <a:latin typeface="Consolas" pitchFamily="49" charset="0"/>
              <a:cs typeface="Consolas" pitchFamily="49" charset="0"/>
            </a:endParaRPr>
          </a:p>
          <a:p>
            <a:pPr lvl="2">
              <a:spcBef>
                <a:spcPts val="0"/>
              </a:spcBef>
            </a:pPr>
            <a:r>
              <a:rPr lang="en-AU" sz="1400" dirty="0" err="1" smtClean="0">
                <a:latin typeface="Consolas" pitchFamily="49" charset="0"/>
                <a:cs typeface="Consolas" pitchFamily="49" charset="0"/>
              </a:rPr>
              <a:t>manifest.mb</a:t>
            </a:r>
            <a:endParaRPr lang="en-AU" sz="1400" dirty="0" smtClean="0">
              <a:latin typeface="Consolas" pitchFamily="49" charset="0"/>
              <a:cs typeface="Consolas" pitchFamily="49" charset="0"/>
            </a:endParaRPr>
          </a:p>
          <a:p>
            <a:pPr lvl="1">
              <a:spcBef>
                <a:spcPts val="0"/>
              </a:spcBef>
            </a:pPr>
            <a:r>
              <a:rPr lang="en-AU" sz="1400" dirty="0" smtClean="0">
                <a:latin typeface="Consolas" pitchFamily="49" charset="0"/>
                <a:cs typeface="Consolas" pitchFamily="49" charset="0"/>
              </a:rPr>
              <a:t>include</a:t>
            </a:r>
          </a:p>
          <a:p>
            <a:pPr lvl="2">
              <a:spcBef>
                <a:spcPts val="0"/>
              </a:spcBef>
            </a:pPr>
            <a:r>
              <a:rPr lang="en-AU" sz="1400" dirty="0" err="1" smtClean="0">
                <a:latin typeface="Consolas" pitchFamily="49" charset="0"/>
                <a:cs typeface="Consolas" pitchFamily="49" charset="0"/>
              </a:rPr>
              <a:t>example.h</a:t>
            </a:r>
            <a:endParaRPr lang="en-AU" sz="1400" dirty="0" smtClean="0">
              <a:latin typeface="Consolas" pitchFamily="49" charset="0"/>
              <a:cs typeface="Consolas" pitchFamily="49" charset="0"/>
            </a:endParaRPr>
          </a:p>
          <a:p>
            <a:pPr lvl="2">
              <a:spcBef>
                <a:spcPts val="0"/>
              </a:spcBef>
            </a:pPr>
            <a:r>
              <a:rPr lang="en-AU" sz="1400" dirty="0" err="1" smtClean="0">
                <a:latin typeface="Consolas" pitchFamily="49" charset="0"/>
                <a:cs typeface="Consolas" pitchFamily="49" charset="0"/>
              </a:rPr>
              <a:t>manifest.mb</a:t>
            </a:r>
            <a:endParaRPr lang="en-AU" sz="1400" dirty="0" smtClean="0">
              <a:latin typeface="Consolas" pitchFamily="49" charset="0"/>
              <a:cs typeface="Consolas" pitchFamily="49" charset="0"/>
            </a:endParaRPr>
          </a:p>
          <a:p>
            <a:pPr lvl="1">
              <a:spcBef>
                <a:spcPts val="0"/>
              </a:spcBef>
            </a:pPr>
            <a:r>
              <a:rPr lang="en-AU" sz="1400" dirty="0" smtClean="0">
                <a:effectLst>
                  <a:glow rad="228600">
                    <a:schemeClr val="accent6">
                      <a:satMod val="175000"/>
                      <a:alpha val="40000"/>
                    </a:schemeClr>
                  </a:glow>
                </a:effectLst>
                <a:latin typeface="Consolas" pitchFamily="49" charset="0"/>
                <a:cs typeface="Consolas" pitchFamily="49" charset="0"/>
              </a:rPr>
              <a:t>make</a:t>
            </a:r>
          </a:p>
          <a:p>
            <a:pPr lvl="2">
              <a:spcBef>
                <a:spcPts val="0"/>
              </a:spcBef>
            </a:pPr>
            <a:endParaRPr lang="en-AU" sz="1400" dirty="0" smtClean="0">
              <a:latin typeface="Consolas" pitchFamily="49" charset="0"/>
              <a:cs typeface="Consolas" pitchFamily="49" charset="0"/>
            </a:endParaRPr>
          </a:p>
          <a:p>
            <a:pPr lvl="3">
              <a:spcBef>
                <a:spcPts val="0"/>
              </a:spcBef>
            </a:pPr>
            <a:endParaRPr lang="en-AU" sz="1400" dirty="0" smtClean="0">
              <a:latin typeface="Consolas" pitchFamily="49" charset="0"/>
              <a:cs typeface="Consolas" pitchFamily="49" charset="0"/>
            </a:endParaRPr>
          </a:p>
          <a:p>
            <a:pPr lvl="4">
              <a:spcBef>
                <a:spcPts val="0"/>
              </a:spcBef>
            </a:pPr>
            <a:endParaRPr lang="en-AU" sz="1400" dirty="0" smtClean="0">
              <a:latin typeface="Consolas" pitchFamily="49" charset="0"/>
              <a:cs typeface="Consolas" pitchFamily="49" charset="0"/>
            </a:endParaRPr>
          </a:p>
          <a:p>
            <a:pPr lvl="2">
              <a:spcBef>
                <a:spcPts val="0"/>
              </a:spcBef>
            </a:pPr>
            <a:r>
              <a:rPr lang="en-AU" sz="1400" dirty="0" err="1" smtClean="0">
                <a:effectLst>
                  <a:glow rad="228600">
                    <a:schemeClr val="accent6">
                      <a:satMod val="175000"/>
                      <a:alpha val="40000"/>
                    </a:schemeClr>
                  </a:glow>
                </a:effectLst>
                <a:latin typeface="Consolas" pitchFamily="49" charset="0"/>
                <a:cs typeface="Consolas" pitchFamily="49" charset="0"/>
              </a:rPr>
              <a:t>example.project</a:t>
            </a:r>
            <a:endParaRPr lang="en-AU" sz="1400" dirty="0" smtClean="0">
              <a:effectLst>
                <a:glow rad="228600">
                  <a:schemeClr val="accent6">
                    <a:satMod val="175000"/>
                    <a:alpha val="40000"/>
                  </a:schemeClr>
                </a:glow>
              </a:effectLst>
              <a:latin typeface="Consolas" pitchFamily="49" charset="0"/>
              <a:cs typeface="Consolas" pitchFamily="49" charset="0"/>
            </a:endParaRPr>
          </a:p>
          <a:p>
            <a:pPr lvl="2">
              <a:spcBef>
                <a:spcPts val="0"/>
              </a:spcBef>
            </a:pPr>
            <a:r>
              <a:rPr lang="en-AU" sz="1400" dirty="0" smtClean="0">
                <a:effectLst>
                  <a:glow rad="228600">
                    <a:schemeClr val="accent6">
                      <a:satMod val="175000"/>
                      <a:alpha val="40000"/>
                    </a:schemeClr>
                  </a:glow>
                </a:effectLst>
                <a:latin typeface="Consolas" pitchFamily="49" charset="0"/>
                <a:cs typeface="Consolas" pitchFamily="49" charset="0"/>
              </a:rPr>
              <a:t>example_configs.p2_plugin</a:t>
            </a:r>
          </a:p>
          <a:p>
            <a:pPr lvl="2">
              <a:spcBef>
                <a:spcPts val="0"/>
              </a:spcBef>
            </a:pPr>
            <a:r>
              <a:rPr lang="en-AU" sz="1400" dirty="0" err="1" smtClean="0">
                <a:effectLst>
                  <a:glow rad="228600">
                    <a:schemeClr val="accent6">
                      <a:satMod val="175000"/>
                      <a:alpha val="40000"/>
                    </a:schemeClr>
                  </a:glow>
                </a:effectLst>
                <a:latin typeface="Consolas" pitchFamily="49" charset="0"/>
                <a:cs typeface="Consolas" pitchFamily="49" charset="0"/>
              </a:rPr>
              <a:t>manifest.mb</a:t>
            </a:r>
            <a:endParaRPr lang="en-AU" sz="1400" dirty="0" smtClean="0">
              <a:effectLst>
                <a:glow rad="228600">
                  <a:schemeClr val="accent6">
                    <a:satMod val="175000"/>
                    <a:alpha val="40000"/>
                  </a:schemeClr>
                </a:glow>
              </a:effectLst>
              <a:latin typeface="Consolas" pitchFamily="49" charset="0"/>
              <a:cs typeface="Consolas" pitchFamily="49" charset="0"/>
            </a:endParaRPr>
          </a:p>
          <a:p>
            <a:pPr lvl="1">
              <a:spcBef>
                <a:spcPts val="0"/>
              </a:spcBef>
            </a:pPr>
            <a:r>
              <a:rPr lang="en-AU" sz="1400" dirty="0" err="1" smtClean="0">
                <a:latin typeface="Consolas" pitchFamily="49" charset="0"/>
                <a:cs typeface="Consolas" pitchFamily="49" charset="0"/>
              </a:rPr>
              <a:t>src</a:t>
            </a:r>
            <a:endParaRPr lang="en-AU" sz="1400" dirty="0" smtClean="0">
              <a:latin typeface="Consolas" pitchFamily="49" charset="0"/>
              <a:cs typeface="Consolas" pitchFamily="49" charset="0"/>
            </a:endParaRPr>
          </a:p>
          <a:p>
            <a:pPr lvl="2">
              <a:spcBef>
                <a:spcPts val="0"/>
              </a:spcBef>
            </a:pPr>
            <a:r>
              <a:rPr lang="en-AU" sz="1400" dirty="0" err="1" smtClean="0">
                <a:latin typeface="Consolas" pitchFamily="49" charset="0"/>
                <a:cs typeface="Consolas" pitchFamily="49" charset="0"/>
              </a:rPr>
              <a:t>example.c</a:t>
            </a:r>
            <a:endParaRPr lang="en-AU" sz="1400" dirty="0" smtClean="0">
              <a:latin typeface="Consolas" pitchFamily="49" charset="0"/>
              <a:cs typeface="Consolas" pitchFamily="49" charset="0"/>
            </a:endParaRPr>
          </a:p>
          <a:p>
            <a:pPr lvl="2">
              <a:spcBef>
                <a:spcPts val="0"/>
              </a:spcBef>
            </a:pPr>
            <a:r>
              <a:rPr lang="en-AU" sz="1400" dirty="0" err="1" smtClean="0">
                <a:latin typeface="Consolas" pitchFamily="49" charset="0"/>
                <a:cs typeface="Consolas" pitchFamily="49" charset="0"/>
              </a:rPr>
              <a:t>manifest.mb</a:t>
            </a:r>
            <a:endParaRPr lang="en-AU" sz="1400" dirty="0" smtClean="0">
              <a:latin typeface="Consolas" pitchFamily="49" charset="0"/>
              <a:cs typeface="Consolas" pitchFamily="49" charset="0"/>
            </a:endParaRPr>
          </a:p>
          <a:p>
            <a:pPr lvl="1">
              <a:spcBef>
                <a:spcPts val="0"/>
              </a:spcBef>
            </a:pPr>
            <a:r>
              <a:rPr lang="en-AU" sz="1400" dirty="0" err="1" smtClean="0">
                <a:effectLst>
                  <a:glow rad="101600">
                    <a:schemeClr val="accent6">
                      <a:satMod val="175000"/>
                      <a:alpha val="40000"/>
                    </a:schemeClr>
                  </a:glow>
                </a:effectLst>
                <a:latin typeface="Consolas" pitchFamily="49" charset="0"/>
                <a:cs typeface="Consolas" pitchFamily="49" charset="0"/>
              </a:rPr>
              <a:t>manifest.mb</a:t>
            </a:r>
            <a:endParaRPr lang="en-AU" sz="1400" dirty="0" smtClean="0">
              <a:effectLst>
                <a:glow rad="101600">
                  <a:schemeClr val="accent6">
                    <a:satMod val="175000"/>
                    <a:alpha val="40000"/>
                  </a:schemeClr>
                </a:glow>
              </a:effectLst>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83</a:t>
            </a:fld>
            <a:endParaRPr lang="en-US"/>
          </a:p>
        </p:txBody>
      </p:sp>
    </p:spTree>
    <p:extLst>
      <p:ext uri="{BB962C8B-B14F-4D97-AF65-F5344CB8AC3E}">
        <p14:creationId xmlns:p14="http://schemas.microsoft.com/office/powerpoint/2010/main" val="36171270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files – Continued</a:t>
            </a:r>
            <a:endParaRPr lang="en-AU" dirty="0"/>
          </a:p>
        </p:txBody>
      </p:sp>
      <p:sp>
        <p:nvSpPr>
          <p:cNvPr id="4" name="Content Placeholder 3"/>
          <p:cNvSpPr>
            <a:spLocks noGrp="1"/>
          </p:cNvSpPr>
          <p:nvPr>
            <p:ph sz="half" idx="2"/>
          </p:nvPr>
        </p:nvSpPr>
        <p:spPr/>
        <p:txBody>
          <a:bodyPr/>
          <a:lstStyle/>
          <a:p>
            <a:r>
              <a:rPr lang="en-AU" sz="2000" dirty="0" smtClean="0"/>
              <a:t>When we add a new manifest file, we need to @import it</a:t>
            </a:r>
          </a:p>
          <a:p>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84</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800" dirty="0">
                <a:latin typeface="Consolas" pitchFamily="49" charset="0"/>
                <a:cs typeface="Consolas" pitchFamily="49" charset="0"/>
              </a:rPr>
              <a:t># example/</a:t>
            </a:r>
            <a:r>
              <a:rPr lang="en-AU" sz="1800" dirty="0" err="1">
                <a:latin typeface="Consolas" pitchFamily="49" charset="0"/>
                <a:cs typeface="Consolas" pitchFamily="49" charset="0"/>
              </a:rPr>
              <a:t>manifest.mb</a:t>
            </a:r>
            <a:endParaRPr lang="en-AU" sz="1800" dirty="0">
              <a:latin typeface="Consolas" pitchFamily="49" charset="0"/>
              <a:cs typeface="Consolas" pitchFamily="49" charset="0"/>
            </a:endParaRPr>
          </a:p>
          <a:p>
            <a:pPr marL="0" indent="0">
              <a:spcBef>
                <a:spcPts val="600"/>
              </a:spcBef>
              <a:buNone/>
            </a:pPr>
            <a:endParaRPr lang="en-AU" sz="1800" dirty="0">
              <a:latin typeface="Consolas" pitchFamily="49" charset="0"/>
              <a:cs typeface="Consolas" pitchFamily="49" charset="0"/>
            </a:endParaRPr>
          </a:p>
          <a:p>
            <a:pPr marL="0" indent="0">
              <a:spcBef>
                <a:spcPts val="600"/>
              </a:spcBef>
              <a:buNone/>
            </a:pPr>
            <a:r>
              <a:rPr lang="en-AU" sz="1800" dirty="0">
                <a:latin typeface="Consolas" pitchFamily="49" charset="0"/>
                <a:cs typeface="Consolas" pitchFamily="49" charset="0"/>
              </a:rPr>
              <a:t>[default]</a:t>
            </a:r>
          </a:p>
          <a:p>
            <a:pPr marL="0" indent="0">
              <a:spcBef>
                <a:spcPts val="600"/>
              </a:spcBef>
              <a:buNone/>
            </a:pPr>
            <a:r>
              <a:rPr lang="en-AU" sz="1800" dirty="0">
                <a:latin typeface="Consolas" pitchFamily="49" charset="0"/>
                <a:cs typeface="Consolas" pitchFamily="49" charset="0"/>
              </a:rPr>
              <a:t>@import </a:t>
            </a:r>
            <a:r>
              <a:rPr lang="en-AU" sz="1800" dirty="0" err="1">
                <a:latin typeface="Consolas" pitchFamily="49" charset="0"/>
                <a:cs typeface="Consolas" pitchFamily="49" charset="0"/>
              </a:rPr>
              <a:t>src</a:t>
            </a:r>
            <a:r>
              <a:rPr lang="en-AU" sz="1800" dirty="0">
                <a:latin typeface="Consolas" pitchFamily="49" charset="0"/>
                <a:cs typeface="Consolas" pitchFamily="49" charset="0"/>
              </a:rPr>
              <a:t>/</a:t>
            </a:r>
            <a:r>
              <a:rPr lang="en-AU" sz="1800" dirty="0" err="1">
                <a:latin typeface="Consolas" pitchFamily="49" charset="0"/>
                <a:cs typeface="Consolas" pitchFamily="49" charset="0"/>
              </a:rPr>
              <a:t>manifest.mb</a:t>
            </a:r>
            <a:endParaRPr lang="en-AU" sz="1800" dirty="0">
              <a:latin typeface="Consolas" pitchFamily="49" charset="0"/>
              <a:cs typeface="Consolas" pitchFamily="49" charset="0"/>
            </a:endParaRPr>
          </a:p>
          <a:p>
            <a:pPr marL="0" indent="0">
              <a:spcBef>
                <a:spcPts val="600"/>
              </a:spcBef>
              <a:buNone/>
            </a:pPr>
            <a:r>
              <a:rPr lang="en-AU" sz="1800" dirty="0">
                <a:latin typeface="Consolas" pitchFamily="49" charset="0"/>
                <a:cs typeface="Consolas" pitchFamily="49" charset="0"/>
              </a:rPr>
              <a:t>@import include/</a:t>
            </a:r>
            <a:r>
              <a:rPr lang="en-AU" sz="1800" dirty="0" err="1">
                <a:latin typeface="Consolas" pitchFamily="49" charset="0"/>
                <a:cs typeface="Consolas" pitchFamily="49" charset="0"/>
              </a:rPr>
              <a:t>manifest.mb</a:t>
            </a:r>
            <a:endParaRPr lang="en-AU" sz="1800" dirty="0">
              <a:latin typeface="Consolas" pitchFamily="49" charset="0"/>
              <a:cs typeface="Consolas" pitchFamily="49" charset="0"/>
            </a:endParaRPr>
          </a:p>
          <a:p>
            <a:pPr marL="0" indent="0">
              <a:spcBef>
                <a:spcPts val="600"/>
              </a:spcBef>
              <a:buNone/>
            </a:pPr>
            <a:r>
              <a:rPr lang="en-AU" sz="1800" dirty="0">
                <a:latin typeface="Consolas" pitchFamily="49" charset="0"/>
                <a:cs typeface="Consolas" pitchFamily="49" charset="0"/>
              </a:rPr>
              <a:t>@import </a:t>
            </a:r>
            <a:r>
              <a:rPr lang="en-AU" sz="1800" dirty="0" smtClean="0">
                <a:latin typeface="Consolas" pitchFamily="49" charset="0"/>
                <a:cs typeface="Consolas" pitchFamily="49" charset="0"/>
              </a:rPr>
              <a:t>frontend/</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600"/>
              </a:spcBef>
              <a:buNone/>
            </a:pPr>
            <a:r>
              <a:rPr lang="en-AU" sz="1800" dirty="0" smtClean="0">
                <a:effectLst>
                  <a:glow rad="228600">
                    <a:schemeClr val="accent6">
                      <a:satMod val="175000"/>
                      <a:alpha val="40000"/>
                    </a:schemeClr>
                  </a:glow>
                </a:effectLst>
                <a:latin typeface="Consolas" pitchFamily="49" charset="0"/>
                <a:cs typeface="Consolas" pitchFamily="49" charset="0"/>
              </a:rPr>
              <a:t>@import make/</a:t>
            </a:r>
            <a:r>
              <a:rPr lang="en-AU" sz="1800" dirty="0" err="1" smtClean="0">
                <a:effectLst>
                  <a:glow rad="228600">
                    <a:schemeClr val="accent6">
                      <a:satMod val="175000"/>
                      <a:alpha val="40000"/>
                    </a:schemeClr>
                  </a:glow>
                </a:effectLst>
                <a:latin typeface="Consolas" pitchFamily="49" charset="0"/>
                <a:cs typeface="Consolas" pitchFamily="49" charset="0"/>
              </a:rPr>
              <a:t>manifest.mb</a:t>
            </a:r>
            <a:endParaRPr lang="en-AU" sz="1800" dirty="0">
              <a:effectLst>
                <a:glow rad="228600">
                  <a:schemeClr val="accent6">
                    <a:satMod val="175000"/>
                    <a:alpha val="40000"/>
                  </a:schemeClr>
                </a:glow>
              </a:effectLst>
              <a:latin typeface="Consolas" pitchFamily="49" charset="0"/>
              <a:cs typeface="Consolas" pitchFamily="49" charset="0"/>
            </a:endParaRPr>
          </a:p>
        </p:txBody>
      </p:sp>
    </p:spTree>
    <p:extLst>
      <p:ext uri="{BB962C8B-B14F-4D97-AF65-F5344CB8AC3E}">
        <p14:creationId xmlns:p14="http://schemas.microsoft.com/office/powerpoint/2010/main" val="20665719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files – Continued</a:t>
            </a:r>
            <a:endParaRPr lang="en-AU" dirty="0"/>
          </a:p>
        </p:txBody>
      </p:sp>
      <p:sp>
        <p:nvSpPr>
          <p:cNvPr id="4" name="Content Placeholder 3"/>
          <p:cNvSpPr>
            <a:spLocks noGrp="1"/>
          </p:cNvSpPr>
          <p:nvPr>
            <p:ph sz="half" idx="2"/>
          </p:nvPr>
        </p:nvSpPr>
        <p:spPr/>
        <p:txBody>
          <a:bodyPr/>
          <a:lstStyle/>
          <a:p>
            <a:r>
              <a:rPr lang="en-AU" sz="2000" dirty="0" smtClean="0"/>
              <a:t>Project things also go under default keyword</a:t>
            </a:r>
          </a:p>
          <a:p>
            <a:pPr lvl="1"/>
            <a:r>
              <a:rPr lang="en-AU" sz="1600" dirty="0" smtClean="0"/>
              <a:t>These need to be found before we know what we are building</a:t>
            </a:r>
          </a:p>
          <a:p>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85</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800" dirty="0" smtClean="0">
                <a:latin typeface="Consolas" pitchFamily="49" charset="0"/>
                <a:cs typeface="Consolas" pitchFamily="49" charset="0"/>
              </a:rPr>
              <a:t># example/make/</a:t>
            </a:r>
            <a:r>
              <a:rPr lang="en-AU" sz="1800" dirty="0" err="1" smtClean="0">
                <a:latin typeface="Consolas" pitchFamily="49" charset="0"/>
                <a:cs typeface="Consolas" pitchFamily="49" charset="0"/>
              </a:rPr>
              <a:t>manifest.mb</a:t>
            </a:r>
            <a:endParaRPr lang="en-AU" sz="1800" dirty="0">
              <a:latin typeface="Consolas" pitchFamily="49" charset="0"/>
              <a:cs typeface="Consolas" pitchFamily="49" charset="0"/>
            </a:endParaRPr>
          </a:p>
          <a:p>
            <a:pPr marL="0" indent="0">
              <a:spcBef>
                <a:spcPts val="600"/>
              </a:spcBef>
              <a:buNone/>
            </a:pPr>
            <a:endParaRPr lang="en-AU" sz="1800" dirty="0">
              <a:latin typeface="Consolas" pitchFamily="49" charset="0"/>
              <a:cs typeface="Consolas" pitchFamily="49" charset="0"/>
            </a:endParaRPr>
          </a:p>
          <a:p>
            <a:pPr marL="0" indent="0">
              <a:spcBef>
                <a:spcPts val="600"/>
              </a:spcBef>
              <a:buNone/>
            </a:pPr>
            <a:r>
              <a:rPr lang="en-AU" sz="1800" dirty="0">
                <a:latin typeface="Consolas" pitchFamily="49" charset="0"/>
                <a:cs typeface="Consolas" pitchFamily="49" charset="0"/>
              </a:rPr>
              <a:t>[default]</a:t>
            </a:r>
          </a:p>
          <a:p>
            <a:pPr marL="0" indent="0">
              <a:spcBef>
                <a:spcPts val="600"/>
              </a:spcBef>
              <a:buNone/>
            </a:pPr>
            <a:r>
              <a:rPr lang="en-AU" sz="1800" dirty="0" err="1" smtClean="0">
                <a:latin typeface="Consolas" pitchFamily="49" charset="0"/>
                <a:cs typeface="Consolas" pitchFamily="49" charset="0"/>
              </a:rPr>
              <a:t>example.project</a:t>
            </a:r>
            <a:endParaRPr lang="en-AU" sz="1800" dirty="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example_configs.p2_plugin</a:t>
            </a:r>
            <a:endParaRPr lang="en-AU" sz="1800" dirty="0">
              <a:effectLst>
                <a:glow rad="228600">
                  <a:schemeClr val="accent6">
                    <a:satMod val="175000"/>
                    <a:alpha val="40000"/>
                  </a:schemeClr>
                </a:glow>
              </a:effectLst>
              <a:latin typeface="Consolas" pitchFamily="49" charset="0"/>
              <a:cs typeface="Consolas" pitchFamily="49" charset="0"/>
            </a:endParaRPr>
          </a:p>
        </p:txBody>
      </p:sp>
    </p:spTree>
    <p:extLst>
      <p:ext uri="{BB962C8B-B14F-4D97-AF65-F5344CB8AC3E}">
        <p14:creationId xmlns:p14="http://schemas.microsoft.com/office/powerpoint/2010/main" val="31396340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files – Continued</a:t>
            </a:r>
            <a:endParaRPr lang="en-AU" dirty="0"/>
          </a:p>
        </p:txBody>
      </p:sp>
      <p:sp>
        <p:nvSpPr>
          <p:cNvPr id="4" name="Content Placeholder 3"/>
          <p:cNvSpPr>
            <a:spLocks noGrp="1"/>
          </p:cNvSpPr>
          <p:nvPr>
            <p:ph sz="half" idx="2"/>
          </p:nvPr>
        </p:nvSpPr>
        <p:spPr/>
        <p:txBody>
          <a:bodyPr/>
          <a:lstStyle/>
          <a:p>
            <a:r>
              <a:rPr lang="en-AU" sz="2000" dirty="0" smtClean="0"/>
              <a:t>Use "</a:t>
            </a:r>
            <a:r>
              <a:rPr lang="en-AU" sz="2000" dirty="0" err="1" smtClean="0"/>
              <a:t>compile_and_link</a:t>
            </a:r>
            <a:r>
              <a:rPr lang="en-AU" sz="2000" dirty="0" smtClean="0"/>
              <a:t>" unless building a static library</a:t>
            </a:r>
          </a:p>
          <a:p>
            <a:r>
              <a:rPr lang="en-AU" sz="2000" dirty="0" smtClean="0"/>
              <a:t>No project level dependencies</a:t>
            </a:r>
          </a:p>
          <a:p>
            <a:r>
              <a:rPr lang="en-AU" sz="2000" dirty="0" smtClean="0"/>
              <a:t>Variable set must match filename</a:t>
            </a:r>
          </a:p>
          <a:p>
            <a:r>
              <a:rPr lang="en-AU" sz="2000" dirty="0" smtClean="0"/>
              <a:t>"</a:t>
            </a:r>
            <a:r>
              <a:rPr lang="en-AU" sz="2000" dirty="0" err="1" smtClean="0"/>
              <a:t>example_configs</a:t>
            </a:r>
            <a:r>
              <a:rPr lang="en-AU" sz="2000" dirty="0" smtClean="0"/>
              <a:t>" hasn't been defined yet, it will be in "example_configs.p2_plugin"</a:t>
            </a:r>
            <a:endParaRPr lang="en-AU" sz="1600" dirty="0" smtClean="0"/>
          </a:p>
          <a:p>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86</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800" dirty="0" smtClean="0">
                <a:latin typeface="Consolas" pitchFamily="49" charset="0"/>
                <a:cs typeface="Consolas" pitchFamily="49" charset="0"/>
              </a:rPr>
              <a:t># example/make/</a:t>
            </a:r>
            <a:r>
              <a:rPr lang="en-AU" sz="1800" dirty="0" err="1" smtClean="0">
                <a:latin typeface="Consolas" pitchFamily="49" charset="0"/>
                <a:cs typeface="Consolas" pitchFamily="49" charset="0"/>
              </a:rPr>
              <a:t>example.project</a:t>
            </a:r>
            <a:endParaRPr lang="en-AU" sz="1800" dirty="0">
              <a:latin typeface="Consolas" pitchFamily="49" charset="0"/>
              <a:cs typeface="Consolas" pitchFamily="49" charset="0"/>
            </a:endParaRPr>
          </a:p>
          <a:p>
            <a:pPr marL="0" indent="0">
              <a:spcBef>
                <a:spcPts val="600"/>
              </a:spcBef>
              <a:buNone/>
            </a:pPr>
            <a:endParaRPr lang="en-AU" sz="1800" dirty="0" smtClean="0">
              <a:latin typeface="Consolas" pitchFamily="49" charset="0"/>
              <a:cs typeface="Consolas" pitchFamily="49" charset="0"/>
            </a:endParaRPr>
          </a:p>
          <a:p>
            <a:pPr marL="0" indent="0">
              <a:spcBef>
                <a:spcPts val="600"/>
              </a:spcBef>
              <a:buNone/>
            </a:pPr>
            <a:r>
              <a:rPr lang="en-AU" sz="1800" dirty="0" smtClean="0">
                <a:latin typeface="Consolas" pitchFamily="49" charset="0"/>
                <a:cs typeface="Consolas" pitchFamily="49" charset="0"/>
              </a:rPr>
              <a:t>example = </a:t>
            </a:r>
            <a:r>
              <a:rPr lang="en-AU" sz="1800" dirty="0" err="1" smtClean="0">
                <a:latin typeface="Consolas" pitchFamily="49" charset="0"/>
                <a:cs typeface="Consolas" pitchFamily="49" charset="0"/>
              </a:rPr>
              <a:t>ProjectSpec</a:t>
            </a:r>
            <a:r>
              <a:rPr lang="en-AU" sz="1800" dirty="0" smtClean="0">
                <a:latin typeface="Consolas" pitchFamily="49" charset="0"/>
                <a:cs typeface="Consolas" pitchFamily="49" charset="0"/>
              </a:rPr>
              <a:t>(</a:t>
            </a:r>
          </a:p>
          <a:p>
            <a:pPr marL="0" indent="0">
              <a:spcBef>
                <a:spcPts val="600"/>
              </a:spcBef>
              <a:buNone/>
            </a:pPr>
            <a:r>
              <a:rPr lang="en-AU" sz="1800" dirty="0" smtClean="0">
                <a:latin typeface="Consolas" pitchFamily="49" charset="0"/>
                <a:cs typeface="Consolas" pitchFamily="49" charset="0"/>
              </a:rPr>
              <a:t>  actions=</a:t>
            </a:r>
          </a:p>
          <a:p>
            <a:pPr marL="0" indent="0">
              <a:spcBef>
                <a:spcPts val="60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mbuild_compile_and_link</a:t>
            </a:r>
            <a:r>
              <a:rPr lang="en-AU" sz="1800" dirty="0" smtClean="0">
                <a:latin typeface="Consolas" pitchFamily="49" charset="0"/>
                <a:cs typeface="Consolas" pitchFamily="49" charset="0"/>
              </a:rPr>
              <a:t>,</a:t>
            </a:r>
          </a:p>
          <a:p>
            <a:pPr marL="0" indent="0">
              <a:spcBef>
                <a:spcPts val="60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depends=[],</a:t>
            </a:r>
          </a:p>
          <a:p>
            <a:pPr marL="0" indent="0">
              <a:spcBef>
                <a:spcPts val="60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build_configuration</a:t>
            </a:r>
            <a:r>
              <a:rPr lang="en-AU" sz="1800" dirty="0" smtClean="0">
                <a:latin typeface="Consolas" pitchFamily="49" charset="0"/>
                <a:cs typeface="Consolas" pitchFamily="49" charset="0"/>
              </a:rPr>
              <a:t>=</a:t>
            </a:r>
          </a:p>
          <a:p>
            <a:pPr marL="0" indent="0">
              <a:spcBef>
                <a:spcPts val="60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example_configs</a:t>
            </a:r>
            <a:endParaRPr lang="en-AU" sz="1800" dirty="0" smtClean="0">
              <a:latin typeface="Consolas" pitchFamily="49" charset="0"/>
              <a:cs typeface="Consolas" pitchFamily="49" charset="0"/>
            </a:endParaRPr>
          </a:p>
          <a:p>
            <a:pPr marL="0" indent="0">
              <a:spcBef>
                <a:spcPts val="600"/>
              </a:spcBef>
              <a:buNone/>
            </a:pPr>
            <a:r>
              <a:rPr lang="en-AU" sz="1800" dirty="0">
                <a:latin typeface="Consolas" pitchFamily="49" charset="0"/>
                <a:cs typeface="Consolas" pitchFamily="49" charset="0"/>
              </a:rPr>
              <a:t>)</a:t>
            </a:r>
            <a:endParaRPr lang="en-AU" sz="1800" dirty="0" smtClean="0">
              <a:latin typeface="Consolas" pitchFamily="49" charset="0"/>
              <a:cs typeface="Consolas" pitchFamily="49" charset="0"/>
            </a:endParaRPr>
          </a:p>
        </p:txBody>
      </p:sp>
    </p:spTree>
    <p:extLst>
      <p:ext uri="{BB962C8B-B14F-4D97-AF65-F5344CB8AC3E}">
        <p14:creationId xmlns:p14="http://schemas.microsoft.com/office/powerpoint/2010/main" val="2574389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files – Continued</a:t>
            </a:r>
            <a:endParaRPr lang="en-AU" dirty="0"/>
          </a:p>
        </p:txBody>
      </p:sp>
      <p:sp>
        <p:nvSpPr>
          <p:cNvPr id="4" name="Content Placeholder 3"/>
          <p:cNvSpPr>
            <a:spLocks noGrp="1"/>
          </p:cNvSpPr>
          <p:nvPr>
            <p:ph sz="half" idx="2"/>
          </p:nvPr>
        </p:nvSpPr>
        <p:spPr/>
        <p:txBody>
          <a:bodyPr/>
          <a:lstStyle/>
          <a:p>
            <a:r>
              <a:rPr lang="en-AU" sz="2000" dirty="0" smtClean="0"/>
              <a:t>Exports the symbol "</a:t>
            </a:r>
            <a:r>
              <a:rPr lang="en-AU" sz="2000" dirty="0" err="1" smtClean="0"/>
              <a:t>example_configs</a:t>
            </a:r>
            <a:r>
              <a:rPr lang="en-AU" sz="2000" dirty="0" smtClean="0"/>
              <a:t>" with the value "c"</a:t>
            </a:r>
          </a:p>
          <a:p>
            <a:r>
              <a:rPr lang="en-AU" sz="2000" dirty="0" smtClean="0"/>
              <a:t>"require" any symbols exported by other p2_plugin files</a:t>
            </a:r>
          </a:p>
          <a:p>
            <a:r>
              <a:rPr lang="en-AU" sz="2000" dirty="0" smtClean="0"/>
              <a:t>This file may be executed multiple times – avoid side effects</a:t>
            </a:r>
            <a:endParaRPr lang="en-AU" sz="1600" dirty="0" smtClean="0"/>
          </a:p>
          <a:p>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87</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800" dirty="0" smtClean="0">
                <a:latin typeface="Consolas" pitchFamily="49" charset="0"/>
                <a:cs typeface="Consolas" pitchFamily="49" charset="0"/>
              </a:rPr>
              <a:t># example/make/</a:t>
            </a:r>
            <a:endParaRPr lang="en-AU" sz="1800" dirty="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  example_configs.p2_plugin</a:t>
            </a:r>
          </a:p>
          <a:p>
            <a:pPr marL="0" indent="0">
              <a:spcBef>
                <a:spcPts val="0"/>
              </a:spcBef>
              <a:buNone/>
            </a:pPr>
            <a:r>
              <a:rPr lang="en-AU" sz="1800" dirty="0" err="1" smtClean="0">
                <a:latin typeface="Consolas" pitchFamily="49" charset="0"/>
                <a:cs typeface="Consolas" pitchFamily="49" charset="0"/>
              </a:rPr>
              <a:t>def</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get_symbols</a:t>
            </a:r>
            <a:r>
              <a:rPr lang="en-AU" sz="1800" dirty="0" smtClean="0">
                <a:latin typeface="Consolas" pitchFamily="49" charset="0"/>
                <a:cs typeface="Consolas" pitchFamily="49" charset="0"/>
              </a:rPr>
              <a:t>():</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return {'</a:t>
            </a:r>
            <a:r>
              <a:rPr lang="en-AU" sz="1800" dirty="0" err="1" smtClean="0">
                <a:latin typeface="Consolas" pitchFamily="49" charset="0"/>
                <a:cs typeface="Consolas" pitchFamily="49" charset="0"/>
              </a:rPr>
              <a:t>example_configs</a:t>
            </a:r>
            <a:r>
              <a:rPr lang="en-AU" sz="1800" dirty="0" smtClean="0">
                <a:latin typeface="Consolas" pitchFamily="49" charset="0"/>
                <a:cs typeface="Consolas" pitchFamily="49" charset="0"/>
              </a:rPr>
              <a:t>': c}</a:t>
            </a:r>
          </a:p>
          <a:p>
            <a:pPr marL="0" indent="0">
              <a:spcBef>
                <a:spcPts val="0"/>
              </a:spcBef>
              <a:buNone/>
            </a:pPr>
            <a:endParaRPr lang="en-AU" sz="1800" dirty="0" smtClean="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require('</a:t>
            </a:r>
            <a:r>
              <a:rPr lang="en-AU" sz="1800" dirty="0" err="1" smtClean="0">
                <a:latin typeface="Consolas" pitchFamily="49" charset="0"/>
                <a:cs typeface="Consolas" pitchFamily="49" charset="0"/>
              </a:rPr>
              <a:t>mbuild_restrict</a:t>
            </a:r>
            <a:r>
              <a:rPr lang="en-AU" sz="1800" dirty="0" smtClean="0">
                <a:latin typeface="Consolas" pitchFamily="49" charset="0"/>
                <a:cs typeface="Consolas" pitchFamily="49" charset="0"/>
              </a:rPr>
              <a:t>')</a:t>
            </a:r>
          </a:p>
          <a:p>
            <a:pPr marL="0" indent="0">
              <a:spcBef>
                <a:spcPts val="0"/>
              </a:spcBef>
              <a:buNone/>
            </a:pPr>
            <a:r>
              <a:rPr lang="en-AU" sz="1800" dirty="0" smtClean="0">
                <a:latin typeface="Consolas" pitchFamily="49" charset="0"/>
                <a:cs typeface="Consolas" pitchFamily="49" charset="0"/>
              </a:rPr>
              <a:t>require('</a:t>
            </a:r>
            <a:r>
              <a:rPr lang="en-AU" sz="1800" dirty="0" err="1" smtClean="0">
                <a:latin typeface="Consolas" pitchFamily="49" charset="0"/>
                <a:cs typeface="Consolas" pitchFamily="49" charset="0"/>
              </a:rPr>
              <a:t>mbuild_standard</a:t>
            </a:r>
            <a:r>
              <a:rPr lang="en-AU" sz="1800" dirty="0" smtClean="0">
                <a:latin typeface="Consolas" pitchFamily="49" charset="0"/>
                <a:cs typeface="Consolas" pitchFamily="49" charset="0"/>
              </a:rPr>
              <a:t>')</a:t>
            </a:r>
            <a:endParaRPr lang="en-AU" sz="1800" dirty="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c = </a:t>
            </a:r>
            <a:r>
              <a:rPr lang="en-AU" sz="1800" dirty="0" err="1" smtClean="0">
                <a:latin typeface="Consolas" pitchFamily="49" charset="0"/>
                <a:cs typeface="Consolas" pitchFamily="49" charset="0"/>
              </a:rPr>
              <a:t>mbuild_restrict</a:t>
            </a:r>
            <a:r>
              <a:rPr lang="en-AU" sz="1800" dirty="0" smtClean="0">
                <a:latin typeface="Consolas" pitchFamily="49" charset="0"/>
                <a:cs typeface="Consolas" pitchFamily="49" charset="0"/>
              </a:rPr>
              <a:t>(</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mbuild_standard</a:t>
            </a:r>
            <a:r>
              <a:rPr lang="en-AU" sz="1800" dirty="0" smtClean="0">
                <a:latin typeface="Consolas" pitchFamily="49" charset="0"/>
                <a:cs typeface="Consolas" pitchFamily="49" charset="0"/>
              </a:rPr>
              <a:t>, </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os</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linux</a:t>
            </a:r>
            <a:r>
              <a:rPr lang="en-AU" sz="1800" dirty="0" smtClean="0">
                <a:latin typeface="Consolas" pitchFamily="49" charset="0"/>
                <a:cs typeface="Consolas" pitchFamily="49" charset="0"/>
              </a:rPr>
              <a:t>'],</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'processor': ['x86']</a:t>
            </a:r>
          </a:p>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p>
        </p:txBody>
      </p:sp>
    </p:spTree>
    <p:extLst>
      <p:ext uri="{BB962C8B-B14F-4D97-AF65-F5344CB8AC3E}">
        <p14:creationId xmlns:p14="http://schemas.microsoft.com/office/powerpoint/2010/main" val="35262981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files – Continued</a:t>
            </a:r>
            <a:endParaRPr lang="en-AU" dirty="0"/>
          </a:p>
        </p:txBody>
      </p:sp>
      <p:sp>
        <p:nvSpPr>
          <p:cNvPr id="4" name="Content Placeholder 3"/>
          <p:cNvSpPr>
            <a:spLocks noGrp="1"/>
          </p:cNvSpPr>
          <p:nvPr>
            <p:ph sz="half" idx="2"/>
          </p:nvPr>
        </p:nvSpPr>
        <p:spPr/>
        <p:txBody>
          <a:bodyPr/>
          <a:lstStyle/>
          <a:p>
            <a:r>
              <a:rPr lang="en-AU" sz="2000" dirty="0" err="1" smtClean="0"/>
              <a:t>project_example</a:t>
            </a:r>
            <a:r>
              <a:rPr lang="en-AU" sz="2000" dirty="0" smtClean="0"/>
              <a:t> is defined when building this project</a:t>
            </a:r>
          </a:p>
          <a:p>
            <a:r>
              <a:rPr lang="en-AU" sz="2000" dirty="0" smtClean="0"/>
              <a:t>We want to build both the "library" and the frontend</a:t>
            </a:r>
          </a:p>
          <a:p>
            <a:r>
              <a:rPr lang="en-AU" sz="2000" dirty="0" smtClean="0"/>
              <a:t>Need to tell M-Build it is a console application</a:t>
            </a:r>
          </a:p>
          <a:p>
            <a:endParaRPr lang="en-AU" sz="1600" dirty="0" smtClean="0"/>
          </a:p>
          <a:p>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88</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800" dirty="0">
                <a:latin typeface="Consolas" pitchFamily="49" charset="0"/>
                <a:cs typeface="Consolas" pitchFamily="49" charset="0"/>
              </a:rPr>
              <a:t># example/make/</a:t>
            </a:r>
            <a:r>
              <a:rPr lang="en-AU" sz="1800" dirty="0" err="1">
                <a:latin typeface="Consolas" pitchFamily="49" charset="0"/>
                <a:cs typeface="Consolas" pitchFamily="49" charset="0"/>
              </a:rPr>
              <a:t>manifest.mb</a:t>
            </a:r>
            <a:endParaRPr lang="en-AU" sz="1800" dirty="0">
              <a:latin typeface="Consolas" pitchFamily="49" charset="0"/>
              <a:cs typeface="Consolas" pitchFamily="49" charset="0"/>
            </a:endParaRPr>
          </a:p>
          <a:p>
            <a:pPr marL="0" indent="0">
              <a:spcBef>
                <a:spcPts val="0"/>
              </a:spcBef>
              <a:buNone/>
            </a:pPr>
            <a:endParaRPr lang="en-AU" sz="1800" dirty="0">
              <a:latin typeface="Consolas" pitchFamily="49" charset="0"/>
              <a:cs typeface="Consolas" pitchFamily="49" charset="0"/>
            </a:endParaRPr>
          </a:p>
          <a:p>
            <a:pPr marL="0" indent="0">
              <a:spcBef>
                <a:spcPts val="0"/>
              </a:spcBef>
              <a:buNone/>
            </a:pPr>
            <a:r>
              <a:rPr lang="en-AU" sz="1800" dirty="0">
                <a:latin typeface="Consolas" pitchFamily="49" charset="0"/>
                <a:cs typeface="Consolas" pitchFamily="49" charset="0"/>
              </a:rPr>
              <a:t>[default]</a:t>
            </a:r>
          </a:p>
          <a:p>
            <a:pPr marL="0" indent="0">
              <a:spcBef>
                <a:spcPts val="0"/>
              </a:spcBef>
              <a:buNone/>
            </a:pPr>
            <a:r>
              <a:rPr lang="en-AU" sz="1800" dirty="0" err="1">
                <a:latin typeface="Consolas" pitchFamily="49" charset="0"/>
                <a:cs typeface="Consolas" pitchFamily="49" charset="0"/>
              </a:rPr>
              <a:t>example.project</a:t>
            </a:r>
            <a:endParaRPr lang="en-AU" sz="1800" dirty="0">
              <a:latin typeface="Consolas" pitchFamily="49" charset="0"/>
              <a:cs typeface="Consolas" pitchFamily="49" charset="0"/>
            </a:endParaRPr>
          </a:p>
          <a:p>
            <a:pPr marL="0" indent="0">
              <a:spcBef>
                <a:spcPts val="0"/>
              </a:spcBef>
              <a:buNone/>
            </a:pPr>
            <a:r>
              <a:rPr lang="en-AU" sz="1800" dirty="0">
                <a:latin typeface="Consolas" pitchFamily="49" charset="0"/>
                <a:cs typeface="Consolas" pitchFamily="49" charset="0"/>
              </a:rPr>
              <a:t>example_configs.p2_plugin</a:t>
            </a:r>
            <a:endParaRPr lang="en-AU" sz="1800" dirty="0">
              <a:effectLst>
                <a:glow rad="228600">
                  <a:schemeClr val="accent6">
                    <a:satMod val="175000"/>
                    <a:alpha val="40000"/>
                  </a:schemeClr>
                </a:glow>
              </a:effectLst>
              <a:latin typeface="Consolas" pitchFamily="49" charset="0"/>
              <a:cs typeface="Consolas" pitchFamily="49" charset="0"/>
            </a:endParaRPr>
          </a:p>
          <a:p>
            <a:pPr marL="0" indent="0">
              <a:spcBef>
                <a:spcPts val="0"/>
              </a:spcBef>
              <a:buNone/>
            </a:pPr>
            <a:endParaRPr lang="en-AU" sz="1800" dirty="0">
              <a:latin typeface="Consolas" pitchFamily="49" charset="0"/>
              <a:cs typeface="Consolas" pitchFamily="49" charset="0"/>
            </a:endParaRPr>
          </a:p>
          <a:p>
            <a:pPr marL="0" indent="0">
              <a:spcBef>
                <a:spcPts val="0"/>
              </a:spcBef>
              <a:buNone/>
            </a:pPr>
            <a:r>
              <a:rPr lang="en-AU" sz="1800" dirty="0" smtClean="0">
                <a:effectLst>
                  <a:glow rad="228600">
                    <a:schemeClr val="accent6">
                      <a:satMod val="175000"/>
                      <a:alpha val="40000"/>
                    </a:schemeClr>
                  </a:glow>
                </a:effectLst>
                <a:latin typeface="Consolas" pitchFamily="49" charset="0"/>
                <a:cs typeface="Consolas" pitchFamily="49" charset="0"/>
              </a:rPr>
              <a:t>[</a:t>
            </a:r>
            <a:r>
              <a:rPr lang="en-AU" sz="1800" dirty="0" err="1" smtClean="0">
                <a:effectLst>
                  <a:glow rad="228600">
                    <a:schemeClr val="accent6">
                      <a:satMod val="175000"/>
                      <a:alpha val="40000"/>
                    </a:schemeClr>
                  </a:glow>
                </a:effectLst>
                <a:latin typeface="Consolas" pitchFamily="49" charset="0"/>
                <a:cs typeface="Consolas" pitchFamily="49" charset="0"/>
              </a:rPr>
              <a:t>project_example</a:t>
            </a:r>
            <a:r>
              <a:rPr lang="en-AU" sz="1800" dirty="0" smtClean="0">
                <a:effectLst>
                  <a:glow rad="228600">
                    <a:schemeClr val="accent6">
                      <a:satMod val="175000"/>
                      <a:alpha val="40000"/>
                    </a:schemeClr>
                  </a:glow>
                </a:effectLst>
                <a:latin typeface="Consolas" pitchFamily="49" charset="0"/>
                <a:cs typeface="Consolas" pitchFamily="49" charset="0"/>
              </a:rPr>
              <a:t>]</a:t>
            </a:r>
          </a:p>
          <a:p>
            <a:pPr marL="0" indent="0">
              <a:spcBef>
                <a:spcPts val="0"/>
              </a:spcBef>
              <a:buNone/>
            </a:pPr>
            <a:r>
              <a:rPr lang="en-AU" sz="1800" dirty="0" smtClean="0">
                <a:effectLst>
                  <a:glow rad="228600">
                    <a:schemeClr val="accent6">
                      <a:satMod val="175000"/>
                      <a:alpha val="40000"/>
                    </a:schemeClr>
                  </a:glow>
                </a:effectLst>
                <a:latin typeface="Consolas" pitchFamily="49" charset="0"/>
                <a:cs typeface="Consolas" pitchFamily="49" charset="0"/>
              </a:rPr>
              <a:t>@add </a:t>
            </a:r>
            <a:r>
              <a:rPr lang="en-AU" sz="1800" dirty="0" err="1" smtClean="0">
                <a:effectLst>
                  <a:glow rad="228600">
                    <a:schemeClr val="accent6">
                      <a:satMod val="175000"/>
                      <a:alpha val="40000"/>
                    </a:schemeClr>
                  </a:glow>
                </a:effectLst>
                <a:latin typeface="Consolas" pitchFamily="49" charset="0"/>
                <a:cs typeface="Consolas" pitchFamily="49" charset="0"/>
              </a:rPr>
              <a:t>example_objects</a:t>
            </a:r>
            <a:endParaRPr lang="en-AU" sz="1800" dirty="0" smtClean="0">
              <a:effectLst>
                <a:glow rad="228600">
                  <a:schemeClr val="accent6">
                    <a:satMod val="175000"/>
                    <a:alpha val="40000"/>
                  </a:schemeClr>
                </a:glow>
              </a:effectLst>
              <a:latin typeface="Consolas" pitchFamily="49" charset="0"/>
              <a:cs typeface="Consolas" pitchFamily="49" charset="0"/>
            </a:endParaRPr>
          </a:p>
          <a:p>
            <a:pPr marL="0" indent="0">
              <a:spcBef>
                <a:spcPts val="0"/>
              </a:spcBef>
              <a:buNone/>
            </a:pPr>
            <a:r>
              <a:rPr lang="en-AU" sz="1800" dirty="0" smtClean="0">
                <a:effectLst>
                  <a:glow rad="228600">
                    <a:schemeClr val="accent6">
                      <a:satMod val="175000"/>
                      <a:alpha val="40000"/>
                    </a:schemeClr>
                  </a:glow>
                </a:effectLst>
                <a:latin typeface="Consolas" pitchFamily="49" charset="0"/>
                <a:cs typeface="Consolas" pitchFamily="49" charset="0"/>
              </a:rPr>
              <a:t>@add </a:t>
            </a:r>
            <a:r>
              <a:rPr lang="en-AU" sz="1800" dirty="0" err="1" smtClean="0">
                <a:effectLst>
                  <a:glow rad="228600">
                    <a:schemeClr val="accent6">
                      <a:satMod val="175000"/>
                      <a:alpha val="40000"/>
                    </a:schemeClr>
                  </a:glow>
                </a:effectLst>
                <a:latin typeface="Consolas" pitchFamily="49" charset="0"/>
                <a:cs typeface="Consolas" pitchFamily="49" charset="0"/>
              </a:rPr>
              <a:t>example_frontend</a:t>
            </a:r>
            <a:endParaRPr lang="en-AU" sz="1800" dirty="0" smtClean="0">
              <a:effectLst>
                <a:glow rad="228600">
                  <a:schemeClr val="accent6">
                    <a:satMod val="175000"/>
                    <a:alpha val="40000"/>
                  </a:schemeClr>
                </a:glow>
              </a:effectLst>
              <a:latin typeface="Consolas" pitchFamily="49" charset="0"/>
              <a:cs typeface="Consolas" pitchFamily="49" charset="0"/>
            </a:endParaRPr>
          </a:p>
          <a:p>
            <a:pPr marL="0" indent="0">
              <a:spcBef>
                <a:spcPts val="0"/>
              </a:spcBef>
              <a:buNone/>
            </a:pPr>
            <a:r>
              <a:rPr lang="en-AU" sz="1800" dirty="0" smtClean="0">
                <a:effectLst>
                  <a:glow rad="228600">
                    <a:schemeClr val="accent6">
                      <a:satMod val="175000"/>
                      <a:alpha val="40000"/>
                    </a:schemeClr>
                  </a:glow>
                </a:effectLst>
                <a:latin typeface="Consolas" pitchFamily="49" charset="0"/>
                <a:cs typeface="Consolas" pitchFamily="49" charset="0"/>
              </a:rPr>
              <a:t>@add </a:t>
            </a:r>
            <a:r>
              <a:rPr lang="en-AU" sz="1800" dirty="0" err="1" smtClean="0">
                <a:effectLst>
                  <a:glow rad="228600">
                    <a:schemeClr val="accent6">
                      <a:satMod val="175000"/>
                      <a:alpha val="40000"/>
                    </a:schemeClr>
                  </a:glow>
                </a:effectLst>
                <a:latin typeface="Consolas" pitchFamily="49" charset="0"/>
                <a:cs typeface="Consolas" pitchFamily="49" charset="0"/>
              </a:rPr>
              <a:t>config_type_console</a:t>
            </a:r>
            <a:endParaRPr lang="en-AU" sz="1800" dirty="0" smtClean="0">
              <a:effectLst>
                <a:glow rad="228600">
                  <a:schemeClr val="accent6">
                    <a:satMod val="175000"/>
                    <a:alpha val="40000"/>
                  </a:schemeClr>
                </a:glow>
              </a:effectLst>
              <a:latin typeface="Consolas" pitchFamily="49" charset="0"/>
              <a:cs typeface="Consolas" pitchFamily="49" charset="0"/>
            </a:endParaRPr>
          </a:p>
        </p:txBody>
      </p:sp>
    </p:spTree>
    <p:extLst>
      <p:ext uri="{BB962C8B-B14F-4D97-AF65-F5344CB8AC3E}">
        <p14:creationId xmlns:p14="http://schemas.microsoft.com/office/powerpoint/2010/main" val="2164514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Component Structure</a:t>
            </a:r>
            <a:endParaRPr lang="en-AU" dirty="0"/>
          </a:p>
        </p:txBody>
      </p:sp>
      <p:sp>
        <p:nvSpPr>
          <p:cNvPr id="8" name="Content Placeholder 7"/>
          <p:cNvSpPr>
            <a:spLocks noGrp="1"/>
          </p:cNvSpPr>
          <p:nvPr>
            <p:ph idx="1"/>
          </p:nvPr>
        </p:nvSpPr>
        <p:spPr/>
        <p:txBody>
          <a:bodyPr/>
          <a:lstStyle/>
          <a:p>
            <a:r>
              <a:rPr lang="en-AU" dirty="0" smtClean="0"/>
              <a:t>The "example" component is now done</a:t>
            </a:r>
          </a:p>
          <a:p>
            <a:r>
              <a:rPr lang="en-AU" dirty="0" smtClean="0"/>
              <a:t>Could be used as a component in a bigger product easily</a:t>
            </a:r>
          </a:p>
          <a:p>
            <a:r>
              <a:rPr lang="en-AU" dirty="0" smtClean="0"/>
              <a:t>Can also be used standalone</a:t>
            </a:r>
          </a:p>
          <a:p>
            <a:r>
              <a:rPr lang="en-AU" dirty="0" smtClean="0"/>
              <a:t>But we need to include the M-Build component too</a:t>
            </a:r>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89</a:t>
            </a:fld>
            <a:endParaRPr lang="en-US"/>
          </a:p>
        </p:txBody>
      </p:sp>
    </p:spTree>
    <p:extLst>
      <p:ext uri="{BB962C8B-B14F-4D97-AF65-F5344CB8AC3E}">
        <p14:creationId xmlns:p14="http://schemas.microsoft.com/office/powerpoint/2010/main" val="2319878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Metadata Format</a:t>
            </a:r>
            <a:endParaRPr lang="en-AU" dirty="0"/>
          </a:p>
        </p:txBody>
      </p:sp>
      <p:sp>
        <p:nvSpPr>
          <p:cNvPr id="3" name="Content Placeholder 2"/>
          <p:cNvSpPr>
            <a:spLocks noGrp="1"/>
          </p:cNvSpPr>
          <p:nvPr>
            <p:ph idx="1"/>
          </p:nvPr>
        </p:nvSpPr>
        <p:spPr/>
        <p:txBody>
          <a:bodyPr/>
          <a:lstStyle/>
          <a:p>
            <a:r>
              <a:rPr lang="en-AU" dirty="0" smtClean="0"/>
              <a:t>The metadata format for M-Build is designed to be:</a:t>
            </a:r>
          </a:p>
          <a:p>
            <a:pPr lvl="1"/>
            <a:r>
              <a:rPr lang="en-AU" dirty="0" smtClean="0"/>
              <a:t>Distributed across several files</a:t>
            </a:r>
          </a:p>
          <a:p>
            <a:pPr lvl="1"/>
            <a:r>
              <a:rPr lang="en-AU" dirty="0" smtClean="0"/>
              <a:t>Simple text based format</a:t>
            </a:r>
          </a:p>
          <a:p>
            <a:pPr lvl="1"/>
            <a:r>
              <a:rPr lang="en-AU" dirty="0" smtClean="0"/>
              <a:t>Able to represent the bulk of the information in a </a:t>
            </a:r>
            <a:r>
              <a:rPr lang="en-AU" dirty="0" err="1" smtClean="0"/>
              <a:t>Makefile</a:t>
            </a:r>
            <a:r>
              <a:rPr lang="en-AU" dirty="0" smtClean="0"/>
              <a:t>/Visual Studio project</a:t>
            </a:r>
          </a:p>
          <a:p>
            <a:pPr lvl="1"/>
            <a:r>
              <a:rPr lang="en-AU" dirty="0" smtClean="0"/>
              <a:t>Not be as flexible as a </a:t>
            </a:r>
            <a:r>
              <a:rPr lang="en-AU" dirty="0" err="1" smtClean="0"/>
              <a:t>Makefile</a:t>
            </a:r>
            <a:endParaRPr lang="en-AU" dirty="0" smtClean="0"/>
          </a:p>
          <a:p>
            <a:r>
              <a:rPr lang="en-AU" dirty="0" smtClean="0"/>
              <a:t>Typically it lives in files called "</a:t>
            </a:r>
            <a:r>
              <a:rPr lang="en-AU" dirty="0" err="1" smtClean="0"/>
              <a:t>manifest.mb</a:t>
            </a:r>
            <a:r>
              <a:rPr lang="en-AU" dirty="0" smtClean="0"/>
              <a:t>" (though this is just convention)</a:t>
            </a:r>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9</a:t>
            </a:fld>
            <a:endParaRPr lang="en-US"/>
          </a:p>
        </p:txBody>
      </p:sp>
    </p:spTree>
    <p:extLst>
      <p:ext uri="{BB962C8B-B14F-4D97-AF65-F5344CB8AC3E}">
        <p14:creationId xmlns:p14="http://schemas.microsoft.com/office/powerpoint/2010/main" val="80821582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 Structure – Continued</a:t>
            </a:r>
            <a:endParaRPr lang="en-AU" dirty="0"/>
          </a:p>
        </p:txBody>
      </p:sp>
      <p:sp>
        <p:nvSpPr>
          <p:cNvPr id="3" name="Content Placeholder 2"/>
          <p:cNvSpPr>
            <a:spLocks noGrp="1"/>
          </p:cNvSpPr>
          <p:nvPr>
            <p:ph sz="half" idx="1"/>
          </p:nvPr>
        </p:nvSpPr>
        <p:spPr/>
        <p:txBody>
          <a:bodyPr/>
          <a:lstStyle/>
          <a:p>
            <a:pPr>
              <a:spcBef>
                <a:spcPts val="0"/>
              </a:spcBef>
            </a:pPr>
            <a:r>
              <a:rPr lang="en-AU" sz="2000" dirty="0" smtClean="0"/>
              <a:t>We need to create a top level manifest file – this is the root of our entire tree of manifest files</a:t>
            </a:r>
          </a:p>
          <a:p>
            <a:pPr>
              <a:spcBef>
                <a:spcPts val="0"/>
              </a:spcBef>
            </a:pPr>
            <a:r>
              <a:rPr lang="en-AU" sz="2000" dirty="0" smtClean="0"/>
              <a:t>M-Build tools default to looking for the file called "</a:t>
            </a:r>
            <a:r>
              <a:rPr lang="en-AU" sz="2000" dirty="0" err="1" smtClean="0"/>
              <a:t>manifest.mb</a:t>
            </a:r>
            <a:r>
              <a:rPr lang="en-AU" sz="2000" dirty="0" smtClean="0"/>
              <a:t>" in the directory one level above "</a:t>
            </a:r>
            <a:r>
              <a:rPr lang="en-AU" sz="2000" dirty="0" err="1" smtClean="0"/>
              <a:t>mbuild</a:t>
            </a:r>
            <a:r>
              <a:rPr lang="en-AU" sz="2000" dirty="0" smtClean="0"/>
              <a:t>"</a:t>
            </a:r>
          </a:p>
          <a:p>
            <a:pPr>
              <a:spcBef>
                <a:spcPts val="0"/>
              </a:spcBef>
            </a:pPr>
            <a:r>
              <a:rPr lang="en-AU" sz="2000" dirty="0" smtClean="0"/>
              <a:t>You don't need to modify anything in the </a:t>
            </a:r>
            <a:r>
              <a:rPr lang="en-AU" sz="2000" dirty="0" err="1" smtClean="0"/>
              <a:t>mbuild</a:t>
            </a:r>
            <a:r>
              <a:rPr lang="en-AU" sz="2000" dirty="0" smtClean="0"/>
              <a:t> directory</a:t>
            </a:r>
          </a:p>
          <a:p>
            <a:pPr lvl="1">
              <a:spcBef>
                <a:spcPts val="0"/>
              </a:spcBef>
            </a:pPr>
            <a:endParaRPr lang="en-AU" sz="1600" dirty="0" smtClean="0"/>
          </a:p>
          <a:p>
            <a:pPr>
              <a:spcBef>
                <a:spcPts val="0"/>
              </a:spcBef>
            </a:pPr>
            <a:endParaRPr lang="en-AU" sz="2000" dirty="0"/>
          </a:p>
        </p:txBody>
      </p:sp>
      <p:sp>
        <p:nvSpPr>
          <p:cNvPr id="4" name="Content Placeholder 3"/>
          <p:cNvSpPr>
            <a:spLocks noGrp="1"/>
          </p:cNvSpPr>
          <p:nvPr>
            <p:ph sz="half" idx="2"/>
          </p:nvPr>
        </p:nvSpPr>
        <p:spPr/>
        <p:txBody>
          <a:bodyPr/>
          <a:lstStyle/>
          <a:p>
            <a:pPr>
              <a:spcBef>
                <a:spcPts val="0"/>
              </a:spcBef>
            </a:pPr>
            <a:r>
              <a:rPr lang="en-AU" sz="1400" dirty="0" smtClean="0">
                <a:latin typeface="Consolas" pitchFamily="49" charset="0"/>
                <a:cs typeface="Consolas" pitchFamily="49" charset="0"/>
              </a:rPr>
              <a:t>example</a:t>
            </a:r>
          </a:p>
          <a:p>
            <a:pPr lvl="1">
              <a:spcBef>
                <a:spcPts val="0"/>
              </a:spcBef>
            </a:pPr>
            <a:r>
              <a:rPr lang="en-AU" sz="1400" dirty="0" smtClean="0">
                <a:latin typeface="Consolas" pitchFamily="49" charset="0"/>
                <a:cs typeface="Consolas" pitchFamily="49" charset="0"/>
              </a:rPr>
              <a:t>frontend</a:t>
            </a:r>
          </a:p>
          <a:p>
            <a:pPr lvl="2">
              <a:spcBef>
                <a:spcPts val="0"/>
              </a:spcBef>
            </a:pPr>
            <a:r>
              <a:rPr lang="en-AU" sz="1400" dirty="0" smtClean="0">
                <a:latin typeface="Consolas" pitchFamily="49" charset="0"/>
                <a:cs typeface="Consolas" pitchFamily="49" charset="0"/>
              </a:rPr>
              <a:t>…</a:t>
            </a:r>
          </a:p>
          <a:p>
            <a:pPr lvl="1">
              <a:spcBef>
                <a:spcPts val="0"/>
              </a:spcBef>
            </a:pPr>
            <a:r>
              <a:rPr lang="en-AU" sz="1400" dirty="0" smtClean="0">
                <a:latin typeface="Consolas" pitchFamily="49" charset="0"/>
                <a:cs typeface="Consolas" pitchFamily="49" charset="0"/>
              </a:rPr>
              <a:t>include</a:t>
            </a:r>
          </a:p>
          <a:p>
            <a:pPr lvl="2">
              <a:spcBef>
                <a:spcPts val="0"/>
              </a:spcBef>
            </a:pPr>
            <a:r>
              <a:rPr lang="en-AU" sz="1400" dirty="0" smtClean="0">
                <a:latin typeface="Consolas" pitchFamily="49" charset="0"/>
                <a:cs typeface="Consolas" pitchFamily="49" charset="0"/>
              </a:rPr>
              <a:t>…</a:t>
            </a:r>
          </a:p>
          <a:p>
            <a:pPr lvl="1">
              <a:spcBef>
                <a:spcPts val="0"/>
              </a:spcBef>
            </a:pPr>
            <a:r>
              <a:rPr lang="en-AU" sz="1400" dirty="0" smtClean="0">
                <a:latin typeface="Consolas" pitchFamily="49" charset="0"/>
                <a:cs typeface="Consolas" pitchFamily="49" charset="0"/>
              </a:rPr>
              <a:t>make</a:t>
            </a:r>
          </a:p>
          <a:p>
            <a:pPr lvl="2">
              <a:spcBef>
                <a:spcPts val="0"/>
              </a:spcBef>
            </a:pPr>
            <a:r>
              <a:rPr lang="en-AU" sz="1400" dirty="0" smtClean="0">
                <a:latin typeface="Consolas" pitchFamily="49" charset="0"/>
                <a:cs typeface="Consolas" pitchFamily="49" charset="0"/>
              </a:rPr>
              <a:t>…</a:t>
            </a:r>
          </a:p>
          <a:p>
            <a:pPr lvl="1">
              <a:spcBef>
                <a:spcPts val="0"/>
              </a:spcBef>
            </a:pPr>
            <a:r>
              <a:rPr lang="en-AU" sz="1400" dirty="0" err="1" smtClean="0">
                <a:latin typeface="Consolas" pitchFamily="49" charset="0"/>
                <a:cs typeface="Consolas" pitchFamily="49" charset="0"/>
              </a:rPr>
              <a:t>src</a:t>
            </a:r>
            <a:endParaRPr lang="en-AU" sz="1400" dirty="0" smtClean="0">
              <a:latin typeface="Consolas" pitchFamily="49" charset="0"/>
              <a:cs typeface="Consolas" pitchFamily="49" charset="0"/>
            </a:endParaRPr>
          </a:p>
          <a:p>
            <a:pPr lvl="2">
              <a:spcBef>
                <a:spcPts val="0"/>
              </a:spcBef>
            </a:pPr>
            <a:r>
              <a:rPr lang="en-AU" sz="1400" dirty="0" smtClean="0">
                <a:latin typeface="Consolas" pitchFamily="49" charset="0"/>
                <a:cs typeface="Consolas" pitchFamily="49" charset="0"/>
              </a:rPr>
              <a:t>…</a:t>
            </a:r>
          </a:p>
          <a:p>
            <a:pPr lvl="1">
              <a:spcBef>
                <a:spcPts val="0"/>
              </a:spcBef>
            </a:pPr>
            <a:r>
              <a:rPr lang="en-AU" sz="1400" dirty="0" err="1" smtClean="0">
                <a:latin typeface="Consolas" pitchFamily="49" charset="0"/>
                <a:cs typeface="Consolas" pitchFamily="49" charset="0"/>
              </a:rPr>
              <a:t>manifest.mb</a:t>
            </a:r>
            <a:endParaRPr lang="en-AU" sz="1400" dirty="0" smtClean="0">
              <a:latin typeface="Consolas" pitchFamily="49" charset="0"/>
              <a:cs typeface="Consolas" pitchFamily="49" charset="0"/>
            </a:endParaRPr>
          </a:p>
          <a:p>
            <a:pPr>
              <a:spcBef>
                <a:spcPts val="0"/>
              </a:spcBef>
            </a:pPr>
            <a:r>
              <a:rPr lang="en-AU" sz="1400" dirty="0" err="1" smtClean="0">
                <a:effectLst>
                  <a:glow rad="228600">
                    <a:schemeClr val="accent6">
                      <a:satMod val="175000"/>
                      <a:alpha val="40000"/>
                    </a:schemeClr>
                  </a:glow>
                </a:effectLst>
                <a:latin typeface="Consolas" pitchFamily="49" charset="0"/>
                <a:cs typeface="Consolas" pitchFamily="49" charset="0"/>
              </a:rPr>
              <a:t>mbuild</a:t>
            </a:r>
            <a:endParaRPr lang="en-AU" sz="1400" dirty="0" smtClean="0">
              <a:effectLst>
                <a:glow rad="228600">
                  <a:schemeClr val="accent6">
                    <a:satMod val="175000"/>
                    <a:alpha val="40000"/>
                  </a:schemeClr>
                </a:glow>
              </a:effectLst>
              <a:latin typeface="Consolas" pitchFamily="49" charset="0"/>
              <a:cs typeface="Consolas" pitchFamily="49" charset="0"/>
            </a:endParaRPr>
          </a:p>
          <a:p>
            <a:pPr lvl="1">
              <a:spcBef>
                <a:spcPts val="0"/>
              </a:spcBef>
            </a:pPr>
            <a:r>
              <a:rPr lang="en-AU" sz="1400" dirty="0" smtClean="0">
                <a:effectLst>
                  <a:glow rad="228600">
                    <a:schemeClr val="accent6">
                      <a:satMod val="175000"/>
                      <a:alpha val="40000"/>
                    </a:schemeClr>
                  </a:glow>
                </a:effectLst>
                <a:latin typeface="Consolas" pitchFamily="49" charset="0"/>
                <a:cs typeface="Consolas" pitchFamily="49" charset="0"/>
              </a:rPr>
              <a:t>…</a:t>
            </a:r>
          </a:p>
          <a:p>
            <a:pPr lvl="1">
              <a:spcBef>
                <a:spcPts val="0"/>
              </a:spcBef>
            </a:pPr>
            <a:r>
              <a:rPr lang="en-AU" sz="1400" dirty="0" err="1" smtClean="0">
                <a:effectLst>
                  <a:glow rad="228600">
                    <a:schemeClr val="accent6">
                      <a:satMod val="175000"/>
                      <a:alpha val="40000"/>
                    </a:schemeClr>
                  </a:glow>
                </a:effectLst>
                <a:latin typeface="Consolas" pitchFamily="49" charset="0"/>
                <a:cs typeface="Consolas" pitchFamily="49" charset="0"/>
              </a:rPr>
              <a:t>manifest.mb</a:t>
            </a:r>
            <a:endParaRPr lang="en-AU" sz="1400" dirty="0" smtClean="0">
              <a:effectLst>
                <a:glow rad="228600">
                  <a:schemeClr val="accent6">
                    <a:satMod val="175000"/>
                    <a:alpha val="40000"/>
                  </a:schemeClr>
                </a:glow>
              </a:effectLst>
              <a:latin typeface="Consolas" pitchFamily="49" charset="0"/>
              <a:cs typeface="Consolas" pitchFamily="49" charset="0"/>
            </a:endParaRPr>
          </a:p>
          <a:p>
            <a:pPr>
              <a:spcBef>
                <a:spcPts val="0"/>
              </a:spcBef>
            </a:pPr>
            <a:r>
              <a:rPr lang="en-AU" sz="1400" dirty="0" err="1" smtClean="0">
                <a:effectLst>
                  <a:glow rad="228600">
                    <a:schemeClr val="accent6">
                      <a:satMod val="175000"/>
                      <a:alpha val="40000"/>
                    </a:schemeClr>
                  </a:glow>
                </a:effectLst>
                <a:latin typeface="Consolas" pitchFamily="49" charset="0"/>
                <a:cs typeface="Consolas" pitchFamily="49" charset="0"/>
              </a:rPr>
              <a:t>manifest.mb</a:t>
            </a:r>
            <a:endParaRPr lang="en-AU" sz="1400" dirty="0" smtClean="0">
              <a:effectLst>
                <a:glow rad="228600">
                  <a:schemeClr val="accent6">
                    <a:satMod val="175000"/>
                    <a:alpha val="40000"/>
                  </a:schemeClr>
                </a:glow>
              </a:effectLst>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90</a:t>
            </a:fld>
            <a:endParaRPr lang="en-US"/>
          </a:p>
        </p:txBody>
      </p:sp>
    </p:spTree>
    <p:extLst>
      <p:ext uri="{BB962C8B-B14F-4D97-AF65-F5344CB8AC3E}">
        <p14:creationId xmlns:p14="http://schemas.microsoft.com/office/powerpoint/2010/main" val="753493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 Structure – Continued</a:t>
            </a:r>
            <a:endParaRPr lang="en-AU" dirty="0"/>
          </a:p>
        </p:txBody>
      </p:sp>
      <p:sp>
        <p:nvSpPr>
          <p:cNvPr id="4" name="Content Placeholder 3"/>
          <p:cNvSpPr>
            <a:spLocks noGrp="1"/>
          </p:cNvSpPr>
          <p:nvPr>
            <p:ph sz="half" idx="2"/>
          </p:nvPr>
        </p:nvSpPr>
        <p:spPr/>
        <p:txBody>
          <a:bodyPr/>
          <a:lstStyle/>
          <a:p>
            <a:r>
              <a:rPr lang="en-AU" sz="2000" dirty="0" smtClean="0"/>
              <a:t>Make sure you remember to get the M-Build manifest</a:t>
            </a:r>
          </a:p>
          <a:p>
            <a:r>
              <a:rPr lang="en-AU" sz="2000" dirty="0" smtClean="0"/>
              <a:t>If for some reason the M-Build metadata was unworkable for a project, you could theoretically fork it and not @import </a:t>
            </a:r>
            <a:r>
              <a:rPr lang="en-AU" sz="2000" dirty="0" err="1" smtClean="0"/>
              <a:t>mbuild</a:t>
            </a:r>
            <a:r>
              <a:rPr lang="en-AU" sz="2000" dirty="0" smtClean="0"/>
              <a:t>/</a:t>
            </a:r>
            <a:r>
              <a:rPr lang="en-AU" sz="2000" dirty="0" err="1" smtClean="0"/>
              <a:t>manifest.mb</a:t>
            </a:r>
            <a:endParaRPr lang="en-AU" sz="2000" dirty="0" smtClean="0"/>
          </a:p>
          <a:p>
            <a:pPr lvl="1"/>
            <a:r>
              <a:rPr lang="en-AU" sz="1600" dirty="0" smtClean="0"/>
              <a:t>Hopefully not needed – lets fix </a:t>
            </a:r>
            <a:r>
              <a:rPr lang="en-AU" sz="1600" dirty="0" err="1" smtClean="0"/>
              <a:t>mbuild</a:t>
            </a:r>
            <a:r>
              <a:rPr lang="en-AU" sz="1600" dirty="0" smtClean="0"/>
              <a:t> instead</a:t>
            </a:r>
          </a:p>
          <a:p>
            <a:pPr lvl="1"/>
            <a:r>
              <a:rPr lang="en-AU" sz="1600" dirty="0" smtClean="0"/>
              <a:t>Would make combining with another project more difficult</a:t>
            </a:r>
          </a:p>
          <a:p>
            <a:pPr lvl="1"/>
            <a:endParaRPr lang="en-AU" sz="1600" dirty="0" smtClean="0"/>
          </a:p>
          <a:p>
            <a:pPr lvl="1"/>
            <a:endParaRPr lang="en-AU" sz="1600" dirty="0" smtClean="0"/>
          </a:p>
          <a:p>
            <a:endParaRPr lang="en-AU" sz="1600" dirty="0" smtClean="0"/>
          </a:p>
          <a:p>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91</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800" dirty="0">
                <a:latin typeface="Consolas" pitchFamily="49" charset="0"/>
                <a:cs typeface="Consolas" pitchFamily="49" charset="0"/>
              </a:rPr>
              <a:t># </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[default]</a:t>
            </a:r>
          </a:p>
          <a:p>
            <a:pPr marL="0" indent="0">
              <a:spcBef>
                <a:spcPts val="0"/>
              </a:spcBef>
              <a:buNone/>
            </a:pPr>
            <a:r>
              <a:rPr lang="en-AU" sz="1800" dirty="0" smtClean="0">
                <a:latin typeface="Consolas" pitchFamily="49" charset="0"/>
                <a:cs typeface="Consolas" pitchFamily="49" charset="0"/>
              </a:rPr>
              <a:t>@import example/</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@import </a:t>
            </a:r>
            <a:r>
              <a:rPr lang="en-AU" sz="1800" dirty="0" err="1" smtClean="0">
                <a:latin typeface="Consolas" pitchFamily="49" charset="0"/>
                <a:cs typeface="Consolas" pitchFamily="49" charset="0"/>
              </a:rPr>
              <a:t>mbuild</a:t>
            </a:r>
            <a:r>
              <a:rPr lang="en-AU" sz="1800" dirty="0" smtClean="0">
                <a:latin typeface="Consolas" pitchFamily="49" charset="0"/>
                <a:cs typeface="Consolas" pitchFamily="49" charset="0"/>
              </a:rPr>
              <a:t>/</a:t>
            </a:r>
            <a:r>
              <a:rPr lang="en-AU" sz="1800" dirty="0" err="1" smtClean="0">
                <a:latin typeface="Consolas" pitchFamily="49" charset="0"/>
                <a:cs typeface="Consolas" pitchFamily="49" charset="0"/>
              </a:rPr>
              <a:t>manifest.mb</a:t>
            </a:r>
            <a:endParaRPr lang="en-AU" sz="1800" dirty="0" smtClean="0">
              <a:latin typeface="Consolas" pitchFamily="49" charset="0"/>
              <a:cs typeface="Consolas" pitchFamily="49" charset="0"/>
            </a:endParaRPr>
          </a:p>
        </p:txBody>
      </p:sp>
    </p:spTree>
    <p:extLst>
      <p:ext uri="{BB962C8B-B14F-4D97-AF65-F5344CB8AC3E}">
        <p14:creationId xmlns:p14="http://schemas.microsoft.com/office/powerpoint/2010/main" val="9816712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Generating </a:t>
            </a:r>
            <a:r>
              <a:rPr lang="en-AU" dirty="0" err="1" smtClean="0"/>
              <a:t>Makefiles</a:t>
            </a:r>
            <a:endParaRPr lang="en-AU" dirty="0"/>
          </a:p>
        </p:txBody>
      </p:sp>
      <p:sp>
        <p:nvSpPr>
          <p:cNvPr id="11" name="Content Placeholder 5"/>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ls</a:t>
            </a:r>
            <a:endParaRPr lang="en-AU" sz="1800" dirty="0" smtClean="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example  </a:t>
            </a:r>
            <a:r>
              <a:rPr lang="en-AU" sz="1800" dirty="0" err="1" smtClean="0">
                <a:latin typeface="Consolas" pitchFamily="49" charset="0"/>
                <a:cs typeface="Consolas" pitchFamily="49" charset="0"/>
              </a:rPr>
              <a:t>manifest.mb</a:t>
            </a:r>
            <a:r>
              <a:rPr lang="en-AU" sz="1800" dirty="0">
                <a:latin typeface="Consolas" pitchFamily="49" charset="0"/>
                <a:cs typeface="Consolas" pitchFamily="49" charset="0"/>
              </a:rPr>
              <a:t> </a:t>
            </a: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mbuild</a:t>
            </a:r>
            <a:endParaRPr lang="en-AU" sz="1800" dirty="0" smtClean="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 cd </a:t>
            </a:r>
            <a:r>
              <a:rPr lang="en-AU" sz="1800" dirty="0" err="1" smtClean="0">
                <a:latin typeface="Consolas" pitchFamily="49" charset="0"/>
                <a:cs typeface="Consolas" pitchFamily="49" charset="0"/>
              </a:rPr>
              <a:t>mbuild</a:t>
            </a:r>
            <a:r>
              <a:rPr lang="en-AU" sz="1800" dirty="0" smtClean="0">
                <a:latin typeface="Consolas" pitchFamily="49" charset="0"/>
                <a:cs typeface="Consolas" pitchFamily="49" charset="0"/>
              </a:rPr>
              <a:t>/frontend</a:t>
            </a:r>
          </a:p>
          <a:p>
            <a:pPr marL="0" indent="0">
              <a:spcBef>
                <a:spcPts val="0"/>
              </a:spcBef>
              <a:buNone/>
            </a:pPr>
            <a:r>
              <a:rPr lang="en-AU" sz="1800" dirty="0" smtClean="0">
                <a:latin typeface="Consolas" pitchFamily="49" charset="0"/>
                <a:cs typeface="Consolas" pitchFamily="49" charset="0"/>
              </a:rPr>
              <a:t>% python ./create_makefiles.py</a:t>
            </a:r>
          </a:p>
          <a:p>
            <a:pPr marL="0" indent="0">
              <a:spcBef>
                <a:spcPts val="0"/>
              </a:spcBef>
              <a:buNone/>
            </a:pPr>
            <a:r>
              <a:rPr lang="en-AU" sz="1800" dirty="0" smtClean="0">
                <a:latin typeface="Consolas" pitchFamily="49" charset="0"/>
                <a:cs typeface="Consolas" pitchFamily="49" charset="0"/>
              </a:rPr>
              <a:t>Writing </a:t>
            </a:r>
            <a:r>
              <a:rPr lang="en-AU" sz="1800" dirty="0" err="1" smtClean="0">
                <a:latin typeface="Consolas" pitchFamily="49" charset="0"/>
                <a:cs typeface="Consolas" pitchFamily="49" charset="0"/>
              </a:rPr>
              <a:t>Makefile</a:t>
            </a:r>
            <a:r>
              <a:rPr lang="en-AU" sz="1800" dirty="0" smtClean="0">
                <a:latin typeface="Consolas" pitchFamily="49" charset="0"/>
                <a:cs typeface="Consolas" pitchFamily="49" charset="0"/>
              </a:rPr>
              <a:t>: ../../example/make/example/linux_x86/</a:t>
            </a:r>
            <a:r>
              <a:rPr lang="en-AU" sz="1800" dirty="0" err="1" smtClean="0">
                <a:latin typeface="Consolas" pitchFamily="49" charset="0"/>
                <a:cs typeface="Consolas" pitchFamily="49" charset="0"/>
              </a:rPr>
              <a:t>Makefile</a:t>
            </a:r>
            <a:r>
              <a:rPr lang="en-AU" sz="1800" dirty="0" smtClean="0">
                <a:latin typeface="Consolas" pitchFamily="49" charset="0"/>
                <a:cs typeface="Consolas" pitchFamily="49" charset="0"/>
              </a:rPr>
              <a:t> ... ok (Updated)</a:t>
            </a:r>
          </a:p>
          <a:p>
            <a:pPr marL="0" indent="0">
              <a:spcBef>
                <a:spcPts val="0"/>
              </a:spcBef>
              <a:buNone/>
            </a:pPr>
            <a:r>
              <a:rPr lang="en-AU" sz="1800" dirty="0" smtClean="0">
                <a:latin typeface="Consolas" pitchFamily="49" charset="0"/>
                <a:cs typeface="Consolas" pitchFamily="49" charset="0"/>
              </a:rPr>
              <a:t>% cd ../../example/make/example/linux_x86</a:t>
            </a:r>
          </a:p>
          <a:p>
            <a:pPr marL="0" indent="0">
              <a:spcBef>
                <a:spcPts val="0"/>
              </a:spcBef>
              <a:buNone/>
            </a:pPr>
            <a:r>
              <a:rPr lang="en-AU" sz="1800" dirty="0" smtClean="0">
                <a:latin typeface="Consolas" pitchFamily="49" charset="0"/>
                <a:cs typeface="Consolas" pitchFamily="49" charset="0"/>
              </a:rPr>
              <a:t>% make</a:t>
            </a:r>
          </a:p>
          <a:p>
            <a:pPr marL="0" indent="0">
              <a:spcBef>
                <a:spcPts val="0"/>
              </a:spcBef>
              <a:buNone/>
            </a:pPr>
            <a:r>
              <a:rPr lang="en-AU" sz="1800" dirty="0" smtClean="0">
                <a:latin typeface="Consolas" pitchFamily="49" charset="0"/>
                <a:cs typeface="Consolas" pitchFamily="49" charset="0"/>
              </a:rPr>
              <a:t>(snip)</a:t>
            </a:r>
          </a:p>
          <a:p>
            <a:pPr marL="0" indent="0">
              <a:spcBef>
                <a:spcPts val="0"/>
              </a:spcBef>
              <a:buNone/>
            </a:pPr>
            <a:r>
              <a:rPr lang="en-AU" sz="1800" dirty="0" smtClean="0">
                <a:latin typeface="Consolas" pitchFamily="49" charset="0"/>
                <a:cs typeface="Consolas" pitchFamily="49" charset="0"/>
              </a:rPr>
              <a:t>% ./</a:t>
            </a:r>
            <a:r>
              <a:rPr lang="en-AU" sz="1800" dirty="0" err="1" smtClean="0">
                <a:latin typeface="Consolas" pitchFamily="49" charset="0"/>
                <a:cs typeface="Consolas" pitchFamily="49" charset="0"/>
              </a:rPr>
              <a:t>example_release</a:t>
            </a:r>
            <a:endParaRPr lang="en-AU" sz="1800" dirty="0" smtClean="0">
              <a:latin typeface="Consolas" pitchFamily="49" charset="0"/>
              <a:cs typeface="Consolas" pitchFamily="49" charset="0"/>
            </a:endParaRPr>
          </a:p>
          <a:p>
            <a:pPr marL="0" indent="0">
              <a:spcBef>
                <a:spcPts val="0"/>
              </a:spcBef>
              <a:buNone/>
            </a:pPr>
            <a:r>
              <a:rPr lang="en-AU" sz="1800" dirty="0" smtClean="0">
                <a:latin typeface="Consolas" pitchFamily="49" charset="0"/>
                <a:cs typeface="Consolas" pitchFamily="49" charset="0"/>
              </a:rPr>
              <a:t>Hello world</a:t>
            </a:r>
          </a:p>
          <a:p>
            <a:pPr marL="0" indent="0">
              <a:spcBef>
                <a:spcPts val="0"/>
              </a:spcBef>
              <a:buNone/>
            </a:pPr>
            <a:r>
              <a:rPr lang="en-AU" sz="1800" dirty="0">
                <a:latin typeface="Consolas" pitchFamily="49" charset="0"/>
                <a:cs typeface="Consolas" pitchFamily="49" charset="0"/>
              </a:rPr>
              <a:t>%</a:t>
            </a:r>
            <a:endParaRPr lang="en-AU" sz="1800" dirty="0" smtClean="0">
              <a:latin typeface="Consolas" pitchFamily="49" charset="0"/>
              <a:cs typeface="Consolas" pitchFamily="49" charset="0"/>
            </a:endParaRP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92</a:t>
            </a:fld>
            <a:endParaRPr lang="en-US"/>
          </a:p>
        </p:txBody>
      </p:sp>
    </p:spTree>
    <p:extLst>
      <p:ext uri="{BB962C8B-B14F-4D97-AF65-F5344CB8AC3E}">
        <p14:creationId xmlns:p14="http://schemas.microsoft.com/office/powerpoint/2010/main" val="8667512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Generating Visual Studio projects</a:t>
            </a:r>
            <a:endParaRPr lang="en-AU" dirty="0"/>
          </a:p>
        </p:txBody>
      </p:sp>
      <p:sp>
        <p:nvSpPr>
          <p:cNvPr id="3" name="Content Placeholder 2"/>
          <p:cNvSpPr>
            <a:spLocks noGrp="1"/>
          </p:cNvSpPr>
          <p:nvPr>
            <p:ph idx="1"/>
          </p:nvPr>
        </p:nvSpPr>
        <p:spPr/>
        <p:txBody>
          <a:bodyPr/>
          <a:lstStyle/>
          <a:p>
            <a:r>
              <a:rPr lang="en-AU" dirty="0" smtClean="0"/>
              <a:t>Use "create_vs_projects.py" instead of "create_makefiles.py"</a:t>
            </a:r>
          </a:p>
          <a:p>
            <a:r>
              <a:rPr lang="en-AU" dirty="0" smtClean="0"/>
              <a:t>M-Build will generate solutions and projects for 2005, 2008, 2010</a:t>
            </a:r>
          </a:p>
          <a:p>
            <a:r>
              <a:rPr lang="en-AU" dirty="0" smtClean="0"/>
              <a:t>Currently, we are only building Linux versions (see example_configs.p2_plugin)</a:t>
            </a:r>
          </a:p>
          <a:p>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93</a:t>
            </a:fld>
            <a:endParaRPr lang="en-US"/>
          </a:p>
        </p:txBody>
      </p:sp>
    </p:spTree>
    <p:extLst>
      <p:ext uri="{BB962C8B-B14F-4D97-AF65-F5344CB8AC3E}">
        <p14:creationId xmlns:p14="http://schemas.microsoft.com/office/powerpoint/2010/main" val="11771936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Dependencies</a:t>
            </a:r>
            <a:endParaRPr lang="en-AU" dirty="0"/>
          </a:p>
        </p:txBody>
      </p:sp>
      <p:sp>
        <p:nvSpPr>
          <p:cNvPr id="3" name="Content Placeholder 2"/>
          <p:cNvSpPr>
            <a:spLocks noGrp="1"/>
          </p:cNvSpPr>
          <p:nvPr>
            <p:ph idx="1"/>
          </p:nvPr>
        </p:nvSpPr>
        <p:spPr/>
        <p:txBody>
          <a:bodyPr/>
          <a:lstStyle/>
          <a:p>
            <a:r>
              <a:rPr lang="en-AU" dirty="0" smtClean="0"/>
              <a:t>As well as building as a single application, we want to be able to build this example as a library and a frontend</a:t>
            </a:r>
          </a:p>
          <a:p>
            <a:r>
              <a:rPr lang="en-AU" dirty="0" smtClean="0"/>
              <a:t>We will need to:</a:t>
            </a:r>
          </a:p>
          <a:p>
            <a:pPr lvl="1"/>
            <a:r>
              <a:rPr lang="en-AU" dirty="0" smtClean="0"/>
              <a:t>Create two new .project files</a:t>
            </a:r>
          </a:p>
          <a:p>
            <a:pPr lvl="1"/>
            <a:r>
              <a:rPr lang="en-AU" dirty="0" smtClean="0"/>
              <a:t>Modify example/make/</a:t>
            </a:r>
            <a:r>
              <a:rPr lang="en-AU" dirty="0" err="1" smtClean="0"/>
              <a:t>manifest.mb</a:t>
            </a:r>
            <a:r>
              <a:rPr lang="en-AU" dirty="0" smtClean="0"/>
              <a:t> to</a:t>
            </a:r>
          </a:p>
          <a:p>
            <a:pPr lvl="2"/>
            <a:r>
              <a:rPr lang="en-AU" dirty="0" smtClean="0"/>
              <a:t>Point at the new .project files</a:t>
            </a:r>
          </a:p>
          <a:p>
            <a:pPr lvl="2"/>
            <a:r>
              <a:rPr lang="en-AU" dirty="0" smtClean="0"/>
              <a:t>Indicate what type the projects are (</a:t>
            </a:r>
            <a:r>
              <a:rPr lang="en-AU" dirty="0" err="1" smtClean="0"/>
              <a:t>config_type_console</a:t>
            </a:r>
            <a:r>
              <a:rPr lang="en-AU" dirty="0" smtClean="0"/>
              <a:t>/</a:t>
            </a:r>
            <a:r>
              <a:rPr lang="en-AU" dirty="0" err="1" smtClean="0"/>
              <a:t>static_lib</a:t>
            </a:r>
            <a:r>
              <a:rPr lang="en-AU" dirty="0" smtClean="0"/>
              <a:t>)</a:t>
            </a:r>
          </a:p>
          <a:p>
            <a:pPr lvl="2"/>
            <a:r>
              <a:rPr lang="en-AU" dirty="0" smtClean="0"/>
              <a:t>Indicate what goes in the projects (</a:t>
            </a:r>
            <a:r>
              <a:rPr lang="en-AU" dirty="0" err="1" smtClean="0"/>
              <a:t>example_objects</a:t>
            </a:r>
            <a:r>
              <a:rPr lang="en-AU" dirty="0" smtClean="0"/>
              <a:t>/</a:t>
            </a:r>
            <a:r>
              <a:rPr lang="en-AU" dirty="0" err="1" smtClean="0"/>
              <a:t>example_frontend</a:t>
            </a:r>
            <a:r>
              <a:rPr lang="en-AU" dirty="0" smtClean="0"/>
              <a:t>)</a:t>
            </a:r>
          </a:p>
          <a:p>
            <a:pPr lvl="1"/>
            <a:r>
              <a:rPr lang="en-AU" dirty="0" smtClean="0"/>
              <a:t>Regenerate the </a:t>
            </a:r>
            <a:r>
              <a:rPr lang="en-AU" dirty="0" err="1" smtClean="0"/>
              <a:t>makefiles</a:t>
            </a:r>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94</a:t>
            </a:fld>
            <a:endParaRPr lang="en-US"/>
          </a:p>
        </p:txBody>
      </p:sp>
    </p:spTree>
    <p:extLst>
      <p:ext uri="{BB962C8B-B14F-4D97-AF65-F5344CB8AC3E}">
        <p14:creationId xmlns:p14="http://schemas.microsoft.com/office/powerpoint/2010/main" val="33878238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dependencies – Continued</a:t>
            </a:r>
            <a:endParaRPr lang="en-AU"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95</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600" dirty="0" smtClean="0">
                <a:latin typeface="Consolas" pitchFamily="49" charset="0"/>
                <a:cs typeface="Consolas" pitchFamily="49" charset="0"/>
              </a:rPr>
              <a:t># example/make/</a:t>
            </a:r>
            <a:r>
              <a:rPr lang="en-AU" sz="1600" dirty="0" err="1" smtClean="0">
                <a:latin typeface="Consolas" pitchFamily="49" charset="0"/>
                <a:cs typeface="Consolas" pitchFamily="49" charset="0"/>
              </a:rPr>
              <a:t>example_lib.project</a:t>
            </a:r>
            <a:endParaRPr lang="en-AU" sz="1600" dirty="0">
              <a:latin typeface="Consolas" pitchFamily="49" charset="0"/>
              <a:cs typeface="Consolas" pitchFamily="49" charset="0"/>
            </a:endParaRPr>
          </a:p>
          <a:p>
            <a:pPr marL="0" indent="0">
              <a:spcBef>
                <a:spcPts val="600"/>
              </a:spcBef>
              <a:buNone/>
            </a:pPr>
            <a:endParaRPr lang="en-AU" sz="1600" dirty="0" smtClean="0">
              <a:latin typeface="Consolas" pitchFamily="49" charset="0"/>
              <a:cs typeface="Consolas" pitchFamily="49" charset="0"/>
            </a:endParaRPr>
          </a:p>
          <a:p>
            <a:pPr marL="0" indent="0">
              <a:spcBef>
                <a:spcPts val="600"/>
              </a:spcBef>
              <a:buNone/>
            </a:pPr>
            <a:r>
              <a:rPr lang="en-AU" sz="1600" dirty="0" err="1" smtClean="0">
                <a:latin typeface="Consolas" pitchFamily="49" charset="0"/>
                <a:cs typeface="Consolas" pitchFamily="49" charset="0"/>
              </a:rPr>
              <a:t>example_lib</a:t>
            </a:r>
            <a:r>
              <a:rPr lang="en-AU" sz="1600" dirty="0" smtClean="0">
                <a:latin typeface="Consolas" pitchFamily="49" charset="0"/>
                <a:cs typeface="Consolas" pitchFamily="49" charset="0"/>
              </a:rPr>
              <a:t> = </a:t>
            </a:r>
            <a:r>
              <a:rPr lang="en-AU" sz="1600" dirty="0" err="1" smtClean="0">
                <a:latin typeface="Consolas" pitchFamily="49" charset="0"/>
                <a:cs typeface="Consolas" pitchFamily="49" charset="0"/>
              </a:rPr>
              <a:t>ProjectSpec</a:t>
            </a:r>
            <a:r>
              <a:rPr lang="en-AU" sz="1600" dirty="0" smtClean="0">
                <a:latin typeface="Consolas" pitchFamily="49" charset="0"/>
                <a:cs typeface="Consolas" pitchFamily="49" charset="0"/>
              </a:rPr>
              <a:t>(</a:t>
            </a:r>
          </a:p>
          <a:p>
            <a:pPr marL="0" indent="0">
              <a:spcBef>
                <a:spcPts val="600"/>
              </a:spcBef>
              <a:buNone/>
            </a:pPr>
            <a:r>
              <a:rPr lang="en-AU" sz="1600" dirty="0" smtClean="0">
                <a:latin typeface="Consolas" pitchFamily="49" charset="0"/>
                <a:cs typeface="Consolas" pitchFamily="49" charset="0"/>
              </a:rPr>
              <a:t>  actions=</a:t>
            </a:r>
          </a:p>
          <a:p>
            <a:pPr marL="0" indent="0">
              <a:spcBef>
                <a:spcPts val="600"/>
              </a:spcBef>
              <a:buNone/>
            </a:pPr>
            <a:r>
              <a:rPr lang="en-AU" sz="1600" dirty="0">
                <a:latin typeface="Consolas" pitchFamily="49" charset="0"/>
                <a:cs typeface="Consolas" pitchFamily="49" charset="0"/>
              </a:rPr>
              <a:t> </a:t>
            </a:r>
            <a:r>
              <a:rPr lang="en-AU" sz="1600" dirty="0" smtClean="0">
                <a:latin typeface="Consolas" pitchFamily="49" charset="0"/>
                <a:cs typeface="Consolas" pitchFamily="49" charset="0"/>
              </a:rPr>
              <a:t>   </a:t>
            </a:r>
            <a:r>
              <a:rPr lang="en-AU" sz="1600" dirty="0" err="1" smtClean="0">
                <a:effectLst>
                  <a:glow rad="228600">
                    <a:schemeClr val="accent6">
                      <a:satMod val="175000"/>
                      <a:alpha val="40000"/>
                    </a:schemeClr>
                  </a:glow>
                </a:effectLst>
                <a:latin typeface="Consolas" pitchFamily="49" charset="0"/>
                <a:cs typeface="Consolas" pitchFamily="49" charset="0"/>
              </a:rPr>
              <a:t>mbuild_compile_and_archive</a:t>
            </a:r>
            <a:r>
              <a:rPr lang="en-AU" sz="1600" dirty="0" smtClean="0">
                <a:latin typeface="Consolas" pitchFamily="49" charset="0"/>
                <a:cs typeface="Consolas" pitchFamily="49" charset="0"/>
              </a:rPr>
              <a:t>,</a:t>
            </a:r>
          </a:p>
          <a:p>
            <a:pPr marL="0" indent="0">
              <a:spcBef>
                <a:spcPts val="600"/>
              </a:spcBef>
              <a:buNone/>
            </a:pPr>
            <a:r>
              <a:rPr lang="en-AU" sz="1600" dirty="0">
                <a:latin typeface="Consolas" pitchFamily="49" charset="0"/>
                <a:cs typeface="Consolas" pitchFamily="49" charset="0"/>
              </a:rPr>
              <a:t> </a:t>
            </a:r>
            <a:r>
              <a:rPr lang="en-AU" sz="1600" dirty="0" smtClean="0">
                <a:latin typeface="Consolas" pitchFamily="49" charset="0"/>
                <a:cs typeface="Consolas" pitchFamily="49" charset="0"/>
              </a:rPr>
              <a:t> depends=[],</a:t>
            </a:r>
          </a:p>
          <a:p>
            <a:pPr marL="0" indent="0">
              <a:spcBef>
                <a:spcPts val="600"/>
              </a:spcBef>
              <a:buNone/>
            </a:pPr>
            <a:r>
              <a:rPr lang="en-AU" sz="1600" dirty="0">
                <a:latin typeface="Consolas" pitchFamily="49" charset="0"/>
                <a:cs typeface="Consolas" pitchFamily="49" charset="0"/>
              </a:rPr>
              <a:t> </a:t>
            </a:r>
            <a:r>
              <a:rPr lang="en-AU" sz="1600" dirty="0" smtClean="0">
                <a:latin typeface="Consolas" pitchFamily="49" charset="0"/>
                <a:cs typeface="Consolas" pitchFamily="49" charset="0"/>
              </a:rPr>
              <a:t> </a:t>
            </a:r>
            <a:r>
              <a:rPr lang="en-AU" sz="1600" dirty="0" err="1" smtClean="0">
                <a:latin typeface="Consolas" pitchFamily="49" charset="0"/>
                <a:cs typeface="Consolas" pitchFamily="49" charset="0"/>
              </a:rPr>
              <a:t>build_configuration</a:t>
            </a:r>
            <a:r>
              <a:rPr lang="en-AU" sz="1600" dirty="0" smtClean="0">
                <a:latin typeface="Consolas" pitchFamily="49" charset="0"/>
                <a:cs typeface="Consolas" pitchFamily="49" charset="0"/>
              </a:rPr>
              <a:t>=</a:t>
            </a:r>
          </a:p>
          <a:p>
            <a:pPr marL="0" indent="0">
              <a:spcBef>
                <a:spcPts val="600"/>
              </a:spcBef>
              <a:buNone/>
            </a:pPr>
            <a:r>
              <a:rPr lang="en-AU" sz="1600" dirty="0">
                <a:latin typeface="Consolas" pitchFamily="49" charset="0"/>
                <a:cs typeface="Consolas" pitchFamily="49" charset="0"/>
              </a:rPr>
              <a:t> </a:t>
            </a:r>
            <a:r>
              <a:rPr lang="en-AU" sz="1600" dirty="0" smtClean="0">
                <a:latin typeface="Consolas" pitchFamily="49" charset="0"/>
                <a:cs typeface="Consolas" pitchFamily="49" charset="0"/>
              </a:rPr>
              <a:t>   </a:t>
            </a:r>
            <a:r>
              <a:rPr lang="en-AU" sz="1600" dirty="0" err="1" smtClean="0">
                <a:latin typeface="Consolas" pitchFamily="49" charset="0"/>
                <a:cs typeface="Consolas" pitchFamily="49" charset="0"/>
              </a:rPr>
              <a:t>example_configs</a:t>
            </a:r>
            <a:endParaRPr lang="en-AU" sz="1600" dirty="0" smtClean="0">
              <a:latin typeface="Consolas" pitchFamily="49" charset="0"/>
              <a:cs typeface="Consolas" pitchFamily="49" charset="0"/>
            </a:endParaRPr>
          </a:p>
          <a:p>
            <a:pPr marL="0" indent="0">
              <a:spcBef>
                <a:spcPts val="600"/>
              </a:spcBef>
              <a:buNone/>
            </a:pPr>
            <a:r>
              <a:rPr lang="en-AU" sz="1600" dirty="0">
                <a:latin typeface="Consolas" pitchFamily="49" charset="0"/>
                <a:cs typeface="Consolas" pitchFamily="49" charset="0"/>
              </a:rPr>
              <a:t>)</a:t>
            </a:r>
            <a:endParaRPr lang="en-AU" sz="1600" dirty="0" smtClean="0">
              <a:latin typeface="Consolas" pitchFamily="49" charset="0"/>
              <a:cs typeface="Consolas" pitchFamily="49" charset="0"/>
            </a:endParaRPr>
          </a:p>
        </p:txBody>
      </p:sp>
      <p:sp>
        <p:nvSpPr>
          <p:cNvPr id="8" name="Content Placeholder 5"/>
          <p:cNvSpPr>
            <a:spLocks noGrp="1"/>
          </p:cNvSpPr>
          <p:nvPr>
            <p:ph sz="half" idx="2"/>
          </p:nvPr>
        </p:nvSpPr>
        <p:spPr>
          <a:xfrm>
            <a:off x="4499992" y="820738"/>
            <a:ext cx="4186808" cy="3429000"/>
          </a:xfrm>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1600" dirty="0" smtClean="0">
                <a:latin typeface="Consolas" pitchFamily="49" charset="0"/>
                <a:cs typeface="Consolas" pitchFamily="49" charset="0"/>
              </a:rPr>
              <a:t># example/make/</a:t>
            </a:r>
            <a:r>
              <a:rPr lang="en-AU" sz="1600" dirty="0" err="1" smtClean="0">
                <a:latin typeface="Consolas" pitchFamily="49" charset="0"/>
                <a:cs typeface="Consolas" pitchFamily="49" charset="0"/>
              </a:rPr>
              <a:t>example_front.project</a:t>
            </a:r>
            <a:endParaRPr lang="en-AU" sz="1600" dirty="0">
              <a:latin typeface="Consolas" pitchFamily="49" charset="0"/>
              <a:cs typeface="Consolas" pitchFamily="49" charset="0"/>
            </a:endParaRPr>
          </a:p>
          <a:p>
            <a:pPr marL="0" indent="0">
              <a:spcBef>
                <a:spcPts val="600"/>
              </a:spcBef>
              <a:buNone/>
            </a:pPr>
            <a:endParaRPr lang="en-AU" sz="1600" dirty="0" smtClean="0">
              <a:latin typeface="Consolas" pitchFamily="49" charset="0"/>
              <a:cs typeface="Consolas" pitchFamily="49" charset="0"/>
            </a:endParaRPr>
          </a:p>
          <a:p>
            <a:pPr marL="0" indent="0">
              <a:spcBef>
                <a:spcPts val="600"/>
              </a:spcBef>
              <a:buNone/>
            </a:pPr>
            <a:r>
              <a:rPr lang="en-AU" sz="1600" dirty="0" err="1" smtClean="0">
                <a:latin typeface="Consolas" pitchFamily="49" charset="0"/>
                <a:cs typeface="Consolas" pitchFamily="49" charset="0"/>
              </a:rPr>
              <a:t>example_front</a:t>
            </a:r>
            <a:r>
              <a:rPr lang="en-AU" sz="1600" dirty="0" smtClean="0">
                <a:latin typeface="Consolas" pitchFamily="49" charset="0"/>
                <a:cs typeface="Consolas" pitchFamily="49" charset="0"/>
              </a:rPr>
              <a:t> = </a:t>
            </a:r>
            <a:r>
              <a:rPr lang="en-AU" sz="1600" dirty="0" err="1" smtClean="0">
                <a:latin typeface="Consolas" pitchFamily="49" charset="0"/>
                <a:cs typeface="Consolas" pitchFamily="49" charset="0"/>
              </a:rPr>
              <a:t>ProjectSpec</a:t>
            </a:r>
            <a:r>
              <a:rPr lang="en-AU" sz="1600" dirty="0" smtClean="0">
                <a:latin typeface="Consolas" pitchFamily="49" charset="0"/>
                <a:cs typeface="Consolas" pitchFamily="49" charset="0"/>
              </a:rPr>
              <a:t>(</a:t>
            </a:r>
          </a:p>
          <a:p>
            <a:pPr marL="0" indent="0">
              <a:spcBef>
                <a:spcPts val="600"/>
              </a:spcBef>
              <a:buNone/>
            </a:pPr>
            <a:r>
              <a:rPr lang="en-AU" sz="1600" dirty="0" smtClean="0">
                <a:latin typeface="Consolas" pitchFamily="49" charset="0"/>
                <a:cs typeface="Consolas" pitchFamily="49" charset="0"/>
              </a:rPr>
              <a:t>  actions=</a:t>
            </a:r>
          </a:p>
          <a:p>
            <a:pPr marL="0" indent="0">
              <a:spcBef>
                <a:spcPts val="600"/>
              </a:spcBef>
              <a:buNone/>
            </a:pPr>
            <a:r>
              <a:rPr lang="en-AU" sz="1600" dirty="0">
                <a:latin typeface="Consolas" pitchFamily="49" charset="0"/>
                <a:cs typeface="Consolas" pitchFamily="49" charset="0"/>
              </a:rPr>
              <a:t> </a:t>
            </a:r>
            <a:r>
              <a:rPr lang="en-AU" sz="1600" dirty="0" smtClean="0">
                <a:latin typeface="Consolas" pitchFamily="49" charset="0"/>
                <a:cs typeface="Consolas" pitchFamily="49" charset="0"/>
              </a:rPr>
              <a:t>   </a:t>
            </a:r>
            <a:r>
              <a:rPr lang="en-AU" sz="1600" dirty="0" err="1" smtClean="0">
                <a:latin typeface="Consolas" pitchFamily="49" charset="0"/>
                <a:cs typeface="Consolas" pitchFamily="49" charset="0"/>
              </a:rPr>
              <a:t>mbuild_compile_and_link</a:t>
            </a:r>
            <a:r>
              <a:rPr lang="en-AU" sz="1600" dirty="0" smtClean="0">
                <a:latin typeface="Consolas" pitchFamily="49" charset="0"/>
                <a:cs typeface="Consolas" pitchFamily="49" charset="0"/>
              </a:rPr>
              <a:t>,</a:t>
            </a:r>
          </a:p>
          <a:p>
            <a:pPr marL="0" indent="0">
              <a:spcBef>
                <a:spcPts val="600"/>
              </a:spcBef>
              <a:buNone/>
            </a:pPr>
            <a:r>
              <a:rPr lang="en-AU" sz="1600" dirty="0">
                <a:latin typeface="Consolas" pitchFamily="49" charset="0"/>
                <a:cs typeface="Consolas" pitchFamily="49" charset="0"/>
              </a:rPr>
              <a:t> </a:t>
            </a:r>
            <a:r>
              <a:rPr lang="en-AU" sz="1600" dirty="0" smtClean="0">
                <a:latin typeface="Consolas" pitchFamily="49" charset="0"/>
                <a:cs typeface="Consolas" pitchFamily="49" charset="0"/>
              </a:rPr>
              <a:t> depends=[</a:t>
            </a:r>
            <a:r>
              <a:rPr lang="en-AU" sz="1600" dirty="0" smtClean="0">
                <a:effectLst>
                  <a:glow rad="228600">
                    <a:schemeClr val="accent6">
                      <a:satMod val="175000"/>
                      <a:alpha val="40000"/>
                    </a:schemeClr>
                  </a:glow>
                </a:effectLst>
                <a:latin typeface="Consolas" pitchFamily="49" charset="0"/>
                <a:cs typeface="Consolas" pitchFamily="49" charset="0"/>
              </a:rPr>
              <a:t>'</a:t>
            </a:r>
            <a:r>
              <a:rPr lang="en-AU" sz="1600" dirty="0" err="1" smtClean="0">
                <a:effectLst>
                  <a:glow rad="228600">
                    <a:schemeClr val="accent6">
                      <a:satMod val="175000"/>
                      <a:alpha val="40000"/>
                    </a:schemeClr>
                  </a:glow>
                </a:effectLst>
                <a:latin typeface="Consolas" pitchFamily="49" charset="0"/>
                <a:cs typeface="Consolas" pitchFamily="49" charset="0"/>
              </a:rPr>
              <a:t>example_lib</a:t>
            </a:r>
            <a:r>
              <a:rPr lang="en-AU" sz="1600" dirty="0" smtClean="0">
                <a:effectLst>
                  <a:glow rad="228600">
                    <a:schemeClr val="accent6">
                      <a:satMod val="175000"/>
                      <a:alpha val="40000"/>
                    </a:schemeClr>
                  </a:glow>
                </a:effectLst>
                <a:latin typeface="Consolas" pitchFamily="49" charset="0"/>
                <a:cs typeface="Consolas" pitchFamily="49" charset="0"/>
              </a:rPr>
              <a:t>'</a:t>
            </a:r>
            <a:r>
              <a:rPr lang="en-AU" sz="1600" dirty="0" smtClean="0">
                <a:latin typeface="Consolas" pitchFamily="49" charset="0"/>
                <a:cs typeface="Consolas" pitchFamily="49" charset="0"/>
              </a:rPr>
              <a:t>],</a:t>
            </a:r>
          </a:p>
          <a:p>
            <a:pPr marL="0" indent="0">
              <a:spcBef>
                <a:spcPts val="600"/>
              </a:spcBef>
              <a:buNone/>
            </a:pPr>
            <a:r>
              <a:rPr lang="en-AU" sz="1600" dirty="0">
                <a:latin typeface="Consolas" pitchFamily="49" charset="0"/>
                <a:cs typeface="Consolas" pitchFamily="49" charset="0"/>
              </a:rPr>
              <a:t> </a:t>
            </a:r>
            <a:r>
              <a:rPr lang="en-AU" sz="1600" dirty="0" smtClean="0">
                <a:latin typeface="Consolas" pitchFamily="49" charset="0"/>
                <a:cs typeface="Consolas" pitchFamily="49" charset="0"/>
              </a:rPr>
              <a:t> </a:t>
            </a:r>
            <a:r>
              <a:rPr lang="en-AU" sz="1600" dirty="0" err="1" smtClean="0">
                <a:latin typeface="Consolas" pitchFamily="49" charset="0"/>
                <a:cs typeface="Consolas" pitchFamily="49" charset="0"/>
              </a:rPr>
              <a:t>build_configuration</a:t>
            </a:r>
            <a:r>
              <a:rPr lang="en-AU" sz="1600" dirty="0" smtClean="0">
                <a:latin typeface="Consolas" pitchFamily="49" charset="0"/>
                <a:cs typeface="Consolas" pitchFamily="49" charset="0"/>
              </a:rPr>
              <a:t>=</a:t>
            </a:r>
          </a:p>
          <a:p>
            <a:pPr marL="0" indent="0">
              <a:spcBef>
                <a:spcPts val="600"/>
              </a:spcBef>
              <a:buNone/>
            </a:pPr>
            <a:r>
              <a:rPr lang="en-AU" sz="1600" dirty="0">
                <a:latin typeface="Consolas" pitchFamily="49" charset="0"/>
                <a:cs typeface="Consolas" pitchFamily="49" charset="0"/>
              </a:rPr>
              <a:t> </a:t>
            </a:r>
            <a:r>
              <a:rPr lang="en-AU" sz="1600" dirty="0" smtClean="0">
                <a:latin typeface="Consolas" pitchFamily="49" charset="0"/>
                <a:cs typeface="Consolas" pitchFamily="49" charset="0"/>
              </a:rPr>
              <a:t>   </a:t>
            </a:r>
            <a:r>
              <a:rPr lang="en-AU" sz="1600" dirty="0" err="1" smtClean="0">
                <a:latin typeface="Consolas" pitchFamily="49" charset="0"/>
                <a:cs typeface="Consolas" pitchFamily="49" charset="0"/>
              </a:rPr>
              <a:t>example_configs</a:t>
            </a:r>
            <a:endParaRPr lang="en-AU" sz="1600" dirty="0" smtClean="0">
              <a:latin typeface="Consolas" pitchFamily="49" charset="0"/>
              <a:cs typeface="Consolas" pitchFamily="49" charset="0"/>
            </a:endParaRPr>
          </a:p>
          <a:p>
            <a:pPr marL="0" indent="0">
              <a:spcBef>
                <a:spcPts val="600"/>
              </a:spcBef>
              <a:buNone/>
            </a:pPr>
            <a:r>
              <a:rPr lang="en-AU" sz="1600" dirty="0">
                <a:latin typeface="Consolas" pitchFamily="49" charset="0"/>
                <a:cs typeface="Consolas" pitchFamily="49" charset="0"/>
              </a:rPr>
              <a:t>)</a:t>
            </a:r>
            <a:endParaRPr lang="en-AU" sz="1600" dirty="0" smtClean="0">
              <a:latin typeface="Consolas" pitchFamily="49" charset="0"/>
              <a:cs typeface="Consolas" pitchFamily="49" charset="0"/>
            </a:endParaRPr>
          </a:p>
        </p:txBody>
      </p:sp>
    </p:spTree>
    <p:extLst>
      <p:ext uri="{BB962C8B-B14F-4D97-AF65-F5344CB8AC3E}">
        <p14:creationId xmlns:p14="http://schemas.microsoft.com/office/powerpoint/2010/main" val="14355972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files – Continued</a:t>
            </a:r>
            <a:endParaRPr lang="en-AU" dirty="0"/>
          </a:p>
        </p:txBody>
      </p:sp>
      <p:sp>
        <p:nvSpPr>
          <p:cNvPr id="4" name="Content Placeholder 3"/>
          <p:cNvSpPr>
            <a:spLocks noGrp="1"/>
          </p:cNvSpPr>
          <p:nvPr>
            <p:ph sz="half" idx="2"/>
          </p:nvPr>
        </p:nvSpPr>
        <p:spPr/>
        <p:txBody>
          <a:bodyPr/>
          <a:lstStyle/>
          <a:p>
            <a:r>
              <a:rPr lang="en-AU" sz="2000" dirty="0" smtClean="0"/>
              <a:t>Because we have our keywords fine grained enough, we can easily make projects with the correct subset of files in them</a:t>
            </a:r>
          </a:p>
          <a:p>
            <a:r>
              <a:rPr lang="en-AU" sz="2000" dirty="0" smtClean="0"/>
              <a:t>There is no way to have one project as both a static library and dynamic library, but you can make two projects and they will stay in sync</a:t>
            </a:r>
            <a:endParaRPr lang="en-AU" sz="1600" dirty="0" smtClean="0"/>
          </a:p>
          <a:p>
            <a:endParaRPr lang="en-AU" sz="2000" dirty="0" smtClean="0"/>
          </a:p>
          <a:p>
            <a:endParaRPr lang="en-AU" sz="2000" dirty="0" smtClean="0"/>
          </a:p>
          <a:p>
            <a:endParaRPr lang="en-AU" sz="2000" dirty="0" smtClean="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96</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800" dirty="0">
                <a:latin typeface="Consolas" pitchFamily="49" charset="0"/>
                <a:cs typeface="Consolas" pitchFamily="49" charset="0"/>
              </a:rPr>
              <a:t># </a:t>
            </a:r>
            <a:r>
              <a:rPr lang="en-AU" sz="1800" dirty="0" smtClean="0">
                <a:latin typeface="Consolas" pitchFamily="49" charset="0"/>
                <a:cs typeface="Consolas" pitchFamily="49" charset="0"/>
              </a:rPr>
              <a:t>example/make/</a:t>
            </a:r>
            <a:r>
              <a:rPr lang="en-AU" sz="1800" dirty="0" err="1" smtClean="0">
                <a:latin typeface="Consolas" pitchFamily="49" charset="0"/>
                <a:cs typeface="Consolas" pitchFamily="49" charset="0"/>
              </a:rPr>
              <a:t>manifest.mb</a:t>
            </a:r>
            <a:r>
              <a:rPr lang="en-AU" sz="1800" dirty="0" smtClean="0">
                <a:latin typeface="Consolas" pitchFamily="49" charset="0"/>
                <a:cs typeface="Consolas" pitchFamily="49" charset="0"/>
              </a:rPr>
              <a:t> (*)</a:t>
            </a:r>
          </a:p>
          <a:p>
            <a:pPr marL="0" indent="0">
              <a:spcBef>
                <a:spcPts val="0"/>
              </a:spcBef>
              <a:buNone/>
            </a:pPr>
            <a:r>
              <a:rPr lang="en-AU" sz="1800" dirty="0">
                <a:latin typeface="Consolas" pitchFamily="49" charset="0"/>
                <a:cs typeface="Consolas" pitchFamily="49" charset="0"/>
              </a:rPr>
              <a:t>[default]</a:t>
            </a:r>
          </a:p>
          <a:p>
            <a:pPr marL="0" indent="0">
              <a:spcBef>
                <a:spcPts val="0"/>
              </a:spcBef>
              <a:buNone/>
            </a:pPr>
            <a:r>
              <a:rPr lang="en-AU" sz="1800" dirty="0" err="1">
                <a:latin typeface="Consolas" pitchFamily="49" charset="0"/>
                <a:cs typeface="Consolas" pitchFamily="49" charset="0"/>
              </a:rPr>
              <a:t>example_front.project</a:t>
            </a:r>
            <a:endParaRPr lang="en-AU" sz="1800" dirty="0">
              <a:latin typeface="Consolas" pitchFamily="49" charset="0"/>
              <a:cs typeface="Consolas" pitchFamily="49" charset="0"/>
            </a:endParaRPr>
          </a:p>
          <a:p>
            <a:pPr marL="0" indent="0">
              <a:spcBef>
                <a:spcPts val="0"/>
              </a:spcBef>
              <a:buNone/>
            </a:pPr>
            <a:r>
              <a:rPr lang="en-AU" sz="1800" dirty="0" err="1">
                <a:latin typeface="Consolas" pitchFamily="49" charset="0"/>
                <a:cs typeface="Consolas" pitchFamily="49" charset="0"/>
              </a:rPr>
              <a:t>example_lib.project</a:t>
            </a:r>
            <a:endParaRPr lang="en-AU" sz="1800" dirty="0">
              <a:latin typeface="Consolas" pitchFamily="49" charset="0"/>
              <a:cs typeface="Consolas" pitchFamily="49" charset="0"/>
            </a:endParaRPr>
          </a:p>
          <a:p>
            <a:pPr marL="0" indent="0">
              <a:spcBef>
                <a:spcPts val="0"/>
              </a:spcBef>
              <a:buNone/>
            </a:pPr>
            <a:endParaRPr lang="en-AU" sz="1800" dirty="0">
              <a:latin typeface="Consolas" pitchFamily="49" charset="0"/>
              <a:cs typeface="Consolas" pitchFamily="49" charset="0"/>
            </a:endParaRPr>
          </a:p>
          <a:p>
            <a:pPr marL="0" indent="0">
              <a:spcBef>
                <a:spcPts val="0"/>
              </a:spcBef>
              <a:buNone/>
            </a:pPr>
            <a:r>
              <a:rPr lang="en-AU" sz="1800" dirty="0" smtClean="0">
                <a:effectLst/>
                <a:latin typeface="Consolas" pitchFamily="49" charset="0"/>
                <a:cs typeface="Consolas" pitchFamily="49" charset="0"/>
              </a:rPr>
              <a:t>[</a:t>
            </a:r>
            <a:r>
              <a:rPr lang="en-AU" sz="1800" dirty="0" err="1" smtClean="0">
                <a:effectLst/>
                <a:latin typeface="Consolas" pitchFamily="49" charset="0"/>
                <a:cs typeface="Consolas" pitchFamily="49" charset="0"/>
              </a:rPr>
              <a:t>project_example_lib</a:t>
            </a:r>
            <a:r>
              <a:rPr lang="en-AU" sz="1800" dirty="0" smtClean="0">
                <a:effectLst/>
                <a:latin typeface="Consolas" pitchFamily="49" charset="0"/>
                <a:cs typeface="Consolas" pitchFamily="49" charset="0"/>
              </a:rPr>
              <a:t>]</a:t>
            </a:r>
          </a:p>
          <a:p>
            <a:pPr marL="0" indent="0">
              <a:spcBef>
                <a:spcPts val="0"/>
              </a:spcBef>
              <a:buNone/>
            </a:pPr>
            <a:r>
              <a:rPr lang="en-AU" sz="1800" dirty="0" smtClean="0">
                <a:effectLst/>
                <a:latin typeface="Consolas" pitchFamily="49" charset="0"/>
                <a:cs typeface="Consolas" pitchFamily="49" charset="0"/>
              </a:rPr>
              <a:t>@add </a:t>
            </a:r>
            <a:r>
              <a:rPr lang="en-AU" sz="1800" dirty="0" err="1" smtClean="0">
                <a:effectLst/>
                <a:latin typeface="Consolas" pitchFamily="49" charset="0"/>
                <a:cs typeface="Consolas" pitchFamily="49" charset="0"/>
              </a:rPr>
              <a:t>config_type_static_lib</a:t>
            </a:r>
            <a:endParaRPr lang="en-AU" sz="1800" dirty="0" smtClean="0">
              <a:effectLst/>
              <a:latin typeface="Consolas" pitchFamily="49" charset="0"/>
              <a:cs typeface="Consolas" pitchFamily="49" charset="0"/>
            </a:endParaRPr>
          </a:p>
          <a:p>
            <a:pPr marL="0" indent="0">
              <a:spcBef>
                <a:spcPts val="0"/>
              </a:spcBef>
              <a:buNone/>
            </a:pPr>
            <a:r>
              <a:rPr lang="en-AU" sz="1800" dirty="0" smtClean="0">
                <a:effectLst/>
                <a:latin typeface="Consolas" pitchFamily="49" charset="0"/>
                <a:cs typeface="Consolas" pitchFamily="49" charset="0"/>
              </a:rPr>
              <a:t>@add </a:t>
            </a:r>
            <a:r>
              <a:rPr lang="en-AU" sz="1800" dirty="0" err="1" smtClean="0">
                <a:effectLst/>
                <a:latin typeface="Consolas" pitchFamily="49" charset="0"/>
                <a:cs typeface="Consolas" pitchFamily="49" charset="0"/>
              </a:rPr>
              <a:t>example_objects</a:t>
            </a:r>
            <a:endParaRPr lang="en-AU" sz="1800" dirty="0">
              <a:latin typeface="Consolas" pitchFamily="49" charset="0"/>
              <a:cs typeface="Consolas" pitchFamily="49" charset="0"/>
            </a:endParaRPr>
          </a:p>
          <a:p>
            <a:pPr marL="0" indent="0">
              <a:spcBef>
                <a:spcPts val="0"/>
              </a:spcBef>
              <a:buNone/>
            </a:pPr>
            <a:endParaRPr lang="en-AU" sz="1800" dirty="0">
              <a:effectLst/>
              <a:latin typeface="Consolas" pitchFamily="49" charset="0"/>
              <a:cs typeface="Consolas" pitchFamily="49" charset="0"/>
            </a:endParaRPr>
          </a:p>
          <a:p>
            <a:pPr marL="0" indent="0">
              <a:spcBef>
                <a:spcPts val="0"/>
              </a:spcBef>
              <a:buNone/>
            </a:pPr>
            <a:r>
              <a:rPr lang="en-AU" sz="1800" dirty="0" smtClean="0">
                <a:effectLst/>
                <a:latin typeface="Consolas" pitchFamily="49" charset="0"/>
                <a:cs typeface="Consolas" pitchFamily="49" charset="0"/>
              </a:rPr>
              <a:t>[</a:t>
            </a:r>
            <a:r>
              <a:rPr lang="en-AU" sz="1800" dirty="0" err="1" smtClean="0">
                <a:effectLst/>
                <a:latin typeface="Consolas" pitchFamily="49" charset="0"/>
                <a:cs typeface="Consolas" pitchFamily="49" charset="0"/>
              </a:rPr>
              <a:t>project_example_front</a:t>
            </a:r>
            <a:r>
              <a:rPr lang="en-AU" sz="1800" dirty="0" smtClean="0">
                <a:effectLst/>
                <a:latin typeface="Consolas" pitchFamily="49" charset="0"/>
                <a:cs typeface="Consolas" pitchFamily="49" charset="0"/>
              </a:rPr>
              <a:t>]</a:t>
            </a:r>
          </a:p>
          <a:p>
            <a:pPr marL="0" indent="0">
              <a:spcBef>
                <a:spcPts val="0"/>
              </a:spcBef>
              <a:buNone/>
            </a:pPr>
            <a:r>
              <a:rPr lang="en-AU" sz="1800" dirty="0" smtClean="0">
                <a:effectLst/>
                <a:latin typeface="Consolas" pitchFamily="49" charset="0"/>
                <a:cs typeface="Consolas" pitchFamily="49" charset="0"/>
              </a:rPr>
              <a:t>@add </a:t>
            </a:r>
            <a:r>
              <a:rPr lang="en-AU" sz="1800" dirty="0" err="1" smtClean="0">
                <a:effectLst/>
                <a:latin typeface="Consolas" pitchFamily="49" charset="0"/>
                <a:cs typeface="Consolas" pitchFamily="49" charset="0"/>
              </a:rPr>
              <a:t>config_type_console</a:t>
            </a:r>
            <a:endParaRPr lang="en-AU" sz="1800" dirty="0" smtClean="0">
              <a:effectLst/>
              <a:latin typeface="Consolas" pitchFamily="49" charset="0"/>
              <a:cs typeface="Consolas" pitchFamily="49" charset="0"/>
            </a:endParaRPr>
          </a:p>
          <a:p>
            <a:pPr marL="0" indent="0">
              <a:spcBef>
                <a:spcPts val="0"/>
              </a:spcBef>
              <a:buNone/>
            </a:pPr>
            <a:r>
              <a:rPr lang="en-AU" sz="1800" dirty="0" smtClean="0">
                <a:effectLst/>
                <a:latin typeface="Consolas" pitchFamily="49" charset="0"/>
                <a:cs typeface="Consolas" pitchFamily="49" charset="0"/>
              </a:rPr>
              <a:t>@add </a:t>
            </a:r>
            <a:r>
              <a:rPr lang="en-AU" sz="1800" dirty="0" err="1" smtClean="0">
                <a:effectLst/>
                <a:latin typeface="Consolas" pitchFamily="49" charset="0"/>
                <a:cs typeface="Consolas" pitchFamily="49" charset="0"/>
              </a:rPr>
              <a:t>example_frontend</a:t>
            </a:r>
            <a:endParaRPr lang="en-AU" sz="1800" dirty="0" smtClean="0">
              <a:effectLst/>
              <a:latin typeface="Consolas" pitchFamily="49" charset="0"/>
              <a:cs typeface="Consolas" pitchFamily="49" charset="0"/>
            </a:endParaRPr>
          </a:p>
        </p:txBody>
      </p:sp>
      <p:sp>
        <p:nvSpPr>
          <p:cNvPr id="3" name="TextBox 2"/>
          <p:cNvSpPr txBox="1"/>
          <p:nvPr/>
        </p:nvSpPr>
        <p:spPr>
          <a:xfrm>
            <a:off x="467543" y="4292041"/>
            <a:ext cx="3839513" cy="261610"/>
          </a:xfrm>
          <a:prstGeom prst="rect">
            <a:avLst/>
          </a:prstGeom>
          <a:noFill/>
        </p:spPr>
        <p:txBody>
          <a:bodyPr wrap="none" rtlCol="0">
            <a:spAutoFit/>
          </a:bodyPr>
          <a:lstStyle/>
          <a:p>
            <a:r>
              <a:rPr lang="en-AU" sz="1100" dirty="0" smtClean="0"/>
              <a:t>(*) Appending to old version of example/make/</a:t>
            </a:r>
            <a:r>
              <a:rPr lang="en-AU" sz="1100" dirty="0" err="1" smtClean="0"/>
              <a:t>manifest.mb</a:t>
            </a:r>
            <a:endParaRPr lang="en-AU" sz="1100" dirty="0"/>
          </a:p>
        </p:txBody>
      </p:sp>
    </p:spTree>
    <p:extLst>
      <p:ext uri="{BB962C8B-B14F-4D97-AF65-F5344CB8AC3E}">
        <p14:creationId xmlns:p14="http://schemas.microsoft.com/office/powerpoint/2010/main" val="13956094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Generating </a:t>
            </a:r>
            <a:r>
              <a:rPr lang="en-AU" dirty="0" err="1" smtClean="0"/>
              <a:t>Makefiles</a:t>
            </a:r>
            <a:endParaRPr lang="en-AU" dirty="0"/>
          </a:p>
        </p:txBody>
      </p:sp>
      <p:sp>
        <p:nvSpPr>
          <p:cNvPr id="11" name="Content Placeholder 5"/>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spcBef>
                <a:spcPts val="0"/>
              </a:spcBef>
              <a:buNone/>
            </a:pPr>
            <a:r>
              <a:rPr lang="en-AU" sz="1800" dirty="0" smtClean="0">
                <a:latin typeface="Consolas" pitchFamily="49" charset="0"/>
                <a:cs typeface="Consolas" pitchFamily="49" charset="0"/>
              </a:rPr>
              <a:t>% cd </a:t>
            </a:r>
            <a:r>
              <a:rPr lang="en-AU" sz="1800" dirty="0" err="1" smtClean="0">
                <a:latin typeface="Consolas" pitchFamily="49" charset="0"/>
                <a:cs typeface="Consolas" pitchFamily="49" charset="0"/>
              </a:rPr>
              <a:t>mbuild</a:t>
            </a:r>
            <a:r>
              <a:rPr lang="en-AU" sz="1800" dirty="0" smtClean="0">
                <a:latin typeface="Consolas" pitchFamily="49" charset="0"/>
                <a:cs typeface="Consolas" pitchFamily="49" charset="0"/>
              </a:rPr>
              <a:t>/frontend</a:t>
            </a:r>
          </a:p>
          <a:p>
            <a:pPr marL="0" indent="0">
              <a:spcBef>
                <a:spcPts val="0"/>
              </a:spcBef>
              <a:buNone/>
            </a:pPr>
            <a:r>
              <a:rPr lang="en-AU" sz="1800" dirty="0" smtClean="0">
                <a:latin typeface="Consolas" pitchFamily="49" charset="0"/>
                <a:cs typeface="Consolas" pitchFamily="49" charset="0"/>
              </a:rPr>
              <a:t>% python ./create_makefiles.py</a:t>
            </a:r>
          </a:p>
          <a:p>
            <a:pPr marL="0" indent="0">
              <a:spcBef>
                <a:spcPts val="0"/>
              </a:spcBef>
              <a:buNone/>
            </a:pPr>
            <a:r>
              <a:rPr lang="en-AU" sz="1800" dirty="0" smtClean="0">
                <a:latin typeface="Consolas" pitchFamily="49" charset="0"/>
                <a:cs typeface="Consolas" pitchFamily="49" charset="0"/>
              </a:rPr>
              <a:t>Writing </a:t>
            </a:r>
            <a:r>
              <a:rPr lang="en-AU" sz="1800" dirty="0" err="1" smtClean="0">
                <a:latin typeface="Consolas" pitchFamily="49" charset="0"/>
                <a:cs typeface="Consolas" pitchFamily="49" charset="0"/>
              </a:rPr>
              <a:t>Makefile</a:t>
            </a:r>
            <a:r>
              <a:rPr lang="en-AU" sz="1800" dirty="0" smtClean="0">
                <a:latin typeface="Consolas" pitchFamily="49" charset="0"/>
                <a:cs typeface="Consolas" pitchFamily="49" charset="0"/>
              </a:rPr>
              <a:t>: ../../example/make/example/linux_x86/</a:t>
            </a:r>
            <a:r>
              <a:rPr lang="en-AU" sz="1800" dirty="0" err="1" smtClean="0">
                <a:latin typeface="Consolas" pitchFamily="49" charset="0"/>
                <a:cs typeface="Consolas" pitchFamily="49" charset="0"/>
              </a:rPr>
              <a:t>Makefile</a:t>
            </a:r>
            <a:r>
              <a:rPr lang="en-AU" sz="1800" dirty="0" smtClean="0">
                <a:latin typeface="Consolas" pitchFamily="49" charset="0"/>
                <a:cs typeface="Consolas" pitchFamily="49" charset="0"/>
              </a:rPr>
              <a:t> ... ok</a:t>
            </a:r>
          </a:p>
          <a:p>
            <a:pPr marL="0" indent="0">
              <a:spcBef>
                <a:spcPts val="0"/>
              </a:spcBef>
              <a:buNone/>
            </a:pPr>
            <a:r>
              <a:rPr lang="en-AU" sz="1800" dirty="0">
                <a:latin typeface="Consolas" pitchFamily="49" charset="0"/>
                <a:cs typeface="Consolas" pitchFamily="49" charset="0"/>
              </a:rPr>
              <a:t>Writing </a:t>
            </a:r>
            <a:r>
              <a:rPr lang="en-AU" sz="1800" dirty="0" err="1">
                <a:latin typeface="Consolas" pitchFamily="49" charset="0"/>
                <a:cs typeface="Consolas" pitchFamily="49" charset="0"/>
              </a:rPr>
              <a:t>Makefile</a:t>
            </a:r>
            <a:r>
              <a:rPr lang="en-AU" sz="1800" dirty="0">
                <a:latin typeface="Consolas" pitchFamily="49" charset="0"/>
                <a:cs typeface="Consolas" pitchFamily="49" charset="0"/>
              </a:rPr>
              <a:t>: ../../</a:t>
            </a:r>
            <a:r>
              <a:rPr lang="en-AU" sz="1800" dirty="0" smtClean="0">
                <a:latin typeface="Consolas" pitchFamily="49" charset="0"/>
                <a:cs typeface="Consolas" pitchFamily="49" charset="0"/>
              </a:rPr>
              <a:t>example/make/</a:t>
            </a:r>
            <a:r>
              <a:rPr lang="en-AU" sz="1800" dirty="0" err="1" smtClean="0">
                <a:latin typeface="Consolas" pitchFamily="49" charset="0"/>
                <a:cs typeface="Consolas" pitchFamily="49" charset="0"/>
              </a:rPr>
              <a:t>example_lib</a:t>
            </a:r>
            <a:r>
              <a:rPr lang="en-AU" sz="1800" dirty="0" smtClean="0">
                <a:latin typeface="Consolas" pitchFamily="49" charset="0"/>
                <a:cs typeface="Consolas" pitchFamily="49" charset="0"/>
              </a:rPr>
              <a:t>/linux_x86/</a:t>
            </a:r>
            <a:r>
              <a:rPr lang="en-AU" sz="1800" dirty="0" err="1" smtClean="0">
                <a:latin typeface="Consolas" pitchFamily="49" charset="0"/>
                <a:cs typeface="Consolas" pitchFamily="49" charset="0"/>
              </a:rPr>
              <a:t>Makefile</a:t>
            </a:r>
            <a:r>
              <a:rPr lang="en-AU" sz="1800" dirty="0" smtClean="0">
                <a:latin typeface="Consolas" pitchFamily="49" charset="0"/>
                <a:cs typeface="Consolas" pitchFamily="49" charset="0"/>
              </a:rPr>
              <a:t> </a:t>
            </a:r>
            <a:r>
              <a:rPr lang="en-AU" sz="1800" dirty="0">
                <a:latin typeface="Consolas" pitchFamily="49" charset="0"/>
                <a:cs typeface="Consolas" pitchFamily="49" charset="0"/>
              </a:rPr>
              <a:t>... </a:t>
            </a:r>
            <a:r>
              <a:rPr lang="en-AU" sz="1800" dirty="0" smtClean="0">
                <a:latin typeface="Consolas" pitchFamily="49" charset="0"/>
                <a:cs typeface="Consolas" pitchFamily="49" charset="0"/>
              </a:rPr>
              <a:t>ok (Updated)</a:t>
            </a:r>
          </a:p>
          <a:p>
            <a:pPr marL="0" indent="0">
              <a:spcBef>
                <a:spcPts val="0"/>
              </a:spcBef>
              <a:buNone/>
            </a:pPr>
            <a:r>
              <a:rPr lang="en-AU" sz="1800" dirty="0">
                <a:latin typeface="Consolas" pitchFamily="49" charset="0"/>
                <a:cs typeface="Consolas" pitchFamily="49" charset="0"/>
              </a:rPr>
              <a:t>Writing </a:t>
            </a:r>
            <a:r>
              <a:rPr lang="en-AU" sz="1800" dirty="0" err="1">
                <a:latin typeface="Consolas" pitchFamily="49" charset="0"/>
                <a:cs typeface="Consolas" pitchFamily="49" charset="0"/>
              </a:rPr>
              <a:t>Makefile</a:t>
            </a:r>
            <a:r>
              <a:rPr lang="en-AU" sz="1800" dirty="0">
                <a:latin typeface="Consolas" pitchFamily="49" charset="0"/>
                <a:cs typeface="Consolas" pitchFamily="49" charset="0"/>
              </a:rPr>
              <a:t>: ../../</a:t>
            </a:r>
            <a:r>
              <a:rPr lang="en-AU" sz="1800" dirty="0" smtClean="0">
                <a:latin typeface="Consolas" pitchFamily="49" charset="0"/>
                <a:cs typeface="Consolas" pitchFamily="49" charset="0"/>
              </a:rPr>
              <a:t>example/make/</a:t>
            </a:r>
            <a:r>
              <a:rPr lang="en-AU" sz="1800" dirty="0" err="1" smtClean="0">
                <a:latin typeface="Consolas" pitchFamily="49" charset="0"/>
                <a:cs typeface="Consolas" pitchFamily="49" charset="0"/>
              </a:rPr>
              <a:t>example_front</a:t>
            </a:r>
            <a:r>
              <a:rPr lang="en-AU" sz="1800" dirty="0" smtClean="0">
                <a:latin typeface="Consolas" pitchFamily="49" charset="0"/>
                <a:cs typeface="Consolas" pitchFamily="49" charset="0"/>
              </a:rPr>
              <a:t>/linux_x86/</a:t>
            </a:r>
            <a:r>
              <a:rPr lang="en-AU" sz="1800" dirty="0" err="1" smtClean="0">
                <a:latin typeface="Consolas" pitchFamily="49" charset="0"/>
                <a:cs typeface="Consolas" pitchFamily="49" charset="0"/>
              </a:rPr>
              <a:t>Makefile</a:t>
            </a:r>
            <a:r>
              <a:rPr lang="en-AU" sz="1800" dirty="0" smtClean="0">
                <a:latin typeface="Consolas" pitchFamily="49" charset="0"/>
                <a:cs typeface="Consolas" pitchFamily="49" charset="0"/>
              </a:rPr>
              <a:t> </a:t>
            </a:r>
            <a:r>
              <a:rPr lang="en-AU" sz="1800" dirty="0">
                <a:latin typeface="Consolas" pitchFamily="49" charset="0"/>
                <a:cs typeface="Consolas" pitchFamily="49" charset="0"/>
              </a:rPr>
              <a:t>... ok (Updated</a:t>
            </a:r>
            <a:r>
              <a:rPr lang="en-AU" sz="1800" dirty="0" smtClean="0">
                <a:latin typeface="Consolas" pitchFamily="49" charset="0"/>
                <a:cs typeface="Consolas" pitchFamily="49" charset="0"/>
              </a:rPr>
              <a:t>)</a:t>
            </a:r>
          </a:p>
          <a:p>
            <a:pPr marL="0" indent="0">
              <a:spcBef>
                <a:spcPts val="0"/>
              </a:spcBef>
              <a:buNone/>
            </a:pPr>
            <a:r>
              <a:rPr lang="en-AU" sz="1800" dirty="0">
                <a:latin typeface="Consolas" pitchFamily="49" charset="0"/>
                <a:cs typeface="Consolas" pitchFamily="49" charset="0"/>
              </a:rPr>
              <a:t>%</a:t>
            </a:r>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97</a:t>
            </a:fld>
            <a:endParaRPr lang="en-US"/>
          </a:p>
        </p:txBody>
      </p:sp>
    </p:spTree>
    <p:extLst>
      <p:ext uri="{BB962C8B-B14F-4D97-AF65-F5344CB8AC3E}">
        <p14:creationId xmlns:p14="http://schemas.microsoft.com/office/powerpoint/2010/main" val="165390619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Windows Port</a:t>
            </a:r>
            <a:endParaRPr lang="en-AU" dirty="0"/>
          </a:p>
        </p:txBody>
      </p:sp>
      <p:sp>
        <p:nvSpPr>
          <p:cNvPr id="3" name="Content Placeholder 2"/>
          <p:cNvSpPr>
            <a:spLocks noGrp="1"/>
          </p:cNvSpPr>
          <p:nvPr>
            <p:ph idx="1"/>
          </p:nvPr>
        </p:nvSpPr>
        <p:spPr/>
        <p:txBody>
          <a:bodyPr/>
          <a:lstStyle/>
          <a:p>
            <a:r>
              <a:rPr lang="en-AU" dirty="0" smtClean="0"/>
              <a:t>We'd like to make a Windows port of our application</a:t>
            </a:r>
          </a:p>
          <a:p>
            <a:pPr lvl="1"/>
            <a:r>
              <a:rPr lang="en-AU" dirty="0" smtClean="0"/>
              <a:t>We need to modify "</a:t>
            </a:r>
            <a:r>
              <a:rPr lang="en-AU" dirty="0" err="1" smtClean="0"/>
              <a:t>example_configs</a:t>
            </a:r>
            <a:r>
              <a:rPr lang="en-AU" dirty="0" smtClean="0"/>
              <a:t>" to support Windows</a:t>
            </a:r>
          </a:p>
          <a:p>
            <a:pPr lvl="1"/>
            <a:r>
              <a:rPr lang="en-AU" dirty="0" smtClean="0"/>
              <a:t>We'd like to change the message</a:t>
            </a:r>
          </a:p>
          <a:p>
            <a:pPr lvl="1"/>
            <a:r>
              <a:rPr lang="en-AU" dirty="0" smtClean="0"/>
              <a:t>We'd like to print to </a:t>
            </a:r>
            <a:r>
              <a:rPr lang="en-AU" dirty="0" err="1" smtClean="0"/>
              <a:t>stderr</a:t>
            </a:r>
            <a:r>
              <a:rPr lang="en-AU" dirty="0" smtClean="0"/>
              <a:t> instead of </a:t>
            </a:r>
            <a:r>
              <a:rPr lang="en-AU" dirty="0" err="1" smtClean="0"/>
              <a:t>stdout</a:t>
            </a:r>
            <a:r>
              <a:rPr lang="en-AU" dirty="0" smtClean="0"/>
              <a:t> on Windows for some reason</a:t>
            </a:r>
          </a:p>
          <a:p>
            <a:r>
              <a:rPr lang="en-AU" dirty="0" smtClean="0"/>
              <a:t>The plan is</a:t>
            </a:r>
          </a:p>
          <a:p>
            <a:pPr lvl="1"/>
            <a:r>
              <a:rPr lang="en-AU" dirty="0" smtClean="0"/>
              <a:t>Message should be in a </a:t>
            </a:r>
            <a:r>
              <a:rPr lang="en-AU" dirty="0" err="1" smtClean="0"/>
              <a:t>preprocessor</a:t>
            </a:r>
            <a:r>
              <a:rPr lang="en-AU" dirty="0" smtClean="0"/>
              <a:t> macro, fed in as a compile option</a:t>
            </a:r>
          </a:p>
          <a:p>
            <a:pPr lvl="1"/>
            <a:r>
              <a:rPr lang="en-AU" dirty="0" err="1" smtClean="0"/>
              <a:t>example_front.c</a:t>
            </a:r>
            <a:r>
              <a:rPr lang="en-AU" dirty="0" smtClean="0"/>
              <a:t> will have a Windows specific version</a:t>
            </a:r>
            <a:endParaRPr lang="en-AU" dirty="0"/>
          </a:p>
        </p:txBody>
      </p:sp>
      <p:sp>
        <p:nvSpPr>
          <p:cNvPr id="4" name="Footer Placeholder 3"/>
          <p:cNvSpPr>
            <a:spLocks noGrp="1"/>
          </p:cNvSpPr>
          <p:nvPr>
            <p:ph type="ftr" sz="quarter" idx="10"/>
          </p:nvPr>
        </p:nvSpPr>
        <p:spPr/>
        <p:txBody>
          <a:bodyPr/>
          <a:lstStyle/>
          <a:p>
            <a:r>
              <a:rPr lang="en-US" smtClean="0"/>
              <a:t>CONFIDENTIAL INFORMATION</a:t>
            </a:r>
            <a:endParaRPr lang="en-US"/>
          </a:p>
        </p:txBody>
      </p:sp>
      <p:sp>
        <p:nvSpPr>
          <p:cNvPr id="5" name="Slide Number Placeholder 4"/>
          <p:cNvSpPr>
            <a:spLocks noGrp="1"/>
          </p:cNvSpPr>
          <p:nvPr>
            <p:ph type="sldNum" sz="quarter" idx="11"/>
          </p:nvPr>
        </p:nvSpPr>
        <p:spPr/>
        <p:txBody>
          <a:bodyPr/>
          <a:lstStyle/>
          <a:p>
            <a:fld id="{8DFFD9F0-5515-4F6E-A52F-24E6090CB175}" type="slidenum">
              <a:rPr lang="en-US" smtClean="0"/>
              <a:pPr/>
              <a:t>98</a:t>
            </a:fld>
            <a:endParaRPr lang="en-US"/>
          </a:p>
        </p:txBody>
      </p:sp>
    </p:spTree>
    <p:extLst>
      <p:ext uri="{BB962C8B-B14F-4D97-AF65-F5344CB8AC3E}">
        <p14:creationId xmlns:p14="http://schemas.microsoft.com/office/powerpoint/2010/main" val="473518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Setting </a:t>
            </a:r>
            <a:r>
              <a:rPr lang="en-AU" dirty="0" err="1" smtClean="0"/>
              <a:t>Preprocessor</a:t>
            </a:r>
            <a:r>
              <a:rPr lang="en-AU" dirty="0" smtClean="0"/>
              <a:t> Macros</a:t>
            </a:r>
            <a:endParaRPr lang="en-AU" dirty="0"/>
          </a:p>
        </p:txBody>
      </p:sp>
      <p:sp>
        <p:nvSpPr>
          <p:cNvPr id="4" name="Content Placeholder 3"/>
          <p:cNvSpPr>
            <a:spLocks noGrp="1"/>
          </p:cNvSpPr>
          <p:nvPr>
            <p:ph sz="half" idx="2"/>
          </p:nvPr>
        </p:nvSpPr>
        <p:spPr/>
        <p:txBody>
          <a:bodyPr/>
          <a:lstStyle/>
          <a:p>
            <a:r>
              <a:rPr lang="en-AU" sz="2000" dirty="0" smtClean="0"/>
              <a:t>Modify the library so it can listen to a </a:t>
            </a:r>
            <a:r>
              <a:rPr lang="en-AU" sz="2000" dirty="0" err="1" smtClean="0"/>
              <a:t>preprocessor</a:t>
            </a:r>
            <a:r>
              <a:rPr lang="en-AU" sz="2000" dirty="0" smtClean="0"/>
              <a:t> macro</a:t>
            </a:r>
            <a:endParaRPr lang="en-AU" sz="2000" dirty="0"/>
          </a:p>
        </p:txBody>
      </p:sp>
      <p:sp>
        <p:nvSpPr>
          <p:cNvPr id="5" name="Footer Placeholder 4"/>
          <p:cNvSpPr>
            <a:spLocks noGrp="1"/>
          </p:cNvSpPr>
          <p:nvPr>
            <p:ph type="ftr" sz="quarter" idx="10"/>
          </p:nvPr>
        </p:nvSpPr>
        <p:spPr/>
        <p:txBody>
          <a:bodyPr/>
          <a:lstStyle/>
          <a:p>
            <a:r>
              <a:rPr lang="en-US" smtClean="0"/>
              <a:t>CONFIDENTIAL INFORMATION</a:t>
            </a:r>
            <a:endParaRPr lang="en-US"/>
          </a:p>
        </p:txBody>
      </p:sp>
      <p:sp>
        <p:nvSpPr>
          <p:cNvPr id="6" name="Slide Number Placeholder 5"/>
          <p:cNvSpPr>
            <a:spLocks noGrp="1"/>
          </p:cNvSpPr>
          <p:nvPr>
            <p:ph type="sldNum" sz="quarter" idx="11"/>
          </p:nvPr>
        </p:nvSpPr>
        <p:spPr/>
        <p:txBody>
          <a:bodyPr/>
          <a:lstStyle/>
          <a:p>
            <a:fld id="{F0BDFD2F-69B9-478E-B6BC-54DD79CF9F7A}" type="slidenum">
              <a:rPr lang="en-US" smtClean="0"/>
              <a:pPr/>
              <a:t>99</a:t>
            </a:fld>
            <a:endParaRPr lang="en-US"/>
          </a:p>
        </p:txBody>
      </p:sp>
      <p:sp>
        <p:nvSpPr>
          <p:cNvPr id="7" name="Content Placeholder 5"/>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spcBef>
                <a:spcPts val="600"/>
              </a:spcBef>
              <a:buNone/>
            </a:pPr>
            <a:r>
              <a:rPr lang="en-AU" sz="2000" dirty="0" smtClean="0">
                <a:latin typeface="Consolas" pitchFamily="49" charset="0"/>
                <a:cs typeface="Consolas" pitchFamily="49" charset="0"/>
              </a:rPr>
              <a:t>/* </a:t>
            </a:r>
            <a:r>
              <a:rPr lang="en-AU" sz="2000" dirty="0" err="1" smtClean="0">
                <a:latin typeface="Consolas" pitchFamily="49" charset="0"/>
                <a:cs typeface="Consolas" pitchFamily="49" charset="0"/>
              </a:rPr>
              <a:t>example.c</a:t>
            </a:r>
            <a:r>
              <a:rPr lang="en-AU" sz="2000" dirty="0" smtClean="0">
                <a:latin typeface="Consolas" pitchFamily="49" charset="0"/>
                <a:cs typeface="Consolas" pitchFamily="49" charset="0"/>
              </a:rPr>
              <a:t> */</a:t>
            </a:r>
          </a:p>
          <a:p>
            <a:pPr marL="0" indent="0">
              <a:spcBef>
                <a:spcPts val="600"/>
              </a:spcBef>
              <a:buNone/>
            </a:pPr>
            <a:r>
              <a:rPr lang="en-AU" sz="2000" dirty="0" smtClean="0">
                <a:latin typeface="Consolas" pitchFamily="49" charset="0"/>
                <a:cs typeface="Consolas" pitchFamily="49" charset="0"/>
              </a:rPr>
              <a:t>#include "</a:t>
            </a:r>
            <a:r>
              <a:rPr lang="en-AU" sz="2000" dirty="0" err="1" smtClean="0">
                <a:latin typeface="Consolas" pitchFamily="49" charset="0"/>
                <a:cs typeface="Consolas" pitchFamily="49" charset="0"/>
              </a:rPr>
              <a:t>example.h</a:t>
            </a:r>
            <a:r>
              <a:rPr lang="en-AU" sz="2000" dirty="0" smtClean="0">
                <a:latin typeface="Consolas" pitchFamily="49" charset="0"/>
                <a:cs typeface="Consolas" pitchFamily="49" charset="0"/>
              </a:rPr>
              <a:t>"</a:t>
            </a:r>
            <a:endParaRPr lang="en-AU" sz="2000" dirty="0">
              <a:latin typeface="Consolas" pitchFamily="49" charset="0"/>
              <a:cs typeface="Consolas" pitchFamily="49" charset="0"/>
            </a:endParaRPr>
          </a:p>
          <a:p>
            <a:pPr marL="0" indent="0">
              <a:spcBef>
                <a:spcPts val="600"/>
              </a:spcBef>
              <a:buNone/>
            </a:pPr>
            <a:r>
              <a:rPr lang="en-AU" sz="2000" dirty="0" err="1" smtClean="0">
                <a:latin typeface="Consolas" pitchFamily="49" charset="0"/>
                <a:cs typeface="Consolas" pitchFamily="49" charset="0"/>
              </a:rPr>
              <a:t>const</a:t>
            </a:r>
            <a:r>
              <a:rPr lang="en-AU" sz="2000" dirty="0" smtClean="0">
                <a:latin typeface="Consolas" pitchFamily="49" charset="0"/>
                <a:cs typeface="Consolas" pitchFamily="49" charset="0"/>
              </a:rPr>
              <a:t> char *example(void)</a:t>
            </a:r>
          </a:p>
          <a:p>
            <a:pPr marL="0" indent="0">
              <a:spcBef>
                <a:spcPts val="600"/>
              </a:spcBef>
              <a:buNone/>
            </a:pP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static </a:t>
            </a:r>
            <a:r>
              <a:rPr lang="en-AU" sz="2000" dirty="0" err="1" smtClean="0">
                <a:latin typeface="Consolas" pitchFamily="49" charset="0"/>
                <a:cs typeface="Consolas" pitchFamily="49" charset="0"/>
              </a:rPr>
              <a:t>const</a:t>
            </a:r>
            <a:r>
              <a:rPr lang="en-AU" sz="2000" dirty="0" smtClean="0">
                <a:latin typeface="Consolas" pitchFamily="49" charset="0"/>
                <a:cs typeface="Consolas" pitchFamily="49" charset="0"/>
              </a:rPr>
              <a:t> char *</a:t>
            </a:r>
            <a:r>
              <a:rPr lang="en-AU" sz="2000" dirty="0" err="1" smtClean="0">
                <a:latin typeface="Consolas" pitchFamily="49" charset="0"/>
                <a:cs typeface="Consolas" pitchFamily="49" charset="0"/>
              </a:rPr>
              <a:t>p_g</a:t>
            </a:r>
            <a:r>
              <a:rPr lang="en-AU" sz="2000" dirty="0" smtClean="0">
                <a:latin typeface="Consolas" pitchFamily="49" charset="0"/>
                <a:cs typeface="Consolas" pitchFamily="49" charset="0"/>
              </a:rPr>
              <a:t> =</a:t>
            </a:r>
          </a:p>
          <a:p>
            <a:pPr marL="0" indent="0">
              <a:spcBef>
                <a:spcPts val="600"/>
              </a:spcBef>
              <a:buNone/>
            </a:pPr>
            <a:r>
              <a:rPr lang="en-AU" sz="2000" dirty="0" smtClean="0">
                <a:latin typeface="Consolas" pitchFamily="49" charset="0"/>
                <a:cs typeface="Consolas" pitchFamily="49" charset="0"/>
              </a:rPr>
              <a:t>   </a:t>
            </a:r>
            <a:r>
              <a:rPr lang="en-AU" sz="2000" dirty="0" smtClean="0">
                <a:effectLst>
                  <a:glow rad="228600">
                    <a:schemeClr val="accent6">
                      <a:satMod val="175000"/>
                      <a:alpha val="40000"/>
                    </a:schemeClr>
                  </a:glow>
                </a:effectLst>
                <a:latin typeface="Consolas" pitchFamily="49" charset="0"/>
                <a:cs typeface="Consolas" pitchFamily="49" charset="0"/>
              </a:rPr>
              <a:t>GREET</a:t>
            </a:r>
            <a:r>
              <a:rPr lang="en-AU" sz="2000" dirty="0" smtClean="0">
                <a:latin typeface="Consolas" pitchFamily="49" charset="0"/>
                <a:cs typeface="Consolas" pitchFamily="49" charset="0"/>
              </a:rPr>
              <a:t>;</a:t>
            </a:r>
          </a:p>
          <a:p>
            <a:pPr marL="0" indent="0">
              <a:spcBef>
                <a:spcPts val="600"/>
              </a:spcBef>
              <a:buNone/>
            </a:pPr>
            <a:r>
              <a:rPr lang="en-AU" sz="2000" dirty="0" smtClean="0">
                <a:latin typeface="Consolas" pitchFamily="49" charset="0"/>
                <a:cs typeface="Consolas" pitchFamily="49" charset="0"/>
              </a:rPr>
              <a:t> return </a:t>
            </a:r>
            <a:r>
              <a:rPr lang="en-AU" sz="2000" dirty="0" err="1" smtClean="0">
                <a:latin typeface="Consolas" pitchFamily="49" charset="0"/>
                <a:cs typeface="Consolas" pitchFamily="49" charset="0"/>
              </a:rPr>
              <a:t>p_g</a:t>
            </a:r>
            <a:r>
              <a:rPr lang="en-AU" sz="2000" dirty="0" smtClean="0">
                <a:latin typeface="Consolas" pitchFamily="49" charset="0"/>
                <a:cs typeface="Consolas" pitchFamily="49" charset="0"/>
              </a:rPr>
              <a:t>;</a:t>
            </a:r>
          </a:p>
          <a:p>
            <a:pPr marL="0" indent="0">
              <a:spcBef>
                <a:spcPts val="600"/>
              </a:spcBef>
              <a:buNone/>
            </a:pPr>
            <a:r>
              <a:rPr lang="en-AU" sz="2000" dirty="0">
                <a:latin typeface="Consolas" pitchFamily="49" charset="0"/>
                <a:cs typeface="Consolas" pitchFamily="49" charset="0"/>
              </a:rPr>
              <a:t>}</a:t>
            </a:r>
            <a:endParaRPr lang="en-AU" sz="2000" dirty="0" smtClean="0">
              <a:latin typeface="Consolas" pitchFamily="49" charset="0"/>
              <a:cs typeface="Consolas" pitchFamily="49" charset="0"/>
            </a:endParaRPr>
          </a:p>
        </p:txBody>
      </p:sp>
    </p:spTree>
    <p:extLst>
      <p:ext uri="{BB962C8B-B14F-4D97-AF65-F5344CB8AC3E}">
        <p14:creationId xmlns:p14="http://schemas.microsoft.com/office/powerpoint/2010/main" val="2016141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olby PPT Template_Dark">
  <a:themeElements>
    <a:clrScheme name="Dolby PPT Template_Dark 1">
      <a:dk1>
        <a:srgbClr val="000000"/>
      </a:dk1>
      <a:lt1>
        <a:srgbClr val="F8F8F8"/>
      </a:lt1>
      <a:dk2>
        <a:srgbClr val="000000"/>
      </a:dk2>
      <a:lt2>
        <a:srgbClr val="3399CC"/>
      </a:lt2>
      <a:accent1>
        <a:srgbClr val="1973AE"/>
      </a:accent1>
      <a:accent2>
        <a:srgbClr val="909E44"/>
      </a:accent2>
      <a:accent3>
        <a:srgbClr val="AAAAAA"/>
      </a:accent3>
      <a:accent4>
        <a:srgbClr val="D4D4D4"/>
      </a:accent4>
      <a:accent5>
        <a:srgbClr val="ABBCD3"/>
      </a:accent5>
      <a:accent6>
        <a:srgbClr val="828F3D"/>
      </a:accent6>
      <a:hlink>
        <a:srgbClr val="9E3A3A"/>
      </a:hlink>
      <a:folHlink>
        <a:srgbClr val="E88A1A"/>
      </a:folHlink>
    </a:clrScheme>
    <a:fontScheme name="Dolby PPT Template_D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olby PPT Template_Dark 1">
        <a:dk1>
          <a:srgbClr val="000000"/>
        </a:dk1>
        <a:lt1>
          <a:srgbClr val="F8F8F8"/>
        </a:lt1>
        <a:dk2>
          <a:srgbClr val="000000"/>
        </a:dk2>
        <a:lt2>
          <a:srgbClr val="3399CC"/>
        </a:lt2>
        <a:accent1>
          <a:srgbClr val="1973AE"/>
        </a:accent1>
        <a:accent2>
          <a:srgbClr val="909E44"/>
        </a:accent2>
        <a:accent3>
          <a:srgbClr val="AAAAAA"/>
        </a:accent3>
        <a:accent4>
          <a:srgbClr val="D4D4D4"/>
        </a:accent4>
        <a:accent5>
          <a:srgbClr val="ABBCD3"/>
        </a:accent5>
        <a:accent6>
          <a:srgbClr val="828F3D"/>
        </a:accent6>
        <a:hlink>
          <a:srgbClr val="9E3A3A"/>
        </a:hlink>
        <a:folHlink>
          <a:srgbClr val="E88A1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Dolby PPT Template_Dark</Template>
  <TotalTime>36698</TotalTime>
  <Words>11508</Words>
  <Application>Microsoft Office PowerPoint</Application>
  <PresentationFormat>Custom</PresentationFormat>
  <Paragraphs>2050</Paragraphs>
  <Slides>114</Slides>
  <Notes>81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16" baseType="lpstr">
      <vt:lpstr>Dolby PPT Template_Dark</vt:lpstr>
      <vt:lpstr>Visio</vt:lpstr>
      <vt:lpstr>M-Build Introduction</vt:lpstr>
      <vt:lpstr>Introduction</vt:lpstr>
      <vt:lpstr>Overview</vt:lpstr>
      <vt:lpstr>Where Can I Get It?</vt:lpstr>
      <vt:lpstr>What is M-Build?</vt:lpstr>
      <vt:lpstr>From The Top Down – Tools</vt:lpstr>
      <vt:lpstr>From The Top Down – Conventions (p2)</vt:lpstr>
      <vt:lpstr>From The Top Down – M-Build Core</vt:lpstr>
      <vt:lpstr>The Metadata Format</vt:lpstr>
      <vt:lpstr>Example manifest file</vt:lpstr>
      <vt:lpstr>Example manifest file – A different view</vt:lpstr>
      <vt:lpstr>How does M-Build know if a section is satisfied?</vt:lpstr>
      <vt:lpstr>Attributes – Introduction</vt:lpstr>
      <vt:lpstr>Attributes – String Formats</vt:lpstr>
      <vt:lpstr>Attributes – Defaults</vt:lpstr>
      <vt:lpstr>Attributes – Enumerations</vt:lpstr>
      <vt:lpstr>Implications</vt:lpstr>
      <vt:lpstr>Implications – A different view</vt:lpstr>
      <vt:lpstr>Importing</vt:lpstr>
      <vt:lpstr>Multiple Files</vt:lpstr>
      <vt:lpstr>Sections – The Full Story</vt:lpstr>
      <vt:lpstr>Pop Quiz</vt:lpstr>
      <vt:lpstr>Pop Quiz – Answers</vt:lpstr>
      <vt:lpstr>Pop Quiz – Answers</vt:lpstr>
      <vt:lpstr>Pop Quiz – Answers</vt:lpstr>
      <vt:lpstr>Pop Quiz – Answers</vt:lpstr>
      <vt:lpstr>Conflicts</vt:lpstr>
      <vt:lpstr>Conflicts</vt:lpstr>
      <vt:lpstr>Conflicts – A resolution</vt:lpstr>
      <vt:lpstr>Specificity</vt:lpstr>
      <vt:lpstr>Pop Quiz</vt:lpstr>
      <vt:lpstr>Pop Quiz – Answers</vt:lpstr>
      <vt:lpstr>Pop Quiz – Answers</vt:lpstr>
      <vt:lpstr>Pop Quiz – Answers</vt:lpstr>
      <vt:lpstr>Pop Quiz – Answers</vt:lpstr>
      <vt:lpstr>Pop Quiz – Answers</vt:lpstr>
      <vt:lpstr>Pop Quiz – Answers</vt:lpstr>
      <vt:lpstr>Pop Quiz – Answers</vt:lpstr>
      <vt:lpstr>Pop Quiz – Answers</vt:lpstr>
      <vt:lpstr>Pop Quiz – Answers</vt:lpstr>
      <vt:lpstr>Pop Quiz – Answers</vt:lpstr>
      <vt:lpstr>Pop Quiz – Answers</vt:lpstr>
      <vt:lpstr>Conflicts – Lists</vt:lpstr>
      <vt:lpstr>Conflicts – Maps</vt:lpstr>
      <vt:lpstr>Conflicts – Files</vt:lpstr>
      <vt:lpstr>Conflicts – Files</vt:lpstr>
      <vt:lpstr>Conflicts – Files</vt:lpstr>
      <vt:lpstr>Conflicts – Files</vt:lpstr>
      <vt:lpstr>Conflicts – Files</vt:lpstr>
      <vt:lpstr>Metadata Format – Miscellaneous</vt:lpstr>
      <vt:lpstr>Metadata Format – Summary</vt:lpstr>
      <vt:lpstr>Example Manifest File</vt:lpstr>
      <vt:lpstr>Projects and Configurations</vt:lpstr>
      <vt:lpstr>Projects, configurations, dimensions</vt:lpstr>
      <vt:lpstr>Projects, configurations, dimensions – Overview</vt:lpstr>
      <vt:lpstr>Dimensions</vt:lpstr>
      <vt:lpstr>Dimensions – Extending</vt:lpstr>
      <vt:lpstr>Configurations</vt:lpstr>
      <vt:lpstr>Valid Configurations</vt:lpstr>
      <vt:lpstr>Configurations</vt:lpstr>
      <vt:lpstr>Custom Configurations</vt:lpstr>
      <vt:lpstr>Custom Configurations – Example</vt:lpstr>
      <vt:lpstr>Projects</vt:lpstr>
      <vt:lpstr>Putting it all together</vt:lpstr>
      <vt:lpstr>Putting it all together (continued)</vt:lpstr>
      <vt:lpstr>Tools shipped with M-Build</vt:lpstr>
      <vt:lpstr>Compilation Tools – Conventions</vt:lpstr>
      <vt:lpstr>Compilation Tools – More specific conventions</vt:lpstr>
      <vt:lpstr>Abstracting Options</vt:lpstr>
      <vt:lpstr>Abstracting Options – Continued</vt:lpstr>
      <vt:lpstr>Running the compilation tools</vt:lpstr>
      <vt:lpstr>Debugging – query_manifests.mb</vt:lpstr>
      <vt:lpstr>Documentation – create_doc.py</vt:lpstr>
      <vt:lpstr>A complete project</vt:lpstr>
      <vt:lpstr>Our example project</vt:lpstr>
      <vt:lpstr>Our example project – Continued</vt:lpstr>
      <vt:lpstr>Structuring a project</vt:lpstr>
      <vt:lpstr>Structuring a project</vt:lpstr>
      <vt:lpstr>Example manifest files</vt:lpstr>
      <vt:lpstr>Example manifest files – Continued</vt:lpstr>
      <vt:lpstr>Example manifest files – Continued</vt:lpstr>
      <vt:lpstr>Example manifest files – Continued</vt:lpstr>
      <vt:lpstr>Project files</vt:lpstr>
      <vt:lpstr>Project files – Continued</vt:lpstr>
      <vt:lpstr>Project files – Continued</vt:lpstr>
      <vt:lpstr>Project files – Continued</vt:lpstr>
      <vt:lpstr>Project files – Continued</vt:lpstr>
      <vt:lpstr>Project files – Continued</vt:lpstr>
      <vt:lpstr>Component Structure</vt:lpstr>
      <vt:lpstr>Component Structure – Continued</vt:lpstr>
      <vt:lpstr>Component Structure – Continued</vt:lpstr>
      <vt:lpstr>Generating Makefiles</vt:lpstr>
      <vt:lpstr>Generating Visual Studio projects</vt:lpstr>
      <vt:lpstr>Project Dependencies</vt:lpstr>
      <vt:lpstr>Project dependencies – Continued</vt:lpstr>
      <vt:lpstr>Project files – Continued</vt:lpstr>
      <vt:lpstr>Generating Makefiles</vt:lpstr>
      <vt:lpstr>A Windows Port</vt:lpstr>
      <vt:lpstr>Setting Preprocessor Macros</vt:lpstr>
      <vt:lpstr>Setting Preprocessor Macros – Continued</vt:lpstr>
      <vt:lpstr>Configuration Specific Files</vt:lpstr>
      <vt:lpstr>Configuration Specific Files – Continued</vt:lpstr>
      <vt:lpstr>Updating Configs</vt:lpstr>
      <vt:lpstr>Debugging</vt:lpstr>
      <vt:lpstr>query_manifests.py</vt:lpstr>
      <vt:lpstr>Examples – list-all-attributes</vt:lpstr>
      <vt:lpstr>Examples – list-all-files</vt:lpstr>
      <vt:lpstr>Examples – attribute-setters</vt:lpstr>
      <vt:lpstr>Examples – keyword-adders</vt:lpstr>
      <vt:lpstr>Examples – expanded-keywords</vt:lpstr>
      <vt:lpstr>Examples – why-is-keyword-set</vt:lpstr>
      <vt:lpstr>Examples – how-did-this-attribute-get-its-value</vt:lpstr>
      <vt:lpstr>Debugging</vt:lpstr>
      <vt:lpstr>That's it</vt:lpstr>
    </vt:vector>
  </TitlesOfParts>
  <Company>DOLBY LABORATORIES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Kernel Design Overview</dc:title>
  <dc:subject>Audio Kernel Design Overview</dc:subject>
  <dc:creator>Richard Cartwright</dc:creator>
  <cp:lastModifiedBy>Owen, Andrew R.</cp:lastModifiedBy>
  <cp:revision>134</cp:revision>
  <dcterms:created xsi:type="dcterms:W3CDTF">2010-06-28T02:34:59Z</dcterms:created>
  <dcterms:modified xsi:type="dcterms:W3CDTF">2012-04-11T04:10:37Z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URL">
    <vt:lpwstr/>
  </property>
</Properties>
</file>