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89" r:id="rId5"/>
    <p:sldId id="290" r:id="rId6"/>
    <p:sldId id="261" r:id="rId7"/>
    <p:sldId id="262" r:id="rId8"/>
    <p:sldId id="276" r:id="rId9"/>
    <p:sldId id="264" r:id="rId10"/>
    <p:sldId id="278" r:id="rId11"/>
    <p:sldId id="265" r:id="rId12"/>
    <p:sldId id="266" r:id="rId13"/>
    <p:sldId id="285" r:id="rId14"/>
    <p:sldId id="280" r:id="rId15"/>
    <p:sldId id="271" r:id="rId16"/>
    <p:sldId id="272" r:id="rId17"/>
    <p:sldId id="281" r:id="rId18"/>
    <p:sldId id="287" r:id="rId19"/>
    <p:sldId id="288" r:id="rId20"/>
    <p:sldId id="275"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p:cViewPr>
        <p:scale>
          <a:sx n="130" d="100"/>
          <a:sy n="130" d="100"/>
        </p:scale>
        <p:origin x="1664"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4FC030-E634-4001-B412-C5B40BF8FD9B}"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ACFEC256-0CBB-42F0-839B-670E04BA9E2D}">
      <dgm:prSet phldrT="[文本]" custT="1"/>
      <dgm:spPr/>
      <dgm:t>
        <a:bodyPr/>
        <a:lstStyle/>
        <a:p>
          <a:r>
            <a:rPr lang="zh-CN" altLang="en-US" sz="2400" dirty="0" smtClean="0"/>
            <a:t>幼儿园科学教育对幼儿的发展至关重要</a:t>
          </a:r>
          <a:endParaRPr lang="zh-CN" altLang="en-US" sz="2400" dirty="0"/>
        </a:p>
      </dgm:t>
    </dgm:pt>
    <dgm:pt modelId="{44CE38B1-A803-4BCC-AA08-BC6F1F331E40}" type="parTrans" cxnId="{0B6EC9ED-0E2F-47A6-AF0C-8583D54AABD9}">
      <dgm:prSet/>
      <dgm:spPr/>
      <dgm:t>
        <a:bodyPr/>
        <a:lstStyle/>
        <a:p>
          <a:endParaRPr lang="zh-CN" altLang="en-US"/>
        </a:p>
      </dgm:t>
    </dgm:pt>
    <dgm:pt modelId="{49DBC739-AE32-4FF9-9E49-8222719FCCA2}" type="sibTrans" cxnId="{0B6EC9ED-0E2F-47A6-AF0C-8583D54AABD9}">
      <dgm:prSet/>
      <dgm:spPr/>
      <dgm:t>
        <a:bodyPr/>
        <a:lstStyle/>
        <a:p>
          <a:endParaRPr lang="zh-CN" altLang="en-US"/>
        </a:p>
      </dgm:t>
    </dgm:pt>
    <dgm:pt modelId="{AE06BBAB-6DCE-44E0-AF30-FC02965003DC}">
      <dgm:prSet phldrT="[文本]" custT="1"/>
      <dgm:spPr/>
      <dgm:t>
        <a:bodyPr/>
        <a:lstStyle/>
        <a:p>
          <a:r>
            <a:rPr lang="zh-CN" altLang="en-US" sz="2400" dirty="0" smtClean="0"/>
            <a:t>以绘本为载体实施幼儿科学教育有其独特的价值</a:t>
          </a:r>
          <a:endParaRPr lang="zh-CN" altLang="en-US" sz="2400" dirty="0"/>
        </a:p>
      </dgm:t>
    </dgm:pt>
    <dgm:pt modelId="{027A2A0C-85C8-4E1A-9D58-D9F13425B72A}" type="parTrans" cxnId="{900A39CD-93C1-454B-8522-E257D5048033}">
      <dgm:prSet/>
      <dgm:spPr/>
      <dgm:t>
        <a:bodyPr/>
        <a:lstStyle/>
        <a:p>
          <a:endParaRPr lang="zh-CN" altLang="en-US"/>
        </a:p>
      </dgm:t>
    </dgm:pt>
    <dgm:pt modelId="{342FF60B-928D-44D4-8269-59367C303F1D}" type="sibTrans" cxnId="{900A39CD-93C1-454B-8522-E257D5048033}">
      <dgm:prSet/>
      <dgm:spPr/>
      <dgm:t>
        <a:bodyPr/>
        <a:lstStyle/>
        <a:p>
          <a:endParaRPr lang="zh-CN" altLang="en-US"/>
        </a:p>
      </dgm:t>
    </dgm:pt>
    <dgm:pt modelId="{FF32723D-4031-4CFC-B9C0-8D59AC65F6EA}">
      <dgm:prSet phldrT="[文本]" custT="1"/>
      <dgm:spPr/>
      <dgm:t>
        <a:bodyPr/>
        <a:lstStyle/>
        <a:p>
          <a:r>
            <a:rPr lang="zh-CN" altLang="en-US" sz="2400" dirty="0" smtClean="0"/>
            <a:t>基于笔者的研究兴趣</a:t>
          </a:r>
          <a:endParaRPr lang="zh-CN" altLang="en-US" sz="2400" dirty="0"/>
        </a:p>
      </dgm:t>
    </dgm:pt>
    <dgm:pt modelId="{169C8414-34A0-4EE7-98E2-F55C05C5E046}" type="parTrans" cxnId="{A573FAFC-A68B-4DE4-B1DA-F0357401B064}">
      <dgm:prSet/>
      <dgm:spPr/>
      <dgm:t>
        <a:bodyPr/>
        <a:lstStyle/>
        <a:p>
          <a:endParaRPr lang="zh-CN" altLang="en-US"/>
        </a:p>
      </dgm:t>
    </dgm:pt>
    <dgm:pt modelId="{6585A0FD-E1A7-4E6D-BECC-33AF2C07279D}" type="sibTrans" cxnId="{A573FAFC-A68B-4DE4-B1DA-F0357401B064}">
      <dgm:prSet/>
      <dgm:spPr/>
      <dgm:t>
        <a:bodyPr/>
        <a:lstStyle/>
        <a:p>
          <a:endParaRPr lang="zh-CN" altLang="en-US"/>
        </a:p>
      </dgm:t>
    </dgm:pt>
    <dgm:pt modelId="{830E4C0E-5E33-4F5F-93E6-F4E664453675}" type="pres">
      <dgm:prSet presAssocID="{2D4FC030-E634-4001-B412-C5B40BF8FD9B}" presName="rootnode" presStyleCnt="0">
        <dgm:presLayoutVars>
          <dgm:chMax/>
          <dgm:chPref/>
          <dgm:dir/>
          <dgm:animLvl val="lvl"/>
        </dgm:presLayoutVars>
      </dgm:prSet>
      <dgm:spPr/>
      <dgm:t>
        <a:bodyPr/>
        <a:lstStyle/>
        <a:p>
          <a:endParaRPr lang="zh-CN" altLang="en-US"/>
        </a:p>
      </dgm:t>
    </dgm:pt>
    <dgm:pt modelId="{655597B8-67C7-4652-95B5-C53FFE88EFF7}" type="pres">
      <dgm:prSet presAssocID="{ACFEC256-0CBB-42F0-839B-670E04BA9E2D}" presName="composite" presStyleCnt="0"/>
      <dgm:spPr/>
    </dgm:pt>
    <dgm:pt modelId="{6FA53AAA-30BF-4548-B175-6CE7C65A0693}" type="pres">
      <dgm:prSet presAssocID="{ACFEC256-0CBB-42F0-839B-670E04BA9E2D}" presName="bentUpArrow1" presStyleLbl="alignImgPlace1" presStyleIdx="0" presStyleCnt="2" custScaleX="231984" custScaleY="300692" custLinFactX="-100000" custLinFactNeighborX="-133785" custLinFactNeighborY="70593"/>
      <dgm:spPr/>
    </dgm:pt>
    <dgm:pt modelId="{93A907C4-F138-40AF-AF94-ECCC4CCD3878}" type="pres">
      <dgm:prSet presAssocID="{ACFEC256-0CBB-42F0-839B-670E04BA9E2D}" presName="ParentText" presStyleLbl="node1" presStyleIdx="0" presStyleCnt="3" custScaleX="822460" custScaleY="346657" custLinFactNeighborX="-72085" custLinFactNeighborY="-99513">
        <dgm:presLayoutVars>
          <dgm:chMax val="1"/>
          <dgm:chPref val="1"/>
          <dgm:bulletEnabled val="1"/>
        </dgm:presLayoutVars>
      </dgm:prSet>
      <dgm:spPr/>
      <dgm:t>
        <a:bodyPr/>
        <a:lstStyle/>
        <a:p>
          <a:endParaRPr lang="zh-CN" altLang="en-US"/>
        </a:p>
      </dgm:t>
    </dgm:pt>
    <dgm:pt modelId="{FC5B74AE-1607-4F90-952D-92BC8B2E6486}" type="pres">
      <dgm:prSet presAssocID="{ACFEC256-0CBB-42F0-839B-670E04BA9E2D}" presName="ChildText" presStyleLbl="revTx" presStyleIdx="0" presStyleCnt="2">
        <dgm:presLayoutVars>
          <dgm:chMax val="0"/>
          <dgm:chPref val="0"/>
          <dgm:bulletEnabled val="1"/>
        </dgm:presLayoutVars>
      </dgm:prSet>
      <dgm:spPr/>
      <dgm:t>
        <a:bodyPr/>
        <a:lstStyle/>
        <a:p>
          <a:endParaRPr lang="zh-CN" altLang="en-US"/>
        </a:p>
      </dgm:t>
    </dgm:pt>
    <dgm:pt modelId="{698780AF-0112-4596-89F6-87265C893C33}" type="pres">
      <dgm:prSet presAssocID="{49DBC739-AE32-4FF9-9E49-8222719FCCA2}" presName="sibTrans" presStyleCnt="0"/>
      <dgm:spPr/>
    </dgm:pt>
    <dgm:pt modelId="{4344219A-4AEF-43A1-BDAD-39830FA6A702}" type="pres">
      <dgm:prSet presAssocID="{AE06BBAB-6DCE-44E0-AF30-FC02965003DC}" presName="composite" presStyleCnt="0"/>
      <dgm:spPr/>
    </dgm:pt>
    <dgm:pt modelId="{2037D9D9-CAA6-4DA3-A41C-B1F5D29F233D}" type="pres">
      <dgm:prSet presAssocID="{AE06BBAB-6DCE-44E0-AF30-FC02965003DC}" presName="bentUpArrow1" presStyleLbl="alignImgPlace1" presStyleIdx="1" presStyleCnt="2" custScaleX="251955" custScaleY="250604" custLinFactX="-102990" custLinFactY="139294" custLinFactNeighborX="-200000" custLinFactNeighborY="200000"/>
      <dgm:spPr/>
    </dgm:pt>
    <dgm:pt modelId="{5424C5A7-15F0-404C-AC6C-1CCCEE4B8517}" type="pres">
      <dgm:prSet presAssocID="{AE06BBAB-6DCE-44E0-AF30-FC02965003DC}" presName="ParentText" presStyleLbl="node1" presStyleIdx="1" presStyleCnt="3" custScaleX="849602" custScaleY="354100" custLinFactNeighborX="-52896" custLinFactNeighborY="27717">
        <dgm:presLayoutVars>
          <dgm:chMax val="1"/>
          <dgm:chPref val="1"/>
          <dgm:bulletEnabled val="1"/>
        </dgm:presLayoutVars>
      </dgm:prSet>
      <dgm:spPr/>
      <dgm:t>
        <a:bodyPr/>
        <a:lstStyle/>
        <a:p>
          <a:endParaRPr lang="zh-CN" altLang="en-US"/>
        </a:p>
      </dgm:t>
    </dgm:pt>
    <dgm:pt modelId="{F7D98A61-BA98-40C1-B15A-AE71769DB42C}" type="pres">
      <dgm:prSet presAssocID="{AE06BBAB-6DCE-44E0-AF30-FC02965003DC}" presName="ChildText" presStyleLbl="revTx" presStyleIdx="1" presStyleCnt="2">
        <dgm:presLayoutVars>
          <dgm:chMax val="0"/>
          <dgm:chPref val="0"/>
          <dgm:bulletEnabled val="1"/>
        </dgm:presLayoutVars>
      </dgm:prSet>
      <dgm:spPr/>
      <dgm:t>
        <a:bodyPr/>
        <a:lstStyle/>
        <a:p>
          <a:endParaRPr lang="zh-CN" altLang="en-US"/>
        </a:p>
      </dgm:t>
    </dgm:pt>
    <dgm:pt modelId="{964D7720-E904-4BB8-8586-FDB00E62C5B4}" type="pres">
      <dgm:prSet presAssocID="{342FF60B-928D-44D4-8269-59367C303F1D}" presName="sibTrans" presStyleCnt="0"/>
      <dgm:spPr/>
    </dgm:pt>
    <dgm:pt modelId="{75FB265F-BC20-4D64-BC91-08E77429B68B}" type="pres">
      <dgm:prSet presAssocID="{FF32723D-4031-4CFC-B9C0-8D59AC65F6EA}" presName="composite" presStyleCnt="0"/>
      <dgm:spPr/>
    </dgm:pt>
    <dgm:pt modelId="{0AA79266-AF9F-43C8-9442-D0CBD8E5E2B6}" type="pres">
      <dgm:prSet presAssocID="{FF32723D-4031-4CFC-B9C0-8D59AC65F6EA}" presName="ParentText" presStyleLbl="node1" presStyleIdx="2" presStyleCnt="3" custScaleX="469289" custScaleY="318901" custLinFactX="2311" custLinFactY="100000" custLinFactNeighborX="100000" custLinFactNeighborY="124537">
        <dgm:presLayoutVars>
          <dgm:chMax val="1"/>
          <dgm:chPref val="1"/>
          <dgm:bulletEnabled val="1"/>
        </dgm:presLayoutVars>
      </dgm:prSet>
      <dgm:spPr/>
      <dgm:t>
        <a:bodyPr/>
        <a:lstStyle/>
        <a:p>
          <a:endParaRPr lang="zh-CN" altLang="en-US"/>
        </a:p>
      </dgm:t>
    </dgm:pt>
  </dgm:ptLst>
  <dgm:cxnLst>
    <dgm:cxn modelId="{A573FAFC-A68B-4DE4-B1DA-F0357401B064}" srcId="{2D4FC030-E634-4001-B412-C5B40BF8FD9B}" destId="{FF32723D-4031-4CFC-B9C0-8D59AC65F6EA}" srcOrd="2" destOrd="0" parTransId="{169C8414-34A0-4EE7-98E2-F55C05C5E046}" sibTransId="{6585A0FD-E1A7-4E6D-BECC-33AF2C07279D}"/>
    <dgm:cxn modelId="{900A39CD-93C1-454B-8522-E257D5048033}" srcId="{2D4FC030-E634-4001-B412-C5B40BF8FD9B}" destId="{AE06BBAB-6DCE-44E0-AF30-FC02965003DC}" srcOrd="1" destOrd="0" parTransId="{027A2A0C-85C8-4E1A-9D58-D9F13425B72A}" sibTransId="{342FF60B-928D-44D4-8269-59367C303F1D}"/>
    <dgm:cxn modelId="{0B6EC9ED-0E2F-47A6-AF0C-8583D54AABD9}" srcId="{2D4FC030-E634-4001-B412-C5B40BF8FD9B}" destId="{ACFEC256-0CBB-42F0-839B-670E04BA9E2D}" srcOrd="0" destOrd="0" parTransId="{44CE38B1-A803-4BCC-AA08-BC6F1F331E40}" sibTransId="{49DBC739-AE32-4FF9-9E49-8222719FCCA2}"/>
    <dgm:cxn modelId="{8FE7120E-EF73-45F1-B4A5-028844C45EBA}" type="presOf" srcId="{ACFEC256-0CBB-42F0-839B-670E04BA9E2D}" destId="{93A907C4-F138-40AF-AF94-ECCC4CCD3878}" srcOrd="0" destOrd="0" presId="urn:microsoft.com/office/officeart/2005/8/layout/StepDownProcess"/>
    <dgm:cxn modelId="{B38AF590-91CF-41C8-ABEE-944CD662680D}" type="presOf" srcId="{FF32723D-4031-4CFC-B9C0-8D59AC65F6EA}" destId="{0AA79266-AF9F-43C8-9442-D0CBD8E5E2B6}" srcOrd="0" destOrd="0" presId="urn:microsoft.com/office/officeart/2005/8/layout/StepDownProcess"/>
    <dgm:cxn modelId="{1FC3410B-37F3-4254-B319-0ACD709DFC57}" type="presOf" srcId="{AE06BBAB-6DCE-44E0-AF30-FC02965003DC}" destId="{5424C5A7-15F0-404C-AC6C-1CCCEE4B8517}" srcOrd="0" destOrd="0" presId="urn:microsoft.com/office/officeart/2005/8/layout/StepDownProcess"/>
    <dgm:cxn modelId="{BAB84A4C-705D-48BC-9BB0-5078A760FEB5}" type="presOf" srcId="{2D4FC030-E634-4001-B412-C5B40BF8FD9B}" destId="{830E4C0E-5E33-4F5F-93E6-F4E664453675}" srcOrd="0" destOrd="0" presId="urn:microsoft.com/office/officeart/2005/8/layout/StepDownProcess"/>
    <dgm:cxn modelId="{2AA43C94-8642-4D2B-B322-A7C333D42A06}" type="presParOf" srcId="{830E4C0E-5E33-4F5F-93E6-F4E664453675}" destId="{655597B8-67C7-4652-95B5-C53FFE88EFF7}" srcOrd="0" destOrd="0" presId="urn:microsoft.com/office/officeart/2005/8/layout/StepDownProcess"/>
    <dgm:cxn modelId="{AA2FF114-F350-4BF7-82BE-AA801158BFE2}" type="presParOf" srcId="{655597B8-67C7-4652-95B5-C53FFE88EFF7}" destId="{6FA53AAA-30BF-4548-B175-6CE7C65A0693}" srcOrd="0" destOrd="0" presId="urn:microsoft.com/office/officeart/2005/8/layout/StepDownProcess"/>
    <dgm:cxn modelId="{24871849-F0AB-4D54-89CC-4856937A1CFE}" type="presParOf" srcId="{655597B8-67C7-4652-95B5-C53FFE88EFF7}" destId="{93A907C4-F138-40AF-AF94-ECCC4CCD3878}" srcOrd="1" destOrd="0" presId="urn:microsoft.com/office/officeart/2005/8/layout/StepDownProcess"/>
    <dgm:cxn modelId="{26D2F688-AB53-480E-AEA7-B7D16AA4C021}" type="presParOf" srcId="{655597B8-67C7-4652-95B5-C53FFE88EFF7}" destId="{FC5B74AE-1607-4F90-952D-92BC8B2E6486}" srcOrd="2" destOrd="0" presId="urn:microsoft.com/office/officeart/2005/8/layout/StepDownProcess"/>
    <dgm:cxn modelId="{A2382738-197D-4D3B-B6EF-B8FB72289533}" type="presParOf" srcId="{830E4C0E-5E33-4F5F-93E6-F4E664453675}" destId="{698780AF-0112-4596-89F6-87265C893C33}" srcOrd="1" destOrd="0" presId="urn:microsoft.com/office/officeart/2005/8/layout/StepDownProcess"/>
    <dgm:cxn modelId="{B92CBEC5-57E7-4446-AEE7-D0DDB9AB48AB}" type="presParOf" srcId="{830E4C0E-5E33-4F5F-93E6-F4E664453675}" destId="{4344219A-4AEF-43A1-BDAD-39830FA6A702}" srcOrd="2" destOrd="0" presId="urn:microsoft.com/office/officeart/2005/8/layout/StepDownProcess"/>
    <dgm:cxn modelId="{D64BCACE-0FBC-4164-B1C9-B746B5CA7DCE}" type="presParOf" srcId="{4344219A-4AEF-43A1-BDAD-39830FA6A702}" destId="{2037D9D9-CAA6-4DA3-A41C-B1F5D29F233D}" srcOrd="0" destOrd="0" presId="urn:microsoft.com/office/officeart/2005/8/layout/StepDownProcess"/>
    <dgm:cxn modelId="{C6A2E77F-5169-4BF5-A122-C328E17F3562}" type="presParOf" srcId="{4344219A-4AEF-43A1-BDAD-39830FA6A702}" destId="{5424C5A7-15F0-404C-AC6C-1CCCEE4B8517}" srcOrd="1" destOrd="0" presId="urn:microsoft.com/office/officeart/2005/8/layout/StepDownProcess"/>
    <dgm:cxn modelId="{CEA91309-CDB9-415A-AE48-9242AE34BC9E}" type="presParOf" srcId="{4344219A-4AEF-43A1-BDAD-39830FA6A702}" destId="{F7D98A61-BA98-40C1-B15A-AE71769DB42C}" srcOrd="2" destOrd="0" presId="urn:microsoft.com/office/officeart/2005/8/layout/StepDownProcess"/>
    <dgm:cxn modelId="{72AE3FF0-ED80-4E9E-94B1-84CC8A7A5FF6}" type="presParOf" srcId="{830E4C0E-5E33-4F5F-93E6-F4E664453675}" destId="{964D7720-E904-4BB8-8586-FDB00E62C5B4}" srcOrd="3" destOrd="0" presId="urn:microsoft.com/office/officeart/2005/8/layout/StepDownProcess"/>
    <dgm:cxn modelId="{4C3DC2D1-FB2D-4BF6-A4DB-34C8C0A6DFEF}" type="presParOf" srcId="{830E4C0E-5E33-4F5F-93E6-F4E664453675}" destId="{75FB265F-BC20-4D64-BC91-08E77429B68B}" srcOrd="4" destOrd="0" presId="urn:microsoft.com/office/officeart/2005/8/layout/StepDownProcess"/>
    <dgm:cxn modelId="{BFBDEC6D-46AF-498B-AC83-2A7A5635F011}" type="presParOf" srcId="{75FB265F-BC20-4D64-BC91-08E77429B68B}" destId="{0AA79266-AF9F-43C8-9442-D0CBD8E5E2B6}"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53AAA-30BF-4548-B175-6CE7C65A0693}">
      <dsp:nvSpPr>
        <dsp:cNvPr id="0" name=""/>
        <dsp:cNvSpPr/>
      </dsp:nvSpPr>
      <dsp:spPr>
        <a:xfrm rot="5400000">
          <a:off x="772178" y="1158026"/>
          <a:ext cx="864597" cy="759398"/>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A907C4-F138-40AF-AF94-ECCC4CCD3878}">
      <dsp:nvSpPr>
        <dsp:cNvPr id="0" name=""/>
        <dsp:cNvSpPr/>
      </dsp:nvSpPr>
      <dsp:spPr>
        <a:xfrm>
          <a:off x="0" y="97315"/>
          <a:ext cx="3981045" cy="1174519"/>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幼儿园科学教育对幼儿的发展至关重要</a:t>
          </a:r>
          <a:endParaRPr lang="zh-CN" altLang="en-US" sz="2400" kern="1200" dirty="0"/>
        </a:p>
      </dsp:txBody>
      <dsp:txXfrm>
        <a:off x="57346" y="154661"/>
        <a:ext cx="3866353" cy="1059827"/>
      </dsp:txXfrm>
    </dsp:sp>
    <dsp:sp modelId="{FC5B74AE-1607-4F90-952D-92BC8B2E6486}">
      <dsp:nvSpPr>
        <dsp:cNvPr id="0" name=""/>
        <dsp:cNvSpPr/>
      </dsp:nvSpPr>
      <dsp:spPr>
        <a:xfrm>
          <a:off x="2233865" y="884645"/>
          <a:ext cx="352045" cy="273843"/>
        </a:xfrm>
        <a:prstGeom prst="rect">
          <a:avLst/>
        </a:prstGeom>
        <a:noFill/>
        <a:ln>
          <a:noFill/>
        </a:ln>
        <a:effectLst/>
      </dsp:spPr>
      <dsp:style>
        <a:lnRef idx="0">
          <a:scrgbClr r="0" g="0" b="0"/>
        </a:lnRef>
        <a:fillRef idx="0">
          <a:scrgbClr r="0" g="0" b="0"/>
        </a:fillRef>
        <a:effectRef idx="0">
          <a:scrgbClr r="0" g="0" b="0"/>
        </a:effectRef>
        <a:fontRef idx="minor"/>
      </dsp:style>
    </dsp:sp>
    <dsp:sp modelId="{2037D9D9-CAA6-4DA3-A41C-B1F5D29F233D}">
      <dsp:nvSpPr>
        <dsp:cNvPr id="0" name=""/>
        <dsp:cNvSpPr/>
      </dsp:nvSpPr>
      <dsp:spPr>
        <a:xfrm rot="5400000">
          <a:off x="2594238" y="2997543"/>
          <a:ext cx="720576" cy="82477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24C5A7-15F0-404C-AC6C-1CCCEE4B8517}">
      <dsp:nvSpPr>
        <dsp:cNvPr id="0" name=""/>
        <dsp:cNvSpPr/>
      </dsp:nvSpPr>
      <dsp:spPr>
        <a:xfrm>
          <a:off x="1656185" y="1615370"/>
          <a:ext cx="4112424" cy="119973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以绘本为载体实施幼儿科学教育有其独特的价值</a:t>
          </a:r>
          <a:endParaRPr lang="zh-CN" altLang="en-US" sz="2400" kern="1200" dirty="0"/>
        </a:p>
      </dsp:txBody>
      <dsp:txXfrm>
        <a:off x="1714762" y="1673947"/>
        <a:ext cx="3995270" cy="1082583"/>
      </dsp:txXfrm>
    </dsp:sp>
    <dsp:sp modelId="{F7D98A61-BA98-40C1-B15A-AE71769DB42C}">
      <dsp:nvSpPr>
        <dsp:cNvPr id="0" name=""/>
        <dsp:cNvSpPr/>
      </dsp:nvSpPr>
      <dsp:spPr>
        <a:xfrm>
          <a:off x="4210456" y="1984237"/>
          <a:ext cx="352045" cy="273843"/>
        </a:xfrm>
        <a:prstGeom prst="rect">
          <a:avLst/>
        </a:prstGeom>
        <a:noFill/>
        <a:ln>
          <a:noFill/>
        </a:ln>
        <a:effectLst/>
      </dsp:spPr>
      <dsp:style>
        <a:lnRef idx="0">
          <a:scrgbClr r="0" g="0" b="0"/>
        </a:lnRef>
        <a:fillRef idx="0">
          <a:scrgbClr r="0" g="0" b="0"/>
        </a:fillRef>
        <a:effectRef idx="0">
          <a:scrgbClr r="0" g="0" b="0"/>
        </a:effectRef>
        <a:fontRef idx="minor"/>
      </dsp:style>
    </dsp:sp>
    <dsp:sp modelId="{0AA79266-AF9F-43C8-9442-D0CBD8E5E2B6}">
      <dsp:nvSpPr>
        <dsp:cNvPr id="0" name=""/>
        <dsp:cNvSpPr/>
      </dsp:nvSpPr>
      <dsp:spPr>
        <a:xfrm>
          <a:off x="3824447" y="2983521"/>
          <a:ext cx="2271552" cy="1080478"/>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基于笔者的研究兴趣</a:t>
          </a:r>
          <a:endParaRPr lang="zh-CN" altLang="en-US" sz="2400" kern="1200" dirty="0"/>
        </a:p>
      </dsp:txBody>
      <dsp:txXfrm>
        <a:off x="3877201" y="3036275"/>
        <a:ext cx="2166044" cy="97497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0D947B-F029-4033-A001-6F2341A5CED8}" type="datetimeFigureOut">
              <a:rPr lang="zh-CN" altLang="en-US" smtClean="0"/>
              <a:t>2018/12/5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D07FB4-E7C3-43EE-A4CF-1D3A6DB4DAE8}" type="slidenum">
              <a:rPr lang="zh-CN" altLang="en-US" smtClean="0"/>
              <a:t>‹#›</a:t>
            </a:fld>
            <a:endParaRPr lang="zh-CN" altLang="en-US"/>
          </a:p>
        </p:txBody>
      </p:sp>
    </p:spTree>
    <p:extLst>
      <p:ext uri="{BB962C8B-B14F-4D97-AF65-F5344CB8AC3E}">
        <p14:creationId xmlns:p14="http://schemas.microsoft.com/office/powerpoint/2010/main" val="1902258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noFill/>
          <a:ln>
            <a:solidFill>
              <a:srgbClr val="000000"/>
            </a:solidFill>
            <a:miter lim="800000"/>
            <a:headEnd/>
            <a:tailEnd/>
          </a:ln>
        </p:spPr>
      </p:sp>
      <p:sp>
        <p:nvSpPr>
          <p:cNvPr id="21507" name="备注占位符 2"/>
          <p:cNvSpPr>
            <a:spLocks noGrp="1" noChangeArrowheads="1"/>
          </p:cNvSpPr>
          <p:nvPr>
            <p:ph type="body" idx="1"/>
          </p:nvPr>
        </p:nvSpPr>
        <p:spPr>
          <a:noFill/>
          <a:ln/>
        </p:spPr>
        <p:txBody>
          <a:bodyPr anchor="t"/>
          <a:lstStyle/>
          <a:p>
            <a:pPr eaLnBrk="1" hangingPunct="1"/>
            <a:r>
              <a:rPr lang="zh-CN" altLang="en-US">
                <a:solidFill>
                  <a:srgbClr val="000000"/>
                </a:solidFill>
              </a:rPr>
              <a:t>如</a:t>
            </a:r>
            <a:r>
              <a:rPr lang="en-US" altLang="zh-CN">
                <a:solidFill>
                  <a:srgbClr val="000000"/>
                </a:solidFill>
              </a:rPr>
              <a:t> CNKI </a:t>
            </a:r>
            <a:r>
              <a:rPr lang="zh-CN" altLang="en-US">
                <a:solidFill>
                  <a:srgbClr val="000000"/>
                </a:solidFill>
              </a:rPr>
              <a:t>中国学术期刊全文数据库或者万方学位论文数据库等。</a:t>
            </a:r>
          </a:p>
        </p:txBody>
      </p:sp>
      <p:sp>
        <p:nvSpPr>
          <p:cNvPr id="21508"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fld id="{EBD01AA7-D209-48BD-B446-2BFAD4C78829}" type="slidenum">
              <a:rPr lang="zh-CN" altLang="en-US" sz="1200">
                <a:latin typeface="Calibri" pitchFamily="34" charset="0"/>
                <a:ea typeface="微软雅黑" pitchFamily="34" charset="-122"/>
              </a:rPr>
              <a:pPr algn="r" eaLnBrk="1" hangingPunct="1"/>
              <a:t>15</a:t>
            </a:fld>
            <a:endParaRPr lang="zh-CN" altLang="en-US" sz="1200">
              <a:latin typeface="Calibri" pitchFamily="34" charset="0"/>
              <a:ea typeface="微软雅黑" pitchFamily="34"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noFill/>
          <a:ln>
            <a:solidFill>
              <a:srgbClr val="000000"/>
            </a:solidFill>
            <a:miter lim="800000"/>
            <a:headEnd/>
            <a:tailEnd/>
          </a:ln>
        </p:spPr>
      </p:sp>
      <p:sp>
        <p:nvSpPr>
          <p:cNvPr id="21507" name="备注占位符 2"/>
          <p:cNvSpPr>
            <a:spLocks noGrp="1" noChangeArrowheads="1"/>
          </p:cNvSpPr>
          <p:nvPr>
            <p:ph type="body" idx="1"/>
          </p:nvPr>
        </p:nvSpPr>
        <p:spPr>
          <a:noFill/>
          <a:ln/>
        </p:spPr>
        <p:txBody>
          <a:bodyPr anchor="t"/>
          <a:lstStyle/>
          <a:p>
            <a:pPr eaLnBrk="1" hangingPunct="1"/>
            <a:r>
              <a:rPr lang="zh-CN" altLang="en-US">
                <a:solidFill>
                  <a:srgbClr val="000000"/>
                </a:solidFill>
              </a:rPr>
              <a:t>如</a:t>
            </a:r>
            <a:r>
              <a:rPr lang="en-US" altLang="zh-CN">
                <a:solidFill>
                  <a:srgbClr val="000000"/>
                </a:solidFill>
              </a:rPr>
              <a:t> CNKI </a:t>
            </a:r>
            <a:r>
              <a:rPr lang="zh-CN" altLang="en-US">
                <a:solidFill>
                  <a:srgbClr val="000000"/>
                </a:solidFill>
              </a:rPr>
              <a:t>中国学术期刊全文数据库或者万方学位论文数据库等。</a:t>
            </a:r>
          </a:p>
        </p:txBody>
      </p:sp>
      <p:sp>
        <p:nvSpPr>
          <p:cNvPr id="21508"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fld id="{EBD01AA7-D209-48BD-B446-2BFAD4C78829}" type="slidenum">
              <a:rPr lang="zh-CN" altLang="en-US" sz="1200">
                <a:latin typeface="Calibri" pitchFamily="34" charset="0"/>
                <a:ea typeface="微软雅黑" pitchFamily="34" charset="-122"/>
              </a:rPr>
              <a:pPr algn="r" eaLnBrk="1" hangingPunct="1"/>
              <a:t>16</a:t>
            </a:fld>
            <a:endParaRPr lang="zh-CN" altLang="en-US" sz="1200">
              <a:latin typeface="Calibri" pitchFamily="34" charset="0"/>
              <a:ea typeface="微软雅黑" pitchFamily="34"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noFill/>
          <a:ln>
            <a:solidFill>
              <a:srgbClr val="000000"/>
            </a:solidFill>
            <a:miter lim="800000"/>
            <a:headEnd/>
            <a:tailEnd/>
          </a:ln>
        </p:spPr>
      </p:sp>
      <p:sp>
        <p:nvSpPr>
          <p:cNvPr id="21507" name="备注占位符 2"/>
          <p:cNvSpPr>
            <a:spLocks noGrp="1" noChangeArrowheads="1"/>
          </p:cNvSpPr>
          <p:nvPr>
            <p:ph type="body" idx="1"/>
          </p:nvPr>
        </p:nvSpPr>
        <p:spPr>
          <a:noFill/>
          <a:ln/>
        </p:spPr>
        <p:txBody>
          <a:bodyPr anchor="t"/>
          <a:lstStyle/>
          <a:p>
            <a:pPr eaLnBrk="1" hangingPunct="1"/>
            <a:r>
              <a:rPr lang="zh-CN" altLang="en-US">
                <a:solidFill>
                  <a:srgbClr val="000000"/>
                </a:solidFill>
              </a:rPr>
              <a:t>如</a:t>
            </a:r>
            <a:r>
              <a:rPr lang="en-US" altLang="zh-CN">
                <a:solidFill>
                  <a:srgbClr val="000000"/>
                </a:solidFill>
              </a:rPr>
              <a:t> CNKI </a:t>
            </a:r>
            <a:r>
              <a:rPr lang="zh-CN" altLang="en-US">
                <a:solidFill>
                  <a:srgbClr val="000000"/>
                </a:solidFill>
              </a:rPr>
              <a:t>中国学术期刊全文数据库或者万方学位论文数据库等。</a:t>
            </a:r>
          </a:p>
        </p:txBody>
      </p:sp>
      <p:sp>
        <p:nvSpPr>
          <p:cNvPr id="21508"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fld id="{EBD01AA7-D209-48BD-B446-2BFAD4C78829}" type="slidenum">
              <a:rPr lang="zh-CN" altLang="en-US" sz="1200">
                <a:latin typeface="Calibri" pitchFamily="34" charset="0"/>
                <a:ea typeface="微软雅黑" pitchFamily="34" charset="-122"/>
              </a:rPr>
              <a:pPr algn="r" eaLnBrk="1" hangingPunct="1"/>
              <a:t>17</a:t>
            </a:fld>
            <a:endParaRPr lang="zh-CN" altLang="en-US" sz="1200">
              <a:latin typeface="Calibri" pitchFamily="34" charset="0"/>
              <a:ea typeface="微软雅黑" pitchFamily="34"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noFill/>
          <a:ln>
            <a:solidFill>
              <a:srgbClr val="000000"/>
            </a:solidFill>
            <a:miter lim="800000"/>
            <a:headEnd/>
            <a:tailEnd/>
          </a:ln>
        </p:spPr>
      </p:sp>
      <p:sp>
        <p:nvSpPr>
          <p:cNvPr id="21507" name="备注占位符 2"/>
          <p:cNvSpPr>
            <a:spLocks noGrp="1" noChangeArrowheads="1"/>
          </p:cNvSpPr>
          <p:nvPr>
            <p:ph type="body" idx="1"/>
          </p:nvPr>
        </p:nvSpPr>
        <p:spPr>
          <a:noFill/>
          <a:ln/>
        </p:spPr>
        <p:txBody>
          <a:bodyPr anchor="t"/>
          <a:lstStyle/>
          <a:p>
            <a:pPr eaLnBrk="1" hangingPunct="1"/>
            <a:r>
              <a:rPr lang="zh-CN" altLang="en-US">
                <a:solidFill>
                  <a:srgbClr val="000000"/>
                </a:solidFill>
              </a:rPr>
              <a:t>如</a:t>
            </a:r>
            <a:r>
              <a:rPr lang="en-US" altLang="zh-CN">
                <a:solidFill>
                  <a:srgbClr val="000000"/>
                </a:solidFill>
              </a:rPr>
              <a:t> CNKI </a:t>
            </a:r>
            <a:r>
              <a:rPr lang="zh-CN" altLang="en-US">
                <a:solidFill>
                  <a:srgbClr val="000000"/>
                </a:solidFill>
              </a:rPr>
              <a:t>中国学术期刊全文数据库或者万方学位论文数据库等。</a:t>
            </a:r>
          </a:p>
        </p:txBody>
      </p:sp>
      <p:sp>
        <p:nvSpPr>
          <p:cNvPr id="21508"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fld id="{EBD01AA7-D209-48BD-B446-2BFAD4C78829}" type="slidenum">
              <a:rPr lang="zh-CN" altLang="en-US" sz="1200">
                <a:solidFill>
                  <a:srgbClr val="000000"/>
                </a:solidFill>
                <a:latin typeface="Calibri" pitchFamily="34" charset="0"/>
                <a:ea typeface="微软雅黑" pitchFamily="34" charset="-122"/>
              </a:rPr>
              <a:pPr algn="r" eaLnBrk="1" hangingPunct="1"/>
              <a:t>18</a:t>
            </a:fld>
            <a:endParaRPr lang="zh-CN" altLang="en-US" sz="1200">
              <a:solidFill>
                <a:srgbClr val="000000"/>
              </a:solidFill>
              <a:latin typeface="Calibri" pitchFamily="34" charset="0"/>
              <a:ea typeface="微软雅黑" pitchFamily="34"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6"/>
          <p:cNvSpPr>
            <a:spLocks noChangeArrowheads="1"/>
          </p:cNvSpPr>
          <p:nvPr/>
        </p:nvSpPr>
        <p:spPr bwMode="auto">
          <a:xfrm>
            <a:off x="0" y="1556792"/>
            <a:ext cx="9144000" cy="1872208"/>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sz="3200" b="1">
              <a:solidFill>
                <a:schemeClr val="bg1"/>
              </a:solidFill>
              <a:effectLst>
                <a:outerShdw blurRad="38100" dist="38100" dir="2700000" algn="tl">
                  <a:srgbClr val="000000"/>
                </a:outerShdw>
              </a:effectLst>
              <a:latin typeface="微软雅黑" pitchFamily="34" charset="-122"/>
              <a:ea typeface="微软雅黑" pitchFamily="34" charset="-122"/>
            </a:endParaRPr>
          </a:p>
        </p:txBody>
      </p:sp>
      <p:sp>
        <p:nvSpPr>
          <p:cNvPr id="6147" name="标题 1"/>
          <p:cNvSpPr>
            <a:spLocks noGrp="1" noChangeArrowheads="1"/>
          </p:cNvSpPr>
          <p:nvPr>
            <p:ph type="ctrTitle" idx="4294967295"/>
          </p:nvPr>
        </p:nvSpPr>
        <p:spPr bwMode="auto">
          <a:xfrm>
            <a:off x="34925" y="1484784"/>
            <a:ext cx="9036050" cy="20882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3600" b="1" dirty="0" smtClean="0">
                <a:solidFill>
                  <a:schemeClr val="bg1"/>
                </a:solidFill>
                <a:latin typeface="微软雅黑" pitchFamily="34" charset="-122"/>
                <a:ea typeface="微软雅黑" pitchFamily="34" charset="-122"/>
              </a:rPr>
              <a:t>JS</a:t>
            </a:r>
            <a:r>
              <a:rPr lang="zh-CN" altLang="en-US" sz="3600" b="1" dirty="0" smtClean="0">
                <a:solidFill>
                  <a:schemeClr val="bg1"/>
                </a:solidFill>
                <a:latin typeface="微软雅黑" pitchFamily="34" charset="-122"/>
                <a:ea typeface="微软雅黑" pitchFamily="34" charset="-122"/>
              </a:rPr>
              <a:t>执行栈</a:t>
            </a:r>
            <a:r>
              <a:rPr lang="zh-CN" altLang="en-US" sz="3600" b="1" dirty="0" smtClean="0">
                <a:solidFill>
                  <a:schemeClr val="bg1"/>
                </a:solidFill>
                <a:latin typeface="微软雅黑" pitchFamily="34" charset="-122"/>
                <a:ea typeface="微软雅黑" pitchFamily="34" charset="-122"/>
              </a:rPr>
              <a:t>浅析</a:t>
            </a:r>
            <a:endParaRPr lang="zh-CN" altLang="en-US" sz="3600" b="1" dirty="0">
              <a:solidFill>
                <a:schemeClr val="bg1"/>
              </a:solidFill>
              <a:latin typeface="微软雅黑" pitchFamily="34" charset="-122"/>
              <a:ea typeface="微软雅黑" pitchFamily="34" charset="-122"/>
            </a:endParaRPr>
          </a:p>
        </p:txBody>
      </p:sp>
      <p:sp>
        <p:nvSpPr>
          <p:cNvPr id="6148" name="副标题 2"/>
          <p:cNvSpPr>
            <a:spLocks noGrp="1" noChangeArrowheads="1"/>
          </p:cNvSpPr>
          <p:nvPr/>
        </p:nvSpPr>
        <p:spPr bwMode="auto">
          <a:xfrm>
            <a:off x="5580112" y="5085184"/>
            <a:ext cx="3311921" cy="935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eaLnBrk="0" hangingPunct="0">
              <a:spcBef>
                <a:spcPct val="20000"/>
              </a:spcBef>
              <a:defRPr sz="3200">
                <a:solidFill>
                  <a:schemeClr val="tx1"/>
                </a:solidFill>
                <a:latin typeface="Calibri" pitchFamily="34" charset="0"/>
                <a:ea typeface="宋体" pitchFamily="2" charset="-122"/>
              </a:defRPr>
            </a:lvl1pPr>
            <a:lvl2pPr algn="ctr" eaLnBrk="0" hangingPunct="0">
              <a:spcBef>
                <a:spcPct val="20000"/>
              </a:spcBef>
              <a:defRPr sz="2800">
                <a:solidFill>
                  <a:schemeClr val="tx1"/>
                </a:solidFill>
                <a:latin typeface="Calibri" pitchFamily="34" charset="0"/>
                <a:ea typeface="宋体" pitchFamily="2" charset="-122"/>
              </a:defRPr>
            </a:lvl2pPr>
            <a:lvl3pPr algn="ctr" eaLnBrk="0" hangingPunct="0">
              <a:spcBef>
                <a:spcPct val="20000"/>
              </a:spcBef>
              <a:defRPr sz="2400">
                <a:solidFill>
                  <a:schemeClr val="tx1"/>
                </a:solidFill>
                <a:latin typeface="Calibri" pitchFamily="34" charset="0"/>
                <a:ea typeface="宋体" pitchFamily="2" charset="-122"/>
              </a:defRPr>
            </a:lvl3pPr>
            <a:lvl4pPr algn="ctr" eaLnBrk="0" hangingPunct="0">
              <a:spcBef>
                <a:spcPct val="20000"/>
              </a:spcBef>
              <a:defRPr sz="2000">
                <a:solidFill>
                  <a:schemeClr val="tx1"/>
                </a:solidFill>
                <a:latin typeface="Calibri" pitchFamily="34" charset="0"/>
                <a:ea typeface="宋体" pitchFamily="2" charset="-122"/>
              </a:defRPr>
            </a:lvl4pPr>
            <a:lvl5pPr algn="ctr" eaLnBrk="0" hangingPunct="0">
              <a:spcBef>
                <a:spcPct val="20000"/>
              </a:spcBef>
              <a:defRPr sz="2000">
                <a:solidFill>
                  <a:schemeClr val="tx1"/>
                </a:solidFill>
                <a:latin typeface="Calibri" pitchFamily="34" charset="0"/>
                <a:ea typeface="宋体" pitchFamily="2" charset="-122"/>
              </a:defRPr>
            </a:lvl5pPr>
            <a:lvl6pPr algn="ctr" eaLnBrk="0" fontAlgn="base" hangingPunct="0">
              <a:spcBef>
                <a:spcPct val="20000"/>
              </a:spcBef>
              <a:spcAft>
                <a:spcPct val="0"/>
              </a:spcAft>
              <a:buFont typeface="Arial" pitchFamily="34" charset="0"/>
              <a:defRPr sz="2000">
                <a:solidFill>
                  <a:schemeClr val="tx1"/>
                </a:solidFill>
                <a:latin typeface="Calibri" pitchFamily="34" charset="0"/>
                <a:ea typeface="宋体" pitchFamily="2" charset="-122"/>
              </a:defRPr>
            </a:lvl6pPr>
            <a:lvl7pPr algn="ctr" eaLnBrk="0" fontAlgn="base" hangingPunct="0">
              <a:spcBef>
                <a:spcPct val="20000"/>
              </a:spcBef>
              <a:spcAft>
                <a:spcPct val="0"/>
              </a:spcAft>
              <a:buFont typeface="Arial" pitchFamily="34" charset="0"/>
              <a:defRPr sz="2000">
                <a:solidFill>
                  <a:schemeClr val="tx1"/>
                </a:solidFill>
                <a:latin typeface="Calibri" pitchFamily="34" charset="0"/>
                <a:ea typeface="宋体" pitchFamily="2" charset="-122"/>
              </a:defRPr>
            </a:lvl7pPr>
            <a:lvl8pPr algn="ctr" eaLnBrk="0" fontAlgn="base" hangingPunct="0">
              <a:spcBef>
                <a:spcPct val="20000"/>
              </a:spcBef>
              <a:spcAft>
                <a:spcPct val="0"/>
              </a:spcAft>
              <a:buFont typeface="Arial" pitchFamily="34" charset="0"/>
              <a:defRPr sz="2000">
                <a:solidFill>
                  <a:schemeClr val="tx1"/>
                </a:solidFill>
                <a:latin typeface="Calibri" pitchFamily="34" charset="0"/>
                <a:ea typeface="宋体" pitchFamily="2" charset="-122"/>
              </a:defRPr>
            </a:lvl8pPr>
            <a:lvl9pPr algn="ctr" eaLnBrk="0" fontAlgn="base" hangingPunct="0">
              <a:spcBef>
                <a:spcPct val="20000"/>
              </a:spcBef>
              <a:spcAft>
                <a:spcPct val="0"/>
              </a:spcAft>
              <a:buFont typeface="Arial" pitchFamily="34" charset="0"/>
              <a:defRPr sz="2000">
                <a:solidFill>
                  <a:schemeClr val="tx1"/>
                </a:solidFill>
                <a:latin typeface="Calibri" pitchFamily="34" charset="0"/>
                <a:ea typeface="宋体" pitchFamily="2" charset="-122"/>
              </a:defRPr>
            </a:lvl9pPr>
          </a:lstStyle>
          <a:p>
            <a:pPr algn="just">
              <a:buFont typeface="Wingdings" pitchFamily="2" charset="2"/>
              <a:buNone/>
            </a:pPr>
            <a:r>
              <a:rPr lang="zh-CN" altLang="en-US" sz="2200" dirty="0" smtClean="0"/>
              <a:t>分享</a:t>
            </a:r>
            <a:r>
              <a:rPr lang="zh-CN" altLang="en-US" sz="2200" dirty="0" smtClean="0"/>
              <a:t>人：</a:t>
            </a:r>
            <a:r>
              <a:rPr lang="zh-CN" altLang="en-US" sz="2200" dirty="0" smtClean="0"/>
              <a:t>陈旭敏</a:t>
            </a:r>
            <a:endParaRPr lang="en-US" altLang="zh-CN" sz="2200" dirty="0" smtClean="0"/>
          </a:p>
          <a:p>
            <a:pPr algn="just"/>
            <a:r>
              <a:rPr lang="zh-CN" altLang="en-US" sz="2200" dirty="0" smtClean="0"/>
              <a:t>时    间：</a:t>
            </a:r>
            <a:r>
              <a:rPr lang="zh-CN" altLang="en-US" sz="2400" dirty="0"/>
              <a:t>201</a:t>
            </a:r>
            <a:r>
              <a:rPr lang="en-US" altLang="zh-CN" sz="2400" dirty="0"/>
              <a:t>8</a:t>
            </a:r>
            <a:r>
              <a:rPr lang="zh-CN" altLang="en-US" sz="2400" dirty="0" smtClean="0"/>
              <a:t>年</a:t>
            </a:r>
            <a:r>
              <a:rPr lang="en-US" altLang="zh-CN" sz="2400" dirty="0" smtClean="0"/>
              <a:t>12</a:t>
            </a:r>
            <a:r>
              <a:rPr lang="zh-CN" altLang="en-US" sz="2400" dirty="0" smtClean="0"/>
              <a:t>月</a:t>
            </a:r>
            <a:r>
              <a:rPr lang="en-US" altLang="zh-CN" sz="2400" dirty="0"/>
              <a:t>7</a:t>
            </a:r>
            <a:r>
              <a:rPr lang="zh-CN" altLang="en-US" sz="2400" dirty="0" smtClean="0"/>
              <a:t>日</a:t>
            </a:r>
            <a:endParaRPr lang="zh-CN" altLang="en-US" sz="2400" dirty="0"/>
          </a:p>
          <a:p>
            <a:pPr algn="just">
              <a:buFont typeface="Wingdings" pitchFamily="2" charset="2"/>
              <a:buNone/>
            </a:pPr>
            <a:endParaRPr lang="en-US" altLang="zh-CN" sz="2200" dirty="0" smtClean="0"/>
          </a:p>
        </p:txBody>
      </p:sp>
    </p:spTree>
    <p:extLst>
      <p:ext uri="{BB962C8B-B14F-4D97-AF65-F5344CB8AC3E}">
        <p14:creationId xmlns:p14="http://schemas.microsoft.com/office/powerpoint/2010/main" val="1569127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5"/>
          <p:cNvSpPr>
            <a:spLocks noChangeArrowheads="1"/>
          </p:cNvSpPr>
          <p:nvPr/>
        </p:nvSpPr>
        <p:spPr bwMode="auto">
          <a:xfrm>
            <a:off x="0" y="406400"/>
            <a:ext cx="9109075" cy="576263"/>
          </a:xfrm>
          <a:prstGeom prst="rect">
            <a:avLst/>
          </a:prstGeom>
          <a:solidFill>
            <a:srgbClr val="008AF2"/>
          </a:solidFill>
          <a:ln>
            <a:noFill/>
          </a:ln>
          <a:effectLst>
            <a:outerShdw sx="102000" sy="102000" algn="ctr" rotWithShape="0">
              <a:srgbClr val="000000">
                <a:alpha val="31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200" b="1" dirty="0">
                <a:solidFill>
                  <a:srgbClr val="FFFFFF"/>
                </a:solidFill>
                <a:latin typeface="微软雅黑" pitchFamily="34" charset="-122"/>
                <a:ea typeface="微软雅黑" pitchFamily="34" charset="-122"/>
              </a:rPr>
              <a:t>  </a:t>
            </a:r>
            <a:r>
              <a:rPr lang="zh-CN" altLang="en-US" sz="3200" b="1" dirty="0">
                <a:solidFill>
                  <a:srgbClr val="FFFFFF"/>
                </a:solidFill>
                <a:latin typeface="微软雅黑" pitchFamily="34" charset="-122"/>
                <a:ea typeface="微软雅黑" pitchFamily="34" charset="-122"/>
              </a:rPr>
              <a:t>二</a:t>
            </a:r>
            <a:r>
              <a:rPr lang="zh-CN" altLang="en-US" sz="3200" b="1" dirty="0" smtClean="0">
                <a:solidFill>
                  <a:srgbClr val="FFFFFF"/>
                </a:solidFill>
                <a:latin typeface="微软雅黑" pitchFamily="34" charset="-122"/>
                <a:ea typeface="微软雅黑" pitchFamily="34" charset="-122"/>
              </a:rPr>
              <a:t>.   </a:t>
            </a:r>
            <a:r>
              <a:rPr lang="zh-CN" altLang="en-US" sz="3200" b="1" dirty="0">
                <a:solidFill>
                  <a:srgbClr val="FFFFFF"/>
                </a:solidFill>
                <a:latin typeface="微软雅黑" pitchFamily="34" charset="-122"/>
                <a:ea typeface="微软雅黑" pitchFamily="34" charset="-122"/>
              </a:rPr>
              <a:t>研究设计</a:t>
            </a:r>
            <a:endParaRPr lang="zh-CN" altLang="en-US" sz="3200" dirty="0">
              <a:solidFill>
                <a:srgbClr val="FFFFFF"/>
              </a:solidFill>
              <a:latin typeface="微软雅黑" pitchFamily="34" charset="-122"/>
              <a:ea typeface="微软雅黑" pitchFamily="34" charset="-122"/>
            </a:endParaRPr>
          </a:p>
        </p:txBody>
      </p:sp>
      <p:sp>
        <p:nvSpPr>
          <p:cNvPr id="2" name="TextBox 1"/>
          <p:cNvSpPr txBox="1"/>
          <p:nvPr/>
        </p:nvSpPr>
        <p:spPr>
          <a:xfrm>
            <a:off x="179512" y="1268760"/>
            <a:ext cx="7920880" cy="4939814"/>
          </a:xfrm>
          <a:prstGeom prst="rect">
            <a:avLst/>
          </a:prstGeom>
          <a:noFill/>
        </p:spPr>
        <p:txBody>
          <a:bodyPr wrap="square" rtlCol="0">
            <a:spAutoFit/>
          </a:bodyPr>
          <a:lstStyle/>
          <a:p>
            <a:r>
              <a:rPr lang="en-US" altLang="zh-CN" dirty="0" smtClean="0"/>
              <a:t>1</a:t>
            </a:r>
            <a:r>
              <a:rPr lang="zh-CN" altLang="en-US" dirty="0" smtClean="0"/>
              <a:t>、研究对象与参与者：</a:t>
            </a:r>
            <a:r>
              <a:rPr lang="en-US" altLang="zh-CN" dirty="0" smtClean="0"/>
              <a:t>K</a:t>
            </a:r>
            <a:r>
              <a:rPr lang="zh-CN" altLang="en-US" dirty="0" smtClean="0"/>
              <a:t>幼儿园大七班；合作教师与研究者</a:t>
            </a:r>
            <a:endParaRPr lang="en-US" altLang="zh-CN" dirty="0" smtClean="0"/>
          </a:p>
          <a:p>
            <a:r>
              <a:rPr lang="en-US" altLang="zh-CN" dirty="0" smtClean="0"/>
              <a:t>2</a:t>
            </a:r>
            <a:r>
              <a:rPr lang="zh-CN" altLang="en-US" dirty="0" smtClean="0"/>
              <a:t>、研究方法：行动研究法、观察法、访谈法</a:t>
            </a:r>
            <a:endParaRPr lang="en-US" altLang="zh-CN" dirty="0" smtClean="0"/>
          </a:p>
          <a:p>
            <a:r>
              <a:rPr lang="en-US" altLang="zh-CN" dirty="0" smtClean="0"/>
              <a:t>3</a:t>
            </a:r>
            <a:r>
              <a:rPr lang="zh-CN" altLang="en-US" dirty="0" smtClean="0"/>
              <a:t>、资料搜集与分析：</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a:t>4</a:t>
            </a:r>
            <a:r>
              <a:rPr lang="zh-CN" altLang="en-US" dirty="0"/>
              <a:t>、研究流程</a:t>
            </a:r>
            <a:endParaRPr lang="en-US" altLang="zh-CN" dirty="0"/>
          </a:p>
          <a:p>
            <a:endParaRPr lang="zh-CN" altLang="en-US" dirty="0"/>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204864"/>
            <a:ext cx="7000875"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7942791"/>
      </p:ext>
    </p:extLst>
  </p:cSld>
  <p:clrMapOvr>
    <a:masterClrMapping/>
  </p:clrMapOvr>
  <mc:AlternateContent xmlns:mc="http://schemas.openxmlformats.org/markup-compatibility/2006" xmlns:p14="http://schemas.microsoft.com/office/powerpoint/2010/main">
    <mc:Choice Requires="p14">
      <p:transition p14:dur="0" advTm="64787"/>
    </mc:Choice>
    <mc:Fallback xmlns="">
      <p:transition advTm="64787"/>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4832" y="141908"/>
            <a:ext cx="699939" cy="63013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45678" y="2068252"/>
            <a:ext cx="800219" cy="2779970"/>
          </a:xfrm>
          <a:prstGeom prst="rect">
            <a:avLst/>
          </a:prstGeom>
          <a:noFill/>
        </p:spPr>
        <p:txBody>
          <a:bodyPr vert="eaVert" wrap="square" rtlCol="0">
            <a:spAutoFit/>
          </a:bodyPr>
          <a:lstStyle/>
          <a:p>
            <a:r>
              <a:rPr lang="zh-CN" altLang="en-US" sz="4000" dirty="0">
                <a:solidFill>
                  <a:srgbClr val="0070C0"/>
                </a:solidFill>
              </a:rPr>
              <a:t>研究流程</a:t>
            </a:r>
          </a:p>
        </p:txBody>
      </p:sp>
      <p:sp>
        <p:nvSpPr>
          <p:cNvPr id="9" name="左右箭头 8"/>
          <p:cNvSpPr/>
          <p:nvPr/>
        </p:nvSpPr>
        <p:spPr>
          <a:xfrm>
            <a:off x="826940" y="5909283"/>
            <a:ext cx="502344" cy="24231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左右箭头 9"/>
          <p:cNvSpPr/>
          <p:nvPr/>
        </p:nvSpPr>
        <p:spPr>
          <a:xfrm>
            <a:off x="826940" y="2861646"/>
            <a:ext cx="502344" cy="24231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左右箭头 10"/>
          <p:cNvSpPr/>
          <p:nvPr/>
        </p:nvSpPr>
        <p:spPr>
          <a:xfrm>
            <a:off x="800799" y="639625"/>
            <a:ext cx="502344" cy="24231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51659" y="122858"/>
            <a:ext cx="631867"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准备阶段</a:t>
            </a:r>
          </a:p>
        </p:txBody>
      </p:sp>
      <p:sp>
        <p:nvSpPr>
          <p:cNvPr id="13" name="矩形 12"/>
          <p:cNvSpPr/>
          <p:nvPr/>
        </p:nvSpPr>
        <p:spPr>
          <a:xfrm>
            <a:off x="1345418" y="5351847"/>
            <a:ext cx="631867"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总结</a:t>
            </a:r>
            <a:r>
              <a:rPr lang="zh-CN" altLang="en-US" dirty="0" smtClean="0"/>
              <a:t>阶段</a:t>
            </a:r>
            <a:endParaRPr lang="zh-CN" altLang="en-US" dirty="0"/>
          </a:p>
        </p:txBody>
      </p:sp>
      <p:sp>
        <p:nvSpPr>
          <p:cNvPr id="14" name="矩形 13"/>
          <p:cNvSpPr/>
          <p:nvPr/>
        </p:nvSpPr>
        <p:spPr>
          <a:xfrm>
            <a:off x="1303143" y="2403030"/>
            <a:ext cx="631867" cy="2250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实施阶段</a:t>
            </a:r>
          </a:p>
        </p:txBody>
      </p:sp>
      <p:sp>
        <p:nvSpPr>
          <p:cNvPr id="7" name="左大括号 6"/>
          <p:cNvSpPr/>
          <p:nvPr/>
        </p:nvSpPr>
        <p:spPr>
          <a:xfrm>
            <a:off x="1983526" y="328265"/>
            <a:ext cx="299464" cy="1592957"/>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左大括号 15"/>
          <p:cNvSpPr/>
          <p:nvPr/>
        </p:nvSpPr>
        <p:spPr>
          <a:xfrm>
            <a:off x="1992862" y="5173738"/>
            <a:ext cx="290128" cy="12504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左大括号 16"/>
          <p:cNvSpPr/>
          <p:nvPr/>
        </p:nvSpPr>
        <p:spPr>
          <a:xfrm>
            <a:off x="1945390" y="2458416"/>
            <a:ext cx="299464" cy="21947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2699792" y="122858"/>
            <a:ext cx="1728192" cy="328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萌发研究动机</a:t>
            </a:r>
            <a:endParaRPr lang="zh-CN" altLang="en-US" dirty="0"/>
          </a:p>
        </p:txBody>
      </p:sp>
      <p:sp>
        <p:nvSpPr>
          <p:cNvPr id="21" name="矩形 20"/>
          <p:cNvSpPr/>
          <p:nvPr/>
        </p:nvSpPr>
        <p:spPr>
          <a:xfrm>
            <a:off x="2276927" y="760783"/>
            <a:ext cx="2853972" cy="727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文献</a:t>
            </a:r>
            <a:r>
              <a:rPr lang="zh-CN" altLang="en-US" dirty="0"/>
              <a:t>探讨与分析、界定</a:t>
            </a:r>
            <a:r>
              <a:rPr lang="zh-CN" altLang="en-US" dirty="0" smtClean="0"/>
              <a:t>研究主题</a:t>
            </a:r>
            <a:r>
              <a:rPr lang="zh-CN" altLang="en-US" dirty="0"/>
              <a:t>、形成研究目的与</a:t>
            </a:r>
            <a:r>
              <a:rPr lang="zh-CN" altLang="en-US" dirty="0" smtClean="0"/>
              <a:t>问题</a:t>
            </a:r>
            <a:endParaRPr lang="zh-CN" altLang="en-US" dirty="0"/>
          </a:p>
        </p:txBody>
      </p:sp>
      <p:sp>
        <p:nvSpPr>
          <p:cNvPr id="22" name="下箭头 21"/>
          <p:cNvSpPr/>
          <p:nvPr/>
        </p:nvSpPr>
        <p:spPr>
          <a:xfrm>
            <a:off x="3442730" y="504177"/>
            <a:ext cx="242316" cy="2446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244854" y="1921222"/>
            <a:ext cx="3441137" cy="715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确认</a:t>
            </a:r>
            <a:r>
              <a:rPr lang="zh-CN" altLang="en-US" dirty="0"/>
              <a:t>研究的参与者、熟悉任</a:t>
            </a:r>
          </a:p>
          <a:p>
            <a:pPr algn="ctr"/>
            <a:r>
              <a:rPr lang="zh-CN" altLang="en-US" dirty="0"/>
              <a:t>教班级、对</a:t>
            </a:r>
            <a:r>
              <a:rPr lang="zh-CN" altLang="en-US" dirty="0" smtClean="0"/>
              <a:t>幼儿和教师进行访谈</a:t>
            </a:r>
            <a:endParaRPr lang="zh-CN" altLang="en-US" dirty="0"/>
          </a:p>
        </p:txBody>
      </p:sp>
      <p:sp>
        <p:nvSpPr>
          <p:cNvPr id="27" name="矩形 26"/>
          <p:cNvSpPr/>
          <p:nvPr/>
        </p:nvSpPr>
        <p:spPr>
          <a:xfrm>
            <a:off x="6286412" y="1896095"/>
            <a:ext cx="2573585" cy="740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确定</a:t>
            </a:r>
            <a:r>
              <a:rPr lang="zh-CN" altLang="en-US" dirty="0"/>
              <a:t>科学</a:t>
            </a:r>
            <a:r>
              <a:rPr lang="zh-CN" altLang="en-US" dirty="0" smtClean="0"/>
              <a:t>概念</a:t>
            </a:r>
            <a:r>
              <a:rPr lang="zh-CN" altLang="en-US" dirty="0"/>
              <a:t>、挑选绘</a:t>
            </a:r>
          </a:p>
          <a:p>
            <a:pPr algn="ctr"/>
            <a:r>
              <a:rPr lang="zh-CN" altLang="en-US" dirty="0"/>
              <a:t>本、初步拟定教学计划</a:t>
            </a:r>
          </a:p>
        </p:txBody>
      </p:sp>
      <p:sp>
        <p:nvSpPr>
          <p:cNvPr id="28" name="下箭头 27"/>
          <p:cNvSpPr/>
          <p:nvPr/>
        </p:nvSpPr>
        <p:spPr>
          <a:xfrm>
            <a:off x="3552105" y="1619690"/>
            <a:ext cx="242316" cy="2446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5840313" y="2143694"/>
            <a:ext cx="360040" cy="314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下箭头 39"/>
          <p:cNvSpPr/>
          <p:nvPr/>
        </p:nvSpPr>
        <p:spPr>
          <a:xfrm>
            <a:off x="6597723" y="2738202"/>
            <a:ext cx="242316" cy="2446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下箭头 40"/>
          <p:cNvSpPr/>
          <p:nvPr/>
        </p:nvSpPr>
        <p:spPr>
          <a:xfrm>
            <a:off x="5120245" y="2743674"/>
            <a:ext cx="242316" cy="2446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39" name="矩形 18438"/>
          <p:cNvSpPr/>
          <p:nvPr/>
        </p:nvSpPr>
        <p:spPr>
          <a:xfrm>
            <a:off x="5120245" y="3103962"/>
            <a:ext cx="1778869" cy="500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进行</a:t>
            </a:r>
            <a:r>
              <a:rPr lang="zh-CN" altLang="en-US" dirty="0" smtClean="0"/>
              <a:t>教学活动</a:t>
            </a:r>
            <a:endParaRPr lang="zh-CN" altLang="en-US" dirty="0"/>
          </a:p>
        </p:txBody>
      </p:sp>
      <p:sp>
        <p:nvSpPr>
          <p:cNvPr id="18445" name="矩形 18444"/>
          <p:cNvSpPr/>
          <p:nvPr/>
        </p:nvSpPr>
        <p:spPr>
          <a:xfrm>
            <a:off x="4659122" y="3970728"/>
            <a:ext cx="2664296" cy="718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446" name="TextBox 18445"/>
          <p:cNvSpPr txBox="1"/>
          <p:nvPr/>
        </p:nvSpPr>
        <p:spPr>
          <a:xfrm>
            <a:off x="5120245" y="4221088"/>
            <a:ext cx="184731" cy="369332"/>
          </a:xfrm>
          <a:prstGeom prst="rect">
            <a:avLst/>
          </a:prstGeom>
          <a:noFill/>
        </p:spPr>
        <p:txBody>
          <a:bodyPr wrap="none" rtlCol="0">
            <a:spAutoFit/>
          </a:bodyPr>
          <a:lstStyle/>
          <a:p>
            <a:endParaRPr lang="zh-CN" altLang="en-US" dirty="0"/>
          </a:p>
        </p:txBody>
      </p:sp>
      <p:sp>
        <p:nvSpPr>
          <p:cNvPr id="18447" name="TextBox 18446"/>
          <p:cNvSpPr txBox="1"/>
          <p:nvPr/>
        </p:nvSpPr>
        <p:spPr>
          <a:xfrm>
            <a:off x="4887455" y="3970728"/>
            <a:ext cx="2458926" cy="646331"/>
          </a:xfrm>
          <a:prstGeom prst="rect">
            <a:avLst/>
          </a:prstGeom>
          <a:noFill/>
        </p:spPr>
        <p:txBody>
          <a:bodyPr wrap="square" rtlCol="0">
            <a:spAutoFit/>
          </a:bodyPr>
          <a:lstStyle/>
          <a:p>
            <a:r>
              <a:rPr lang="zh-CN" altLang="en-US" dirty="0" smtClean="0">
                <a:solidFill>
                  <a:schemeClr val="bg1"/>
                </a:solidFill>
              </a:rPr>
              <a:t>通过整理搜集的资料不断调整活动实施</a:t>
            </a:r>
            <a:endParaRPr lang="zh-CN" altLang="en-US" dirty="0">
              <a:solidFill>
                <a:schemeClr val="bg1"/>
              </a:solidFill>
            </a:endParaRPr>
          </a:p>
        </p:txBody>
      </p:sp>
      <p:sp>
        <p:nvSpPr>
          <p:cNvPr id="18448" name="左弧形箭头 18447"/>
          <p:cNvSpPr/>
          <p:nvPr/>
        </p:nvSpPr>
        <p:spPr>
          <a:xfrm>
            <a:off x="3264437" y="2892872"/>
            <a:ext cx="1484336" cy="1216152"/>
          </a:xfrm>
          <a:prstGeom prst="curv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3" name="左弧形箭头 52"/>
          <p:cNvSpPr/>
          <p:nvPr/>
        </p:nvSpPr>
        <p:spPr>
          <a:xfrm flipH="1">
            <a:off x="7202260" y="2945984"/>
            <a:ext cx="1612007" cy="1180711"/>
          </a:xfrm>
          <a:prstGeom prst="curved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8450" name="TextBox 18449"/>
          <p:cNvSpPr txBox="1"/>
          <p:nvPr/>
        </p:nvSpPr>
        <p:spPr>
          <a:xfrm>
            <a:off x="4006605" y="3604438"/>
            <a:ext cx="936104" cy="400110"/>
          </a:xfrm>
          <a:prstGeom prst="rect">
            <a:avLst/>
          </a:prstGeom>
          <a:noFill/>
        </p:spPr>
        <p:txBody>
          <a:bodyPr wrap="square" rtlCol="0">
            <a:spAutoFit/>
          </a:bodyPr>
          <a:lstStyle/>
          <a:p>
            <a:r>
              <a:rPr lang="zh-CN" altLang="en-US" sz="2000" dirty="0" smtClean="0">
                <a:solidFill>
                  <a:srgbClr val="0070C0"/>
                </a:solidFill>
              </a:rPr>
              <a:t>调整</a:t>
            </a:r>
            <a:endParaRPr lang="zh-CN" altLang="en-US" sz="2000" dirty="0">
              <a:solidFill>
                <a:srgbClr val="0070C0"/>
              </a:solidFill>
            </a:endParaRPr>
          </a:p>
        </p:txBody>
      </p:sp>
      <p:sp>
        <p:nvSpPr>
          <p:cNvPr id="18451" name="TextBox 18450"/>
          <p:cNvSpPr txBox="1"/>
          <p:nvPr/>
        </p:nvSpPr>
        <p:spPr>
          <a:xfrm>
            <a:off x="7202260" y="3624526"/>
            <a:ext cx="1008112" cy="400110"/>
          </a:xfrm>
          <a:prstGeom prst="rect">
            <a:avLst/>
          </a:prstGeom>
          <a:noFill/>
        </p:spPr>
        <p:txBody>
          <a:bodyPr wrap="square" rtlCol="0">
            <a:spAutoFit/>
          </a:bodyPr>
          <a:lstStyle/>
          <a:p>
            <a:r>
              <a:rPr lang="zh-CN" altLang="en-US" sz="2000" dirty="0" smtClean="0">
                <a:solidFill>
                  <a:srgbClr val="0070C0"/>
                </a:solidFill>
              </a:rPr>
              <a:t>反思</a:t>
            </a:r>
            <a:endParaRPr lang="zh-CN" altLang="en-US" sz="2000" dirty="0">
              <a:solidFill>
                <a:srgbClr val="0070C0"/>
              </a:solidFill>
            </a:endParaRPr>
          </a:p>
        </p:txBody>
      </p:sp>
      <p:sp>
        <p:nvSpPr>
          <p:cNvPr id="57" name="下箭头 56"/>
          <p:cNvSpPr/>
          <p:nvPr/>
        </p:nvSpPr>
        <p:spPr>
          <a:xfrm>
            <a:off x="5748954" y="4725921"/>
            <a:ext cx="242316" cy="2446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52" name="矩形 18451"/>
          <p:cNvSpPr/>
          <p:nvPr/>
        </p:nvSpPr>
        <p:spPr>
          <a:xfrm>
            <a:off x="2441526" y="4776540"/>
            <a:ext cx="1335011" cy="64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资料整理与分析阶段</a:t>
            </a:r>
            <a:endParaRPr lang="zh-CN" altLang="en-US" dirty="0"/>
          </a:p>
        </p:txBody>
      </p:sp>
      <p:sp>
        <p:nvSpPr>
          <p:cNvPr id="59" name="矩形 58"/>
          <p:cNvSpPr/>
          <p:nvPr/>
        </p:nvSpPr>
        <p:spPr>
          <a:xfrm>
            <a:off x="2212112" y="5957125"/>
            <a:ext cx="1720568" cy="719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论文撰写阶段</a:t>
            </a:r>
            <a:endParaRPr lang="zh-CN" altLang="en-US" dirty="0"/>
          </a:p>
        </p:txBody>
      </p:sp>
      <p:sp>
        <p:nvSpPr>
          <p:cNvPr id="60" name="右箭头 59"/>
          <p:cNvSpPr/>
          <p:nvPr/>
        </p:nvSpPr>
        <p:spPr>
          <a:xfrm>
            <a:off x="4016010" y="6112805"/>
            <a:ext cx="360040" cy="314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右箭头 60"/>
          <p:cNvSpPr/>
          <p:nvPr/>
        </p:nvSpPr>
        <p:spPr>
          <a:xfrm>
            <a:off x="3983562" y="5084639"/>
            <a:ext cx="360040" cy="3147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53" name="矩形 18452"/>
          <p:cNvSpPr/>
          <p:nvPr/>
        </p:nvSpPr>
        <p:spPr>
          <a:xfrm>
            <a:off x="4942709" y="5084639"/>
            <a:ext cx="1970108" cy="429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资料分析</a:t>
            </a:r>
            <a:endParaRPr lang="zh-CN" altLang="en-US" dirty="0"/>
          </a:p>
        </p:txBody>
      </p:sp>
      <p:sp>
        <p:nvSpPr>
          <p:cNvPr id="64" name="下箭头 63"/>
          <p:cNvSpPr/>
          <p:nvPr/>
        </p:nvSpPr>
        <p:spPr>
          <a:xfrm>
            <a:off x="5787079" y="5585502"/>
            <a:ext cx="242316" cy="2446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54" name="矩形 18453"/>
          <p:cNvSpPr/>
          <p:nvPr/>
        </p:nvSpPr>
        <p:spPr>
          <a:xfrm>
            <a:off x="4744968" y="5914077"/>
            <a:ext cx="2601413" cy="705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455" name="TextBox 18454"/>
          <p:cNvSpPr txBox="1"/>
          <p:nvPr/>
        </p:nvSpPr>
        <p:spPr>
          <a:xfrm>
            <a:off x="4839802" y="5947655"/>
            <a:ext cx="2561842" cy="369332"/>
          </a:xfrm>
          <a:prstGeom prst="rect">
            <a:avLst/>
          </a:prstGeom>
          <a:noFill/>
        </p:spPr>
        <p:txBody>
          <a:bodyPr wrap="square" rtlCol="0">
            <a:spAutoFit/>
          </a:bodyPr>
          <a:lstStyle/>
          <a:p>
            <a:r>
              <a:rPr lang="zh-CN" altLang="en-US" dirty="0" smtClean="0">
                <a:solidFill>
                  <a:schemeClr val="bg1"/>
                </a:solidFill>
              </a:rPr>
              <a:t>根据所获资料得出结论</a:t>
            </a:r>
            <a:endParaRPr lang="zh-CN" altLang="en-US" dirty="0">
              <a:solidFill>
                <a:schemeClr val="bg1"/>
              </a:solidFill>
            </a:endParaRPr>
          </a:p>
        </p:txBody>
      </p:sp>
    </p:spTree>
    <p:extLst>
      <p:ext uri="{BB962C8B-B14F-4D97-AF65-F5344CB8AC3E}">
        <p14:creationId xmlns:p14="http://schemas.microsoft.com/office/powerpoint/2010/main" val="3916906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5"/>
          <p:cNvSpPr>
            <a:spLocks noChangeArrowheads="1"/>
          </p:cNvSpPr>
          <p:nvPr/>
        </p:nvSpPr>
        <p:spPr bwMode="auto">
          <a:xfrm>
            <a:off x="0" y="549275"/>
            <a:ext cx="9144000" cy="576263"/>
          </a:xfrm>
          <a:prstGeom prst="rect">
            <a:avLst/>
          </a:prstGeom>
          <a:solidFill>
            <a:srgbClr val="008AF2"/>
          </a:solidFill>
          <a:ln>
            <a:noFill/>
          </a:ln>
          <a:effectLst>
            <a:outerShdw sx="102000" sy="102000" algn="ctr" rotWithShape="0">
              <a:srgbClr val="000000">
                <a:alpha val="31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200" b="1" dirty="0">
                <a:solidFill>
                  <a:srgbClr val="FFFFFF"/>
                </a:solidFill>
                <a:latin typeface="微软雅黑" pitchFamily="34" charset="-122"/>
                <a:ea typeface="微软雅黑" pitchFamily="34" charset="-122"/>
              </a:rPr>
              <a:t>      </a:t>
            </a:r>
            <a:r>
              <a:rPr lang="zh-CN" altLang="en-US" sz="3200" b="1" dirty="0">
                <a:solidFill>
                  <a:srgbClr val="FFFFFF"/>
                </a:solidFill>
                <a:latin typeface="微软雅黑" pitchFamily="34" charset="-122"/>
                <a:ea typeface="微软雅黑" pitchFamily="34" charset="-122"/>
              </a:rPr>
              <a:t>三. 情况诊断</a:t>
            </a:r>
            <a:r>
              <a:rPr lang="zh-CN" altLang="en-US" sz="3200" b="1" dirty="0" smtClean="0">
                <a:solidFill>
                  <a:srgbClr val="FFFFFF"/>
                </a:solidFill>
                <a:latin typeface="微软雅黑" pitchFamily="34" charset="-122"/>
                <a:ea typeface="微软雅黑" pitchFamily="34" charset="-122"/>
              </a:rPr>
              <a:t>与具体行动方案设计</a:t>
            </a:r>
            <a:endParaRPr lang="zh-CN" altLang="en-US" sz="3200" dirty="0">
              <a:solidFill>
                <a:srgbClr val="FFFFFF"/>
              </a:solidFill>
              <a:latin typeface="微软雅黑" pitchFamily="34" charset="-122"/>
              <a:ea typeface="微软雅黑" pitchFamily="34" charset="-122"/>
            </a:endParaRPr>
          </a:p>
        </p:txBody>
      </p:sp>
      <p:sp>
        <p:nvSpPr>
          <p:cNvPr id="2" name="TextBox 1"/>
          <p:cNvSpPr txBox="1"/>
          <p:nvPr/>
        </p:nvSpPr>
        <p:spPr>
          <a:xfrm>
            <a:off x="92696" y="1268760"/>
            <a:ext cx="8280920" cy="6555641"/>
          </a:xfrm>
          <a:prstGeom prst="rect">
            <a:avLst/>
          </a:prstGeom>
          <a:noFill/>
        </p:spPr>
        <p:txBody>
          <a:bodyPr wrap="square" rtlCol="0">
            <a:spAutoFit/>
          </a:bodyPr>
          <a:lstStyle/>
          <a:p>
            <a:pPr lvl="0"/>
            <a:r>
              <a:rPr lang="zh-CN" altLang="en-US" sz="2000" b="1" dirty="0" smtClean="0"/>
              <a:t>（一）情况诊断</a:t>
            </a:r>
            <a:endParaRPr lang="en-US" altLang="zh-CN" sz="2000" b="1" dirty="0" smtClean="0"/>
          </a:p>
          <a:p>
            <a:pPr lvl="0"/>
            <a:endParaRPr lang="en-US" altLang="zh-CN" sz="2000" b="1" dirty="0" smtClean="0"/>
          </a:p>
          <a:p>
            <a:pPr lvl="0"/>
            <a:r>
              <a:rPr lang="en-US" altLang="zh-CN" sz="2000" b="1" dirty="0" smtClean="0"/>
              <a:t>1</a:t>
            </a:r>
            <a:r>
              <a:rPr lang="zh-CN" altLang="en-US" sz="2000" b="1" dirty="0"/>
              <a:t>、绘本在 </a:t>
            </a:r>
            <a:r>
              <a:rPr lang="en-US" altLang="zh-CN" sz="2000" b="1" dirty="0"/>
              <a:t>K </a:t>
            </a:r>
            <a:r>
              <a:rPr lang="zh-CN" altLang="en-US" sz="2000" b="1" dirty="0"/>
              <a:t>幼儿园大班运用的整体情况 </a:t>
            </a:r>
            <a:endParaRPr lang="en-US" altLang="zh-CN" sz="2000" b="1" dirty="0" smtClean="0"/>
          </a:p>
          <a:p>
            <a:pPr lvl="0"/>
            <a:r>
              <a:rPr lang="en-US" altLang="zh-CN" sz="2000" b="1" dirty="0" smtClean="0"/>
              <a:t>2</a:t>
            </a:r>
            <a:r>
              <a:rPr lang="zh-CN" altLang="en-US" sz="2000" b="1" dirty="0" smtClean="0"/>
              <a:t>、绘</a:t>
            </a:r>
            <a:r>
              <a:rPr lang="zh-CN" altLang="en-US" sz="2000" b="1" dirty="0"/>
              <a:t>本在科学集体教学活动中的运用比较</a:t>
            </a:r>
            <a:r>
              <a:rPr lang="zh-CN" altLang="en-US" sz="2000" b="1" dirty="0" smtClean="0"/>
              <a:t>缺失</a:t>
            </a:r>
            <a:endParaRPr lang="en-US" altLang="zh-CN" sz="2000" b="1" dirty="0" smtClean="0"/>
          </a:p>
          <a:p>
            <a:pPr lvl="0"/>
            <a:r>
              <a:rPr lang="en-US" altLang="zh-CN" sz="2000" b="1" dirty="0" smtClean="0"/>
              <a:t>3</a:t>
            </a:r>
            <a:r>
              <a:rPr lang="zh-CN" altLang="en-US" sz="2000" b="1" dirty="0" smtClean="0"/>
              <a:t>、绘</a:t>
            </a:r>
            <a:r>
              <a:rPr lang="zh-CN" altLang="en-US" sz="2000" b="1" dirty="0"/>
              <a:t>本在科学集体教学中运用缺失的原因分析  </a:t>
            </a:r>
            <a:endParaRPr lang="en-US" altLang="zh-CN" sz="2000" b="1" dirty="0" smtClean="0"/>
          </a:p>
          <a:p>
            <a:pPr lvl="0"/>
            <a:endParaRPr lang="en-US" altLang="zh-CN" sz="2000" b="1" dirty="0"/>
          </a:p>
          <a:p>
            <a:pPr lvl="0"/>
            <a:endParaRPr lang="en-US" altLang="zh-CN" sz="2000" b="1" dirty="0" smtClean="0"/>
          </a:p>
          <a:p>
            <a:pPr lvl="0"/>
            <a:r>
              <a:rPr lang="zh-CN" altLang="en-US" sz="2000" b="1" dirty="0" smtClean="0"/>
              <a:t>（</a:t>
            </a:r>
            <a:r>
              <a:rPr lang="zh-CN" altLang="en-US" sz="2000" b="1" dirty="0"/>
              <a:t>二）具体行动</a:t>
            </a:r>
            <a:r>
              <a:rPr lang="zh-CN" altLang="en-US" sz="2000" b="1" dirty="0" smtClean="0"/>
              <a:t>方案的设计</a:t>
            </a:r>
            <a:endParaRPr lang="en-US" altLang="zh-CN" sz="2000" b="1" dirty="0" smtClean="0"/>
          </a:p>
          <a:p>
            <a:pPr lvl="0"/>
            <a:endParaRPr lang="en-US" altLang="zh-CN" sz="2000" b="1" dirty="0" smtClean="0"/>
          </a:p>
          <a:p>
            <a:pPr lvl="0"/>
            <a:endParaRPr lang="en-US" altLang="zh-CN" sz="2000" b="1" dirty="0"/>
          </a:p>
          <a:p>
            <a:pPr lvl="0"/>
            <a:endParaRPr lang="en-US" altLang="zh-CN" sz="2000" b="1" dirty="0" smtClean="0"/>
          </a:p>
          <a:p>
            <a:pPr lvl="0"/>
            <a:r>
              <a:rPr lang="en-US" altLang="zh-CN" sz="2000" b="1" dirty="0" smtClean="0"/>
              <a:t>1</a:t>
            </a:r>
            <a:r>
              <a:rPr lang="zh-CN" altLang="en-US" sz="2000" b="1" dirty="0" smtClean="0"/>
              <a:t>、绘本内容的选择</a:t>
            </a:r>
            <a:endParaRPr lang="en-US" altLang="zh-CN" sz="2000" b="1" dirty="0" smtClean="0"/>
          </a:p>
          <a:p>
            <a:pPr lvl="0"/>
            <a:endParaRPr lang="en-US" altLang="zh-CN" sz="2000" b="1" dirty="0"/>
          </a:p>
          <a:p>
            <a:pPr lvl="0"/>
            <a:endParaRPr lang="en-US" altLang="zh-CN" sz="2000" b="1" dirty="0" smtClean="0"/>
          </a:p>
          <a:p>
            <a:pPr lvl="0"/>
            <a:endParaRPr lang="en-US" altLang="zh-CN" sz="2000" b="1" dirty="0" smtClean="0"/>
          </a:p>
          <a:p>
            <a:pPr lvl="0"/>
            <a:endParaRPr lang="en-US" altLang="zh-CN" sz="2000" b="1" dirty="0"/>
          </a:p>
          <a:p>
            <a:pPr lvl="0"/>
            <a:endParaRPr lang="en-US" altLang="zh-CN" sz="2000" b="1" dirty="0"/>
          </a:p>
          <a:p>
            <a:pPr lvl="0"/>
            <a:endParaRPr lang="en-US" altLang="zh-CN" sz="2000" b="1" dirty="0" smtClean="0"/>
          </a:p>
          <a:p>
            <a:pPr lvl="0"/>
            <a:endParaRPr lang="en-US" altLang="zh-CN" sz="2000" b="1" dirty="0"/>
          </a:p>
          <a:p>
            <a:pPr lvl="0"/>
            <a:endParaRPr lang="en-US" altLang="zh-CN" sz="2000" b="1" dirty="0" smtClean="0"/>
          </a:p>
          <a:p>
            <a:pPr lvl="0"/>
            <a:endParaRPr lang="en-US" altLang="zh-CN" sz="2000" b="1" dirty="0"/>
          </a:p>
        </p:txBody>
      </p:sp>
      <p:sp>
        <p:nvSpPr>
          <p:cNvPr id="3" name="左大括号 2"/>
          <p:cNvSpPr/>
          <p:nvPr/>
        </p:nvSpPr>
        <p:spPr>
          <a:xfrm>
            <a:off x="2382728" y="4348083"/>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2552166" y="4221088"/>
            <a:ext cx="3543200" cy="1600438"/>
          </a:xfrm>
          <a:prstGeom prst="rect">
            <a:avLst/>
          </a:prstGeom>
          <a:noFill/>
        </p:spPr>
        <p:txBody>
          <a:bodyPr wrap="square" rtlCol="0">
            <a:spAutoFit/>
          </a:bodyPr>
          <a:lstStyle/>
          <a:p>
            <a:r>
              <a:rPr lang="en-US" altLang="zh-CN" dirty="0" smtClean="0"/>
              <a:t>•</a:t>
            </a:r>
            <a:r>
              <a:rPr lang="zh-CN" altLang="en-US" sz="2000" b="1" dirty="0"/>
              <a:t>大班科学绘本内容选择范围</a:t>
            </a:r>
            <a:endParaRPr lang="en-US" altLang="zh-CN" sz="2000" b="1" dirty="0"/>
          </a:p>
          <a:p>
            <a:r>
              <a:rPr lang="en-US" altLang="zh-CN" sz="2000" b="1" dirty="0" smtClean="0"/>
              <a:t>•</a:t>
            </a:r>
            <a:r>
              <a:rPr lang="zh-CN" altLang="en-US" sz="2000" b="1" dirty="0"/>
              <a:t> 科学绘本内容选择的标准 </a:t>
            </a:r>
            <a:endParaRPr lang="en-US" altLang="zh-CN" sz="2000" b="1" dirty="0" smtClean="0"/>
          </a:p>
          <a:p>
            <a:r>
              <a:rPr lang="en-US" altLang="zh-CN" sz="2000" b="1" dirty="0" smtClean="0"/>
              <a:t>•</a:t>
            </a:r>
            <a:r>
              <a:rPr lang="zh-CN" altLang="zh-CN" sz="2000" b="1" dirty="0"/>
              <a:t>确定科学集体教学活动中使用的绘本</a:t>
            </a:r>
            <a:endParaRPr lang="en-US" altLang="zh-CN" sz="2000" b="1" dirty="0"/>
          </a:p>
          <a:p>
            <a:endParaRPr lang="zh-CN" altLang="en-US" dirty="0"/>
          </a:p>
        </p:txBody>
      </p:sp>
    </p:spTree>
    <p:extLst>
      <p:ext uri="{BB962C8B-B14F-4D97-AF65-F5344CB8AC3E}">
        <p14:creationId xmlns:p14="http://schemas.microsoft.com/office/powerpoint/2010/main" val="1766191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260648"/>
            <a:ext cx="8424936" cy="6186309"/>
          </a:xfrm>
          <a:prstGeom prst="rect">
            <a:avLst/>
          </a:prstGeom>
        </p:spPr>
        <p:txBody>
          <a:bodyPr wrap="square">
            <a:spAutoFit/>
          </a:bodyPr>
          <a:lstStyle/>
          <a:p>
            <a:pPr lvl="0"/>
            <a:r>
              <a:rPr lang="en-US" altLang="zh-CN" b="1" dirty="0"/>
              <a:t>2</a:t>
            </a:r>
            <a:r>
              <a:rPr lang="zh-CN" altLang="en-US" b="1" dirty="0"/>
              <a:t>、绘本开展科学集体教学活动的行动实施</a:t>
            </a:r>
            <a:r>
              <a:rPr lang="zh-CN" altLang="en-US" b="1" dirty="0" smtClean="0"/>
              <a:t>步骤</a:t>
            </a:r>
            <a:endParaRPr lang="en-US" altLang="zh-CN" b="1" dirty="0" smtClean="0"/>
          </a:p>
          <a:p>
            <a:endParaRPr lang="en-US" altLang="zh-CN" dirty="0"/>
          </a:p>
          <a:p>
            <a:pPr lvl="0"/>
            <a:endParaRPr lang="en-US" altLang="zh-CN" b="1" dirty="0" smtClean="0"/>
          </a:p>
          <a:p>
            <a:pPr lvl="0"/>
            <a:r>
              <a:rPr lang="en-US" altLang="zh-CN" b="1" dirty="0"/>
              <a:t> </a:t>
            </a:r>
            <a:endParaRPr lang="en-US" altLang="zh-CN" b="1" dirty="0" smtClean="0"/>
          </a:p>
          <a:p>
            <a:pPr lvl="0"/>
            <a:endParaRPr lang="en-US" altLang="zh-CN" b="1" dirty="0"/>
          </a:p>
          <a:p>
            <a:pPr lvl="0"/>
            <a:r>
              <a:rPr lang="en-US" altLang="zh-CN" b="1" dirty="0"/>
              <a:t> </a:t>
            </a:r>
          </a:p>
          <a:p>
            <a:pPr lvl="0"/>
            <a:endParaRPr lang="en-US" altLang="zh-CN" b="1" dirty="0"/>
          </a:p>
          <a:p>
            <a:pPr lvl="0"/>
            <a:endParaRPr lang="en-US" altLang="zh-CN" b="1" dirty="0" smtClean="0"/>
          </a:p>
          <a:p>
            <a:pPr lvl="0"/>
            <a:endParaRPr lang="en-US" altLang="zh-CN" b="1" dirty="0"/>
          </a:p>
          <a:p>
            <a:pPr lvl="0"/>
            <a:endParaRPr lang="en-US" altLang="zh-CN" b="1" dirty="0" smtClean="0"/>
          </a:p>
          <a:p>
            <a:pPr lvl="0"/>
            <a:endParaRPr lang="en-US" altLang="zh-CN" b="1" dirty="0"/>
          </a:p>
          <a:p>
            <a:pPr lvl="0"/>
            <a:endParaRPr lang="en-US" altLang="zh-CN" b="1" dirty="0" smtClean="0"/>
          </a:p>
          <a:p>
            <a:pPr lvl="0"/>
            <a:endParaRPr lang="en-US" altLang="zh-CN" b="1" dirty="0"/>
          </a:p>
          <a:p>
            <a:pPr lvl="0"/>
            <a:endParaRPr lang="en-US" altLang="zh-CN" b="1" dirty="0" smtClean="0"/>
          </a:p>
          <a:p>
            <a:pPr lvl="0"/>
            <a:endParaRPr lang="en-US" altLang="zh-CN" b="1" dirty="0"/>
          </a:p>
          <a:p>
            <a:pPr lvl="0"/>
            <a:endParaRPr lang="en-US" altLang="zh-CN" b="1" dirty="0" smtClean="0"/>
          </a:p>
          <a:p>
            <a:pPr lvl="0"/>
            <a:endParaRPr lang="en-US" altLang="zh-CN" b="1" dirty="0"/>
          </a:p>
          <a:p>
            <a:pPr lvl="0"/>
            <a:endParaRPr lang="en-US" altLang="zh-CN" b="1" dirty="0" smtClean="0"/>
          </a:p>
          <a:p>
            <a:pPr lvl="0"/>
            <a:endParaRPr lang="en-US" altLang="zh-CN" b="1" dirty="0"/>
          </a:p>
          <a:p>
            <a:pPr lvl="0"/>
            <a:endParaRPr lang="en-US" altLang="zh-CN" b="1" dirty="0" smtClean="0"/>
          </a:p>
          <a:p>
            <a:pPr lvl="0"/>
            <a:endParaRPr lang="en-US" altLang="zh-CN" b="1" dirty="0"/>
          </a:p>
          <a:p>
            <a:pPr lvl="0"/>
            <a:endParaRPr lang="en-US" altLang="zh-CN" b="1" dirty="0"/>
          </a:p>
        </p:txBody>
      </p:sp>
      <p:sp>
        <p:nvSpPr>
          <p:cNvPr id="3"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5"/>
          <p:cNvSpPr>
            <a:spLocks noChangeArrowheads="1"/>
          </p:cNvSpPr>
          <p:nvPr/>
        </p:nvSpPr>
        <p:spPr bwMode="auto">
          <a:xfrm>
            <a:off x="0" y="23812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 name="下箭头 5"/>
          <p:cNvSpPr/>
          <p:nvPr/>
        </p:nvSpPr>
        <p:spPr>
          <a:xfrm>
            <a:off x="2123728" y="1960848"/>
            <a:ext cx="242316" cy="464418"/>
          </a:xfrm>
          <a:prstGeom prst="downArrow">
            <a:avLst>
              <a:gd name="adj1" fmla="val 69654"/>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a:off x="2123728" y="3068960"/>
            <a:ext cx="242316" cy="464418"/>
          </a:xfrm>
          <a:prstGeom prst="downArrow">
            <a:avLst>
              <a:gd name="adj1" fmla="val 69654"/>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2123728" y="4230191"/>
            <a:ext cx="242316" cy="464418"/>
          </a:xfrm>
          <a:prstGeom prst="downArrow">
            <a:avLst>
              <a:gd name="adj1" fmla="val 69654"/>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C:\Users\胡辰\AppData\Local\Temp\1524569173(1).png"/>
          <p:cNvPicPr/>
          <p:nvPr/>
        </p:nvPicPr>
        <p:blipFill>
          <a:blip r:embed="rId2">
            <a:extLst>
              <a:ext uri="{28A0092B-C50C-407E-A947-70E740481C1C}">
                <a14:useLocalDpi xmlns:a14="http://schemas.microsoft.com/office/drawing/2010/main" val="0"/>
              </a:ext>
            </a:extLst>
          </a:blip>
          <a:srcRect/>
          <a:stretch>
            <a:fillRect/>
          </a:stretch>
        </p:blipFill>
        <p:spPr bwMode="auto">
          <a:xfrm>
            <a:off x="1288604" y="1196752"/>
            <a:ext cx="5659660" cy="4392488"/>
          </a:xfrm>
          <a:prstGeom prst="rect">
            <a:avLst/>
          </a:prstGeom>
          <a:noFill/>
          <a:ln>
            <a:noFill/>
          </a:ln>
        </p:spPr>
      </p:pic>
      <p:sp>
        <p:nvSpPr>
          <p:cNvPr id="4" name="下箭头 3"/>
          <p:cNvSpPr/>
          <p:nvPr/>
        </p:nvSpPr>
        <p:spPr>
          <a:xfrm>
            <a:off x="2627784" y="1988840"/>
            <a:ext cx="3863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124200"/>
            <a:ext cx="4445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376" y="4293096"/>
            <a:ext cx="4445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5247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5"/>
          <p:cNvSpPr>
            <a:spLocks noChangeArrowheads="1"/>
          </p:cNvSpPr>
          <p:nvPr/>
        </p:nvSpPr>
        <p:spPr bwMode="auto">
          <a:xfrm>
            <a:off x="0" y="404664"/>
            <a:ext cx="9144000" cy="576263"/>
          </a:xfrm>
          <a:prstGeom prst="rect">
            <a:avLst/>
          </a:prstGeom>
          <a:solidFill>
            <a:srgbClr val="008AF2"/>
          </a:solidFill>
          <a:ln>
            <a:noFill/>
          </a:ln>
          <a:effectLst>
            <a:outerShdw sx="102000" sy="102000" algn="ctr" rotWithShape="0">
              <a:srgbClr val="000000">
                <a:alpha val="31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200" b="1" dirty="0">
                <a:solidFill>
                  <a:srgbClr val="FFFFFF"/>
                </a:solidFill>
                <a:latin typeface="微软雅黑" pitchFamily="34" charset="-122"/>
                <a:ea typeface="微软雅黑" pitchFamily="34" charset="-122"/>
              </a:rPr>
              <a:t>      </a:t>
            </a:r>
            <a:r>
              <a:rPr lang="zh-CN" altLang="en-US" sz="3200" b="1" dirty="0">
                <a:solidFill>
                  <a:srgbClr val="FFFFFF"/>
                </a:solidFill>
                <a:latin typeface="微软雅黑" pitchFamily="34" charset="-122"/>
                <a:ea typeface="微软雅黑" pitchFamily="34" charset="-122"/>
              </a:rPr>
              <a:t>四</a:t>
            </a:r>
            <a:r>
              <a:rPr lang="zh-CN" altLang="en-US" sz="3200" b="1" dirty="0" smtClean="0">
                <a:solidFill>
                  <a:srgbClr val="FFFFFF"/>
                </a:solidFill>
                <a:latin typeface="微软雅黑" pitchFamily="34" charset="-122"/>
                <a:ea typeface="微软雅黑" pitchFamily="34" charset="-122"/>
              </a:rPr>
              <a:t>.  行动研究的具体实施</a:t>
            </a:r>
            <a:endParaRPr lang="zh-CN" altLang="en-US" sz="3200" dirty="0">
              <a:solidFill>
                <a:srgbClr val="FFFFFF"/>
              </a:solidFill>
              <a:latin typeface="微软雅黑" pitchFamily="34" charset="-122"/>
              <a:ea typeface="微软雅黑" pitchFamily="34" charset="-122"/>
            </a:endParaRPr>
          </a:p>
        </p:txBody>
      </p:sp>
      <p:sp>
        <p:nvSpPr>
          <p:cNvPr id="3" name="矩形 2"/>
          <p:cNvSpPr/>
          <p:nvPr/>
        </p:nvSpPr>
        <p:spPr>
          <a:xfrm>
            <a:off x="251520" y="1124744"/>
            <a:ext cx="7272808" cy="369332"/>
          </a:xfrm>
          <a:prstGeom prst="rect">
            <a:avLst/>
          </a:prstGeom>
        </p:spPr>
        <p:txBody>
          <a:bodyPr wrap="square">
            <a:spAutoFit/>
          </a:bodyPr>
          <a:lstStyle/>
          <a:p>
            <a:r>
              <a:rPr lang="zh-CN" altLang="zh-CN" dirty="0"/>
              <a:t>以物质科学主题绘本开展集体教学</a:t>
            </a:r>
            <a:r>
              <a:rPr lang="zh-CN" altLang="zh-CN" dirty="0" smtClean="0"/>
              <a:t>活动</a:t>
            </a:r>
            <a:r>
              <a:rPr lang="zh-CN" altLang="en-US" dirty="0" smtClean="0"/>
              <a:t>为例：</a:t>
            </a:r>
            <a:endParaRPr lang="en-US" altLang="zh-CN" dirty="0" smtClean="0"/>
          </a:p>
        </p:txBody>
      </p:sp>
      <p:sp>
        <p:nvSpPr>
          <p:cNvPr id="11" name="椭圆 10"/>
          <p:cNvSpPr/>
          <p:nvPr/>
        </p:nvSpPr>
        <p:spPr>
          <a:xfrm>
            <a:off x="13767" y="1772816"/>
            <a:ext cx="2433328"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dirty="0" smtClean="0"/>
              <a:t> </a:t>
            </a:r>
            <a:r>
              <a:rPr lang="zh-CN" altLang="en-US" dirty="0" smtClean="0">
                <a:solidFill>
                  <a:schemeClr val="tx1"/>
                </a:solidFill>
              </a:rPr>
              <a:t>设计</a:t>
            </a:r>
            <a:r>
              <a:rPr lang="en-US" altLang="zh-CN" dirty="0">
                <a:solidFill>
                  <a:schemeClr val="tx1"/>
                </a:solidFill>
              </a:rPr>
              <a:t>《</a:t>
            </a:r>
            <a:r>
              <a:rPr lang="zh-CN" altLang="en-US" dirty="0" smtClean="0">
                <a:solidFill>
                  <a:schemeClr val="tx1"/>
                </a:solidFill>
              </a:rPr>
              <a:t>怪物喜欢</a:t>
            </a:r>
            <a:r>
              <a:rPr lang="zh-CN" altLang="en-US" dirty="0">
                <a:solidFill>
                  <a:schemeClr val="tx1"/>
                </a:solidFill>
              </a:rPr>
              <a:t>热</a:t>
            </a:r>
            <a:r>
              <a:rPr lang="en-US" altLang="zh-CN" dirty="0">
                <a:solidFill>
                  <a:schemeClr val="tx1"/>
                </a:solidFill>
              </a:rPr>
              <a:t>》</a:t>
            </a:r>
            <a:r>
              <a:rPr lang="zh-CN" altLang="en-US" dirty="0">
                <a:solidFill>
                  <a:schemeClr val="tx1"/>
                </a:solidFill>
              </a:rPr>
              <a:t>活动</a:t>
            </a:r>
          </a:p>
        </p:txBody>
      </p:sp>
      <p:sp>
        <p:nvSpPr>
          <p:cNvPr id="13" name="椭圆 12"/>
          <p:cNvSpPr/>
          <p:nvPr/>
        </p:nvSpPr>
        <p:spPr>
          <a:xfrm>
            <a:off x="3059832" y="1748458"/>
            <a:ext cx="2433328"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dirty="0">
                <a:solidFill>
                  <a:schemeClr val="tx1"/>
                </a:solidFill>
              </a:rPr>
              <a:t>实施</a:t>
            </a:r>
            <a:r>
              <a:rPr lang="en-US" altLang="zh-CN" dirty="0" smtClean="0">
                <a:solidFill>
                  <a:schemeClr val="tx1"/>
                </a:solidFill>
              </a:rPr>
              <a:t>《</a:t>
            </a:r>
            <a:r>
              <a:rPr lang="zh-CN" altLang="en-US" dirty="0">
                <a:solidFill>
                  <a:schemeClr val="tx1"/>
                </a:solidFill>
              </a:rPr>
              <a:t>怪物喜欢热</a:t>
            </a:r>
            <a:r>
              <a:rPr lang="en-US" altLang="zh-CN" dirty="0">
                <a:solidFill>
                  <a:schemeClr val="tx1"/>
                </a:solidFill>
              </a:rPr>
              <a:t>》</a:t>
            </a:r>
            <a:r>
              <a:rPr lang="zh-CN" altLang="en-US" dirty="0">
                <a:solidFill>
                  <a:schemeClr val="tx1"/>
                </a:solidFill>
              </a:rPr>
              <a:t>活动</a:t>
            </a:r>
          </a:p>
        </p:txBody>
      </p:sp>
      <p:sp>
        <p:nvSpPr>
          <p:cNvPr id="14" name="椭圆 13"/>
          <p:cNvSpPr/>
          <p:nvPr/>
        </p:nvSpPr>
        <p:spPr>
          <a:xfrm>
            <a:off x="3747231" y="3725019"/>
            <a:ext cx="2433328"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dirty="0">
                <a:solidFill>
                  <a:schemeClr val="tx1"/>
                </a:solidFill>
              </a:rPr>
              <a:t>活动</a:t>
            </a:r>
            <a:r>
              <a:rPr lang="zh-CN" altLang="en-US" dirty="0" smtClean="0">
                <a:solidFill>
                  <a:schemeClr val="tx1"/>
                </a:solidFill>
              </a:rPr>
              <a:t>的再反思与再调整</a:t>
            </a:r>
            <a:endParaRPr lang="zh-CN" altLang="en-US" dirty="0">
              <a:solidFill>
                <a:schemeClr val="tx1"/>
              </a:solidFill>
            </a:endParaRPr>
          </a:p>
        </p:txBody>
      </p:sp>
      <p:cxnSp>
        <p:nvCxnSpPr>
          <p:cNvPr id="15" name="直接箭头连接符 14"/>
          <p:cNvCxnSpPr/>
          <p:nvPr/>
        </p:nvCxnSpPr>
        <p:spPr>
          <a:xfrm>
            <a:off x="2528338" y="2195414"/>
            <a:ext cx="4622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5580112" y="2230016"/>
            <a:ext cx="4622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13767" y="4064951"/>
            <a:ext cx="4622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546591" y="3698354"/>
            <a:ext cx="2513241"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dirty="0">
              <a:solidFill>
                <a:schemeClr val="tx1"/>
              </a:solidFill>
            </a:endParaRPr>
          </a:p>
        </p:txBody>
      </p:sp>
      <p:sp>
        <p:nvSpPr>
          <p:cNvPr id="20" name="TextBox 19"/>
          <p:cNvSpPr txBox="1"/>
          <p:nvPr/>
        </p:nvSpPr>
        <p:spPr>
          <a:xfrm>
            <a:off x="837617" y="3832388"/>
            <a:ext cx="2217304" cy="646331"/>
          </a:xfrm>
          <a:prstGeom prst="rect">
            <a:avLst/>
          </a:prstGeom>
          <a:noFill/>
        </p:spPr>
        <p:txBody>
          <a:bodyPr wrap="square" rtlCol="0">
            <a:spAutoFit/>
          </a:bodyPr>
          <a:lstStyle/>
          <a:p>
            <a:pPr lvl="0"/>
            <a:r>
              <a:rPr lang="zh-CN" altLang="en-US" dirty="0"/>
              <a:t>实施</a:t>
            </a:r>
            <a:r>
              <a:rPr lang="en-US" altLang="zh-CN" dirty="0"/>
              <a:t>《</a:t>
            </a:r>
            <a:r>
              <a:rPr lang="zh-CN" altLang="en-US" dirty="0"/>
              <a:t>影子是我的好朋友</a:t>
            </a:r>
            <a:r>
              <a:rPr lang="en-US" altLang="zh-CN" dirty="0"/>
              <a:t>》</a:t>
            </a:r>
            <a:r>
              <a:rPr lang="zh-CN" altLang="en-US" dirty="0"/>
              <a:t>活动</a:t>
            </a:r>
          </a:p>
        </p:txBody>
      </p:sp>
      <p:sp>
        <p:nvSpPr>
          <p:cNvPr id="25" name="椭圆 24"/>
          <p:cNvSpPr/>
          <p:nvPr/>
        </p:nvSpPr>
        <p:spPr>
          <a:xfrm>
            <a:off x="6307664" y="1765623"/>
            <a:ext cx="2433328"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dirty="0">
                <a:solidFill>
                  <a:schemeClr val="tx1"/>
                </a:solidFill>
              </a:rPr>
              <a:t>活动的反思与调整</a:t>
            </a:r>
          </a:p>
        </p:txBody>
      </p:sp>
      <p:cxnSp>
        <p:nvCxnSpPr>
          <p:cNvPr id="26" name="直接箭头连接符 25"/>
          <p:cNvCxnSpPr/>
          <p:nvPr/>
        </p:nvCxnSpPr>
        <p:spPr>
          <a:xfrm>
            <a:off x="3203848" y="4114858"/>
            <a:ext cx="4622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6248450" y="4155553"/>
            <a:ext cx="4622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6710672" y="3698354"/>
            <a:ext cx="2433328"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dirty="0" smtClean="0">
                <a:solidFill>
                  <a:schemeClr val="tx1"/>
                </a:solidFill>
              </a:rPr>
              <a:t>活动效果小结</a:t>
            </a:r>
            <a:endParaRPr lang="zh-CN" altLang="en-US" dirty="0">
              <a:solidFill>
                <a:schemeClr val="tx1"/>
              </a:solidFill>
            </a:endParaRPr>
          </a:p>
        </p:txBody>
      </p:sp>
    </p:spTree>
    <p:extLst>
      <p:ext uri="{BB962C8B-B14F-4D97-AF65-F5344CB8AC3E}">
        <p14:creationId xmlns:p14="http://schemas.microsoft.com/office/powerpoint/2010/main" val="362651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5"/>
          <p:cNvSpPr>
            <a:spLocks noChangeArrowheads="1"/>
          </p:cNvSpPr>
          <p:nvPr/>
        </p:nvSpPr>
        <p:spPr bwMode="auto">
          <a:xfrm>
            <a:off x="0" y="620713"/>
            <a:ext cx="9144000" cy="576262"/>
          </a:xfrm>
          <a:prstGeom prst="rect">
            <a:avLst/>
          </a:prstGeom>
          <a:solidFill>
            <a:srgbClr val="008AF2"/>
          </a:solidFill>
          <a:ln>
            <a:noFill/>
          </a:ln>
          <a:effectLst>
            <a:outerShdw sx="102000" sy="102000" algn="ctr" rotWithShape="0">
              <a:srgbClr val="000000">
                <a:alpha val="31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200" b="1" dirty="0">
                <a:solidFill>
                  <a:srgbClr val="FFFFFF"/>
                </a:solidFill>
                <a:latin typeface="微软雅黑" pitchFamily="34" charset="-122"/>
                <a:ea typeface="微软雅黑" pitchFamily="34" charset="-122"/>
              </a:rPr>
              <a:t>   </a:t>
            </a:r>
            <a:r>
              <a:rPr lang="zh-CN" altLang="en-US" sz="3200" b="1" dirty="0">
                <a:solidFill>
                  <a:srgbClr val="FFFFFF"/>
                </a:solidFill>
                <a:latin typeface="微软雅黑" pitchFamily="34" charset="-122"/>
                <a:ea typeface="微软雅黑" pitchFamily="34" charset="-122"/>
              </a:rPr>
              <a:t>五</a:t>
            </a:r>
            <a:r>
              <a:rPr lang="zh-CN" altLang="en-US" sz="3200" b="1" dirty="0" smtClean="0">
                <a:solidFill>
                  <a:srgbClr val="FFFFFF"/>
                </a:solidFill>
                <a:latin typeface="微软雅黑" pitchFamily="34" charset="-122"/>
                <a:ea typeface="微软雅黑" pitchFamily="34" charset="-122"/>
              </a:rPr>
              <a:t>.   行动研究的结果</a:t>
            </a:r>
            <a:r>
              <a:rPr lang="zh-CN" altLang="en-US" sz="3200" b="1" dirty="0">
                <a:solidFill>
                  <a:srgbClr val="FFFFFF"/>
                </a:solidFill>
                <a:latin typeface="微软雅黑" pitchFamily="34" charset="-122"/>
                <a:ea typeface="微软雅黑" pitchFamily="34" charset="-122"/>
              </a:rPr>
              <a:t>与分析</a:t>
            </a:r>
            <a:endParaRPr lang="zh-CN" altLang="en-US" sz="3200" dirty="0">
              <a:solidFill>
                <a:srgbClr val="FFFFFF"/>
              </a:solidFill>
              <a:latin typeface="微软雅黑" pitchFamily="34" charset="-122"/>
              <a:ea typeface="微软雅黑" pitchFamily="34" charset="-122"/>
            </a:endParaRPr>
          </a:p>
        </p:txBody>
      </p:sp>
      <p:sp>
        <p:nvSpPr>
          <p:cNvPr id="20483" name="矩形 3"/>
          <p:cNvSpPr>
            <a:spLocks noChangeArrowheads="1"/>
          </p:cNvSpPr>
          <p:nvPr/>
        </p:nvSpPr>
        <p:spPr bwMode="auto">
          <a:xfrm>
            <a:off x="251619" y="1268760"/>
            <a:ext cx="8640762" cy="505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70000"/>
              </a:lnSpc>
              <a:buClr>
                <a:srgbClr val="0066FF"/>
              </a:buClr>
            </a:pPr>
            <a:r>
              <a:rPr lang="zh-CN" altLang="en-US" dirty="0" smtClean="0"/>
              <a:t>（一）绘本的选择</a:t>
            </a:r>
            <a:endParaRPr lang="en-US" altLang="zh-CN" dirty="0" smtClean="0"/>
          </a:p>
          <a:p>
            <a:pPr eaLnBrk="1" hangingPunct="1">
              <a:lnSpc>
                <a:spcPct val="170000"/>
              </a:lnSpc>
              <a:buClr>
                <a:srgbClr val="0066FF"/>
              </a:buClr>
            </a:pPr>
            <a:r>
              <a:rPr lang="en-US" altLang="zh-CN" dirty="0" smtClean="0"/>
              <a:t>1</a:t>
            </a:r>
            <a:r>
              <a:rPr lang="zh-CN" altLang="en-US" dirty="0"/>
              <a:t>、根据幼儿学习特点，选择全面切合大班科学教学内容的绘本 </a:t>
            </a:r>
            <a:endParaRPr lang="en-US" altLang="zh-CN" dirty="0" smtClean="0"/>
          </a:p>
          <a:p>
            <a:pPr eaLnBrk="1" hangingPunct="1">
              <a:lnSpc>
                <a:spcPct val="170000"/>
              </a:lnSpc>
              <a:buClr>
                <a:srgbClr val="0066FF"/>
              </a:buClr>
            </a:pPr>
            <a:r>
              <a:rPr lang="en-US" altLang="zh-CN" dirty="0" smtClean="0"/>
              <a:t>2</a:t>
            </a:r>
            <a:r>
              <a:rPr lang="zh-CN" altLang="zh-CN" dirty="0" smtClean="0"/>
              <a:t>、</a:t>
            </a:r>
            <a:r>
              <a:rPr lang="zh-CN" altLang="en-US" dirty="0"/>
              <a:t>系统出版的绘本科学经验更全面，有利于幼儿掌握全面的科学</a:t>
            </a:r>
          </a:p>
          <a:p>
            <a:pPr eaLnBrk="1" hangingPunct="1">
              <a:lnSpc>
                <a:spcPct val="170000"/>
              </a:lnSpc>
              <a:buClr>
                <a:srgbClr val="0066FF"/>
              </a:buClr>
            </a:pPr>
            <a:r>
              <a:rPr lang="zh-CN" altLang="en-US" dirty="0"/>
              <a:t>经验 </a:t>
            </a:r>
            <a:endParaRPr lang="en-US" altLang="zh-CN" dirty="0" smtClean="0"/>
          </a:p>
          <a:p>
            <a:pPr eaLnBrk="1" hangingPunct="1">
              <a:lnSpc>
                <a:spcPct val="170000"/>
              </a:lnSpc>
              <a:buClr>
                <a:srgbClr val="0066FF"/>
              </a:buClr>
            </a:pPr>
            <a:r>
              <a:rPr lang="en-US" altLang="zh-CN" dirty="0" smtClean="0"/>
              <a:t>3</a:t>
            </a:r>
            <a:r>
              <a:rPr lang="zh-CN" altLang="zh-CN" dirty="0" smtClean="0"/>
              <a:t>、</a:t>
            </a:r>
            <a:r>
              <a:rPr lang="zh-CN" altLang="en-US" dirty="0"/>
              <a:t>参照优秀绘本的标准要求促进绘本教育价值的发挥 </a:t>
            </a:r>
            <a:endParaRPr lang="en-US" altLang="zh-CN" dirty="0" smtClean="0"/>
          </a:p>
          <a:p>
            <a:pPr eaLnBrk="1" hangingPunct="1">
              <a:lnSpc>
                <a:spcPct val="170000"/>
              </a:lnSpc>
              <a:buClr>
                <a:srgbClr val="0066FF"/>
              </a:buClr>
            </a:pPr>
            <a:r>
              <a:rPr lang="en-US" altLang="zh-CN" dirty="0" smtClean="0"/>
              <a:t>4</a:t>
            </a:r>
            <a:r>
              <a:rPr lang="zh-CN" altLang="zh-CN" dirty="0" smtClean="0"/>
              <a:t>、</a:t>
            </a:r>
            <a:r>
              <a:rPr lang="zh-CN" altLang="en-US" dirty="0"/>
              <a:t>具有操作性的绘本内容更受幼儿欢迎 </a:t>
            </a:r>
            <a:endParaRPr lang="en-US" altLang="zh-CN" dirty="0" smtClean="0"/>
          </a:p>
          <a:p>
            <a:pPr eaLnBrk="1" hangingPunct="1">
              <a:lnSpc>
                <a:spcPct val="170000"/>
              </a:lnSpc>
              <a:buClr>
                <a:srgbClr val="0066FF"/>
              </a:buClr>
            </a:pPr>
            <a:endParaRPr lang="en-US" altLang="zh-CN" dirty="0" smtClean="0"/>
          </a:p>
          <a:p>
            <a:pPr>
              <a:lnSpc>
                <a:spcPct val="150000"/>
              </a:lnSpc>
            </a:pPr>
            <a:r>
              <a:rPr lang="zh-CN" altLang="en-US" dirty="0" smtClean="0"/>
              <a:t>（二）</a:t>
            </a:r>
            <a:r>
              <a:rPr lang="zh-CN" altLang="zh-CN" dirty="0"/>
              <a:t>绘本实施科学集体教学的策略</a:t>
            </a:r>
          </a:p>
          <a:p>
            <a:pPr>
              <a:lnSpc>
                <a:spcPct val="150000"/>
              </a:lnSpc>
            </a:pPr>
            <a:r>
              <a:rPr lang="en-US" altLang="zh-CN" dirty="0" smtClean="0"/>
              <a:t>1</a:t>
            </a:r>
            <a:r>
              <a:rPr lang="zh-CN" altLang="en-US" dirty="0"/>
              <a:t>、合理加工绘本，突出科学经验，确保教学质量 </a:t>
            </a:r>
            <a:endParaRPr lang="en-US" altLang="zh-CN" dirty="0" smtClean="0"/>
          </a:p>
          <a:p>
            <a:pPr>
              <a:lnSpc>
                <a:spcPct val="150000"/>
              </a:lnSpc>
            </a:pPr>
            <a:r>
              <a:rPr lang="en-US" altLang="zh-CN" dirty="0" smtClean="0"/>
              <a:t>2</a:t>
            </a:r>
            <a:r>
              <a:rPr lang="zh-CN" altLang="en-US" dirty="0"/>
              <a:t>、根据绘本内容发展操作活动，增强绘本教学的趣味性 </a:t>
            </a:r>
            <a:endParaRPr lang="en-US" altLang="zh-CN" dirty="0" smtClean="0"/>
          </a:p>
          <a:p>
            <a:pPr>
              <a:lnSpc>
                <a:spcPct val="150000"/>
              </a:lnSpc>
            </a:pPr>
            <a:r>
              <a:rPr lang="en-US" altLang="zh-CN" dirty="0" smtClean="0"/>
              <a:t>3</a:t>
            </a:r>
            <a:r>
              <a:rPr lang="zh-CN" altLang="en-US" dirty="0" smtClean="0"/>
              <a:t>、将</a:t>
            </a:r>
            <a:r>
              <a:rPr lang="zh-CN" altLang="en-US" dirty="0"/>
              <a:t>绘本内容作为背景经验，扩展绘本中能延伸的科学经验 </a:t>
            </a:r>
            <a:endParaRPr lang="zh-CN" altLang="zh-CN" b="1" dirty="0">
              <a:solidFill>
                <a:srgbClr val="FF0000"/>
              </a:solidFill>
            </a:endParaRPr>
          </a:p>
        </p:txBody>
      </p:sp>
    </p:spTree>
    <p:extLst>
      <p:ext uri="{BB962C8B-B14F-4D97-AF65-F5344CB8AC3E}">
        <p14:creationId xmlns:p14="http://schemas.microsoft.com/office/powerpoint/2010/main" val="3338259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5"/>
          <p:cNvSpPr>
            <a:spLocks noChangeArrowheads="1"/>
          </p:cNvSpPr>
          <p:nvPr/>
        </p:nvSpPr>
        <p:spPr bwMode="auto">
          <a:xfrm>
            <a:off x="36004" y="620713"/>
            <a:ext cx="9144000" cy="576262"/>
          </a:xfrm>
          <a:prstGeom prst="rect">
            <a:avLst/>
          </a:prstGeom>
          <a:solidFill>
            <a:srgbClr val="008AF2"/>
          </a:solidFill>
          <a:ln>
            <a:noFill/>
          </a:ln>
          <a:effectLst>
            <a:outerShdw sx="102000" sy="102000" algn="ctr" rotWithShape="0">
              <a:srgbClr val="000000">
                <a:alpha val="31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200" b="1" dirty="0">
                <a:solidFill>
                  <a:srgbClr val="FFFFFF"/>
                </a:solidFill>
                <a:latin typeface="微软雅黑" pitchFamily="34" charset="-122"/>
                <a:ea typeface="微软雅黑" pitchFamily="34" charset="-122"/>
              </a:rPr>
              <a:t>五.   </a:t>
            </a:r>
            <a:r>
              <a:rPr lang="zh-CN" altLang="en-US" sz="3200" b="1" dirty="0" smtClean="0">
                <a:solidFill>
                  <a:srgbClr val="FFFFFF"/>
                </a:solidFill>
                <a:latin typeface="微软雅黑" pitchFamily="34" charset="-122"/>
                <a:ea typeface="微软雅黑" pitchFamily="34" charset="-122"/>
              </a:rPr>
              <a:t>行动研究的结果</a:t>
            </a:r>
            <a:r>
              <a:rPr lang="zh-CN" altLang="en-US" sz="3200" b="1" dirty="0">
                <a:solidFill>
                  <a:srgbClr val="FFFFFF"/>
                </a:solidFill>
                <a:latin typeface="微软雅黑" pitchFamily="34" charset="-122"/>
                <a:ea typeface="微软雅黑" pitchFamily="34" charset="-122"/>
              </a:rPr>
              <a:t>与分析</a:t>
            </a:r>
            <a:endParaRPr lang="zh-CN" altLang="en-US" sz="3200" dirty="0">
              <a:solidFill>
                <a:srgbClr val="FFFFFF"/>
              </a:solidFill>
              <a:latin typeface="微软雅黑" pitchFamily="34" charset="-122"/>
              <a:ea typeface="微软雅黑" pitchFamily="34" charset="-122"/>
            </a:endParaRPr>
          </a:p>
        </p:txBody>
      </p:sp>
      <p:sp>
        <p:nvSpPr>
          <p:cNvPr id="6" name="TextBox 5"/>
          <p:cNvSpPr txBox="1"/>
          <p:nvPr/>
        </p:nvSpPr>
        <p:spPr>
          <a:xfrm>
            <a:off x="138441" y="1556792"/>
            <a:ext cx="8939125" cy="5355312"/>
          </a:xfrm>
          <a:prstGeom prst="rect">
            <a:avLst/>
          </a:prstGeom>
          <a:noFill/>
        </p:spPr>
        <p:txBody>
          <a:bodyPr wrap="square" rtlCol="0">
            <a:spAutoFit/>
          </a:bodyPr>
          <a:lstStyle/>
          <a:p>
            <a:r>
              <a:rPr lang="zh-CN" altLang="zh-CN" dirty="0"/>
              <a:t> </a:t>
            </a:r>
            <a:r>
              <a:rPr lang="zh-CN" altLang="en-US" dirty="0" smtClean="0"/>
              <a:t>（三）</a:t>
            </a:r>
            <a:r>
              <a:rPr lang="zh-CN" altLang="zh-CN" dirty="0" smtClean="0"/>
              <a:t>以</a:t>
            </a:r>
            <a:r>
              <a:rPr lang="zh-CN" altLang="zh-CN" dirty="0"/>
              <a:t>绘本为载体开展的科学集体教学活动对幼儿的</a:t>
            </a:r>
            <a:r>
              <a:rPr lang="zh-CN" altLang="zh-CN" dirty="0" smtClean="0"/>
              <a:t>影响</a:t>
            </a:r>
            <a:endParaRPr lang="en-US" altLang="zh-CN" dirty="0" smtClean="0"/>
          </a:p>
          <a:p>
            <a:endParaRPr lang="en-US" altLang="zh-CN" dirty="0" smtClean="0"/>
          </a:p>
          <a:p>
            <a:r>
              <a:rPr lang="en-US" altLang="zh-CN" dirty="0" smtClean="0"/>
              <a:t>        1</a:t>
            </a:r>
            <a:r>
              <a:rPr lang="zh-CN" altLang="en-US" dirty="0" smtClean="0"/>
              <a:t>、幼儿</a:t>
            </a:r>
            <a:r>
              <a:rPr lang="zh-CN" altLang="en-US" dirty="0"/>
              <a:t>喜欢以绘本为载体开展科学集体教学活动的教学</a:t>
            </a:r>
            <a:r>
              <a:rPr lang="zh-CN" altLang="en-US" dirty="0" smtClean="0"/>
              <a:t>方式</a:t>
            </a:r>
            <a:endParaRPr lang="en-US" altLang="zh-CN" dirty="0" smtClean="0"/>
          </a:p>
          <a:p>
            <a:r>
              <a:rPr lang="zh-CN" altLang="en-US" dirty="0" smtClean="0"/>
              <a:t> </a:t>
            </a:r>
            <a:r>
              <a:rPr lang="en-US" altLang="zh-CN" dirty="0" smtClean="0"/>
              <a:t>        </a:t>
            </a:r>
          </a:p>
          <a:p>
            <a:r>
              <a:rPr lang="en-US" altLang="zh-CN" dirty="0"/>
              <a:t> </a:t>
            </a:r>
            <a:r>
              <a:rPr lang="en-US" altLang="zh-CN" dirty="0" smtClean="0"/>
              <a:t>       2</a:t>
            </a:r>
            <a:r>
              <a:rPr lang="zh-CN" altLang="en-US" dirty="0"/>
              <a:t>、在用绘本开展科学教学的活动中，幼儿思考问题和表达能力得</a:t>
            </a:r>
          </a:p>
          <a:p>
            <a:r>
              <a:rPr lang="zh-CN" altLang="en-US" dirty="0"/>
              <a:t>到提升 </a:t>
            </a:r>
          </a:p>
          <a:p>
            <a:endParaRPr lang="en-US" altLang="zh-CN" dirty="0" smtClean="0"/>
          </a:p>
          <a:p>
            <a:r>
              <a:rPr lang="en-US" altLang="zh-CN" dirty="0"/>
              <a:t> </a:t>
            </a:r>
            <a:r>
              <a:rPr lang="en-US" altLang="zh-CN" dirty="0" smtClean="0"/>
              <a:t>       3</a:t>
            </a:r>
            <a:r>
              <a:rPr lang="zh-CN" altLang="en-US" dirty="0" smtClean="0"/>
              <a:t>、以</a:t>
            </a:r>
            <a:r>
              <a:rPr lang="zh-CN" altLang="en-US" dirty="0"/>
              <a:t>绘本为载体开展的科学教学活动提升了幼儿对科学学习的兴</a:t>
            </a:r>
          </a:p>
          <a:p>
            <a:r>
              <a:rPr lang="zh-CN" altLang="en-US" dirty="0"/>
              <a:t>趣</a:t>
            </a:r>
            <a:endParaRPr lang="en-US" altLang="zh-CN" dirty="0"/>
          </a:p>
          <a:p>
            <a:r>
              <a:rPr lang="en-US" altLang="zh-CN" dirty="0" smtClean="0"/>
              <a:t>        4</a:t>
            </a:r>
            <a:r>
              <a:rPr lang="zh-CN" altLang="en-US" dirty="0" smtClean="0"/>
              <a:t>、以</a:t>
            </a:r>
            <a:r>
              <a:rPr lang="zh-CN" altLang="en-US" dirty="0"/>
              <a:t>绘本为载体开展的科学集体教学活动有效降低了幼儿理解科</a:t>
            </a:r>
          </a:p>
          <a:p>
            <a:r>
              <a:rPr lang="zh-CN" altLang="en-US" dirty="0"/>
              <a:t>学经验的难度 </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zh-CN" dirty="0"/>
          </a:p>
        </p:txBody>
      </p:sp>
    </p:spTree>
    <p:extLst>
      <p:ext uri="{BB962C8B-B14F-4D97-AF65-F5344CB8AC3E}">
        <p14:creationId xmlns:p14="http://schemas.microsoft.com/office/powerpoint/2010/main" val="1279681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5"/>
          <p:cNvSpPr>
            <a:spLocks noChangeArrowheads="1"/>
          </p:cNvSpPr>
          <p:nvPr/>
        </p:nvSpPr>
        <p:spPr bwMode="auto">
          <a:xfrm>
            <a:off x="0" y="620713"/>
            <a:ext cx="9144000" cy="576262"/>
          </a:xfrm>
          <a:prstGeom prst="rect">
            <a:avLst/>
          </a:prstGeom>
          <a:solidFill>
            <a:srgbClr val="008AF2"/>
          </a:solidFill>
          <a:ln>
            <a:noFill/>
          </a:ln>
          <a:effectLst>
            <a:outerShdw sx="102000" sy="102000" algn="ctr" rotWithShape="0">
              <a:srgbClr val="000000">
                <a:alpha val="31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200" b="1" dirty="0">
                <a:solidFill>
                  <a:srgbClr val="FFFFFF"/>
                </a:solidFill>
                <a:latin typeface="微软雅黑" pitchFamily="34" charset="-122"/>
                <a:ea typeface="微软雅黑" pitchFamily="34" charset="-122"/>
              </a:rPr>
              <a:t>   </a:t>
            </a:r>
            <a:r>
              <a:rPr lang="zh-CN" altLang="en-US" sz="3200" b="1" dirty="0" smtClean="0">
                <a:solidFill>
                  <a:srgbClr val="FFFFFF"/>
                </a:solidFill>
                <a:latin typeface="微软雅黑" pitchFamily="34" charset="-122"/>
                <a:ea typeface="微软雅黑" pitchFamily="34" charset="-122"/>
              </a:rPr>
              <a:t>六</a:t>
            </a:r>
            <a:r>
              <a:rPr lang="en-US" altLang="zh-CN" sz="3200" b="1" dirty="0" smtClean="0">
                <a:solidFill>
                  <a:srgbClr val="FFFFFF"/>
                </a:solidFill>
                <a:latin typeface="微软雅黑" pitchFamily="34" charset="-122"/>
                <a:ea typeface="微软雅黑" pitchFamily="34" charset="-122"/>
              </a:rPr>
              <a:t>.  </a:t>
            </a:r>
            <a:r>
              <a:rPr lang="zh-CN" altLang="en-US" sz="3200" b="1" dirty="0" smtClean="0">
                <a:solidFill>
                  <a:srgbClr val="FFFFFF"/>
                </a:solidFill>
                <a:latin typeface="微软雅黑" pitchFamily="34" charset="-122"/>
                <a:ea typeface="微软雅黑" pitchFamily="34" charset="-122"/>
              </a:rPr>
              <a:t>结论与建议</a:t>
            </a:r>
            <a:endParaRPr lang="zh-CN" altLang="en-US" sz="3200" dirty="0">
              <a:solidFill>
                <a:srgbClr val="FFFFFF"/>
              </a:solidFill>
              <a:latin typeface="微软雅黑" pitchFamily="34" charset="-122"/>
              <a:ea typeface="微软雅黑" pitchFamily="34" charset="-122"/>
            </a:endParaRPr>
          </a:p>
        </p:txBody>
      </p:sp>
      <p:sp>
        <p:nvSpPr>
          <p:cNvPr id="2" name="矩形 1"/>
          <p:cNvSpPr/>
          <p:nvPr/>
        </p:nvSpPr>
        <p:spPr>
          <a:xfrm>
            <a:off x="444904" y="1663184"/>
            <a:ext cx="7367456" cy="4247317"/>
          </a:xfrm>
          <a:prstGeom prst="rect">
            <a:avLst/>
          </a:prstGeom>
        </p:spPr>
        <p:txBody>
          <a:bodyPr wrap="square">
            <a:spAutoFit/>
          </a:bodyPr>
          <a:lstStyle/>
          <a:p>
            <a:r>
              <a:rPr lang="zh-CN" altLang="en-US" sz="2000" dirty="0"/>
              <a:t>（一）</a:t>
            </a:r>
            <a:r>
              <a:rPr lang="zh-CN" altLang="zh-CN" sz="2000" dirty="0"/>
              <a:t> 研究结论</a:t>
            </a:r>
            <a:endParaRPr lang="en-US" altLang="zh-CN" sz="2000" dirty="0"/>
          </a:p>
          <a:p>
            <a:endParaRPr lang="en-US" altLang="zh-CN" dirty="0" smtClean="0"/>
          </a:p>
          <a:p>
            <a:r>
              <a:rPr lang="en-US" altLang="zh-CN" dirty="0" smtClean="0"/>
              <a:t>    </a:t>
            </a:r>
            <a:r>
              <a:rPr lang="en-US" altLang="zh-CN" dirty="0"/>
              <a:t>1</a:t>
            </a:r>
            <a:r>
              <a:rPr lang="zh-CN" altLang="zh-CN" dirty="0" smtClean="0"/>
              <a:t>、</a:t>
            </a:r>
            <a:r>
              <a:rPr lang="zh-CN" altLang="zh-CN" dirty="0"/>
              <a:t>以绘本为载体开展幼儿园大班科学集体教学</a:t>
            </a:r>
            <a:r>
              <a:rPr lang="zh-CN" altLang="zh-CN" dirty="0" smtClean="0"/>
              <a:t>活动</a:t>
            </a:r>
            <a:r>
              <a:rPr lang="zh-CN" altLang="en-US" dirty="0" smtClean="0"/>
              <a:t>具有</a:t>
            </a:r>
            <a:r>
              <a:rPr lang="zh-CN" altLang="zh-CN" dirty="0" smtClean="0"/>
              <a:t>可行性</a:t>
            </a:r>
            <a:endParaRPr lang="en-US" altLang="zh-CN" dirty="0" smtClean="0"/>
          </a:p>
          <a:p>
            <a:r>
              <a:rPr lang="en-US" altLang="zh-CN" dirty="0" smtClean="0"/>
              <a:t>  </a:t>
            </a:r>
          </a:p>
          <a:p>
            <a:r>
              <a:rPr lang="en-US" altLang="zh-CN" dirty="0" smtClean="0"/>
              <a:t>    </a:t>
            </a:r>
            <a:r>
              <a:rPr lang="en-US" altLang="zh-CN" dirty="0"/>
              <a:t>2</a:t>
            </a:r>
            <a:r>
              <a:rPr lang="zh-CN" altLang="zh-CN" dirty="0" smtClean="0"/>
              <a:t>、</a:t>
            </a:r>
            <a:r>
              <a:rPr lang="zh-CN" altLang="en-US" dirty="0" smtClean="0"/>
              <a:t>绘</a:t>
            </a:r>
            <a:r>
              <a:rPr lang="zh-CN" altLang="en-US" dirty="0"/>
              <a:t>本的选择与实施策略及教师的科学素养是绘本运用于科学集</a:t>
            </a:r>
          </a:p>
          <a:p>
            <a:r>
              <a:rPr lang="zh-CN" altLang="en-US" dirty="0"/>
              <a:t>体教学活动中效果的关键因素 </a:t>
            </a:r>
            <a:endParaRPr lang="en-US" altLang="zh-CN" dirty="0" smtClean="0"/>
          </a:p>
          <a:p>
            <a:endParaRPr lang="en-US" altLang="zh-CN" dirty="0" smtClean="0"/>
          </a:p>
          <a:p>
            <a:r>
              <a:rPr lang="en-US" altLang="zh-CN" dirty="0" smtClean="0"/>
              <a:t>    </a:t>
            </a:r>
            <a:r>
              <a:rPr lang="en-US" altLang="zh-CN" dirty="0"/>
              <a:t>3</a:t>
            </a:r>
            <a:r>
              <a:rPr lang="zh-CN" altLang="zh-CN" dirty="0" smtClean="0"/>
              <a:t>、</a:t>
            </a:r>
            <a:r>
              <a:rPr lang="zh-CN" altLang="en-US" dirty="0" smtClean="0"/>
              <a:t>以</a:t>
            </a:r>
            <a:r>
              <a:rPr lang="zh-CN" altLang="en-US" dirty="0"/>
              <a:t>绘本为载体开展的大班科学集体教学活动有助于全面提升幼</a:t>
            </a:r>
          </a:p>
          <a:p>
            <a:r>
              <a:rPr lang="zh-CN" altLang="en-US" dirty="0"/>
              <a:t>儿的科学素养 </a:t>
            </a:r>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zh-CN" dirty="0"/>
          </a:p>
        </p:txBody>
      </p:sp>
    </p:spTree>
    <p:extLst>
      <p:ext uri="{BB962C8B-B14F-4D97-AF65-F5344CB8AC3E}">
        <p14:creationId xmlns:p14="http://schemas.microsoft.com/office/powerpoint/2010/main" val="3010127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5"/>
          <p:cNvSpPr>
            <a:spLocks noChangeArrowheads="1"/>
          </p:cNvSpPr>
          <p:nvPr/>
        </p:nvSpPr>
        <p:spPr bwMode="auto">
          <a:xfrm>
            <a:off x="0" y="620713"/>
            <a:ext cx="9144000" cy="576262"/>
          </a:xfrm>
          <a:prstGeom prst="rect">
            <a:avLst/>
          </a:prstGeom>
          <a:solidFill>
            <a:srgbClr val="008AF2"/>
          </a:solidFill>
          <a:ln>
            <a:noFill/>
          </a:ln>
          <a:effectLst>
            <a:outerShdw sx="102000" sy="102000" algn="ctr" rotWithShape="0">
              <a:srgbClr val="000000">
                <a:alpha val="31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200" b="1" dirty="0">
                <a:solidFill>
                  <a:srgbClr val="FFFFFF"/>
                </a:solidFill>
                <a:latin typeface="微软雅黑" pitchFamily="34" charset="-122"/>
                <a:ea typeface="微软雅黑" pitchFamily="34" charset="-122"/>
              </a:rPr>
              <a:t>   </a:t>
            </a:r>
            <a:r>
              <a:rPr lang="zh-CN" altLang="en-US" sz="3200" b="1" dirty="0" smtClean="0">
                <a:solidFill>
                  <a:srgbClr val="FFFFFF"/>
                </a:solidFill>
                <a:latin typeface="微软雅黑" pitchFamily="34" charset="-122"/>
                <a:ea typeface="微软雅黑" pitchFamily="34" charset="-122"/>
              </a:rPr>
              <a:t>六</a:t>
            </a:r>
            <a:r>
              <a:rPr lang="en-US" altLang="zh-CN" sz="3200" b="1" dirty="0" smtClean="0">
                <a:solidFill>
                  <a:srgbClr val="FFFFFF"/>
                </a:solidFill>
                <a:latin typeface="微软雅黑" pitchFamily="34" charset="-122"/>
                <a:ea typeface="微软雅黑" pitchFamily="34" charset="-122"/>
              </a:rPr>
              <a:t>.  </a:t>
            </a:r>
            <a:r>
              <a:rPr lang="zh-CN" altLang="en-US" sz="3200" b="1" dirty="0" smtClean="0">
                <a:solidFill>
                  <a:srgbClr val="FFFFFF"/>
                </a:solidFill>
                <a:latin typeface="微软雅黑" pitchFamily="34" charset="-122"/>
                <a:ea typeface="微软雅黑" pitchFamily="34" charset="-122"/>
              </a:rPr>
              <a:t>结论与建议</a:t>
            </a:r>
            <a:endParaRPr lang="zh-CN" altLang="en-US" sz="3200" dirty="0">
              <a:solidFill>
                <a:srgbClr val="FFFFFF"/>
              </a:solidFill>
              <a:latin typeface="微软雅黑" pitchFamily="34" charset="-122"/>
              <a:ea typeface="微软雅黑" pitchFamily="34" charset="-122"/>
            </a:endParaRPr>
          </a:p>
        </p:txBody>
      </p:sp>
      <p:sp>
        <p:nvSpPr>
          <p:cNvPr id="2" name="矩形 1"/>
          <p:cNvSpPr/>
          <p:nvPr/>
        </p:nvSpPr>
        <p:spPr>
          <a:xfrm>
            <a:off x="444904" y="1663184"/>
            <a:ext cx="7367456" cy="4247317"/>
          </a:xfrm>
          <a:prstGeom prst="rect">
            <a:avLst/>
          </a:prstGeom>
        </p:spPr>
        <p:txBody>
          <a:bodyPr wrap="square">
            <a:spAutoFit/>
          </a:bodyPr>
          <a:lstStyle/>
          <a:p>
            <a:r>
              <a:rPr lang="zh-CN" altLang="en-US" dirty="0" smtClean="0">
                <a:solidFill>
                  <a:prstClr val="black"/>
                </a:solidFill>
              </a:rPr>
              <a:t>（二）教育建议</a:t>
            </a:r>
            <a:endParaRPr lang="en-US" altLang="zh-CN" dirty="0" smtClean="0">
              <a:solidFill>
                <a:prstClr val="black"/>
              </a:solidFill>
            </a:endParaRPr>
          </a:p>
          <a:p>
            <a:endParaRPr lang="en-US" altLang="zh-CN" dirty="0">
              <a:solidFill>
                <a:prstClr val="black"/>
              </a:solidFill>
            </a:endParaRPr>
          </a:p>
          <a:p>
            <a:r>
              <a:rPr lang="en-US" altLang="zh-CN" dirty="0" smtClean="0">
                <a:solidFill>
                  <a:prstClr val="black"/>
                </a:solidFill>
              </a:rPr>
              <a:t>•</a:t>
            </a:r>
            <a:r>
              <a:rPr lang="zh-CN" altLang="en-US" dirty="0" smtClean="0">
                <a:solidFill>
                  <a:prstClr val="black"/>
                </a:solidFill>
              </a:rPr>
              <a:t>教师</a:t>
            </a:r>
            <a:endParaRPr lang="en-US" altLang="zh-CN" dirty="0" smtClean="0">
              <a:solidFill>
                <a:prstClr val="black"/>
              </a:solidFill>
            </a:endParaRPr>
          </a:p>
          <a:p>
            <a:r>
              <a:rPr lang="en-US" altLang="zh-CN" dirty="0" smtClean="0">
                <a:solidFill>
                  <a:prstClr val="black"/>
                </a:solidFill>
              </a:rPr>
              <a:t>    1</a:t>
            </a:r>
            <a:r>
              <a:rPr lang="zh-CN" altLang="zh-CN" dirty="0" smtClean="0">
                <a:solidFill>
                  <a:prstClr val="black"/>
                </a:solidFill>
              </a:rPr>
              <a:t>、</a:t>
            </a:r>
            <a:r>
              <a:rPr lang="zh-CN" altLang="zh-CN" dirty="0"/>
              <a:t>发掘绘本中的科学教育价值</a:t>
            </a:r>
            <a:endParaRPr lang="en-US" altLang="zh-CN" dirty="0" smtClean="0">
              <a:solidFill>
                <a:prstClr val="black"/>
              </a:solidFill>
            </a:endParaRPr>
          </a:p>
          <a:p>
            <a:r>
              <a:rPr lang="en-US" altLang="zh-CN" dirty="0" smtClean="0">
                <a:solidFill>
                  <a:prstClr val="black"/>
                </a:solidFill>
              </a:rPr>
              <a:t>    2</a:t>
            </a:r>
            <a:r>
              <a:rPr lang="zh-CN" altLang="zh-CN" dirty="0" smtClean="0">
                <a:solidFill>
                  <a:prstClr val="black"/>
                </a:solidFill>
              </a:rPr>
              <a:t>、</a:t>
            </a:r>
            <a:r>
              <a:rPr lang="zh-CN" altLang="zh-CN" dirty="0"/>
              <a:t>丰富自身关于绘本的知识，提升对绘本资源的开发</a:t>
            </a:r>
            <a:r>
              <a:rPr lang="zh-CN" altLang="zh-CN" dirty="0" smtClean="0"/>
              <a:t>能力</a:t>
            </a:r>
            <a:endParaRPr lang="en-US" altLang="zh-CN" dirty="0" smtClean="0"/>
          </a:p>
          <a:p>
            <a:r>
              <a:rPr lang="en-US" altLang="zh-CN" dirty="0" smtClean="0">
                <a:solidFill>
                  <a:prstClr val="black"/>
                </a:solidFill>
              </a:rPr>
              <a:t>    3</a:t>
            </a:r>
            <a:r>
              <a:rPr lang="zh-CN" altLang="zh-CN" dirty="0" smtClean="0">
                <a:solidFill>
                  <a:prstClr val="black"/>
                </a:solidFill>
              </a:rPr>
              <a:t>、</a:t>
            </a:r>
            <a:r>
              <a:rPr lang="zh-CN" altLang="en-US" dirty="0" smtClean="0">
                <a:solidFill>
                  <a:prstClr val="black"/>
                </a:solidFill>
              </a:rPr>
              <a:t>提</a:t>
            </a:r>
            <a:r>
              <a:rPr lang="zh-CN" altLang="zh-CN" dirty="0" smtClean="0"/>
              <a:t>升</a:t>
            </a:r>
            <a:r>
              <a:rPr lang="zh-CN" altLang="zh-CN" dirty="0"/>
              <a:t>教学能力，增强自身专业</a:t>
            </a:r>
            <a:r>
              <a:rPr lang="zh-CN" altLang="zh-CN" dirty="0" smtClean="0"/>
              <a:t>成长</a:t>
            </a:r>
            <a:endParaRPr lang="en-US" altLang="zh-CN" dirty="0" smtClean="0"/>
          </a:p>
          <a:p>
            <a:endParaRPr lang="en-US" altLang="zh-CN" dirty="0"/>
          </a:p>
          <a:p>
            <a:endParaRPr lang="en-US" altLang="zh-CN" dirty="0" smtClean="0"/>
          </a:p>
          <a:p>
            <a:r>
              <a:rPr lang="en-US" altLang="zh-CN" dirty="0">
                <a:solidFill>
                  <a:prstClr val="black"/>
                </a:solidFill>
              </a:rPr>
              <a:t>•</a:t>
            </a:r>
            <a:r>
              <a:rPr lang="zh-CN" altLang="en-US" dirty="0" smtClean="0">
                <a:solidFill>
                  <a:prstClr val="black"/>
                </a:solidFill>
              </a:rPr>
              <a:t>家长</a:t>
            </a:r>
            <a:endParaRPr lang="en-US" altLang="zh-CN" dirty="0" smtClean="0">
              <a:solidFill>
                <a:prstClr val="black"/>
              </a:solidFill>
            </a:endParaRPr>
          </a:p>
          <a:p>
            <a:r>
              <a:rPr lang="en-US" altLang="zh-CN" dirty="0" smtClean="0">
                <a:solidFill>
                  <a:prstClr val="black"/>
                </a:solidFill>
              </a:rPr>
              <a:t>    1</a:t>
            </a:r>
            <a:r>
              <a:rPr lang="zh-CN" altLang="en-US" dirty="0" smtClean="0">
                <a:solidFill>
                  <a:prstClr val="black"/>
                </a:solidFill>
              </a:rPr>
              <a:t>、</a:t>
            </a:r>
            <a:r>
              <a:rPr lang="zh-CN" altLang="zh-CN" dirty="0"/>
              <a:t>为幼儿提供科普类绘本，并及时提供指导</a:t>
            </a:r>
            <a:endParaRPr lang="en-US" altLang="zh-CN" dirty="0">
              <a:solidFill>
                <a:prstClr val="black"/>
              </a:solidFill>
            </a:endParaRPr>
          </a:p>
          <a:p>
            <a:r>
              <a:rPr lang="en-US" altLang="zh-CN" dirty="0" smtClean="0">
                <a:solidFill>
                  <a:prstClr val="black"/>
                </a:solidFill>
              </a:rPr>
              <a:t>    2</a:t>
            </a:r>
            <a:r>
              <a:rPr lang="zh-CN" altLang="en-US" dirty="0" smtClean="0">
                <a:solidFill>
                  <a:prstClr val="black"/>
                </a:solidFill>
              </a:rPr>
              <a:t>、</a:t>
            </a:r>
            <a:r>
              <a:rPr lang="zh-CN" altLang="zh-CN" dirty="0"/>
              <a:t>提供丰富的操作材料，与幼儿共同探索科学实验</a:t>
            </a:r>
          </a:p>
          <a:p>
            <a:endParaRPr lang="en-US" altLang="zh-CN" dirty="0" smtClean="0">
              <a:solidFill>
                <a:prstClr val="black"/>
              </a:solidFill>
            </a:endParaRPr>
          </a:p>
          <a:p>
            <a:endParaRPr lang="en-US" altLang="zh-CN" dirty="0">
              <a:solidFill>
                <a:prstClr val="black"/>
              </a:solidFill>
            </a:endParaRPr>
          </a:p>
          <a:p>
            <a:endParaRPr lang="en-US" altLang="zh-CN" dirty="0" smtClean="0">
              <a:solidFill>
                <a:prstClr val="black"/>
              </a:solidFill>
            </a:endParaRPr>
          </a:p>
          <a:p>
            <a:endParaRPr lang="zh-CN" altLang="zh-CN" dirty="0">
              <a:solidFill>
                <a:prstClr val="black"/>
              </a:solidFill>
            </a:endParaRPr>
          </a:p>
        </p:txBody>
      </p:sp>
    </p:spTree>
    <p:extLst>
      <p:ext uri="{BB962C8B-B14F-4D97-AF65-F5344CB8AC3E}">
        <p14:creationId xmlns:p14="http://schemas.microsoft.com/office/powerpoint/2010/main" val="10830365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6" y="476672"/>
            <a:ext cx="9328150"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95536" y="1484784"/>
            <a:ext cx="7704856" cy="1754326"/>
          </a:xfrm>
          <a:prstGeom prst="rect">
            <a:avLst/>
          </a:prstGeom>
          <a:noFill/>
        </p:spPr>
        <p:txBody>
          <a:bodyPr wrap="square" rtlCol="0">
            <a:spAutoFit/>
          </a:bodyPr>
          <a:lstStyle/>
          <a:p>
            <a:r>
              <a:rPr lang="zh-CN" altLang="en-US" dirty="0" smtClean="0"/>
              <a:t>         </a:t>
            </a:r>
            <a:endParaRPr lang="en-US" altLang="zh-CN" dirty="0" smtClean="0"/>
          </a:p>
          <a:p>
            <a:r>
              <a:rPr lang="en-US" altLang="zh-CN" dirty="0"/>
              <a:t> </a:t>
            </a:r>
            <a:r>
              <a:rPr lang="en-US" altLang="zh-CN" dirty="0" smtClean="0"/>
              <a:t>     </a:t>
            </a:r>
            <a:r>
              <a:rPr lang="zh-CN" altLang="en-US" dirty="0" smtClean="0"/>
              <a:t>（三）研究不足</a:t>
            </a:r>
            <a:endParaRPr lang="en-US" altLang="zh-CN" dirty="0" smtClean="0"/>
          </a:p>
          <a:p>
            <a:endParaRPr lang="en-US" altLang="zh-CN" dirty="0" smtClean="0"/>
          </a:p>
          <a:p>
            <a:r>
              <a:rPr lang="en-US" altLang="zh-CN" dirty="0"/>
              <a:t> </a:t>
            </a:r>
            <a:r>
              <a:rPr lang="en-US" altLang="zh-CN" dirty="0" smtClean="0"/>
              <a:t>        </a:t>
            </a:r>
            <a:r>
              <a:rPr lang="zh-CN" altLang="en-US" dirty="0" smtClean="0"/>
              <a:t>由于</a:t>
            </a:r>
            <a:r>
              <a:rPr lang="zh-CN" altLang="en-US" dirty="0"/>
              <a:t>研究者的研究水平、研究时间、研究条件有限等因素的影响， 导致在研究过程中出现了很多问题，</a:t>
            </a:r>
            <a:r>
              <a:rPr lang="zh-CN" altLang="en-US"/>
              <a:t>这些</a:t>
            </a:r>
            <a:r>
              <a:rPr lang="zh-CN" altLang="en-US" smtClean="0"/>
              <a:t>都值得</a:t>
            </a:r>
            <a:r>
              <a:rPr lang="zh-CN" altLang="en-US" dirty="0"/>
              <a:t>深入探讨和思考。 </a:t>
            </a:r>
            <a:endParaRPr lang="en-US" altLang="zh-CN" dirty="0" smtClean="0"/>
          </a:p>
          <a:p>
            <a:endParaRPr lang="en-US" altLang="zh-CN" dirty="0" smtClean="0"/>
          </a:p>
        </p:txBody>
      </p:sp>
    </p:spTree>
    <p:extLst>
      <p:ext uri="{BB962C8B-B14F-4D97-AF65-F5344CB8AC3E}">
        <p14:creationId xmlns:p14="http://schemas.microsoft.com/office/powerpoint/2010/main" val="776759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2267744" y="1482768"/>
            <a:ext cx="4752528" cy="605257"/>
            <a:chOff x="-122869" y="-2162"/>
            <a:chExt cx="4320067" cy="649211"/>
          </a:xfrm>
        </p:grpSpPr>
        <p:sp>
          <p:nvSpPr>
            <p:cNvPr id="7171" name="TextBox 18"/>
            <p:cNvSpPr>
              <a:spLocks noChangeArrowheads="1"/>
            </p:cNvSpPr>
            <p:nvPr/>
          </p:nvSpPr>
          <p:spPr bwMode="auto">
            <a:xfrm>
              <a:off x="616104" y="-2162"/>
              <a:ext cx="3581094" cy="575508"/>
            </a:xfrm>
            <a:prstGeom prst="roundRect">
              <a:avLst>
                <a:gd name="adj" fmla="val 8176"/>
              </a:avLst>
            </a:prstGeom>
            <a:solidFill>
              <a:schemeClr val="bg1"/>
            </a:solidFill>
            <a:ln w="19050" cmpd="sng">
              <a:solidFill>
                <a:srgbClr val="A6A6A6"/>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b="1" dirty="0">
                  <a:latin typeface="微软雅黑" pitchFamily="34" charset="-122"/>
                  <a:ea typeface="微软雅黑" pitchFamily="34" charset="-122"/>
                </a:rPr>
                <a:t>     </a:t>
              </a:r>
              <a:r>
                <a:rPr lang="en-US" altLang="zh-CN" sz="2800" b="1" dirty="0" smtClean="0">
                  <a:latin typeface="微软雅黑" pitchFamily="34" charset="-122"/>
                  <a:ea typeface="微软雅黑" pitchFamily="34" charset="-122"/>
                </a:rPr>
                <a:t> </a:t>
              </a:r>
              <a:r>
                <a:rPr lang="en-US" altLang="zh-CN" sz="2400" b="1" dirty="0" smtClean="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基础概念</a:t>
              </a:r>
              <a:endParaRPr lang="en-US" altLang="zh-CN" sz="2400" b="1" dirty="0">
                <a:latin typeface="微软雅黑" pitchFamily="34" charset="-122"/>
                <a:ea typeface="微软雅黑" pitchFamily="34" charset="-122"/>
              </a:endParaRPr>
            </a:p>
          </p:txBody>
        </p:sp>
        <p:sp>
          <p:nvSpPr>
            <p:cNvPr id="7172" name="椭圆 21"/>
            <p:cNvSpPr>
              <a:spLocks noChangeArrowheads="1"/>
            </p:cNvSpPr>
            <p:nvPr/>
          </p:nvSpPr>
          <p:spPr bwMode="auto">
            <a:xfrm>
              <a:off x="-122869" y="0"/>
              <a:ext cx="612831" cy="647049"/>
            </a:xfrm>
            <a:prstGeom prst="ellipse">
              <a:avLst/>
            </a:prstGeom>
            <a:solidFill>
              <a:srgbClr val="008AF2"/>
            </a:solidFill>
            <a:ln w="19050" cmpd="sng">
              <a:solidFill>
                <a:srgbClr val="A6A6A6"/>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3600" b="1" dirty="0">
                  <a:solidFill>
                    <a:schemeClr val="bg1"/>
                  </a:solidFill>
                  <a:ea typeface="微软雅黑" pitchFamily="34" charset="-122"/>
                </a:rPr>
                <a:t>一</a:t>
              </a:r>
            </a:p>
          </p:txBody>
        </p:sp>
      </p:grpSp>
      <p:sp>
        <p:nvSpPr>
          <p:cNvPr id="7173" name="矩形 23"/>
          <p:cNvSpPr>
            <a:spLocks noChangeArrowheads="1"/>
          </p:cNvSpPr>
          <p:nvPr/>
        </p:nvSpPr>
        <p:spPr bwMode="auto">
          <a:xfrm>
            <a:off x="0" y="696069"/>
            <a:ext cx="9144000" cy="287337"/>
          </a:xfrm>
          <a:prstGeom prst="rect">
            <a:avLst/>
          </a:prstGeom>
          <a:solidFill>
            <a:srgbClr val="008AF2"/>
          </a:solidFill>
          <a:ln>
            <a:noFill/>
          </a:ln>
          <a:effectLst>
            <a:outerShdw sx="102000" sy="102000" algn="ctr" rotWithShape="0">
              <a:srgbClr val="000000">
                <a:alpha val="31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a typeface="微软雅黑" pitchFamily="34" charset="-122"/>
            </a:endParaRPr>
          </a:p>
        </p:txBody>
      </p:sp>
      <p:grpSp>
        <p:nvGrpSpPr>
          <p:cNvPr id="7174" name="Group 6"/>
          <p:cNvGrpSpPr>
            <a:grpSpLocks/>
          </p:cNvGrpSpPr>
          <p:nvPr/>
        </p:nvGrpSpPr>
        <p:grpSpPr bwMode="auto">
          <a:xfrm>
            <a:off x="2267744" y="2477559"/>
            <a:ext cx="4752528" cy="591400"/>
            <a:chOff x="-122272" y="-159232"/>
            <a:chExt cx="4550964" cy="590950"/>
          </a:xfrm>
        </p:grpSpPr>
        <p:sp>
          <p:nvSpPr>
            <p:cNvPr id="7175" name="TextBox 25"/>
            <p:cNvSpPr>
              <a:spLocks noChangeArrowheads="1"/>
            </p:cNvSpPr>
            <p:nvPr/>
          </p:nvSpPr>
          <p:spPr bwMode="auto">
            <a:xfrm>
              <a:off x="638701" y="-159232"/>
              <a:ext cx="3789991" cy="575823"/>
            </a:xfrm>
            <a:prstGeom prst="roundRect">
              <a:avLst>
                <a:gd name="adj" fmla="val 8176"/>
              </a:avLst>
            </a:prstGeom>
            <a:solidFill>
              <a:schemeClr val="bg1"/>
            </a:solidFill>
            <a:ln w="19050" cmpd="sng">
              <a:solidFill>
                <a:srgbClr val="A6A6A6"/>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400" b="1" dirty="0" smtClean="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微任务宏任务</a:t>
              </a:r>
              <a:endParaRPr lang="zh-CN" altLang="en-US" sz="2400" b="1" dirty="0">
                <a:latin typeface="微软雅黑" pitchFamily="34" charset="-122"/>
                <a:ea typeface="微软雅黑" pitchFamily="34" charset="-122"/>
              </a:endParaRPr>
            </a:p>
          </p:txBody>
        </p:sp>
        <p:sp>
          <p:nvSpPr>
            <p:cNvPr id="7176" name="椭圆 26"/>
            <p:cNvSpPr>
              <a:spLocks noChangeArrowheads="1"/>
            </p:cNvSpPr>
            <p:nvPr/>
          </p:nvSpPr>
          <p:spPr bwMode="auto">
            <a:xfrm>
              <a:off x="-122272" y="-142966"/>
              <a:ext cx="627074" cy="574684"/>
            </a:xfrm>
            <a:prstGeom prst="ellipse">
              <a:avLst/>
            </a:prstGeom>
            <a:solidFill>
              <a:srgbClr val="008AF2"/>
            </a:solidFill>
            <a:ln w="19050" cmpd="sng">
              <a:solidFill>
                <a:srgbClr val="A6A6A6"/>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3600" b="1" dirty="0">
                  <a:solidFill>
                    <a:schemeClr val="bg1"/>
                  </a:solidFill>
                  <a:ea typeface="微软雅黑" pitchFamily="34" charset="-122"/>
                </a:rPr>
                <a:t>二</a:t>
              </a:r>
              <a:endParaRPr lang="zh-CN" altLang="en-US" sz="3600" b="1" dirty="0">
                <a:solidFill>
                  <a:schemeClr val="bg1"/>
                </a:solidFill>
                <a:latin typeface="Arial Unicode MS" pitchFamily="34" charset="-122"/>
                <a:ea typeface="Arial Unicode MS" pitchFamily="34" charset="-122"/>
                <a:cs typeface="Arial Unicode MS" pitchFamily="34" charset="-122"/>
              </a:endParaRPr>
            </a:p>
          </p:txBody>
        </p:sp>
      </p:grpSp>
      <p:sp>
        <p:nvSpPr>
          <p:cNvPr id="7186" name="Text Box 18"/>
          <p:cNvSpPr txBox="1">
            <a:spLocks noChangeArrowheads="1"/>
          </p:cNvSpPr>
          <p:nvPr/>
        </p:nvSpPr>
        <p:spPr bwMode="auto">
          <a:xfrm>
            <a:off x="323528" y="116632"/>
            <a:ext cx="18684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dirty="0">
                <a:ea typeface="微软雅黑" pitchFamily="34" charset="-122"/>
              </a:rPr>
              <a:t>目录</a:t>
            </a:r>
          </a:p>
        </p:txBody>
      </p:sp>
      <p:grpSp>
        <p:nvGrpSpPr>
          <p:cNvPr id="22" name="Group 6"/>
          <p:cNvGrpSpPr>
            <a:grpSpLocks/>
          </p:cNvGrpSpPr>
          <p:nvPr/>
        </p:nvGrpSpPr>
        <p:grpSpPr bwMode="auto">
          <a:xfrm>
            <a:off x="2267744" y="3512067"/>
            <a:ext cx="4752528" cy="576263"/>
            <a:chOff x="-37552" y="-941"/>
            <a:chExt cx="4752617" cy="575823"/>
          </a:xfrm>
        </p:grpSpPr>
        <p:sp>
          <p:nvSpPr>
            <p:cNvPr id="23" name="TextBox 25"/>
            <p:cNvSpPr>
              <a:spLocks noChangeArrowheads="1"/>
            </p:cNvSpPr>
            <p:nvPr/>
          </p:nvSpPr>
          <p:spPr bwMode="auto">
            <a:xfrm>
              <a:off x="758318" y="-941"/>
              <a:ext cx="3956747" cy="575823"/>
            </a:xfrm>
            <a:prstGeom prst="roundRect">
              <a:avLst>
                <a:gd name="adj" fmla="val 8176"/>
              </a:avLst>
            </a:prstGeom>
            <a:solidFill>
              <a:schemeClr val="bg1"/>
            </a:solidFill>
            <a:ln w="19050" cmpd="sng">
              <a:solidFill>
                <a:srgbClr val="A6A6A6"/>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en-US" altLang="zh-CN" sz="2400" b="1" dirty="0" smtClean="0">
                <a:latin typeface="微软雅黑" pitchFamily="34" charset="-122"/>
                <a:ea typeface="微软雅黑" pitchFamily="34" charset="-122"/>
              </a:endParaRPr>
            </a:p>
            <a:p>
              <a:pPr eaLnBrk="1" hangingPunct="1"/>
              <a:r>
                <a:rPr lang="zh-CN" altLang="en-US" sz="2400" b="1" dirty="0" smtClean="0">
                  <a:latin typeface="微软雅黑" pitchFamily="34" charset="-122"/>
                  <a:ea typeface="微软雅黑" pitchFamily="34" charset="-122"/>
                </a:rPr>
                <a:t>浏览器</a:t>
              </a:r>
              <a:r>
                <a:rPr lang="zh-CN" altLang="en-US" sz="2400" b="1" dirty="0">
                  <a:latin typeface="微软雅黑" pitchFamily="34" charset="-122"/>
                  <a:ea typeface="微软雅黑" pitchFamily="34" charset="-122"/>
                </a:rPr>
                <a:t>与</a:t>
              </a:r>
              <a:r>
                <a:rPr lang="en-US" altLang="zh-CN" sz="2400" b="1" dirty="0">
                  <a:latin typeface="微软雅黑" pitchFamily="34" charset="-122"/>
                  <a:ea typeface="微软雅黑" pitchFamily="34" charset="-122"/>
                </a:rPr>
                <a:t>node</a:t>
              </a:r>
              <a:r>
                <a:rPr lang="zh-CN" altLang="en-US" sz="2400" b="1" dirty="0">
                  <a:latin typeface="微软雅黑" pitchFamily="34" charset="-122"/>
                  <a:ea typeface="微软雅黑" pitchFamily="34" charset="-122"/>
                </a:rPr>
                <a:t>事件循环对比</a:t>
              </a:r>
            </a:p>
            <a:p>
              <a:pPr eaLnBrk="1" hangingPunct="1"/>
              <a:endParaRPr lang="zh-CN" altLang="en-US" sz="2400" b="1" dirty="0">
                <a:latin typeface="微软雅黑" pitchFamily="34" charset="-122"/>
                <a:ea typeface="微软雅黑" pitchFamily="34" charset="-122"/>
              </a:endParaRPr>
            </a:p>
          </p:txBody>
        </p:sp>
        <p:sp>
          <p:nvSpPr>
            <p:cNvPr id="24" name="椭圆 26"/>
            <p:cNvSpPr>
              <a:spLocks noChangeArrowheads="1"/>
            </p:cNvSpPr>
            <p:nvPr/>
          </p:nvSpPr>
          <p:spPr bwMode="auto">
            <a:xfrm>
              <a:off x="-37552" y="0"/>
              <a:ext cx="627074" cy="574684"/>
            </a:xfrm>
            <a:prstGeom prst="ellipse">
              <a:avLst/>
            </a:prstGeom>
            <a:solidFill>
              <a:srgbClr val="008AF2"/>
            </a:solidFill>
            <a:ln w="19050" cmpd="sng">
              <a:solidFill>
                <a:srgbClr val="A6A6A6"/>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3600" b="1" dirty="0">
                  <a:solidFill>
                    <a:schemeClr val="bg1"/>
                  </a:solidFill>
                  <a:ea typeface="微软雅黑" pitchFamily="34" charset="-122"/>
                </a:rPr>
                <a:t>三</a:t>
              </a:r>
              <a:endParaRPr lang="zh-CN" altLang="en-US" sz="3600" b="1" dirty="0">
                <a:solidFill>
                  <a:schemeClr val="bg1"/>
                </a:solidFill>
                <a:latin typeface="Arial Unicode MS" pitchFamily="34" charset="-122"/>
                <a:ea typeface="Arial Unicode MS" pitchFamily="34" charset="-122"/>
                <a:cs typeface="Arial Unicode MS" pitchFamily="34" charset="-122"/>
              </a:endParaRPr>
            </a:p>
          </p:txBody>
        </p:sp>
      </p:grpSp>
      <p:grpSp>
        <p:nvGrpSpPr>
          <p:cNvPr id="25" name="Group 6"/>
          <p:cNvGrpSpPr>
            <a:grpSpLocks/>
          </p:cNvGrpSpPr>
          <p:nvPr/>
        </p:nvGrpSpPr>
        <p:grpSpPr bwMode="auto">
          <a:xfrm>
            <a:off x="2295529" y="4528371"/>
            <a:ext cx="4724744" cy="588391"/>
            <a:chOff x="-31284" y="-13258"/>
            <a:chExt cx="4939631" cy="587942"/>
          </a:xfrm>
        </p:grpSpPr>
        <p:sp>
          <p:nvSpPr>
            <p:cNvPr id="26" name="TextBox 25"/>
            <p:cNvSpPr>
              <a:spLocks noChangeArrowheads="1"/>
            </p:cNvSpPr>
            <p:nvPr/>
          </p:nvSpPr>
          <p:spPr bwMode="auto">
            <a:xfrm>
              <a:off x="794585" y="-13258"/>
              <a:ext cx="4113762" cy="575823"/>
            </a:xfrm>
            <a:prstGeom prst="roundRect">
              <a:avLst>
                <a:gd name="adj" fmla="val 8176"/>
              </a:avLst>
            </a:prstGeom>
            <a:solidFill>
              <a:schemeClr val="bg1"/>
            </a:solidFill>
            <a:ln w="19050" cmpd="sng">
              <a:solidFill>
                <a:srgbClr val="A6A6A6"/>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400" b="1" dirty="0">
                  <a:latin typeface="微软雅黑" pitchFamily="34" charset="-122"/>
                  <a:ea typeface="微软雅黑" pitchFamily="34" charset="-122"/>
                </a:rPr>
                <a:t>          </a:t>
              </a:r>
              <a:r>
                <a:rPr lang="en-US" altLang="zh-CN" sz="2400" b="1" dirty="0" smtClean="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实践分析</a:t>
              </a:r>
              <a:endParaRPr lang="zh-CN" altLang="en-US" sz="2400" b="1" dirty="0">
                <a:latin typeface="微软雅黑" pitchFamily="34" charset="-122"/>
                <a:ea typeface="微软雅黑" pitchFamily="34" charset="-122"/>
              </a:endParaRPr>
            </a:p>
          </p:txBody>
        </p:sp>
        <p:sp>
          <p:nvSpPr>
            <p:cNvPr id="27" name="椭圆 26"/>
            <p:cNvSpPr>
              <a:spLocks noChangeArrowheads="1"/>
            </p:cNvSpPr>
            <p:nvPr/>
          </p:nvSpPr>
          <p:spPr bwMode="auto">
            <a:xfrm>
              <a:off x="-31284" y="0"/>
              <a:ext cx="658360" cy="574684"/>
            </a:xfrm>
            <a:prstGeom prst="ellipse">
              <a:avLst/>
            </a:prstGeom>
            <a:solidFill>
              <a:srgbClr val="008AF2"/>
            </a:solidFill>
            <a:ln w="19050" cmpd="sng">
              <a:solidFill>
                <a:srgbClr val="A6A6A6"/>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3600" b="1" dirty="0">
                  <a:solidFill>
                    <a:schemeClr val="bg1"/>
                  </a:solidFill>
                  <a:ea typeface="微软雅黑" pitchFamily="34" charset="-122"/>
                </a:rPr>
                <a:t>四</a:t>
              </a:r>
              <a:endParaRPr lang="zh-CN" altLang="en-US" sz="3600" b="1" dirty="0">
                <a:solidFill>
                  <a:schemeClr val="bg1"/>
                </a:solidFill>
                <a:latin typeface="Arial Unicode MS" pitchFamily="34" charset="-122"/>
                <a:ea typeface="Arial Unicode MS" pitchFamily="34" charset="-122"/>
                <a:cs typeface="Arial Unicode MS" pitchFamily="34" charset="-122"/>
              </a:endParaRPr>
            </a:p>
          </p:txBody>
        </p:sp>
      </p:grpSp>
      <p:grpSp>
        <p:nvGrpSpPr>
          <p:cNvPr id="31" name="Group 6"/>
          <p:cNvGrpSpPr>
            <a:grpSpLocks/>
          </p:cNvGrpSpPr>
          <p:nvPr/>
        </p:nvGrpSpPr>
        <p:grpSpPr bwMode="auto">
          <a:xfrm>
            <a:off x="2295529" y="5522573"/>
            <a:ext cx="4724743" cy="649788"/>
            <a:chOff x="-130871" y="-502002"/>
            <a:chExt cx="4724831" cy="649292"/>
          </a:xfrm>
        </p:grpSpPr>
        <p:sp>
          <p:nvSpPr>
            <p:cNvPr id="32" name="TextBox 25"/>
            <p:cNvSpPr>
              <a:spLocks noChangeArrowheads="1"/>
            </p:cNvSpPr>
            <p:nvPr/>
          </p:nvSpPr>
          <p:spPr bwMode="auto">
            <a:xfrm>
              <a:off x="654306" y="-465267"/>
              <a:ext cx="3939654" cy="575823"/>
            </a:xfrm>
            <a:prstGeom prst="roundRect">
              <a:avLst>
                <a:gd name="adj" fmla="val 8176"/>
              </a:avLst>
            </a:prstGeom>
            <a:solidFill>
              <a:schemeClr val="bg1"/>
            </a:solidFill>
            <a:ln w="19050" cmpd="sng">
              <a:solidFill>
                <a:srgbClr val="A6A6A6"/>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400" b="1" dirty="0">
                  <a:latin typeface="微软雅黑" pitchFamily="34" charset="-122"/>
                  <a:ea typeface="微软雅黑" pitchFamily="34" charset="-122"/>
                </a:rPr>
                <a:t>          </a:t>
              </a:r>
              <a:r>
                <a:rPr lang="en-US" altLang="zh-CN" sz="2400" b="1" dirty="0" smtClean="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参考资料</a:t>
              </a:r>
              <a:endParaRPr lang="zh-CN" altLang="en-US" sz="2400" b="1" dirty="0">
                <a:latin typeface="微软雅黑" pitchFamily="34" charset="-122"/>
                <a:ea typeface="微软雅黑" pitchFamily="34" charset="-122"/>
              </a:endParaRPr>
            </a:p>
          </p:txBody>
        </p:sp>
        <p:sp>
          <p:nvSpPr>
            <p:cNvPr id="33" name="椭圆 26"/>
            <p:cNvSpPr>
              <a:spLocks noChangeArrowheads="1"/>
            </p:cNvSpPr>
            <p:nvPr/>
          </p:nvSpPr>
          <p:spPr bwMode="auto">
            <a:xfrm>
              <a:off x="-130871" y="-502002"/>
              <a:ext cx="627074" cy="649292"/>
            </a:xfrm>
            <a:prstGeom prst="ellipse">
              <a:avLst/>
            </a:prstGeom>
            <a:solidFill>
              <a:srgbClr val="008AF2"/>
            </a:solidFill>
            <a:ln w="19050" cmpd="sng">
              <a:solidFill>
                <a:srgbClr val="A6A6A6"/>
              </a:solidFill>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3600" b="1" dirty="0" smtClean="0">
                  <a:solidFill>
                    <a:schemeClr val="bg1"/>
                  </a:solidFill>
                  <a:ea typeface="微软雅黑" pitchFamily="34" charset="-122"/>
                </a:rPr>
                <a:t>五</a:t>
              </a:r>
              <a:endParaRPr lang="zh-CN" altLang="en-US" sz="3600" b="1" dirty="0">
                <a:solidFill>
                  <a:schemeClr val="bg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1242311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59" y="1745432"/>
            <a:ext cx="3816424" cy="5112568"/>
          </a:xfrm>
          <a:prstGeom prst="rect">
            <a:avLst/>
          </a:prstGeom>
        </p:spPr>
      </p:pic>
      <p:sp>
        <p:nvSpPr>
          <p:cNvPr id="3" name="TextBox 2"/>
          <p:cNvSpPr txBox="1"/>
          <p:nvPr/>
        </p:nvSpPr>
        <p:spPr>
          <a:xfrm>
            <a:off x="1601763" y="2204864"/>
            <a:ext cx="8414085" cy="2031325"/>
          </a:xfrm>
          <a:prstGeom prst="rect">
            <a:avLst/>
          </a:prstGeom>
          <a:noFill/>
        </p:spPr>
        <p:txBody>
          <a:bodyPr wrap="square" rtlCol="0">
            <a:spAutoFit/>
          </a:bodyPr>
          <a:lstStyle/>
          <a:p>
            <a:r>
              <a:rPr lang="zh-CN" altLang="en-US" sz="7200" dirty="0" smtClean="0">
                <a:solidFill>
                  <a:srgbClr val="00B0F0"/>
                </a:solidFill>
              </a:rPr>
              <a:t>           </a:t>
            </a:r>
            <a:r>
              <a:rPr lang="zh-CN" altLang="en-US" sz="5400" dirty="0" smtClean="0">
                <a:solidFill>
                  <a:srgbClr val="00B0F0"/>
                </a:solidFill>
                <a:latin typeface="华文行楷" panose="02010800040101010101" pitchFamily="2" charset="-122"/>
                <a:ea typeface="华文行楷" panose="02010800040101010101" pitchFamily="2" charset="-122"/>
              </a:rPr>
              <a:t>谢谢！</a:t>
            </a:r>
            <a:endParaRPr lang="en-US" altLang="zh-CN" sz="5400" dirty="0" smtClean="0">
              <a:solidFill>
                <a:srgbClr val="00B0F0"/>
              </a:solidFill>
              <a:latin typeface="华文行楷" panose="02010800040101010101" pitchFamily="2" charset="-122"/>
              <a:ea typeface="华文行楷" panose="02010800040101010101" pitchFamily="2" charset="-122"/>
            </a:endParaRPr>
          </a:p>
          <a:p>
            <a:r>
              <a:rPr lang="zh-CN" altLang="en-US" sz="5400" dirty="0">
                <a:solidFill>
                  <a:srgbClr val="00B0F0"/>
                </a:solidFill>
                <a:latin typeface="华文行楷" panose="02010800040101010101" pitchFamily="2" charset="-122"/>
                <a:ea typeface="华文行楷" panose="02010800040101010101" pitchFamily="2" charset="-122"/>
              </a:rPr>
              <a:t>请各位</a:t>
            </a:r>
            <a:r>
              <a:rPr lang="zh-CN" altLang="en-US" sz="5400" dirty="0" smtClean="0">
                <a:solidFill>
                  <a:srgbClr val="00B0F0"/>
                </a:solidFill>
                <a:latin typeface="华文行楷" panose="02010800040101010101" pitchFamily="2" charset="-122"/>
                <a:ea typeface="华文行楷" panose="02010800040101010101" pitchFamily="2" charset="-122"/>
              </a:rPr>
              <a:t>老师批评指正！</a:t>
            </a:r>
            <a:endParaRPr lang="zh-CN" altLang="en-US" sz="5400" dirty="0">
              <a:solidFill>
                <a:srgbClr val="00B0F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189175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5"/>
          <p:cNvSpPr>
            <a:spLocks noChangeArrowheads="1"/>
          </p:cNvSpPr>
          <p:nvPr/>
        </p:nvSpPr>
        <p:spPr bwMode="auto">
          <a:xfrm>
            <a:off x="35496" y="406400"/>
            <a:ext cx="9108504" cy="576263"/>
          </a:xfrm>
          <a:prstGeom prst="rect">
            <a:avLst/>
          </a:prstGeom>
          <a:solidFill>
            <a:srgbClr val="008AF2"/>
          </a:solidFill>
          <a:ln>
            <a:noFill/>
          </a:ln>
          <a:effectLst>
            <a:outerShdw sx="102000" sy="102000" algn="ctr" rotWithShape="0">
              <a:srgbClr val="000000">
                <a:alpha val="31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200" b="1" dirty="0" smtClean="0">
                <a:solidFill>
                  <a:srgbClr val="FFFFFF"/>
                </a:solidFill>
                <a:latin typeface="微软雅黑" pitchFamily="34" charset="-122"/>
                <a:ea typeface="微软雅黑" pitchFamily="34" charset="-122"/>
              </a:rPr>
              <a:t>  </a:t>
            </a:r>
            <a:r>
              <a:rPr lang="zh-CN" altLang="en-US" sz="3200" b="1" dirty="0" smtClean="0">
                <a:solidFill>
                  <a:srgbClr val="FFFFFF"/>
                </a:solidFill>
                <a:latin typeface="微软雅黑" pitchFamily="34" charset="-122"/>
                <a:ea typeface="微软雅黑" pitchFamily="34" charset="-122"/>
              </a:rPr>
              <a:t>一.   基础概念</a:t>
            </a:r>
            <a:endParaRPr lang="zh-CN" altLang="en-US" sz="3200" dirty="0">
              <a:solidFill>
                <a:srgbClr val="FFFFFF"/>
              </a:solidFill>
              <a:latin typeface="微软雅黑" pitchFamily="34" charset="-122"/>
              <a:ea typeface="微软雅黑" pitchFamily="34" charset="-122"/>
            </a:endParaRPr>
          </a:p>
        </p:txBody>
      </p:sp>
      <p:sp>
        <p:nvSpPr>
          <p:cNvPr id="8197" name="Text Box 5"/>
          <p:cNvSpPr txBox="1">
            <a:spLocks noChangeArrowheads="1"/>
          </p:cNvSpPr>
          <p:nvPr/>
        </p:nvSpPr>
        <p:spPr bwMode="auto">
          <a:xfrm>
            <a:off x="297639" y="1127125"/>
            <a:ext cx="8640763" cy="435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en-US" altLang="zh-CN" sz="2000" b="1" dirty="0" smtClean="0"/>
              <a:t>      </a:t>
            </a:r>
            <a:endParaRPr lang="zh-CN" altLang="en-US" sz="2000" b="1" dirty="0">
              <a:solidFill>
                <a:srgbClr val="FF0000"/>
              </a:solidFill>
              <a:latin typeface="Times New Roman" pitchFamily="18" charset="0"/>
              <a:cs typeface="Times New Roman" pitchFamily="18" charset="0"/>
            </a:endParaRPr>
          </a:p>
        </p:txBody>
      </p:sp>
      <p:sp>
        <p:nvSpPr>
          <p:cNvPr id="4" name="TextBox 3"/>
          <p:cNvSpPr txBox="1"/>
          <p:nvPr/>
        </p:nvSpPr>
        <p:spPr>
          <a:xfrm>
            <a:off x="3347864" y="3356992"/>
            <a:ext cx="738664" cy="1368152"/>
          </a:xfrm>
          <a:prstGeom prst="rect">
            <a:avLst/>
          </a:prstGeom>
          <a:noFill/>
        </p:spPr>
        <p:txBody>
          <a:bodyPr vert="eaVert" wrap="square" rtlCol="0">
            <a:spAutoFit/>
          </a:bodyPr>
          <a:lstStyle/>
          <a:p>
            <a:r>
              <a:rPr lang="zh-CN" altLang="en-US" sz="3600" dirty="0" smtClean="0">
                <a:solidFill>
                  <a:schemeClr val="bg1"/>
                </a:solidFill>
              </a:rPr>
              <a:t>绪论</a:t>
            </a:r>
            <a:endParaRPr lang="zh-CN" altLang="en-US" sz="3600" dirty="0">
              <a:solidFill>
                <a:schemeClr val="bg1"/>
              </a:solidFill>
            </a:endParaRPr>
          </a:p>
        </p:txBody>
      </p:sp>
      <p:sp>
        <p:nvSpPr>
          <p:cNvPr id="2" name="文本框 1"/>
          <p:cNvSpPr txBox="1"/>
          <p:nvPr/>
        </p:nvSpPr>
        <p:spPr>
          <a:xfrm>
            <a:off x="297639" y="1196752"/>
            <a:ext cx="8234801" cy="2585323"/>
          </a:xfrm>
          <a:prstGeom prst="rect">
            <a:avLst/>
          </a:prstGeom>
          <a:noFill/>
        </p:spPr>
        <p:txBody>
          <a:bodyPr wrap="square" rtlCol="0">
            <a:spAutoFit/>
          </a:bodyPr>
          <a:lstStyle/>
          <a:p>
            <a:r>
              <a:rPr lang="en-US" altLang="zh-CN" dirty="0" err="1"/>
              <a:t>javascript</a:t>
            </a:r>
            <a:r>
              <a:rPr lang="zh-CN" altLang="en-US" dirty="0"/>
              <a:t>是单线程语言</a:t>
            </a:r>
          </a:p>
          <a:p>
            <a:r>
              <a:rPr lang="zh-CN" altLang="en-US" dirty="0"/>
              <a:t>在浏览器中一个页面永远只有一个线程在执行</a:t>
            </a:r>
            <a:r>
              <a:rPr lang="en-US" altLang="zh-CN" dirty="0" err="1"/>
              <a:t>js</a:t>
            </a:r>
            <a:r>
              <a:rPr lang="zh-CN" altLang="en-US" dirty="0"/>
              <a:t>脚本代</a:t>
            </a:r>
            <a:r>
              <a:rPr lang="zh-CN" altLang="en-US" dirty="0" smtClean="0"/>
              <a:t>码</a:t>
            </a:r>
            <a:endParaRPr lang="en-US" altLang="zh-CN" dirty="0" smtClean="0"/>
          </a:p>
          <a:p>
            <a:endParaRPr lang="en-US" altLang="zh-CN" dirty="0"/>
          </a:p>
          <a:p>
            <a:r>
              <a:rPr lang="en-US" altLang="zh-CN" dirty="0" err="1"/>
              <a:t>javascript</a:t>
            </a:r>
            <a:r>
              <a:rPr lang="zh-CN" altLang="en-US" dirty="0"/>
              <a:t>是单线程语言</a:t>
            </a:r>
            <a:r>
              <a:rPr lang="en-US" altLang="zh-CN" dirty="0"/>
              <a:t>,</a:t>
            </a:r>
            <a:r>
              <a:rPr lang="zh-CN" altLang="en-US" dirty="0"/>
              <a:t>但是代码解析却十分的快速，不会发生解析阻塞。</a:t>
            </a:r>
          </a:p>
          <a:p>
            <a:r>
              <a:rPr lang="en-US" altLang="zh-CN" dirty="0" err="1"/>
              <a:t>javascript</a:t>
            </a:r>
            <a:r>
              <a:rPr lang="zh-CN" altLang="en-US" dirty="0"/>
              <a:t>是异步执行的，通过事件循环（</a:t>
            </a:r>
            <a:r>
              <a:rPr lang="en-US" altLang="zh-CN" dirty="0"/>
              <a:t>Event Loop</a:t>
            </a:r>
            <a:r>
              <a:rPr lang="zh-CN" altLang="en-US" dirty="0"/>
              <a:t>）的方式实现</a:t>
            </a:r>
            <a:r>
              <a:rPr lang="zh-CN" altLang="en-US" dirty="0" smtClean="0"/>
              <a:t>。</a:t>
            </a:r>
            <a:endParaRPr lang="en-US" altLang="zh-CN" dirty="0" smtClean="0"/>
          </a:p>
          <a:p>
            <a:endParaRPr lang="en-US" altLang="zh-CN" dirty="0"/>
          </a:p>
          <a:p>
            <a:r>
              <a:rPr lang="zh-CN" altLang="en-US" dirty="0" smtClean="0"/>
              <a:t>下面介绍异步和事件循环</a:t>
            </a:r>
            <a:endParaRPr lang="zh-CN" altLang="en-US" dirty="0"/>
          </a:p>
          <a:p>
            <a:endParaRPr lang="zh-CN" altLang="en-US" dirty="0"/>
          </a:p>
          <a:p>
            <a:endParaRPr kumimoji="1" lang="zh-CN" altLang="en-US" dirty="0"/>
          </a:p>
        </p:txBody>
      </p:sp>
    </p:spTree>
    <p:extLst>
      <p:ext uri="{BB962C8B-B14F-4D97-AF65-F5344CB8AC3E}">
        <p14:creationId xmlns:p14="http://schemas.microsoft.com/office/powerpoint/2010/main" val="1397327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5"/>
          <p:cNvSpPr>
            <a:spLocks noChangeArrowheads="1"/>
          </p:cNvSpPr>
          <p:nvPr/>
        </p:nvSpPr>
        <p:spPr bwMode="auto">
          <a:xfrm>
            <a:off x="35496" y="406400"/>
            <a:ext cx="9108504" cy="576263"/>
          </a:xfrm>
          <a:prstGeom prst="rect">
            <a:avLst/>
          </a:prstGeom>
          <a:solidFill>
            <a:srgbClr val="008AF2"/>
          </a:solidFill>
          <a:ln>
            <a:noFill/>
          </a:ln>
          <a:effectLst>
            <a:outerShdw sx="102000" sy="102000" algn="ctr" rotWithShape="0">
              <a:srgbClr val="000000">
                <a:alpha val="31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200" b="1" dirty="0" smtClean="0">
                <a:solidFill>
                  <a:srgbClr val="FFFFFF"/>
                </a:solidFill>
                <a:latin typeface="微软雅黑" pitchFamily="34" charset="-122"/>
                <a:ea typeface="微软雅黑" pitchFamily="34" charset="-122"/>
              </a:rPr>
              <a:t>  </a:t>
            </a:r>
            <a:r>
              <a:rPr lang="zh-CN" altLang="en-US" sz="3200" b="1" dirty="0" smtClean="0">
                <a:solidFill>
                  <a:srgbClr val="FFFFFF"/>
                </a:solidFill>
                <a:latin typeface="微软雅黑" pitchFamily="34" charset="-122"/>
                <a:ea typeface="微软雅黑" pitchFamily="34" charset="-122"/>
              </a:rPr>
              <a:t>一.   基础概念</a:t>
            </a:r>
            <a:endParaRPr lang="zh-CN" altLang="en-US" sz="3200" dirty="0">
              <a:solidFill>
                <a:srgbClr val="FFFFFF"/>
              </a:solidFill>
              <a:latin typeface="微软雅黑" pitchFamily="34" charset="-122"/>
              <a:ea typeface="微软雅黑" pitchFamily="34" charset="-122"/>
            </a:endParaRPr>
          </a:p>
        </p:txBody>
      </p:sp>
      <p:sp>
        <p:nvSpPr>
          <p:cNvPr id="8197" name="Text Box 5"/>
          <p:cNvSpPr txBox="1">
            <a:spLocks noChangeArrowheads="1"/>
          </p:cNvSpPr>
          <p:nvPr/>
        </p:nvSpPr>
        <p:spPr bwMode="auto">
          <a:xfrm>
            <a:off x="297639" y="1127125"/>
            <a:ext cx="8640763" cy="435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en-US" altLang="zh-CN" sz="2000" b="1" dirty="0" smtClean="0"/>
              <a:t>      </a:t>
            </a:r>
            <a:endParaRPr lang="zh-CN" altLang="en-US" sz="2000" b="1" dirty="0">
              <a:solidFill>
                <a:srgbClr val="FF0000"/>
              </a:solidFill>
              <a:latin typeface="Times New Roman" pitchFamily="18" charset="0"/>
              <a:cs typeface="Times New Roman" pitchFamily="18" charset="0"/>
            </a:endParaRPr>
          </a:p>
        </p:txBody>
      </p:sp>
      <p:sp>
        <p:nvSpPr>
          <p:cNvPr id="4" name="TextBox 3"/>
          <p:cNvSpPr txBox="1"/>
          <p:nvPr/>
        </p:nvSpPr>
        <p:spPr>
          <a:xfrm>
            <a:off x="3347864" y="3356992"/>
            <a:ext cx="738664" cy="1368152"/>
          </a:xfrm>
          <a:prstGeom prst="rect">
            <a:avLst/>
          </a:prstGeom>
          <a:noFill/>
        </p:spPr>
        <p:txBody>
          <a:bodyPr vert="eaVert" wrap="square" rtlCol="0">
            <a:spAutoFit/>
          </a:bodyPr>
          <a:lstStyle/>
          <a:p>
            <a:r>
              <a:rPr lang="zh-CN" altLang="en-US" sz="3600" dirty="0" smtClean="0">
                <a:solidFill>
                  <a:schemeClr val="bg1"/>
                </a:solidFill>
              </a:rPr>
              <a:t>绪论</a:t>
            </a:r>
            <a:endParaRPr lang="zh-CN" altLang="en-US" sz="3600" dirty="0">
              <a:solidFill>
                <a:schemeClr val="bg1"/>
              </a:solidFill>
            </a:endParaRPr>
          </a:p>
        </p:txBody>
      </p:sp>
      <p:sp>
        <p:nvSpPr>
          <p:cNvPr id="2" name="文本框 1"/>
          <p:cNvSpPr txBox="1"/>
          <p:nvPr/>
        </p:nvSpPr>
        <p:spPr>
          <a:xfrm>
            <a:off x="297639" y="1052736"/>
            <a:ext cx="8234801" cy="369332"/>
          </a:xfrm>
          <a:prstGeom prst="rect">
            <a:avLst/>
          </a:prstGeom>
          <a:noFill/>
        </p:spPr>
        <p:txBody>
          <a:bodyPr wrap="square" rtlCol="0">
            <a:spAutoFit/>
          </a:bodyPr>
          <a:lstStyle/>
          <a:p>
            <a:r>
              <a:rPr lang="zh-CN" altLang="en-US" dirty="0" smtClean="0"/>
              <a:t>异步：</a:t>
            </a:r>
            <a:r>
              <a:rPr lang="zh-CN" altLang="en-US" dirty="0"/>
              <a:t>程序中现在运行的部分和将来运行的部分之间的关系就是异步编程的核心</a:t>
            </a:r>
            <a:r>
              <a:rPr lang="zh-CN" altLang="en-US" dirty="0" smtClean="0"/>
              <a:t>。</a:t>
            </a:r>
            <a:endParaRPr lang="zh-CN" altLang="en-US" dirty="0"/>
          </a:p>
        </p:txBody>
      </p:sp>
      <p:sp>
        <p:nvSpPr>
          <p:cNvPr id="3" name="文本框 2"/>
          <p:cNvSpPr txBox="1"/>
          <p:nvPr/>
        </p:nvSpPr>
        <p:spPr>
          <a:xfrm>
            <a:off x="297639" y="1522297"/>
            <a:ext cx="889985" cy="369332"/>
          </a:xfrm>
          <a:prstGeom prst="rect">
            <a:avLst/>
          </a:prstGeom>
          <a:noFill/>
        </p:spPr>
        <p:txBody>
          <a:bodyPr wrap="square" rtlCol="0">
            <a:spAutoFit/>
          </a:bodyPr>
          <a:lstStyle/>
          <a:p>
            <a:r>
              <a:rPr lang="zh-CN" altLang="en-US" dirty="0" smtClean="0"/>
              <a:t>例</a:t>
            </a:r>
            <a:r>
              <a:rPr lang="en-US" altLang="zh-CN" dirty="0" smtClean="0"/>
              <a:t>1</a:t>
            </a:r>
            <a:r>
              <a:rPr lang="zh-CN" altLang="en-US" dirty="0" smtClean="0"/>
              <a:t>：</a:t>
            </a:r>
            <a:endParaRPr lang="en-US" altLang="zh-CN" dirty="0" smtClean="0"/>
          </a:p>
        </p:txBody>
      </p:sp>
      <p:sp>
        <p:nvSpPr>
          <p:cNvPr id="6" name="文本框 5"/>
          <p:cNvSpPr txBox="1"/>
          <p:nvPr/>
        </p:nvSpPr>
        <p:spPr>
          <a:xfrm>
            <a:off x="331420" y="5589240"/>
            <a:ext cx="8417044" cy="923330"/>
          </a:xfrm>
          <a:prstGeom prst="rect">
            <a:avLst/>
          </a:prstGeom>
          <a:noFill/>
        </p:spPr>
        <p:txBody>
          <a:bodyPr wrap="square" rtlCol="0">
            <a:spAutoFit/>
          </a:bodyPr>
          <a:lstStyle/>
          <a:p>
            <a:r>
              <a:rPr lang="zh-CN" altLang="en-US" dirty="0"/>
              <a:t>任何时候，只要将一段代码包装成一个函数，并指定它在响应某个事件</a:t>
            </a:r>
            <a:r>
              <a:rPr lang="en-US" altLang="zh-CN" dirty="0"/>
              <a:t>(</a:t>
            </a:r>
            <a:r>
              <a:rPr lang="zh-CN" altLang="en-US" dirty="0"/>
              <a:t>定时器、鼠标点击、</a:t>
            </a:r>
            <a:r>
              <a:rPr lang="en-US" altLang="zh-CN" dirty="0"/>
              <a:t>Ajax</a:t>
            </a:r>
            <a:r>
              <a:rPr lang="zh-CN" altLang="en-US" dirty="0"/>
              <a:t>响应等</a:t>
            </a:r>
            <a:r>
              <a:rPr lang="en-US" altLang="zh-CN" dirty="0"/>
              <a:t>)</a:t>
            </a:r>
            <a:r>
              <a:rPr lang="zh-CN" altLang="en-US" dirty="0"/>
              <a:t>时执行，你就是在代码中创建了一个将来执行的块，也由此在这个程序中引入了异步机制</a:t>
            </a:r>
            <a:r>
              <a:rPr lang="zh-CN" altLang="en-US" dirty="0" smtClean="0"/>
              <a:t>。</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889" y="2041393"/>
            <a:ext cx="3528392" cy="2956004"/>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005" y="2011100"/>
            <a:ext cx="3128624" cy="1677811"/>
          </a:xfrm>
          <a:prstGeom prst="rect">
            <a:avLst/>
          </a:prstGeom>
        </p:spPr>
      </p:pic>
      <p:sp>
        <p:nvSpPr>
          <p:cNvPr id="11" name="文本框 10"/>
          <p:cNvSpPr txBox="1"/>
          <p:nvPr/>
        </p:nvSpPr>
        <p:spPr>
          <a:xfrm>
            <a:off x="4788024" y="1549702"/>
            <a:ext cx="889985" cy="369332"/>
          </a:xfrm>
          <a:prstGeom prst="rect">
            <a:avLst/>
          </a:prstGeom>
          <a:noFill/>
        </p:spPr>
        <p:txBody>
          <a:bodyPr wrap="square" rtlCol="0">
            <a:spAutoFit/>
          </a:bodyPr>
          <a:lstStyle/>
          <a:p>
            <a:r>
              <a:rPr lang="zh-CN" altLang="en-US" dirty="0" smtClean="0"/>
              <a:t>现在</a:t>
            </a:r>
            <a:endParaRPr lang="en-US" altLang="zh-CN" dirty="0" smtClean="0"/>
          </a:p>
        </p:txBody>
      </p:sp>
      <p:sp>
        <p:nvSpPr>
          <p:cNvPr id="12" name="文本框 11"/>
          <p:cNvSpPr txBox="1"/>
          <p:nvPr/>
        </p:nvSpPr>
        <p:spPr>
          <a:xfrm>
            <a:off x="4774438" y="3949120"/>
            <a:ext cx="889985" cy="369332"/>
          </a:xfrm>
          <a:prstGeom prst="rect">
            <a:avLst/>
          </a:prstGeom>
          <a:noFill/>
        </p:spPr>
        <p:txBody>
          <a:bodyPr wrap="square" rtlCol="0">
            <a:spAutoFit/>
          </a:bodyPr>
          <a:lstStyle/>
          <a:p>
            <a:r>
              <a:rPr lang="zh-CN" altLang="en-US" dirty="0" smtClean="0"/>
              <a:t>将来</a:t>
            </a:r>
            <a:endParaRPr lang="en-US" altLang="zh-CN" dirty="0" smtClean="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005" y="4346088"/>
            <a:ext cx="3135520" cy="914024"/>
          </a:xfrm>
          <a:prstGeom prst="rect">
            <a:avLst/>
          </a:prstGeom>
        </p:spPr>
      </p:pic>
    </p:spTree>
    <p:extLst>
      <p:ext uri="{BB962C8B-B14F-4D97-AF65-F5344CB8AC3E}">
        <p14:creationId xmlns:p14="http://schemas.microsoft.com/office/powerpoint/2010/main" val="505012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5"/>
          <p:cNvSpPr>
            <a:spLocks noChangeArrowheads="1"/>
          </p:cNvSpPr>
          <p:nvPr/>
        </p:nvSpPr>
        <p:spPr bwMode="auto">
          <a:xfrm>
            <a:off x="35496" y="406400"/>
            <a:ext cx="9108504" cy="576263"/>
          </a:xfrm>
          <a:prstGeom prst="rect">
            <a:avLst/>
          </a:prstGeom>
          <a:solidFill>
            <a:srgbClr val="008AF2"/>
          </a:solidFill>
          <a:ln>
            <a:noFill/>
          </a:ln>
          <a:effectLst>
            <a:outerShdw sx="102000" sy="102000" algn="ctr" rotWithShape="0">
              <a:srgbClr val="000000">
                <a:alpha val="31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200" b="1" dirty="0" smtClean="0">
                <a:solidFill>
                  <a:srgbClr val="FFFFFF"/>
                </a:solidFill>
                <a:latin typeface="微软雅黑" pitchFamily="34" charset="-122"/>
                <a:ea typeface="微软雅黑" pitchFamily="34" charset="-122"/>
              </a:rPr>
              <a:t>  </a:t>
            </a:r>
            <a:r>
              <a:rPr lang="zh-CN" altLang="en-US" sz="3200" b="1" dirty="0" smtClean="0">
                <a:solidFill>
                  <a:srgbClr val="FFFFFF"/>
                </a:solidFill>
                <a:latin typeface="微软雅黑" pitchFamily="34" charset="-122"/>
                <a:ea typeface="微软雅黑" pitchFamily="34" charset="-122"/>
              </a:rPr>
              <a:t>一.   基础概念</a:t>
            </a:r>
            <a:endParaRPr lang="zh-CN" altLang="en-US" sz="3200" dirty="0">
              <a:solidFill>
                <a:srgbClr val="FFFFFF"/>
              </a:solidFill>
              <a:latin typeface="微软雅黑" pitchFamily="34" charset="-122"/>
              <a:ea typeface="微软雅黑" pitchFamily="34" charset="-122"/>
            </a:endParaRPr>
          </a:p>
        </p:txBody>
      </p:sp>
      <p:sp>
        <p:nvSpPr>
          <p:cNvPr id="8197" name="Text Box 5"/>
          <p:cNvSpPr txBox="1">
            <a:spLocks noChangeArrowheads="1"/>
          </p:cNvSpPr>
          <p:nvPr/>
        </p:nvSpPr>
        <p:spPr bwMode="auto">
          <a:xfrm>
            <a:off x="297639" y="1127125"/>
            <a:ext cx="8640763" cy="435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en-US" altLang="zh-CN" sz="2000" b="1" dirty="0" smtClean="0"/>
              <a:t>      </a:t>
            </a:r>
            <a:endParaRPr lang="zh-CN" altLang="en-US" sz="2000" b="1" dirty="0">
              <a:solidFill>
                <a:srgbClr val="FF0000"/>
              </a:solidFill>
              <a:latin typeface="Times New Roman" pitchFamily="18" charset="0"/>
              <a:cs typeface="Times New Roman" pitchFamily="18" charset="0"/>
            </a:endParaRPr>
          </a:p>
        </p:txBody>
      </p:sp>
      <p:sp>
        <p:nvSpPr>
          <p:cNvPr id="4" name="TextBox 3"/>
          <p:cNvSpPr txBox="1"/>
          <p:nvPr/>
        </p:nvSpPr>
        <p:spPr>
          <a:xfrm>
            <a:off x="3347864" y="3356992"/>
            <a:ext cx="738664" cy="1368152"/>
          </a:xfrm>
          <a:prstGeom prst="rect">
            <a:avLst/>
          </a:prstGeom>
          <a:noFill/>
        </p:spPr>
        <p:txBody>
          <a:bodyPr vert="eaVert" wrap="square" rtlCol="0">
            <a:spAutoFit/>
          </a:bodyPr>
          <a:lstStyle/>
          <a:p>
            <a:r>
              <a:rPr lang="zh-CN" altLang="en-US" sz="3600" dirty="0" smtClean="0">
                <a:solidFill>
                  <a:schemeClr val="bg1"/>
                </a:solidFill>
              </a:rPr>
              <a:t>绪论</a:t>
            </a:r>
            <a:endParaRPr lang="zh-CN" altLang="en-US" sz="3600" dirty="0">
              <a:solidFill>
                <a:schemeClr val="bg1"/>
              </a:solidFill>
            </a:endParaRPr>
          </a:p>
        </p:txBody>
      </p:sp>
      <p:sp>
        <p:nvSpPr>
          <p:cNvPr id="2" name="文本框 1"/>
          <p:cNvSpPr txBox="1"/>
          <p:nvPr/>
        </p:nvSpPr>
        <p:spPr>
          <a:xfrm>
            <a:off x="297639" y="1196752"/>
            <a:ext cx="8234801" cy="3970318"/>
          </a:xfrm>
          <a:prstGeom prst="rect">
            <a:avLst/>
          </a:prstGeom>
          <a:noFill/>
        </p:spPr>
        <p:txBody>
          <a:bodyPr wrap="square" rtlCol="0">
            <a:spAutoFit/>
          </a:bodyPr>
          <a:lstStyle/>
          <a:p>
            <a:r>
              <a:rPr lang="en-US" altLang="zh-CN" dirty="0" err="1"/>
              <a:t>javascript</a:t>
            </a:r>
            <a:r>
              <a:rPr lang="zh-CN" altLang="en-US" dirty="0"/>
              <a:t>是单线程语言</a:t>
            </a:r>
          </a:p>
          <a:p>
            <a:r>
              <a:rPr lang="zh-CN" altLang="en-US" dirty="0"/>
              <a:t>在浏览器中一个页面永远只有一个线程在执行</a:t>
            </a:r>
            <a:r>
              <a:rPr lang="en-US" altLang="zh-CN" dirty="0" err="1"/>
              <a:t>js</a:t>
            </a:r>
            <a:r>
              <a:rPr lang="zh-CN" altLang="en-US" dirty="0"/>
              <a:t>脚本代</a:t>
            </a:r>
            <a:r>
              <a:rPr lang="zh-CN" altLang="en-US" dirty="0" smtClean="0"/>
              <a:t>码</a:t>
            </a:r>
            <a:endParaRPr lang="en-US" altLang="zh-CN" dirty="0" smtClean="0"/>
          </a:p>
          <a:p>
            <a:endParaRPr lang="en-US" altLang="zh-CN" dirty="0"/>
          </a:p>
          <a:p>
            <a:r>
              <a:rPr lang="en-US" altLang="zh-CN" dirty="0" err="1"/>
              <a:t>javascript</a:t>
            </a:r>
            <a:r>
              <a:rPr lang="zh-CN" altLang="en-US" dirty="0"/>
              <a:t>是单线程语言</a:t>
            </a:r>
            <a:r>
              <a:rPr lang="en-US" altLang="zh-CN" dirty="0"/>
              <a:t>,</a:t>
            </a:r>
            <a:r>
              <a:rPr lang="zh-CN" altLang="en-US" dirty="0"/>
              <a:t>但是代码解析却十分的快速，不会发生解析阻塞。</a:t>
            </a:r>
          </a:p>
          <a:p>
            <a:r>
              <a:rPr lang="en-US" altLang="zh-CN" dirty="0" err="1"/>
              <a:t>javascript</a:t>
            </a:r>
            <a:r>
              <a:rPr lang="zh-CN" altLang="en-US" dirty="0"/>
              <a:t>是异步执行的，通过事件循环（</a:t>
            </a:r>
            <a:r>
              <a:rPr lang="en-US" altLang="zh-CN" dirty="0"/>
              <a:t>Event Loop</a:t>
            </a:r>
            <a:r>
              <a:rPr lang="zh-CN" altLang="en-US" dirty="0"/>
              <a:t>）的方式实现</a:t>
            </a:r>
            <a:r>
              <a:rPr lang="zh-CN" altLang="en-US" dirty="0" smtClean="0"/>
              <a:t>。</a:t>
            </a:r>
            <a:endParaRPr lang="en-US" altLang="zh-CN" dirty="0" smtClean="0"/>
          </a:p>
          <a:p>
            <a:endParaRPr lang="en-US" altLang="zh-CN" dirty="0"/>
          </a:p>
          <a:p>
            <a:r>
              <a:rPr lang="zh-CN" altLang="en-US" dirty="0" smtClean="0"/>
              <a:t>记住两点：</a:t>
            </a:r>
            <a:endParaRPr lang="en-US" altLang="zh-CN" dirty="0" smtClean="0"/>
          </a:p>
          <a:p>
            <a:r>
              <a:rPr lang="en-US" altLang="zh-CN" dirty="0"/>
              <a:t>(1) JS</a:t>
            </a:r>
            <a:r>
              <a:rPr lang="zh-CN" altLang="en-US" dirty="0"/>
              <a:t>是单线程语言</a:t>
            </a:r>
          </a:p>
          <a:p>
            <a:r>
              <a:rPr lang="en-US" altLang="zh-CN" dirty="0"/>
              <a:t>(2) JS</a:t>
            </a:r>
            <a:r>
              <a:rPr lang="zh-CN" altLang="en-US" dirty="0"/>
              <a:t>的</a:t>
            </a:r>
            <a:r>
              <a:rPr lang="en-US" altLang="zh-CN" dirty="0"/>
              <a:t>Event Loop</a:t>
            </a:r>
            <a:r>
              <a:rPr lang="zh-CN" altLang="en-US" dirty="0"/>
              <a:t>是</a:t>
            </a:r>
            <a:r>
              <a:rPr lang="en-US" altLang="zh-CN" dirty="0"/>
              <a:t>JS</a:t>
            </a:r>
            <a:r>
              <a:rPr lang="zh-CN" altLang="en-US"/>
              <a:t>的执行机制。</a:t>
            </a:r>
          </a:p>
          <a:p>
            <a:endParaRPr lang="en-US" altLang="zh-CN" dirty="0" smtClean="0"/>
          </a:p>
          <a:p>
            <a:endParaRPr lang="en-US" altLang="zh-CN" dirty="0"/>
          </a:p>
          <a:p>
            <a:r>
              <a:rPr lang="zh-CN" altLang="en-US" dirty="0" smtClean="0"/>
              <a:t>下面介绍异步和事件循环</a:t>
            </a:r>
            <a:endParaRPr lang="zh-CN" altLang="en-US" dirty="0"/>
          </a:p>
          <a:p>
            <a:endParaRPr lang="zh-CN" altLang="en-US" dirty="0"/>
          </a:p>
          <a:p>
            <a:endParaRPr kumimoji="1" lang="zh-CN" altLang="en-US" dirty="0"/>
          </a:p>
        </p:txBody>
      </p:sp>
    </p:spTree>
    <p:extLst>
      <p:ext uri="{BB962C8B-B14F-4D97-AF65-F5344CB8AC3E}">
        <p14:creationId xmlns:p14="http://schemas.microsoft.com/office/powerpoint/2010/main" val="1905255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5"/>
          <p:cNvSpPr>
            <a:spLocks noChangeArrowheads="1"/>
          </p:cNvSpPr>
          <p:nvPr/>
        </p:nvSpPr>
        <p:spPr bwMode="auto">
          <a:xfrm>
            <a:off x="0" y="406400"/>
            <a:ext cx="9109075" cy="576263"/>
          </a:xfrm>
          <a:prstGeom prst="rect">
            <a:avLst/>
          </a:prstGeom>
          <a:solidFill>
            <a:srgbClr val="008AF2"/>
          </a:solidFill>
          <a:ln>
            <a:noFill/>
          </a:ln>
          <a:effectLst>
            <a:outerShdw sx="102000" sy="102000" algn="ctr" rotWithShape="0">
              <a:srgbClr val="000000">
                <a:alpha val="31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200" b="1" dirty="0" smtClean="0">
                <a:solidFill>
                  <a:srgbClr val="FFFFFF"/>
                </a:solidFill>
                <a:latin typeface="微软雅黑" pitchFamily="34" charset="-122"/>
                <a:ea typeface="微软雅黑" pitchFamily="34" charset="-122"/>
              </a:rPr>
              <a:t>  </a:t>
            </a:r>
            <a:r>
              <a:rPr lang="zh-CN" altLang="en-US" sz="3200" b="1" dirty="0" smtClean="0">
                <a:solidFill>
                  <a:srgbClr val="FFFFFF"/>
                </a:solidFill>
                <a:latin typeface="微软雅黑" pitchFamily="34" charset="-122"/>
                <a:ea typeface="微软雅黑" pitchFamily="34" charset="-122"/>
              </a:rPr>
              <a:t>（一）研究缘起</a:t>
            </a:r>
            <a:endParaRPr lang="zh-CN" altLang="en-US" sz="3200" dirty="0">
              <a:solidFill>
                <a:srgbClr val="FFFFFF"/>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2695521371"/>
              </p:ext>
            </p:extLst>
          </p:nvPr>
        </p:nvGraphicFramePr>
        <p:xfrm>
          <a:off x="1187624" y="148478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0432953"/>
      </p:ext>
    </p:extLst>
  </p:cSld>
  <p:clrMapOvr>
    <a:masterClrMapping/>
  </p:clrMapOvr>
  <mc:AlternateContent xmlns:mc="http://schemas.openxmlformats.org/markup-compatibility/2006" xmlns:p14="http://schemas.microsoft.com/office/powerpoint/2010/main">
    <mc:Choice Requires="p14">
      <p:transition p14:dur="0" advTm="64787"/>
    </mc:Choice>
    <mc:Fallback xmlns="">
      <p:transition advTm="64787"/>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5"/>
          <p:cNvSpPr>
            <a:spLocks noChangeArrowheads="1"/>
          </p:cNvSpPr>
          <p:nvPr/>
        </p:nvSpPr>
        <p:spPr bwMode="auto">
          <a:xfrm>
            <a:off x="0" y="406400"/>
            <a:ext cx="9109075" cy="576263"/>
          </a:xfrm>
          <a:prstGeom prst="rect">
            <a:avLst/>
          </a:prstGeom>
          <a:solidFill>
            <a:srgbClr val="008AF2"/>
          </a:solidFill>
          <a:ln>
            <a:noFill/>
          </a:ln>
          <a:effectLst>
            <a:outerShdw sx="102000" sy="102000" algn="ctr" rotWithShape="0">
              <a:srgbClr val="000000">
                <a:alpha val="31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200" b="1" dirty="0" smtClean="0">
                <a:solidFill>
                  <a:srgbClr val="FFFFFF"/>
                </a:solidFill>
                <a:latin typeface="微软雅黑" pitchFamily="34" charset="-122"/>
                <a:ea typeface="微软雅黑" pitchFamily="34" charset="-122"/>
              </a:rPr>
              <a:t>（二）研究目的及意义</a:t>
            </a:r>
            <a:endParaRPr lang="zh-CN" altLang="en-US" sz="3200" dirty="0">
              <a:solidFill>
                <a:srgbClr val="FFFFFF"/>
              </a:solidFill>
              <a:latin typeface="微软雅黑" pitchFamily="34" charset="-122"/>
              <a:ea typeface="微软雅黑" pitchFamily="34" charset="-122"/>
            </a:endParaRPr>
          </a:p>
        </p:txBody>
      </p:sp>
      <p:sp>
        <p:nvSpPr>
          <p:cNvPr id="2" name="TextBox 1"/>
          <p:cNvSpPr txBox="1"/>
          <p:nvPr/>
        </p:nvSpPr>
        <p:spPr>
          <a:xfrm>
            <a:off x="381724" y="3645024"/>
            <a:ext cx="8208912" cy="400110"/>
          </a:xfrm>
          <a:prstGeom prst="rect">
            <a:avLst/>
          </a:prstGeom>
          <a:noFill/>
        </p:spPr>
        <p:txBody>
          <a:bodyPr wrap="square" rtlCol="0">
            <a:spAutoFit/>
          </a:bodyPr>
          <a:lstStyle/>
          <a:p>
            <a:r>
              <a:rPr lang="en-US" altLang="zh-CN" sz="2000" b="1" dirty="0" smtClean="0"/>
              <a:t>       </a:t>
            </a:r>
            <a:endParaRPr lang="zh-CN" altLang="en-US" sz="2000" b="1" dirty="0"/>
          </a:p>
        </p:txBody>
      </p:sp>
      <p:sp>
        <p:nvSpPr>
          <p:cNvPr id="6" name="TextBox 5"/>
          <p:cNvSpPr txBox="1"/>
          <p:nvPr/>
        </p:nvSpPr>
        <p:spPr>
          <a:xfrm>
            <a:off x="539552" y="1382866"/>
            <a:ext cx="7632848" cy="4524315"/>
          </a:xfrm>
          <a:prstGeom prst="rect">
            <a:avLst/>
          </a:prstGeom>
          <a:noFill/>
        </p:spPr>
        <p:txBody>
          <a:bodyPr wrap="square" rtlCol="0">
            <a:spAutoFit/>
          </a:bodyPr>
          <a:lstStyle/>
          <a:p>
            <a:pPr algn="just">
              <a:spcAft>
                <a:spcPts val="0"/>
              </a:spcAft>
            </a:pPr>
            <a:r>
              <a:rPr lang="zh-CN" altLang="zh-CN" sz="2400" kern="100" dirty="0" smtClean="0">
                <a:latin typeface="微软雅黑" panose="020B0503020204020204" pitchFamily="34" charset="-122"/>
                <a:ea typeface="微软雅黑" panose="020B0503020204020204" pitchFamily="34" charset="-122"/>
                <a:cs typeface="Times New Roman"/>
              </a:rPr>
              <a:t>研究目的</a:t>
            </a:r>
            <a:r>
              <a:rPr lang="zh-CN" altLang="en-US" sz="2400" kern="100" dirty="0" smtClean="0">
                <a:latin typeface="微软雅黑" panose="020B0503020204020204" pitchFamily="34" charset="-122"/>
                <a:ea typeface="微软雅黑" panose="020B0503020204020204" pitchFamily="34" charset="-122"/>
                <a:cs typeface="Times New Roman"/>
              </a:rPr>
              <a:t>：</a:t>
            </a:r>
            <a:endParaRPr lang="en-US" altLang="zh-CN" sz="2400" kern="100" dirty="0" smtClean="0">
              <a:latin typeface="微软雅黑" panose="020B0503020204020204" pitchFamily="34" charset="-122"/>
              <a:ea typeface="微软雅黑" panose="020B0503020204020204" pitchFamily="34" charset="-122"/>
              <a:cs typeface="Times New Roman"/>
            </a:endParaRPr>
          </a:p>
          <a:p>
            <a:pPr algn="just">
              <a:spcAft>
                <a:spcPts val="0"/>
              </a:spcAft>
            </a:pPr>
            <a:endParaRPr lang="en-US" altLang="zh-CN" sz="2400" kern="100" dirty="0">
              <a:latin typeface="微软雅黑" panose="020B0503020204020204" pitchFamily="34" charset="-122"/>
              <a:ea typeface="微软雅黑" panose="020B0503020204020204" pitchFamily="34" charset="-122"/>
              <a:cs typeface="Times New Roman"/>
            </a:endParaRPr>
          </a:p>
          <a:p>
            <a:pPr algn="just">
              <a:spcAft>
                <a:spcPts val="0"/>
              </a:spcAft>
            </a:pPr>
            <a:r>
              <a:rPr lang="en-US" altLang="zh-CN" sz="2400" kern="100" dirty="0" smtClean="0">
                <a:latin typeface="微软雅黑" panose="020B0503020204020204" pitchFamily="34" charset="-122"/>
                <a:ea typeface="微软雅黑" panose="020B0503020204020204" pitchFamily="34" charset="-122"/>
                <a:cs typeface="Times New Roman"/>
              </a:rPr>
              <a:t>        1</a:t>
            </a:r>
            <a:r>
              <a:rPr lang="zh-CN" altLang="en-US" sz="2400" kern="100" dirty="0" smtClean="0">
                <a:latin typeface="微软雅黑" panose="020B0503020204020204" pitchFamily="34" charset="-122"/>
                <a:ea typeface="微软雅黑" panose="020B0503020204020204" pitchFamily="34" charset="-122"/>
                <a:cs typeface="Times New Roman"/>
              </a:rPr>
              <a:t>、</a:t>
            </a:r>
            <a:r>
              <a:rPr lang="zh-CN" altLang="zh-CN" sz="2400" kern="100" dirty="0" smtClean="0">
                <a:latin typeface="微软雅黑" panose="020B0503020204020204" pitchFamily="34" charset="-122"/>
                <a:ea typeface="微软雅黑" panose="020B0503020204020204" pitchFamily="34" charset="-122"/>
                <a:cs typeface="Times New Roman"/>
              </a:rPr>
              <a:t>通过本次行动证明以绘本为载体开展幼儿园大班科学集体教学的可行性；</a:t>
            </a:r>
            <a:endParaRPr lang="en-US" altLang="zh-CN" sz="2400" kern="100" dirty="0" smtClean="0">
              <a:latin typeface="微软雅黑" panose="020B0503020204020204" pitchFamily="34" charset="-122"/>
              <a:ea typeface="微软雅黑" panose="020B0503020204020204" pitchFamily="34" charset="-122"/>
              <a:cs typeface="Times New Roman"/>
            </a:endParaRPr>
          </a:p>
          <a:p>
            <a:pPr algn="just">
              <a:spcAft>
                <a:spcPts val="0"/>
              </a:spcAft>
            </a:pPr>
            <a:endParaRPr lang="en-US" altLang="zh-CN" sz="2400" kern="100" dirty="0" smtClean="0">
              <a:latin typeface="微软雅黑" panose="020B0503020204020204" pitchFamily="34" charset="-122"/>
              <a:ea typeface="微软雅黑" panose="020B0503020204020204" pitchFamily="34" charset="-122"/>
              <a:cs typeface="Times New Roman"/>
            </a:endParaRPr>
          </a:p>
          <a:p>
            <a:pPr algn="just">
              <a:spcAft>
                <a:spcPts val="0"/>
              </a:spcAft>
            </a:pPr>
            <a:endParaRPr lang="en-US" altLang="zh-CN" sz="2400" kern="100" dirty="0" smtClean="0">
              <a:latin typeface="微软雅黑" panose="020B0503020204020204" pitchFamily="34" charset="-122"/>
              <a:ea typeface="微软雅黑" panose="020B0503020204020204" pitchFamily="34" charset="-122"/>
              <a:cs typeface="Times New Roman"/>
            </a:endParaRPr>
          </a:p>
          <a:p>
            <a:pPr lvl="0" algn="just"/>
            <a:r>
              <a:rPr lang="en-US" altLang="zh-CN" sz="2400" kern="100" dirty="0" smtClean="0">
                <a:latin typeface="微软雅黑" panose="020B0503020204020204" pitchFamily="34" charset="-122"/>
                <a:ea typeface="微软雅黑" panose="020B0503020204020204" pitchFamily="34" charset="-122"/>
                <a:cs typeface="Times New Roman"/>
              </a:rPr>
              <a:t>    2</a:t>
            </a:r>
            <a:r>
              <a:rPr lang="zh-CN" altLang="en-US" sz="2400" kern="100" dirty="0" smtClean="0">
                <a:latin typeface="微软雅黑" panose="020B0503020204020204" pitchFamily="34" charset="-122"/>
                <a:ea typeface="微软雅黑" panose="020B0503020204020204" pitchFamily="34" charset="-122"/>
                <a:cs typeface="Times New Roman"/>
              </a:rPr>
              <a:t>、</a:t>
            </a:r>
            <a:r>
              <a:rPr lang="zh-CN" altLang="zh-CN" sz="2400" kern="100" dirty="0">
                <a:solidFill>
                  <a:prstClr val="black"/>
                </a:solidFill>
                <a:latin typeface="微软雅黑" panose="020B0503020204020204" pitchFamily="34" charset="-122"/>
                <a:ea typeface="微软雅黑" panose="020B0503020204020204" pitchFamily="34" charset="-122"/>
                <a:cs typeface="Times New Roman"/>
              </a:rPr>
              <a:t>探讨绘本运用在科学集体教学活动中的策略和</a:t>
            </a:r>
            <a:r>
              <a:rPr lang="zh-CN" altLang="zh-CN" sz="2400" kern="100" dirty="0" smtClean="0">
                <a:solidFill>
                  <a:prstClr val="black"/>
                </a:solidFill>
                <a:latin typeface="微软雅黑" panose="020B0503020204020204" pitchFamily="34" charset="-122"/>
                <a:ea typeface="微软雅黑" panose="020B0503020204020204" pitchFamily="34" charset="-122"/>
                <a:cs typeface="Times New Roman"/>
              </a:rPr>
              <a:t>方法</a:t>
            </a:r>
            <a:r>
              <a:rPr lang="en-US" altLang="zh-CN" sz="2400" kern="100" dirty="0">
                <a:solidFill>
                  <a:prstClr val="black"/>
                </a:solidFill>
                <a:latin typeface="微软雅黑" panose="020B0503020204020204" pitchFamily="34" charset="-122"/>
                <a:ea typeface="微软雅黑" panose="020B0503020204020204" pitchFamily="34" charset="-122"/>
                <a:cs typeface="Times New Roman"/>
              </a:rPr>
              <a:t>;</a:t>
            </a:r>
            <a:endParaRPr lang="zh-CN" altLang="zh-CN" sz="2400" kern="100" dirty="0">
              <a:solidFill>
                <a:prstClr val="black"/>
              </a:solidFill>
              <a:latin typeface="微软雅黑" panose="020B0503020204020204" pitchFamily="34" charset="-122"/>
              <a:ea typeface="微软雅黑" panose="020B0503020204020204" pitchFamily="34" charset="-122"/>
              <a:cs typeface="Times New Roman"/>
            </a:endParaRPr>
          </a:p>
          <a:p>
            <a:pPr algn="just">
              <a:spcAft>
                <a:spcPts val="0"/>
              </a:spcAft>
            </a:pPr>
            <a:endParaRPr lang="en-US" altLang="zh-CN" sz="2400" kern="100" dirty="0" smtClean="0">
              <a:latin typeface="微软雅黑" panose="020B0503020204020204" pitchFamily="34" charset="-122"/>
              <a:ea typeface="微软雅黑" panose="020B0503020204020204" pitchFamily="34" charset="-122"/>
              <a:cs typeface="Times New Roman"/>
            </a:endParaRPr>
          </a:p>
          <a:p>
            <a:pPr lvl="0" algn="just"/>
            <a:r>
              <a:rPr lang="en-US" altLang="zh-CN" sz="2400" kern="100" dirty="0" smtClean="0">
                <a:latin typeface="微软雅黑" panose="020B0503020204020204" pitchFamily="34" charset="-122"/>
                <a:ea typeface="微软雅黑" panose="020B0503020204020204" pitchFamily="34" charset="-122"/>
                <a:cs typeface="Times New Roman"/>
              </a:rPr>
              <a:t>     3</a:t>
            </a:r>
            <a:r>
              <a:rPr lang="zh-CN" altLang="en-US" sz="2400" kern="100" dirty="0" smtClean="0">
                <a:latin typeface="微软雅黑" panose="020B0503020204020204" pitchFamily="34" charset="-122"/>
                <a:ea typeface="微软雅黑" panose="020B0503020204020204" pitchFamily="34" charset="-122"/>
                <a:cs typeface="Times New Roman"/>
              </a:rPr>
              <a:t>、</a:t>
            </a:r>
            <a:r>
              <a:rPr lang="zh-CN" altLang="zh-CN" sz="2400" kern="100" dirty="0">
                <a:solidFill>
                  <a:prstClr val="black"/>
                </a:solidFill>
                <a:latin typeface="微软雅黑" panose="020B0503020204020204" pitchFamily="34" charset="-122"/>
                <a:ea typeface="微软雅黑" panose="020B0503020204020204" pitchFamily="34" charset="-122"/>
                <a:cs typeface="Times New Roman"/>
              </a:rPr>
              <a:t>分析以绘本为载体开展大班科学集体教学活动对幼儿科学素养的</a:t>
            </a:r>
            <a:r>
              <a:rPr lang="zh-CN" altLang="zh-CN" sz="2400" kern="100" dirty="0" smtClean="0">
                <a:solidFill>
                  <a:prstClr val="black"/>
                </a:solidFill>
                <a:latin typeface="微软雅黑" panose="020B0503020204020204" pitchFamily="34" charset="-122"/>
                <a:ea typeface="微软雅黑" panose="020B0503020204020204" pitchFamily="34" charset="-122"/>
                <a:cs typeface="Times New Roman"/>
              </a:rPr>
              <a:t>影响</a:t>
            </a:r>
            <a:r>
              <a:rPr lang="zh-CN" altLang="en-US" sz="2400" kern="100" dirty="0" smtClean="0">
                <a:solidFill>
                  <a:prstClr val="black"/>
                </a:solidFill>
                <a:latin typeface="微软雅黑" panose="020B0503020204020204" pitchFamily="34" charset="-122"/>
                <a:ea typeface="微软雅黑" panose="020B0503020204020204" pitchFamily="34" charset="-122"/>
                <a:cs typeface="Times New Roman"/>
              </a:rPr>
              <a:t>。</a:t>
            </a:r>
            <a:endParaRPr lang="en-US" altLang="zh-CN" sz="2400" kern="100" dirty="0">
              <a:solidFill>
                <a:prstClr val="black"/>
              </a:solidFill>
              <a:latin typeface="微软雅黑" panose="020B0503020204020204" pitchFamily="34" charset="-122"/>
              <a:ea typeface="微软雅黑" panose="020B0503020204020204" pitchFamily="34" charset="-122"/>
              <a:cs typeface="Times New Roman"/>
            </a:endParaRPr>
          </a:p>
          <a:p>
            <a:pPr lvl="0" algn="just"/>
            <a:endParaRPr lang="en-US" altLang="zh-CN" sz="2400" kern="100" dirty="0">
              <a:solidFill>
                <a:prstClr val="black"/>
              </a:solidFill>
              <a:latin typeface="微软雅黑" panose="020B0503020204020204" pitchFamily="34" charset="-122"/>
              <a:ea typeface="微软雅黑" panose="020B0503020204020204" pitchFamily="34" charset="-122"/>
              <a:cs typeface="Times New Roman"/>
            </a:endParaRPr>
          </a:p>
        </p:txBody>
      </p:sp>
    </p:spTree>
    <p:extLst>
      <p:ext uri="{BB962C8B-B14F-4D97-AF65-F5344CB8AC3E}">
        <p14:creationId xmlns:p14="http://schemas.microsoft.com/office/powerpoint/2010/main" val="3206681966"/>
      </p:ext>
    </p:extLst>
  </p:cSld>
  <p:clrMapOvr>
    <a:masterClrMapping/>
  </p:clrMapOvr>
  <mc:AlternateContent xmlns:mc="http://schemas.openxmlformats.org/markup-compatibility/2006" xmlns:p14="http://schemas.microsoft.com/office/powerpoint/2010/main">
    <mc:Choice Requires="p14">
      <p:transition p14:dur="0" advTm="64787"/>
    </mc:Choice>
    <mc:Fallback xmlns="">
      <p:transition advTm="64787"/>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5"/>
          <p:cNvSpPr>
            <a:spLocks noChangeArrowheads="1"/>
          </p:cNvSpPr>
          <p:nvPr/>
        </p:nvSpPr>
        <p:spPr bwMode="auto">
          <a:xfrm>
            <a:off x="0" y="406400"/>
            <a:ext cx="9109075" cy="576263"/>
          </a:xfrm>
          <a:prstGeom prst="rect">
            <a:avLst/>
          </a:prstGeom>
          <a:solidFill>
            <a:srgbClr val="008AF2"/>
          </a:solidFill>
          <a:ln>
            <a:noFill/>
          </a:ln>
          <a:effectLst>
            <a:outerShdw sx="102000" sy="102000" algn="ctr" rotWithShape="0">
              <a:srgbClr val="000000">
                <a:alpha val="31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200" b="1" dirty="0">
                <a:solidFill>
                  <a:srgbClr val="FFFFFF"/>
                </a:solidFill>
                <a:latin typeface="微软雅黑" pitchFamily="34" charset="-122"/>
                <a:ea typeface="微软雅黑" pitchFamily="34" charset="-122"/>
              </a:rPr>
              <a:t>  </a:t>
            </a:r>
            <a:r>
              <a:rPr lang="zh-CN" altLang="en-US" sz="3200" b="1" dirty="0" smtClean="0">
                <a:solidFill>
                  <a:srgbClr val="FFFFFF"/>
                </a:solidFill>
                <a:latin typeface="微软雅黑" pitchFamily="34" charset="-122"/>
                <a:ea typeface="微软雅黑" pitchFamily="34" charset="-122"/>
              </a:rPr>
              <a:t>（二）研究目的及意义</a:t>
            </a:r>
            <a:endParaRPr lang="zh-CN" altLang="en-US" sz="3200" dirty="0">
              <a:solidFill>
                <a:srgbClr val="FFFFFF"/>
              </a:solidFill>
              <a:latin typeface="微软雅黑" pitchFamily="34" charset="-122"/>
              <a:ea typeface="微软雅黑" pitchFamily="34" charset="-122"/>
            </a:endParaRPr>
          </a:p>
        </p:txBody>
      </p:sp>
      <p:sp>
        <p:nvSpPr>
          <p:cNvPr id="2" name="TextBox 1"/>
          <p:cNvSpPr txBox="1"/>
          <p:nvPr/>
        </p:nvSpPr>
        <p:spPr>
          <a:xfrm>
            <a:off x="270061" y="1628800"/>
            <a:ext cx="8568952" cy="4247317"/>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研究意义</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理论</a:t>
            </a:r>
            <a:r>
              <a:rPr lang="zh-CN" altLang="zh-CN" sz="2400" dirty="0">
                <a:latin typeface="微软雅黑" panose="020B0503020204020204" pitchFamily="34" charset="-122"/>
                <a:ea typeface="微软雅黑" panose="020B0503020204020204" pitchFamily="34" charset="-122"/>
              </a:rPr>
              <a:t>意义</a:t>
            </a:r>
          </a:p>
          <a:p>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      运用</a:t>
            </a:r>
            <a:r>
              <a:rPr lang="zh-CN" altLang="en-US" sz="2400" dirty="0">
                <a:latin typeface="微软雅黑" panose="020B0503020204020204" pitchFamily="34" charset="-122"/>
                <a:ea typeface="微软雅黑" panose="020B0503020204020204" pitchFamily="34" charset="-122"/>
              </a:rPr>
              <a:t>绘</a:t>
            </a:r>
            <a:r>
              <a:rPr lang="zh-CN" altLang="en-US" sz="2400" dirty="0" smtClean="0">
                <a:latin typeface="微软雅黑" panose="020B0503020204020204" pitchFamily="34" charset="-122"/>
                <a:ea typeface="微软雅黑" panose="020B0503020204020204" pitchFamily="34" charset="-122"/>
              </a:rPr>
              <a:t>本</a:t>
            </a:r>
            <a:r>
              <a:rPr lang="zh-CN" altLang="en-US" sz="2400" dirty="0">
                <a:latin typeface="微软雅黑" panose="020B0503020204020204" pitchFamily="34" charset="-122"/>
                <a:ea typeface="微软雅黑" panose="020B0503020204020204" pitchFamily="34" charset="-122"/>
              </a:rPr>
              <a:t>实施</a:t>
            </a:r>
            <a:r>
              <a:rPr lang="zh-CN" altLang="en-US" sz="2400" dirty="0" smtClean="0">
                <a:latin typeface="微软雅黑" panose="020B0503020204020204" pitchFamily="34" charset="-122"/>
                <a:ea typeface="微软雅黑" panose="020B0503020204020204" pitchFamily="34" charset="-122"/>
              </a:rPr>
              <a:t>科学教育进行了一定的探讨</a:t>
            </a:r>
            <a:r>
              <a:rPr lang="zh-CN" altLang="en-US" sz="2400" dirty="0">
                <a:latin typeface="微软雅黑" panose="020B0503020204020204" pitchFamily="34" charset="-122"/>
                <a:ea typeface="微软雅黑" panose="020B0503020204020204" pitchFamily="34" charset="-122"/>
              </a:rPr>
              <a:t>，以期为幼儿园一线教师提供一定的理论</a:t>
            </a:r>
            <a:r>
              <a:rPr lang="zh-CN" altLang="en-US" sz="2400" dirty="0" smtClean="0">
                <a:latin typeface="微软雅黑" panose="020B0503020204020204" pitchFamily="34" charset="-122"/>
                <a:ea typeface="微软雅黑" panose="020B0503020204020204" pitchFamily="34" charset="-122"/>
              </a:rPr>
              <a:t>指导。</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实践意义</a:t>
            </a:r>
          </a:p>
          <a:p>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为</a:t>
            </a:r>
            <a:r>
              <a:rPr lang="zh-CN" altLang="zh-CN" sz="2400" dirty="0">
                <a:latin typeface="微软雅黑" panose="020B0503020204020204" pitchFamily="34" charset="-122"/>
                <a:ea typeface="微软雅黑" panose="020B0503020204020204" pitchFamily="34" charset="-122"/>
              </a:rPr>
              <a:t>幼儿园教师运用绘本进行</a:t>
            </a:r>
            <a:r>
              <a:rPr lang="zh-CN" altLang="zh-CN" sz="2400" dirty="0" smtClean="0">
                <a:latin typeface="微软雅黑" panose="020B0503020204020204" pitchFamily="34" charset="-122"/>
                <a:ea typeface="微软雅黑" panose="020B0503020204020204" pitchFamily="34" charset="-122"/>
              </a:rPr>
              <a:t>科学</a:t>
            </a:r>
            <a:r>
              <a:rPr lang="zh-CN" altLang="en-US" sz="2400" dirty="0" smtClean="0">
                <a:latin typeface="微软雅黑" panose="020B0503020204020204" pitchFamily="34" charset="-122"/>
                <a:ea typeface="微软雅黑" panose="020B0503020204020204" pitchFamily="34" charset="-122"/>
              </a:rPr>
              <a:t>集体</a:t>
            </a:r>
            <a:r>
              <a:rPr lang="zh-CN" altLang="en-US" sz="2400" dirty="0">
                <a:latin typeface="微软雅黑" panose="020B0503020204020204" pitchFamily="34" charset="-122"/>
                <a:ea typeface="微软雅黑" panose="020B0503020204020204" pitchFamily="34" charset="-122"/>
              </a:rPr>
              <a:t>教学活动</a:t>
            </a:r>
            <a:r>
              <a:rPr lang="zh-CN" altLang="zh-CN" sz="2400" dirty="0" smtClean="0">
                <a:latin typeface="微软雅黑" panose="020B0503020204020204" pitchFamily="34" charset="-122"/>
                <a:ea typeface="微软雅黑" panose="020B0503020204020204" pitchFamily="34" charset="-122"/>
              </a:rPr>
              <a:t>提供</a:t>
            </a:r>
            <a:r>
              <a:rPr lang="zh-CN" altLang="zh-CN" sz="2400" dirty="0">
                <a:latin typeface="微软雅黑" panose="020B0503020204020204" pitchFamily="34" charset="-122"/>
                <a:ea typeface="微软雅黑" panose="020B0503020204020204" pitchFamily="34" charset="-122"/>
              </a:rPr>
              <a:t>切实有效的实践指导</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dirty="0">
              <a:latin typeface="+mn-ea"/>
            </a:endParaRPr>
          </a:p>
          <a:p>
            <a:endParaRPr lang="en-US" altLang="zh-CN" dirty="0" smtClean="0">
              <a:latin typeface="+mn-ea"/>
            </a:endParaRPr>
          </a:p>
          <a:p>
            <a:endParaRPr lang="en-US" altLang="zh-CN" dirty="0" smtClean="0">
              <a:latin typeface="+mn-ea"/>
            </a:endParaRPr>
          </a:p>
        </p:txBody>
      </p:sp>
    </p:spTree>
    <p:extLst>
      <p:ext uri="{BB962C8B-B14F-4D97-AF65-F5344CB8AC3E}">
        <p14:creationId xmlns:p14="http://schemas.microsoft.com/office/powerpoint/2010/main" val="3756068875"/>
      </p:ext>
    </p:extLst>
  </p:cSld>
  <p:clrMapOvr>
    <a:masterClrMapping/>
  </p:clrMapOvr>
  <mc:AlternateContent xmlns:mc="http://schemas.openxmlformats.org/markup-compatibility/2006" xmlns:p14="http://schemas.microsoft.com/office/powerpoint/2010/main">
    <mc:Choice Requires="p14">
      <p:transition p14:dur="0" advTm="64787"/>
    </mc:Choice>
    <mc:Fallback xmlns="">
      <p:transition advTm="6478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5"/>
          <p:cNvSpPr>
            <a:spLocks noChangeArrowheads="1"/>
          </p:cNvSpPr>
          <p:nvPr/>
        </p:nvSpPr>
        <p:spPr bwMode="auto">
          <a:xfrm>
            <a:off x="-18430" y="11088"/>
            <a:ext cx="9162430" cy="576263"/>
          </a:xfrm>
          <a:prstGeom prst="rect">
            <a:avLst/>
          </a:prstGeom>
          <a:solidFill>
            <a:srgbClr val="008AF2"/>
          </a:solidFill>
          <a:ln>
            <a:noFill/>
          </a:ln>
          <a:effectLst>
            <a:outerShdw sx="102000" sy="102000" algn="ctr" rotWithShape="0">
              <a:srgbClr val="000000">
                <a:alpha val="31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3200" b="1" dirty="0">
                <a:solidFill>
                  <a:srgbClr val="FFFFFF"/>
                </a:solidFill>
                <a:latin typeface="微软雅黑" pitchFamily="34" charset="-122"/>
                <a:ea typeface="微软雅黑" pitchFamily="34" charset="-122"/>
              </a:rPr>
              <a:t>  </a:t>
            </a:r>
            <a:r>
              <a:rPr lang="zh-CN" altLang="en-US" sz="3200" b="1" dirty="0" smtClean="0">
                <a:solidFill>
                  <a:srgbClr val="FFFFFF"/>
                </a:solidFill>
                <a:latin typeface="微软雅黑" pitchFamily="34" charset="-122"/>
                <a:ea typeface="微软雅黑" pitchFamily="34" charset="-122"/>
              </a:rPr>
              <a:t>（三）  </a:t>
            </a:r>
            <a:r>
              <a:rPr lang="zh-CN" altLang="en-US" sz="3200" b="1" dirty="0">
                <a:solidFill>
                  <a:srgbClr val="FFFFFF"/>
                </a:solidFill>
                <a:latin typeface="微软雅黑" pitchFamily="34" charset="-122"/>
                <a:ea typeface="微软雅黑" pitchFamily="34" charset="-122"/>
              </a:rPr>
              <a:t>文献</a:t>
            </a:r>
            <a:r>
              <a:rPr lang="zh-CN" altLang="en-US" sz="3200" b="1" dirty="0" smtClean="0">
                <a:solidFill>
                  <a:srgbClr val="FFFFFF"/>
                </a:solidFill>
                <a:latin typeface="微软雅黑" pitchFamily="34" charset="-122"/>
                <a:ea typeface="微软雅黑" pitchFamily="34" charset="-122"/>
              </a:rPr>
              <a:t>综述</a:t>
            </a:r>
            <a:endParaRPr lang="zh-CN" altLang="en-US" sz="3200" dirty="0">
              <a:solidFill>
                <a:srgbClr val="FFFFFF"/>
              </a:solidFill>
              <a:latin typeface="微软雅黑" pitchFamily="34" charset="-122"/>
              <a:ea typeface="微软雅黑" pitchFamily="34" charset="-122"/>
            </a:endParaRPr>
          </a:p>
        </p:txBody>
      </p:sp>
      <p:sp>
        <p:nvSpPr>
          <p:cNvPr id="9" name="椭圆 8"/>
          <p:cNvSpPr/>
          <p:nvPr/>
        </p:nvSpPr>
        <p:spPr>
          <a:xfrm>
            <a:off x="2967510" y="795281"/>
            <a:ext cx="2376264" cy="7343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文献综述</a:t>
            </a:r>
            <a:endParaRPr lang="zh-CN" altLang="en-US" dirty="0"/>
          </a:p>
        </p:txBody>
      </p:sp>
      <p:sp>
        <p:nvSpPr>
          <p:cNvPr id="10" name="TextBox 9"/>
          <p:cNvSpPr txBox="1"/>
          <p:nvPr/>
        </p:nvSpPr>
        <p:spPr>
          <a:xfrm>
            <a:off x="3615318" y="1000337"/>
            <a:ext cx="1107996" cy="369332"/>
          </a:xfrm>
          <a:prstGeom prst="rect">
            <a:avLst/>
          </a:prstGeom>
          <a:noFill/>
        </p:spPr>
        <p:txBody>
          <a:bodyPr wrap="none" rtlCol="0">
            <a:spAutoFit/>
          </a:bodyPr>
          <a:lstStyle/>
          <a:p>
            <a:r>
              <a:rPr lang="zh-CN" altLang="en-US" dirty="0" smtClean="0"/>
              <a:t>文献综述</a:t>
            </a:r>
            <a:endParaRPr lang="zh-CN" altLang="en-US" dirty="0"/>
          </a:p>
        </p:txBody>
      </p:sp>
      <p:cxnSp>
        <p:nvCxnSpPr>
          <p:cNvPr id="12" name="直接箭头连接符 11"/>
          <p:cNvCxnSpPr/>
          <p:nvPr/>
        </p:nvCxnSpPr>
        <p:spPr>
          <a:xfrm flipH="1">
            <a:off x="3124582" y="1642493"/>
            <a:ext cx="755868" cy="2879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4517721" y="1642493"/>
            <a:ext cx="706326" cy="2879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041499" y="1628800"/>
            <a:ext cx="1732409" cy="9360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的</a:t>
            </a:r>
            <a:endParaRPr lang="zh-CN" altLang="en-US" dirty="0"/>
          </a:p>
        </p:txBody>
      </p:sp>
      <p:sp>
        <p:nvSpPr>
          <p:cNvPr id="28" name="矩形 27"/>
          <p:cNvSpPr/>
          <p:nvPr/>
        </p:nvSpPr>
        <p:spPr>
          <a:xfrm>
            <a:off x="5537379" y="1628800"/>
            <a:ext cx="2052502" cy="10130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p:cNvSpPr/>
          <p:nvPr/>
        </p:nvSpPr>
        <p:spPr>
          <a:xfrm>
            <a:off x="1196273" y="1773667"/>
            <a:ext cx="1771237" cy="646331"/>
          </a:xfrm>
          <a:prstGeom prst="rect">
            <a:avLst/>
          </a:prstGeom>
        </p:spPr>
        <p:txBody>
          <a:bodyPr wrap="square">
            <a:spAutoFit/>
          </a:bodyPr>
          <a:lstStyle/>
          <a:p>
            <a:r>
              <a:rPr lang="zh-CN" altLang="zh-CN" dirty="0"/>
              <a:t>幼儿绘本的</a:t>
            </a:r>
            <a:r>
              <a:rPr lang="zh-CN" altLang="zh-CN" dirty="0" smtClean="0"/>
              <a:t>相关</a:t>
            </a:r>
            <a:r>
              <a:rPr lang="zh-CN" altLang="zh-CN" dirty="0"/>
              <a:t>研究</a:t>
            </a:r>
            <a:endParaRPr lang="zh-CN" altLang="en-US" dirty="0"/>
          </a:p>
        </p:txBody>
      </p:sp>
      <p:sp>
        <p:nvSpPr>
          <p:cNvPr id="26" name="矩形 25"/>
          <p:cNvSpPr/>
          <p:nvPr/>
        </p:nvSpPr>
        <p:spPr>
          <a:xfrm>
            <a:off x="5652120" y="1786472"/>
            <a:ext cx="1800200" cy="923330"/>
          </a:xfrm>
          <a:prstGeom prst="rect">
            <a:avLst/>
          </a:prstGeom>
        </p:spPr>
        <p:txBody>
          <a:bodyPr wrap="square">
            <a:spAutoFit/>
          </a:bodyPr>
          <a:lstStyle/>
          <a:p>
            <a:pPr lvl="0" algn="ctr"/>
            <a:r>
              <a:rPr lang="zh-CN" altLang="zh-CN" dirty="0" smtClean="0"/>
              <a:t>关于</a:t>
            </a:r>
            <a:r>
              <a:rPr lang="zh-CN" altLang="zh-CN" dirty="0"/>
              <a:t>幼儿科学</a:t>
            </a:r>
            <a:r>
              <a:rPr lang="zh-CN" altLang="zh-CN" dirty="0" smtClean="0"/>
              <a:t>教育的相关</a:t>
            </a:r>
            <a:r>
              <a:rPr lang="zh-CN" altLang="zh-CN" dirty="0"/>
              <a:t>研究</a:t>
            </a:r>
            <a:r>
              <a:rPr lang="zh-CN" altLang="zh-CN" dirty="0" smtClean="0">
                <a:solidFill>
                  <a:prstClr val="white"/>
                </a:solidFill>
              </a:rPr>
              <a:t>相关</a:t>
            </a:r>
            <a:r>
              <a:rPr lang="zh-CN" altLang="zh-CN" dirty="0">
                <a:solidFill>
                  <a:prstClr val="white"/>
                </a:solidFill>
              </a:rPr>
              <a:t>研究</a:t>
            </a:r>
            <a:endParaRPr lang="zh-CN" altLang="en-US" dirty="0">
              <a:solidFill>
                <a:prstClr val="white"/>
              </a:solidFill>
            </a:endParaRPr>
          </a:p>
        </p:txBody>
      </p:sp>
      <p:sp>
        <p:nvSpPr>
          <p:cNvPr id="1024" name="矩形 1023"/>
          <p:cNvSpPr/>
          <p:nvPr/>
        </p:nvSpPr>
        <p:spPr>
          <a:xfrm>
            <a:off x="267520" y="2774460"/>
            <a:ext cx="914400" cy="29213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绘</a:t>
            </a:r>
            <a:endParaRPr lang="zh-CN" altLang="en-US" dirty="0"/>
          </a:p>
        </p:txBody>
      </p:sp>
      <p:sp>
        <p:nvSpPr>
          <p:cNvPr id="36" name="矩形 35"/>
          <p:cNvSpPr/>
          <p:nvPr/>
        </p:nvSpPr>
        <p:spPr>
          <a:xfrm>
            <a:off x="1403648" y="2774461"/>
            <a:ext cx="1008112" cy="29663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p:cNvSpPr/>
          <p:nvPr/>
        </p:nvSpPr>
        <p:spPr>
          <a:xfrm>
            <a:off x="2667382" y="2793506"/>
            <a:ext cx="914400" cy="29473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870884" y="2853709"/>
            <a:ext cx="781236" cy="28421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6106430" y="2853709"/>
            <a:ext cx="769826" cy="28421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7380313" y="2853709"/>
            <a:ext cx="720080" cy="2842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9" name="TextBox 1028"/>
          <p:cNvSpPr txBox="1"/>
          <p:nvPr/>
        </p:nvSpPr>
        <p:spPr>
          <a:xfrm>
            <a:off x="493887" y="2834682"/>
            <a:ext cx="461665" cy="2914141"/>
          </a:xfrm>
          <a:prstGeom prst="rect">
            <a:avLst/>
          </a:prstGeom>
          <a:noFill/>
        </p:spPr>
        <p:txBody>
          <a:bodyPr vert="eaVert" wrap="square" rtlCol="0">
            <a:spAutoFit/>
          </a:bodyPr>
          <a:lstStyle/>
          <a:p>
            <a:r>
              <a:rPr lang="zh-CN" altLang="zh-CN" sz="1600" dirty="0"/>
              <a:t>绘本教育价值的相关研</a:t>
            </a:r>
            <a:r>
              <a:rPr lang="zh-CN" altLang="zh-CN" dirty="0"/>
              <a:t>究</a:t>
            </a:r>
            <a:endParaRPr lang="zh-CN" altLang="en-US" dirty="0"/>
          </a:p>
        </p:txBody>
      </p:sp>
      <p:sp>
        <p:nvSpPr>
          <p:cNvPr id="1030" name="TextBox 1029"/>
          <p:cNvSpPr txBox="1"/>
          <p:nvPr/>
        </p:nvSpPr>
        <p:spPr>
          <a:xfrm>
            <a:off x="1599927" y="2853709"/>
            <a:ext cx="677108" cy="2842134"/>
          </a:xfrm>
          <a:prstGeom prst="rect">
            <a:avLst/>
          </a:prstGeom>
          <a:noFill/>
        </p:spPr>
        <p:txBody>
          <a:bodyPr vert="eaVert" wrap="square" rtlCol="0">
            <a:spAutoFit/>
          </a:bodyPr>
          <a:lstStyle/>
          <a:p>
            <a:r>
              <a:rPr lang="zh-CN" altLang="zh-CN" sz="1600" dirty="0"/>
              <a:t>优秀绘本特征与科学绘本选择标准的相关研究</a:t>
            </a:r>
            <a:endParaRPr lang="zh-CN" altLang="en-US" sz="1600" dirty="0"/>
          </a:p>
        </p:txBody>
      </p:sp>
      <p:sp>
        <p:nvSpPr>
          <p:cNvPr id="1031" name="TextBox 1030"/>
          <p:cNvSpPr txBox="1"/>
          <p:nvPr/>
        </p:nvSpPr>
        <p:spPr>
          <a:xfrm>
            <a:off x="2773907" y="3025313"/>
            <a:ext cx="2763471" cy="923330"/>
          </a:xfrm>
          <a:prstGeom prst="rect">
            <a:avLst/>
          </a:prstGeom>
          <a:noFill/>
        </p:spPr>
        <p:txBody>
          <a:bodyPr wrap="square" rtlCol="0">
            <a:spAutoFit/>
          </a:bodyPr>
          <a:lstStyle/>
          <a:p>
            <a:endParaRPr lang="en-US" altLang="zh-CN" dirty="0"/>
          </a:p>
          <a:p>
            <a:endParaRPr lang="en-US" altLang="zh-CN" dirty="0" smtClean="0"/>
          </a:p>
          <a:p>
            <a:endParaRPr lang="zh-CN" altLang="en-US" dirty="0"/>
          </a:p>
        </p:txBody>
      </p:sp>
      <p:sp>
        <p:nvSpPr>
          <p:cNvPr id="1033" name="TextBox 1032"/>
          <p:cNvSpPr txBox="1"/>
          <p:nvPr/>
        </p:nvSpPr>
        <p:spPr>
          <a:xfrm>
            <a:off x="2662917" y="2834682"/>
            <a:ext cx="677108" cy="2914141"/>
          </a:xfrm>
          <a:prstGeom prst="rect">
            <a:avLst/>
          </a:prstGeom>
          <a:noFill/>
        </p:spPr>
        <p:txBody>
          <a:bodyPr vert="eaVert" wrap="square" rtlCol="0">
            <a:spAutoFit/>
          </a:bodyPr>
          <a:lstStyle/>
          <a:p>
            <a:r>
              <a:rPr lang="zh-CN" altLang="zh-CN" sz="1600" dirty="0"/>
              <a:t>关于</a:t>
            </a:r>
            <a:r>
              <a:rPr lang="zh-CN" altLang="zh-CN" sz="1600" dirty="0" smtClean="0"/>
              <a:t>幼儿</a:t>
            </a:r>
            <a:r>
              <a:rPr lang="zh-CN" altLang="en-US" sz="1600" dirty="0" smtClean="0"/>
              <a:t>科学</a:t>
            </a:r>
            <a:r>
              <a:rPr lang="zh-CN" altLang="zh-CN" sz="1600" dirty="0" smtClean="0"/>
              <a:t>绘</a:t>
            </a:r>
            <a:r>
              <a:rPr lang="zh-CN" altLang="zh-CN" sz="1600" dirty="0"/>
              <a:t>本</a:t>
            </a:r>
            <a:r>
              <a:rPr lang="zh-CN" altLang="zh-CN" sz="1600" dirty="0" smtClean="0"/>
              <a:t>阅读指导方式</a:t>
            </a:r>
            <a:r>
              <a:rPr lang="zh-CN" altLang="en-US" sz="1600" dirty="0" smtClean="0"/>
              <a:t>的相关研究</a:t>
            </a:r>
            <a:endParaRPr lang="zh-CN" altLang="en-US" sz="1600" dirty="0"/>
          </a:p>
        </p:txBody>
      </p:sp>
      <p:sp>
        <p:nvSpPr>
          <p:cNvPr id="1034" name="TextBox 1033"/>
          <p:cNvSpPr txBox="1"/>
          <p:nvPr/>
        </p:nvSpPr>
        <p:spPr>
          <a:xfrm>
            <a:off x="5030669" y="2931676"/>
            <a:ext cx="461665" cy="2804565"/>
          </a:xfrm>
          <a:prstGeom prst="rect">
            <a:avLst/>
          </a:prstGeom>
          <a:noFill/>
        </p:spPr>
        <p:txBody>
          <a:bodyPr vert="eaVert" wrap="square" rtlCol="0">
            <a:spAutoFit/>
          </a:bodyPr>
          <a:lstStyle/>
          <a:p>
            <a:r>
              <a:rPr lang="zh-CN" altLang="en-US" dirty="0" smtClean="0"/>
              <a:t>幼儿科学教育的本质</a:t>
            </a:r>
            <a:endParaRPr lang="zh-CN" altLang="en-US" dirty="0"/>
          </a:p>
        </p:txBody>
      </p:sp>
      <p:sp>
        <p:nvSpPr>
          <p:cNvPr id="1035" name="TextBox 1034"/>
          <p:cNvSpPr txBox="1"/>
          <p:nvPr/>
        </p:nvSpPr>
        <p:spPr>
          <a:xfrm>
            <a:off x="6260510" y="2912576"/>
            <a:ext cx="461665" cy="2169825"/>
          </a:xfrm>
          <a:prstGeom prst="rect">
            <a:avLst/>
          </a:prstGeom>
          <a:noFill/>
        </p:spPr>
        <p:txBody>
          <a:bodyPr vert="eaVert" wrap="none" rtlCol="0">
            <a:spAutoFit/>
          </a:bodyPr>
          <a:lstStyle/>
          <a:p>
            <a:r>
              <a:rPr lang="zh-CN" altLang="zh-CN" dirty="0"/>
              <a:t>幼儿科学教育的方法</a:t>
            </a:r>
            <a:endParaRPr lang="zh-CN" altLang="en-US" dirty="0"/>
          </a:p>
        </p:txBody>
      </p:sp>
      <p:sp>
        <p:nvSpPr>
          <p:cNvPr id="50" name="TextBox 49"/>
          <p:cNvSpPr txBox="1"/>
          <p:nvPr/>
        </p:nvSpPr>
        <p:spPr>
          <a:xfrm>
            <a:off x="7361729" y="2914700"/>
            <a:ext cx="738664" cy="2834123"/>
          </a:xfrm>
          <a:prstGeom prst="rect">
            <a:avLst/>
          </a:prstGeom>
          <a:noFill/>
        </p:spPr>
        <p:txBody>
          <a:bodyPr vert="eaVert" wrap="square" rtlCol="0">
            <a:spAutoFit/>
          </a:bodyPr>
          <a:lstStyle/>
          <a:p>
            <a:r>
              <a:rPr lang="zh-CN" altLang="zh-CN" dirty="0"/>
              <a:t>以绘本为载体开展幼儿科学教育的相关</a:t>
            </a:r>
            <a:r>
              <a:rPr lang="zh-CN" altLang="zh-CN" dirty="0" smtClean="0"/>
              <a:t>研</a:t>
            </a:r>
            <a:r>
              <a:rPr lang="zh-CN" altLang="en-US" dirty="0" smtClean="0"/>
              <a:t>究</a:t>
            </a:r>
            <a:endParaRPr lang="zh-CN" altLang="en-US" dirty="0"/>
          </a:p>
        </p:txBody>
      </p:sp>
      <p:sp>
        <p:nvSpPr>
          <p:cNvPr id="1036" name="椭圆 1035"/>
          <p:cNvSpPr/>
          <p:nvPr/>
        </p:nvSpPr>
        <p:spPr>
          <a:xfrm>
            <a:off x="3059832" y="5831105"/>
            <a:ext cx="2376264"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7" name="TextBox 1036"/>
          <p:cNvSpPr txBox="1"/>
          <p:nvPr/>
        </p:nvSpPr>
        <p:spPr>
          <a:xfrm>
            <a:off x="3303344" y="6094815"/>
            <a:ext cx="2132751" cy="369332"/>
          </a:xfrm>
          <a:prstGeom prst="rect">
            <a:avLst/>
          </a:prstGeom>
          <a:noFill/>
        </p:spPr>
        <p:txBody>
          <a:bodyPr wrap="square" rtlCol="0">
            <a:spAutoFit/>
          </a:bodyPr>
          <a:lstStyle/>
          <a:p>
            <a:r>
              <a:rPr lang="zh-CN" altLang="en-US" dirty="0"/>
              <a:t>已有研究的不足 </a:t>
            </a:r>
            <a:endParaRPr lang="zh-CN" altLang="zh-CN" dirty="0"/>
          </a:p>
        </p:txBody>
      </p:sp>
      <p:cxnSp>
        <p:nvCxnSpPr>
          <p:cNvPr id="55" name="直接箭头连接符 54"/>
          <p:cNvCxnSpPr/>
          <p:nvPr/>
        </p:nvCxnSpPr>
        <p:spPr>
          <a:xfrm>
            <a:off x="2233484" y="5861848"/>
            <a:ext cx="644822" cy="4726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H="1">
            <a:off x="5630834" y="5908014"/>
            <a:ext cx="700110" cy="3802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518397"/>
      </p:ext>
    </p:extLst>
  </p:cSld>
  <p:clrMapOvr>
    <a:masterClrMapping/>
  </p:clrMapOvr>
  <mc:AlternateContent xmlns:mc="http://schemas.openxmlformats.org/markup-compatibility/2006" xmlns:p14="http://schemas.microsoft.com/office/powerpoint/2010/main">
    <mc:Choice Requires="p14">
      <p:transition p14:dur="0" advTm="64787"/>
    </mc:Choice>
    <mc:Fallback xmlns="">
      <p:transition advTm="64787"/>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4.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1684</TotalTime>
  <Words>1350</Words>
  <Application>Microsoft Macintosh PowerPoint</Application>
  <PresentationFormat>全屏显示(4:3)</PresentationFormat>
  <Paragraphs>244</Paragraphs>
  <Slides>20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 Unicode MS</vt:lpstr>
      <vt:lpstr>Calibri</vt:lpstr>
      <vt:lpstr>Times New Roman</vt:lpstr>
      <vt:lpstr>Wingdings</vt:lpstr>
      <vt:lpstr>华文行楷</vt:lpstr>
      <vt:lpstr>宋体</vt:lpstr>
      <vt:lpstr>微软雅黑</vt:lpstr>
      <vt:lpstr>Arial</vt:lpstr>
      <vt:lpstr>Office 主题</vt:lpstr>
      <vt:lpstr>JS执行栈浅析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轨道交通无线通信非平稳信道建模</dc:title>
  <dc:creator>chen</dc:creator>
  <cp:lastModifiedBy>Microsoft Office 用户</cp:lastModifiedBy>
  <cp:revision>107</cp:revision>
  <dcterms:created xsi:type="dcterms:W3CDTF">2015-12-13T11:52:12Z</dcterms:created>
  <dcterms:modified xsi:type="dcterms:W3CDTF">2018-12-05T15:20:53Z</dcterms:modified>
</cp:coreProperties>
</file>