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8601"/>
  </p:normalViewPr>
  <p:slideViewPr>
    <p:cSldViewPr snapToGrid="0">
      <p:cViewPr varScale="1">
        <p:scale>
          <a:sx n="60" d="100"/>
          <a:sy n="60" d="100"/>
        </p:scale>
        <p:origin x="31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pPr lvl="0"/>
            <a:endParaRPr/>
          </a:p>
        </p:txBody>
      </p:sp>
      <p:sp>
        <p:nvSpPr>
          <p:cNvPr id="232" name="Shape 23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That’s it! Create your deck.</a:t>
            </a:r>
          </a:p>
          <a:p>
            <a:pPr lvl="0">
              <a:buClr>
                <a:srgbClr val="000000"/>
              </a:buClr>
              <a:defRPr sz="1800">
                <a:uFillTx/>
              </a:defRPr>
            </a:pPr>
            <a:r>
              <a:rPr sz="1200">
                <a:uFill>
                  <a:solidFill/>
                </a:uFill>
              </a:rPr>
              <a:t>Put it somewhere visible for all too see.</a:t>
            </a:r>
          </a:p>
          <a:p>
            <a:pPr lvl="0">
              <a:buClr>
                <a:srgbClr val="000000"/>
              </a:buClr>
              <a:defRPr sz="1800">
                <a:uFillTx/>
              </a:defRPr>
            </a:pPr>
            <a:r>
              <a:rPr sz="1200">
                <a:uFill>
                  <a:solidFill/>
                </a:uFill>
              </a:rPr>
              <a:t>And update it when things change.</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Good luck!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b="0" i="0" u="none" strike="noStrike" dirty="0">
                <a:solidFill>
                  <a:srgbClr val="0D0D0D"/>
                </a:solidFill>
                <a:effectLst/>
                <a:highlight>
                  <a:srgbClr val="FFFFFF"/>
                </a:highlight>
                <a:latin typeface="Söhne"/>
              </a:rPr>
              <a:t>Para [cliente objetivo] </a:t>
            </a:r>
          </a:p>
          <a:p>
            <a:r>
              <a:rPr lang="es-AR" b="0" i="0" u="none" strike="noStrike" dirty="0">
                <a:solidFill>
                  <a:srgbClr val="0D0D0D"/>
                </a:solidFill>
                <a:effectLst/>
                <a:highlight>
                  <a:srgbClr val="FFFFFF"/>
                </a:highlight>
                <a:latin typeface="Söhne"/>
              </a:rPr>
              <a:t>que [declaración de necesidad u oportunidad] </a:t>
            </a:r>
          </a:p>
          <a:p>
            <a:r>
              <a:rPr lang="es-AR" b="0" i="0" u="none" strike="noStrike" dirty="0">
                <a:solidFill>
                  <a:srgbClr val="0D0D0D"/>
                </a:solidFill>
                <a:effectLst/>
                <a:highlight>
                  <a:srgbClr val="FFFFFF"/>
                </a:highlight>
                <a:latin typeface="Söhne"/>
              </a:rPr>
              <a:t>el [nombre del proyecto] </a:t>
            </a:r>
          </a:p>
          <a:p>
            <a:r>
              <a:rPr lang="es-AR" b="0" i="0" u="none" strike="noStrike" dirty="0">
                <a:solidFill>
                  <a:srgbClr val="0D0D0D"/>
                </a:solidFill>
                <a:effectLst/>
                <a:highlight>
                  <a:srgbClr val="FFFFFF"/>
                </a:highlight>
                <a:latin typeface="Söhne"/>
              </a:rPr>
              <a:t>es [categoría de producto] </a:t>
            </a:r>
          </a:p>
          <a:p>
            <a:r>
              <a:rPr lang="es-AR" b="0" i="0" u="none" strike="noStrike" dirty="0">
                <a:solidFill>
                  <a:srgbClr val="0D0D0D"/>
                </a:solidFill>
                <a:effectLst/>
                <a:highlight>
                  <a:srgbClr val="FFFFFF"/>
                </a:highlight>
                <a:latin typeface="Söhne"/>
              </a:rPr>
              <a:t>que [beneficio clave, razón convincente para comprar]. </a:t>
            </a:r>
          </a:p>
          <a:p>
            <a:r>
              <a:rPr lang="es-AR" b="0" i="0" u="none" strike="noStrike">
                <a:solidFill>
                  <a:srgbClr val="0D0D0D"/>
                </a:solidFill>
                <a:effectLst/>
                <a:highlight>
                  <a:srgbClr val="FFFFFF"/>
                </a:highlight>
                <a:latin typeface="Söhne"/>
              </a:rPr>
              <a:t>A </a:t>
            </a:r>
            <a:r>
              <a:rPr lang="es-AR" b="0" i="0" u="none" strike="noStrike" dirty="0">
                <a:solidFill>
                  <a:srgbClr val="0D0D0D"/>
                </a:solidFill>
                <a:effectLst/>
                <a:highlight>
                  <a:srgbClr val="FFFFFF"/>
                </a:highlight>
                <a:latin typeface="Söhne"/>
              </a:rPr>
              <a:t>diferencia de [alternativa competitiva primaria</a:t>
            </a:r>
            <a:r>
              <a:rPr lang="es-AR" b="0" i="0" u="none" strike="noStrike">
                <a:solidFill>
                  <a:srgbClr val="0D0D0D"/>
                </a:solidFill>
                <a:effectLst/>
                <a:highlight>
                  <a:srgbClr val="FFFFFF"/>
                </a:highlight>
                <a:latin typeface="Söhne"/>
              </a:rPr>
              <a:t>] </a:t>
            </a:r>
          </a:p>
          <a:p>
            <a:r>
              <a:rPr lang="es-AR" b="0" i="0" u="none" strike="noStrike">
                <a:solidFill>
                  <a:srgbClr val="0D0D0D"/>
                </a:solidFill>
                <a:effectLst/>
                <a:highlight>
                  <a:srgbClr val="FFFFFF"/>
                </a:highlight>
                <a:latin typeface="Söhne"/>
              </a:rPr>
              <a:t>nuestro </a:t>
            </a:r>
            <a:r>
              <a:rPr lang="es-AR" b="0" i="0" u="none" strike="noStrike" dirty="0">
                <a:solidFill>
                  <a:srgbClr val="0D0D0D"/>
                </a:solidFill>
                <a:effectLst/>
                <a:highlight>
                  <a:srgbClr val="FFFFFF"/>
                </a:highlight>
                <a:latin typeface="Söhne"/>
              </a:rPr>
              <a:t>proyecto [declaración de diferenciación principal].</a:t>
            </a:r>
            <a:endParaRPr lang="es-AR" dirty="0"/>
          </a:p>
        </p:txBody>
      </p:sp>
    </p:spTree>
    <p:extLst>
      <p:ext uri="{BB962C8B-B14F-4D97-AF65-F5344CB8AC3E}">
        <p14:creationId xmlns:p14="http://schemas.microsoft.com/office/powerpoint/2010/main" val="2482484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agilewarrior.wordpres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stretch>
            <a:fillRect/>
          </a:stretch>
        </p:blipFill>
        <p:spPr>
          <a:xfrm>
            <a:off x="7848600" y="6311900"/>
            <a:ext cx="1117600" cy="393700"/>
          </a:xfrm>
          <a:prstGeom prst="rect">
            <a:avLst/>
          </a:prstGeom>
          <a:ln w="12700">
            <a:miter lim="400000"/>
          </a:ln>
        </p:spPr>
      </p:pic>
      <p:pic>
        <p:nvPicPr>
          <p:cNvPr id="19" name="image1.png"/>
          <p:cNvPicPr/>
          <p:nvPr/>
        </p:nvPicPr>
        <p:blipFill>
          <a:blip r:embed="rId2"/>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r>
              <a:rPr sz="3200">
                <a:solidFill>
                  <a:srgbClr val="9A9A9A"/>
                </a:solidFill>
                <a:uFill>
                  <a:solidFill>
                    <a:srgbClr val="9A9A9A"/>
                  </a:solidFill>
                </a:uFill>
              </a:rPr>
              <a:t>Template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nvGraphicFramePr>
        <p:xfrm>
          <a:off x="685800" y="1396999"/>
          <a:ext cx="7924800" cy="473329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a:uFill>
                            <a:solidFill/>
                          </a:uFill>
                        </a:rPr>
                        <a:t>Analyst</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Comfortable with just-in-time analysis.</a:t>
                      </a:r>
                    </a:p>
                    <a:p>
                      <a:pPr lvl="0" algn="l">
                        <a:buClr>
                          <a:srgbClr val="000000"/>
                        </a:buClr>
                        <a:tabLst>
                          <a:tab pos="914400" algn="l"/>
                        </a:tabLst>
                        <a:defRPr sz="1800">
                          <a:uFillTx/>
                        </a:defRPr>
                      </a:pPr>
                      <a:r>
                        <a:rPr>
                          <a:uFill>
                            <a:solidFill/>
                          </a:uFill>
                        </a:rPr>
                        <a:t>Likes to test.</a:t>
                      </a:r>
                    </a:p>
                    <a:p>
                      <a:pPr lvl="0" algn="l">
                        <a:buClr>
                          <a:srgbClr val="000000"/>
                        </a:buClr>
                        <a:tabLst>
                          <a:tab pos="914400" algn="l"/>
                        </a:tabLst>
                        <a:defRPr sz="1800">
                          <a:uFillTx/>
                        </a:defRPr>
                      </a:pPr>
                      <a:r>
                        <a:rPr>
                          <a:uFill>
                            <a:solidFill/>
                          </a:uFill>
                        </a:rPr>
                        <a:t>Comfortable with rapid iterative development.</a:t>
                      </a: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a:uFill>
                            <a:solidFill/>
                          </a:uFill>
                        </a:rPr>
                        <a:t>2</a:t>
                      </a:r>
                    </a:p>
                  </a:txBody>
                  <a:tcPr marL="38100" marR="38100" marT="38100" marB="38100" horzOverflow="overflow"/>
                </a:tc>
                <a:tc>
                  <a:txBody>
                    <a:bodyPr/>
                    <a:lstStyle/>
                    <a:p>
                      <a:pPr lvl="0" algn="l">
                        <a:tabLst>
                          <a:tab pos="914400" algn="l"/>
                        </a:tabLst>
                        <a:defRPr sz="1800">
                          <a:uFillTx/>
                        </a:defRPr>
                      </a:pPr>
                      <a:r>
                        <a:rPr>
                          <a:uFill>
                            <a:solidFill/>
                          </a:uFill>
                        </a:rPr>
                        <a:t>Developers</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C#, MVC.NET, jQuery, SQL</a:t>
                      </a:r>
                    </a:p>
                    <a:p>
                      <a:pPr lvl="0" algn="l">
                        <a:buClr>
                          <a:srgbClr val="000000"/>
                        </a:buClr>
                        <a:tabLst>
                          <a:tab pos="914400" algn="l"/>
                        </a:tabLst>
                        <a:defRPr sz="1800">
                          <a:uFillTx/>
                        </a:defRPr>
                      </a:pPr>
                      <a:r>
                        <a:rPr>
                          <a:uFill>
                            <a:solidFill/>
                          </a:uFill>
                        </a:rPr>
                        <a:t>Unit testing, refactoring, TDD, continuous integration</a:t>
                      </a: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a:uFill>
                            <a:solidFill/>
                          </a:uFill>
                        </a:rPr>
                        <a:t>0.5</a:t>
                      </a:r>
                    </a:p>
                  </a:txBody>
                  <a:tcPr marL="38100" marR="38100" marT="38100" marB="38100" horzOverflow="overflow"/>
                </a:tc>
                <a:tc>
                  <a:txBody>
                    <a:bodyPr/>
                    <a:lstStyle/>
                    <a:p>
                      <a:pPr lvl="0" algn="l">
                        <a:tabLst>
                          <a:tab pos="914400" algn="l"/>
                        </a:tabLst>
                        <a:defRPr sz="1800">
                          <a:uFillTx/>
                        </a:defRPr>
                      </a:pPr>
                      <a:r>
                        <a:rPr>
                          <a:uFill>
                            <a:solidFill/>
                          </a:uFill>
                        </a:rPr>
                        <a:t>Project manager</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Responsible for outward facing communication</a:t>
                      </a:r>
                    </a:p>
                    <a:p>
                      <a:pPr lvl="0" algn="l">
                        <a:buClr>
                          <a:srgbClr val="000000"/>
                        </a:buClr>
                        <a:tabLst>
                          <a:tab pos="914400" algn="l"/>
                        </a:tabLst>
                        <a:defRPr sz="1800">
                          <a:uFillTx/>
                        </a:defRPr>
                      </a:pPr>
                      <a:r>
                        <a:rPr>
                          <a:uFill>
                            <a:solidFill/>
                          </a:uFill>
                        </a:rPr>
                        <a:t>Status reports, scope, budget, and reporting upwards</a:t>
                      </a: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&lt;insert yours&gt;</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62200"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828800"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447800" y="3428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295400" y="4648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2057400"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600200"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4"/>
          <a:stretch>
            <a:fillRect/>
          </a:stretch>
        </p:blipFill>
        <p:spPr>
          <a:xfrm>
            <a:off x="228600" y="3200400"/>
            <a:ext cx="1057276" cy="800100"/>
          </a:xfrm>
          <a:prstGeom prst="rect">
            <a:avLst/>
          </a:prstGeom>
          <a:ln w="12700">
            <a:round/>
          </a:ln>
        </p:spPr>
      </p:pic>
      <p:sp>
        <p:nvSpPr>
          <p:cNvPr id="223" name="Shape 223"/>
          <p:cNvSpPr/>
          <p:nvPr/>
        </p:nvSpPr>
        <p:spPr>
          <a:xfrm>
            <a:off x="1383189" y="4114800"/>
            <a:ext cx="7807376" cy="6731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3 people, 3 ½ months, $250K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image1.png"/>
          <p:cNvPicPr/>
          <p:nvPr/>
        </p:nvPicPr>
        <p:blipFill>
          <a:blip r:embed="rId3"/>
          <a:stretch>
            <a:fillRect/>
          </a:stretch>
        </p:blipFill>
        <p:spPr>
          <a:xfrm>
            <a:off x="7848600" y="6311900"/>
            <a:ext cx="1117600" cy="393700"/>
          </a:xfrm>
          <a:prstGeom prst="rect">
            <a:avLst/>
          </a:prstGeom>
          <a:ln w="12700">
            <a:miter lim="400000"/>
          </a:ln>
        </p:spPr>
      </p:pic>
      <p:sp>
        <p:nvSpPr>
          <p:cNvPr id="228" name="Shape 22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Learn more</a:t>
            </a:r>
          </a:p>
        </p:txBody>
      </p:sp>
      <p:sp>
        <p:nvSpPr>
          <p:cNvPr id="229" name="Shape 229"/>
          <p:cNvSpPr>
            <a:spLocks noGrp="1"/>
          </p:cNvSpPr>
          <p:nvPr>
            <p:ph type="body" idx="1"/>
          </p:nvPr>
        </p:nvSpPr>
        <p:spPr>
          <a:prstGeom prst="rect">
            <a:avLst/>
          </a:prstGeom>
        </p:spPr>
        <p:txBody>
          <a:bodyPr/>
          <a:lstStyle/>
          <a:p>
            <a:pPr lvl="0">
              <a:defRPr sz="1800">
                <a:uFillTx/>
              </a:defRPr>
            </a:pPr>
            <a:r>
              <a:rPr sz="3200">
                <a:solidFill>
                  <a:srgbClr val="0433FF"/>
                </a:solidFill>
                <a:uFill>
                  <a:solidFill>
                    <a:srgbClr val="0433FF"/>
                  </a:solidFill>
                </a:uFill>
                <a:hlinkClick r:id="rId4"/>
              </a:rPr>
              <a:t>http://agilewarrior.wordpress.com</a:t>
            </a:r>
            <a:endParaRPr sz="3200">
              <a:uFill>
                <a:solidFill/>
              </a:uFill>
            </a:endParaRPr>
          </a:p>
          <a:p>
            <a:pPr lvl="0">
              <a:defRPr sz="1800">
                <a:uFillTx/>
              </a:defRPr>
            </a:pPr>
            <a:r>
              <a:rPr sz="3200">
                <a:uFill>
                  <a:solidFill/>
                </a:uFill>
              </a:rPr>
              <a:t>Buy the book!</a:t>
            </a:r>
          </a:p>
          <a:p>
            <a:pPr lvl="0">
              <a:defRPr sz="1800">
                <a:uFillTx/>
              </a:defRPr>
            </a:pPr>
            <a:endParaRPr sz="3200">
              <a:uFill>
                <a:solidFill/>
              </a:uFill>
            </a:endParaRPr>
          </a:p>
          <a:p>
            <a:pPr lvl="0">
              <a:defRPr sz="1800">
                <a:uFillTx/>
              </a:defRPr>
            </a:pPr>
            <a:r>
              <a:rPr sz="3200">
                <a:uFill>
                  <a:solidFill/>
                </a:uFill>
              </a:rPr>
              <a:t>Twitter:</a:t>
            </a:r>
          </a:p>
          <a:p>
            <a:pPr lvl="1">
              <a:defRPr sz="1800">
                <a:uFillTx/>
              </a:defRPr>
            </a:pPr>
            <a:r>
              <a:rPr sz="2800">
                <a:uFill>
                  <a:solidFill/>
                </a:uFill>
              </a:rPr>
              <a:t>@jrasmusson</a:t>
            </a:r>
          </a:p>
        </p:txBody>
      </p:sp>
      <p:pic>
        <p:nvPicPr>
          <p:cNvPr id="230" name="image11.png"/>
          <p:cNvPicPr/>
          <p:nvPr/>
        </p:nvPicPr>
        <p:blipFill>
          <a:blip r:embed="rId5"/>
          <a:stretch>
            <a:fillRect/>
          </a:stretch>
        </p:blipFill>
        <p:spPr>
          <a:xfrm>
            <a:off x="4343400" y="2451100"/>
            <a:ext cx="2946400" cy="37973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sz="4400">
                <a:solidFill>
                  <a:srgbClr val="1D4871"/>
                </a:solidFill>
                <a:uFill>
                  <a:solidFill>
                    <a:srgbClr val="1D4871"/>
                  </a:solidFill>
                </a:uFill>
              </a:rPr>
              <a:t>&lt;Your project name&gt;</a:t>
            </a: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sz="3200">
                <a:solidFill>
                  <a:srgbClr val="9A9A9A"/>
                </a:solidFill>
                <a:uFill>
                  <a:solidFill>
                    <a:srgbClr val="9A9A9A"/>
                  </a:solidFill>
                </a:uFill>
              </a:rPr>
              <a:t>&lt;Your sponsors&gt;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r>
              <a:rPr sz="3200">
                <a:uFill>
                  <a:solidFill/>
                </a:uFill>
              </a:rPr>
              <a:t>Important reason #1</a:t>
            </a:r>
          </a:p>
          <a:p>
            <a:pPr lvl="0">
              <a:defRPr sz="1800">
                <a:uFillTx/>
              </a:defRPr>
            </a:pPr>
            <a:r>
              <a:rPr sz="3200">
                <a:uFill>
                  <a:solidFill/>
                </a:uFill>
              </a:rPr>
              <a:t>Important reason #2</a:t>
            </a:r>
          </a:p>
          <a:p>
            <a:pPr lvl="0">
              <a:defRPr sz="1800">
                <a:uFillTx/>
              </a:defRPr>
            </a:pPr>
            <a:r>
              <a:rPr sz="3200">
                <a:uFill>
                  <a:solidFill/>
                </a:uFill>
              </a:rPr>
              <a:t>Important reason #3</a:t>
            </a:r>
          </a:p>
        </p:txBody>
      </p:sp>
      <p:sp>
        <p:nvSpPr>
          <p:cNvPr id="33" name="Shape 33"/>
          <p:cNvSpPr/>
          <p:nvPr/>
        </p:nvSpPr>
        <p:spPr>
          <a:xfrm>
            <a:off x="812800" y="4800600"/>
            <a:ext cx="7846120" cy="622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600"/>
            </a:lvl1pPr>
          </a:lstStyle>
          <a:p>
            <a:pPr lvl="0">
              <a:defRPr sz="1800">
                <a:uFillTx/>
              </a:defRPr>
            </a:pPr>
            <a:r>
              <a:rPr sz="3600">
                <a:uFill>
                  <a:solidFill/>
                </a:uFill>
              </a:rPr>
              <a:t>&lt;#1 reason for doing this project&gt;</a:t>
            </a:r>
          </a:p>
        </p:txBody>
      </p:sp>
      <p:pic>
        <p:nvPicPr>
          <p:cNvPr id="34" name="image2.png"/>
          <p:cNvPicPr/>
          <p:nvPr/>
        </p:nvPicPr>
        <p:blipFill>
          <a:blip r:embed="rId4"/>
          <a:stretch>
            <a:fillRect/>
          </a:stretch>
        </p:blipFill>
        <p:spPr>
          <a:xfrm>
            <a:off x="350837" y="4100208"/>
            <a:ext cx="8569426" cy="175392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3"/>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3200" dirty="0">
                <a:uFill>
                  <a:solidFill/>
                </a:uFill>
              </a:rPr>
              <a:t>For </a:t>
            </a:r>
            <a:r>
              <a:rPr sz="3200" dirty="0">
                <a:solidFill>
                  <a:srgbClr val="008F00"/>
                </a:solidFill>
                <a:uFill>
                  <a:solidFill>
                    <a:srgbClr val="008F00"/>
                  </a:solidFill>
                </a:uFill>
              </a:rPr>
              <a:t>[target customer]</a:t>
            </a:r>
            <a:endParaRPr sz="3200" dirty="0">
              <a:uFill>
                <a:solidFill/>
              </a:uFill>
            </a:endParaRPr>
          </a:p>
          <a:p>
            <a:pPr lvl="0">
              <a:lnSpc>
                <a:spcPct val="90000"/>
              </a:lnSpc>
              <a:defRPr sz="1800">
                <a:uFillTx/>
              </a:defRPr>
            </a:pPr>
            <a:r>
              <a:rPr sz="3200" dirty="0">
                <a:uFill>
                  <a:solidFill/>
                </a:uFill>
              </a:rPr>
              <a:t>who </a:t>
            </a:r>
            <a:r>
              <a:rPr sz="3200" dirty="0">
                <a:solidFill>
                  <a:srgbClr val="008F00"/>
                </a:solidFill>
                <a:uFill>
                  <a:solidFill>
                    <a:srgbClr val="008F00"/>
                  </a:solidFill>
                </a:uFill>
              </a:rPr>
              <a:t>[statement of need or opportunity]</a:t>
            </a:r>
            <a:endParaRPr sz="3200" dirty="0">
              <a:uFill>
                <a:solidFill/>
              </a:uFill>
            </a:endParaRPr>
          </a:p>
          <a:p>
            <a:pPr lvl="0">
              <a:lnSpc>
                <a:spcPct val="90000"/>
              </a:lnSpc>
              <a:defRPr sz="1800">
                <a:uFillTx/>
              </a:defRPr>
            </a:pPr>
            <a:r>
              <a:rPr sz="3200" dirty="0">
                <a:uFill>
                  <a:solidFill/>
                </a:uFill>
              </a:rPr>
              <a:t>the </a:t>
            </a:r>
            <a:r>
              <a:rPr sz="3200" dirty="0">
                <a:solidFill>
                  <a:srgbClr val="008F00"/>
                </a:solidFill>
                <a:uFill>
                  <a:solidFill>
                    <a:srgbClr val="008F00"/>
                  </a:solidFill>
                </a:uFill>
              </a:rPr>
              <a:t>[project name]</a:t>
            </a:r>
            <a:endParaRPr sz="3200" dirty="0">
              <a:uFill>
                <a:solidFill/>
              </a:uFill>
            </a:endParaRPr>
          </a:p>
          <a:p>
            <a:pPr lvl="0">
              <a:lnSpc>
                <a:spcPct val="90000"/>
              </a:lnSpc>
              <a:defRPr sz="1800">
                <a:uFillTx/>
              </a:defRPr>
            </a:pPr>
            <a:r>
              <a:rPr sz="3200" dirty="0">
                <a:uFill>
                  <a:solidFill/>
                </a:uFill>
              </a:rPr>
              <a:t>is a </a:t>
            </a:r>
            <a:r>
              <a:rPr sz="3200" dirty="0">
                <a:solidFill>
                  <a:srgbClr val="008F00"/>
                </a:solidFill>
                <a:uFill>
                  <a:solidFill>
                    <a:srgbClr val="008F00"/>
                  </a:solidFill>
                </a:uFill>
              </a:rPr>
              <a:t>[product category]</a:t>
            </a:r>
            <a:endParaRPr sz="3200" dirty="0">
              <a:uFill>
                <a:solidFill/>
              </a:uFill>
            </a:endParaRPr>
          </a:p>
          <a:p>
            <a:pPr lvl="0">
              <a:lnSpc>
                <a:spcPct val="90000"/>
              </a:lnSpc>
              <a:defRPr sz="1800">
                <a:uFillTx/>
              </a:defRPr>
            </a:pPr>
            <a:r>
              <a:rPr sz="3200" dirty="0">
                <a:uFill>
                  <a:solidFill/>
                </a:uFill>
              </a:rPr>
              <a:t>that </a:t>
            </a:r>
            <a:r>
              <a:rPr sz="3200" dirty="0">
                <a:solidFill>
                  <a:srgbClr val="008F00"/>
                </a:solidFill>
                <a:uFill>
                  <a:solidFill>
                    <a:srgbClr val="008F00"/>
                  </a:solidFill>
                </a:uFill>
              </a:rPr>
              <a:t>[key benefit, compelling reason to buy]</a:t>
            </a:r>
            <a:r>
              <a:rPr sz="3200" dirty="0">
                <a:uFill>
                  <a:solidFill/>
                </a:uFill>
              </a:rPr>
              <a:t>.</a:t>
            </a:r>
          </a:p>
          <a:p>
            <a:pPr lvl="0">
              <a:lnSpc>
                <a:spcPct val="90000"/>
              </a:lnSpc>
              <a:defRPr sz="1800">
                <a:uFillTx/>
              </a:defRPr>
            </a:pPr>
            <a:r>
              <a:rPr sz="3200" dirty="0">
                <a:uFill>
                  <a:solidFill/>
                </a:uFill>
              </a:rPr>
              <a:t>Unlike </a:t>
            </a:r>
            <a:r>
              <a:rPr sz="3200" dirty="0">
                <a:solidFill>
                  <a:srgbClr val="008F00"/>
                </a:solidFill>
                <a:uFill>
                  <a:solidFill>
                    <a:srgbClr val="008F00"/>
                  </a:solidFill>
                </a:uFill>
              </a:rPr>
              <a:t>[primary competitive alternative]</a:t>
            </a:r>
            <a:endParaRPr sz="3200" dirty="0">
              <a:uFill>
                <a:solidFill/>
              </a:uFill>
            </a:endParaRPr>
          </a:p>
          <a:p>
            <a:pPr lvl="0">
              <a:lnSpc>
                <a:spcPct val="90000"/>
              </a:lnSpc>
              <a:defRPr sz="1800">
                <a:uFillTx/>
              </a:defRPr>
            </a:pPr>
            <a:r>
              <a:rPr sz="3200" dirty="0">
                <a:uFill>
                  <a:solidFill/>
                </a:uFill>
              </a:rPr>
              <a:t>our project </a:t>
            </a:r>
            <a:r>
              <a:rPr sz="3200" dirty="0">
                <a:solidFill>
                  <a:srgbClr val="008F00"/>
                </a:solidFill>
                <a:uFill>
                  <a:solidFill>
                    <a:srgbClr val="008F00"/>
                  </a:solidFill>
                </a:uFill>
              </a:rPr>
              <a:t>[statement of primary differentiation]</a:t>
            </a:r>
            <a:r>
              <a:rPr sz="3200" dirty="0">
                <a:uFill>
                  <a:solidFill/>
                </a:uFill>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3276600" y="1915179"/>
            <a:ext cx="3061321"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&lt;product name&gt;</a:t>
            </a: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7" name="Shape 47"/>
          <p:cNvSpPr/>
          <p:nvPr/>
        </p:nvSpPr>
        <p:spPr>
          <a:xfrm>
            <a:off x="3655988" y="3058179"/>
            <a:ext cx="1979588"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fun picture</a:t>
            </a:r>
          </a:p>
        </p:txBody>
      </p:sp>
      <p:sp>
        <p:nvSpPr>
          <p:cNvPr id="48" name="Shape 48"/>
          <p:cNvSpPr/>
          <p:nvPr/>
        </p:nvSpPr>
        <p:spPr>
          <a:xfrm>
            <a:off x="3855966" y="4048779"/>
            <a:ext cx="1778696"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&lt;slogan&gt;</a:t>
            </a:r>
          </a:p>
        </p:txBody>
      </p:sp>
      <p:sp>
        <p:nvSpPr>
          <p:cNvPr id="49" name="Shape 49"/>
          <p:cNvSpPr/>
          <p:nvPr/>
        </p:nvSpPr>
        <p:spPr>
          <a:xfrm>
            <a:off x="3561422" y="4658379"/>
            <a:ext cx="241940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&lt;benefit #1&gt;</a:t>
            </a:r>
          </a:p>
        </p:txBody>
      </p:sp>
      <p:sp>
        <p:nvSpPr>
          <p:cNvPr id="50" name="Shape 50"/>
          <p:cNvSpPr/>
          <p:nvPr/>
        </p:nvSpPr>
        <p:spPr>
          <a:xfrm>
            <a:off x="3561422" y="5115579"/>
            <a:ext cx="241940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&lt;benefit #2&gt;</a:t>
            </a:r>
          </a:p>
        </p:txBody>
      </p:sp>
      <p:sp>
        <p:nvSpPr>
          <p:cNvPr id="51" name="Shape 51"/>
          <p:cNvSpPr/>
          <p:nvPr/>
        </p:nvSpPr>
        <p:spPr>
          <a:xfrm>
            <a:off x="3561422" y="5572779"/>
            <a:ext cx="241940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&lt;benefit #3&gt;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7135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Your core team</a:t>
            </a:r>
          </a:p>
        </p:txBody>
      </p:sp>
      <p:sp>
        <p:nvSpPr>
          <p:cNvPr id="68" name="Shape 68"/>
          <p:cNvSpPr/>
          <p:nvPr/>
        </p:nvSpPr>
        <p:spPr>
          <a:xfrm>
            <a:off x="6137275" y="3911600"/>
            <a:ext cx="2134121"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&lt;group#1&gt;</a:t>
            </a:r>
          </a:p>
        </p:txBody>
      </p:sp>
      <p:sp>
        <p:nvSpPr>
          <p:cNvPr id="69" name="Shape 69"/>
          <p:cNvSpPr/>
          <p:nvPr/>
        </p:nvSpPr>
        <p:spPr>
          <a:xfrm>
            <a:off x="838200" y="3276600"/>
            <a:ext cx="1963440"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&lt;team#2&gt;</a:t>
            </a:r>
          </a:p>
        </p:txBody>
      </p:sp>
      <p:sp>
        <p:nvSpPr>
          <p:cNvPr id="70" name="Shape 70"/>
          <p:cNvSpPr/>
          <p:nvPr/>
        </p:nvSpPr>
        <p:spPr>
          <a:xfrm>
            <a:off x="3200400" y="1828800"/>
            <a:ext cx="302850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&lt;community#3&gt;</a:t>
            </a:r>
          </a:p>
        </p:txBody>
      </p:sp>
      <p:sp>
        <p:nvSpPr>
          <p:cNvPr id="71" name="Shape 71"/>
          <p:cNvSpPr/>
          <p:nvPr/>
        </p:nvSpPr>
        <p:spPr>
          <a:xfrm>
            <a:off x="3276600" y="4352925"/>
            <a:ext cx="2633489"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stretch>
            <a:fillRect/>
          </a:stretch>
        </p:blipFill>
        <p:spPr>
          <a:xfrm>
            <a:off x="6184900" y="1943100"/>
            <a:ext cx="800100" cy="927100"/>
          </a:xfrm>
          <a:prstGeom prst="rect">
            <a:avLst/>
          </a:prstGeom>
          <a:ln w="12700">
            <a:miter lim="400000"/>
          </a:ln>
        </p:spPr>
      </p:pic>
      <p:pic>
        <p:nvPicPr>
          <p:cNvPr id="74" name="image4.png"/>
          <p:cNvPicPr/>
          <p:nvPr/>
        </p:nvPicPr>
        <p:blipFill>
          <a:blip r:embed="rId5"/>
          <a:stretch>
            <a:fillRect/>
          </a:stretch>
        </p:blipFill>
        <p:spPr>
          <a:xfrm>
            <a:off x="1511300" y="1943100"/>
            <a:ext cx="800100" cy="927100"/>
          </a:xfrm>
          <a:prstGeom prst="rect">
            <a:avLst/>
          </a:prstGeom>
          <a:ln w="12700">
            <a:miter lim="400000"/>
          </a:ln>
        </p:spPr>
      </p:pic>
      <p:pic>
        <p:nvPicPr>
          <p:cNvPr id="75" name="image5.png"/>
          <p:cNvPicPr/>
          <p:nvPr/>
        </p:nvPicPr>
        <p:blipFill>
          <a:blip r:embed="rId6"/>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670996" y="4790182"/>
            <a:ext cx="1174304" cy="825501"/>
          </a:xfrm>
          <a:prstGeom prst="rect">
            <a:avLst/>
          </a:prstGeom>
          <a:ln w="12700">
            <a:miter lim="400000"/>
          </a:ln>
        </p:spPr>
      </p:pic>
      <p:pic>
        <p:nvPicPr>
          <p:cNvPr id="96" name="image7.png"/>
          <p:cNvPicPr/>
          <p:nvPr/>
        </p:nvPicPr>
        <p:blipFill>
          <a:blip r:embed="rId5"/>
          <a:stretch>
            <a:fillRect/>
          </a:stretch>
        </p:blipFill>
        <p:spPr>
          <a:xfrm>
            <a:off x="5791200" y="5854710"/>
            <a:ext cx="863600" cy="688073"/>
          </a:xfrm>
          <a:prstGeom prst="rect">
            <a:avLst/>
          </a:prstGeom>
          <a:ln w="12700">
            <a:miter lim="400000"/>
          </a:ln>
        </p:spPr>
      </p:pic>
      <p:pic>
        <p:nvPicPr>
          <p:cNvPr id="97" name="image8.png"/>
          <p:cNvPicPr/>
          <p:nvPr/>
        </p:nvPicPr>
        <p:blipFill>
          <a:blip r:embed="rId6"/>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2473871" cy="18542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a:uFill>
                  <a:solidFill/>
                </a:uFill>
              </a:rPr>
              <a:t>Technologies:</a:t>
            </a:r>
            <a:endParaRPr>
              <a:uFill>
                <a:solidFill/>
              </a:uFill>
            </a:endParaRPr>
          </a:p>
          <a:p>
            <a:pPr lvl="0">
              <a:buSzPct val="100000"/>
              <a:buChar char="-"/>
              <a:defRPr>
                <a:uFillTx/>
              </a:defRPr>
            </a:pPr>
            <a:r>
              <a:rPr sz="2400">
                <a:uFill>
                  <a:solidFill/>
                </a:uFill>
              </a:rPr>
              <a:t> &lt;language&gt;</a:t>
            </a:r>
            <a:endParaRPr>
              <a:uFill>
                <a:solidFill/>
              </a:uFill>
            </a:endParaRPr>
          </a:p>
          <a:p>
            <a:pPr lvl="0">
              <a:buSzPct val="100000"/>
              <a:buChar char="-"/>
              <a:defRPr>
                <a:uFillTx/>
              </a:defRPr>
            </a:pPr>
            <a:r>
              <a:rPr sz="2400">
                <a:uFill>
                  <a:solidFill/>
                </a:uFill>
              </a:rPr>
              <a:t> &lt;libraries&gt;</a:t>
            </a:r>
            <a:endParaRPr>
              <a:uFill>
                <a:solidFill/>
              </a:uFill>
            </a:endParaRPr>
          </a:p>
          <a:p>
            <a:pPr lvl="0">
              <a:buSzPct val="100000"/>
              <a:buChar char="-"/>
              <a:defRPr>
                <a:uFillTx/>
              </a:defRPr>
            </a:pPr>
            <a:r>
              <a:rPr sz="2400">
                <a:uFill>
                  <a:solidFill/>
                </a:uFill>
              </a:rPr>
              <a:t> &lt;tools&gt;</a:t>
            </a:r>
            <a:endParaRPr>
              <a:uFill>
                <a:solidFill/>
              </a:uFill>
            </a:endParaRPr>
          </a:p>
          <a:p>
            <a:pPr lvl="0">
              <a:buSzPct val="100000"/>
              <a:buChar char="-"/>
              <a:defRPr>
                <a:uFillTx/>
              </a:defRPr>
            </a:pPr>
            <a:r>
              <a:rPr sz="2400">
                <a:uFill>
                  <a:solidFill/>
                </a:uFill>
              </a:rPr>
              <a:t> &lt;technology&gt;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sz="3200">
                <a:uFill>
                  <a:solidFill/>
                </a:uFill>
              </a:rPr>
              <a:t>&lt;scary thing #1&gt;</a:t>
            </a:r>
          </a:p>
          <a:p>
            <a:pPr lvl="0">
              <a:defRPr sz="1800">
                <a:uFillTx/>
              </a:defRPr>
            </a:pPr>
            <a:r>
              <a:rPr sz="3200">
                <a:uFill>
                  <a:solidFill/>
                </a:uFill>
              </a:rPr>
              <a:t>&lt;scary thing #2&gt;</a:t>
            </a:r>
          </a:p>
          <a:p>
            <a:pPr lvl="0">
              <a:defRPr sz="1800">
                <a:uFillTx/>
              </a:defRPr>
            </a:pPr>
            <a:r>
              <a:rPr sz="3200">
                <a:uFill>
                  <a:solidFill/>
                </a:uFill>
              </a:rPr>
              <a:t>&lt;scary thing #3&gt;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1073</Words>
  <Application>Microsoft Macintosh PowerPoint</Application>
  <PresentationFormat>Presentación en pantalla (4:3)</PresentationFormat>
  <Paragraphs>163</Paragraphs>
  <Slides>14</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Söhne</vt:lpstr>
      <vt:lpstr>White</vt:lpstr>
      <vt:lpstr>The Agile Inception Deck </vt:lpstr>
      <vt:lpstr>&lt;Your project name&gt;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cp:lastModifiedBy>Juan Pedro Escapil</cp:lastModifiedBy>
  <cp:revision>1</cp:revision>
  <dcterms:modified xsi:type="dcterms:W3CDTF">2024-04-23T23:11:36Z</dcterms:modified>
</cp:coreProperties>
</file>