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58601"/>
  </p:normalViewPr>
  <p:slideViewPr>
    <p:cSldViewPr snapToGrid="0">
      <p:cViewPr varScale="1">
        <p:scale>
          <a:sx n="66" d="100"/>
          <a:sy n="66" d="100"/>
        </p:scale>
        <p:origin x="29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6" name="Shape 16"/>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a:defRPr sz="1200">
        <a:uFill>
          <a:solidFill/>
        </a:uFill>
        <a:latin typeface="+mn-lt"/>
        <a:ea typeface="+mn-ea"/>
        <a:cs typeface="+mn-cs"/>
        <a:sym typeface="Calibri"/>
      </a:defRPr>
    </a:lvl1pPr>
    <a:lvl2pPr indent="228600">
      <a:defRPr sz="1200">
        <a:uFill>
          <a:solidFill/>
        </a:uFill>
        <a:latin typeface="+mn-lt"/>
        <a:ea typeface="+mn-ea"/>
        <a:cs typeface="+mn-cs"/>
        <a:sym typeface="Calibri"/>
      </a:defRPr>
    </a:lvl2pPr>
    <a:lvl3pPr indent="457200">
      <a:defRPr sz="1200">
        <a:uFill>
          <a:solidFill/>
        </a:uFill>
        <a:latin typeface="+mn-lt"/>
        <a:ea typeface="+mn-ea"/>
        <a:cs typeface="+mn-cs"/>
        <a:sym typeface="Calibri"/>
      </a:defRPr>
    </a:lvl3pPr>
    <a:lvl4pPr indent="685800">
      <a:defRPr sz="1200">
        <a:uFill>
          <a:solidFill/>
        </a:uFill>
        <a:latin typeface="+mn-lt"/>
        <a:ea typeface="+mn-ea"/>
        <a:cs typeface="+mn-cs"/>
        <a:sym typeface="Calibri"/>
      </a:defRPr>
    </a:lvl4pPr>
    <a:lvl5pPr indent="914400">
      <a:defRPr sz="1200">
        <a:uFill>
          <a:solidFill/>
        </a:uFill>
        <a:latin typeface="+mn-lt"/>
        <a:ea typeface="+mn-ea"/>
        <a:cs typeface="+mn-cs"/>
        <a:sym typeface="Calibri"/>
      </a:defRPr>
    </a:lvl5pPr>
    <a:lvl6pPr indent="1143000">
      <a:defRPr sz="1200">
        <a:uFill>
          <a:solidFill/>
        </a:uFill>
        <a:latin typeface="+mn-lt"/>
        <a:ea typeface="+mn-ea"/>
        <a:cs typeface="+mn-cs"/>
        <a:sym typeface="Calibri"/>
      </a:defRPr>
    </a:lvl6pPr>
    <a:lvl7pPr indent="1371600">
      <a:defRPr sz="1200">
        <a:uFill>
          <a:solidFill/>
        </a:uFill>
        <a:latin typeface="+mn-lt"/>
        <a:ea typeface="+mn-ea"/>
        <a:cs typeface="+mn-cs"/>
        <a:sym typeface="Calibri"/>
      </a:defRPr>
    </a:lvl7pPr>
    <a:lvl8pPr indent="1600200">
      <a:defRPr sz="1200">
        <a:uFill>
          <a:solidFill/>
        </a:uFill>
        <a:latin typeface="+mn-lt"/>
        <a:ea typeface="+mn-ea"/>
        <a:cs typeface="+mn-cs"/>
        <a:sym typeface="Calibri"/>
      </a:defRPr>
    </a:lvl8pPr>
    <a:lvl9pPr indent="1828800">
      <a:defRPr sz="1200">
        <a:uFill>
          <a:solidFill/>
        </a:uFill>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prstGeom prst="rect">
            <a:avLst/>
          </a:prstGeom>
        </p:spPr>
        <p:txBody>
          <a:bodyPr/>
          <a:lstStyle/>
          <a:p>
            <a:pPr lvl="0"/>
            <a:endParaRPr/>
          </a:p>
        </p:txBody>
      </p:sp>
      <p:sp>
        <p:nvSpPr>
          <p:cNvPr id="28" name="Shape 28"/>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Project name – pick a cool sounding name for your project</a:t>
            </a:r>
          </a:p>
          <a:p>
            <a:pPr lvl="0">
              <a:buClr>
                <a:srgbClr val="000000"/>
              </a:buClr>
              <a:defRPr sz="1800">
                <a:uFillTx/>
              </a:defRPr>
            </a:pPr>
            <a:r>
              <a:rPr sz="1200">
                <a:uFill>
                  <a:solidFill/>
                </a:uFill>
              </a:rPr>
              <a:t>Sponsors – list your project sponsors here (the people with the money)</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Putting your sponsors name boldly out there for all to see is a great way to get their engagement and attention (necessary for any successful project).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pPr lvl="0"/>
            <a:endParaRPr/>
          </a:p>
        </p:txBody>
      </p:sp>
      <p:sp>
        <p:nvSpPr>
          <p:cNvPr id="135" name="Shape 13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Give your sponsors some idea of how big this thing is (1, 3, or 6 monther).</a:t>
            </a:r>
          </a:p>
          <a:p>
            <a:pPr lvl="0">
              <a:buClr>
                <a:srgbClr val="000000"/>
              </a:buClr>
              <a:defRPr sz="1800">
                <a:uFillTx/>
              </a:defRPr>
            </a:pPr>
            <a:r>
              <a:rPr sz="1200">
                <a:uFill>
                  <a:solidFill/>
                </a:uFill>
              </a:rPr>
              <a:t>Before you can complete this slide you and the team should create and estimate a high-level story list for the project.</a:t>
            </a:r>
          </a:p>
          <a:p>
            <a:pPr lvl="0">
              <a:buClr>
                <a:srgbClr val="000000"/>
              </a:buClr>
              <a:defRPr sz="1800">
                <a:uFillTx/>
              </a:defRPr>
            </a:pPr>
            <a:r>
              <a:rPr sz="1200">
                <a:uFill>
                  <a:solidFill/>
                </a:uFill>
              </a:rPr>
              <a:t>This isn’t a commitment (too many unknowns). It’s just a really rough guess. Don’t treat it as anything else.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pPr lvl="0"/>
            <a:endParaRPr/>
          </a:p>
        </p:txBody>
      </p:sp>
      <p:sp>
        <p:nvSpPr>
          <p:cNvPr id="207" name="Shape 207"/>
          <p:cNvSpPr>
            <a:spLocks noGrp="1"/>
          </p:cNvSpPr>
          <p:nvPr>
            <p:ph type="body" sz="quarter" idx="1"/>
          </p:nvPr>
        </p:nvSpPr>
        <p:spPr>
          <a:prstGeom prst="rect">
            <a:avLst/>
          </a:prstGeom>
        </p:spPr>
        <p:txBody>
          <a:bodyPr/>
          <a:lstStyle/>
          <a:p>
            <a:pPr lvl="0">
              <a:buClr>
                <a:srgbClr val="000000"/>
              </a:buClr>
              <a:defRPr sz="1800">
                <a:uFillTx/>
              </a:defRPr>
            </a:pPr>
            <a:r>
              <a:rPr sz="200">
                <a:uFill>
                  <a:solidFill/>
                </a:uFill>
              </a:rPr>
              <a:t>When push comes to shove, something has to give. Here we want to be clear on what that is.</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200">
                <a:uFill>
                  <a:solidFill/>
                </a:uFill>
              </a:rPr>
              <a:t>On agile projects we flex on scope. But there could be others factors at play here so get ready to listen as you customer tells you which forces can bend (scope) and which are written in stone (usually budget).</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1000">
                <a:uFill>
                  <a:solidFill/>
                </a:uFill>
              </a:rPr>
              <a:t>Slider rules:</a:t>
            </a:r>
            <a:endParaRPr sz="1200">
              <a:uFill>
                <a:solidFill/>
              </a:uFill>
            </a:endParaRPr>
          </a:p>
          <a:p>
            <a:pPr lvl="0">
              <a:buClr>
                <a:srgbClr val="000000"/>
              </a:buClr>
              <a:defRPr sz="1800">
                <a:uFillTx/>
              </a:defRPr>
            </a:pPr>
            <a:r>
              <a:rPr sz="1000">
                <a:uFill>
                  <a:solidFill/>
                </a:uFill>
              </a:rPr>
              <a:t>1. No two sliders can </a:t>
            </a:r>
            <a:r>
              <a:rPr sz="200">
                <a:uFill>
                  <a:solidFill/>
                </a:uFill>
              </a:rPr>
              <a:t>occupy the same level.</a:t>
            </a:r>
            <a:endParaRPr sz="1200">
              <a:uFill>
                <a:solidFill/>
              </a:uFill>
            </a:endParaRPr>
          </a:p>
          <a:p>
            <a:pPr lvl="0">
              <a:buClr>
                <a:srgbClr val="000000"/>
              </a:buClr>
              <a:defRPr sz="1800">
                <a:uFillTx/>
              </a:defRPr>
            </a:pPr>
            <a:r>
              <a:rPr sz="200">
                <a:uFill>
                  <a:solidFill/>
                </a:uFill>
              </a:rPr>
              <a:t>2. List other important project factors down below.</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noRot="1" noChangeAspect="1"/>
          </p:cNvSpPr>
          <p:nvPr>
            <p:ph type="sldImg"/>
          </p:nvPr>
        </p:nvSpPr>
        <p:spPr>
          <a:prstGeom prst="rect">
            <a:avLst/>
          </a:prstGeom>
        </p:spPr>
        <p:txBody>
          <a:bodyPr/>
          <a:lstStyle/>
          <a:p>
            <a:pPr lvl="0"/>
            <a:endParaRPr/>
          </a:p>
        </p:txBody>
      </p:sp>
      <p:sp>
        <p:nvSpPr>
          <p:cNvPr id="225" name="Shape 22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Stakeholders are usually interested in two things:</a:t>
            </a:r>
          </a:p>
          <a:p>
            <a:pPr marL="228600" lvl="0" indent="-228600">
              <a:buClr>
                <a:srgbClr val="000000"/>
              </a:buClr>
              <a:buSzPct val="100000"/>
              <a:buAutoNum type="arabicPeriod"/>
              <a:defRPr sz="1800">
                <a:uFillTx/>
              </a:defRPr>
            </a:pPr>
            <a:r>
              <a:rPr sz="1200">
                <a:uFill>
                  <a:solidFill/>
                </a:uFill>
              </a:rPr>
              <a:t>How much is this going to cost.</a:t>
            </a:r>
          </a:p>
          <a:p>
            <a:pPr marL="228600" lvl="0" indent="-228600">
              <a:buClr>
                <a:srgbClr val="000000"/>
              </a:buClr>
              <a:buSzPct val="100000"/>
              <a:buAutoNum type="arabicPeriod" startAt="2"/>
              <a:defRPr sz="1800">
                <a:uFillTx/>
              </a:defRPr>
            </a:pPr>
            <a:r>
              <a:rPr sz="1200">
                <a:uFill>
                  <a:solidFill/>
                </a:uFill>
              </a:rPr>
              <a:t>When is it going to be done.</a:t>
            </a:r>
          </a:p>
          <a:p>
            <a:pPr marL="228600" lvl="0" indent="-228600">
              <a:buClr>
                <a:srgbClr val="000000"/>
              </a:buClr>
              <a:buSzPct val="100000"/>
              <a:buAutoNum type="arabicPeriod" startAt="3"/>
              <a:defRPr sz="1800">
                <a:uFillTx/>
              </a:defRPr>
            </a:pPr>
            <a:endParaRPr sz="1200">
              <a:uFill>
                <a:solidFill/>
              </a:uFill>
            </a:endParaRPr>
          </a:p>
          <a:p>
            <a:pPr marL="228600" lvl="0" indent="-228600">
              <a:buClr>
                <a:srgbClr val="000000"/>
              </a:buClr>
              <a:defRPr sz="1800">
                <a:uFillTx/>
              </a:defRPr>
            </a:pPr>
            <a:r>
              <a:rPr sz="1200">
                <a:uFill>
                  <a:solidFill/>
                </a:uFill>
              </a:rPr>
              <a:t>Here we do our best to answer those two questions so they can decide if the project is still worth doing by showing them what it’s going to take.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noRot="1" noChangeAspect="1"/>
          </p:cNvSpPr>
          <p:nvPr>
            <p:ph type="sldImg"/>
          </p:nvPr>
        </p:nvSpPr>
        <p:spPr>
          <a:prstGeom prst="rect">
            <a:avLst/>
          </a:prstGeom>
        </p:spPr>
        <p:txBody>
          <a:bodyPr/>
          <a:lstStyle/>
          <a:p>
            <a:pPr lvl="0"/>
            <a:endParaRPr/>
          </a:p>
        </p:txBody>
      </p:sp>
      <p:sp>
        <p:nvSpPr>
          <p:cNvPr id="232" name="Shape 23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That’s it! Create your deck.</a:t>
            </a:r>
          </a:p>
          <a:p>
            <a:pPr lvl="0">
              <a:buClr>
                <a:srgbClr val="000000"/>
              </a:buClr>
              <a:defRPr sz="1800">
                <a:uFillTx/>
              </a:defRPr>
            </a:pPr>
            <a:r>
              <a:rPr sz="1200">
                <a:uFill>
                  <a:solidFill/>
                </a:uFill>
              </a:rPr>
              <a:t>Put it somewhere visible for all too see.</a:t>
            </a:r>
          </a:p>
          <a:p>
            <a:pPr lvl="0">
              <a:buClr>
                <a:srgbClr val="000000"/>
              </a:buClr>
              <a:defRPr sz="1800">
                <a:uFillTx/>
              </a:defRPr>
            </a:pPr>
            <a:r>
              <a:rPr sz="1200">
                <a:uFill>
                  <a:solidFill/>
                </a:uFill>
              </a:rPr>
              <a:t>And update it when things change.</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Good luck!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Write down all the reasons why your company would want to spend money on this project in the first place.</a:t>
            </a:r>
          </a:p>
          <a:p>
            <a:pPr lvl="0">
              <a:buClr>
                <a:srgbClr val="000000"/>
              </a:buClr>
              <a:defRPr sz="1800">
                <a:uFillTx/>
              </a:defRPr>
            </a:pPr>
            <a:r>
              <a:rPr sz="1200">
                <a:uFill>
                  <a:solidFill/>
                </a:uFill>
              </a:rPr>
              <a:t>Then pick and highlight the most important one.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b="0" i="0" u="none" strike="noStrike" dirty="0">
                <a:solidFill>
                  <a:srgbClr val="0D0D0D"/>
                </a:solidFill>
                <a:effectLst/>
                <a:highlight>
                  <a:srgbClr val="FFFFFF"/>
                </a:highlight>
                <a:latin typeface="Söhne"/>
              </a:rPr>
              <a:t>Para [cliente objetivo] </a:t>
            </a:r>
          </a:p>
          <a:p>
            <a:r>
              <a:rPr lang="es-AR" b="0" i="0" u="none" strike="noStrike" dirty="0">
                <a:solidFill>
                  <a:srgbClr val="0D0D0D"/>
                </a:solidFill>
                <a:effectLst/>
                <a:highlight>
                  <a:srgbClr val="FFFFFF"/>
                </a:highlight>
                <a:latin typeface="Söhne"/>
              </a:rPr>
              <a:t>que [declaración de necesidad u oportunidad] </a:t>
            </a:r>
          </a:p>
          <a:p>
            <a:r>
              <a:rPr lang="es-AR" b="0" i="0" u="none" strike="noStrike" dirty="0">
                <a:solidFill>
                  <a:srgbClr val="0D0D0D"/>
                </a:solidFill>
                <a:effectLst/>
                <a:highlight>
                  <a:srgbClr val="FFFFFF"/>
                </a:highlight>
                <a:latin typeface="Söhne"/>
              </a:rPr>
              <a:t>el [nombre del proyecto] </a:t>
            </a:r>
          </a:p>
          <a:p>
            <a:r>
              <a:rPr lang="es-AR" b="0" i="0" u="none" strike="noStrike" dirty="0">
                <a:solidFill>
                  <a:srgbClr val="0D0D0D"/>
                </a:solidFill>
                <a:effectLst/>
                <a:highlight>
                  <a:srgbClr val="FFFFFF"/>
                </a:highlight>
                <a:latin typeface="Söhne"/>
              </a:rPr>
              <a:t>es [categoría de producto] </a:t>
            </a:r>
          </a:p>
          <a:p>
            <a:r>
              <a:rPr lang="es-AR" b="0" i="0" u="none" strike="noStrike" dirty="0">
                <a:solidFill>
                  <a:srgbClr val="0D0D0D"/>
                </a:solidFill>
                <a:effectLst/>
                <a:highlight>
                  <a:srgbClr val="FFFFFF"/>
                </a:highlight>
                <a:latin typeface="Söhne"/>
              </a:rPr>
              <a:t>que [beneficio clave, razón convincente para comprar]. </a:t>
            </a:r>
          </a:p>
          <a:p>
            <a:r>
              <a:rPr lang="es-AR" b="0" i="0" u="none" strike="noStrike">
                <a:solidFill>
                  <a:srgbClr val="0D0D0D"/>
                </a:solidFill>
                <a:effectLst/>
                <a:highlight>
                  <a:srgbClr val="FFFFFF"/>
                </a:highlight>
                <a:latin typeface="Söhne"/>
              </a:rPr>
              <a:t>A </a:t>
            </a:r>
            <a:r>
              <a:rPr lang="es-AR" b="0" i="0" u="none" strike="noStrike" dirty="0">
                <a:solidFill>
                  <a:srgbClr val="0D0D0D"/>
                </a:solidFill>
                <a:effectLst/>
                <a:highlight>
                  <a:srgbClr val="FFFFFF"/>
                </a:highlight>
                <a:latin typeface="Söhne"/>
              </a:rPr>
              <a:t>diferencia de [alternativa competitiva primaria</a:t>
            </a:r>
            <a:r>
              <a:rPr lang="es-AR" b="0" i="0" u="none" strike="noStrike">
                <a:solidFill>
                  <a:srgbClr val="0D0D0D"/>
                </a:solidFill>
                <a:effectLst/>
                <a:highlight>
                  <a:srgbClr val="FFFFFF"/>
                </a:highlight>
                <a:latin typeface="Söhne"/>
              </a:rPr>
              <a:t>] </a:t>
            </a:r>
          </a:p>
          <a:p>
            <a:r>
              <a:rPr lang="es-AR" b="0" i="0" u="none" strike="noStrike">
                <a:solidFill>
                  <a:srgbClr val="0D0D0D"/>
                </a:solidFill>
                <a:effectLst/>
                <a:highlight>
                  <a:srgbClr val="FFFFFF"/>
                </a:highlight>
                <a:latin typeface="Söhne"/>
              </a:rPr>
              <a:t>nuestro </a:t>
            </a:r>
            <a:r>
              <a:rPr lang="es-AR" b="0" i="0" u="none" strike="noStrike" dirty="0">
                <a:solidFill>
                  <a:srgbClr val="0D0D0D"/>
                </a:solidFill>
                <a:effectLst/>
                <a:highlight>
                  <a:srgbClr val="FFFFFF"/>
                </a:highlight>
                <a:latin typeface="Söhne"/>
              </a:rPr>
              <a:t>proyecto [declaración de diferenciación principal].</a:t>
            </a:r>
            <a:endParaRPr lang="es-AR" dirty="0"/>
          </a:p>
        </p:txBody>
      </p:sp>
    </p:spTree>
    <p:extLst>
      <p:ext uri="{BB962C8B-B14F-4D97-AF65-F5344CB8AC3E}">
        <p14:creationId xmlns:p14="http://schemas.microsoft.com/office/powerpoint/2010/main" val="2482484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prstGeom prst="rect">
            <a:avLst/>
          </a:prstGeom>
        </p:spPr>
        <p:txBody>
          <a:bodyPr/>
          <a:lstStyle/>
          <a:p>
            <a:pPr lvl="0"/>
            <a:endParaRPr/>
          </a:p>
        </p:txBody>
      </p:sp>
      <p:sp>
        <p:nvSpPr>
          <p:cNvPr id="53" name="Shape 53"/>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If you could walk into a store, and buy the shrink wrapped version of your software, what the design of the box look like and what would it say?</a:t>
            </a:r>
          </a:p>
          <a:p>
            <a:pPr lvl="0">
              <a:buClr>
                <a:srgbClr val="000000"/>
              </a:buClr>
              <a:defRPr sz="1800">
                <a:uFillTx/>
              </a:defRPr>
            </a:pPr>
            <a:r>
              <a:rPr sz="1200">
                <a:uFill>
                  <a:solidFill/>
                </a:uFill>
              </a:rPr>
              <a:t>Point here is to get your team looking at your project through the eyes of your end customer.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prstGeom prst="rect">
            <a:avLst/>
          </a:prstGeom>
        </p:spPr>
        <p:txBody>
          <a:bodyPr/>
          <a:lstStyle/>
          <a:p>
            <a:pPr lvl="0"/>
            <a:endParaRPr/>
          </a:p>
        </p:txBody>
      </p:sp>
      <p:sp>
        <p:nvSpPr>
          <p:cNvPr id="62" name="Shape 6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List all the big ticket items you are (and are NOT) going to deliver within the scope of this project.</a:t>
            </a:r>
          </a:p>
          <a:p>
            <a:pPr lvl="0">
              <a:buClr>
                <a:srgbClr val="000000"/>
              </a:buClr>
              <a:defRPr sz="1800">
                <a:uFillTx/>
              </a:defRPr>
            </a:pPr>
            <a:r>
              <a:rPr sz="1200">
                <a:uFill>
                  <a:solidFill/>
                </a:uFill>
              </a:rPr>
              <a:t>Before starting your project move all the UNRESOLVED ones to either IN or OUT.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prstGeom prst="rect">
            <a:avLst/>
          </a:prstGeom>
        </p:spPr>
        <p:txBody>
          <a:bodyPr/>
          <a:lstStyle/>
          <a:p>
            <a:pPr lvl="0"/>
            <a:endParaRPr/>
          </a:p>
        </p:txBody>
      </p:sp>
      <p:sp>
        <p:nvSpPr>
          <p:cNvPr id="77" name="Shape 77"/>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List everyone you are going to have to interact with at some point during the course of your project.</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Goal is to start building relationships with these people and let them know we are coming down the tracks  (before we actually get there).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pPr lvl="0"/>
            <a:endParaRPr/>
          </a:p>
        </p:txBody>
      </p:sp>
      <p:sp>
        <p:nvSpPr>
          <p:cNvPr id="102" name="Shape 10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about letting people know how we plan on building this thing.</a:t>
            </a:r>
          </a:p>
          <a:p>
            <a:pPr lvl="0">
              <a:buClr>
                <a:srgbClr val="000000"/>
              </a:buClr>
              <a:defRPr sz="1800">
                <a:uFillTx/>
              </a:defRPr>
            </a:pPr>
            <a:r>
              <a:rPr sz="1200">
                <a:uFill>
                  <a:solidFill/>
                </a:uFill>
              </a:rPr>
              <a:t>If there are any tools or libraries assumptions you are making list them here.</a:t>
            </a:r>
          </a:p>
          <a:p>
            <a:pPr lvl="0">
              <a:buClr>
                <a:srgbClr val="000000"/>
              </a:buClr>
              <a:defRPr sz="1800">
                <a:uFillTx/>
              </a:defRPr>
            </a:pPr>
            <a:r>
              <a:rPr sz="1200">
                <a:uFill>
                  <a:solidFill/>
                </a:uFill>
              </a:rPr>
              <a:t>Also if there are areas of the application architecture that are risky highlight those too.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pPr lvl="0"/>
            <a:endParaRPr/>
          </a:p>
        </p:txBody>
      </p:sp>
      <p:sp>
        <p:nvSpPr>
          <p:cNvPr id="110" name="Shape 110"/>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your chance to call out any craziness you’ve heard while building the deck, and having a frank conversation with your sponsors and your team about how you are going to handle it.</a:t>
            </a:r>
          </a:p>
          <a:p>
            <a:pPr lvl="0">
              <a:buClr>
                <a:srgbClr val="000000"/>
              </a:buClr>
              <a:defRPr sz="1800">
                <a:uFillTx/>
              </a:defRPr>
            </a:pPr>
            <a:r>
              <a:rPr sz="1200">
                <a:uFill>
                  <a:solidFill/>
                </a:uFill>
              </a:rPr>
              <a:t>This is perhaps on of the most powerful slides in the deck – it’s your chance to ask for whatever you need to be successful and the consequences if you don’t get it.</a:t>
            </a:r>
          </a:p>
          <a:p>
            <a:pPr lvl="0">
              <a:buClr>
                <a:srgbClr val="000000"/>
              </a:buClr>
              <a:defRPr sz="1800">
                <a:uFillTx/>
              </a:defRPr>
            </a:pPr>
            <a:r>
              <a:rPr sz="1200">
                <a:uFill>
                  <a:solidFill/>
                </a:uFill>
              </a:rPr>
              <a:t>Use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prstGeom prst="rect">
            <a:avLst/>
          </a:prstGeom>
        </p:spPr>
        <p:txBody>
          <a:bodyPr/>
          <a:lstStyle/>
          <a:p>
            <a:pPr lvl="0"/>
            <a:endParaRPr/>
          </a:p>
        </p:txBody>
      </p:sp>
      <p:sp>
        <p:nvSpPr>
          <p:cNvPr id="116" name="Shape 116"/>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Set expectations around who you are going to need and what kind of skills they will need to have to pull this off.</a:t>
            </a:r>
          </a:p>
          <a:p>
            <a:pPr lvl="0">
              <a:buClr>
                <a:srgbClr val="000000"/>
              </a:buClr>
              <a:defRPr sz="1800">
                <a:uFillTx/>
              </a:defRPr>
            </a:pPr>
            <a:r>
              <a:rPr sz="1200">
                <a:uFill>
                  <a:solidFill/>
                </a:uFill>
              </a:rPr>
              <a:t>Use names if specific people are important (i.e. Billy is the only guy who can do X).</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 Title Slide">
    <p:spTree>
      <p:nvGrpSpPr>
        <p:cNvPr id="1" name=""/>
        <p:cNvGrpSpPr/>
        <p:nvPr/>
      </p:nvGrpSpPr>
      <p:grpSpPr>
        <a:xfrm>
          <a:off x="0" y="0"/>
          <a:ext cx="0" cy="0"/>
          <a:chOff x="0" y="0"/>
          <a:chExt cx="0" cy="0"/>
        </a:xfrm>
      </p:grpSpPr>
      <p:pic>
        <p:nvPicPr>
          <p:cNvPr id="7" name="image1.png"/>
          <p:cNvPicPr/>
          <p:nvPr/>
        </p:nvPicPr>
        <p:blipFill>
          <a:blip r:embed="rId2"/>
          <a:stretch>
            <a:fillRect/>
          </a:stretch>
        </p:blipFill>
        <p:spPr>
          <a:xfrm>
            <a:off x="7848600" y="6311900"/>
            <a:ext cx="1117600" cy="393700"/>
          </a:xfrm>
          <a:prstGeom prst="rect">
            <a:avLst/>
          </a:prstGeom>
          <a:ln w="12700">
            <a:miter lim="400000"/>
          </a:ln>
        </p:spPr>
      </p:pic>
      <p:sp>
        <p:nvSpPr>
          <p:cNvPr id="8" name="Shape 8"/>
          <p:cNvSpPr>
            <a:spLocks noGrp="1"/>
          </p:cNvSpPr>
          <p:nvPr>
            <p:ph type="title"/>
          </p:nvPr>
        </p:nvSpPr>
        <p:spPr>
          <a:xfrm>
            <a:off x="685800" y="2130425"/>
            <a:ext cx="7772400" cy="1470025"/>
          </a:xfrm>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9" name="Shape 9"/>
          <p:cNvSpPr>
            <a:spLocks noGrp="1"/>
          </p:cNvSpPr>
          <p:nvPr>
            <p:ph type="body" idx="1"/>
          </p:nvPr>
        </p:nvSpPr>
        <p:spPr>
          <a:xfrm>
            <a:off x="1371600" y="3886200"/>
            <a:ext cx="6400800" cy="1752600"/>
          </a:xfrm>
          <a:prstGeom prst="rect">
            <a:avLst/>
          </a:prstGeom>
        </p:spPr>
        <p:txBody>
          <a:bodyPr/>
          <a:lstStyle>
            <a:lvl1pPr marL="0" indent="0" algn="ctr">
              <a:buClr>
                <a:srgbClr val="9A9A9A"/>
              </a:buClr>
              <a:buSzTx/>
              <a:buFontTx/>
              <a:buNone/>
              <a:defRPr>
                <a:solidFill>
                  <a:srgbClr val="9A9A9A"/>
                </a:solidFill>
                <a:uFill>
                  <a:solidFill>
                    <a:srgbClr val="9A9A9A"/>
                  </a:solidFill>
                </a:uFill>
              </a:defRPr>
            </a:lvl1pPr>
            <a:lvl2pPr marL="457200" indent="0" algn="ctr">
              <a:spcBef>
                <a:spcPts val="600"/>
              </a:spcBef>
              <a:buClr>
                <a:srgbClr val="9A9A9A"/>
              </a:buClr>
              <a:buSzTx/>
              <a:buFontTx/>
              <a:buNone/>
              <a:defRPr sz="2800">
                <a:solidFill>
                  <a:srgbClr val="9A9A9A"/>
                </a:solidFill>
                <a:uFill>
                  <a:solidFill>
                    <a:srgbClr val="9A9A9A"/>
                  </a:solidFill>
                </a:uFill>
              </a:defRPr>
            </a:lvl2pPr>
            <a:lvl3pPr marL="914400" indent="0" algn="ctr">
              <a:spcBef>
                <a:spcPts val="500"/>
              </a:spcBef>
              <a:buClr>
                <a:srgbClr val="9A9A9A"/>
              </a:buClr>
              <a:buSzTx/>
              <a:buFontTx/>
              <a:buNone/>
              <a:defRPr sz="2400">
                <a:solidFill>
                  <a:srgbClr val="9A9A9A"/>
                </a:solidFill>
                <a:uFill>
                  <a:solidFill>
                    <a:srgbClr val="9A9A9A"/>
                  </a:solidFill>
                </a:uFill>
              </a:defRPr>
            </a:lvl3pPr>
            <a:lvl4pPr marL="1371600" indent="0" algn="ctr">
              <a:spcBef>
                <a:spcPts val="400"/>
              </a:spcBef>
              <a:buClr>
                <a:srgbClr val="9A9A9A"/>
              </a:buClr>
              <a:buSzTx/>
              <a:buFontTx/>
              <a:buNone/>
              <a:defRPr sz="2000">
                <a:solidFill>
                  <a:srgbClr val="9A9A9A"/>
                </a:solidFill>
                <a:uFill>
                  <a:solidFill>
                    <a:srgbClr val="9A9A9A"/>
                  </a:solidFill>
                </a:uFill>
              </a:defRPr>
            </a:lvl4pPr>
            <a:lvl5pPr marL="1828800" indent="0" algn="ctr">
              <a:spcBef>
                <a:spcPts val="400"/>
              </a:spcBef>
              <a:buClr>
                <a:srgbClr val="9A9A9A"/>
              </a:buClr>
              <a:buSzTx/>
              <a:buFontTx/>
              <a:buNone/>
              <a:defRPr sz="2000">
                <a:solidFill>
                  <a:srgbClr val="9A9A9A"/>
                </a:solidFill>
                <a:uFill>
                  <a:solidFill>
                    <a:srgbClr val="9A9A9A"/>
                  </a:solidFill>
                </a:uFill>
              </a:defRPr>
            </a:lvl5pPr>
          </a:lstStyle>
          <a:p>
            <a:pPr lvl="0">
              <a:defRPr sz="1800">
                <a:solidFill>
                  <a:srgbClr val="000000"/>
                </a:solidFill>
                <a:uFillTx/>
              </a:defRPr>
            </a:pPr>
            <a:r>
              <a:rPr sz="3200">
                <a:solidFill>
                  <a:srgbClr val="9A9A9A"/>
                </a:solidFill>
                <a:uFill>
                  <a:solidFill>
                    <a:srgbClr val="9A9A9A"/>
                  </a:solidFill>
                </a:uFill>
              </a:rPr>
              <a:t>Body Level One</a:t>
            </a:r>
          </a:p>
          <a:p>
            <a:pPr lvl="1">
              <a:defRPr sz="1800">
                <a:solidFill>
                  <a:srgbClr val="000000"/>
                </a:solidFill>
                <a:uFillTx/>
              </a:defRPr>
            </a:pPr>
            <a:r>
              <a:rPr sz="2800">
                <a:solidFill>
                  <a:srgbClr val="9A9A9A"/>
                </a:solidFill>
                <a:uFill>
                  <a:solidFill>
                    <a:srgbClr val="9A9A9A"/>
                  </a:solidFill>
                </a:uFill>
              </a:rPr>
              <a:t>Body Level Two</a:t>
            </a:r>
          </a:p>
          <a:p>
            <a:pPr lvl="2">
              <a:defRPr sz="1800">
                <a:solidFill>
                  <a:srgbClr val="000000"/>
                </a:solidFill>
                <a:uFillTx/>
              </a:defRPr>
            </a:pPr>
            <a:r>
              <a:rPr sz="2400">
                <a:solidFill>
                  <a:srgbClr val="9A9A9A"/>
                </a:solidFill>
                <a:uFill>
                  <a:solidFill>
                    <a:srgbClr val="9A9A9A"/>
                  </a:solidFill>
                </a:uFill>
              </a:rPr>
              <a:t>Body Level Three</a:t>
            </a:r>
          </a:p>
          <a:p>
            <a:pPr lvl="3">
              <a:defRPr sz="1800">
                <a:solidFill>
                  <a:srgbClr val="000000"/>
                </a:solidFill>
                <a:uFillTx/>
              </a:defRPr>
            </a:pPr>
            <a:r>
              <a:rPr sz="2000">
                <a:solidFill>
                  <a:srgbClr val="9A9A9A"/>
                </a:solidFill>
                <a:uFill>
                  <a:solidFill>
                    <a:srgbClr val="9A9A9A"/>
                  </a:solidFill>
                </a:uFill>
              </a:rPr>
              <a:t>Body Level Four</a:t>
            </a:r>
          </a:p>
          <a:p>
            <a:pPr lvl="4">
              <a:defRPr sz="1800">
                <a:solidFill>
                  <a:srgbClr val="000000"/>
                </a:solidFill>
                <a:uFillTx/>
              </a:defRPr>
            </a:pPr>
            <a:r>
              <a:rPr sz="2000">
                <a:solidFill>
                  <a:srgbClr val="9A9A9A"/>
                </a:solidFill>
                <a:uFill>
                  <a:solidFill>
                    <a:srgbClr val="9A9A9A"/>
                  </a:solidFill>
                </a:u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13" name="Shape 13"/>
          <p:cNvSpPr>
            <a:spLocks noGrp="1"/>
          </p:cNvSpPr>
          <p:nvPr>
            <p:ph type="body" idx="1"/>
          </p:nvPr>
        </p:nvSpPr>
        <p:spPr>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14" name="Shape 14"/>
          <p:cNvSpPr>
            <a:spLocks noGrp="1"/>
          </p:cNvSpPr>
          <p:nvPr>
            <p:ph type="sldNum" sz="quarter" idx="2"/>
          </p:nvPr>
        </p:nvSpPr>
        <p:spPr>
          <a:prstGeom prst="rect">
            <a:avLst/>
          </a:prstGeom>
        </p:spPr>
        <p:txBody>
          <a:bodyPr/>
          <a:lstStyle/>
          <a:p>
            <a:pPr lvl="0"/>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p:nvPr/>
        </p:nvPicPr>
        <p:blipFill>
          <a:blip r:embed="rId4"/>
          <a:stretch>
            <a:fillRect/>
          </a:stretch>
        </p:blipFill>
        <p:spPr>
          <a:xfrm>
            <a:off x="7848600" y="6311900"/>
            <a:ext cx="1117600" cy="393700"/>
          </a:xfrm>
          <a:prstGeom prst="rect">
            <a:avLst/>
          </a:prstGeom>
          <a:ln w="12700">
            <a:miter lim="400000"/>
          </a:ln>
        </p:spPr>
      </p:pic>
      <p:sp>
        <p:nvSpPr>
          <p:cNvPr id="3" name="Shape 3"/>
          <p:cNvSpPr>
            <a:spLocks noGrp="1"/>
          </p:cNvSpPr>
          <p:nvPr>
            <p:ph type="title"/>
          </p:nvPr>
        </p:nvSpPr>
        <p:spPr>
          <a:xfrm>
            <a:off x="457200" y="274637"/>
            <a:ext cx="8229600" cy="1143001"/>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nchor="ctr"/>
          <a:lstStyle/>
          <a:p>
            <a:pPr lvl="0">
              <a:defRPr sz="1800">
                <a:solidFill>
                  <a:srgbClr val="000000"/>
                </a:solidFill>
                <a:uFillTx/>
              </a:defRPr>
            </a:pPr>
            <a:r>
              <a:rPr sz="4400">
                <a:solidFill>
                  <a:srgbClr val="1D4871"/>
                </a:solidFill>
                <a:uFill>
                  <a:solidFill>
                    <a:srgbClr val="1D4871"/>
                  </a:solidFill>
                </a:uFill>
              </a:rPr>
              <a:t>Title Text</a:t>
            </a:r>
          </a:p>
        </p:txBody>
      </p:sp>
      <p:sp>
        <p:nvSpPr>
          <p:cNvPr id="4" name="Shape 4"/>
          <p:cNvSpPr>
            <a:spLocks noGrp="1"/>
          </p:cNvSpPr>
          <p:nvPr>
            <p:ph type="body" idx="1"/>
          </p:nvPr>
        </p:nvSpPr>
        <p:spPr>
          <a:xfrm>
            <a:off x="457200" y="1600199"/>
            <a:ext cx="8229600" cy="4525964"/>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5" name="Shape 5"/>
          <p:cNvSpPr>
            <a:spLocks noGrp="1"/>
          </p:cNvSpPr>
          <p:nvPr>
            <p:ph type="sldNum" sz="quarter" idx="2"/>
          </p:nvPr>
        </p:nvSpPr>
        <p:spPr>
          <a:xfrm>
            <a:off x="8405167" y="6473825"/>
            <a:ext cx="281633" cy="266701"/>
          </a:xfrm>
          <a:prstGeom prst="rect">
            <a:avLst/>
          </a:prstGeom>
          <a:ln w="12700">
            <a:round/>
          </a:ln>
        </p:spPr>
        <p:txBody>
          <a:bodyPr wrap="none" lIns="38100" tIns="38100" rIns="38100" bIns="38100" anchor="ctr">
            <a:spAutoFit/>
          </a:bodyPr>
          <a:lstStyle>
            <a:lvl1pPr algn="r">
              <a:buClrTx/>
              <a:defRPr sz="1200">
                <a:solidFill>
                  <a:srgbClr val="9A9A9A"/>
                </a:solidFill>
                <a:uFill>
                  <a:solidFill>
                    <a:srgbClr val="9A9A9A"/>
                  </a:solidFill>
                </a:uFill>
              </a:defRPr>
            </a:lvl1pPr>
          </a:lstStyle>
          <a:p>
            <a:pPr lvl="0"/>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a:defRPr sz="4400">
          <a:solidFill>
            <a:srgbClr val="1D4871"/>
          </a:solidFill>
          <a:uFill>
            <a:solidFill>
              <a:srgbClr val="1D4871"/>
            </a:solidFill>
          </a:uFill>
          <a:latin typeface="+mn-lt"/>
          <a:ea typeface="+mn-ea"/>
          <a:cs typeface="+mn-cs"/>
          <a:sym typeface="Calibri"/>
        </a:defRPr>
      </a:lvl1pPr>
      <a:lvl2pPr indent="228600">
        <a:defRPr sz="4400">
          <a:solidFill>
            <a:srgbClr val="1D4871"/>
          </a:solidFill>
          <a:uFill>
            <a:solidFill>
              <a:srgbClr val="1D4871"/>
            </a:solidFill>
          </a:uFill>
          <a:latin typeface="+mn-lt"/>
          <a:ea typeface="+mn-ea"/>
          <a:cs typeface="+mn-cs"/>
          <a:sym typeface="Calibri"/>
        </a:defRPr>
      </a:lvl2pPr>
      <a:lvl3pPr indent="457200">
        <a:defRPr sz="4400">
          <a:solidFill>
            <a:srgbClr val="1D4871"/>
          </a:solidFill>
          <a:uFill>
            <a:solidFill>
              <a:srgbClr val="1D4871"/>
            </a:solidFill>
          </a:uFill>
          <a:latin typeface="+mn-lt"/>
          <a:ea typeface="+mn-ea"/>
          <a:cs typeface="+mn-cs"/>
          <a:sym typeface="Calibri"/>
        </a:defRPr>
      </a:lvl3pPr>
      <a:lvl4pPr indent="685800">
        <a:defRPr sz="4400">
          <a:solidFill>
            <a:srgbClr val="1D4871"/>
          </a:solidFill>
          <a:uFill>
            <a:solidFill>
              <a:srgbClr val="1D4871"/>
            </a:solidFill>
          </a:uFill>
          <a:latin typeface="+mn-lt"/>
          <a:ea typeface="+mn-ea"/>
          <a:cs typeface="+mn-cs"/>
          <a:sym typeface="Calibri"/>
        </a:defRPr>
      </a:lvl4pPr>
      <a:lvl5pPr indent="914400">
        <a:defRPr sz="4400">
          <a:solidFill>
            <a:srgbClr val="1D4871"/>
          </a:solidFill>
          <a:uFill>
            <a:solidFill>
              <a:srgbClr val="1D4871"/>
            </a:solidFill>
          </a:uFill>
          <a:latin typeface="+mn-lt"/>
          <a:ea typeface="+mn-ea"/>
          <a:cs typeface="+mn-cs"/>
          <a:sym typeface="Calibri"/>
        </a:defRPr>
      </a:lvl5pPr>
      <a:lvl6pPr indent="1143000">
        <a:defRPr sz="4400">
          <a:solidFill>
            <a:srgbClr val="1D4871"/>
          </a:solidFill>
          <a:uFill>
            <a:solidFill>
              <a:srgbClr val="1D4871"/>
            </a:solidFill>
          </a:uFill>
          <a:latin typeface="+mn-lt"/>
          <a:ea typeface="+mn-ea"/>
          <a:cs typeface="+mn-cs"/>
          <a:sym typeface="Calibri"/>
        </a:defRPr>
      </a:lvl6pPr>
      <a:lvl7pPr indent="1371600">
        <a:defRPr sz="4400">
          <a:solidFill>
            <a:srgbClr val="1D4871"/>
          </a:solidFill>
          <a:uFill>
            <a:solidFill>
              <a:srgbClr val="1D4871"/>
            </a:solidFill>
          </a:uFill>
          <a:latin typeface="+mn-lt"/>
          <a:ea typeface="+mn-ea"/>
          <a:cs typeface="+mn-cs"/>
          <a:sym typeface="Calibri"/>
        </a:defRPr>
      </a:lvl7pPr>
      <a:lvl8pPr indent="1600200">
        <a:defRPr sz="4400">
          <a:solidFill>
            <a:srgbClr val="1D4871"/>
          </a:solidFill>
          <a:uFill>
            <a:solidFill>
              <a:srgbClr val="1D4871"/>
            </a:solidFill>
          </a:uFill>
          <a:latin typeface="+mn-lt"/>
          <a:ea typeface="+mn-ea"/>
          <a:cs typeface="+mn-cs"/>
          <a:sym typeface="Calibri"/>
        </a:defRPr>
      </a:lvl8pPr>
      <a:lvl9pPr indent="1828800">
        <a:defRPr sz="4400">
          <a:solidFill>
            <a:srgbClr val="1D4871"/>
          </a:solidFill>
          <a:uFill>
            <a:solidFill>
              <a:srgbClr val="1D4871"/>
            </a:solidFill>
          </a:uFill>
          <a:latin typeface="+mn-lt"/>
          <a:ea typeface="+mn-ea"/>
          <a:cs typeface="+mn-cs"/>
          <a:sym typeface="Calibri"/>
        </a:defRPr>
      </a:lvl9pPr>
    </p:titleStyle>
    <p:bodyStyle>
      <a:lvl1pPr marL="342900" indent="-342900">
        <a:spcBef>
          <a:spcPts val="700"/>
        </a:spcBef>
        <a:buClr>
          <a:srgbClr val="000000"/>
        </a:buClr>
        <a:buSzPct val="100000"/>
        <a:buFont typeface="Arial"/>
        <a:buChar char="•"/>
        <a:defRPr sz="3200">
          <a:uFill>
            <a:solidFill/>
          </a:uFill>
          <a:latin typeface="+mn-lt"/>
          <a:ea typeface="+mn-ea"/>
          <a:cs typeface="+mn-cs"/>
          <a:sym typeface="Calibri"/>
        </a:defRPr>
      </a:lvl1pPr>
      <a:lvl2pPr marL="783771" indent="-326571">
        <a:spcBef>
          <a:spcPts val="700"/>
        </a:spcBef>
        <a:buClr>
          <a:srgbClr val="000000"/>
        </a:buClr>
        <a:buSzPct val="100000"/>
        <a:buFont typeface="Arial"/>
        <a:buChar char="•"/>
        <a:defRPr sz="3200">
          <a:uFill>
            <a:solidFill/>
          </a:uFill>
          <a:latin typeface="+mn-lt"/>
          <a:ea typeface="+mn-ea"/>
          <a:cs typeface="+mn-cs"/>
          <a:sym typeface="Calibri"/>
        </a:defRPr>
      </a:lvl2pPr>
      <a:lvl3pPr marL="1219200" indent="-304800">
        <a:spcBef>
          <a:spcPts val="700"/>
        </a:spcBef>
        <a:buClr>
          <a:srgbClr val="000000"/>
        </a:buClr>
        <a:buSzPct val="100000"/>
        <a:buFont typeface="Arial"/>
        <a:buChar char="•"/>
        <a:defRPr sz="3200">
          <a:uFill>
            <a:solidFill/>
          </a:uFill>
          <a:latin typeface="+mn-lt"/>
          <a:ea typeface="+mn-ea"/>
          <a:cs typeface="+mn-cs"/>
          <a:sym typeface="Calibri"/>
        </a:defRPr>
      </a:lvl3pPr>
      <a:lvl4pPr marL="1737360" indent="-365760">
        <a:spcBef>
          <a:spcPts val="700"/>
        </a:spcBef>
        <a:buClr>
          <a:srgbClr val="000000"/>
        </a:buClr>
        <a:buSzPct val="100000"/>
        <a:buFont typeface="Arial"/>
        <a:buChar char="•"/>
        <a:defRPr sz="3200">
          <a:uFill>
            <a:solidFill/>
          </a:uFill>
          <a:latin typeface="+mn-lt"/>
          <a:ea typeface="+mn-ea"/>
          <a:cs typeface="+mn-cs"/>
          <a:sym typeface="Calibri"/>
        </a:defRPr>
      </a:lvl4pPr>
      <a:lvl5pPr marL="2194560" indent="-365760">
        <a:spcBef>
          <a:spcPts val="700"/>
        </a:spcBef>
        <a:buClr>
          <a:srgbClr val="000000"/>
        </a:buClr>
        <a:buSzPct val="100000"/>
        <a:buFont typeface="Arial"/>
        <a:buChar char="•"/>
        <a:defRPr sz="3200">
          <a:uFill>
            <a:solidFill/>
          </a:uFill>
          <a:latin typeface="+mn-lt"/>
          <a:ea typeface="+mn-ea"/>
          <a:cs typeface="+mn-cs"/>
          <a:sym typeface="Calibri"/>
        </a:defRPr>
      </a:lvl5pPr>
      <a:lvl6pPr marL="3365500" indent="-914400">
        <a:spcBef>
          <a:spcPts val="700"/>
        </a:spcBef>
        <a:buClr>
          <a:srgbClr val="000000"/>
        </a:buClr>
        <a:buSzPct val="171000"/>
        <a:buFont typeface="Arial"/>
        <a:buChar char="•"/>
        <a:defRPr sz="3200">
          <a:uFill>
            <a:solidFill/>
          </a:uFill>
          <a:latin typeface="+mn-lt"/>
          <a:ea typeface="+mn-ea"/>
          <a:cs typeface="+mn-cs"/>
          <a:sym typeface="Calibri"/>
        </a:defRPr>
      </a:lvl6pPr>
      <a:lvl7pPr marL="3721100" indent="-914400">
        <a:spcBef>
          <a:spcPts val="700"/>
        </a:spcBef>
        <a:buClr>
          <a:srgbClr val="000000"/>
        </a:buClr>
        <a:buSzPct val="171000"/>
        <a:buFont typeface="Arial"/>
        <a:buChar char="•"/>
        <a:defRPr sz="3200">
          <a:uFill>
            <a:solidFill/>
          </a:uFill>
          <a:latin typeface="+mn-lt"/>
          <a:ea typeface="+mn-ea"/>
          <a:cs typeface="+mn-cs"/>
          <a:sym typeface="Calibri"/>
        </a:defRPr>
      </a:lvl7pPr>
      <a:lvl8pPr marL="4076700" indent="-914400">
        <a:spcBef>
          <a:spcPts val="700"/>
        </a:spcBef>
        <a:buClr>
          <a:srgbClr val="000000"/>
        </a:buClr>
        <a:buSzPct val="171000"/>
        <a:buFont typeface="Arial"/>
        <a:buChar char="•"/>
        <a:defRPr sz="3200">
          <a:uFill>
            <a:solidFill/>
          </a:uFill>
          <a:latin typeface="+mn-lt"/>
          <a:ea typeface="+mn-ea"/>
          <a:cs typeface="+mn-cs"/>
          <a:sym typeface="Calibri"/>
        </a:defRPr>
      </a:lvl8pPr>
      <a:lvl9pPr marL="4432300" indent="-914400">
        <a:spcBef>
          <a:spcPts val="700"/>
        </a:spcBef>
        <a:buClr>
          <a:srgbClr val="000000"/>
        </a:buClr>
        <a:buSzPct val="171000"/>
        <a:buFont typeface="Arial"/>
        <a:buChar char="•"/>
        <a:defRPr sz="3200">
          <a:uFill>
            <a:solidFill/>
          </a:uFill>
          <a:latin typeface="+mn-lt"/>
          <a:ea typeface="+mn-ea"/>
          <a:cs typeface="+mn-cs"/>
          <a:sym typeface="Calibri"/>
        </a:defRPr>
      </a:lvl9pPr>
    </p:bodyStyle>
    <p:otherStyle>
      <a:lvl1pPr algn="r">
        <a:defRPr sz="1200">
          <a:solidFill>
            <a:schemeClr val="tx1"/>
          </a:solidFill>
          <a:uFill>
            <a:solidFill>
              <a:srgbClr val="9A9A9A"/>
            </a:solidFill>
          </a:uFill>
          <a:latin typeface="+mn-lt"/>
          <a:ea typeface="+mn-ea"/>
          <a:cs typeface="+mn-cs"/>
          <a:sym typeface="Calibri"/>
        </a:defRPr>
      </a:lvl1pPr>
      <a:lvl2pPr algn="r">
        <a:defRPr sz="1200">
          <a:solidFill>
            <a:schemeClr val="tx1"/>
          </a:solidFill>
          <a:uFill>
            <a:solidFill>
              <a:srgbClr val="9A9A9A"/>
            </a:solidFill>
          </a:uFill>
          <a:latin typeface="+mn-lt"/>
          <a:ea typeface="+mn-ea"/>
          <a:cs typeface="+mn-cs"/>
          <a:sym typeface="Calibri"/>
        </a:defRPr>
      </a:lvl2pPr>
      <a:lvl3pPr algn="r">
        <a:defRPr sz="1200">
          <a:solidFill>
            <a:schemeClr val="tx1"/>
          </a:solidFill>
          <a:uFill>
            <a:solidFill>
              <a:srgbClr val="9A9A9A"/>
            </a:solidFill>
          </a:uFill>
          <a:latin typeface="+mn-lt"/>
          <a:ea typeface="+mn-ea"/>
          <a:cs typeface="+mn-cs"/>
          <a:sym typeface="Calibri"/>
        </a:defRPr>
      </a:lvl3pPr>
      <a:lvl4pPr algn="r">
        <a:defRPr sz="1200">
          <a:solidFill>
            <a:schemeClr val="tx1"/>
          </a:solidFill>
          <a:uFill>
            <a:solidFill>
              <a:srgbClr val="9A9A9A"/>
            </a:solidFill>
          </a:uFill>
          <a:latin typeface="+mn-lt"/>
          <a:ea typeface="+mn-ea"/>
          <a:cs typeface="+mn-cs"/>
          <a:sym typeface="Calibri"/>
        </a:defRPr>
      </a:lvl4pPr>
      <a:lvl5pPr algn="r">
        <a:defRPr sz="1200">
          <a:solidFill>
            <a:schemeClr val="tx1"/>
          </a:solidFill>
          <a:uFill>
            <a:solidFill>
              <a:srgbClr val="9A9A9A"/>
            </a:solidFill>
          </a:uFill>
          <a:latin typeface="+mn-lt"/>
          <a:ea typeface="+mn-ea"/>
          <a:cs typeface="+mn-cs"/>
          <a:sym typeface="Calibri"/>
        </a:defRPr>
      </a:lvl5pPr>
      <a:lvl6pPr algn="r">
        <a:defRPr sz="1200">
          <a:solidFill>
            <a:schemeClr val="tx1"/>
          </a:solidFill>
          <a:uFill>
            <a:solidFill>
              <a:srgbClr val="9A9A9A"/>
            </a:solidFill>
          </a:uFill>
          <a:latin typeface="+mn-lt"/>
          <a:ea typeface="+mn-ea"/>
          <a:cs typeface="+mn-cs"/>
          <a:sym typeface="Calibri"/>
        </a:defRPr>
      </a:lvl6pPr>
      <a:lvl7pPr algn="r">
        <a:defRPr sz="1200">
          <a:solidFill>
            <a:schemeClr val="tx1"/>
          </a:solidFill>
          <a:uFill>
            <a:solidFill>
              <a:srgbClr val="9A9A9A"/>
            </a:solidFill>
          </a:uFill>
          <a:latin typeface="+mn-lt"/>
          <a:ea typeface="+mn-ea"/>
          <a:cs typeface="+mn-cs"/>
          <a:sym typeface="Calibri"/>
        </a:defRPr>
      </a:lvl7pPr>
      <a:lvl8pPr algn="r">
        <a:defRPr sz="1200">
          <a:solidFill>
            <a:schemeClr val="tx1"/>
          </a:solidFill>
          <a:uFill>
            <a:solidFill>
              <a:srgbClr val="9A9A9A"/>
            </a:solidFill>
          </a:uFill>
          <a:latin typeface="+mn-lt"/>
          <a:ea typeface="+mn-ea"/>
          <a:cs typeface="+mn-cs"/>
          <a:sym typeface="Calibri"/>
        </a:defRPr>
      </a:lvl8pPr>
      <a:lvl9pPr algn="r">
        <a:defRPr sz="1200">
          <a:solidFill>
            <a:schemeClr val="tx1"/>
          </a:solidFill>
          <a:uFill>
            <a:solidFill>
              <a:srgbClr val="9A9A9A"/>
            </a:solidFill>
          </a:u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agilewarrior.wordpres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1.png"/>
          <p:cNvPicPr/>
          <p:nvPr/>
        </p:nvPicPr>
        <p:blipFill>
          <a:blip r:embed="rId3"/>
          <a:stretch>
            <a:fillRect/>
          </a:stretch>
        </p:blipFill>
        <p:spPr>
          <a:xfrm>
            <a:off x="7848600" y="6311900"/>
            <a:ext cx="1117600" cy="393700"/>
          </a:xfrm>
          <a:prstGeom prst="rect">
            <a:avLst/>
          </a:prstGeom>
          <a:ln w="12700">
            <a:miter lim="400000"/>
          </a:ln>
        </p:spPr>
      </p:pic>
      <p:pic>
        <p:nvPicPr>
          <p:cNvPr id="24" name="image1.png"/>
          <p:cNvPicPr/>
          <p:nvPr/>
        </p:nvPicPr>
        <p:blipFill>
          <a:blip r:embed="rId3"/>
          <a:stretch>
            <a:fillRect/>
          </a:stretch>
        </p:blipFill>
        <p:spPr>
          <a:xfrm>
            <a:off x="7848600" y="6311900"/>
            <a:ext cx="1117600" cy="393700"/>
          </a:xfrm>
          <a:prstGeom prst="rect">
            <a:avLst/>
          </a:prstGeom>
          <a:ln w="12700">
            <a:miter lim="400000"/>
          </a:ln>
        </p:spPr>
      </p:pic>
      <p:sp>
        <p:nvSpPr>
          <p:cNvPr id="25" name="Shape 25"/>
          <p:cNvSpPr>
            <a:spLocks noGrp="1"/>
          </p:cNvSpPr>
          <p:nvPr>
            <p:ph type="title"/>
          </p:nvPr>
        </p:nvSpPr>
        <p:spPr>
          <a:prstGeom prst="rect">
            <a:avLst/>
          </a:prstGeom>
        </p:spPr>
        <p:txBody>
          <a:bodyPr/>
          <a:lstStyle>
            <a:lvl1pPr algn="ctr"/>
          </a:lstStyle>
          <a:p>
            <a:pPr lvl="0">
              <a:defRPr sz="1800">
                <a:solidFill>
                  <a:srgbClr val="000000"/>
                </a:solidFill>
                <a:uFillTx/>
              </a:defRPr>
            </a:pPr>
            <a:r>
              <a:rPr sz="4400">
                <a:solidFill>
                  <a:srgbClr val="1D4871"/>
                </a:solidFill>
                <a:uFill>
                  <a:solidFill>
                    <a:srgbClr val="1D4871"/>
                  </a:solidFill>
                </a:uFill>
              </a:rPr>
              <a:t>&lt;Your project name&gt;</a:t>
            </a:r>
          </a:p>
        </p:txBody>
      </p:sp>
      <p:sp>
        <p:nvSpPr>
          <p:cNvPr id="26" name="Shape 26"/>
          <p:cNvSpPr>
            <a:spLocks noGrp="1"/>
          </p:cNvSpPr>
          <p:nvPr>
            <p:ph type="body" idx="1"/>
          </p:nvPr>
        </p:nvSpPr>
        <p:spPr>
          <a:prstGeom prst="rect">
            <a:avLst/>
          </a:prstGeom>
        </p:spPr>
        <p:txBody>
          <a:bodyPr/>
          <a:lstStyle/>
          <a:p>
            <a:pPr lvl="0">
              <a:defRPr sz="1800">
                <a:solidFill>
                  <a:srgbClr val="000000"/>
                </a:solidFill>
                <a:uFillTx/>
              </a:defRPr>
            </a:pPr>
            <a:r>
              <a:rPr sz="3200">
                <a:solidFill>
                  <a:srgbClr val="9A9A9A"/>
                </a:solidFill>
                <a:uFill>
                  <a:solidFill>
                    <a:srgbClr val="9A9A9A"/>
                  </a:solidFill>
                </a:uFill>
              </a:rPr>
              <a:t>&lt;Your sponsors&gt;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Screen shot 2011-02-08 at 5.04.54 AM.png"/>
          <p:cNvPicPr/>
          <p:nvPr/>
        </p:nvPicPr>
        <p:blipFill>
          <a:blip r:embed="rId3"/>
          <a:stretch>
            <a:fillRect/>
          </a:stretch>
        </p:blipFill>
        <p:spPr>
          <a:xfrm flipH="1">
            <a:off x="431800" y="2741950"/>
            <a:ext cx="1066800" cy="839450"/>
          </a:xfrm>
          <a:prstGeom prst="rect">
            <a:avLst/>
          </a:prstGeom>
          <a:ln w="12700">
            <a:miter lim="400000"/>
          </a:ln>
        </p:spPr>
      </p:pic>
      <p:pic>
        <p:nvPicPr>
          <p:cNvPr id="119" name="image1.png"/>
          <p:cNvPicPr/>
          <p:nvPr/>
        </p:nvPicPr>
        <p:blipFill>
          <a:blip r:embed="rId4"/>
          <a:stretch>
            <a:fillRect/>
          </a:stretch>
        </p:blipFill>
        <p:spPr>
          <a:xfrm>
            <a:off x="7848600" y="6311900"/>
            <a:ext cx="1117600" cy="393700"/>
          </a:xfrm>
          <a:prstGeom prst="rect">
            <a:avLst/>
          </a:prstGeom>
          <a:ln w="12700">
            <a:miter lim="400000"/>
          </a:ln>
        </p:spPr>
      </p:pic>
      <p:sp>
        <p:nvSpPr>
          <p:cNvPr id="120" name="Shape 12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How big is this thing?</a:t>
            </a:r>
          </a:p>
        </p:txBody>
      </p:sp>
      <p:sp>
        <p:nvSpPr>
          <p:cNvPr id="121" name="Shape 121"/>
          <p:cNvSpPr/>
          <p:nvPr/>
        </p:nvSpPr>
        <p:spPr>
          <a:xfrm>
            <a:off x="1661310" y="28194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2" name="Shape 122"/>
          <p:cNvSpPr/>
          <p:nvPr/>
        </p:nvSpPr>
        <p:spPr>
          <a:xfrm rot="5400000">
            <a:off x="34901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3" name="Shape 123"/>
          <p:cNvSpPr/>
          <p:nvPr/>
        </p:nvSpPr>
        <p:spPr>
          <a:xfrm rot="5400000">
            <a:off x="54713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4" name="Shape 124"/>
          <p:cNvSpPr/>
          <p:nvPr/>
        </p:nvSpPr>
        <p:spPr>
          <a:xfrm rot="5400000">
            <a:off x="74525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5" name="Shape 125"/>
          <p:cNvSpPr/>
          <p:nvPr/>
        </p:nvSpPr>
        <p:spPr>
          <a:xfrm>
            <a:off x="7071510" y="1371599"/>
            <a:ext cx="1928913" cy="67310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4000" b="1"/>
            </a:lvl1pPr>
          </a:lstStyle>
          <a:p>
            <a:pPr lvl="0">
              <a:defRPr sz="1800" b="0">
                <a:uFillTx/>
              </a:defRPr>
            </a:pPr>
            <a:r>
              <a:rPr sz="4000" b="1">
                <a:uFill>
                  <a:solidFill/>
                </a:uFill>
              </a:rPr>
              <a:t>Ship it!</a:t>
            </a:r>
          </a:p>
        </p:txBody>
      </p:sp>
      <p:sp>
        <p:nvSpPr>
          <p:cNvPr id="126" name="Shape 126"/>
          <p:cNvSpPr/>
          <p:nvPr/>
        </p:nvSpPr>
        <p:spPr>
          <a:xfrm>
            <a:off x="1661310" y="2209800"/>
            <a:ext cx="2294038"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127" name="Shape 127"/>
          <p:cNvSpPr/>
          <p:nvPr/>
        </p:nvSpPr>
        <p:spPr>
          <a:xfrm>
            <a:off x="4480066" y="2209800"/>
            <a:ext cx="768326"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UAT</a:t>
            </a:r>
          </a:p>
        </p:txBody>
      </p:sp>
      <p:sp>
        <p:nvSpPr>
          <p:cNvPr id="128" name="Shape 128"/>
          <p:cNvSpPr/>
          <p:nvPr/>
        </p:nvSpPr>
        <p:spPr>
          <a:xfrm>
            <a:off x="6233310" y="2219979"/>
            <a:ext cx="1504530" cy="49530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Training</a:t>
            </a:r>
          </a:p>
        </p:txBody>
      </p:sp>
      <p:sp>
        <p:nvSpPr>
          <p:cNvPr id="129" name="Shape 129"/>
          <p:cNvSpPr/>
          <p:nvPr/>
        </p:nvSpPr>
        <p:spPr>
          <a:xfrm>
            <a:off x="2042310" y="2895600"/>
            <a:ext cx="1827834"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~3months</a:t>
            </a:r>
          </a:p>
        </p:txBody>
      </p:sp>
      <p:sp>
        <p:nvSpPr>
          <p:cNvPr id="130" name="Shape 130"/>
          <p:cNvSpPr/>
          <p:nvPr/>
        </p:nvSpPr>
        <p:spPr>
          <a:xfrm>
            <a:off x="4368010" y="2895600"/>
            <a:ext cx="1017836"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1" name="Shape 131"/>
          <p:cNvSpPr/>
          <p:nvPr/>
        </p:nvSpPr>
        <p:spPr>
          <a:xfrm>
            <a:off x="6349210" y="2895600"/>
            <a:ext cx="1017837"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2" name="Shape 132"/>
          <p:cNvSpPr/>
          <p:nvPr/>
        </p:nvSpPr>
        <p:spPr>
          <a:xfrm>
            <a:off x="1668049" y="3886200"/>
            <a:ext cx="7470578" cy="5588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3200" b="1"/>
            </a:lvl1pPr>
          </a:lstStyle>
          <a:p>
            <a:pPr lvl="0">
              <a:defRPr sz="1800" b="0">
                <a:uFillTx/>
              </a:defRPr>
            </a:pPr>
            <a:r>
              <a:rPr sz="3200" b="1">
                <a:uFill>
                  <a:solidFill/>
                </a:uFill>
              </a:rPr>
              <a:t>This is a guess. Not a commitment.</a:t>
            </a:r>
          </a:p>
        </p:txBody>
      </p:sp>
      <p:sp>
        <p:nvSpPr>
          <p:cNvPr id="133" name="Shape 133"/>
          <p:cNvSpPr/>
          <p:nvPr/>
        </p:nvSpPr>
        <p:spPr>
          <a:xfrm>
            <a:off x="2067075" y="4480559"/>
            <a:ext cx="4713459" cy="701041"/>
          </a:xfrm>
          <a:custGeom>
            <a:avLst/>
            <a:gdLst/>
            <a:ahLst/>
            <a:cxnLst>
              <a:cxn ang="0">
                <a:pos x="wd2" y="hd2"/>
              </a:cxn>
              <a:cxn ang="5400000">
                <a:pos x="wd2" y="hd2"/>
              </a:cxn>
              <a:cxn ang="10800000">
                <a:pos x="wd2" y="hd2"/>
              </a:cxn>
              <a:cxn ang="16200000">
                <a:pos x="wd2" y="hd2"/>
              </a:cxn>
            </a:cxnLst>
            <a:rect l="0" t="0" r="r" b="b"/>
            <a:pathLst>
              <a:path w="20953" h="21600" extrusionOk="0">
                <a:moveTo>
                  <a:pt x="0" y="0"/>
                </a:moveTo>
                <a:lnTo>
                  <a:pt x="20934" y="2009"/>
                </a:lnTo>
                <a:cubicBezTo>
                  <a:pt x="21600" y="2763"/>
                  <a:pt x="4629" y="3600"/>
                  <a:pt x="3997" y="4521"/>
                </a:cubicBezTo>
                <a:cubicBezTo>
                  <a:pt x="3365" y="5442"/>
                  <a:pt x="16632" y="6614"/>
                  <a:pt x="17140" y="7535"/>
                </a:cubicBezTo>
                <a:cubicBezTo>
                  <a:pt x="17648" y="8456"/>
                  <a:pt x="7678" y="9209"/>
                  <a:pt x="7046" y="10047"/>
                </a:cubicBezTo>
                <a:cubicBezTo>
                  <a:pt x="6413" y="10884"/>
                  <a:pt x="12770" y="11763"/>
                  <a:pt x="13346" y="12558"/>
                </a:cubicBezTo>
                <a:cubicBezTo>
                  <a:pt x="13922" y="13353"/>
                  <a:pt x="11009" y="13312"/>
                  <a:pt x="10501" y="14819"/>
                </a:cubicBezTo>
                <a:cubicBezTo>
                  <a:pt x="9993" y="16326"/>
                  <a:pt x="10145" y="18963"/>
                  <a:pt x="10298" y="21600"/>
                </a:cubicBezTo>
              </a:path>
            </a:pathLst>
          </a:custGeom>
          <a:ln w="25400">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age1.png"/>
          <p:cNvPicPr/>
          <p:nvPr/>
        </p:nvPicPr>
        <p:blipFill>
          <a:blip r:embed="rId3"/>
          <a:stretch>
            <a:fillRect/>
          </a:stretch>
        </p:blipFill>
        <p:spPr>
          <a:xfrm>
            <a:off x="7848600" y="6311900"/>
            <a:ext cx="1117600" cy="393700"/>
          </a:xfrm>
          <a:prstGeom prst="rect">
            <a:avLst/>
          </a:prstGeom>
          <a:ln w="12700">
            <a:miter lim="400000"/>
          </a:ln>
        </p:spPr>
      </p:pic>
      <p:sp>
        <p:nvSpPr>
          <p:cNvPr id="138" name="Shape 138"/>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139" name="Shape 1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Trade-off sliders</a:t>
            </a:r>
          </a:p>
        </p:txBody>
      </p:sp>
      <p:graphicFrame>
        <p:nvGraphicFramePr>
          <p:cNvPr id="140" name="Table 140"/>
          <p:cNvGraphicFramePr/>
          <p:nvPr/>
        </p:nvGraphicFramePr>
        <p:xfrm>
          <a:off x="457200" y="1371600"/>
          <a:ext cx="8229600" cy="2660750"/>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The classic four</a:t>
                      </a:r>
                    </a:p>
                  </a:txBody>
                  <a:tcPr marL="38100" marR="38100" marT="38100" marB="38100" anchor="ctr" horzOverflow="overflow"/>
                </a:tc>
                <a:extLst>
                  <a:ext uri="{0D108BD9-81ED-4DB2-BD59-A6C34878D82A}">
                    <a16:rowId xmlns:a16="http://schemas.microsoft.com/office/drawing/2014/main" val="10000"/>
                  </a:ext>
                </a:extLst>
              </a:tr>
              <a:tr h="612775">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Feature completeness (scope)</a:t>
                      </a:r>
                    </a:p>
                  </a:txBody>
                  <a:tcPr marL="88900" marR="88900" marT="88900" marB="88900" anchor="ctr" horzOverflow="overflow"/>
                </a:tc>
                <a:extLst>
                  <a:ext uri="{0D108BD9-81ED-4DB2-BD59-A6C34878D82A}">
                    <a16:rowId xmlns:a16="http://schemas.microsoft.com/office/drawing/2014/main" val="10001"/>
                  </a:ext>
                </a:extLst>
              </a:tr>
              <a:tr h="520700">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Stay within budget (budget)</a:t>
                      </a:r>
                    </a:p>
                  </a:txBody>
                  <a:tcPr marL="38100" marR="38100" marT="38100" marB="38100" anchor="ctr" horzOverflow="overflow"/>
                </a:tc>
                <a:extLst>
                  <a:ext uri="{0D108BD9-81ED-4DB2-BD59-A6C34878D82A}">
                    <a16:rowId xmlns:a16="http://schemas.microsoft.com/office/drawing/2014/main" val="10002"/>
                  </a:ext>
                </a:extLst>
              </a:tr>
              <a:tr h="58239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Deliver project on time (time)</a:t>
                      </a:r>
                    </a:p>
                  </a:txBody>
                  <a:tcPr marL="38100" marR="38100" marT="38100" marB="38100" anchor="ctr" horzOverflow="overflow"/>
                </a:tc>
                <a:extLst>
                  <a:ext uri="{0D108BD9-81ED-4DB2-BD59-A6C34878D82A}">
                    <a16:rowId xmlns:a16="http://schemas.microsoft.com/office/drawing/2014/main" val="10003"/>
                  </a:ext>
                </a:extLst>
              </a:tr>
              <a:tr h="37782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High quality, low defects (quality)</a:t>
                      </a: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47" name="Group 147"/>
          <p:cNvGrpSpPr/>
          <p:nvPr/>
        </p:nvGrpSpPr>
        <p:grpSpPr>
          <a:xfrm>
            <a:off x="654084" y="1922463"/>
            <a:ext cx="2518554" cy="274638"/>
            <a:chOff x="-84832" y="0"/>
            <a:chExt cx="2518552" cy="274637"/>
          </a:xfrm>
        </p:grpSpPr>
        <p:sp>
          <p:nvSpPr>
            <p:cNvPr id="141" name="Shape 141"/>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42" name="Shape 14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3" name="Shape 143"/>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44" name="Shape 14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5" name="Shape 14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6" name="Shape 14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aphicFrame>
        <p:nvGraphicFramePr>
          <p:cNvPr id="148" name="Table 148"/>
          <p:cNvGraphicFramePr/>
          <p:nvPr/>
        </p:nvGraphicFramePr>
        <p:xfrm>
          <a:off x="457200" y="4157879"/>
          <a:ext cx="8229600" cy="2632174"/>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Other important things</a:t>
                      </a:r>
                    </a:p>
                  </a:txBody>
                  <a:tcPr marL="38100" marR="38100" marT="38100" marB="38100" anchor="ctr" horzOverflow="overflow"/>
                </a:tc>
                <a:extLst>
                  <a:ext uri="{0D108BD9-81ED-4DB2-BD59-A6C34878D82A}">
                    <a16:rowId xmlns:a16="http://schemas.microsoft.com/office/drawing/2014/main" val="10000"/>
                  </a:ext>
                </a:extLst>
              </a:tr>
              <a:tr h="508000">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Ease of use</a:t>
                      </a:r>
                    </a:p>
                  </a:txBody>
                  <a:tcPr marL="88900" marR="88900" marT="88900" marB="88900" anchor="ctr" horzOverflow="overflow"/>
                </a:tc>
                <a:extLst>
                  <a:ext uri="{0D108BD9-81ED-4DB2-BD59-A6C34878D82A}">
                    <a16:rowId xmlns:a16="http://schemas.microsoft.com/office/drawing/2014/main" val="10001"/>
                  </a:ext>
                </a:extLst>
              </a:tr>
              <a:tr h="569695">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Don’t make me think!</a:t>
                      </a:r>
                    </a:p>
                  </a:txBody>
                  <a:tcPr marL="38100" marR="38100" marT="38100" marB="38100" anchor="ctr" horzOverflow="overflow"/>
                </a:tc>
                <a:extLst>
                  <a:ext uri="{0D108BD9-81ED-4DB2-BD59-A6C34878D82A}">
                    <a16:rowId xmlns:a16="http://schemas.microsoft.com/office/drawing/2014/main" val="10002"/>
                  </a:ext>
                </a:extLst>
              </a:tr>
              <a:tr h="469900">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Detailed audits (log everything)</a:t>
                      </a:r>
                    </a:p>
                  </a:txBody>
                  <a:tcPr marL="38100" marR="38100" marT="38100" marB="38100" anchor="ctr" horzOverflow="overflow"/>
                </a:tc>
                <a:extLst>
                  <a:ext uri="{0D108BD9-81ED-4DB2-BD59-A6C34878D82A}">
                    <a16:rowId xmlns:a16="http://schemas.microsoft.com/office/drawing/2014/main" val="10003"/>
                  </a:ext>
                </a:extLst>
              </a:tr>
              <a:tr h="546099">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&lt;insert yours&gt;</a:t>
                      </a: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55" name="Group 155"/>
          <p:cNvGrpSpPr/>
          <p:nvPr/>
        </p:nvGrpSpPr>
        <p:grpSpPr>
          <a:xfrm>
            <a:off x="654084" y="2501900"/>
            <a:ext cx="2518554" cy="274637"/>
            <a:chOff x="-84832" y="0"/>
            <a:chExt cx="2518552" cy="274636"/>
          </a:xfrm>
        </p:grpSpPr>
        <p:sp>
          <p:nvSpPr>
            <p:cNvPr id="149" name="Shape 149"/>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0" name="Shape 150"/>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1" name="Shape 151"/>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2" name="Shape 152"/>
            <p:cNvSpPr/>
            <p:nvPr/>
          </p:nvSpPr>
          <p:spPr>
            <a:xfrm>
              <a:off x="121051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3" name="Shape 153"/>
            <p:cNvSpPr/>
            <p:nvPr/>
          </p:nvSpPr>
          <p:spPr>
            <a:xfrm>
              <a:off x="85868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4" name="Shape 154"/>
            <p:cNvSpPr/>
            <p:nvPr/>
          </p:nvSpPr>
          <p:spPr>
            <a:xfrm>
              <a:off x="1562341"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2" name="Group 162"/>
          <p:cNvGrpSpPr/>
          <p:nvPr/>
        </p:nvGrpSpPr>
        <p:grpSpPr>
          <a:xfrm>
            <a:off x="654084" y="3048000"/>
            <a:ext cx="2518554" cy="274638"/>
            <a:chOff x="-84832" y="0"/>
            <a:chExt cx="2518552" cy="274637"/>
          </a:xfrm>
        </p:grpSpPr>
        <p:sp>
          <p:nvSpPr>
            <p:cNvPr id="156" name="Shape 156"/>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7" name="Shape 157"/>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8" name="Shape 158"/>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9" name="Shape 159"/>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0" name="Shape 160"/>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1" name="Shape 161"/>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9" name="Group 169"/>
          <p:cNvGrpSpPr/>
          <p:nvPr/>
        </p:nvGrpSpPr>
        <p:grpSpPr>
          <a:xfrm>
            <a:off x="654084" y="3505200"/>
            <a:ext cx="2518554" cy="274638"/>
            <a:chOff x="-84832" y="0"/>
            <a:chExt cx="2518552" cy="274637"/>
          </a:xfrm>
        </p:grpSpPr>
        <p:sp>
          <p:nvSpPr>
            <p:cNvPr id="163" name="Shape 163"/>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64" name="Shape 164"/>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5" name="Shape 165"/>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66" name="Shape 166"/>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7" name="Shape 167"/>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8" name="Shape 168"/>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76" name="Group 176"/>
          <p:cNvGrpSpPr/>
          <p:nvPr/>
        </p:nvGrpSpPr>
        <p:grpSpPr>
          <a:xfrm>
            <a:off x="654084" y="4657725"/>
            <a:ext cx="2518554" cy="274638"/>
            <a:chOff x="-84832" y="0"/>
            <a:chExt cx="2518552" cy="274637"/>
          </a:xfrm>
        </p:grpSpPr>
        <p:sp>
          <p:nvSpPr>
            <p:cNvPr id="170" name="Shape 170"/>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1" name="Shape 171"/>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2" name="Shape 172"/>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73" name="Shape 173"/>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4" name="Shape 174"/>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5" name="Shape 175"/>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83" name="Group 183"/>
          <p:cNvGrpSpPr/>
          <p:nvPr/>
        </p:nvGrpSpPr>
        <p:grpSpPr>
          <a:xfrm>
            <a:off x="654084" y="5122862"/>
            <a:ext cx="2518554" cy="274638"/>
            <a:chOff x="-84832" y="0"/>
            <a:chExt cx="2518552" cy="274637"/>
          </a:xfrm>
        </p:grpSpPr>
        <p:sp>
          <p:nvSpPr>
            <p:cNvPr id="177" name="Shape 177"/>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8" name="Shape 178"/>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9" name="Shape 179"/>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0" name="Shape 180"/>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1" name="Shape 181"/>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2" name="Shape 182"/>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0" name="Group 190"/>
          <p:cNvGrpSpPr/>
          <p:nvPr/>
        </p:nvGrpSpPr>
        <p:grpSpPr>
          <a:xfrm>
            <a:off x="654084" y="5618162"/>
            <a:ext cx="2518554" cy="274638"/>
            <a:chOff x="-84832" y="0"/>
            <a:chExt cx="2518552" cy="274637"/>
          </a:xfrm>
        </p:grpSpPr>
        <p:sp>
          <p:nvSpPr>
            <p:cNvPr id="184" name="Shape 184"/>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85" name="Shape 185"/>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6" name="Shape 186"/>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7" name="Shape 187"/>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8" name="Shape 188"/>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9" name="Shape 189"/>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7" name="Group 197"/>
          <p:cNvGrpSpPr/>
          <p:nvPr/>
        </p:nvGrpSpPr>
        <p:grpSpPr>
          <a:xfrm>
            <a:off x="654084" y="6202362"/>
            <a:ext cx="2518554" cy="274638"/>
            <a:chOff x="-84832" y="0"/>
            <a:chExt cx="2518552" cy="274637"/>
          </a:xfrm>
        </p:grpSpPr>
        <p:sp>
          <p:nvSpPr>
            <p:cNvPr id="191" name="Shape 191"/>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92" name="Shape 19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3" name="Shape 193"/>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94" name="Shape 19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5" name="Shape 19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6" name="Shape 19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sp>
        <p:nvSpPr>
          <p:cNvPr id="198" name="Shape 198"/>
          <p:cNvSpPr/>
          <p:nvPr/>
        </p:nvSpPr>
        <p:spPr>
          <a:xfrm>
            <a:off x="2362200" y="18160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99" name="Shape 199"/>
          <p:cNvSpPr/>
          <p:nvPr/>
        </p:nvSpPr>
        <p:spPr>
          <a:xfrm>
            <a:off x="1219200" y="2412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0" name="Shape 200"/>
          <p:cNvSpPr/>
          <p:nvPr/>
        </p:nvSpPr>
        <p:spPr>
          <a:xfrm>
            <a:off x="1828800" y="28955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1" name="Shape 201"/>
          <p:cNvSpPr/>
          <p:nvPr/>
        </p:nvSpPr>
        <p:spPr>
          <a:xfrm>
            <a:off x="1447800" y="3428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2" name="Shape 202"/>
          <p:cNvSpPr/>
          <p:nvPr/>
        </p:nvSpPr>
        <p:spPr>
          <a:xfrm>
            <a:off x="1295400" y="46481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3" name="Shape 203"/>
          <p:cNvSpPr/>
          <p:nvPr/>
        </p:nvSpPr>
        <p:spPr>
          <a:xfrm>
            <a:off x="2057400" y="50291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4" name="Shape 204"/>
          <p:cNvSpPr/>
          <p:nvPr/>
        </p:nvSpPr>
        <p:spPr>
          <a:xfrm>
            <a:off x="1600200" y="55117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5" name="Shape 205"/>
          <p:cNvSpPr/>
          <p:nvPr/>
        </p:nvSpPr>
        <p:spPr>
          <a:xfrm>
            <a:off x="2209800" y="6095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 name="image1.png"/>
          <p:cNvPicPr/>
          <p:nvPr/>
        </p:nvPicPr>
        <p:blipFill>
          <a:blip r:embed="rId3"/>
          <a:stretch>
            <a:fillRect/>
          </a:stretch>
        </p:blipFill>
        <p:spPr>
          <a:xfrm>
            <a:off x="7848600" y="6311900"/>
            <a:ext cx="1117600" cy="393700"/>
          </a:xfrm>
          <a:prstGeom prst="rect">
            <a:avLst/>
          </a:prstGeom>
          <a:ln w="12700">
            <a:miter lim="400000"/>
          </a:ln>
        </p:spPr>
      </p:pic>
      <p:sp>
        <p:nvSpPr>
          <p:cNvPr id="210" name="Shape 21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first release</a:t>
            </a:r>
          </a:p>
        </p:txBody>
      </p:sp>
      <p:sp>
        <p:nvSpPr>
          <p:cNvPr id="211" name="Shape 211"/>
          <p:cNvSpPr/>
          <p:nvPr/>
        </p:nvSpPr>
        <p:spPr>
          <a:xfrm>
            <a:off x="1438275" y="32766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2" name="Shape 212"/>
          <p:cNvSpPr/>
          <p:nvPr/>
        </p:nvSpPr>
        <p:spPr>
          <a:xfrm rot="5400000">
            <a:off x="32670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3" name="Shape 213"/>
          <p:cNvSpPr/>
          <p:nvPr/>
        </p:nvSpPr>
        <p:spPr>
          <a:xfrm rot="5400000">
            <a:off x="52482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4" name="Shape 214"/>
          <p:cNvSpPr/>
          <p:nvPr/>
        </p:nvSpPr>
        <p:spPr>
          <a:xfrm rot="5400000">
            <a:off x="7229475"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5" name="Shape 215"/>
          <p:cNvSpPr/>
          <p:nvPr/>
        </p:nvSpPr>
        <p:spPr>
          <a:xfrm>
            <a:off x="6848475" y="1828800"/>
            <a:ext cx="1928913" cy="6731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4000" b="1"/>
            </a:lvl1pPr>
          </a:lstStyle>
          <a:p>
            <a:pPr lvl="0">
              <a:defRPr sz="1800" b="0">
                <a:uFillTx/>
              </a:defRPr>
            </a:pPr>
            <a:r>
              <a:rPr sz="4000" b="1">
                <a:uFill>
                  <a:solidFill/>
                </a:uFill>
              </a:rPr>
              <a:t>Ship it!</a:t>
            </a:r>
          </a:p>
        </p:txBody>
      </p:sp>
      <p:sp>
        <p:nvSpPr>
          <p:cNvPr id="216" name="Shape 216"/>
          <p:cNvSpPr/>
          <p:nvPr/>
        </p:nvSpPr>
        <p:spPr>
          <a:xfrm>
            <a:off x="1438275" y="2667000"/>
            <a:ext cx="2294038"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217" name="Shape 217"/>
          <p:cNvSpPr/>
          <p:nvPr/>
        </p:nvSpPr>
        <p:spPr>
          <a:xfrm>
            <a:off x="4257030" y="2667000"/>
            <a:ext cx="768327"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UAT</a:t>
            </a:r>
          </a:p>
        </p:txBody>
      </p:sp>
      <p:sp>
        <p:nvSpPr>
          <p:cNvPr id="218" name="Shape 218"/>
          <p:cNvSpPr/>
          <p:nvPr/>
        </p:nvSpPr>
        <p:spPr>
          <a:xfrm>
            <a:off x="6010275" y="2677179"/>
            <a:ext cx="1504530" cy="49530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Training</a:t>
            </a:r>
          </a:p>
        </p:txBody>
      </p:sp>
      <p:sp>
        <p:nvSpPr>
          <p:cNvPr id="219" name="Shape 219"/>
          <p:cNvSpPr/>
          <p:nvPr/>
        </p:nvSpPr>
        <p:spPr>
          <a:xfrm>
            <a:off x="1819275" y="3352800"/>
            <a:ext cx="1827834"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~3months</a:t>
            </a:r>
          </a:p>
        </p:txBody>
      </p:sp>
      <p:sp>
        <p:nvSpPr>
          <p:cNvPr id="220" name="Shape 220"/>
          <p:cNvSpPr/>
          <p:nvPr/>
        </p:nvSpPr>
        <p:spPr>
          <a:xfrm>
            <a:off x="4144974" y="3352800"/>
            <a:ext cx="1017837"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221" name="Shape 221"/>
          <p:cNvSpPr/>
          <p:nvPr/>
        </p:nvSpPr>
        <p:spPr>
          <a:xfrm>
            <a:off x="6126175" y="3352800"/>
            <a:ext cx="1017836"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pic>
        <p:nvPicPr>
          <p:cNvPr id="222" name="image10.png"/>
          <p:cNvPicPr/>
          <p:nvPr/>
        </p:nvPicPr>
        <p:blipFill>
          <a:blip r:embed="rId4"/>
          <a:stretch>
            <a:fillRect/>
          </a:stretch>
        </p:blipFill>
        <p:spPr>
          <a:xfrm>
            <a:off x="228600" y="3200400"/>
            <a:ext cx="1057276" cy="800100"/>
          </a:xfrm>
          <a:prstGeom prst="rect">
            <a:avLst/>
          </a:prstGeom>
          <a:ln w="12700">
            <a:round/>
          </a:ln>
        </p:spPr>
      </p:pic>
      <p:sp>
        <p:nvSpPr>
          <p:cNvPr id="223" name="Shape 223"/>
          <p:cNvSpPr/>
          <p:nvPr/>
        </p:nvSpPr>
        <p:spPr>
          <a:xfrm>
            <a:off x="1383189" y="4114800"/>
            <a:ext cx="7807376" cy="6731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4000" b="1"/>
            </a:lvl1pPr>
          </a:lstStyle>
          <a:p>
            <a:pPr lvl="0">
              <a:defRPr sz="1800" b="0">
                <a:uFillTx/>
              </a:defRPr>
            </a:pPr>
            <a:r>
              <a:rPr sz="4000" b="1">
                <a:uFill>
                  <a:solidFill/>
                </a:uFill>
              </a:rPr>
              <a:t>3 people, 3 ½ months, $250K</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 name="image1.png"/>
          <p:cNvPicPr/>
          <p:nvPr/>
        </p:nvPicPr>
        <p:blipFill>
          <a:blip r:embed="rId3"/>
          <a:stretch>
            <a:fillRect/>
          </a:stretch>
        </p:blipFill>
        <p:spPr>
          <a:xfrm>
            <a:off x="7848600" y="6311900"/>
            <a:ext cx="1117600" cy="393700"/>
          </a:xfrm>
          <a:prstGeom prst="rect">
            <a:avLst/>
          </a:prstGeom>
          <a:ln w="12700">
            <a:miter lim="400000"/>
          </a:ln>
        </p:spPr>
      </p:pic>
      <p:sp>
        <p:nvSpPr>
          <p:cNvPr id="228" name="Shape 228"/>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Learn more</a:t>
            </a:r>
          </a:p>
        </p:txBody>
      </p:sp>
      <p:sp>
        <p:nvSpPr>
          <p:cNvPr id="229" name="Shape 229"/>
          <p:cNvSpPr>
            <a:spLocks noGrp="1"/>
          </p:cNvSpPr>
          <p:nvPr>
            <p:ph type="body" idx="1"/>
          </p:nvPr>
        </p:nvSpPr>
        <p:spPr>
          <a:prstGeom prst="rect">
            <a:avLst/>
          </a:prstGeom>
        </p:spPr>
        <p:txBody>
          <a:bodyPr/>
          <a:lstStyle/>
          <a:p>
            <a:pPr lvl="0">
              <a:defRPr sz="1800">
                <a:uFillTx/>
              </a:defRPr>
            </a:pPr>
            <a:r>
              <a:rPr sz="3200">
                <a:solidFill>
                  <a:srgbClr val="0433FF"/>
                </a:solidFill>
                <a:uFill>
                  <a:solidFill>
                    <a:srgbClr val="0433FF"/>
                  </a:solidFill>
                </a:uFill>
                <a:hlinkClick r:id="rId4"/>
              </a:rPr>
              <a:t>http://agilewarrior.wordpress.com</a:t>
            </a:r>
            <a:endParaRPr sz="3200">
              <a:uFill>
                <a:solidFill/>
              </a:uFill>
            </a:endParaRPr>
          </a:p>
          <a:p>
            <a:pPr lvl="0">
              <a:defRPr sz="1800">
                <a:uFillTx/>
              </a:defRPr>
            </a:pPr>
            <a:r>
              <a:rPr sz="3200">
                <a:uFill>
                  <a:solidFill/>
                </a:uFill>
              </a:rPr>
              <a:t>Buy the book!</a:t>
            </a:r>
          </a:p>
          <a:p>
            <a:pPr lvl="0">
              <a:defRPr sz="1800">
                <a:uFillTx/>
              </a:defRPr>
            </a:pPr>
            <a:endParaRPr sz="3200">
              <a:uFill>
                <a:solidFill/>
              </a:uFill>
            </a:endParaRPr>
          </a:p>
          <a:p>
            <a:pPr lvl="0">
              <a:defRPr sz="1800">
                <a:uFillTx/>
              </a:defRPr>
            </a:pPr>
            <a:r>
              <a:rPr sz="3200">
                <a:uFill>
                  <a:solidFill/>
                </a:uFill>
              </a:rPr>
              <a:t>Twitter:</a:t>
            </a:r>
          </a:p>
          <a:p>
            <a:pPr lvl="1">
              <a:defRPr sz="1800">
                <a:uFillTx/>
              </a:defRPr>
            </a:pPr>
            <a:r>
              <a:rPr sz="2800">
                <a:uFill>
                  <a:solidFill/>
                </a:uFill>
              </a:rPr>
              <a:t>@jrasmusson</a:t>
            </a:r>
          </a:p>
        </p:txBody>
      </p:sp>
      <p:pic>
        <p:nvPicPr>
          <p:cNvPr id="230" name="image11.png"/>
          <p:cNvPicPr/>
          <p:nvPr/>
        </p:nvPicPr>
        <p:blipFill>
          <a:blip r:embed="rId5"/>
          <a:stretch>
            <a:fillRect/>
          </a:stretch>
        </p:blipFill>
        <p:spPr>
          <a:xfrm>
            <a:off x="4343400" y="2451100"/>
            <a:ext cx="2946400" cy="3797300"/>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1.png"/>
          <p:cNvPicPr/>
          <p:nvPr/>
        </p:nvPicPr>
        <p:blipFill>
          <a:blip r:embed="rId3"/>
          <a:stretch>
            <a:fillRect/>
          </a:stretch>
        </p:blipFill>
        <p:spPr>
          <a:xfrm>
            <a:off x="7848600" y="6311900"/>
            <a:ext cx="1117600" cy="393700"/>
          </a:xfrm>
          <a:prstGeom prst="rect">
            <a:avLst/>
          </a:prstGeom>
          <a:ln w="12700">
            <a:miter lim="400000"/>
          </a:ln>
        </p:spPr>
      </p:pic>
      <p:sp>
        <p:nvSpPr>
          <p:cNvPr id="31" name="Shape 31"/>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Why are we here?</a:t>
            </a:r>
          </a:p>
        </p:txBody>
      </p:sp>
      <p:sp>
        <p:nvSpPr>
          <p:cNvPr id="32" name="Shape 32"/>
          <p:cNvSpPr>
            <a:spLocks noGrp="1"/>
          </p:cNvSpPr>
          <p:nvPr>
            <p:ph type="body" idx="1"/>
          </p:nvPr>
        </p:nvSpPr>
        <p:spPr>
          <a:prstGeom prst="rect">
            <a:avLst/>
          </a:prstGeom>
        </p:spPr>
        <p:txBody>
          <a:bodyPr/>
          <a:lstStyle/>
          <a:p>
            <a:pPr lvl="0">
              <a:defRPr sz="1800">
                <a:uFillTx/>
              </a:defRPr>
            </a:pPr>
            <a:r>
              <a:rPr sz="3200">
                <a:uFill>
                  <a:solidFill/>
                </a:uFill>
              </a:rPr>
              <a:t>Important reason #1</a:t>
            </a:r>
          </a:p>
          <a:p>
            <a:pPr lvl="0">
              <a:defRPr sz="1800">
                <a:uFillTx/>
              </a:defRPr>
            </a:pPr>
            <a:r>
              <a:rPr sz="3200">
                <a:uFill>
                  <a:solidFill/>
                </a:uFill>
              </a:rPr>
              <a:t>Important reason #2</a:t>
            </a:r>
          </a:p>
          <a:p>
            <a:pPr lvl="0">
              <a:defRPr sz="1800">
                <a:uFillTx/>
              </a:defRPr>
            </a:pPr>
            <a:r>
              <a:rPr sz="3200">
                <a:uFill>
                  <a:solidFill/>
                </a:uFill>
              </a:rPr>
              <a:t>Important reason #3</a:t>
            </a:r>
          </a:p>
        </p:txBody>
      </p:sp>
      <p:sp>
        <p:nvSpPr>
          <p:cNvPr id="33" name="Shape 33"/>
          <p:cNvSpPr/>
          <p:nvPr/>
        </p:nvSpPr>
        <p:spPr>
          <a:xfrm>
            <a:off x="812800" y="4800600"/>
            <a:ext cx="7846120" cy="622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3600"/>
            </a:lvl1pPr>
          </a:lstStyle>
          <a:p>
            <a:pPr lvl="0">
              <a:defRPr sz="1800">
                <a:uFillTx/>
              </a:defRPr>
            </a:pPr>
            <a:r>
              <a:rPr sz="3600">
                <a:uFill>
                  <a:solidFill/>
                </a:uFill>
              </a:rPr>
              <a:t>&lt;#1 reason for doing this project&gt;</a:t>
            </a:r>
          </a:p>
        </p:txBody>
      </p:sp>
      <p:pic>
        <p:nvPicPr>
          <p:cNvPr id="34" name="image2.png"/>
          <p:cNvPicPr/>
          <p:nvPr/>
        </p:nvPicPr>
        <p:blipFill>
          <a:blip r:embed="rId4"/>
          <a:stretch>
            <a:fillRect/>
          </a:stretch>
        </p:blipFill>
        <p:spPr>
          <a:xfrm>
            <a:off x="350837" y="4100208"/>
            <a:ext cx="8569426" cy="1753928"/>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1.png"/>
          <p:cNvPicPr/>
          <p:nvPr/>
        </p:nvPicPr>
        <p:blipFill>
          <a:blip r:embed="rId3"/>
          <a:stretch>
            <a:fillRect/>
          </a:stretch>
        </p:blipFill>
        <p:spPr>
          <a:xfrm>
            <a:off x="7848600" y="6311900"/>
            <a:ext cx="1117600" cy="393700"/>
          </a:xfrm>
          <a:prstGeom prst="rect">
            <a:avLst/>
          </a:prstGeom>
          <a:ln w="12700">
            <a:miter lim="400000"/>
          </a:ln>
        </p:spPr>
      </p:pic>
      <p:sp>
        <p:nvSpPr>
          <p:cNvPr id="39" name="Shape 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elevator pitch</a:t>
            </a:r>
          </a:p>
        </p:txBody>
      </p:sp>
      <p:sp>
        <p:nvSpPr>
          <p:cNvPr id="40" name="Shape 40"/>
          <p:cNvSpPr>
            <a:spLocks noGrp="1"/>
          </p:cNvSpPr>
          <p:nvPr>
            <p:ph type="body" idx="1"/>
          </p:nvPr>
        </p:nvSpPr>
        <p:spPr>
          <a:prstGeom prst="rect">
            <a:avLst/>
          </a:prstGeom>
        </p:spPr>
        <p:txBody>
          <a:bodyPr/>
          <a:lstStyle/>
          <a:p>
            <a:pPr lvl="0">
              <a:lnSpc>
                <a:spcPct val="90000"/>
              </a:lnSpc>
              <a:defRPr sz="1800">
                <a:uFillTx/>
              </a:defRPr>
            </a:pPr>
            <a:r>
              <a:rPr sz="3200" dirty="0">
                <a:uFill>
                  <a:solidFill/>
                </a:uFill>
              </a:rPr>
              <a:t>For </a:t>
            </a:r>
            <a:r>
              <a:rPr sz="3200" dirty="0">
                <a:solidFill>
                  <a:srgbClr val="008F00"/>
                </a:solidFill>
                <a:uFill>
                  <a:solidFill>
                    <a:srgbClr val="008F00"/>
                  </a:solidFill>
                </a:uFill>
              </a:rPr>
              <a:t>[target customer]</a:t>
            </a:r>
            <a:endParaRPr sz="3200" dirty="0">
              <a:uFill>
                <a:solidFill/>
              </a:uFill>
            </a:endParaRPr>
          </a:p>
          <a:p>
            <a:pPr lvl="0">
              <a:lnSpc>
                <a:spcPct val="90000"/>
              </a:lnSpc>
              <a:defRPr sz="1800">
                <a:uFillTx/>
              </a:defRPr>
            </a:pPr>
            <a:r>
              <a:rPr sz="3200" dirty="0">
                <a:uFill>
                  <a:solidFill/>
                </a:uFill>
              </a:rPr>
              <a:t>who </a:t>
            </a:r>
            <a:r>
              <a:rPr sz="3200" dirty="0">
                <a:solidFill>
                  <a:srgbClr val="008F00"/>
                </a:solidFill>
                <a:uFill>
                  <a:solidFill>
                    <a:srgbClr val="008F00"/>
                  </a:solidFill>
                </a:uFill>
              </a:rPr>
              <a:t>[statement of need or opportunity]</a:t>
            </a:r>
            <a:endParaRPr sz="3200" dirty="0">
              <a:uFill>
                <a:solidFill/>
              </a:uFill>
            </a:endParaRPr>
          </a:p>
          <a:p>
            <a:pPr lvl="0">
              <a:lnSpc>
                <a:spcPct val="90000"/>
              </a:lnSpc>
              <a:defRPr sz="1800">
                <a:uFillTx/>
              </a:defRPr>
            </a:pPr>
            <a:r>
              <a:rPr sz="3200" dirty="0">
                <a:uFill>
                  <a:solidFill/>
                </a:uFill>
              </a:rPr>
              <a:t>the </a:t>
            </a:r>
            <a:r>
              <a:rPr sz="3200" dirty="0">
                <a:solidFill>
                  <a:srgbClr val="008F00"/>
                </a:solidFill>
                <a:uFill>
                  <a:solidFill>
                    <a:srgbClr val="008F00"/>
                  </a:solidFill>
                </a:uFill>
              </a:rPr>
              <a:t>[project name]</a:t>
            </a:r>
            <a:endParaRPr sz="3200" dirty="0">
              <a:uFill>
                <a:solidFill/>
              </a:uFill>
            </a:endParaRPr>
          </a:p>
          <a:p>
            <a:pPr lvl="0">
              <a:lnSpc>
                <a:spcPct val="90000"/>
              </a:lnSpc>
              <a:defRPr sz="1800">
                <a:uFillTx/>
              </a:defRPr>
            </a:pPr>
            <a:r>
              <a:rPr sz="3200" dirty="0">
                <a:uFill>
                  <a:solidFill/>
                </a:uFill>
              </a:rPr>
              <a:t>is a </a:t>
            </a:r>
            <a:r>
              <a:rPr sz="3200" dirty="0">
                <a:solidFill>
                  <a:srgbClr val="008F00"/>
                </a:solidFill>
                <a:uFill>
                  <a:solidFill>
                    <a:srgbClr val="008F00"/>
                  </a:solidFill>
                </a:uFill>
              </a:rPr>
              <a:t>[product category]</a:t>
            </a:r>
            <a:endParaRPr sz="3200" dirty="0">
              <a:uFill>
                <a:solidFill/>
              </a:uFill>
            </a:endParaRPr>
          </a:p>
          <a:p>
            <a:pPr lvl="0">
              <a:lnSpc>
                <a:spcPct val="90000"/>
              </a:lnSpc>
              <a:defRPr sz="1800">
                <a:uFillTx/>
              </a:defRPr>
            </a:pPr>
            <a:r>
              <a:rPr sz="3200" dirty="0">
                <a:uFill>
                  <a:solidFill/>
                </a:uFill>
              </a:rPr>
              <a:t>that </a:t>
            </a:r>
            <a:r>
              <a:rPr sz="3200" dirty="0">
                <a:solidFill>
                  <a:srgbClr val="008F00"/>
                </a:solidFill>
                <a:uFill>
                  <a:solidFill>
                    <a:srgbClr val="008F00"/>
                  </a:solidFill>
                </a:uFill>
              </a:rPr>
              <a:t>[key benefit, compelling reason to buy]</a:t>
            </a:r>
            <a:r>
              <a:rPr sz="3200" dirty="0">
                <a:uFill>
                  <a:solidFill/>
                </a:uFill>
              </a:rPr>
              <a:t>.</a:t>
            </a:r>
          </a:p>
          <a:p>
            <a:pPr lvl="0">
              <a:lnSpc>
                <a:spcPct val="90000"/>
              </a:lnSpc>
              <a:defRPr sz="1800">
                <a:uFillTx/>
              </a:defRPr>
            </a:pPr>
            <a:r>
              <a:rPr sz="3200" dirty="0">
                <a:uFill>
                  <a:solidFill/>
                </a:uFill>
              </a:rPr>
              <a:t>Unlike </a:t>
            </a:r>
            <a:r>
              <a:rPr sz="3200" dirty="0">
                <a:solidFill>
                  <a:srgbClr val="008F00"/>
                </a:solidFill>
                <a:uFill>
                  <a:solidFill>
                    <a:srgbClr val="008F00"/>
                  </a:solidFill>
                </a:uFill>
              </a:rPr>
              <a:t>[primary competitive alternative]</a:t>
            </a:r>
            <a:endParaRPr sz="3200" dirty="0">
              <a:uFill>
                <a:solidFill/>
              </a:uFill>
            </a:endParaRPr>
          </a:p>
          <a:p>
            <a:pPr lvl="0">
              <a:lnSpc>
                <a:spcPct val="90000"/>
              </a:lnSpc>
              <a:defRPr sz="1800">
                <a:uFillTx/>
              </a:defRPr>
            </a:pPr>
            <a:r>
              <a:rPr sz="3200" dirty="0">
                <a:uFill>
                  <a:solidFill/>
                </a:uFill>
              </a:rPr>
              <a:t>our project </a:t>
            </a:r>
            <a:r>
              <a:rPr sz="3200" dirty="0">
                <a:solidFill>
                  <a:srgbClr val="008F00"/>
                </a:solidFill>
                <a:uFill>
                  <a:solidFill>
                    <a:srgbClr val="008F00"/>
                  </a:solidFill>
                </a:uFill>
              </a:rPr>
              <a:t>[statement of primary differentiation]</a:t>
            </a:r>
            <a:r>
              <a:rPr sz="3200" dirty="0">
                <a:uFill>
                  <a:solidFill/>
                </a:uFill>
              </a:rPr>
              <a: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1.png"/>
          <p:cNvPicPr/>
          <p:nvPr/>
        </p:nvPicPr>
        <p:blipFill>
          <a:blip r:embed="rId3"/>
          <a:stretch>
            <a:fillRect/>
          </a:stretch>
        </p:blipFill>
        <p:spPr>
          <a:xfrm>
            <a:off x="7848600" y="6311900"/>
            <a:ext cx="1117600" cy="393700"/>
          </a:xfrm>
          <a:prstGeom prst="rect">
            <a:avLst/>
          </a:prstGeom>
          <a:ln w="12700">
            <a:miter lim="400000"/>
          </a:ln>
        </p:spPr>
      </p:pic>
      <p:sp>
        <p:nvSpPr>
          <p:cNvPr id="43" name="Shape 43"/>
          <p:cNvSpPr/>
          <p:nvPr/>
        </p:nvSpPr>
        <p:spPr>
          <a:xfrm>
            <a:off x="2667000" y="1524000"/>
            <a:ext cx="3822700" cy="5029200"/>
          </a:xfrm>
          <a:prstGeom prst="rect">
            <a:avLst/>
          </a:prstGeom>
          <a:solidFill>
            <a:srgbClr val="A5C1DF"/>
          </a:solidFill>
          <a:ln w="25400">
            <a:solidFill>
              <a:srgbClr val="49729C"/>
            </a:solidFill>
            <a:round/>
          </a:ln>
        </p:spPr>
        <p:txBody>
          <a:bodyPr lIns="38100" tIns="38100" rIns="38100" bIns="38100" anchor="ctr"/>
          <a:lstStyle/>
          <a:p>
            <a:pPr lvl="0" algn="ctr">
              <a:buClr>
                <a:srgbClr val="FFFFFF"/>
              </a:buClr>
              <a:defRPr sz="1100">
                <a:solidFill>
                  <a:srgbClr val="FFFFFF"/>
                </a:solidFill>
                <a:uFill>
                  <a:solidFill>
                    <a:srgbClr val="FFFFFF"/>
                  </a:solidFill>
                </a:uFill>
              </a:defRPr>
            </a:pPr>
            <a:endParaRPr/>
          </a:p>
        </p:txBody>
      </p:sp>
      <p:sp>
        <p:nvSpPr>
          <p:cNvPr id="44" name="Shape 44"/>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Product box</a:t>
            </a:r>
          </a:p>
        </p:txBody>
      </p:sp>
      <p:sp>
        <p:nvSpPr>
          <p:cNvPr id="45" name="Shape 45"/>
          <p:cNvSpPr/>
          <p:nvPr/>
        </p:nvSpPr>
        <p:spPr>
          <a:xfrm>
            <a:off x="3276600" y="1915179"/>
            <a:ext cx="3061321" cy="49530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&lt;product name&gt;</a:t>
            </a:r>
          </a:p>
        </p:txBody>
      </p:sp>
      <p:sp>
        <p:nvSpPr>
          <p:cNvPr id="46" name="Shape 46"/>
          <p:cNvSpPr/>
          <p:nvPr/>
        </p:nvSpPr>
        <p:spPr>
          <a:xfrm>
            <a:off x="3124200" y="2514600"/>
            <a:ext cx="3060700" cy="1524000"/>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47" name="Shape 47"/>
          <p:cNvSpPr/>
          <p:nvPr/>
        </p:nvSpPr>
        <p:spPr>
          <a:xfrm>
            <a:off x="3655988" y="3058179"/>
            <a:ext cx="1979588" cy="49530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fun picture</a:t>
            </a:r>
          </a:p>
        </p:txBody>
      </p:sp>
      <p:sp>
        <p:nvSpPr>
          <p:cNvPr id="48" name="Shape 48"/>
          <p:cNvSpPr/>
          <p:nvPr/>
        </p:nvSpPr>
        <p:spPr>
          <a:xfrm>
            <a:off x="3855966" y="4048779"/>
            <a:ext cx="1778696" cy="49530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&lt;slogan&gt;</a:t>
            </a:r>
          </a:p>
        </p:txBody>
      </p:sp>
      <p:sp>
        <p:nvSpPr>
          <p:cNvPr id="49" name="Shape 49"/>
          <p:cNvSpPr/>
          <p:nvPr/>
        </p:nvSpPr>
        <p:spPr>
          <a:xfrm>
            <a:off x="3561422" y="4658379"/>
            <a:ext cx="2419400" cy="49530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&lt;benefit #1&gt;</a:t>
            </a:r>
          </a:p>
        </p:txBody>
      </p:sp>
      <p:sp>
        <p:nvSpPr>
          <p:cNvPr id="50" name="Shape 50"/>
          <p:cNvSpPr/>
          <p:nvPr/>
        </p:nvSpPr>
        <p:spPr>
          <a:xfrm>
            <a:off x="3561422" y="5115579"/>
            <a:ext cx="2419400" cy="49530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&lt;benefit #2&gt;</a:t>
            </a:r>
          </a:p>
        </p:txBody>
      </p:sp>
      <p:sp>
        <p:nvSpPr>
          <p:cNvPr id="51" name="Shape 51"/>
          <p:cNvSpPr/>
          <p:nvPr/>
        </p:nvSpPr>
        <p:spPr>
          <a:xfrm>
            <a:off x="3561422" y="5572779"/>
            <a:ext cx="2419400" cy="49530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&lt;benefit #3&gt;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1.png"/>
          <p:cNvPicPr/>
          <p:nvPr/>
        </p:nvPicPr>
        <p:blipFill>
          <a:blip r:embed="rId3"/>
          <a:stretch>
            <a:fillRect/>
          </a:stretch>
        </p:blipFill>
        <p:spPr>
          <a:xfrm>
            <a:off x="7848600" y="6311900"/>
            <a:ext cx="1117600" cy="393700"/>
          </a:xfrm>
          <a:prstGeom prst="rect">
            <a:avLst/>
          </a:prstGeom>
          <a:ln w="12700">
            <a:miter lim="400000"/>
          </a:ln>
        </p:spPr>
      </p:pic>
      <p:sp>
        <p:nvSpPr>
          <p:cNvPr id="56" name="Shape 56"/>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7" name="Shape 57"/>
          <p:cNvSpPr/>
          <p:nvPr/>
        </p:nvSpPr>
        <p:spPr>
          <a:xfrm>
            <a:off x="76200" y="5867400"/>
            <a:ext cx="1384300" cy="9144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8" name="Shape 58"/>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NOT list</a:t>
            </a:r>
          </a:p>
        </p:txBody>
      </p:sp>
      <p:graphicFrame>
        <p:nvGraphicFramePr>
          <p:cNvPr id="59" name="Table 59"/>
          <p:cNvGraphicFramePr/>
          <p:nvPr/>
        </p:nvGraphicFramePr>
        <p:xfrm>
          <a:off x="381000" y="1396999"/>
          <a:ext cx="8458200" cy="2967444"/>
        </p:xfrm>
        <a:graphic>
          <a:graphicData uri="http://schemas.openxmlformats.org/drawingml/2006/table">
            <a:tbl>
              <a:tblPr firstRow="1" bandRow="1">
                <a:tableStyleId>{8F44A2F1-9E1F-4B54-A3A2-5F16C0AD49E2}</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400594">
                <a:tc>
                  <a:txBody>
                    <a:bodyPr/>
                    <a:lstStyle/>
                    <a:p>
                      <a:pPr lvl="0" algn="ctr">
                        <a:tabLst>
                          <a:tab pos="914400" algn="l"/>
                        </a:tabLst>
                        <a:defRPr sz="1800" b="0">
                          <a:solidFill>
                            <a:srgbClr val="000000"/>
                          </a:solidFill>
                          <a:uFillTx/>
                        </a:defRPr>
                      </a:pPr>
                      <a:r>
                        <a:rPr sz="3200">
                          <a:solidFill>
                            <a:srgbClr val="FFFFFF"/>
                          </a:solidFill>
                          <a:uFill>
                            <a:solidFill>
                              <a:srgbClr val="FFFFFF"/>
                            </a:solidFill>
                          </a:uFill>
                        </a:rPr>
                        <a:t>IN</a:t>
                      </a:r>
                    </a:p>
                  </a:txBody>
                  <a:tcPr marL="38100" marR="38100" marT="38100" marB="38100" horzOverflow="overflow"/>
                </a:tc>
                <a:tc>
                  <a:txBody>
                    <a:bodyPr/>
                    <a:lstStyle/>
                    <a:p>
                      <a:pPr lvl="0" algn="ctr">
                        <a:tabLst>
                          <a:tab pos="914400" algn="l"/>
                        </a:tabLst>
                        <a:defRPr sz="1800" b="0">
                          <a:solidFill>
                            <a:srgbClr val="000000"/>
                          </a:solidFill>
                          <a:uFillTx/>
                        </a:defRPr>
                      </a:pPr>
                      <a:r>
                        <a:rPr sz="2800">
                          <a:solidFill>
                            <a:srgbClr val="FFFFFF"/>
                          </a:solidFill>
                          <a:uFill>
                            <a:solidFill>
                              <a:srgbClr val="FFFFFF"/>
                            </a:solidFill>
                          </a:uFill>
                        </a:rPr>
                        <a:t>OUT</a:t>
                      </a:r>
                    </a:p>
                  </a:txBody>
                  <a:tcPr marL="38100" marR="38100" marT="38100" marB="38100" horzOverflow="overflow"/>
                </a:tc>
                <a:extLst>
                  <a:ext uri="{0D108BD9-81ED-4DB2-BD59-A6C34878D82A}">
                    <a16:rowId xmlns:a16="http://schemas.microsoft.com/office/drawing/2014/main" val="10000"/>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1"/>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2"/>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3"/>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4"/>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5"/>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6"/>
                  </a:ext>
                </a:extLst>
              </a:tr>
            </a:tbl>
          </a:graphicData>
        </a:graphic>
      </p:graphicFrame>
      <p:graphicFrame>
        <p:nvGraphicFramePr>
          <p:cNvPr id="60" name="Table 60"/>
          <p:cNvGraphicFramePr/>
          <p:nvPr/>
        </p:nvGraphicFramePr>
        <p:xfrm>
          <a:off x="381000" y="4343400"/>
          <a:ext cx="8458200" cy="2213864"/>
        </p:xfrm>
        <a:graphic>
          <a:graphicData uri="http://schemas.openxmlformats.org/drawingml/2006/table">
            <a:tbl>
              <a:tblPr firstRow="1" bandRow="1">
                <a:tableStyleId>{8F44A2F1-9E1F-4B54-A3A2-5F16C0AD49E2}</a:tableStyleId>
              </a:tblPr>
              <a:tblGrid>
                <a:gridCol w="8458200">
                  <a:extLst>
                    <a:ext uri="{9D8B030D-6E8A-4147-A177-3AD203B41FA5}">
                      <a16:colId xmlns:a16="http://schemas.microsoft.com/office/drawing/2014/main" val="20000"/>
                    </a:ext>
                  </a:extLst>
                </a:gridCol>
              </a:tblGrid>
              <a:tr h="412496">
                <a:tc>
                  <a:txBody>
                    <a:bodyPr/>
                    <a:lstStyle/>
                    <a:p>
                      <a:pPr lvl="0" algn="ctr">
                        <a:tabLst>
                          <a:tab pos="914400" algn="l"/>
                        </a:tabLst>
                        <a:defRPr sz="1800" b="0">
                          <a:solidFill>
                            <a:srgbClr val="000000"/>
                          </a:solidFill>
                          <a:uFillTx/>
                        </a:defRPr>
                      </a:pPr>
                      <a:r>
                        <a:rPr sz="3200">
                          <a:solidFill>
                            <a:srgbClr val="FFFFFF"/>
                          </a:solidFill>
                          <a:uFill>
                            <a:solidFill>
                              <a:srgbClr val="FFFFFF"/>
                            </a:solidFill>
                          </a:uFill>
                        </a:rPr>
                        <a:t>UNRESOLVED</a:t>
                      </a:r>
                    </a:p>
                  </a:txBody>
                  <a:tcPr marL="38100" marR="38100" marT="38100" marB="38100" horzOverflow="overflow"/>
                </a:tc>
                <a:extLst>
                  <a:ext uri="{0D108BD9-81ED-4DB2-BD59-A6C34878D82A}">
                    <a16:rowId xmlns:a16="http://schemas.microsoft.com/office/drawing/2014/main" val="10000"/>
                  </a:ext>
                </a:extLst>
              </a:tr>
              <a:tr h="412496">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1"/>
                  </a:ext>
                </a:extLst>
              </a:tr>
              <a:tr h="412496">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2"/>
                  </a:ext>
                </a:extLst>
              </a:tr>
              <a:tr h="412496">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3"/>
                  </a:ext>
                </a:extLst>
              </a:tr>
              <a:tr h="412496">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image1.png"/>
          <p:cNvPicPr/>
          <p:nvPr/>
        </p:nvPicPr>
        <p:blipFill>
          <a:blip r:embed="rId3"/>
          <a:stretch>
            <a:fillRect/>
          </a:stretch>
        </p:blipFill>
        <p:spPr>
          <a:xfrm>
            <a:off x="7848600" y="6311900"/>
            <a:ext cx="1117600" cy="393700"/>
          </a:xfrm>
          <a:prstGeom prst="rect">
            <a:avLst/>
          </a:prstGeom>
          <a:ln w="12700">
            <a:miter lim="400000"/>
          </a:ln>
        </p:spPr>
      </p:pic>
      <p:sp>
        <p:nvSpPr>
          <p:cNvPr id="65" name="Shape 65"/>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Your project community</a:t>
            </a:r>
          </a:p>
        </p:txBody>
      </p:sp>
      <p:sp>
        <p:nvSpPr>
          <p:cNvPr id="66" name="Shape 66"/>
          <p:cNvSpPr/>
          <p:nvPr/>
        </p:nvSpPr>
        <p:spPr>
          <a:xfrm>
            <a:off x="2743200" y="2819399"/>
            <a:ext cx="3352800" cy="10668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25400">
            <a:solidFill>
              <a:srgbClr val="48729B"/>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67" name="Shape 67"/>
          <p:cNvSpPr/>
          <p:nvPr/>
        </p:nvSpPr>
        <p:spPr>
          <a:xfrm>
            <a:off x="3276600" y="3124200"/>
            <a:ext cx="2713534"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Your core team</a:t>
            </a:r>
          </a:p>
        </p:txBody>
      </p:sp>
      <p:sp>
        <p:nvSpPr>
          <p:cNvPr id="68" name="Shape 68"/>
          <p:cNvSpPr/>
          <p:nvPr/>
        </p:nvSpPr>
        <p:spPr>
          <a:xfrm>
            <a:off x="6137275" y="3911600"/>
            <a:ext cx="2134121"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&lt;group#1&gt;</a:t>
            </a:r>
          </a:p>
        </p:txBody>
      </p:sp>
      <p:sp>
        <p:nvSpPr>
          <p:cNvPr id="69" name="Shape 69"/>
          <p:cNvSpPr/>
          <p:nvPr/>
        </p:nvSpPr>
        <p:spPr>
          <a:xfrm>
            <a:off x="838200" y="3276600"/>
            <a:ext cx="1963440"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&lt;team#2&gt;</a:t>
            </a:r>
          </a:p>
        </p:txBody>
      </p:sp>
      <p:sp>
        <p:nvSpPr>
          <p:cNvPr id="70" name="Shape 70"/>
          <p:cNvSpPr/>
          <p:nvPr/>
        </p:nvSpPr>
        <p:spPr>
          <a:xfrm>
            <a:off x="3200400" y="1828800"/>
            <a:ext cx="3028504"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&lt;community#3&gt;</a:t>
            </a:r>
          </a:p>
        </p:txBody>
      </p:sp>
      <p:sp>
        <p:nvSpPr>
          <p:cNvPr id="71" name="Shape 71"/>
          <p:cNvSpPr/>
          <p:nvPr/>
        </p:nvSpPr>
        <p:spPr>
          <a:xfrm>
            <a:off x="3276600" y="4352925"/>
            <a:ext cx="2633489"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Everyone else !</a:t>
            </a:r>
          </a:p>
        </p:txBody>
      </p:sp>
      <p:sp>
        <p:nvSpPr>
          <p:cNvPr id="72" name="Shape 72"/>
          <p:cNvSpPr/>
          <p:nvPr/>
        </p:nvSpPr>
        <p:spPr>
          <a:xfrm>
            <a:off x="1420813" y="5588000"/>
            <a:ext cx="7302104" cy="5588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3200" b="1"/>
            </a:lvl1pPr>
          </a:lstStyle>
          <a:p>
            <a:pPr lvl="0">
              <a:defRPr sz="1800" b="0">
                <a:uFillTx/>
              </a:defRPr>
            </a:pPr>
            <a:r>
              <a:rPr sz="3200" b="1">
                <a:uFill>
                  <a:solidFill/>
                </a:uFill>
              </a:rPr>
              <a:t>... is always bigger than you think!</a:t>
            </a:r>
          </a:p>
        </p:txBody>
      </p:sp>
      <p:pic>
        <p:nvPicPr>
          <p:cNvPr id="73" name="image3.png"/>
          <p:cNvPicPr/>
          <p:nvPr/>
        </p:nvPicPr>
        <p:blipFill>
          <a:blip r:embed="rId4"/>
          <a:stretch>
            <a:fillRect/>
          </a:stretch>
        </p:blipFill>
        <p:spPr>
          <a:xfrm>
            <a:off x="6184900" y="1943100"/>
            <a:ext cx="800100" cy="927100"/>
          </a:xfrm>
          <a:prstGeom prst="rect">
            <a:avLst/>
          </a:prstGeom>
          <a:ln w="12700">
            <a:miter lim="400000"/>
          </a:ln>
        </p:spPr>
      </p:pic>
      <p:pic>
        <p:nvPicPr>
          <p:cNvPr id="74" name="image4.png"/>
          <p:cNvPicPr/>
          <p:nvPr/>
        </p:nvPicPr>
        <p:blipFill>
          <a:blip r:embed="rId5"/>
          <a:stretch>
            <a:fillRect/>
          </a:stretch>
        </p:blipFill>
        <p:spPr>
          <a:xfrm>
            <a:off x="1511300" y="1943100"/>
            <a:ext cx="800100" cy="927100"/>
          </a:xfrm>
          <a:prstGeom prst="rect">
            <a:avLst/>
          </a:prstGeom>
          <a:ln w="12700">
            <a:miter lim="400000"/>
          </a:ln>
        </p:spPr>
      </p:pic>
      <p:pic>
        <p:nvPicPr>
          <p:cNvPr id="75" name="image5.png"/>
          <p:cNvPicPr/>
          <p:nvPr/>
        </p:nvPicPr>
        <p:blipFill>
          <a:blip r:embed="rId6"/>
          <a:stretch>
            <a:fillRect/>
          </a:stretch>
        </p:blipFill>
        <p:spPr>
          <a:xfrm>
            <a:off x="1206500" y="3924300"/>
            <a:ext cx="800100" cy="927100"/>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image1.png"/>
          <p:cNvPicPr/>
          <p:nvPr/>
        </p:nvPicPr>
        <p:blipFill>
          <a:blip r:embed="rId3"/>
          <a:stretch>
            <a:fillRect/>
          </a:stretch>
        </p:blipFill>
        <p:spPr>
          <a:xfrm>
            <a:off x="7848600" y="6311900"/>
            <a:ext cx="1117600" cy="393700"/>
          </a:xfrm>
          <a:prstGeom prst="rect">
            <a:avLst/>
          </a:prstGeom>
          <a:ln w="12700">
            <a:miter lim="400000"/>
          </a:ln>
        </p:spPr>
      </p:pic>
      <p:sp>
        <p:nvSpPr>
          <p:cNvPr id="80" name="Shape 80"/>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1" name="Shape 81"/>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Technical solution</a:t>
            </a:r>
          </a:p>
        </p:txBody>
      </p:sp>
      <p:grpSp>
        <p:nvGrpSpPr>
          <p:cNvPr id="84" name="Group 84"/>
          <p:cNvGrpSpPr/>
          <p:nvPr/>
        </p:nvGrpSpPr>
        <p:grpSpPr>
          <a:xfrm>
            <a:off x="2208321" y="1911000"/>
            <a:ext cx="1754917" cy="914843"/>
            <a:chOff x="0" y="0"/>
            <a:chExt cx="1754916" cy="914841"/>
          </a:xfrm>
        </p:grpSpPr>
        <p:sp>
          <p:nvSpPr>
            <p:cNvPr id="82" name="Shape 82"/>
            <p:cNvSpPr/>
            <p:nvPr/>
          </p:nvSpPr>
          <p:spPr>
            <a:xfrm>
              <a:off x="0" y="-1"/>
              <a:ext cx="1754917" cy="914843"/>
            </a:xfrm>
            <a:custGeom>
              <a:avLst/>
              <a:gdLst/>
              <a:ahLst/>
              <a:cxnLst>
                <a:cxn ang="0">
                  <a:pos x="wd2" y="hd2"/>
                </a:cxn>
                <a:cxn ang="5400000">
                  <a:pos x="wd2" y="hd2"/>
                </a:cxn>
                <a:cxn ang="10800000">
                  <a:pos x="wd2" y="hd2"/>
                </a:cxn>
                <a:cxn ang="16200000">
                  <a:pos x="wd2" y="hd2"/>
                </a:cxn>
              </a:cxnLst>
              <a:rect l="0" t="0" r="r" b="b"/>
              <a:pathLst>
                <a:path w="20879" h="20683" extrusionOk="0">
                  <a:moveTo>
                    <a:pt x="1901" y="6809"/>
                  </a:moveTo>
                  <a:cubicBezTo>
                    <a:pt x="1658" y="4403"/>
                    <a:pt x="2907" y="2186"/>
                    <a:pt x="4691" y="1859"/>
                  </a:cubicBezTo>
                  <a:cubicBezTo>
                    <a:pt x="5414" y="1726"/>
                    <a:pt x="6149" y="1925"/>
                    <a:pt x="6778" y="2422"/>
                  </a:cubicBezTo>
                  <a:cubicBezTo>
                    <a:pt x="7445" y="726"/>
                    <a:pt x="9003" y="81"/>
                    <a:pt x="10259" y="982"/>
                  </a:cubicBezTo>
                  <a:cubicBezTo>
                    <a:pt x="10478" y="1140"/>
                    <a:pt x="10680" y="1340"/>
                    <a:pt x="10857" y="1575"/>
                  </a:cubicBezTo>
                  <a:cubicBezTo>
                    <a:pt x="11377" y="169"/>
                    <a:pt x="12642" y="-402"/>
                    <a:pt x="13683" y="299"/>
                  </a:cubicBezTo>
                  <a:cubicBezTo>
                    <a:pt x="13971" y="493"/>
                    <a:pt x="14222" y="774"/>
                    <a:pt x="14418" y="1120"/>
                  </a:cubicBezTo>
                  <a:cubicBezTo>
                    <a:pt x="15255" y="-210"/>
                    <a:pt x="16734" y="-374"/>
                    <a:pt x="17722" y="753"/>
                  </a:cubicBezTo>
                  <a:cubicBezTo>
                    <a:pt x="18137" y="1227"/>
                    <a:pt x="18417" y="1880"/>
                    <a:pt x="18513" y="2601"/>
                  </a:cubicBezTo>
                  <a:cubicBezTo>
                    <a:pt x="19885" y="3106"/>
                    <a:pt x="20694" y="5019"/>
                    <a:pt x="20321" y="6874"/>
                  </a:cubicBezTo>
                  <a:cubicBezTo>
                    <a:pt x="20289" y="7030"/>
                    <a:pt x="20250" y="7182"/>
                    <a:pt x="20203" y="7331"/>
                  </a:cubicBezTo>
                  <a:cubicBezTo>
                    <a:pt x="21303" y="9264"/>
                    <a:pt x="21034" y="12033"/>
                    <a:pt x="19601" y="13518"/>
                  </a:cubicBezTo>
                  <a:cubicBezTo>
                    <a:pt x="19155" y="13980"/>
                    <a:pt x="18629" y="14279"/>
                    <a:pt x="18072" y="14386"/>
                  </a:cubicBezTo>
                  <a:cubicBezTo>
                    <a:pt x="18060" y="16465"/>
                    <a:pt x="16800" y="18137"/>
                    <a:pt x="15258" y="18121"/>
                  </a:cubicBezTo>
                  <a:cubicBezTo>
                    <a:pt x="14743" y="18115"/>
                    <a:pt x="14238" y="17917"/>
                    <a:pt x="13801" y="17550"/>
                  </a:cubicBezTo>
                  <a:cubicBezTo>
                    <a:pt x="13280" y="19881"/>
                    <a:pt x="11460" y="21198"/>
                    <a:pt x="9738" y="20492"/>
                  </a:cubicBezTo>
                  <a:cubicBezTo>
                    <a:pt x="9016" y="20196"/>
                    <a:pt x="8392" y="19571"/>
                    <a:pt x="7973" y="18722"/>
                  </a:cubicBezTo>
                  <a:cubicBezTo>
                    <a:pt x="6209" y="20158"/>
                    <a:pt x="3920" y="19386"/>
                    <a:pt x="2859" y="16998"/>
                  </a:cubicBezTo>
                  <a:cubicBezTo>
                    <a:pt x="2846" y="16968"/>
                    <a:pt x="2833" y="16937"/>
                    <a:pt x="2820" y="16907"/>
                  </a:cubicBezTo>
                  <a:cubicBezTo>
                    <a:pt x="1666" y="17089"/>
                    <a:pt x="620" y="15978"/>
                    <a:pt x="485" y="14424"/>
                  </a:cubicBezTo>
                  <a:cubicBezTo>
                    <a:pt x="412" y="13596"/>
                    <a:pt x="615" y="12767"/>
                    <a:pt x="1038" y="12159"/>
                  </a:cubicBezTo>
                  <a:cubicBezTo>
                    <a:pt x="39" y="11365"/>
                    <a:pt x="-297" y="9622"/>
                    <a:pt x="288" y="8266"/>
                  </a:cubicBezTo>
                  <a:cubicBezTo>
                    <a:pt x="626" y="7484"/>
                    <a:pt x="1218" y="6967"/>
                    <a:pt x="1883" y="6874"/>
                  </a:cubicBezTo>
                  <a:close/>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sp>
          <p:nvSpPr>
            <p:cNvPr id="83" name="Shape 83"/>
            <p:cNvSpPr/>
            <p:nvPr/>
          </p:nvSpPr>
          <p:spPr>
            <a:xfrm>
              <a:off x="89103" y="46586"/>
              <a:ext cx="1608097" cy="777867"/>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13" y="12896"/>
                    <a:pt x="19202" y="14528"/>
                    <a:pt x="19193" y="16310"/>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sp>
        <p:nvSpPr>
          <p:cNvPr id="85" name="Shape 85"/>
          <p:cNvSpPr/>
          <p:nvPr/>
        </p:nvSpPr>
        <p:spPr>
          <a:xfrm>
            <a:off x="4572000" y="1831848"/>
            <a:ext cx="1612900" cy="2286001"/>
          </a:xfrm>
          <a:prstGeom prst="rect">
            <a:avLst/>
          </a:prstGeom>
          <a:solidFill>
            <a:srgbClr val="6095C9"/>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6" name="Shape 86"/>
          <p:cNvSpPr/>
          <p:nvPr/>
        </p:nvSpPr>
        <p:spPr>
          <a:xfrm>
            <a:off x="4800600" y="2060448"/>
            <a:ext cx="1155700" cy="457201"/>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grpSp>
        <p:nvGrpSpPr>
          <p:cNvPr id="90" name="Group 90"/>
          <p:cNvGrpSpPr/>
          <p:nvPr/>
        </p:nvGrpSpPr>
        <p:grpSpPr>
          <a:xfrm>
            <a:off x="7086600" y="1679448"/>
            <a:ext cx="914400" cy="1216153"/>
            <a:chOff x="0" y="0"/>
            <a:chExt cx="914400" cy="1216152"/>
          </a:xfrm>
        </p:grpSpPr>
        <p:sp>
          <p:nvSpPr>
            <p:cNvPr id="87" name="Shape 87"/>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a:p>
          </p:txBody>
        </p:sp>
        <p:sp>
          <p:nvSpPr>
            <p:cNvPr id="88" name="Shape 88"/>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89" name="Shape 89"/>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grpSp>
        <p:nvGrpSpPr>
          <p:cNvPr id="94" name="Group 94"/>
          <p:cNvGrpSpPr/>
          <p:nvPr/>
        </p:nvGrpSpPr>
        <p:grpSpPr>
          <a:xfrm>
            <a:off x="7086600" y="3203447"/>
            <a:ext cx="914400" cy="1216153"/>
            <a:chOff x="0" y="0"/>
            <a:chExt cx="914400" cy="1216152"/>
          </a:xfrm>
        </p:grpSpPr>
        <p:sp>
          <p:nvSpPr>
            <p:cNvPr id="91" name="Shape 91"/>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a:p>
          </p:txBody>
        </p:sp>
        <p:sp>
          <p:nvSpPr>
            <p:cNvPr id="92" name="Shape 92"/>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93" name="Shape 93"/>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pic>
        <p:nvPicPr>
          <p:cNvPr id="95" name="image6.png"/>
          <p:cNvPicPr/>
          <p:nvPr/>
        </p:nvPicPr>
        <p:blipFill>
          <a:blip r:embed="rId4"/>
          <a:stretch>
            <a:fillRect/>
          </a:stretch>
        </p:blipFill>
        <p:spPr>
          <a:xfrm>
            <a:off x="5670996" y="4790182"/>
            <a:ext cx="1174304" cy="825501"/>
          </a:xfrm>
          <a:prstGeom prst="rect">
            <a:avLst/>
          </a:prstGeom>
          <a:ln w="12700">
            <a:miter lim="400000"/>
          </a:ln>
        </p:spPr>
      </p:pic>
      <p:pic>
        <p:nvPicPr>
          <p:cNvPr id="96" name="image7.png"/>
          <p:cNvPicPr/>
          <p:nvPr/>
        </p:nvPicPr>
        <p:blipFill>
          <a:blip r:embed="rId5"/>
          <a:stretch>
            <a:fillRect/>
          </a:stretch>
        </p:blipFill>
        <p:spPr>
          <a:xfrm>
            <a:off x="5791200" y="5854710"/>
            <a:ext cx="863600" cy="688073"/>
          </a:xfrm>
          <a:prstGeom prst="rect">
            <a:avLst/>
          </a:prstGeom>
          <a:ln w="12700">
            <a:miter lim="400000"/>
          </a:ln>
        </p:spPr>
      </p:pic>
      <p:pic>
        <p:nvPicPr>
          <p:cNvPr id="97" name="image8.png"/>
          <p:cNvPicPr/>
          <p:nvPr/>
        </p:nvPicPr>
        <p:blipFill>
          <a:blip r:embed="rId6"/>
          <a:stretch>
            <a:fillRect/>
          </a:stretch>
        </p:blipFill>
        <p:spPr>
          <a:xfrm>
            <a:off x="990600" y="1831848"/>
            <a:ext cx="800100" cy="927101"/>
          </a:xfrm>
          <a:prstGeom prst="rect">
            <a:avLst/>
          </a:prstGeom>
          <a:ln w="12700">
            <a:miter lim="400000"/>
          </a:ln>
        </p:spPr>
      </p:pic>
      <p:sp>
        <p:nvSpPr>
          <p:cNvPr id="98" name="Shape 98"/>
          <p:cNvSpPr/>
          <p:nvPr/>
        </p:nvSpPr>
        <p:spPr>
          <a:xfrm>
            <a:off x="7086600" y="4866382"/>
            <a:ext cx="1841500" cy="558801"/>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spAutoFit/>
          </a:bodyPr>
          <a:lstStyle>
            <a:lvl1pPr>
              <a:defRPr sz="3200"/>
            </a:lvl1pPr>
          </a:lstStyle>
          <a:p>
            <a:pPr lvl="0">
              <a:defRPr sz="1800">
                <a:uFillTx/>
              </a:defRPr>
            </a:pPr>
            <a:r>
              <a:rPr sz="3200">
                <a:uFill>
                  <a:solidFill/>
                </a:uFill>
              </a:rPr>
              <a:t>Danger!</a:t>
            </a:r>
          </a:p>
        </p:txBody>
      </p:sp>
      <p:sp>
        <p:nvSpPr>
          <p:cNvPr id="99" name="Shape 99"/>
          <p:cNvSpPr/>
          <p:nvPr/>
        </p:nvSpPr>
        <p:spPr>
          <a:xfrm>
            <a:off x="7086600" y="5628382"/>
            <a:ext cx="1841500" cy="1041401"/>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spAutoFit/>
          </a:bodyPr>
          <a:lstStyle>
            <a:lvl1pPr>
              <a:defRPr sz="3200"/>
            </a:lvl1pPr>
          </a:lstStyle>
          <a:p>
            <a:pPr lvl="0">
              <a:defRPr sz="1800">
                <a:uFillTx/>
              </a:defRPr>
            </a:pPr>
            <a:r>
              <a:rPr sz="3200">
                <a:uFill>
                  <a:solidFill/>
                </a:uFill>
              </a:rPr>
              <a:t>Out of scope</a:t>
            </a:r>
          </a:p>
        </p:txBody>
      </p:sp>
      <p:sp>
        <p:nvSpPr>
          <p:cNvPr id="100" name="Shape 100"/>
          <p:cNvSpPr/>
          <p:nvPr/>
        </p:nvSpPr>
        <p:spPr>
          <a:xfrm>
            <a:off x="626185" y="4495800"/>
            <a:ext cx="2473871" cy="18542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p>
            <a:pPr lvl="0">
              <a:defRPr>
                <a:uFillTx/>
              </a:defRPr>
            </a:pPr>
            <a:r>
              <a:rPr sz="2400" b="1">
                <a:uFill>
                  <a:solidFill/>
                </a:uFill>
              </a:rPr>
              <a:t>Technologies:</a:t>
            </a:r>
            <a:endParaRPr>
              <a:uFill>
                <a:solidFill/>
              </a:uFill>
            </a:endParaRPr>
          </a:p>
          <a:p>
            <a:pPr lvl="0">
              <a:buSzPct val="100000"/>
              <a:buChar char="-"/>
              <a:defRPr>
                <a:uFillTx/>
              </a:defRPr>
            </a:pPr>
            <a:r>
              <a:rPr sz="2400">
                <a:uFill>
                  <a:solidFill/>
                </a:uFill>
              </a:rPr>
              <a:t> &lt;language&gt;</a:t>
            </a:r>
            <a:endParaRPr>
              <a:uFill>
                <a:solidFill/>
              </a:uFill>
            </a:endParaRPr>
          </a:p>
          <a:p>
            <a:pPr lvl="0">
              <a:buSzPct val="100000"/>
              <a:buChar char="-"/>
              <a:defRPr>
                <a:uFillTx/>
              </a:defRPr>
            </a:pPr>
            <a:r>
              <a:rPr sz="2400">
                <a:uFill>
                  <a:solidFill/>
                </a:uFill>
              </a:rPr>
              <a:t> &lt;libraries&gt;</a:t>
            </a:r>
            <a:endParaRPr>
              <a:uFill>
                <a:solidFill/>
              </a:uFill>
            </a:endParaRPr>
          </a:p>
          <a:p>
            <a:pPr lvl="0">
              <a:buSzPct val="100000"/>
              <a:buChar char="-"/>
              <a:defRPr>
                <a:uFillTx/>
              </a:defRPr>
            </a:pPr>
            <a:r>
              <a:rPr sz="2400">
                <a:uFill>
                  <a:solidFill/>
                </a:uFill>
              </a:rPr>
              <a:t> &lt;tools&gt;</a:t>
            </a:r>
            <a:endParaRPr>
              <a:uFill>
                <a:solidFill/>
              </a:uFill>
            </a:endParaRPr>
          </a:p>
          <a:p>
            <a:pPr lvl="0">
              <a:buSzPct val="100000"/>
              <a:buChar char="-"/>
              <a:defRPr>
                <a:uFillTx/>
              </a:defRPr>
            </a:pPr>
            <a:r>
              <a:rPr sz="2400">
                <a:uFill>
                  <a:solidFill/>
                </a:uFill>
              </a:rPr>
              <a:t> &lt;technology&gt;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image1.png"/>
          <p:cNvPicPr/>
          <p:nvPr/>
        </p:nvPicPr>
        <p:blipFill>
          <a:blip r:embed="rId3"/>
          <a:stretch>
            <a:fillRect/>
          </a:stretch>
        </p:blipFill>
        <p:spPr>
          <a:xfrm>
            <a:off x="7848600" y="6311900"/>
            <a:ext cx="1117600" cy="393700"/>
          </a:xfrm>
          <a:prstGeom prst="rect">
            <a:avLst/>
          </a:prstGeom>
          <a:ln w="12700">
            <a:miter lim="400000"/>
          </a:ln>
        </p:spPr>
      </p:pic>
      <p:sp>
        <p:nvSpPr>
          <p:cNvPr id="105" name="Shape 105"/>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What keeps us up at night</a:t>
            </a:r>
          </a:p>
        </p:txBody>
      </p:sp>
      <p:sp>
        <p:nvSpPr>
          <p:cNvPr id="106" name="Shape 106"/>
          <p:cNvSpPr>
            <a:spLocks noGrp="1"/>
          </p:cNvSpPr>
          <p:nvPr>
            <p:ph type="body" idx="1"/>
          </p:nvPr>
        </p:nvSpPr>
        <p:spPr>
          <a:prstGeom prst="rect">
            <a:avLst/>
          </a:prstGeom>
        </p:spPr>
        <p:txBody>
          <a:bodyPr/>
          <a:lstStyle/>
          <a:p>
            <a:pPr lvl="0">
              <a:defRPr sz="1800">
                <a:uFillTx/>
              </a:defRPr>
            </a:pPr>
            <a:r>
              <a:rPr sz="3200">
                <a:uFill>
                  <a:solidFill/>
                </a:uFill>
              </a:rPr>
              <a:t>&lt;scary thing #1&gt;</a:t>
            </a:r>
          </a:p>
          <a:p>
            <a:pPr lvl="0">
              <a:defRPr sz="1800">
                <a:uFillTx/>
              </a:defRPr>
            </a:pPr>
            <a:r>
              <a:rPr sz="3200">
                <a:uFill>
                  <a:solidFill/>
                </a:uFill>
              </a:rPr>
              <a:t>&lt;scary thing #2&gt;</a:t>
            </a:r>
          </a:p>
          <a:p>
            <a:pPr lvl="0">
              <a:defRPr sz="1800">
                <a:uFillTx/>
              </a:defRPr>
            </a:pPr>
            <a:r>
              <a:rPr sz="3200">
                <a:uFill>
                  <a:solidFill/>
                </a:uFill>
              </a:rPr>
              <a:t>&lt;scary thing #3&gt;</a:t>
            </a:r>
          </a:p>
        </p:txBody>
      </p:sp>
      <p:sp>
        <p:nvSpPr>
          <p:cNvPr id="107" name="Shape 107"/>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pic>
        <p:nvPicPr>
          <p:cNvPr id="108" name="droppedImage.pdf"/>
          <p:cNvPicPr/>
          <p:nvPr/>
        </p:nvPicPr>
        <p:blipFill>
          <a:blip r:embed="rId4"/>
          <a:stretch>
            <a:fillRect/>
          </a:stretch>
        </p:blipFill>
        <p:spPr>
          <a:xfrm flipH="1">
            <a:off x="7226300" y="4330700"/>
            <a:ext cx="1206500" cy="2146300"/>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image1.png"/>
          <p:cNvPicPr/>
          <p:nvPr/>
        </p:nvPicPr>
        <p:blipFill>
          <a:blip r:embed="rId3"/>
          <a:stretch>
            <a:fillRect/>
          </a:stretch>
        </p:blipFill>
        <p:spPr>
          <a:xfrm>
            <a:off x="7848600" y="6311900"/>
            <a:ext cx="1117600" cy="393700"/>
          </a:xfrm>
          <a:prstGeom prst="rect">
            <a:avLst/>
          </a:prstGeom>
          <a:ln w="12700">
            <a:miter lim="400000"/>
          </a:ln>
        </p:spPr>
      </p:pic>
      <p:sp>
        <p:nvSpPr>
          <p:cNvPr id="113" name="Shape 113"/>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A-Team</a:t>
            </a:r>
          </a:p>
        </p:txBody>
      </p:sp>
      <p:graphicFrame>
        <p:nvGraphicFramePr>
          <p:cNvPr id="114" name="Table 114"/>
          <p:cNvGraphicFramePr/>
          <p:nvPr/>
        </p:nvGraphicFramePr>
        <p:xfrm>
          <a:off x="685800" y="1396999"/>
          <a:ext cx="7924800" cy="4733290"/>
        </p:xfrm>
        <a:graphic>
          <a:graphicData uri="http://schemas.openxmlformats.org/drawingml/2006/table">
            <a:tbl>
              <a:tblPr firstRow="1" bandRow="1">
                <a:tableStyleId>{8F44A2F1-9E1F-4B54-A3A2-5F16C0AD49E2}</a:tableStyleId>
              </a:tblPr>
              <a:tblGrid>
                <a:gridCol w="609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5562600">
                  <a:extLst>
                    <a:ext uri="{9D8B030D-6E8A-4147-A177-3AD203B41FA5}">
                      <a16:colId xmlns:a16="http://schemas.microsoft.com/office/drawing/2014/main" val="20002"/>
                    </a:ext>
                  </a:extLst>
                </a:gridCol>
              </a:tblGrid>
              <a:tr h="516890">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a:t>
                      </a:r>
                    </a:p>
                  </a:txBody>
                  <a:tcPr marL="38100" marR="38100" marT="38100" marB="38100" horzOverflow="overflow"/>
                </a:tc>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Role</a:t>
                      </a:r>
                    </a:p>
                  </a:txBody>
                  <a:tcPr marL="38100" marR="38100" marT="38100" marB="38100" horzOverflow="overflow"/>
                </a:tc>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Competencies/Expectations</a:t>
                      </a:r>
                    </a:p>
                  </a:txBody>
                  <a:tcPr marL="38100" marR="38100" marT="38100" marB="38100" horzOverflow="overflow"/>
                </a:tc>
                <a:extLst>
                  <a:ext uri="{0D108BD9-81ED-4DB2-BD59-A6C34878D82A}">
                    <a16:rowId xmlns:a16="http://schemas.microsoft.com/office/drawing/2014/main" val="10000"/>
                  </a:ext>
                </a:extLst>
              </a:tr>
              <a:tr h="516890">
                <a:tc>
                  <a:txBody>
                    <a:bodyPr/>
                    <a:lstStyle/>
                    <a:p>
                      <a:pPr lvl="0" algn="l">
                        <a:tabLst>
                          <a:tab pos="914400" algn="l"/>
                        </a:tabLst>
                        <a:defRPr sz="1800">
                          <a:uFillTx/>
                        </a:defRPr>
                      </a:pPr>
                      <a:r>
                        <a:rPr>
                          <a:uFill>
                            <a:solidFill/>
                          </a:uFill>
                        </a:rPr>
                        <a:t>1</a:t>
                      </a:r>
                    </a:p>
                  </a:txBody>
                  <a:tcPr marL="38100" marR="38100" marT="38100" marB="38100" horzOverflow="overflow"/>
                </a:tc>
                <a:tc>
                  <a:txBody>
                    <a:bodyPr/>
                    <a:lstStyle/>
                    <a:p>
                      <a:pPr lvl="0" algn="l">
                        <a:tabLst>
                          <a:tab pos="914400" algn="l"/>
                        </a:tabLst>
                        <a:defRPr sz="1800">
                          <a:uFillTx/>
                        </a:defRPr>
                      </a:pPr>
                      <a:r>
                        <a:rPr>
                          <a:uFill>
                            <a:solidFill/>
                          </a:uFill>
                        </a:rPr>
                        <a:t>Analyst</a:t>
                      </a:r>
                    </a:p>
                  </a:txBody>
                  <a:tcPr marL="38100" marR="38100" marT="38100" marB="38100" horzOverflow="overflow"/>
                </a:tc>
                <a:tc>
                  <a:txBody>
                    <a:bodyPr/>
                    <a:lstStyle/>
                    <a:p>
                      <a:pPr lvl="0" algn="l">
                        <a:buClr>
                          <a:srgbClr val="000000"/>
                        </a:buClr>
                        <a:tabLst>
                          <a:tab pos="914400" algn="l"/>
                        </a:tabLst>
                        <a:defRPr sz="1800">
                          <a:uFillTx/>
                        </a:defRPr>
                      </a:pPr>
                      <a:r>
                        <a:rPr>
                          <a:uFill>
                            <a:solidFill/>
                          </a:uFill>
                        </a:rPr>
                        <a:t>Comfortable with just-in-time analysis.</a:t>
                      </a:r>
                    </a:p>
                    <a:p>
                      <a:pPr lvl="0" algn="l">
                        <a:buClr>
                          <a:srgbClr val="000000"/>
                        </a:buClr>
                        <a:tabLst>
                          <a:tab pos="914400" algn="l"/>
                        </a:tabLst>
                        <a:defRPr sz="1800">
                          <a:uFillTx/>
                        </a:defRPr>
                      </a:pPr>
                      <a:r>
                        <a:rPr>
                          <a:uFill>
                            <a:solidFill/>
                          </a:uFill>
                        </a:rPr>
                        <a:t>Likes to test.</a:t>
                      </a:r>
                    </a:p>
                    <a:p>
                      <a:pPr lvl="0" algn="l">
                        <a:buClr>
                          <a:srgbClr val="000000"/>
                        </a:buClr>
                        <a:tabLst>
                          <a:tab pos="914400" algn="l"/>
                        </a:tabLst>
                        <a:defRPr sz="1800">
                          <a:uFillTx/>
                        </a:defRPr>
                      </a:pPr>
                      <a:r>
                        <a:rPr>
                          <a:uFill>
                            <a:solidFill/>
                          </a:uFill>
                        </a:rPr>
                        <a:t>Comfortable with rapid iterative development.</a:t>
                      </a:r>
                    </a:p>
                  </a:txBody>
                  <a:tcPr marL="38100" marR="38100" marT="38100" marB="38100" horzOverflow="overflow"/>
                </a:tc>
                <a:extLst>
                  <a:ext uri="{0D108BD9-81ED-4DB2-BD59-A6C34878D82A}">
                    <a16:rowId xmlns:a16="http://schemas.microsoft.com/office/drawing/2014/main" val="10001"/>
                  </a:ext>
                </a:extLst>
              </a:tr>
              <a:tr h="516890">
                <a:tc>
                  <a:txBody>
                    <a:bodyPr/>
                    <a:lstStyle/>
                    <a:p>
                      <a:pPr lvl="0" algn="l">
                        <a:tabLst>
                          <a:tab pos="914400" algn="l"/>
                        </a:tabLst>
                        <a:defRPr sz="1800">
                          <a:uFillTx/>
                        </a:defRPr>
                      </a:pPr>
                      <a:r>
                        <a:rPr>
                          <a:uFill>
                            <a:solidFill/>
                          </a:uFill>
                        </a:rPr>
                        <a:t>2</a:t>
                      </a:r>
                    </a:p>
                  </a:txBody>
                  <a:tcPr marL="38100" marR="38100" marT="38100" marB="38100" horzOverflow="overflow"/>
                </a:tc>
                <a:tc>
                  <a:txBody>
                    <a:bodyPr/>
                    <a:lstStyle/>
                    <a:p>
                      <a:pPr lvl="0" algn="l">
                        <a:tabLst>
                          <a:tab pos="914400" algn="l"/>
                        </a:tabLst>
                        <a:defRPr sz="1800">
                          <a:uFillTx/>
                        </a:defRPr>
                      </a:pPr>
                      <a:r>
                        <a:rPr>
                          <a:uFill>
                            <a:solidFill/>
                          </a:uFill>
                        </a:rPr>
                        <a:t>Developers</a:t>
                      </a:r>
                    </a:p>
                  </a:txBody>
                  <a:tcPr marL="38100" marR="38100" marT="38100" marB="38100" horzOverflow="overflow"/>
                </a:tc>
                <a:tc>
                  <a:txBody>
                    <a:bodyPr/>
                    <a:lstStyle/>
                    <a:p>
                      <a:pPr lvl="0" algn="l">
                        <a:buClr>
                          <a:srgbClr val="000000"/>
                        </a:buClr>
                        <a:tabLst>
                          <a:tab pos="914400" algn="l"/>
                        </a:tabLst>
                        <a:defRPr sz="1800">
                          <a:uFillTx/>
                        </a:defRPr>
                      </a:pPr>
                      <a:r>
                        <a:rPr>
                          <a:uFill>
                            <a:solidFill/>
                          </a:uFill>
                        </a:rPr>
                        <a:t>C#, MVC.NET, jQuery, SQL</a:t>
                      </a:r>
                    </a:p>
                    <a:p>
                      <a:pPr lvl="0" algn="l">
                        <a:buClr>
                          <a:srgbClr val="000000"/>
                        </a:buClr>
                        <a:tabLst>
                          <a:tab pos="914400" algn="l"/>
                        </a:tabLst>
                        <a:defRPr sz="1800">
                          <a:uFillTx/>
                        </a:defRPr>
                      </a:pPr>
                      <a:r>
                        <a:rPr>
                          <a:uFill>
                            <a:solidFill/>
                          </a:uFill>
                        </a:rPr>
                        <a:t>Unit testing, refactoring, TDD, continuous integration</a:t>
                      </a:r>
                    </a:p>
                  </a:txBody>
                  <a:tcPr marL="38100" marR="38100" marT="38100" marB="38100" horzOverflow="overflow"/>
                </a:tc>
                <a:extLst>
                  <a:ext uri="{0D108BD9-81ED-4DB2-BD59-A6C34878D82A}">
                    <a16:rowId xmlns:a16="http://schemas.microsoft.com/office/drawing/2014/main" val="10002"/>
                  </a:ext>
                </a:extLst>
              </a:tr>
              <a:tr h="516890">
                <a:tc>
                  <a:txBody>
                    <a:bodyPr/>
                    <a:lstStyle/>
                    <a:p>
                      <a:pPr lvl="0" algn="l">
                        <a:tabLst>
                          <a:tab pos="914400" algn="l"/>
                        </a:tabLst>
                        <a:defRPr sz="1800">
                          <a:uFillTx/>
                        </a:defRPr>
                      </a:pPr>
                      <a:r>
                        <a:rPr>
                          <a:uFill>
                            <a:solidFill/>
                          </a:uFill>
                        </a:rPr>
                        <a:t>0.5</a:t>
                      </a:r>
                    </a:p>
                  </a:txBody>
                  <a:tcPr marL="38100" marR="38100" marT="38100" marB="38100" horzOverflow="overflow"/>
                </a:tc>
                <a:tc>
                  <a:txBody>
                    <a:bodyPr/>
                    <a:lstStyle/>
                    <a:p>
                      <a:pPr lvl="0" algn="l">
                        <a:tabLst>
                          <a:tab pos="914400" algn="l"/>
                        </a:tabLst>
                        <a:defRPr sz="1800">
                          <a:uFillTx/>
                        </a:defRPr>
                      </a:pPr>
                      <a:r>
                        <a:rPr>
                          <a:uFill>
                            <a:solidFill/>
                          </a:uFill>
                        </a:rPr>
                        <a:t>Project manager</a:t>
                      </a:r>
                    </a:p>
                  </a:txBody>
                  <a:tcPr marL="38100" marR="38100" marT="38100" marB="38100" horzOverflow="overflow"/>
                </a:tc>
                <a:tc>
                  <a:txBody>
                    <a:bodyPr/>
                    <a:lstStyle/>
                    <a:p>
                      <a:pPr lvl="0" algn="l">
                        <a:buClr>
                          <a:srgbClr val="000000"/>
                        </a:buClr>
                        <a:tabLst>
                          <a:tab pos="914400" algn="l"/>
                        </a:tabLst>
                        <a:defRPr sz="1800">
                          <a:uFillTx/>
                        </a:defRPr>
                      </a:pPr>
                      <a:r>
                        <a:rPr>
                          <a:uFill>
                            <a:solidFill/>
                          </a:uFill>
                        </a:rPr>
                        <a:t>Responsible for outward facing communication</a:t>
                      </a:r>
                    </a:p>
                    <a:p>
                      <a:pPr lvl="0" algn="l">
                        <a:buClr>
                          <a:srgbClr val="000000"/>
                        </a:buClr>
                        <a:tabLst>
                          <a:tab pos="914400" algn="l"/>
                        </a:tabLst>
                        <a:defRPr sz="1800">
                          <a:uFillTx/>
                        </a:defRPr>
                      </a:pPr>
                      <a:r>
                        <a:rPr>
                          <a:uFill>
                            <a:solidFill/>
                          </a:uFill>
                        </a:rPr>
                        <a:t>Status reports, scope, budget, and reporting upwards</a:t>
                      </a:r>
                    </a:p>
                  </a:txBody>
                  <a:tcPr marL="38100" marR="38100" marT="38100" marB="38100" horzOverflow="overflow"/>
                </a:tc>
                <a:extLst>
                  <a:ext uri="{0D108BD9-81ED-4DB2-BD59-A6C34878D82A}">
                    <a16:rowId xmlns:a16="http://schemas.microsoft.com/office/drawing/2014/main" val="10003"/>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4"/>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5"/>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6"/>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7"/>
                  </a:ext>
                </a:extLst>
              </a:tr>
            </a:tbl>
          </a:graphicData>
        </a:graphic>
      </p:graphicFrame>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1068</Words>
  <Application>Microsoft Office PowerPoint</Application>
  <PresentationFormat>Presentación en pantalla (4:3)</PresentationFormat>
  <Paragraphs>161</Paragraphs>
  <Slides>13</Slides>
  <Notes>13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Helvetica</vt:lpstr>
      <vt:lpstr>Söhne</vt:lpstr>
      <vt:lpstr>White</vt:lpstr>
      <vt:lpstr>&lt;Your project name&gt;</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lpstr>The first release</vt:lpstr>
      <vt:lpstr>Learn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Inception Deck </dc:title>
  <cp:lastModifiedBy>marcos</cp:lastModifiedBy>
  <cp:revision>2</cp:revision>
  <dcterms:modified xsi:type="dcterms:W3CDTF">2025-04-17T00:37:29Z</dcterms:modified>
</cp:coreProperties>
</file>