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29"/>
  </p:handoutMasterIdLst>
  <p:sldIdLst>
    <p:sldId id="609" r:id="rId3"/>
    <p:sldId id="461" r:id="rId5"/>
    <p:sldId id="583" r:id="rId6"/>
    <p:sldId id="610" r:id="rId7"/>
    <p:sldId id="611" r:id="rId8"/>
    <p:sldId id="612" r:id="rId9"/>
    <p:sldId id="613" r:id="rId10"/>
    <p:sldId id="659" r:id="rId11"/>
    <p:sldId id="614" r:id="rId12"/>
    <p:sldId id="637" r:id="rId13"/>
    <p:sldId id="616" r:id="rId14"/>
    <p:sldId id="617" r:id="rId15"/>
    <p:sldId id="618" r:id="rId16"/>
    <p:sldId id="619" r:id="rId17"/>
    <p:sldId id="638" r:id="rId18"/>
    <p:sldId id="621" r:id="rId19"/>
    <p:sldId id="622" r:id="rId20"/>
    <p:sldId id="639" r:id="rId21"/>
    <p:sldId id="625" r:id="rId22"/>
    <p:sldId id="627" r:id="rId23"/>
    <p:sldId id="640" r:id="rId24"/>
    <p:sldId id="632" r:id="rId25"/>
    <p:sldId id="633" r:id="rId26"/>
    <p:sldId id="634" r:id="rId27"/>
    <p:sldId id="641" r:id="rId28"/>
  </p:sldIdLst>
  <p:sldSz cx="12198350" cy="6858000"/>
  <p:notesSz cx="6858000" cy="9144000"/>
  <p:custDataLst>
    <p:tags r:id="rId33"/>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781E19"/>
    <a:srgbClr val="A9BECB"/>
    <a:srgbClr val="DDDDDD"/>
    <a:srgbClr val="21A3D0"/>
    <a:srgbClr val="AF1D5C"/>
    <a:srgbClr val="D01C63"/>
    <a:srgbClr val="0067AC"/>
    <a:srgbClr val="F595DC"/>
    <a:srgbClr val="F16B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32" autoAdjust="0"/>
    <p:restoredTop sz="96314" autoAdjust="0"/>
  </p:normalViewPr>
  <p:slideViewPr>
    <p:cSldViewPr snapToObjects="1">
      <p:cViewPr varScale="1">
        <p:scale>
          <a:sx n="56" d="100"/>
          <a:sy n="56" d="100"/>
        </p:scale>
        <p:origin x="-90" y="-1524"/>
      </p:cViewPr>
      <p:guideLst>
        <p:guide orient="horz" pos="2024"/>
        <p:guide pos="3790"/>
      </p:guideLst>
    </p:cSldViewPr>
  </p:slideViewPr>
  <p:outlineViewPr>
    <p:cViewPr>
      <p:scale>
        <a:sx n="33" d="100"/>
        <a:sy n="33" d="100"/>
      </p:scale>
      <p:origin x="0" y="0"/>
    </p:cViewPr>
  </p:outlineViewPr>
  <p:notesTextViewPr>
    <p:cViewPr>
      <p:scale>
        <a:sx n="1" d="1"/>
        <a:sy n="1" d="1"/>
      </p:scale>
      <p:origin x="0" y="0"/>
    </p:cViewPr>
  </p:notesTextViewPr>
  <p:sorterViewPr>
    <p:cViewPr>
      <p:scale>
        <a:sx n="139" d="100"/>
        <a:sy n="139" d="100"/>
      </p:scale>
      <p:origin x="0" y="0"/>
    </p:cViewPr>
  </p:sorterViewPr>
  <p:notesViewPr>
    <p:cSldViewPr snapToObjects="1">
      <p:cViewPr varScale="1">
        <p:scale>
          <a:sx n="81" d="100"/>
          <a:sy n="81" d="100"/>
        </p:scale>
        <p:origin x="-2088" y="-102"/>
      </p:cViewPr>
      <p:guideLst>
        <p:guide orient="horz" pos="2699"/>
        <p:guide pos="213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gs" Target="tags/tag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A66804-583B-42BE-962B-441699487C40}"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20FDFD-A5D4-42F3-BCC8-12887DAA73C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fld id="{B9EEDA17-7CE7-49CA-897E-A1888A19DA62}" type="datetimeFigureOut">
              <a:rPr lang="zh-CN" altLang="en-US"/>
            </a:fld>
            <a:endParaRPr lang="en-US"/>
          </a:p>
        </p:txBody>
      </p:sp>
      <p:sp>
        <p:nvSpPr>
          <p:cNvPr id="3076" name="Rectangle 4"/>
          <p:cNvSpPr>
            <a:spLocks noGrp="1" noRot="1" noChangeAspect="1" noChangeArrowheads="1"/>
          </p:cNvSpPr>
          <p:nvPr>
            <p:ph type="sldImg" idx="2"/>
          </p:nvPr>
        </p:nvSpPr>
        <p:spPr bwMode="auto">
          <a:xfrm>
            <a:off x="379413" y="685800"/>
            <a:ext cx="609917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CE1689F0-D8FB-450F-A36F-553F26501FEE}" type="slidenum">
              <a:rPr lang="zh-CN" alt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4" Type="http://schemas.openxmlformats.org/officeDocument/2006/relationships/image" Target="../media/image15.png"/><Relationship Id="rId13" Type="http://schemas.openxmlformats.org/officeDocument/2006/relationships/image" Target="../media/image14.png"/><Relationship Id="rId12" Type="http://schemas.openxmlformats.org/officeDocument/2006/relationships/image" Target="../media/image13.png"/><Relationship Id="rId11" Type="http://schemas.openxmlformats.org/officeDocument/2006/relationships/image" Target="../media/image12.png"/><Relationship Id="rId10"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bwMode="auto">
      <p:bgPr>
        <a:solidFill>
          <a:srgbClr val="F8F8F8"/>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714360" y="2420888"/>
            <a:ext cx="6334949" cy="863600"/>
          </a:xfrm>
        </p:spPr>
        <p:txBody>
          <a:bodyPr/>
          <a:lstStyle>
            <a:lvl1pPr algn="ctr">
              <a:defRPr sz="3600"/>
            </a:lvl1pPr>
          </a:lstStyle>
          <a:p>
            <a:pPr lvl="0"/>
            <a:r>
              <a:rPr lang="zh-CN" noProof="0"/>
              <a:t>单击此处编辑母版标题样式</a:t>
            </a:r>
            <a:endParaRPr lang="zh-CN" noProof="0"/>
          </a:p>
        </p:txBody>
      </p:sp>
      <p:sp>
        <p:nvSpPr>
          <p:cNvPr id="2051" name="Rectangle 3"/>
          <p:cNvSpPr>
            <a:spLocks noGrp="1" noChangeArrowheads="1"/>
          </p:cNvSpPr>
          <p:nvPr>
            <p:ph type="subTitle" idx="1"/>
          </p:nvPr>
        </p:nvSpPr>
        <p:spPr>
          <a:xfrm>
            <a:off x="2715947" y="3500388"/>
            <a:ext cx="6336536" cy="647700"/>
          </a:xfrm>
        </p:spPr>
        <p:txBody>
          <a:bodyPr/>
          <a:lstStyle>
            <a:lvl1pPr marL="0" indent="0" algn="ctr">
              <a:buFontTx/>
              <a:buNone/>
              <a:defRPr sz="2400"/>
            </a:lvl1pPr>
          </a:lstStyle>
          <a:p>
            <a:pPr lvl="0"/>
            <a:r>
              <a:rPr lang="zh-CN" noProof="0"/>
              <a:t>单击此处编辑母版副标题样式</a:t>
            </a:r>
            <a:endParaRPr lang="zh-CN" noProof="0"/>
          </a:p>
        </p:txBody>
      </p:sp>
    </p:spTree>
  </p:cSld>
  <p:clrMapOvr>
    <a:masterClrMapping/>
  </p:clrMapOvr>
  <mc:AlternateContent xmlns:mc="http://schemas.openxmlformats.org/markup-compatibility/2006">
    <mc:Choice xmlns:p14="http://schemas.microsoft.com/office/powerpoint/2010/main" Requires="p14">
      <p:transition spd="slow" p14:dur="1500" advTm="10224">
        <p:random/>
      </p:transition>
    </mc:Choice>
    <mc:Fallback>
      <p:transition spd="slow" advTm="10224">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10224">
        <p:random/>
      </p:transition>
    </mc:Choice>
    <mc:Fallback>
      <p:transition spd="slow" advTm="10224">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5113" y="908050"/>
            <a:ext cx="2743557" cy="5218113"/>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80" y="908050"/>
            <a:ext cx="8083014" cy="521811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10224">
        <p:random/>
      </p:transition>
    </mc:Choice>
    <mc:Fallback>
      <p:transition spd="slow" advTm="10224">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srcRect/>
          <a:stretch>
            <a:fillRect/>
          </a:stretch>
        </p:blipFill>
        <p:spPr bwMode="auto">
          <a:xfrm>
            <a:off x="4147454" y="2886611"/>
            <a:ext cx="1060487"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screen"/>
          <a:srcRect/>
          <a:stretch>
            <a:fillRect/>
          </a:stretch>
        </p:blipFill>
        <p:spPr bwMode="auto">
          <a:xfrm>
            <a:off x="8431559" y="2758267"/>
            <a:ext cx="1096957"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a:srcRect/>
          <a:stretch>
            <a:fillRect/>
          </a:stretch>
        </p:blipFill>
        <p:spPr bwMode="auto">
          <a:xfrm>
            <a:off x="1040587" y="1447781"/>
            <a:ext cx="3014123"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screen"/>
          <a:srcRect/>
          <a:stretch>
            <a:fillRect/>
          </a:stretch>
        </p:blipFill>
        <p:spPr bwMode="auto">
          <a:xfrm>
            <a:off x="4468018" y="3771071"/>
            <a:ext cx="524195"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screen"/>
          <a:srcRect/>
          <a:stretch>
            <a:fillRect/>
          </a:stretch>
        </p:blipFill>
        <p:spPr bwMode="auto">
          <a:xfrm>
            <a:off x="7377300" y="2904248"/>
            <a:ext cx="401210"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screen"/>
          <a:srcRect/>
          <a:stretch>
            <a:fillRect/>
          </a:stretch>
        </p:blipFill>
        <p:spPr bwMode="auto">
          <a:xfrm>
            <a:off x="5278504" y="2574151"/>
            <a:ext cx="981859"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a:srcRect/>
          <a:stretch>
            <a:fillRect/>
          </a:stretch>
        </p:blipFill>
        <p:spPr bwMode="auto">
          <a:xfrm>
            <a:off x="3262367" y="3206628"/>
            <a:ext cx="1477829"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a:srcRect/>
          <a:stretch>
            <a:fillRect/>
          </a:stretch>
        </p:blipFill>
        <p:spPr bwMode="auto">
          <a:xfrm>
            <a:off x="5353101" y="3446016"/>
            <a:ext cx="1834683"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screen"/>
          <a:srcRect/>
          <a:stretch>
            <a:fillRect/>
          </a:stretch>
        </p:blipFill>
        <p:spPr bwMode="auto">
          <a:xfrm>
            <a:off x="9887388" y="2725340"/>
            <a:ext cx="1116940"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screen"/>
          <a:srcRect/>
          <a:stretch>
            <a:fillRect/>
          </a:stretch>
        </p:blipFill>
        <p:spPr bwMode="auto">
          <a:xfrm>
            <a:off x="7943834" y="3624921"/>
            <a:ext cx="522180"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screen"/>
          <a:srcRect/>
          <a:stretch>
            <a:fillRect/>
          </a:stretch>
        </p:blipFill>
        <p:spPr bwMode="auto">
          <a:xfrm>
            <a:off x="11256344" y="2365002"/>
            <a:ext cx="522179"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a:srcRect/>
          <a:stretch>
            <a:fillRect/>
          </a:stretch>
        </p:blipFill>
        <p:spPr bwMode="auto">
          <a:xfrm>
            <a:off x="2054705" y="2795896"/>
            <a:ext cx="1697586"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a:srcRect/>
          <a:stretch>
            <a:fillRect/>
          </a:stretch>
        </p:blipFill>
        <p:spPr bwMode="auto">
          <a:xfrm>
            <a:off x="3984146" y="2785815"/>
            <a:ext cx="437502"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a:srcRect/>
          <a:stretch>
            <a:fillRect/>
          </a:stretch>
        </p:blipFill>
        <p:spPr bwMode="auto">
          <a:xfrm>
            <a:off x="8520449" y="3325063"/>
            <a:ext cx="703632"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3"/>
          <a:srcRect/>
          <a:stretch>
            <a:fillRect/>
          </a:stretch>
        </p:blipFill>
        <p:spPr bwMode="auto">
          <a:xfrm>
            <a:off x="9240210" y="2909287"/>
            <a:ext cx="360888"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3"/>
          <a:srcRect/>
          <a:stretch>
            <a:fillRect/>
          </a:stretch>
        </p:blipFill>
        <p:spPr bwMode="auto">
          <a:xfrm>
            <a:off x="9746259" y="3446015"/>
            <a:ext cx="282259" cy="236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500" advTm="10224">
        <p:random/>
      </p:transition>
    </mc:Choice>
    <mc:Fallback>
      <p:transition spd="slow" advTm="10224">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16"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Freeform 5"/>
          <p:cNvSpPr/>
          <p:nvPr userDrawn="1"/>
        </p:nvSpPr>
        <p:spPr bwMode="auto">
          <a:xfrm>
            <a:off x="11047233" y="0"/>
            <a:ext cx="457200" cy="549275"/>
          </a:xfrm>
          <a:custGeom>
            <a:avLst/>
            <a:gdLst>
              <a:gd name="T0" fmla="*/ 675 w 675"/>
              <a:gd name="T1" fmla="*/ 800 h 800"/>
              <a:gd name="T2" fmla="*/ 334 w 675"/>
              <a:gd name="T3" fmla="*/ 666 h 800"/>
              <a:gd name="T4" fmla="*/ 0 w 675"/>
              <a:gd name="T5" fmla="*/ 800 h 800"/>
              <a:gd name="T6" fmla="*/ 0 w 675"/>
              <a:gd name="T7" fmla="*/ 0 h 800"/>
              <a:gd name="T8" fmla="*/ 675 w 675"/>
              <a:gd name="T9" fmla="*/ 0 h 800"/>
              <a:gd name="T10" fmla="*/ 675 w 675"/>
              <a:gd name="T11" fmla="*/ 800 h 800"/>
            </a:gdLst>
            <a:ahLst/>
            <a:cxnLst>
              <a:cxn ang="0">
                <a:pos x="T0" y="T1"/>
              </a:cxn>
              <a:cxn ang="0">
                <a:pos x="T2" y="T3"/>
              </a:cxn>
              <a:cxn ang="0">
                <a:pos x="T4" y="T5"/>
              </a:cxn>
              <a:cxn ang="0">
                <a:pos x="T6" y="T7"/>
              </a:cxn>
              <a:cxn ang="0">
                <a:pos x="T8" y="T9"/>
              </a:cxn>
              <a:cxn ang="0">
                <a:pos x="T10" y="T11"/>
              </a:cxn>
            </a:cxnLst>
            <a:rect l="0" t="0" r="r" b="b"/>
            <a:pathLst>
              <a:path w="675" h="800">
                <a:moveTo>
                  <a:pt x="675" y="800"/>
                </a:moveTo>
                <a:lnTo>
                  <a:pt x="334" y="666"/>
                </a:lnTo>
                <a:lnTo>
                  <a:pt x="0" y="800"/>
                </a:lnTo>
                <a:lnTo>
                  <a:pt x="0" y="0"/>
                </a:lnTo>
                <a:lnTo>
                  <a:pt x="675" y="0"/>
                </a:lnTo>
                <a:lnTo>
                  <a:pt x="675" y="800"/>
                </a:lnTo>
                <a:close/>
              </a:path>
            </a:pathLst>
          </a:custGeom>
          <a:solidFill>
            <a:srgbClr val="1AA0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 name="标题 1"/>
          <p:cNvSpPr>
            <a:spLocks noGrp="1"/>
          </p:cNvSpPr>
          <p:nvPr>
            <p:ph type="title"/>
          </p:nvPr>
        </p:nvSpPr>
        <p:spPr/>
        <p:txBody>
          <a:bodyPr/>
          <a:lstStyle>
            <a:lvl1pPr>
              <a:defRPr>
                <a:solidFill>
                  <a:schemeClr val="accent1"/>
                </a:solidFill>
              </a:defRPr>
            </a:lvl1pPr>
          </a:lstStyle>
          <a:p>
            <a:r>
              <a:rPr lang="zh-CN" altLang="en-US"/>
              <a:t>单击此处编辑母版标题样式</a:t>
            </a:r>
            <a:endParaRPr lang="zh-CN" altLang="en-US"/>
          </a:p>
        </p:txBody>
      </p:sp>
      <p:sp>
        <p:nvSpPr>
          <p:cNvPr id="3" name="内容占位符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 name="TextBox 19"/>
          <p:cNvSpPr txBox="1"/>
          <p:nvPr userDrawn="1"/>
        </p:nvSpPr>
        <p:spPr>
          <a:xfrm>
            <a:off x="11047233" y="95447"/>
            <a:ext cx="447178" cy="307777"/>
          </a:xfrm>
          <a:prstGeom prst="rect">
            <a:avLst/>
          </a:prstGeom>
          <a:noFill/>
        </p:spPr>
        <p:txBody>
          <a:bodyPr wrap="square" rtlCol="0">
            <a:spAutoFit/>
          </a:bodyPr>
          <a:lstStyle/>
          <a:p>
            <a:pPr algn="ctr"/>
            <a:fld id="{E33E7C02-82D1-42DA-AA8B-2AEC9E450366}" type="slidenum">
              <a:rPr lang="zh-CN" altLang="en-US" sz="1400" smtClean="0">
                <a:solidFill>
                  <a:srgbClr val="F8F8F8"/>
                </a:solidFill>
                <a:latin typeface="+mj-ea"/>
                <a:ea typeface="+mj-ea"/>
              </a:rPr>
            </a:fld>
            <a:endParaRPr lang="zh-CN" altLang="en-US" sz="1400" dirty="0">
              <a:solidFill>
                <a:srgbClr val="F8F8F8"/>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500" advTm="10224">
        <p:random/>
      </p:transition>
    </mc:Choice>
    <mc:Fallback>
      <p:transition spd="slow" advTm="10224">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400"/>
                                        <p:tgtEl>
                                          <p:spTgt spid="20"/>
                                        </p:tgtEl>
                                      </p:cBhvr>
                                    </p:animEffect>
                                    <p:anim calcmode="lin" valueType="num">
                                      <p:cBhvr>
                                        <p:cTn id="8" dur="400" fill="hold"/>
                                        <p:tgtEl>
                                          <p:spTgt spid="20"/>
                                        </p:tgtEl>
                                        <p:attrNameLst>
                                          <p:attrName>ppt_x</p:attrName>
                                        </p:attrNameLst>
                                      </p:cBhvr>
                                      <p:tavLst>
                                        <p:tav tm="0">
                                          <p:val>
                                            <p:strVal val="#ppt_x"/>
                                          </p:val>
                                        </p:tav>
                                        <p:tav tm="100000">
                                          <p:val>
                                            <p:strVal val="#ppt_x"/>
                                          </p:val>
                                        </p:tav>
                                      </p:tavLst>
                                    </p:anim>
                                    <p:anim calcmode="lin" valueType="num">
                                      <p:cBhvr>
                                        <p:cTn id="9" dur="4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8F8F8"/>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739" y="4406902"/>
            <a:ext cx="10367724"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739" y="2906713"/>
            <a:ext cx="10367724"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10224">
        <p:random/>
      </p:transition>
    </mc:Choice>
    <mc:Fallback>
      <p:transition spd="slow" advTm="10224">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80" y="1600202"/>
            <a:ext cx="541249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4592" y="1600202"/>
            <a:ext cx="54140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10224">
        <p:random/>
      </p:transition>
    </mc:Choice>
    <mc:Fallback>
      <p:transition spd="slow" advTm="10224">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80" y="274638"/>
            <a:ext cx="10978991"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80" y="1535113"/>
            <a:ext cx="539026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80" y="2174875"/>
            <a:ext cx="539026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6820" y="1535113"/>
            <a:ext cx="539185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6820" y="2174875"/>
            <a:ext cx="539185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矩形 7"/>
          <p:cNvSpPr/>
          <p:nvPr userDrawn="1"/>
        </p:nvSpPr>
        <p:spPr>
          <a:xfrm>
            <a:off x="8325228" y="6545425"/>
            <a:ext cx="775136" cy="230832"/>
          </a:xfrm>
          <a:prstGeom prst="rect">
            <a:avLst/>
          </a:prstGeom>
        </p:spPr>
        <p:txBody>
          <a:bodyPr wrap="square">
            <a:spAutoFit/>
          </a:bodyPr>
          <a:lstStyle/>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精美</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课件：</a:t>
            </a:r>
            <a:r>
              <a:rPr lang="en-US" altLang="zh-CN" sz="100" dirty="0">
                <a:solidFill>
                  <a:prstClr val="white"/>
                </a:solidFill>
                <a:latin typeface="Calibri" panose="020F0502020204030204"/>
                <a:ea typeface="宋体" panose="02010600030101010101" pitchFamily="2" charset="-122"/>
              </a:rPr>
              <a:t>www.1ppt.com/kejian/             </a:t>
            </a: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工作总结</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www.1ppt.com/xiazai/zongjie/ </a:t>
            </a:r>
            <a:r>
              <a:rPr lang="zh-CN" altLang="en-US" sz="100" dirty="0">
                <a:solidFill>
                  <a:prstClr val="white"/>
                </a:solidFill>
                <a:latin typeface="Calibri" panose="020F0502020204030204"/>
                <a:ea typeface="宋体" panose="02010600030101010101" pitchFamily="2" charset="-122"/>
              </a:rPr>
              <a:t>工作计划：</a:t>
            </a:r>
            <a:r>
              <a:rPr lang="en-US" altLang="zh-CN" sz="100" dirty="0">
                <a:solidFill>
                  <a:prstClr val="white"/>
                </a:solidFill>
                <a:latin typeface="Calibri" panose="020F0502020204030204"/>
                <a:ea typeface="宋体" panose="02010600030101010101" pitchFamily="2" charset="-122"/>
              </a:rPr>
              <a:t>www.1ppt.com/xiazai/jihua/</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商务</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www.1ppt.com/moban/shangwu/  </a:t>
            </a:r>
            <a:r>
              <a:rPr lang="zh-CN" altLang="en-US" sz="100" dirty="0">
                <a:solidFill>
                  <a:prstClr val="white"/>
                </a:solidFill>
                <a:latin typeface="Calibri" panose="020F0502020204030204"/>
                <a:ea typeface="宋体" panose="02010600030101010101" pitchFamily="2" charset="-122"/>
              </a:rPr>
              <a:t>个人简历</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www.1ppt.com/xiazai/jianli/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毕业答辩</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www.1ppt.com/xiazai/dabian/  </a:t>
            </a:r>
            <a:r>
              <a:rPr lang="zh-CN" altLang="en-US" sz="100" dirty="0">
                <a:solidFill>
                  <a:prstClr val="white"/>
                </a:solidFill>
                <a:latin typeface="Calibri" panose="020F0502020204030204"/>
                <a:ea typeface="宋体" panose="02010600030101010101" pitchFamily="2" charset="-122"/>
              </a:rPr>
              <a:t>工作汇报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www.1ppt.com/xiazai/huibao/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10224">
        <p:random/>
      </p:transition>
    </mc:Choice>
    <mc:Fallback>
      <p:transition spd="slow" advTm="10224">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10224">
        <p:random/>
      </p:transition>
    </mc:Choice>
    <mc:Fallback>
      <p:transition spd="slow" advTm="10224">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10224">
        <p:random/>
      </p:transition>
    </mc:Choice>
    <mc:Fallback>
      <p:transition spd="slow" advTm="10224">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80" y="273050"/>
            <a:ext cx="4013722"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9471" y="273052"/>
            <a:ext cx="6819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80" y="1435102"/>
            <a:ext cx="401372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10224">
        <p:random/>
      </p:transition>
    </mc:Choice>
    <mc:Fallback>
      <p:transition spd="slow" advTm="10224">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1088" y="4800600"/>
            <a:ext cx="7319328"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91088" y="612775"/>
            <a:ext cx="731932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1088" y="5367338"/>
            <a:ext cx="731932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10224">
        <p:random/>
      </p:transition>
    </mc:Choice>
    <mc:Fallback>
      <p:transition spd="slow" advTm="10224">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2"/>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41907" y="590550"/>
            <a:ext cx="10514536"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dirty="0"/>
              <a:t>单击此处编辑母版标题样式</a:t>
            </a:r>
            <a:endParaRPr lang="zh-CN" dirty="0"/>
          </a:p>
        </p:txBody>
      </p:sp>
      <p:sp>
        <p:nvSpPr>
          <p:cNvPr id="1027" name="Rectangle 3"/>
          <p:cNvSpPr>
            <a:spLocks noGrp="1" noChangeArrowheads="1"/>
          </p:cNvSpPr>
          <p:nvPr>
            <p:ph type="body" idx="1"/>
          </p:nvPr>
        </p:nvSpPr>
        <p:spPr bwMode="auto">
          <a:xfrm>
            <a:off x="841907" y="1600201"/>
            <a:ext cx="10514536" cy="427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dirty="0"/>
              <a:t>单击此处编辑母版文本样式</a:t>
            </a:r>
            <a:endParaRPr lang="zh-CN" dirty="0"/>
          </a:p>
          <a:p>
            <a:pPr lvl="1"/>
            <a:r>
              <a:rPr lang="zh-CN" dirty="0"/>
              <a:t>第二级</a:t>
            </a:r>
            <a:endParaRPr 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500" advTm="10224">
        <p:random/>
      </p:transition>
    </mc:Choice>
    <mc:Fallback>
      <p:transition spd="slow" advTm="10224">
        <p:random/>
      </p:transition>
    </mc:Fallback>
  </mc:AlternateContent>
  <p:txStyles>
    <p:titleStyle>
      <a:lvl1pPr algn="l" rtl="0" fontAlgn="base">
        <a:spcBef>
          <a:spcPct val="0"/>
        </a:spcBef>
        <a:spcAft>
          <a:spcPct val="0"/>
        </a:spcAft>
        <a:defRPr sz="2400">
          <a:solidFill>
            <a:schemeClr val="bg1"/>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fontAlgn="base">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16.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19.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19.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22.jpeg"/><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19.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18.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image" Target="../media/image19.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16.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19.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a:stretch>
        </a:blipFill>
        <a:effectLst/>
      </p:bgPr>
    </p:bg>
    <p:spTree>
      <p:nvGrpSpPr>
        <p:cNvPr id="1" name=""/>
        <p:cNvGrpSpPr/>
        <p:nvPr/>
      </p:nvGrpSpPr>
      <p:grpSpPr>
        <a:xfrm>
          <a:off x="0" y="0"/>
          <a:ext cx="0" cy="0"/>
          <a:chOff x="0" y="0"/>
          <a:chExt cx="0" cy="0"/>
        </a:xfrm>
      </p:grpSpPr>
      <p:sp>
        <p:nvSpPr>
          <p:cNvPr id="42" name="Freeform 7"/>
          <p:cNvSpPr/>
          <p:nvPr/>
        </p:nvSpPr>
        <p:spPr bwMode="auto">
          <a:xfrm>
            <a:off x="3079994" y="4919767"/>
            <a:ext cx="503238"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4 w 613"/>
              <a:gd name="T11" fmla="*/ 517 h 537"/>
              <a:gd name="T12" fmla="*/ 440 w 613"/>
              <a:gd name="T13" fmla="*/ 537 h 537"/>
              <a:gd name="T14" fmla="*/ 307 w 613"/>
              <a:gd name="T15" fmla="*/ 537 h 537"/>
              <a:gd name="T16" fmla="*/ 175 w 613"/>
              <a:gd name="T17" fmla="*/ 537 h 537"/>
              <a:gd name="T18" fmla="*/ 141 w 613"/>
              <a:gd name="T19" fmla="*/ 519 h 537"/>
              <a:gd name="T20" fmla="*/ 74 w 613"/>
              <a:gd name="T21" fmla="*/ 403 h 537"/>
              <a:gd name="T22" fmla="*/ 8 w 613"/>
              <a:gd name="T23" fmla="*/ 289 h 537"/>
              <a:gd name="T24" fmla="*/ 7 w 613"/>
              <a:gd name="T25" fmla="*/ 250 h 537"/>
              <a:gd name="T26" fmla="*/ 74 w 613"/>
              <a:gd name="T27" fmla="*/ 134 h 537"/>
              <a:gd name="T28" fmla="*/ 139 w 613"/>
              <a:gd name="T29" fmla="*/ 20 h 537"/>
              <a:gd name="T30" fmla="*/ 173 w 613"/>
              <a:gd name="T31" fmla="*/ 0 h 537"/>
              <a:gd name="T32" fmla="*/ 307 w 613"/>
              <a:gd name="T33" fmla="*/ 0 h 537"/>
              <a:gd name="T34" fmla="*/ 438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8" y="441"/>
                  <a:pt x="496" y="479"/>
                  <a:pt x="474" y="517"/>
                </a:cubicBezTo>
                <a:cubicBezTo>
                  <a:pt x="466" y="529"/>
                  <a:pt x="456" y="536"/>
                  <a:pt x="440" y="537"/>
                </a:cubicBezTo>
                <a:lnTo>
                  <a:pt x="307" y="537"/>
                </a:lnTo>
                <a:cubicBezTo>
                  <a:pt x="263" y="537"/>
                  <a:pt x="219" y="537"/>
                  <a:pt x="175" y="537"/>
                </a:cubicBezTo>
                <a:cubicBezTo>
                  <a:pt x="161" y="537"/>
                  <a:pt x="149" y="532"/>
                  <a:pt x="141" y="519"/>
                </a:cubicBezTo>
                <a:lnTo>
                  <a:pt x="74" y="403"/>
                </a:lnTo>
                <a:cubicBezTo>
                  <a:pt x="52" y="365"/>
                  <a:pt x="30" y="327"/>
                  <a:pt x="8" y="289"/>
                </a:cubicBezTo>
                <a:cubicBezTo>
                  <a:pt x="1" y="277"/>
                  <a:pt x="0" y="264"/>
                  <a:pt x="7" y="250"/>
                </a:cubicBezTo>
                <a:lnTo>
                  <a:pt x="74" y="134"/>
                </a:lnTo>
                <a:cubicBezTo>
                  <a:pt x="96" y="96"/>
                  <a:pt x="117" y="58"/>
                  <a:pt x="139" y="20"/>
                </a:cubicBezTo>
                <a:cubicBezTo>
                  <a:pt x="147" y="8"/>
                  <a:pt x="157" y="1"/>
                  <a:pt x="173" y="0"/>
                </a:cubicBezTo>
                <a:lnTo>
                  <a:pt x="307" y="0"/>
                </a:lnTo>
                <a:cubicBezTo>
                  <a:pt x="350" y="0"/>
                  <a:pt x="394" y="0"/>
                  <a:pt x="438" y="0"/>
                </a:cubicBezTo>
                <a:cubicBezTo>
                  <a:pt x="452" y="0"/>
                  <a:pt x="464" y="5"/>
                  <a:pt x="472" y="18"/>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73" name="Freeform 8"/>
          <p:cNvSpPr>
            <a:spLocks noEditPoints="1"/>
          </p:cNvSpPr>
          <p:nvPr/>
        </p:nvSpPr>
        <p:spPr bwMode="auto">
          <a:xfrm>
            <a:off x="3202232" y="5045180"/>
            <a:ext cx="265113" cy="192088"/>
          </a:xfrm>
          <a:custGeom>
            <a:avLst/>
            <a:gdLst>
              <a:gd name="T0" fmla="*/ 269 w 322"/>
              <a:gd name="T1" fmla="*/ 0 h 233"/>
              <a:gd name="T2" fmla="*/ 53 w 322"/>
              <a:gd name="T3" fmla="*/ 0 h 233"/>
              <a:gd name="T4" fmla="*/ 0 w 322"/>
              <a:gd name="T5" fmla="*/ 52 h 233"/>
              <a:gd name="T6" fmla="*/ 0 w 322"/>
              <a:gd name="T7" fmla="*/ 181 h 233"/>
              <a:gd name="T8" fmla="*/ 53 w 322"/>
              <a:gd name="T9" fmla="*/ 233 h 233"/>
              <a:gd name="T10" fmla="*/ 269 w 322"/>
              <a:gd name="T11" fmla="*/ 233 h 233"/>
              <a:gd name="T12" fmla="*/ 322 w 322"/>
              <a:gd name="T13" fmla="*/ 181 h 233"/>
              <a:gd name="T14" fmla="*/ 322 w 322"/>
              <a:gd name="T15" fmla="*/ 52 h 233"/>
              <a:gd name="T16" fmla="*/ 269 w 322"/>
              <a:gd name="T17" fmla="*/ 0 h 233"/>
              <a:gd name="T18" fmla="*/ 101 w 322"/>
              <a:gd name="T19" fmla="*/ 101 h 233"/>
              <a:gd name="T20" fmla="*/ 124 w 322"/>
              <a:gd name="T21" fmla="*/ 78 h 233"/>
              <a:gd name="T22" fmla="*/ 101 w 322"/>
              <a:gd name="T23" fmla="*/ 55 h 233"/>
              <a:gd name="T24" fmla="*/ 78 w 322"/>
              <a:gd name="T25" fmla="*/ 78 h 233"/>
              <a:gd name="T26" fmla="*/ 101 w 322"/>
              <a:gd name="T27" fmla="*/ 101 h 233"/>
              <a:gd name="T28" fmla="*/ 141 w 322"/>
              <a:gd name="T29" fmla="*/ 166 h 233"/>
              <a:gd name="T30" fmla="*/ 144 w 322"/>
              <a:gd name="T31" fmla="*/ 128 h 233"/>
              <a:gd name="T32" fmla="*/ 121 w 322"/>
              <a:gd name="T33" fmla="*/ 108 h 233"/>
              <a:gd name="T34" fmla="*/ 109 w 322"/>
              <a:gd name="T35" fmla="*/ 108 h 233"/>
              <a:gd name="T36" fmla="*/ 106 w 322"/>
              <a:gd name="T37" fmla="*/ 117 h 233"/>
              <a:gd name="T38" fmla="*/ 109 w 322"/>
              <a:gd name="T39" fmla="*/ 151 h 233"/>
              <a:gd name="T40" fmla="*/ 100 w 322"/>
              <a:gd name="T41" fmla="*/ 163 h 233"/>
              <a:gd name="T42" fmla="*/ 92 w 322"/>
              <a:gd name="T43" fmla="*/ 151 h 233"/>
              <a:gd name="T44" fmla="*/ 97 w 322"/>
              <a:gd name="T45" fmla="*/ 117 h 233"/>
              <a:gd name="T46" fmla="*/ 94 w 322"/>
              <a:gd name="T47" fmla="*/ 108 h 233"/>
              <a:gd name="T48" fmla="*/ 80 w 322"/>
              <a:gd name="T49" fmla="*/ 108 h 233"/>
              <a:gd name="T50" fmla="*/ 57 w 322"/>
              <a:gd name="T51" fmla="*/ 129 h 233"/>
              <a:gd name="T52" fmla="*/ 60 w 322"/>
              <a:gd name="T53" fmla="*/ 166 h 233"/>
              <a:gd name="T54" fmla="*/ 101 w 322"/>
              <a:gd name="T55" fmla="*/ 176 h 233"/>
              <a:gd name="T56" fmla="*/ 141 w 322"/>
              <a:gd name="T57" fmla="*/ 166 h 233"/>
              <a:gd name="T58" fmla="*/ 165 w 322"/>
              <a:gd name="T59" fmla="*/ 191 h 233"/>
              <a:gd name="T60" fmla="*/ 165 w 322"/>
              <a:gd name="T61" fmla="*/ 191 h 233"/>
              <a:gd name="T62" fmla="*/ 36 w 322"/>
              <a:gd name="T63" fmla="*/ 191 h 233"/>
              <a:gd name="T64" fmla="*/ 36 w 322"/>
              <a:gd name="T65" fmla="*/ 42 h 233"/>
              <a:gd name="T66" fmla="*/ 165 w 322"/>
              <a:gd name="T67" fmla="*/ 42 h 233"/>
              <a:gd name="T68" fmla="*/ 165 w 322"/>
              <a:gd name="T69" fmla="*/ 191 h 233"/>
              <a:gd name="T70" fmla="*/ 249 w 322"/>
              <a:gd name="T71" fmla="*/ 73 h 233"/>
              <a:gd name="T72" fmla="*/ 249 w 322"/>
              <a:gd name="T73" fmla="*/ 73 h 233"/>
              <a:gd name="T74" fmla="*/ 193 w 322"/>
              <a:gd name="T75" fmla="*/ 73 h 233"/>
              <a:gd name="T76" fmla="*/ 181 w 322"/>
              <a:gd name="T77" fmla="*/ 60 h 233"/>
              <a:gd name="T78" fmla="*/ 193 w 322"/>
              <a:gd name="T79" fmla="*/ 48 h 233"/>
              <a:gd name="T80" fmla="*/ 249 w 322"/>
              <a:gd name="T81" fmla="*/ 48 h 233"/>
              <a:gd name="T82" fmla="*/ 261 w 322"/>
              <a:gd name="T83" fmla="*/ 60 h 233"/>
              <a:gd name="T84" fmla="*/ 249 w 322"/>
              <a:gd name="T85" fmla="*/ 73 h 233"/>
              <a:gd name="T86" fmla="*/ 302 w 322"/>
              <a:gd name="T87" fmla="*/ 123 h 233"/>
              <a:gd name="T88" fmla="*/ 302 w 322"/>
              <a:gd name="T89" fmla="*/ 123 h 233"/>
              <a:gd name="T90" fmla="*/ 292 w 322"/>
              <a:gd name="T91" fmla="*/ 133 h 233"/>
              <a:gd name="T92" fmla="*/ 191 w 322"/>
              <a:gd name="T93" fmla="*/ 133 h 233"/>
              <a:gd name="T94" fmla="*/ 181 w 322"/>
              <a:gd name="T95" fmla="*/ 123 h 233"/>
              <a:gd name="T96" fmla="*/ 191 w 322"/>
              <a:gd name="T97" fmla="*/ 113 h 233"/>
              <a:gd name="T98" fmla="*/ 292 w 322"/>
              <a:gd name="T99" fmla="*/ 113 h 233"/>
              <a:gd name="T100" fmla="*/ 302 w 322"/>
              <a:gd name="T101" fmla="*/ 123 h 233"/>
              <a:gd name="T102" fmla="*/ 302 w 322"/>
              <a:gd name="T103" fmla="*/ 163 h 233"/>
              <a:gd name="T104" fmla="*/ 302 w 322"/>
              <a:gd name="T105" fmla="*/ 163 h 233"/>
              <a:gd name="T106" fmla="*/ 292 w 322"/>
              <a:gd name="T107" fmla="*/ 173 h 233"/>
              <a:gd name="T108" fmla="*/ 191 w 322"/>
              <a:gd name="T109" fmla="*/ 173 h 233"/>
              <a:gd name="T110" fmla="*/ 181 w 322"/>
              <a:gd name="T111" fmla="*/ 163 h 233"/>
              <a:gd name="T112" fmla="*/ 191 w 322"/>
              <a:gd name="T113" fmla="*/ 153 h 233"/>
              <a:gd name="T114" fmla="*/ 292 w 322"/>
              <a:gd name="T115" fmla="*/ 153 h 233"/>
              <a:gd name="T116" fmla="*/ 302 w 322"/>
              <a:gd name="T117" fmla="*/ 16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2" h="233">
                <a:moveTo>
                  <a:pt x="269" y="0"/>
                </a:moveTo>
                <a:lnTo>
                  <a:pt x="53" y="0"/>
                </a:lnTo>
                <a:cubicBezTo>
                  <a:pt x="24" y="0"/>
                  <a:pt x="0" y="23"/>
                  <a:pt x="0" y="52"/>
                </a:cubicBezTo>
                <a:lnTo>
                  <a:pt x="0" y="181"/>
                </a:lnTo>
                <a:cubicBezTo>
                  <a:pt x="0" y="210"/>
                  <a:pt x="24" y="233"/>
                  <a:pt x="53" y="233"/>
                </a:cubicBezTo>
                <a:lnTo>
                  <a:pt x="269" y="233"/>
                </a:lnTo>
                <a:cubicBezTo>
                  <a:pt x="298" y="233"/>
                  <a:pt x="322" y="210"/>
                  <a:pt x="322" y="181"/>
                </a:cubicBezTo>
                <a:lnTo>
                  <a:pt x="322" y="52"/>
                </a:lnTo>
                <a:cubicBezTo>
                  <a:pt x="322" y="23"/>
                  <a:pt x="298" y="0"/>
                  <a:pt x="269" y="0"/>
                </a:cubicBezTo>
                <a:close/>
                <a:moveTo>
                  <a:pt x="101" y="101"/>
                </a:moveTo>
                <a:cubicBezTo>
                  <a:pt x="113" y="101"/>
                  <a:pt x="124" y="91"/>
                  <a:pt x="124" y="78"/>
                </a:cubicBezTo>
                <a:cubicBezTo>
                  <a:pt x="124" y="65"/>
                  <a:pt x="113" y="55"/>
                  <a:pt x="101" y="55"/>
                </a:cubicBezTo>
                <a:cubicBezTo>
                  <a:pt x="88" y="55"/>
                  <a:pt x="78" y="65"/>
                  <a:pt x="78" y="78"/>
                </a:cubicBezTo>
                <a:cubicBezTo>
                  <a:pt x="78" y="91"/>
                  <a:pt x="88" y="101"/>
                  <a:pt x="101" y="101"/>
                </a:cubicBezTo>
                <a:close/>
                <a:moveTo>
                  <a:pt x="141" y="166"/>
                </a:moveTo>
                <a:lnTo>
                  <a:pt x="144" y="128"/>
                </a:lnTo>
                <a:cubicBezTo>
                  <a:pt x="145" y="117"/>
                  <a:pt x="134" y="108"/>
                  <a:pt x="121" y="108"/>
                </a:cubicBezTo>
                <a:lnTo>
                  <a:pt x="109" y="108"/>
                </a:lnTo>
                <a:cubicBezTo>
                  <a:pt x="109" y="109"/>
                  <a:pt x="109" y="114"/>
                  <a:pt x="106" y="117"/>
                </a:cubicBezTo>
                <a:cubicBezTo>
                  <a:pt x="106" y="117"/>
                  <a:pt x="111" y="142"/>
                  <a:pt x="109" y="151"/>
                </a:cubicBezTo>
                <a:cubicBezTo>
                  <a:pt x="108" y="154"/>
                  <a:pt x="104" y="163"/>
                  <a:pt x="100" y="163"/>
                </a:cubicBezTo>
                <a:cubicBezTo>
                  <a:pt x="96" y="163"/>
                  <a:pt x="93" y="154"/>
                  <a:pt x="92" y="151"/>
                </a:cubicBezTo>
                <a:cubicBezTo>
                  <a:pt x="91" y="142"/>
                  <a:pt x="97" y="117"/>
                  <a:pt x="97" y="117"/>
                </a:cubicBezTo>
                <a:cubicBezTo>
                  <a:pt x="96" y="116"/>
                  <a:pt x="94" y="115"/>
                  <a:pt x="94" y="108"/>
                </a:cubicBezTo>
                <a:lnTo>
                  <a:pt x="80" y="108"/>
                </a:lnTo>
                <a:cubicBezTo>
                  <a:pt x="68" y="108"/>
                  <a:pt x="56" y="117"/>
                  <a:pt x="57" y="129"/>
                </a:cubicBezTo>
                <a:lnTo>
                  <a:pt x="60" y="166"/>
                </a:lnTo>
                <a:cubicBezTo>
                  <a:pt x="70" y="176"/>
                  <a:pt x="86" y="176"/>
                  <a:pt x="101" y="176"/>
                </a:cubicBezTo>
                <a:cubicBezTo>
                  <a:pt x="115" y="176"/>
                  <a:pt x="132" y="175"/>
                  <a:pt x="141" y="166"/>
                </a:cubicBezTo>
                <a:close/>
                <a:moveTo>
                  <a:pt x="165" y="191"/>
                </a:moveTo>
                <a:lnTo>
                  <a:pt x="165" y="191"/>
                </a:lnTo>
                <a:lnTo>
                  <a:pt x="36" y="191"/>
                </a:lnTo>
                <a:lnTo>
                  <a:pt x="36" y="42"/>
                </a:lnTo>
                <a:lnTo>
                  <a:pt x="165" y="42"/>
                </a:lnTo>
                <a:lnTo>
                  <a:pt x="165" y="191"/>
                </a:lnTo>
                <a:close/>
                <a:moveTo>
                  <a:pt x="249" y="73"/>
                </a:moveTo>
                <a:lnTo>
                  <a:pt x="249" y="73"/>
                </a:lnTo>
                <a:lnTo>
                  <a:pt x="193" y="73"/>
                </a:lnTo>
                <a:cubicBezTo>
                  <a:pt x="186" y="73"/>
                  <a:pt x="181" y="67"/>
                  <a:pt x="181" y="60"/>
                </a:cubicBezTo>
                <a:cubicBezTo>
                  <a:pt x="181" y="54"/>
                  <a:pt x="186" y="48"/>
                  <a:pt x="193" y="48"/>
                </a:cubicBezTo>
                <a:lnTo>
                  <a:pt x="249" y="48"/>
                </a:lnTo>
                <a:cubicBezTo>
                  <a:pt x="256" y="48"/>
                  <a:pt x="261" y="54"/>
                  <a:pt x="261" y="60"/>
                </a:cubicBezTo>
                <a:cubicBezTo>
                  <a:pt x="261" y="67"/>
                  <a:pt x="256" y="73"/>
                  <a:pt x="249" y="73"/>
                </a:cubicBezTo>
                <a:close/>
                <a:moveTo>
                  <a:pt x="302" y="123"/>
                </a:moveTo>
                <a:lnTo>
                  <a:pt x="302" y="123"/>
                </a:lnTo>
                <a:cubicBezTo>
                  <a:pt x="302" y="128"/>
                  <a:pt x="297" y="133"/>
                  <a:pt x="292" y="133"/>
                </a:cubicBezTo>
                <a:lnTo>
                  <a:pt x="191" y="133"/>
                </a:lnTo>
                <a:cubicBezTo>
                  <a:pt x="186" y="133"/>
                  <a:pt x="181" y="128"/>
                  <a:pt x="181" y="123"/>
                </a:cubicBezTo>
                <a:cubicBezTo>
                  <a:pt x="181" y="117"/>
                  <a:pt x="186" y="113"/>
                  <a:pt x="191" y="113"/>
                </a:cubicBezTo>
                <a:lnTo>
                  <a:pt x="292" y="113"/>
                </a:lnTo>
                <a:cubicBezTo>
                  <a:pt x="297" y="113"/>
                  <a:pt x="302" y="117"/>
                  <a:pt x="302" y="123"/>
                </a:cubicBezTo>
                <a:close/>
                <a:moveTo>
                  <a:pt x="302" y="163"/>
                </a:moveTo>
                <a:lnTo>
                  <a:pt x="302" y="163"/>
                </a:lnTo>
                <a:cubicBezTo>
                  <a:pt x="302" y="169"/>
                  <a:pt x="297" y="173"/>
                  <a:pt x="292" y="173"/>
                </a:cubicBezTo>
                <a:lnTo>
                  <a:pt x="191" y="173"/>
                </a:lnTo>
                <a:cubicBezTo>
                  <a:pt x="186" y="173"/>
                  <a:pt x="181" y="169"/>
                  <a:pt x="181" y="163"/>
                </a:cubicBezTo>
                <a:cubicBezTo>
                  <a:pt x="181" y="157"/>
                  <a:pt x="186" y="153"/>
                  <a:pt x="191" y="153"/>
                </a:cubicBezTo>
                <a:lnTo>
                  <a:pt x="292" y="153"/>
                </a:lnTo>
                <a:cubicBezTo>
                  <a:pt x="297" y="153"/>
                  <a:pt x="302" y="157"/>
                  <a:pt x="302" y="163"/>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74" name="Freeform 9"/>
          <p:cNvSpPr/>
          <p:nvPr/>
        </p:nvSpPr>
        <p:spPr bwMode="auto">
          <a:xfrm>
            <a:off x="6825277" y="4919767"/>
            <a:ext cx="504825"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3 w 613"/>
              <a:gd name="T11" fmla="*/ 517 h 537"/>
              <a:gd name="T12" fmla="*/ 440 w 613"/>
              <a:gd name="T13" fmla="*/ 537 h 537"/>
              <a:gd name="T14" fmla="*/ 306 w 613"/>
              <a:gd name="T15" fmla="*/ 537 h 537"/>
              <a:gd name="T16" fmla="*/ 175 w 613"/>
              <a:gd name="T17" fmla="*/ 537 h 537"/>
              <a:gd name="T18" fmla="*/ 140 w 613"/>
              <a:gd name="T19" fmla="*/ 519 h 537"/>
              <a:gd name="T20" fmla="*/ 73 w 613"/>
              <a:gd name="T21" fmla="*/ 403 h 537"/>
              <a:gd name="T22" fmla="*/ 7 w 613"/>
              <a:gd name="T23" fmla="*/ 289 h 537"/>
              <a:gd name="T24" fmla="*/ 6 w 613"/>
              <a:gd name="T25" fmla="*/ 250 h 537"/>
              <a:gd name="T26" fmla="*/ 73 w 613"/>
              <a:gd name="T27" fmla="*/ 134 h 537"/>
              <a:gd name="T28" fmla="*/ 139 w 613"/>
              <a:gd name="T29" fmla="*/ 20 h 537"/>
              <a:gd name="T30" fmla="*/ 172 w 613"/>
              <a:gd name="T31" fmla="*/ 0 h 537"/>
              <a:gd name="T32" fmla="*/ 306 w 613"/>
              <a:gd name="T33" fmla="*/ 0 h 537"/>
              <a:gd name="T34" fmla="*/ 437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7" y="441"/>
                  <a:pt x="495" y="479"/>
                  <a:pt x="473" y="517"/>
                </a:cubicBezTo>
                <a:cubicBezTo>
                  <a:pt x="466" y="529"/>
                  <a:pt x="455" y="536"/>
                  <a:pt x="440" y="537"/>
                </a:cubicBezTo>
                <a:lnTo>
                  <a:pt x="306" y="537"/>
                </a:lnTo>
                <a:cubicBezTo>
                  <a:pt x="262" y="537"/>
                  <a:pt x="219" y="537"/>
                  <a:pt x="175" y="537"/>
                </a:cubicBezTo>
                <a:cubicBezTo>
                  <a:pt x="160" y="537"/>
                  <a:pt x="149" y="532"/>
                  <a:pt x="140" y="519"/>
                </a:cubicBezTo>
                <a:lnTo>
                  <a:pt x="73" y="403"/>
                </a:lnTo>
                <a:cubicBezTo>
                  <a:pt x="51" y="365"/>
                  <a:pt x="29" y="327"/>
                  <a:pt x="7" y="289"/>
                </a:cubicBezTo>
                <a:cubicBezTo>
                  <a:pt x="1" y="277"/>
                  <a:pt x="0" y="264"/>
                  <a:pt x="6" y="250"/>
                </a:cubicBezTo>
                <a:lnTo>
                  <a:pt x="73" y="134"/>
                </a:lnTo>
                <a:cubicBezTo>
                  <a:pt x="95" y="96"/>
                  <a:pt x="117" y="58"/>
                  <a:pt x="139" y="20"/>
                </a:cubicBezTo>
                <a:cubicBezTo>
                  <a:pt x="146" y="8"/>
                  <a:pt x="157" y="1"/>
                  <a:pt x="172" y="0"/>
                </a:cubicBezTo>
                <a:lnTo>
                  <a:pt x="306" y="0"/>
                </a:lnTo>
                <a:cubicBezTo>
                  <a:pt x="350" y="0"/>
                  <a:pt x="394" y="0"/>
                  <a:pt x="437" y="0"/>
                </a:cubicBezTo>
                <a:cubicBezTo>
                  <a:pt x="452" y="0"/>
                  <a:pt x="464" y="5"/>
                  <a:pt x="472" y="18"/>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75" name="Freeform 10"/>
          <p:cNvSpPr>
            <a:spLocks noEditPoints="1"/>
          </p:cNvSpPr>
          <p:nvPr/>
        </p:nvSpPr>
        <p:spPr bwMode="auto">
          <a:xfrm>
            <a:off x="6955452" y="4999142"/>
            <a:ext cx="268288" cy="285750"/>
          </a:xfrm>
          <a:custGeom>
            <a:avLst/>
            <a:gdLst>
              <a:gd name="T0" fmla="*/ 163 w 327"/>
              <a:gd name="T1" fmla="*/ 331 h 347"/>
              <a:gd name="T2" fmla="*/ 164 w 327"/>
              <a:gd name="T3" fmla="*/ 192 h 347"/>
              <a:gd name="T4" fmla="*/ 261 w 327"/>
              <a:gd name="T5" fmla="*/ 174 h 347"/>
              <a:gd name="T6" fmla="*/ 200 w 327"/>
              <a:gd name="T7" fmla="*/ 198 h 347"/>
              <a:gd name="T8" fmla="*/ 55 w 327"/>
              <a:gd name="T9" fmla="*/ 124 h 347"/>
              <a:gd name="T10" fmla="*/ 73 w 327"/>
              <a:gd name="T11" fmla="*/ 126 h 347"/>
              <a:gd name="T12" fmla="*/ 96 w 327"/>
              <a:gd name="T13" fmla="*/ 128 h 347"/>
              <a:gd name="T14" fmla="*/ 96 w 327"/>
              <a:gd name="T15" fmla="*/ 113 h 347"/>
              <a:gd name="T16" fmla="*/ 163 w 327"/>
              <a:gd name="T17" fmla="*/ 175 h 347"/>
              <a:gd name="T18" fmla="*/ 238 w 327"/>
              <a:gd name="T19" fmla="*/ 121 h 347"/>
              <a:gd name="T20" fmla="*/ 254 w 327"/>
              <a:gd name="T21" fmla="*/ 118 h 347"/>
              <a:gd name="T22" fmla="*/ 264 w 327"/>
              <a:gd name="T23" fmla="*/ 122 h 347"/>
              <a:gd name="T24" fmla="*/ 240 w 327"/>
              <a:gd name="T25" fmla="*/ 148 h 347"/>
              <a:gd name="T26" fmla="*/ 282 w 327"/>
              <a:gd name="T27" fmla="*/ 197 h 347"/>
              <a:gd name="T28" fmla="*/ 269 w 327"/>
              <a:gd name="T29" fmla="*/ 152 h 347"/>
              <a:gd name="T30" fmla="*/ 269 w 327"/>
              <a:gd name="T31" fmla="*/ 289 h 347"/>
              <a:gd name="T32" fmla="*/ 284 w 327"/>
              <a:gd name="T33" fmla="*/ 285 h 347"/>
              <a:gd name="T34" fmla="*/ 178 w 327"/>
              <a:gd name="T35" fmla="*/ 343 h 347"/>
              <a:gd name="T36" fmla="*/ 164 w 327"/>
              <a:gd name="T37" fmla="*/ 346 h 347"/>
              <a:gd name="T38" fmla="*/ 43 w 327"/>
              <a:gd name="T39" fmla="*/ 285 h 347"/>
              <a:gd name="T40" fmla="*/ 58 w 327"/>
              <a:gd name="T41" fmla="*/ 289 h 347"/>
              <a:gd name="T42" fmla="*/ 58 w 327"/>
              <a:gd name="T43" fmla="*/ 152 h 347"/>
              <a:gd name="T44" fmla="*/ 46 w 327"/>
              <a:gd name="T45" fmla="*/ 197 h 347"/>
              <a:gd name="T46" fmla="*/ 82 w 327"/>
              <a:gd name="T47" fmla="*/ 145 h 347"/>
              <a:gd name="T48" fmla="*/ 36 w 327"/>
              <a:gd name="T49" fmla="*/ 231 h 347"/>
              <a:gd name="T50" fmla="*/ 42 w 327"/>
              <a:gd name="T51" fmla="*/ 244 h 347"/>
              <a:gd name="T52" fmla="*/ 49 w 327"/>
              <a:gd name="T53" fmla="*/ 257 h 347"/>
              <a:gd name="T54" fmla="*/ 26 w 327"/>
              <a:gd name="T55" fmla="*/ 274 h 347"/>
              <a:gd name="T56" fmla="*/ 16 w 327"/>
              <a:gd name="T57" fmla="*/ 217 h 347"/>
              <a:gd name="T58" fmla="*/ 31 w 327"/>
              <a:gd name="T59" fmla="*/ 192 h 347"/>
              <a:gd name="T60" fmla="*/ 272 w 327"/>
              <a:gd name="T61" fmla="*/ 220 h 347"/>
              <a:gd name="T62" fmla="*/ 267 w 327"/>
              <a:gd name="T63" fmla="*/ 234 h 347"/>
              <a:gd name="T64" fmla="*/ 262 w 327"/>
              <a:gd name="T65" fmla="*/ 249 h 347"/>
              <a:gd name="T66" fmla="*/ 259 w 327"/>
              <a:gd name="T67" fmla="*/ 260 h 347"/>
              <a:gd name="T68" fmla="*/ 277 w 327"/>
              <a:gd name="T69" fmla="*/ 210 h 347"/>
              <a:gd name="T70" fmla="*/ 296 w 327"/>
              <a:gd name="T71" fmla="*/ 208 h 347"/>
              <a:gd name="T72" fmla="*/ 162 w 327"/>
              <a:gd name="T73" fmla="*/ 0 h 347"/>
              <a:gd name="T74" fmla="*/ 241 w 327"/>
              <a:gd name="T75" fmla="*/ 62 h 347"/>
              <a:gd name="T76" fmla="*/ 227 w 327"/>
              <a:gd name="T77" fmla="*/ 103 h 347"/>
              <a:gd name="T78" fmla="*/ 210 w 327"/>
              <a:gd name="T79" fmla="*/ 47 h 347"/>
              <a:gd name="T80" fmla="*/ 112 w 327"/>
              <a:gd name="T81" fmla="*/ 106 h 347"/>
              <a:gd name="T82" fmla="*/ 88 w 327"/>
              <a:gd name="T83" fmla="*/ 89 h 347"/>
              <a:gd name="T84" fmla="*/ 114 w 327"/>
              <a:gd name="T85" fmla="*/ 24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7" h="347">
                <a:moveTo>
                  <a:pt x="153" y="191"/>
                </a:moveTo>
                <a:lnTo>
                  <a:pt x="153" y="329"/>
                </a:lnTo>
                <a:cubicBezTo>
                  <a:pt x="156" y="331"/>
                  <a:pt x="160" y="331"/>
                  <a:pt x="163" y="331"/>
                </a:cubicBezTo>
                <a:cubicBezTo>
                  <a:pt x="167" y="331"/>
                  <a:pt x="171" y="330"/>
                  <a:pt x="174" y="329"/>
                </a:cubicBezTo>
                <a:lnTo>
                  <a:pt x="174" y="191"/>
                </a:lnTo>
                <a:cubicBezTo>
                  <a:pt x="171" y="192"/>
                  <a:pt x="167" y="192"/>
                  <a:pt x="164" y="192"/>
                </a:cubicBezTo>
                <a:cubicBezTo>
                  <a:pt x="160" y="192"/>
                  <a:pt x="157" y="192"/>
                  <a:pt x="153" y="191"/>
                </a:cubicBezTo>
                <a:close/>
                <a:moveTo>
                  <a:pt x="200" y="198"/>
                </a:moveTo>
                <a:lnTo>
                  <a:pt x="261" y="174"/>
                </a:lnTo>
                <a:lnTo>
                  <a:pt x="261" y="199"/>
                </a:lnTo>
                <a:lnTo>
                  <a:pt x="200" y="223"/>
                </a:lnTo>
                <a:lnTo>
                  <a:pt x="200" y="198"/>
                </a:lnTo>
                <a:close/>
                <a:moveTo>
                  <a:pt x="82" y="145"/>
                </a:moveTo>
                <a:lnTo>
                  <a:pt x="57" y="131"/>
                </a:lnTo>
                <a:cubicBezTo>
                  <a:pt x="54" y="130"/>
                  <a:pt x="53" y="126"/>
                  <a:pt x="55" y="124"/>
                </a:cubicBezTo>
                <a:cubicBezTo>
                  <a:pt x="56" y="121"/>
                  <a:pt x="60" y="120"/>
                  <a:pt x="62" y="122"/>
                </a:cubicBezTo>
                <a:lnTo>
                  <a:pt x="86" y="135"/>
                </a:lnTo>
                <a:lnTo>
                  <a:pt x="73" y="126"/>
                </a:lnTo>
                <a:cubicBezTo>
                  <a:pt x="70" y="124"/>
                  <a:pt x="70" y="120"/>
                  <a:pt x="72" y="118"/>
                </a:cubicBezTo>
                <a:cubicBezTo>
                  <a:pt x="73" y="115"/>
                  <a:pt x="77" y="115"/>
                  <a:pt x="80" y="117"/>
                </a:cubicBezTo>
                <a:lnTo>
                  <a:pt x="96" y="128"/>
                </a:lnTo>
                <a:lnTo>
                  <a:pt x="88" y="121"/>
                </a:lnTo>
                <a:cubicBezTo>
                  <a:pt x="86" y="119"/>
                  <a:pt x="86" y="115"/>
                  <a:pt x="88" y="113"/>
                </a:cubicBezTo>
                <a:cubicBezTo>
                  <a:pt x="90" y="111"/>
                  <a:pt x="94" y="110"/>
                  <a:pt x="96" y="113"/>
                </a:cubicBezTo>
                <a:lnTo>
                  <a:pt x="162" y="175"/>
                </a:lnTo>
                <a:cubicBezTo>
                  <a:pt x="163" y="175"/>
                  <a:pt x="163" y="175"/>
                  <a:pt x="163" y="175"/>
                </a:cubicBezTo>
                <a:cubicBezTo>
                  <a:pt x="163" y="175"/>
                  <a:pt x="163" y="175"/>
                  <a:pt x="163" y="175"/>
                </a:cubicBezTo>
                <a:lnTo>
                  <a:pt x="230" y="113"/>
                </a:lnTo>
                <a:cubicBezTo>
                  <a:pt x="232" y="110"/>
                  <a:pt x="236" y="111"/>
                  <a:pt x="238" y="113"/>
                </a:cubicBezTo>
                <a:cubicBezTo>
                  <a:pt x="240" y="115"/>
                  <a:pt x="240" y="119"/>
                  <a:pt x="238" y="121"/>
                </a:cubicBezTo>
                <a:lnTo>
                  <a:pt x="229" y="128"/>
                </a:lnTo>
                <a:lnTo>
                  <a:pt x="246" y="117"/>
                </a:lnTo>
                <a:cubicBezTo>
                  <a:pt x="249" y="115"/>
                  <a:pt x="252" y="115"/>
                  <a:pt x="254" y="118"/>
                </a:cubicBezTo>
                <a:cubicBezTo>
                  <a:pt x="256" y="120"/>
                  <a:pt x="255" y="124"/>
                  <a:pt x="253" y="126"/>
                </a:cubicBezTo>
                <a:lnTo>
                  <a:pt x="240" y="135"/>
                </a:lnTo>
                <a:lnTo>
                  <a:pt x="264" y="122"/>
                </a:lnTo>
                <a:cubicBezTo>
                  <a:pt x="266" y="120"/>
                  <a:pt x="270" y="121"/>
                  <a:pt x="271" y="124"/>
                </a:cubicBezTo>
                <a:cubicBezTo>
                  <a:pt x="273" y="127"/>
                  <a:pt x="272" y="130"/>
                  <a:pt x="269" y="131"/>
                </a:cubicBezTo>
                <a:lnTo>
                  <a:pt x="240" y="148"/>
                </a:lnTo>
                <a:lnTo>
                  <a:pt x="284" y="129"/>
                </a:lnTo>
                <a:lnTo>
                  <a:pt x="284" y="197"/>
                </a:lnTo>
                <a:cubicBezTo>
                  <a:pt x="283" y="197"/>
                  <a:pt x="283" y="197"/>
                  <a:pt x="282" y="197"/>
                </a:cubicBezTo>
                <a:lnTo>
                  <a:pt x="273" y="196"/>
                </a:lnTo>
                <a:lnTo>
                  <a:pt x="269" y="203"/>
                </a:lnTo>
                <a:lnTo>
                  <a:pt x="269" y="152"/>
                </a:lnTo>
                <a:lnTo>
                  <a:pt x="190" y="186"/>
                </a:lnTo>
                <a:lnTo>
                  <a:pt x="190" y="322"/>
                </a:lnTo>
                <a:lnTo>
                  <a:pt x="269" y="289"/>
                </a:lnTo>
                <a:lnTo>
                  <a:pt x="269" y="279"/>
                </a:lnTo>
                <a:cubicBezTo>
                  <a:pt x="272" y="280"/>
                  <a:pt x="275" y="282"/>
                  <a:pt x="277" y="283"/>
                </a:cubicBezTo>
                <a:cubicBezTo>
                  <a:pt x="280" y="284"/>
                  <a:pt x="282" y="284"/>
                  <a:pt x="284" y="285"/>
                </a:cubicBezTo>
                <a:lnTo>
                  <a:pt x="284" y="299"/>
                </a:lnTo>
                <a:lnTo>
                  <a:pt x="185" y="341"/>
                </a:lnTo>
                <a:cubicBezTo>
                  <a:pt x="183" y="342"/>
                  <a:pt x="181" y="343"/>
                  <a:pt x="178" y="343"/>
                </a:cubicBezTo>
                <a:lnTo>
                  <a:pt x="174" y="345"/>
                </a:lnTo>
                <a:lnTo>
                  <a:pt x="174" y="345"/>
                </a:lnTo>
                <a:cubicBezTo>
                  <a:pt x="171" y="346"/>
                  <a:pt x="167" y="346"/>
                  <a:pt x="164" y="346"/>
                </a:cubicBezTo>
                <a:cubicBezTo>
                  <a:pt x="156" y="347"/>
                  <a:pt x="149" y="345"/>
                  <a:pt x="142" y="340"/>
                </a:cubicBezTo>
                <a:lnTo>
                  <a:pt x="43" y="299"/>
                </a:lnTo>
                <a:lnTo>
                  <a:pt x="43" y="285"/>
                </a:lnTo>
                <a:cubicBezTo>
                  <a:pt x="45" y="284"/>
                  <a:pt x="48" y="284"/>
                  <a:pt x="50" y="283"/>
                </a:cubicBezTo>
                <a:cubicBezTo>
                  <a:pt x="53" y="282"/>
                  <a:pt x="55" y="280"/>
                  <a:pt x="58" y="279"/>
                </a:cubicBezTo>
                <a:lnTo>
                  <a:pt x="58" y="289"/>
                </a:lnTo>
                <a:lnTo>
                  <a:pt x="138" y="322"/>
                </a:lnTo>
                <a:lnTo>
                  <a:pt x="138" y="186"/>
                </a:lnTo>
                <a:lnTo>
                  <a:pt x="58" y="152"/>
                </a:lnTo>
                <a:lnTo>
                  <a:pt x="58" y="203"/>
                </a:lnTo>
                <a:lnTo>
                  <a:pt x="55" y="196"/>
                </a:lnTo>
                <a:lnTo>
                  <a:pt x="46" y="197"/>
                </a:lnTo>
                <a:cubicBezTo>
                  <a:pt x="45" y="197"/>
                  <a:pt x="44" y="197"/>
                  <a:pt x="43" y="197"/>
                </a:cubicBezTo>
                <a:lnTo>
                  <a:pt x="43" y="129"/>
                </a:lnTo>
                <a:lnTo>
                  <a:pt x="82" y="145"/>
                </a:lnTo>
                <a:close/>
                <a:moveTo>
                  <a:pt x="49" y="210"/>
                </a:moveTo>
                <a:cubicBezTo>
                  <a:pt x="51" y="213"/>
                  <a:pt x="53" y="216"/>
                  <a:pt x="54" y="220"/>
                </a:cubicBezTo>
                <a:lnTo>
                  <a:pt x="36" y="231"/>
                </a:lnTo>
                <a:lnTo>
                  <a:pt x="56" y="223"/>
                </a:lnTo>
                <a:cubicBezTo>
                  <a:pt x="57" y="227"/>
                  <a:pt x="58" y="230"/>
                  <a:pt x="60" y="234"/>
                </a:cubicBezTo>
                <a:lnTo>
                  <a:pt x="42" y="244"/>
                </a:lnTo>
                <a:lnTo>
                  <a:pt x="61" y="237"/>
                </a:lnTo>
                <a:cubicBezTo>
                  <a:pt x="62" y="241"/>
                  <a:pt x="63" y="245"/>
                  <a:pt x="65" y="249"/>
                </a:cubicBezTo>
                <a:lnTo>
                  <a:pt x="49" y="257"/>
                </a:lnTo>
                <a:lnTo>
                  <a:pt x="65" y="251"/>
                </a:lnTo>
                <a:cubicBezTo>
                  <a:pt x="66" y="254"/>
                  <a:pt x="67" y="257"/>
                  <a:pt x="67" y="260"/>
                </a:cubicBezTo>
                <a:cubicBezTo>
                  <a:pt x="64" y="262"/>
                  <a:pt x="38" y="279"/>
                  <a:pt x="26" y="274"/>
                </a:cubicBezTo>
                <a:cubicBezTo>
                  <a:pt x="13" y="269"/>
                  <a:pt x="1" y="252"/>
                  <a:pt x="0" y="236"/>
                </a:cubicBezTo>
                <a:cubicBezTo>
                  <a:pt x="0" y="221"/>
                  <a:pt x="40" y="211"/>
                  <a:pt x="49" y="210"/>
                </a:cubicBezTo>
                <a:close/>
                <a:moveTo>
                  <a:pt x="16" y="217"/>
                </a:moveTo>
                <a:lnTo>
                  <a:pt x="26" y="213"/>
                </a:lnTo>
                <a:lnTo>
                  <a:pt x="31" y="208"/>
                </a:lnTo>
                <a:lnTo>
                  <a:pt x="31" y="192"/>
                </a:lnTo>
                <a:cubicBezTo>
                  <a:pt x="22" y="196"/>
                  <a:pt x="18" y="206"/>
                  <a:pt x="16" y="217"/>
                </a:cubicBezTo>
                <a:close/>
                <a:moveTo>
                  <a:pt x="277" y="210"/>
                </a:moveTo>
                <a:cubicBezTo>
                  <a:pt x="276" y="213"/>
                  <a:pt x="274" y="216"/>
                  <a:pt x="272" y="220"/>
                </a:cubicBezTo>
                <a:lnTo>
                  <a:pt x="291" y="231"/>
                </a:lnTo>
                <a:lnTo>
                  <a:pt x="271" y="223"/>
                </a:lnTo>
                <a:cubicBezTo>
                  <a:pt x="269" y="227"/>
                  <a:pt x="268" y="230"/>
                  <a:pt x="267" y="234"/>
                </a:cubicBezTo>
                <a:lnTo>
                  <a:pt x="284" y="244"/>
                </a:lnTo>
                <a:lnTo>
                  <a:pt x="266" y="237"/>
                </a:lnTo>
                <a:cubicBezTo>
                  <a:pt x="264" y="241"/>
                  <a:pt x="263" y="245"/>
                  <a:pt x="262" y="249"/>
                </a:cubicBezTo>
                <a:lnTo>
                  <a:pt x="278" y="257"/>
                </a:lnTo>
                <a:lnTo>
                  <a:pt x="261" y="251"/>
                </a:lnTo>
                <a:cubicBezTo>
                  <a:pt x="261" y="254"/>
                  <a:pt x="260" y="257"/>
                  <a:pt x="259" y="260"/>
                </a:cubicBezTo>
                <a:cubicBezTo>
                  <a:pt x="263" y="262"/>
                  <a:pt x="289" y="279"/>
                  <a:pt x="301" y="274"/>
                </a:cubicBezTo>
                <a:cubicBezTo>
                  <a:pt x="313" y="269"/>
                  <a:pt x="326" y="252"/>
                  <a:pt x="326" y="236"/>
                </a:cubicBezTo>
                <a:cubicBezTo>
                  <a:pt x="327" y="221"/>
                  <a:pt x="286" y="211"/>
                  <a:pt x="277" y="210"/>
                </a:cubicBezTo>
                <a:close/>
                <a:moveTo>
                  <a:pt x="311" y="217"/>
                </a:moveTo>
                <a:lnTo>
                  <a:pt x="300" y="213"/>
                </a:lnTo>
                <a:lnTo>
                  <a:pt x="296" y="208"/>
                </a:lnTo>
                <a:lnTo>
                  <a:pt x="295" y="192"/>
                </a:lnTo>
                <a:cubicBezTo>
                  <a:pt x="305" y="196"/>
                  <a:pt x="309" y="206"/>
                  <a:pt x="311" y="217"/>
                </a:cubicBezTo>
                <a:close/>
                <a:moveTo>
                  <a:pt x="162" y="0"/>
                </a:moveTo>
                <a:cubicBezTo>
                  <a:pt x="181" y="0"/>
                  <a:pt x="198" y="10"/>
                  <a:pt x="210" y="24"/>
                </a:cubicBezTo>
                <a:cubicBezTo>
                  <a:pt x="218" y="34"/>
                  <a:pt x="224" y="45"/>
                  <a:pt x="228" y="59"/>
                </a:cubicBezTo>
                <a:cubicBezTo>
                  <a:pt x="232" y="58"/>
                  <a:pt x="239" y="57"/>
                  <a:pt x="241" y="62"/>
                </a:cubicBezTo>
                <a:cubicBezTo>
                  <a:pt x="244" y="70"/>
                  <a:pt x="242" y="87"/>
                  <a:pt x="237" y="89"/>
                </a:cubicBezTo>
                <a:cubicBezTo>
                  <a:pt x="235" y="90"/>
                  <a:pt x="232" y="90"/>
                  <a:pt x="229" y="90"/>
                </a:cubicBezTo>
                <a:cubicBezTo>
                  <a:pt x="229" y="94"/>
                  <a:pt x="228" y="99"/>
                  <a:pt x="227" y="103"/>
                </a:cubicBezTo>
                <a:cubicBezTo>
                  <a:pt x="222" y="104"/>
                  <a:pt x="217" y="105"/>
                  <a:pt x="213" y="106"/>
                </a:cubicBezTo>
                <a:cubicBezTo>
                  <a:pt x="216" y="98"/>
                  <a:pt x="217" y="89"/>
                  <a:pt x="217" y="80"/>
                </a:cubicBezTo>
                <a:cubicBezTo>
                  <a:pt x="217" y="68"/>
                  <a:pt x="215" y="57"/>
                  <a:pt x="210" y="47"/>
                </a:cubicBezTo>
                <a:cubicBezTo>
                  <a:pt x="173" y="76"/>
                  <a:pt x="125" y="55"/>
                  <a:pt x="113" y="50"/>
                </a:cubicBezTo>
                <a:cubicBezTo>
                  <a:pt x="109" y="59"/>
                  <a:pt x="107" y="69"/>
                  <a:pt x="107" y="80"/>
                </a:cubicBezTo>
                <a:cubicBezTo>
                  <a:pt x="107" y="89"/>
                  <a:pt x="109" y="98"/>
                  <a:pt x="112" y="106"/>
                </a:cubicBezTo>
                <a:cubicBezTo>
                  <a:pt x="107" y="105"/>
                  <a:pt x="103" y="104"/>
                  <a:pt x="98" y="103"/>
                </a:cubicBezTo>
                <a:cubicBezTo>
                  <a:pt x="97" y="99"/>
                  <a:pt x="96" y="94"/>
                  <a:pt x="95" y="90"/>
                </a:cubicBezTo>
                <a:cubicBezTo>
                  <a:pt x="93" y="90"/>
                  <a:pt x="90" y="90"/>
                  <a:pt x="88" y="89"/>
                </a:cubicBezTo>
                <a:cubicBezTo>
                  <a:pt x="82" y="87"/>
                  <a:pt x="81" y="70"/>
                  <a:pt x="84" y="62"/>
                </a:cubicBezTo>
                <a:cubicBezTo>
                  <a:pt x="86" y="57"/>
                  <a:pt x="92" y="58"/>
                  <a:pt x="97" y="59"/>
                </a:cubicBezTo>
                <a:cubicBezTo>
                  <a:pt x="100" y="45"/>
                  <a:pt x="106" y="34"/>
                  <a:pt x="114" y="24"/>
                </a:cubicBezTo>
                <a:cubicBezTo>
                  <a:pt x="126" y="10"/>
                  <a:pt x="143" y="0"/>
                  <a:pt x="162" y="0"/>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76" name="Rectangle 3"/>
          <p:cNvSpPr txBox="1">
            <a:spLocks noChangeArrowheads="1"/>
          </p:cNvSpPr>
          <p:nvPr/>
        </p:nvSpPr>
        <p:spPr bwMode="auto">
          <a:xfrm>
            <a:off x="954801" y="2953100"/>
            <a:ext cx="10288748" cy="860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zh-CN" altLang="en-US" sz="2800" b="1" dirty="0" smtClean="0">
                <a:solidFill>
                  <a:schemeClr val="accent1"/>
                </a:solidFill>
                <a:latin typeface="+mn-ea"/>
                <a:ea typeface="+mn-ea"/>
              </a:rPr>
              <a:t>基于</a:t>
            </a:r>
            <a:r>
              <a:rPr lang="en-US" altLang="zh-CN" sz="2800" b="1" dirty="0" smtClean="0">
                <a:solidFill>
                  <a:schemeClr val="accent1"/>
                </a:solidFill>
                <a:latin typeface="+mn-ea"/>
                <a:ea typeface="+mn-ea"/>
              </a:rPr>
              <a:t>springboot</a:t>
            </a:r>
            <a:r>
              <a:rPr lang="zh-CN" altLang="en-US" sz="2800" b="1" dirty="0" smtClean="0">
                <a:solidFill>
                  <a:schemeClr val="accent1"/>
                </a:solidFill>
                <a:latin typeface="+mn-ea"/>
                <a:ea typeface="+mn-ea"/>
              </a:rPr>
              <a:t>电力行业安全知识考试系统论</a:t>
            </a:r>
            <a:r>
              <a:rPr lang="zh-CN" altLang="en-US" sz="2800" b="1" dirty="0">
                <a:solidFill>
                  <a:schemeClr val="accent1"/>
                </a:solidFill>
                <a:latin typeface="+mn-ea"/>
                <a:ea typeface="+mn-ea"/>
              </a:rPr>
              <a:t>文答辩</a:t>
            </a:r>
            <a:r>
              <a:rPr lang="en-US" altLang="zh-CN" sz="2800" b="1" dirty="0">
                <a:solidFill>
                  <a:schemeClr val="accent1"/>
                </a:solidFill>
                <a:latin typeface="+mn-ea"/>
                <a:ea typeface="+mn-ea"/>
              </a:rPr>
              <a:t>PPT</a:t>
            </a:r>
            <a:endParaRPr lang="zh-CN" sz="2800" b="1" dirty="0">
              <a:solidFill>
                <a:schemeClr val="accent1"/>
              </a:solidFill>
              <a:latin typeface="+mn-ea"/>
              <a:ea typeface="+mn-ea"/>
            </a:endParaRPr>
          </a:p>
        </p:txBody>
      </p:sp>
      <p:sp>
        <p:nvSpPr>
          <p:cNvPr id="77" name="Rectangle 4"/>
          <p:cNvSpPr txBox="1">
            <a:spLocks noChangeArrowheads="1"/>
          </p:cNvSpPr>
          <p:nvPr/>
        </p:nvSpPr>
        <p:spPr bwMode="auto">
          <a:xfrm>
            <a:off x="1604693" y="2633946"/>
            <a:ext cx="8990234" cy="319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endParaRPr lang="zh-CN" altLang="zh-CN" sz="1800" b="0" dirty="0">
              <a:solidFill>
                <a:schemeClr val="accent1"/>
              </a:solidFill>
              <a:latin typeface="+mn-ea"/>
            </a:endParaRPr>
          </a:p>
        </p:txBody>
      </p:sp>
      <p:sp>
        <p:nvSpPr>
          <p:cNvPr id="78" name="Rectangle 4"/>
          <p:cNvSpPr txBox="1">
            <a:spLocks noChangeArrowheads="1"/>
          </p:cNvSpPr>
          <p:nvPr/>
        </p:nvSpPr>
        <p:spPr bwMode="auto">
          <a:xfrm>
            <a:off x="3262070" y="3979677"/>
            <a:ext cx="2420453" cy="354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b="0" dirty="0">
                <a:solidFill>
                  <a:schemeClr val="accent1"/>
                </a:solidFill>
                <a:latin typeface="+mn-ea"/>
                <a:ea typeface="+mn-ea"/>
              </a:rPr>
              <a:t>专业</a:t>
            </a:r>
            <a:r>
              <a:rPr lang="zh-CN" altLang="en-US" b="0" dirty="0" smtClean="0">
                <a:solidFill>
                  <a:schemeClr val="accent1"/>
                </a:solidFill>
                <a:latin typeface="+mn-ea"/>
                <a:ea typeface="+mn-ea"/>
              </a:rPr>
              <a:t>：软件工程</a:t>
            </a:r>
            <a:endParaRPr lang="zh-CN" altLang="en-US" b="0" dirty="0" smtClean="0">
              <a:solidFill>
                <a:schemeClr val="accent1"/>
              </a:solidFill>
              <a:latin typeface="+mn-ea"/>
              <a:ea typeface="+mn-ea"/>
            </a:endParaRPr>
          </a:p>
        </p:txBody>
      </p:sp>
      <p:sp>
        <p:nvSpPr>
          <p:cNvPr id="79" name="Rectangle 4"/>
          <p:cNvSpPr txBox="1">
            <a:spLocks noChangeArrowheads="1"/>
          </p:cNvSpPr>
          <p:nvPr/>
        </p:nvSpPr>
        <p:spPr bwMode="auto">
          <a:xfrm>
            <a:off x="6603365" y="3979545"/>
            <a:ext cx="2745105" cy="3549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b="0" dirty="0">
                <a:solidFill>
                  <a:schemeClr val="accent1"/>
                </a:solidFill>
                <a:latin typeface="+mn-ea"/>
                <a:ea typeface="+mn-ea"/>
              </a:rPr>
              <a:t>指导老师</a:t>
            </a:r>
            <a:r>
              <a:rPr lang="zh-CN" altLang="en-US" b="0" dirty="0" smtClean="0">
                <a:solidFill>
                  <a:schemeClr val="accent1"/>
                </a:solidFill>
                <a:latin typeface="+mn-ea"/>
                <a:ea typeface="+mn-ea"/>
              </a:rPr>
              <a:t>：易叶青老师</a:t>
            </a:r>
            <a:endParaRPr lang="zh-CN" altLang="en-US" b="0" dirty="0" smtClean="0">
              <a:solidFill>
                <a:schemeClr val="accent1"/>
              </a:solidFill>
              <a:latin typeface="+mn-ea"/>
              <a:ea typeface="+mn-ea"/>
            </a:endParaRPr>
          </a:p>
        </p:txBody>
      </p:sp>
      <p:sp>
        <p:nvSpPr>
          <p:cNvPr id="80" name="TextBox 82"/>
          <p:cNvSpPr txBox="1"/>
          <p:nvPr/>
        </p:nvSpPr>
        <p:spPr>
          <a:xfrm>
            <a:off x="3576021" y="4941168"/>
            <a:ext cx="2471314" cy="398780"/>
          </a:xfrm>
          <a:prstGeom prst="rect">
            <a:avLst/>
          </a:prstGeom>
          <a:noFill/>
        </p:spPr>
        <p:txBody>
          <a:bodyPr wrap="square" rtlCol="0">
            <a:spAutoFit/>
          </a:bodyPr>
          <a:lstStyle/>
          <a:p>
            <a:r>
              <a:rPr lang="zh-CN" altLang="en-US" sz="2000" dirty="0">
                <a:solidFill>
                  <a:schemeClr val="accent1"/>
                </a:solidFill>
                <a:latin typeface="+mj-ea"/>
                <a:ea typeface="+mj-ea"/>
              </a:rPr>
              <a:t>学号</a:t>
            </a:r>
            <a:r>
              <a:rPr lang="zh-CN" altLang="en-US" sz="2000" dirty="0" smtClean="0">
                <a:solidFill>
                  <a:schemeClr val="accent1"/>
                </a:solidFill>
                <a:latin typeface="+mj-ea"/>
                <a:ea typeface="+mj-ea"/>
              </a:rPr>
              <a:t>：</a:t>
            </a:r>
            <a:r>
              <a:rPr lang="en-US" altLang="zh-CN" sz="2000" dirty="0" smtClean="0">
                <a:solidFill>
                  <a:schemeClr val="accent1"/>
                </a:solidFill>
                <a:latin typeface="+mj-ea"/>
                <a:ea typeface="+mj-ea"/>
              </a:rPr>
              <a:t>16436220</a:t>
            </a:r>
            <a:endParaRPr lang="en-US" altLang="zh-CN" sz="2000" dirty="0">
              <a:solidFill>
                <a:schemeClr val="accent1"/>
              </a:solidFill>
              <a:latin typeface="+mj-ea"/>
              <a:ea typeface="+mj-ea"/>
            </a:endParaRPr>
          </a:p>
        </p:txBody>
      </p:sp>
      <p:sp>
        <p:nvSpPr>
          <p:cNvPr id="81" name="TextBox 82"/>
          <p:cNvSpPr txBox="1"/>
          <p:nvPr/>
        </p:nvSpPr>
        <p:spPr>
          <a:xfrm>
            <a:off x="7359441" y="4941168"/>
            <a:ext cx="2471314" cy="398780"/>
          </a:xfrm>
          <a:prstGeom prst="rect">
            <a:avLst/>
          </a:prstGeom>
          <a:noFill/>
        </p:spPr>
        <p:txBody>
          <a:bodyPr wrap="square" rtlCol="0">
            <a:spAutoFit/>
          </a:bodyPr>
          <a:lstStyle/>
          <a:p>
            <a:r>
              <a:rPr lang="zh-CN" altLang="en-US" sz="2000" dirty="0">
                <a:solidFill>
                  <a:schemeClr val="accent1"/>
                </a:solidFill>
                <a:latin typeface="+mj-ea"/>
                <a:ea typeface="+mj-ea"/>
              </a:rPr>
              <a:t>答辩人</a:t>
            </a:r>
            <a:r>
              <a:rPr lang="zh-CN" altLang="en-US" sz="2000" dirty="0" smtClean="0">
                <a:solidFill>
                  <a:schemeClr val="accent1"/>
                </a:solidFill>
                <a:latin typeface="+mj-ea"/>
                <a:ea typeface="+mj-ea"/>
              </a:rPr>
              <a:t>：陈喜平</a:t>
            </a:r>
            <a:endParaRPr lang="zh-CN" altLang="en-US" sz="2000" dirty="0" smtClean="0">
              <a:solidFill>
                <a:schemeClr val="accent1"/>
              </a:solidFill>
              <a:latin typeface="+mj-ea"/>
              <a:ea typeface="+mj-ea"/>
            </a:endParaRPr>
          </a:p>
        </p:txBody>
      </p:sp>
      <p:cxnSp>
        <p:nvCxnSpPr>
          <p:cNvPr id="3" name="直接连接符 2"/>
          <p:cNvCxnSpPr/>
          <p:nvPr/>
        </p:nvCxnSpPr>
        <p:spPr bwMode="auto">
          <a:xfrm>
            <a:off x="1604745" y="3813494"/>
            <a:ext cx="9030187"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图片 3" descr="湖南人文科技学院校徽"/>
          <p:cNvPicPr>
            <a:picLocks noChangeAspect="1"/>
          </p:cNvPicPr>
          <p:nvPr/>
        </p:nvPicPr>
        <p:blipFill>
          <a:blip r:embed="rId2"/>
          <a:stretch>
            <a:fillRect/>
          </a:stretch>
        </p:blipFill>
        <p:spPr>
          <a:xfrm>
            <a:off x="2760345" y="1619250"/>
            <a:ext cx="915035" cy="915035"/>
          </a:xfrm>
          <a:prstGeom prst="rect">
            <a:avLst/>
          </a:prstGeom>
        </p:spPr>
      </p:pic>
      <p:sp>
        <p:nvSpPr>
          <p:cNvPr id="5" name="文本框 4"/>
          <p:cNvSpPr txBox="1"/>
          <p:nvPr/>
        </p:nvSpPr>
        <p:spPr>
          <a:xfrm>
            <a:off x="3202305" y="1619250"/>
            <a:ext cx="7346315" cy="1014730"/>
          </a:xfrm>
          <a:prstGeom prst="rect">
            <a:avLst/>
          </a:prstGeom>
          <a:noFill/>
        </p:spPr>
        <p:txBody>
          <a:bodyPr wrap="square" rtlCol="0">
            <a:spAutoFit/>
          </a:bodyPr>
          <a:p>
            <a:pPr algn="ctr"/>
            <a:r>
              <a:rPr lang="zh-CN" altLang="en-US" sz="6000" b="1">
                <a:solidFill>
                  <a:schemeClr val="bg1"/>
                </a:solidFill>
                <a:latin typeface="华文行楷" panose="02010800040101010101" charset="-122"/>
                <a:ea typeface="华文行楷" panose="02010800040101010101" charset="-122"/>
              </a:rPr>
              <a:t>湖南人文科技学院</a:t>
            </a:r>
            <a:endParaRPr lang="zh-CN" altLang="en-US" sz="6000" b="1">
              <a:solidFill>
                <a:schemeClr val="bg1"/>
              </a:solidFill>
              <a:latin typeface="华文行楷" panose="02010800040101010101" charset="-122"/>
              <a:ea typeface="华文行楷"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2" name="Freeform 5"/>
          <p:cNvSpPr>
            <a:spLocks noEditPoints="1"/>
          </p:cNvSpPr>
          <p:nvPr/>
        </p:nvSpPr>
        <p:spPr bwMode="auto">
          <a:xfrm>
            <a:off x="774069" y="1972217"/>
            <a:ext cx="2142648" cy="2483438"/>
          </a:xfrm>
          <a:custGeom>
            <a:avLst/>
            <a:gdLst>
              <a:gd name="T0" fmla="*/ 993 w 1986"/>
              <a:gd name="T1" fmla="*/ 0 h 2293"/>
              <a:gd name="T2" fmla="*/ 1489 w 1986"/>
              <a:gd name="T3" fmla="*/ 287 h 2293"/>
              <a:gd name="T4" fmla="*/ 1986 w 1986"/>
              <a:gd name="T5" fmla="*/ 573 h 2293"/>
              <a:gd name="T6" fmla="*/ 1986 w 1986"/>
              <a:gd name="T7" fmla="*/ 1146 h 2293"/>
              <a:gd name="T8" fmla="*/ 1986 w 1986"/>
              <a:gd name="T9" fmla="*/ 1720 h 2293"/>
              <a:gd name="T10" fmla="*/ 1489 w 1986"/>
              <a:gd name="T11" fmla="*/ 2006 h 2293"/>
              <a:gd name="T12" fmla="*/ 993 w 1986"/>
              <a:gd name="T13" fmla="*/ 2293 h 2293"/>
              <a:gd name="T14" fmla="*/ 496 w 1986"/>
              <a:gd name="T15" fmla="*/ 2006 h 2293"/>
              <a:gd name="T16" fmla="*/ 0 w 1986"/>
              <a:gd name="T17" fmla="*/ 1720 h 2293"/>
              <a:gd name="T18" fmla="*/ 0 w 1986"/>
              <a:gd name="T19" fmla="*/ 1146 h 2293"/>
              <a:gd name="T20" fmla="*/ 0 w 1986"/>
              <a:gd name="T21" fmla="*/ 573 h 2293"/>
              <a:gd name="T22" fmla="*/ 496 w 1986"/>
              <a:gd name="T23" fmla="*/ 287 h 2293"/>
              <a:gd name="T24" fmla="*/ 993 w 1986"/>
              <a:gd name="T25" fmla="*/ 0 h 2293"/>
              <a:gd name="T26" fmla="*/ 993 w 1986"/>
              <a:gd name="T27" fmla="*/ 194 h 2293"/>
              <a:gd name="T28" fmla="*/ 1405 w 1986"/>
              <a:gd name="T29" fmla="*/ 432 h 2293"/>
              <a:gd name="T30" fmla="*/ 1817 w 1986"/>
              <a:gd name="T31" fmla="*/ 670 h 2293"/>
              <a:gd name="T32" fmla="*/ 1817 w 1986"/>
              <a:gd name="T33" fmla="*/ 1146 h 2293"/>
              <a:gd name="T34" fmla="*/ 1817 w 1986"/>
              <a:gd name="T35" fmla="*/ 1622 h 2293"/>
              <a:gd name="T36" fmla="*/ 1405 w 1986"/>
              <a:gd name="T37" fmla="*/ 1860 h 2293"/>
              <a:gd name="T38" fmla="*/ 993 w 1986"/>
              <a:gd name="T39" fmla="*/ 2098 h 2293"/>
              <a:gd name="T40" fmla="*/ 581 w 1986"/>
              <a:gd name="T41" fmla="*/ 1860 h 2293"/>
              <a:gd name="T42" fmla="*/ 168 w 1986"/>
              <a:gd name="T43" fmla="*/ 1622 h 2293"/>
              <a:gd name="T44" fmla="*/ 168 w 1986"/>
              <a:gd name="T45" fmla="*/ 1146 h 2293"/>
              <a:gd name="T46" fmla="*/ 168 w 1986"/>
              <a:gd name="T47" fmla="*/ 670 h 2293"/>
              <a:gd name="T48" fmla="*/ 581 w 1986"/>
              <a:gd name="T49" fmla="*/ 432 h 2293"/>
              <a:gd name="T50" fmla="*/ 993 w 1986"/>
              <a:gd name="T51" fmla="*/ 194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86" h="2293">
                <a:moveTo>
                  <a:pt x="993" y="0"/>
                </a:moveTo>
                <a:lnTo>
                  <a:pt x="1489" y="287"/>
                </a:lnTo>
                <a:lnTo>
                  <a:pt x="1986" y="573"/>
                </a:lnTo>
                <a:lnTo>
                  <a:pt x="1986" y="1146"/>
                </a:lnTo>
                <a:lnTo>
                  <a:pt x="1986" y="1720"/>
                </a:lnTo>
                <a:lnTo>
                  <a:pt x="1489" y="2006"/>
                </a:lnTo>
                <a:lnTo>
                  <a:pt x="993" y="2293"/>
                </a:lnTo>
                <a:lnTo>
                  <a:pt x="496" y="2006"/>
                </a:lnTo>
                <a:lnTo>
                  <a:pt x="0" y="1720"/>
                </a:lnTo>
                <a:lnTo>
                  <a:pt x="0" y="1146"/>
                </a:lnTo>
                <a:lnTo>
                  <a:pt x="0" y="573"/>
                </a:lnTo>
                <a:lnTo>
                  <a:pt x="496" y="287"/>
                </a:lnTo>
                <a:lnTo>
                  <a:pt x="993" y="0"/>
                </a:lnTo>
                <a:close/>
                <a:moveTo>
                  <a:pt x="993" y="194"/>
                </a:moveTo>
                <a:lnTo>
                  <a:pt x="1405" y="432"/>
                </a:lnTo>
                <a:lnTo>
                  <a:pt x="1817" y="670"/>
                </a:lnTo>
                <a:lnTo>
                  <a:pt x="1817" y="1146"/>
                </a:lnTo>
                <a:lnTo>
                  <a:pt x="1817" y="1622"/>
                </a:lnTo>
                <a:lnTo>
                  <a:pt x="1405" y="1860"/>
                </a:lnTo>
                <a:lnTo>
                  <a:pt x="993" y="2098"/>
                </a:lnTo>
                <a:lnTo>
                  <a:pt x="581" y="1860"/>
                </a:lnTo>
                <a:lnTo>
                  <a:pt x="168" y="1622"/>
                </a:lnTo>
                <a:lnTo>
                  <a:pt x="168" y="1146"/>
                </a:lnTo>
                <a:lnTo>
                  <a:pt x="168" y="670"/>
                </a:lnTo>
                <a:lnTo>
                  <a:pt x="581" y="432"/>
                </a:lnTo>
                <a:lnTo>
                  <a:pt x="993" y="194"/>
                </a:lnTo>
                <a:close/>
              </a:path>
            </a:pathLst>
          </a:custGeom>
          <a:solidFill>
            <a:schemeClr val="bg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3" name="文本框 42"/>
          <p:cNvSpPr txBox="1"/>
          <p:nvPr/>
        </p:nvSpPr>
        <p:spPr>
          <a:xfrm>
            <a:off x="1305333" y="4585839"/>
            <a:ext cx="1080120" cy="40011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Part 2</a:t>
            </a:r>
            <a:endParaRPr kumimoji="0" lang="zh-CN" altLang="en-US" sz="2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44" name="Line 5"/>
          <p:cNvSpPr>
            <a:spLocks noChangeShapeType="1"/>
          </p:cNvSpPr>
          <p:nvPr/>
        </p:nvSpPr>
        <p:spPr bwMode="auto">
          <a:xfrm>
            <a:off x="3407671" y="1580600"/>
            <a:ext cx="0" cy="3910264"/>
          </a:xfrm>
          <a:prstGeom prst="line">
            <a:avLst/>
          </a:prstGeom>
          <a:noFill/>
          <a:ln w="15875" cap="flat">
            <a:solidFill>
              <a:schemeClr val="bg2"/>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7" name="TextBox 12"/>
          <p:cNvSpPr txBox="1"/>
          <p:nvPr/>
        </p:nvSpPr>
        <p:spPr>
          <a:xfrm>
            <a:off x="3858741" y="2270437"/>
            <a:ext cx="625797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pPr algn="l"/>
            <a:r>
              <a:rPr lang="zh-CN" altLang="en-US" sz="6600" dirty="0">
                <a:solidFill>
                  <a:schemeClr val="bg2"/>
                </a:solidFill>
              </a:rPr>
              <a:t>研究思路与方法</a:t>
            </a:r>
            <a:endParaRPr lang="zh-CN" altLang="en-US" sz="6600" dirty="0">
              <a:solidFill>
                <a:schemeClr val="bg2"/>
              </a:solidFill>
            </a:endParaRPr>
          </a:p>
        </p:txBody>
      </p:sp>
      <p:sp>
        <p:nvSpPr>
          <p:cNvPr id="18" name="Freeform 21"/>
          <p:cNvSpPr>
            <a:spLocks noEditPoints="1"/>
          </p:cNvSpPr>
          <p:nvPr/>
        </p:nvSpPr>
        <p:spPr bwMode="auto">
          <a:xfrm>
            <a:off x="4050787" y="362503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bg2"/>
          </a:solidFill>
          <a:ln>
            <a:noFill/>
          </a:ln>
        </p:spPr>
        <p:txBody>
          <a:bodyPr vert="horz" wrap="square" lIns="91440" tIns="45720" rIns="91440" bIns="45720" numCol="1" anchor="t" anchorCtr="0" compatLnSpc="1"/>
          <a:lstStyle/>
          <a:p>
            <a:endParaRPr lang="zh-CN" altLang="en-US" sz="1600">
              <a:solidFill>
                <a:schemeClr val="bg2"/>
              </a:solidFill>
              <a:latin typeface="+mj-ea"/>
              <a:ea typeface="+mj-ea"/>
            </a:endParaRPr>
          </a:p>
        </p:txBody>
      </p:sp>
      <p:sp>
        <p:nvSpPr>
          <p:cNvPr id="19" name="TextBox 28"/>
          <p:cNvSpPr txBox="1"/>
          <p:nvPr/>
        </p:nvSpPr>
        <p:spPr>
          <a:xfrm>
            <a:off x="4346144" y="3574515"/>
            <a:ext cx="2276661" cy="369332"/>
          </a:xfrm>
          <a:prstGeom prst="rect">
            <a:avLst/>
          </a:prstGeom>
          <a:noFill/>
        </p:spPr>
        <p:txBody>
          <a:bodyPr wrap="square" rtlCol="0">
            <a:spAutoFit/>
          </a:bodyPr>
          <a:lstStyle/>
          <a:p>
            <a:r>
              <a:rPr lang="zh-CN" altLang="en-US" dirty="0">
                <a:solidFill>
                  <a:schemeClr val="bg2"/>
                </a:solidFill>
                <a:latin typeface="+mj-ea"/>
                <a:ea typeface="+mj-ea"/>
              </a:rPr>
              <a:t>理论基础</a:t>
            </a:r>
            <a:endParaRPr lang="zh-CN" altLang="en-US" dirty="0">
              <a:solidFill>
                <a:schemeClr val="bg2"/>
              </a:solidFill>
              <a:latin typeface="+mj-ea"/>
              <a:ea typeface="+mj-ea"/>
            </a:endParaRPr>
          </a:p>
        </p:txBody>
      </p:sp>
      <p:sp>
        <p:nvSpPr>
          <p:cNvPr id="20" name="Freeform 21"/>
          <p:cNvSpPr>
            <a:spLocks noEditPoints="1"/>
          </p:cNvSpPr>
          <p:nvPr/>
        </p:nvSpPr>
        <p:spPr bwMode="auto">
          <a:xfrm>
            <a:off x="6725749" y="362503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bg2"/>
          </a:solidFill>
          <a:ln>
            <a:noFill/>
          </a:ln>
        </p:spPr>
        <p:txBody>
          <a:bodyPr vert="horz" wrap="square" lIns="91440" tIns="45720" rIns="91440" bIns="45720" numCol="1" anchor="t" anchorCtr="0" compatLnSpc="1"/>
          <a:lstStyle/>
          <a:p>
            <a:endParaRPr lang="zh-CN" altLang="en-US" sz="1600">
              <a:solidFill>
                <a:schemeClr val="bg2"/>
              </a:solidFill>
              <a:latin typeface="+mj-ea"/>
              <a:ea typeface="+mj-ea"/>
            </a:endParaRPr>
          </a:p>
        </p:txBody>
      </p:sp>
      <p:sp>
        <p:nvSpPr>
          <p:cNvPr id="21" name="TextBox 44"/>
          <p:cNvSpPr txBox="1"/>
          <p:nvPr/>
        </p:nvSpPr>
        <p:spPr>
          <a:xfrm>
            <a:off x="7021195" y="3574415"/>
            <a:ext cx="3094990" cy="368300"/>
          </a:xfrm>
          <a:prstGeom prst="rect">
            <a:avLst/>
          </a:prstGeom>
          <a:noFill/>
        </p:spPr>
        <p:txBody>
          <a:bodyPr wrap="square" rtlCol="0">
            <a:spAutoFit/>
          </a:bodyPr>
          <a:lstStyle/>
          <a:p>
            <a:r>
              <a:rPr lang="zh-CN" altLang="en-US" dirty="0">
                <a:solidFill>
                  <a:schemeClr val="bg2"/>
                </a:solidFill>
                <a:latin typeface="+mj-ea"/>
                <a:ea typeface="+mj-ea"/>
              </a:rPr>
              <a:t>开发环境说明</a:t>
            </a:r>
            <a:endParaRPr lang="zh-CN" altLang="en-US" dirty="0">
              <a:solidFill>
                <a:schemeClr val="bg2"/>
              </a:solidFill>
              <a:latin typeface="+mj-ea"/>
              <a:ea typeface="+mj-ea"/>
            </a:endParaRPr>
          </a:p>
        </p:txBody>
      </p:sp>
      <p:sp>
        <p:nvSpPr>
          <p:cNvPr id="33" name="Freeform 21"/>
          <p:cNvSpPr>
            <a:spLocks noEditPoints="1"/>
          </p:cNvSpPr>
          <p:nvPr/>
        </p:nvSpPr>
        <p:spPr bwMode="auto">
          <a:xfrm>
            <a:off x="4050787" y="4119575"/>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bg2"/>
          </a:solidFill>
          <a:ln>
            <a:noFill/>
          </a:ln>
        </p:spPr>
        <p:txBody>
          <a:bodyPr vert="horz" wrap="square" lIns="91440" tIns="45720" rIns="91440" bIns="45720" numCol="1" anchor="t" anchorCtr="0" compatLnSpc="1"/>
          <a:lstStyle/>
          <a:p>
            <a:endParaRPr lang="zh-CN" altLang="en-US" sz="1600">
              <a:solidFill>
                <a:schemeClr val="bg2"/>
              </a:solidFill>
              <a:latin typeface="+mj-ea"/>
              <a:ea typeface="+mj-ea"/>
            </a:endParaRPr>
          </a:p>
        </p:txBody>
      </p:sp>
      <p:sp>
        <p:nvSpPr>
          <p:cNvPr id="34" name="TextBox 46"/>
          <p:cNvSpPr txBox="1"/>
          <p:nvPr/>
        </p:nvSpPr>
        <p:spPr>
          <a:xfrm>
            <a:off x="4346144" y="4069053"/>
            <a:ext cx="2276661" cy="369332"/>
          </a:xfrm>
          <a:prstGeom prst="rect">
            <a:avLst/>
          </a:prstGeom>
          <a:noFill/>
        </p:spPr>
        <p:txBody>
          <a:bodyPr wrap="square" rtlCol="0">
            <a:spAutoFit/>
          </a:bodyPr>
          <a:lstStyle/>
          <a:p>
            <a:r>
              <a:rPr lang="zh-CN" altLang="en-US" dirty="0">
                <a:solidFill>
                  <a:schemeClr val="bg2"/>
                </a:solidFill>
                <a:latin typeface="+mj-ea"/>
                <a:ea typeface="+mj-ea"/>
              </a:rPr>
              <a:t>研究思路</a:t>
            </a:r>
            <a:endParaRPr lang="zh-CN" altLang="en-US" dirty="0">
              <a:solidFill>
                <a:schemeClr val="bg2"/>
              </a:solidFill>
              <a:latin typeface="+mj-ea"/>
              <a:ea typeface="+mj-ea"/>
            </a:endParaRPr>
          </a:p>
        </p:txBody>
      </p:sp>
      <p:sp>
        <p:nvSpPr>
          <p:cNvPr id="35" name="Freeform 21"/>
          <p:cNvSpPr>
            <a:spLocks noEditPoints="1"/>
          </p:cNvSpPr>
          <p:nvPr/>
        </p:nvSpPr>
        <p:spPr bwMode="auto">
          <a:xfrm>
            <a:off x="6725749" y="4119575"/>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bg2"/>
          </a:solidFill>
          <a:ln>
            <a:noFill/>
          </a:ln>
        </p:spPr>
        <p:txBody>
          <a:bodyPr vert="horz" wrap="square" lIns="91440" tIns="45720" rIns="91440" bIns="45720" numCol="1" anchor="t" anchorCtr="0" compatLnSpc="1"/>
          <a:lstStyle/>
          <a:p>
            <a:endParaRPr lang="zh-CN" altLang="en-US" sz="1600">
              <a:solidFill>
                <a:schemeClr val="bg2"/>
              </a:solidFill>
              <a:latin typeface="+mj-ea"/>
              <a:ea typeface="+mj-ea"/>
            </a:endParaRPr>
          </a:p>
        </p:txBody>
      </p:sp>
      <p:sp>
        <p:nvSpPr>
          <p:cNvPr id="36" name="TextBox 48"/>
          <p:cNvSpPr txBox="1"/>
          <p:nvPr/>
        </p:nvSpPr>
        <p:spPr>
          <a:xfrm>
            <a:off x="7021106" y="4069053"/>
            <a:ext cx="2276661" cy="369332"/>
          </a:xfrm>
          <a:prstGeom prst="rect">
            <a:avLst/>
          </a:prstGeom>
          <a:noFill/>
        </p:spPr>
        <p:txBody>
          <a:bodyPr wrap="square" rtlCol="0">
            <a:spAutoFit/>
          </a:bodyPr>
          <a:lstStyle/>
          <a:p>
            <a:r>
              <a:rPr lang="zh-CN" altLang="en-US" dirty="0">
                <a:solidFill>
                  <a:schemeClr val="bg2"/>
                </a:solidFill>
                <a:latin typeface="+mj-ea"/>
                <a:ea typeface="+mj-ea"/>
              </a:rPr>
              <a:t>可行性说明</a:t>
            </a:r>
            <a:endParaRPr lang="zh-CN" altLang="en-US" dirty="0">
              <a:solidFill>
                <a:schemeClr val="bg2"/>
              </a:solidFill>
              <a:latin typeface="+mj-ea"/>
              <a:ea typeface="+mj-ea"/>
            </a:endParaRPr>
          </a:p>
        </p:txBody>
      </p:sp>
      <p:sp>
        <p:nvSpPr>
          <p:cNvPr id="37" name="Freeform 22"/>
          <p:cNvSpPr>
            <a:spLocks noEditPoints="1"/>
          </p:cNvSpPr>
          <p:nvPr/>
        </p:nvSpPr>
        <p:spPr bwMode="auto">
          <a:xfrm>
            <a:off x="1174888" y="2598821"/>
            <a:ext cx="1327510" cy="1270410"/>
          </a:xfrm>
          <a:custGeom>
            <a:avLst/>
            <a:gdLst>
              <a:gd name="T0" fmla="*/ 422 w 595"/>
              <a:gd name="T1" fmla="*/ 297 h 595"/>
              <a:gd name="T2" fmla="*/ 318 w 595"/>
              <a:gd name="T3" fmla="*/ 231 h 595"/>
              <a:gd name="T4" fmla="*/ 178 w 595"/>
              <a:gd name="T5" fmla="*/ 264 h 595"/>
              <a:gd name="T6" fmla="*/ 351 w 595"/>
              <a:gd name="T7" fmla="*/ 410 h 595"/>
              <a:gd name="T8" fmla="*/ 529 w 595"/>
              <a:gd name="T9" fmla="*/ 469 h 595"/>
              <a:gd name="T10" fmla="*/ 518 w 595"/>
              <a:gd name="T11" fmla="*/ 242 h 595"/>
              <a:gd name="T12" fmla="*/ 485 w 595"/>
              <a:gd name="T13" fmla="*/ 205 h 595"/>
              <a:gd name="T14" fmla="*/ 499 w 595"/>
              <a:gd name="T15" fmla="*/ 176 h 595"/>
              <a:gd name="T16" fmla="*/ 521 w 595"/>
              <a:gd name="T17" fmla="*/ 100 h 595"/>
              <a:gd name="T18" fmla="*/ 434 w 595"/>
              <a:gd name="T19" fmla="*/ 83 h 595"/>
              <a:gd name="T20" fmla="*/ 376 w 595"/>
              <a:gd name="T21" fmla="*/ 108 h 595"/>
              <a:gd name="T22" fmla="*/ 354 w 595"/>
              <a:gd name="T23" fmla="*/ 69 h 595"/>
              <a:gd name="T24" fmla="*/ 316 w 595"/>
              <a:gd name="T25" fmla="*/ 0 h 595"/>
              <a:gd name="T26" fmla="*/ 243 w 595"/>
              <a:gd name="T27" fmla="*/ 49 h 595"/>
              <a:gd name="T28" fmla="*/ 243 w 595"/>
              <a:gd name="T29" fmla="*/ 78 h 595"/>
              <a:gd name="T30" fmla="*/ 242 w 595"/>
              <a:gd name="T31" fmla="*/ 81 h 595"/>
              <a:gd name="T32" fmla="*/ 240 w 595"/>
              <a:gd name="T33" fmla="*/ 87 h 595"/>
              <a:gd name="T34" fmla="*/ 239 w 595"/>
              <a:gd name="T35" fmla="*/ 91 h 595"/>
              <a:gd name="T36" fmla="*/ 183 w 595"/>
              <a:gd name="T37" fmla="*/ 103 h 595"/>
              <a:gd name="T38" fmla="*/ 154 w 595"/>
              <a:gd name="T39" fmla="*/ 74 h 595"/>
              <a:gd name="T40" fmla="*/ 75 w 595"/>
              <a:gd name="T41" fmla="*/ 152 h 595"/>
              <a:gd name="T42" fmla="*/ 104 w 595"/>
              <a:gd name="T43" fmla="*/ 182 h 595"/>
              <a:gd name="T44" fmla="*/ 107 w 595"/>
              <a:gd name="T45" fmla="*/ 187 h 595"/>
              <a:gd name="T46" fmla="*/ 109 w 595"/>
              <a:gd name="T47" fmla="*/ 192 h 595"/>
              <a:gd name="T48" fmla="*/ 111 w 595"/>
              <a:gd name="T49" fmla="*/ 196 h 595"/>
              <a:gd name="T50" fmla="*/ 100 w 595"/>
              <a:gd name="T51" fmla="*/ 231 h 595"/>
              <a:gd name="T52" fmla="*/ 50 w 595"/>
              <a:gd name="T53" fmla="*/ 241 h 595"/>
              <a:gd name="T54" fmla="*/ 0 w 595"/>
              <a:gd name="T55" fmla="*/ 314 h 595"/>
              <a:gd name="T56" fmla="*/ 78 w 595"/>
              <a:gd name="T57" fmla="*/ 353 h 595"/>
              <a:gd name="T58" fmla="*/ 85 w 595"/>
              <a:gd name="T59" fmla="*/ 354 h 595"/>
              <a:gd name="T60" fmla="*/ 103 w 595"/>
              <a:gd name="T61" fmla="*/ 413 h 595"/>
              <a:gd name="T62" fmla="*/ 83 w 595"/>
              <a:gd name="T63" fmla="*/ 433 h 595"/>
              <a:gd name="T64" fmla="*/ 99 w 595"/>
              <a:gd name="T65" fmla="*/ 520 h 595"/>
              <a:gd name="T66" fmla="*/ 181 w 595"/>
              <a:gd name="T67" fmla="*/ 492 h 595"/>
              <a:gd name="T68" fmla="*/ 184 w 595"/>
              <a:gd name="T69" fmla="*/ 490 h 595"/>
              <a:gd name="T70" fmla="*/ 189 w 595"/>
              <a:gd name="T71" fmla="*/ 487 h 595"/>
              <a:gd name="T72" fmla="*/ 193 w 595"/>
              <a:gd name="T73" fmla="*/ 486 h 595"/>
              <a:gd name="T74" fmla="*/ 197 w 595"/>
              <a:gd name="T75" fmla="*/ 485 h 595"/>
              <a:gd name="T76" fmla="*/ 203 w 595"/>
              <a:gd name="T77" fmla="*/ 484 h 595"/>
              <a:gd name="T78" fmla="*/ 241 w 595"/>
              <a:gd name="T79" fmla="*/ 525 h 595"/>
              <a:gd name="T80" fmla="*/ 280 w 595"/>
              <a:gd name="T81" fmla="*/ 595 h 595"/>
              <a:gd name="T82" fmla="*/ 353 w 595"/>
              <a:gd name="T83" fmla="*/ 546 h 595"/>
              <a:gd name="T84" fmla="*/ 353 w 595"/>
              <a:gd name="T85" fmla="*/ 517 h 595"/>
              <a:gd name="T86" fmla="*/ 363 w 595"/>
              <a:gd name="T87" fmla="*/ 496 h 595"/>
              <a:gd name="T88" fmla="*/ 373 w 595"/>
              <a:gd name="T89" fmla="*/ 489 h 595"/>
              <a:gd name="T90" fmla="*/ 376 w 595"/>
              <a:gd name="T91" fmla="*/ 487 h 595"/>
              <a:gd name="T92" fmla="*/ 135 w 595"/>
              <a:gd name="T93" fmla="*/ 297 h 595"/>
              <a:gd name="T94" fmla="*/ 454 w 595"/>
              <a:gd name="T95" fmla="*/ 342 h 595"/>
              <a:gd name="T96" fmla="*/ 507 w 595"/>
              <a:gd name="T97" fmla="*/ 356 h 595"/>
              <a:gd name="T98" fmla="*/ 545 w 595"/>
              <a:gd name="T99" fmla="*/ 354 h 595"/>
              <a:gd name="T100" fmla="*/ 595 w 595"/>
              <a:gd name="T101" fmla="*/ 281 h 595"/>
              <a:gd name="T102" fmla="*/ 497 w 595"/>
              <a:gd name="T103" fmla="*/ 517 h 595"/>
              <a:gd name="T104" fmla="*/ 518 w 595"/>
              <a:gd name="T105" fmla="*/ 496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95" h="595">
                <a:moveTo>
                  <a:pt x="529" y="469"/>
                </a:moveTo>
                <a:lnTo>
                  <a:pt x="410" y="351"/>
                </a:lnTo>
                <a:cubicBezTo>
                  <a:pt x="418" y="334"/>
                  <a:pt x="422" y="317"/>
                  <a:pt x="422" y="297"/>
                </a:cubicBezTo>
                <a:cubicBezTo>
                  <a:pt x="422" y="229"/>
                  <a:pt x="366" y="173"/>
                  <a:pt x="298" y="173"/>
                </a:cubicBezTo>
                <a:cubicBezTo>
                  <a:pt x="286" y="173"/>
                  <a:pt x="275" y="175"/>
                  <a:pt x="265" y="178"/>
                </a:cubicBezTo>
                <a:lnTo>
                  <a:pt x="318" y="231"/>
                </a:lnTo>
                <a:cubicBezTo>
                  <a:pt x="340" y="253"/>
                  <a:pt x="338" y="290"/>
                  <a:pt x="314" y="314"/>
                </a:cubicBezTo>
                <a:cubicBezTo>
                  <a:pt x="290" y="338"/>
                  <a:pt x="253" y="339"/>
                  <a:pt x="231" y="317"/>
                </a:cubicBezTo>
                <a:lnTo>
                  <a:pt x="178" y="264"/>
                </a:lnTo>
                <a:cubicBezTo>
                  <a:pt x="175" y="275"/>
                  <a:pt x="174" y="286"/>
                  <a:pt x="174" y="297"/>
                </a:cubicBezTo>
                <a:cubicBezTo>
                  <a:pt x="174" y="366"/>
                  <a:pt x="229" y="422"/>
                  <a:pt x="298" y="422"/>
                </a:cubicBezTo>
                <a:cubicBezTo>
                  <a:pt x="317" y="422"/>
                  <a:pt x="335" y="417"/>
                  <a:pt x="351" y="410"/>
                </a:cubicBezTo>
                <a:lnTo>
                  <a:pt x="470" y="528"/>
                </a:lnTo>
                <a:cubicBezTo>
                  <a:pt x="485" y="543"/>
                  <a:pt x="511" y="542"/>
                  <a:pt x="527" y="526"/>
                </a:cubicBezTo>
                <a:cubicBezTo>
                  <a:pt x="543" y="509"/>
                  <a:pt x="544" y="484"/>
                  <a:pt x="529" y="469"/>
                </a:cubicBezTo>
                <a:close/>
                <a:moveTo>
                  <a:pt x="558" y="242"/>
                </a:moveTo>
                <a:lnTo>
                  <a:pt x="546" y="242"/>
                </a:lnTo>
                <a:lnTo>
                  <a:pt x="518" y="242"/>
                </a:lnTo>
                <a:cubicBezTo>
                  <a:pt x="512" y="242"/>
                  <a:pt x="506" y="240"/>
                  <a:pt x="502" y="237"/>
                </a:cubicBezTo>
                <a:cubicBezTo>
                  <a:pt x="502" y="236"/>
                  <a:pt x="501" y="236"/>
                  <a:pt x="501" y="236"/>
                </a:cubicBezTo>
                <a:cubicBezTo>
                  <a:pt x="491" y="230"/>
                  <a:pt x="485" y="218"/>
                  <a:pt x="485" y="205"/>
                </a:cubicBezTo>
                <a:cubicBezTo>
                  <a:pt x="485" y="201"/>
                  <a:pt x="485" y="197"/>
                  <a:pt x="486" y="194"/>
                </a:cubicBezTo>
                <a:cubicBezTo>
                  <a:pt x="488" y="189"/>
                  <a:pt x="490" y="186"/>
                  <a:pt x="493" y="182"/>
                </a:cubicBezTo>
                <a:lnTo>
                  <a:pt x="499" y="176"/>
                </a:lnTo>
                <a:lnTo>
                  <a:pt x="513" y="162"/>
                </a:lnTo>
                <a:lnTo>
                  <a:pt x="521" y="154"/>
                </a:lnTo>
                <a:cubicBezTo>
                  <a:pt x="533" y="138"/>
                  <a:pt x="533" y="116"/>
                  <a:pt x="521" y="100"/>
                </a:cubicBezTo>
                <a:lnTo>
                  <a:pt x="496" y="75"/>
                </a:lnTo>
                <a:cubicBezTo>
                  <a:pt x="481" y="63"/>
                  <a:pt x="459" y="63"/>
                  <a:pt x="443" y="75"/>
                </a:cubicBezTo>
                <a:lnTo>
                  <a:pt x="434" y="83"/>
                </a:lnTo>
                <a:lnTo>
                  <a:pt x="414" y="103"/>
                </a:lnTo>
                <a:lnTo>
                  <a:pt x="414" y="103"/>
                </a:lnTo>
                <a:cubicBezTo>
                  <a:pt x="403" y="112"/>
                  <a:pt x="389" y="113"/>
                  <a:pt x="376" y="108"/>
                </a:cubicBezTo>
                <a:cubicBezTo>
                  <a:pt x="372" y="106"/>
                  <a:pt x="368" y="104"/>
                  <a:pt x="365" y="100"/>
                </a:cubicBezTo>
                <a:cubicBezTo>
                  <a:pt x="358" y="94"/>
                  <a:pt x="355" y="86"/>
                  <a:pt x="354" y="78"/>
                </a:cubicBezTo>
                <a:lnTo>
                  <a:pt x="354" y="69"/>
                </a:lnTo>
                <a:lnTo>
                  <a:pt x="354" y="50"/>
                </a:lnTo>
                <a:lnTo>
                  <a:pt x="354" y="38"/>
                </a:lnTo>
                <a:cubicBezTo>
                  <a:pt x="351" y="18"/>
                  <a:pt x="336" y="2"/>
                  <a:pt x="316" y="0"/>
                </a:cubicBezTo>
                <a:lnTo>
                  <a:pt x="281" y="0"/>
                </a:lnTo>
                <a:cubicBezTo>
                  <a:pt x="261" y="2"/>
                  <a:pt x="245" y="18"/>
                  <a:pt x="243" y="37"/>
                </a:cubicBezTo>
                <a:lnTo>
                  <a:pt x="243" y="49"/>
                </a:lnTo>
                <a:lnTo>
                  <a:pt x="243" y="69"/>
                </a:lnTo>
                <a:lnTo>
                  <a:pt x="243" y="78"/>
                </a:lnTo>
                <a:lnTo>
                  <a:pt x="243" y="78"/>
                </a:lnTo>
                <a:lnTo>
                  <a:pt x="243" y="78"/>
                </a:lnTo>
                <a:cubicBezTo>
                  <a:pt x="242" y="79"/>
                  <a:pt x="242" y="80"/>
                  <a:pt x="242" y="81"/>
                </a:cubicBezTo>
                <a:cubicBezTo>
                  <a:pt x="242" y="81"/>
                  <a:pt x="242" y="81"/>
                  <a:pt x="242" y="81"/>
                </a:cubicBezTo>
                <a:cubicBezTo>
                  <a:pt x="242" y="82"/>
                  <a:pt x="242" y="83"/>
                  <a:pt x="241" y="84"/>
                </a:cubicBezTo>
                <a:cubicBezTo>
                  <a:pt x="241" y="84"/>
                  <a:pt x="241" y="84"/>
                  <a:pt x="241" y="84"/>
                </a:cubicBezTo>
                <a:cubicBezTo>
                  <a:pt x="241" y="85"/>
                  <a:pt x="240" y="86"/>
                  <a:pt x="240" y="87"/>
                </a:cubicBezTo>
                <a:cubicBezTo>
                  <a:pt x="240" y="87"/>
                  <a:pt x="240" y="87"/>
                  <a:pt x="240" y="87"/>
                </a:cubicBezTo>
                <a:cubicBezTo>
                  <a:pt x="240" y="89"/>
                  <a:pt x="239" y="90"/>
                  <a:pt x="239" y="90"/>
                </a:cubicBezTo>
                <a:cubicBezTo>
                  <a:pt x="239" y="90"/>
                  <a:pt x="239" y="91"/>
                  <a:pt x="239" y="91"/>
                </a:cubicBezTo>
                <a:cubicBezTo>
                  <a:pt x="236" y="95"/>
                  <a:pt x="233" y="99"/>
                  <a:pt x="230" y="102"/>
                </a:cubicBezTo>
                <a:cubicBezTo>
                  <a:pt x="223" y="107"/>
                  <a:pt x="215" y="111"/>
                  <a:pt x="206" y="111"/>
                </a:cubicBezTo>
                <a:cubicBezTo>
                  <a:pt x="197" y="111"/>
                  <a:pt x="189" y="108"/>
                  <a:pt x="183" y="103"/>
                </a:cubicBezTo>
                <a:lnTo>
                  <a:pt x="176" y="96"/>
                </a:lnTo>
                <a:lnTo>
                  <a:pt x="162" y="82"/>
                </a:lnTo>
                <a:lnTo>
                  <a:pt x="154" y="74"/>
                </a:lnTo>
                <a:cubicBezTo>
                  <a:pt x="138" y="62"/>
                  <a:pt x="116" y="62"/>
                  <a:pt x="100" y="74"/>
                </a:cubicBezTo>
                <a:lnTo>
                  <a:pt x="76" y="99"/>
                </a:lnTo>
                <a:cubicBezTo>
                  <a:pt x="63" y="114"/>
                  <a:pt x="63" y="137"/>
                  <a:pt x="75" y="152"/>
                </a:cubicBezTo>
                <a:lnTo>
                  <a:pt x="83" y="161"/>
                </a:lnTo>
                <a:lnTo>
                  <a:pt x="103" y="181"/>
                </a:lnTo>
                <a:cubicBezTo>
                  <a:pt x="104" y="182"/>
                  <a:pt x="104" y="182"/>
                  <a:pt x="104" y="182"/>
                </a:cubicBezTo>
                <a:cubicBezTo>
                  <a:pt x="105" y="183"/>
                  <a:pt x="105" y="183"/>
                  <a:pt x="105" y="184"/>
                </a:cubicBezTo>
                <a:cubicBezTo>
                  <a:pt x="106" y="184"/>
                  <a:pt x="106" y="185"/>
                  <a:pt x="106" y="186"/>
                </a:cubicBezTo>
                <a:cubicBezTo>
                  <a:pt x="107" y="186"/>
                  <a:pt x="107" y="186"/>
                  <a:pt x="107" y="187"/>
                </a:cubicBezTo>
                <a:cubicBezTo>
                  <a:pt x="107" y="187"/>
                  <a:pt x="108" y="188"/>
                  <a:pt x="108" y="189"/>
                </a:cubicBezTo>
                <a:cubicBezTo>
                  <a:pt x="108" y="189"/>
                  <a:pt x="108" y="189"/>
                  <a:pt x="109" y="190"/>
                </a:cubicBezTo>
                <a:cubicBezTo>
                  <a:pt x="109" y="191"/>
                  <a:pt x="109" y="191"/>
                  <a:pt x="109" y="192"/>
                </a:cubicBezTo>
                <a:cubicBezTo>
                  <a:pt x="109" y="192"/>
                  <a:pt x="110" y="193"/>
                  <a:pt x="110" y="193"/>
                </a:cubicBezTo>
                <a:cubicBezTo>
                  <a:pt x="110" y="194"/>
                  <a:pt x="110" y="195"/>
                  <a:pt x="111" y="196"/>
                </a:cubicBezTo>
                <a:cubicBezTo>
                  <a:pt x="111" y="196"/>
                  <a:pt x="111" y="196"/>
                  <a:pt x="111" y="196"/>
                </a:cubicBezTo>
                <a:cubicBezTo>
                  <a:pt x="111" y="197"/>
                  <a:pt x="111" y="198"/>
                  <a:pt x="111" y="200"/>
                </a:cubicBezTo>
                <a:cubicBezTo>
                  <a:pt x="111" y="200"/>
                  <a:pt x="111" y="200"/>
                  <a:pt x="111" y="200"/>
                </a:cubicBezTo>
                <a:cubicBezTo>
                  <a:pt x="112" y="211"/>
                  <a:pt x="109" y="222"/>
                  <a:pt x="100" y="231"/>
                </a:cubicBezTo>
                <a:cubicBezTo>
                  <a:pt x="94" y="237"/>
                  <a:pt x="87" y="240"/>
                  <a:pt x="78" y="241"/>
                </a:cubicBezTo>
                <a:lnTo>
                  <a:pt x="70" y="241"/>
                </a:lnTo>
                <a:lnTo>
                  <a:pt x="50" y="241"/>
                </a:lnTo>
                <a:lnTo>
                  <a:pt x="38" y="241"/>
                </a:lnTo>
                <a:cubicBezTo>
                  <a:pt x="18" y="244"/>
                  <a:pt x="3" y="259"/>
                  <a:pt x="0" y="279"/>
                </a:cubicBezTo>
                <a:lnTo>
                  <a:pt x="0" y="314"/>
                </a:lnTo>
                <a:cubicBezTo>
                  <a:pt x="2" y="334"/>
                  <a:pt x="18" y="350"/>
                  <a:pt x="38" y="352"/>
                </a:cubicBezTo>
                <a:lnTo>
                  <a:pt x="50" y="353"/>
                </a:lnTo>
                <a:lnTo>
                  <a:pt x="78" y="353"/>
                </a:lnTo>
                <a:cubicBezTo>
                  <a:pt x="79" y="353"/>
                  <a:pt x="80" y="353"/>
                  <a:pt x="81" y="353"/>
                </a:cubicBezTo>
                <a:cubicBezTo>
                  <a:pt x="82" y="353"/>
                  <a:pt x="82" y="353"/>
                  <a:pt x="82" y="353"/>
                </a:cubicBezTo>
                <a:cubicBezTo>
                  <a:pt x="83" y="354"/>
                  <a:pt x="84" y="354"/>
                  <a:pt x="85" y="354"/>
                </a:cubicBezTo>
                <a:cubicBezTo>
                  <a:pt x="100" y="359"/>
                  <a:pt x="111" y="373"/>
                  <a:pt x="111" y="390"/>
                </a:cubicBezTo>
                <a:lnTo>
                  <a:pt x="111" y="390"/>
                </a:lnTo>
                <a:cubicBezTo>
                  <a:pt x="111" y="398"/>
                  <a:pt x="108" y="406"/>
                  <a:pt x="103" y="413"/>
                </a:cubicBezTo>
                <a:lnTo>
                  <a:pt x="97" y="419"/>
                </a:lnTo>
                <a:lnTo>
                  <a:pt x="97" y="419"/>
                </a:lnTo>
                <a:lnTo>
                  <a:pt x="83" y="433"/>
                </a:lnTo>
                <a:lnTo>
                  <a:pt x="74" y="441"/>
                </a:lnTo>
                <a:cubicBezTo>
                  <a:pt x="62" y="457"/>
                  <a:pt x="62" y="479"/>
                  <a:pt x="75" y="495"/>
                </a:cubicBezTo>
                <a:lnTo>
                  <a:pt x="99" y="520"/>
                </a:lnTo>
                <a:cubicBezTo>
                  <a:pt x="115" y="532"/>
                  <a:pt x="137" y="532"/>
                  <a:pt x="153" y="520"/>
                </a:cubicBezTo>
                <a:lnTo>
                  <a:pt x="161" y="512"/>
                </a:lnTo>
                <a:lnTo>
                  <a:pt x="181" y="492"/>
                </a:lnTo>
                <a:lnTo>
                  <a:pt x="181" y="492"/>
                </a:lnTo>
                <a:cubicBezTo>
                  <a:pt x="181" y="492"/>
                  <a:pt x="182" y="492"/>
                  <a:pt x="182" y="492"/>
                </a:cubicBezTo>
                <a:cubicBezTo>
                  <a:pt x="183" y="491"/>
                  <a:pt x="183" y="490"/>
                  <a:pt x="184" y="490"/>
                </a:cubicBezTo>
                <a:cubicBezTo>
                  <a:pt x="185" y="490"/>
                  <a:pt x="185" y="489"/>
                  <a:pt x="185" y="489"/>
                </a:cubicBezTo>
                <a:cubicBezTo>
                  <a:pt x="186" y="489"/>
                  <a:pt x="187" y="488"/>
                  <a:pt x="187" y="488"/>
                </a:cubicBezTo>
                <a:cubicBezTo>
                  <a:pt x="188" y="488"/>
                  <a:pt x="189" y="487"/>
                  <a:pt x="189" y="487"/>
                </a:cubicBezTo>
                <a:cubicBezTo>
                  <a:pt x="189" y="487"/>
                  <a:pt x="190" y="487"/>
                  <a:pt x="190" y="487"/>
                </a:cubicBezTo>
                <a:cubicBezTo>
                  <a:pt x="191" y="486"/>
                  <a:pt x="192" y="486"/>
                  <a:pt x="193" y="486"/>
                </a:cubicBezTo>
                <a:cubicBezTo>
                  <a:pt x="193" y="486"/>
                  <a:pt x="193" y="486"/>
                  <a:pt x="193" y="486"/>
                </a:cubicBezTo>
                <a:cubicBezTo>
                  <a:pt x="193" y="486"/>
                  <a:pt x="193" y="485"/>
                  <a:pt x="193" y="485"/>
                </a:cubicBezTo>
                <a:cubicBezTo>
                  <a:pt x="194" y="485"/>
                  <a:pt x="195" y="485"/>
                  <a:pt x="196" y="485"/>
                </a:cubicBezTo>
                <a:cubicBezTo>
                  <a:pt x="196" y="485"/>
                  <a:pt x="197" y="485"/>
                  <a:pt x="197" y="485"/>
                </a:cubicBezTo>
                <a:cubicBezTo>
                  <a:pt x="197" y="484"/>
                  <a:pt x="198" y="484"/>
                  <a:pt x="199" y="484"/>
                </a:cubicBezTo>
                <a:cubicBezTo>
                  <a:pt x="200" y="484"/>
                  <a:pt x="200" y="484"/>
                  <a:pt x="200" y="484"/>
                </a:cubicBezTo>
                <a:cubicBezTo>
                  <a:pt x="201" y="484"/>
                  <a:pt x="202" y="484"/>
                  <a:pt x="203" y="484"/>
                </a:cubicBezTo>
                <a:cubicBezTo>
                  <a:pt x="213" y="483"/>
                  <a:pt x="223" y="487"/>
                  <a:pt x="231" y="495"/>
                </a:cubicBezTo>
                <a:cubicBezTo>
                  <a:pt x="237" y="501"/>
                  <a:pt x="240" y="509"/>
                  <a:pt x="241" y="517"/>
                </a:cubicBezTo>
                <a:lnTo>
                  <a:pt x="241" y="525"/>
                </a:lnTo>
                <a:lnTo>
                  <a:pt x="241" y="545"/>
                </a:lnTo>
                <a:lnTo>
                  <a:pt x="241" y="557"/>
                </a:lnTo>
                <a:cubicBezTo>
                  <a:pt x="244" y="577"/>
                  <a:pt x="260" y="593"/>
                  <a:pt x="280" y="595"/>
                </a:cubicBezTo>
                <a:lnTo>
                  <a:pt x="314" y="595"/>
                </a:lnTo>
                <a:cubicBezTo>
                  <a:pt x="334" y="593"/>
                  <a:pt x="350" y="577"/>
                  <a:pt x="353" y="558"/>
                </a:cubicBezTo>
                <a:lnTo>
                  <a:pt x="353" y="546"/>
                </a:lnTo>
                <a:lnTo>
                  <a:pt x="353" y="525"/>
                </a:lnTo>
                <a:lnTo>
                  <a:pt x="353" y="517"/>
                </a:lnTo>
                <a:lnTo>
                  <a:pt x="353" y="517"/>
                </a:lnTo>
                <a:cubicBezTo>
                  <a:pt x="354" y="510"/>
                  <a:pt x="356" y="504"/>
                  <a:pt x="361" y="499"/>
                </a:cubicBezTo>
                <a:cubicBezTo>
                  <a:pt x="361" y="498"/>
                  <a:pt x="361" y="498"/>
                  <a:pt x="362" y="497"/>
                </a:cubicBezTo>
                <a:cubicBezTo>
                  <a:pt x="362" y="497"/>
                  <a:pt x="362" y="496"/>
                  <a:pt x="363" y="496"/>
                </a:cubicBezTo>
                <a:cubicBezTo>
                  <a:pt x="365" y="494"/>
                  <a:pt x="367" y="492"/>
                  <a:pt x="370" y="490"/>
                </a:cubicBezTo>
                <a:lnTo>
                  <a:pt x="370" y="490"/>
                </a:lnTo>
                <a:cubicBezTo>
                  <a:pt x="371" y="489"/>
                  <a:pt x="372" y="489"/>
                  <a:pt x="373" y="489"/>
                </a:cubicBezTo>
                <a:cubicBezTo>
                  <a:pt x="373" y="488"/>
                  <a:pt x="373" y="488"/>
                  <a:pt x="373" y="488"/>
                </a:cubicBezTo>
                <a:cubicBezTo>
                  <a:pt x="374" y="488"/>
                  <a:pt x="374" y="488"/>
                  <a:pt x="374" y="488"/>
                </a:cubicBezTo>
                <a:cubicBezTo>
                  <a:pt x="375" y="488"/>
                  <a:pt x="375" y="487"/>
                  <a:pt x="376" y="487"/>
                </a:cubicBezTo>
                <a:lnTo>
                  <a:pt x="343" y="454"/>
                </a:lnTo>
                <a:cubicBezTo>
                  <a:pt x="328" y="458"/>
                  <a:pt x="313" y="460"/>
                  <a:pt x="297" y="460"/>
                </a:cubicBezTo>
                <a:cubicBezTo>
                  <a:pt x="207" y="460"/>
                  <a:pt x="135" y="387"/>
                  <a:pt x="135" y="297"/>
                </a:cubicBezTo>
                <a:cubicBezTo>
                  <a:pt x="135" y="207"/>
                  <a:pt x="208" y="134"/>
                  <a:pt x="298" y="134"/>
                </a:cubicBezTo>
                <a:cubicBezTo>
                  <a:pt x="388" y="135"/>
                  <a:pt x="461" y="208"/>
                  <a:pt x="461" y="298"/>
                </a:cubicBezTo>
                <a:cubicBezTo>
                  <a:pt x="461" y="313"/>
                  <a:pt x="458" y="328"/>
                  <a:pt x="454" y="342"/>
                </a:cubicBezTo>
                <a:lnTo>
                  <a:pt x="488" y="375"/>
                </a:lnTo>
                <a:cubicBezTo>
                  <a:pt x="489" y="371"/>
                  <a:pt x="492" y="368"/>
                  <a:pt x="495" y="364"/>
                </a:cubicBezTo>
                <a:cubicBezTo>
                  <a:pt x="499" y="361"/>
                  <a:pt x="503" y="358"/>
                  <a:pt x="507" y="356"/>
                </a:cubicBezTo>
                <a:cubicBezTo>
                  <a:pt x="511" y="355"/>
                  <a:pt x="514" y="354"/>
                  <a:pt x="517" y="354"/>
                </a:cubicBezTo>
                <a:lnTo>
                  <a:pt x="526" y="354"/>
                </a:lnTo>
                <a:lnTo>
                  <a:pt x="545" y="354"/>
                </a:lnTo>
                <a:lnTo>
                  <a:pt x="558" y="354"/>
                </a:lnTo>
                <a:cubicBezTo>
                  <a:pt x="577" y="351"/>
                  <a:pt x="593" y="336"/>
                  <a:pt x="595" y="316"/>
                </a:cubicBezTo>
                <a:lnTo>
                  <a:pt x="595" y="281"/>
                </a:lnTo>
                <a:cubicBezTo>
                  <a:pt x="593" y="261"/>
                  <a:pt x="578" y="245"/>
                  <a:pt x="558" y="242"/>
                </a:cubicBezTo>
                <a:close/>
                <a:moveTo>
                  <a:pt x="497" y="517"/>
                </a:moveTo>
                <a:lnTo>
                  <a:pt x="497" y="517"/>
                </a:lnTo>
                <a:cubicBezTo>
                  <a:pt x="486" y="517"/>
                  <a:pt x="476" y="508"/>
                  <a:pt x="476" y="496"/>
                </a:cubicBezTo>
                <a:cubicBezTo>
                  <a:pt x="476" y="484"/>
                  <a:pt x="486" y="475"/>
                  <a:pt x="497" y="475"/>
                </a:cubicBezTo>
                <a:cubicBezTo>
                  <a:pt x="509" y="475"/>
                  <a:pt x="518" y="484"/>
                  <a:pt x="518" y="496"/>
                </a:cubicBezTo>
                <a:cubicBezTo>
                  <a:pt x="518" y="508"/>
                  <a:pt x="509" y="517"/>
                  <a:pt x="497" y="517"/>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42"/>
          <p:cNvSpPr txBox="1"/>
          <p:nvPr/>
        </p:nvSpPr>
        <p:spPr>
          <a:xfrm>
            <a:off x="1259111" y="18279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2.1 </a:t>
            </a:r>
            <a:r>
              <a:rPr lang="zh-CN" altLang="en-US" b="0">
                <a:solidFill>
                  <a:schemeClr val="bg1"/>
                </a:solidFill>
              </a:rPr>
              <a:t>理论基础</a:t>
            </a:r>
            <a:endParaRPr lang="zh-CN" altLang="en-US" b="0">
              <a:solidFill>
                <a:schemeClr val="bg1"/>
              </a:solidFill>
            </a:endParaRPr>
          </a:p>
        </p:txBody>
      </p:sp>
      <p:sp>
        <p:nvSpPr>
          <p:cNvPr id="25"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27" name="直接连接符 26"/>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 name="Freeform 5"/>
          <p:cNvSpPr/>
          <p:nvPr/>
        </p:nvSpPr>
        <p:spPr bwMode="auto">
          <a:xfrm>
            <a:off x="1417955" y="1461770"/>
            <a:ext cx="2268220" cy="2750185"/>
          </a:xfrm>
          <a:custGeom>
            <a:avLst/>
            <a:gdLst>
              <a:gd name="T0" fmla="*/ 1551 w 3102"/>
              <a:gd name="T1" fmla="*/ 0 h 3756"/>
              <a:gd name="T2" fmla="*/ 3102 w 3102"/>
              <a:gd name="T3" fmla="*/ 1551 h 3756"/>
              <a:gd name="T4" fmla="*/ 2632 w 3102"/>
              <a:gd name="T5" fmla="*/ 2662 h 3756"/>
              <a:gd name="T6" fmla="*/ 1551 w 3102"/>
              <a:gd name="T7" fmla="*/ 3756 h 3756"/>
              <a:gd name="T8" fmla="*/ 507 w 3102"/>
              <a:gd name="T9" fmla="*/ 2698 h 3756"/>
              <a:gd name="T10" fmla="*/ 0 w 3102"/>
              <a:gd name="T11" fmla="*/ 1551 h 3756"/>
              <a:gd name="T12" fmla="*/ 1551 w 3102"/>
              <a:gd name="T13" fmla="*/ 0 h 3756"/>
            </a:gdLst>
            <a:ahLst/>
            <a:cxnLst>
              <a:cxn ang="0">
                <a:pos x="T0" y="T1"/>
              </a:cxn>
              <a:cxn ang="0">
                <a:pos x="T2" y="T3"/>
              </a:cxn>
              <a:cxn ang="0">
                <a:pos x="T4" y="T5"/>
              </a:cxn>
              <a:cxn ang="0">
                <a:pos x="T6" y="T7"/>
              </a:cxn>
              <a:cxn ang="0">
                <a:pos x="T8" y="T9"/>
              </a:cxn>
              <a:cxn ang="0">
                <a:pos x="T10" y="T11"/>
              </a:cxn>
              <a:cxn ang="0">
                <a:pos x="T12" y="T13"/>
              </a:cxn>
            </a:cxnLst>
            <a:rect l="0" t="0" r="r" b="b"/>
            <a:pathLst>
              <a:path w="3102" h="3756">
                <a:moveTo>
                  <a:pt x="1551" y="0"/>
                </a:moveTo>
                <a:cubicBezTo>
                  <a:pt x="2407" y="0"/>
                  <a:pt x="3102" y="695"/>
                  <a:pt x="3102" y="1551"/>
                </a:cubicBezTo>
                <a:cubicBezTo>
                  <a:pt x="3102" y="1987"/>
                  <a:pt x="2922" y="2381"/>
                  <a:pt x="2632" y="2662"/>
                </a:cubicBezTo>
                <a:cubicBezTo>
                  <a:pt x="2558" y="2748"/>
                  <a:pt x="1656" y="3650"/>
                  <a:pt x="1551" y="3756"/>
                </a:cubicBezTo>
                <a:cubicBezTo>
                  <a:pt x="1437" y="3642"/>
                  <a:pt x="576" y="2768"/>
                  <a:pt x="507" y="2698"/>
                </a:cubicBezTo>
                <a:cubicBezTo>
                  <a:pt x="195" y="2414"/>
                  <a:pt x="0" y="2006"/>
                  <a:pt x="0" y="1551"/>
                </a:cubicBezTo>
                <a:cubicBezTo>
                  <a:pt x="0" y="695"/>
                  <a:pt x="694" y="0"/>
                  <a:pt x="1551" y="0"/>
                </a:cubicBez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p>
        </p:txBody>
      </p:sp>
      <p:sp>
        <p:nvSpPr>
          <p:cNvPr id="75" name="Oval 6"/>
          <p:cNvSpPr>
            <a:spLocks noChangeArrowheads="1"/>
          </p:cNvSpPr>
          <p:nvPr/>
        </p:nvSpPr>
        <p:spPr bwMode="auto">
          <a:xfrm>
            <a:off x="2179638" y="1082651"/>
            <a:ext cx="744537" cy="744538"/>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76" name="Freeform 7"/>
          <p:cNvSpPr/>
          <p:nvPr/>
        </p:nvSpPr>
        <p:spPr bwMode="auto">
          <a:xfrm>
            <a:off x="4868863" y="1462063"/>
            <a:ext cx="2268537" cy="2749550"/>
          </a:xfrm>
          <a:custGeom>
            <a:avLst/>
            <a:gdLst>
              <a:gd name="T0" fmla="*/ 1551 w 3102"/>
              <a:gd name="T1" fmla="*/ 0 h 3756"/>
              <a:gd name="T2" fmla="*/ 3102 w 3102"/>
              <a:gd name="T3" fmla="*/ 1551 h 3756"/>
              <a:gd name="T4" fmla="*/ 2633 w 3102"/>
              <a:gd name="T5" fmla="*/ 2662 h 3756"/>
              <a:gd name="T6" fmla="*/ 1551 w 3102"/>
              <a:gd name="T7" fmla="*/ 3756 h 3756"/>
              <a:gd name="T8" fmla="*/ 507 w 3102"/>
              <a:gd name="T9" fmla="*/ 2698 h 3756"/>
              <a:gd name="T10" fmla="*/ 0 w 3102"/>
              <a:gd name="T11" fmla="*/ 1551 h 3756"/>
              <a:gd name="T12" fmla="*/ 1551 w 3102"/>
              <a:gd name="T13" fmla="*/ 0 h 3756"/>
            </a:gdLst>
            <a:ahLst/>
            <a:cxnLst>
              <a:cxn ang="0">
                <a:pos x="T0" y="T1"/>
              </a:cxn>
              <a:cxn ang="0">
                <a:pos x="T2" y="T3"/>
              </a:cxn>
              <a:cxn ang="0">
                <a:pos x="T4" y="T5"/>
              </a:cxn>
              <a:cxn ang="0">
                <a:pos x="T6" y="T7"/>
              </a:cxn>
              <a:cxn ang="0">
                <a:pos x="T8" y="T9"/>
              </a:cxn>
              <a:cxn ang="0">
                <a:pos x="T10" y="T11"/>
              </a:cxn>
              <a:cxn ang="0">
                <a:pos x="T12" y="T13"/>
              </a:cxn>
            </a:cxnLst>
            <a:rect l="0" t="0" r="r" b="b"/>
            <a:pathLst>
              <a:path w="3102" h="3756">
                <a:moveTo>
                  <a:pt x="1551" y="0"/>
                </a:moveTo>
                <a:cubicBezTo>
                  <a:pt x="2408" y="0"/>
                  <a:pt x="3102" y="695"/>
                  <a:pt x="3102" y="1551"/>
                </a:cubicBezTo>
                <a:cubicBezTo>
                  <a:pt x="3102" y="1987"/>
                  <a:pt x="2922" y="2381"/>
                  <a:pt x="2633" y="2662"/>
                </a:cubicBezTo>
                <a:cubicBezTo>
                  <a:pt x="2558" y="2748"/>
                  <a:pt x="1657" y="3650"/>
                  <a:pt x="1551" y="3756"/>
                </a:cubicBezTo>
                <a:cubicBezTo>
                  <a:pt x="1437" y="3642"/>
                  <a:pt x="576" y="2768"/>
                  <a:pt x="507" y="2698"/>
                </a:cubicBezTo>
                <a:cubicBezTo>
                  <a:pt x="196" y="2414"/>
                  <a:pt x="0" y="2006"/>
                  <a:pt x="0" y="1551"/>
                </a:cubicBezTo>
                <a:cubicBezTo>
                  <a:pt x="0" y="695"/>
                  <a:pt x="695" y="0"/>
                  <a:pt x="1551" y="0"/>
                </a:cubicBez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p>
        </p:txBody>
      </p:sp>
      <p:sp>
        <p:nvSpPr>
          <p:cNvPr id="77" name="Oval 8"/>
          <p:cNvSpPr>
            <a:spLocks noChangeArrowheads="1"/>
          </p:cNvSpPr>
          <p:nvPr/>
        </p:nvSpPr>
        <p:spPr bwMode="auto">
          <a:xfrm>
            <a:off x="5630863" y="1082651"/>
            <a:ext cx="744537" cy="744538"/>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78" name="Freeform 9"/>
          <p:cNvSpPr/>
          <p:nvPr/>
        </p:nvSpPr>
        <p:spPr bwMode="auto">
          <a:xfrm>
            <a:off x="8320088" y="1462063"/>
            <a:ext cx="2268537" cy="2749550"/>
          </a:xfrm>
          <a:custGeom>
            <a:avLst/>
            <a:gdLst>
              <a:gd name="T0" fmla="*/ 1551 w 3102"/>
              <a:gd name="T1" fmla="*/ 0 h 3756"/>
              <a:gd name="T2" fmla="*/ 3102 w 3102"/>
              <a:gd name="T3" fmla="*/ 1551 h 3756"/>
              <a:gd name="T4" fmla="*/ 2633 w 3102"/>
              <a:gd name="T5" fmla="*/ 2662 h 3756"/>
              <a:gd name="T6" fmla="*/ 1551 w 3102"/>
              <a:gd name="T7" fmla="*/ 3756 h 3756"/>
              <a:gd name="T8" fmla="*/ 507 w 3102"/>
              <a:gd name="T9" fmla="*/ 2698 h 3756"/>
              <a:gd name="T10" fmla="*/ 0 w 3102"/>
              <a:gd name="T11" fmla="*/ 1551 h 3756"/>
              <a:gd name="T12" fmla="*/ 1551 w 3102"/>
              <a:gd name="T13" fmla="*/ 0 h 3756"/>
            </a:gdLst>
            <a:ahLst/>
            <a:cxnLst>
              <a:cxn ang="0">
                <a:pos x="T0" y="T1"/>
              </a:cxn>
              <a:cxn ang="0">
                <a:pos x="T2" y="T3"/>
              </a:cxn>
              <a:cxn ang="0">
                <a:pos x="T4" y="T5"/>
              </a:cxn>
              <a:cxn ang="0">
                <a:pos x="T6" y="T7"/>
              </a:cxn>
              <a:cxn ang="0">
                <a:pos x="T8" y="T9"/>
              </a:cxn>
              <a:cxn ang="0">
                <a:pos x="T10" y="T11"/>
              </a:cxn>
              <a:cxn ang="0">
                <a:pos x="T12" y="T13"/>
              </a:cxn>
            </a:cxnLst>
            <a:rect l="0" t="0" r="r" b="b"/>
            <a:pathLst>
              <a:path w="3102" h="3756">
                <a:moveTo>
                  <a:pt x="1551" y="0"/>
                </a:moveTo>
                <a:cubicBezTo>
                  <a:pt x="2408" y="0"/>
                  <a:pt x="3102" y="695"/>
                  <a:pt x="3102" y="1551"/>
                </a:cubicBezTo>
                <a:cubicBezTo>
                  <a:pt x="3102" y="1987"/>
                  <a:pt x="2922" y="2381"/>
                  <a:pt x="2633" y="2662"/>
                </a:cubicBezTo>
                <a:cubicBezTo>
                  <a:pt x="2559" y="2748"/>
                  <a:pt x="1657" y="3650"/>
                  <a:pt x="1551" y="3756"/>
                </a:cubicBezTo>
                <a:cubicBezTo>
                  <a:pt x="1438" y="3642"/>
                  <a:pt x="576" y="2768"/>
                  <a:pt x="507" y="2698"/>
                </a:cubicBezTo>
                <a:cubicBezTo>
                  <a:pt x="196" y="2414"/>
                  <a:pt x="0" y="2006"/>
                  <a:pt x="0" y="1551"/>
                </a:cubicBezTo>
                <a:cubicBezTo>
                  <a:pt x="0" y="695"/>
                  <a:pt x="695" y="0"/>
                  <a:pt x="1551" y="0"/>
                </a:cubicBez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p>
        </p:txBody>
      </p:sp>
      <p:sp>
        <p:nvSpPr>
          <p:cNvPr id="79" name="Oval 10"/>
          <p:cNvSpPr>
            <a:spLocks noChangeArrowheads="1"/>
          </p:cNvSpPr>
          <p:nvPr/>
        </p:nvSpPr>
        <p:spPr bwMode="auto">
          <a:xfrm>
            <a:off x="9082088" y="1082651"/>
            <a:ext cx="744537" cy="744538"/>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80" name="Freeform 11"/>
          <p:cNvSpPr/>
          <p:nvPr/>
        </p:nvSpPr>
        <p:spPr bwMode="auto">
          <a:xfrm>
            <a:off x="3143250" y="2812892"/>
            <a:ext cx="2268537" cy="2747963"/>
          </a:xfrm>
          <a:custGeom>
            <a:avLst/>
            <a:gdLst>
              <a:gd name="T0" fmla="*/ 1550 w 3101"/>
              <a:gd name="T1" fmla="*/ 3756 h 3756"/>
              <a:gd name="T2" fmla="*/ 3101 w 3101"/>
              <a:gd name="T3" fmla="*/ 2205 h 3756"/>
              <a:gd name="T4" fmla="*/ 2632 w 3101"/>
              <a:gd name="T5" fmla="*/ 1093 h 3756"/>
              <a:gd name="T6" fmla="*/ 1551 w 3101"/>
              <a:gd name="T7" fmla="*/ 0 h 3756"/>
              <a:gd name="T8" fmla="*/ 506 w 3101"/>
              <a:gd name="T9" fmla="*/ 1058 h 3756"/>
              <a:gd name="T10" fmla="*/ 0 w 3101"/>
              <a:gd name="T11" fmla="*/ 2205 h 3756"/>
              <a:gd name="T12" fmla="*/ 1550 w 3101"/>
              <a:gd name="T13" fmla="*/ 3756 h 3756"/>
            </a:gdLst>
            <a:ahLst/>
            <a:cxnLst>
              <a:cxn ang="0">
                <a:pos x="T0" y="T1"/>
              </a:cxn>
              <a:cxn ang="0">
                <a:pos x="T2" y="T3"/>
              </a:cxn>
              <a:cxn ang="0">
                <a:pos x="T4" y="T5"/>
              </a:cxn>
              <a:cxn ang="0">
                <a:pos x="T6" y="T7"/>
              </a:cxn>
              <a:cxn ang="0">
                <a:pos x="T8" y="T9"/>
              </a:cxn>
              <a:cxn ang="0">
                <a:pos x="T10" y="T11"/>
              </a:cxn>
              <a:cxn ang="0">
                <a:pos x="T12" y="T13"/>
              </a:cxn>
            </a:cxnLst>
            <a:rect l="0" t="0" r="r" b="b"/>
            <a:pathLst>
              <a:path w="3101" h="3756">
                <a:moveTo>
                  <a:pt x="1550" y="3756"/>
                </a:moveTo>
                <a:cubicBezTo>
                  <a:pt x="2407" y="3756"/>
                  <a:pt x="3101" y="3061"/>
                  <a:pt x="3101" y="2205"/>
                </a:cubicBezTo>
                <a:cubicBezTo>
                  <a:pt x="3101" y="1769"/>
                  <a:pt x="2922" y="1375"/>
                  <a:pt x="2632" y="1093"/>
                </a:cubicBezTo>
                <a:cubicBezTo>
                  <a:pt x="2558" y="1008"/>
                  <a:pt x="1656" y="106"/>
                  <a:pt x="1551" y="0"/>
                </a:cubicBezTo>
                <a:cubicBezTo>
                  <a:pt x="1437" y="114"/>
                  <a:pt x="575" y="988"/>
                  <a:pt x="506" y="1058"/>
                </a:cubicBezTo>
                <a:cubicBezTo>
                  <a:pt x="195" y="1342"/>
                  <a:pt x="0" y="1750"/>
                  <a:pt x="0" y="2205"/>
                </a:cubicBezTo>
                <a:cubicBezTo>
                  <a:pt x="0" y="3061"/>
                  <a:pt x="694" y="3756"/>
                  <a:pt x="1550" y="3756"/>
                </a:cubicBez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p>
        </p:txBody>
      </p:sp>
      <p:sp>
        <p:nvSpPr>
          <p:cNvPr id="81" name="Oval 12"/>
          <p:cNvSpPr>
            <a:spLocks noChangeArrowheads="1"/>
          </p:cNvSpPr>
          <p:nvPr/>
        </p:nvSpPr>
        <p:spPr bwMode="auto">
          <a:xfrm>
            <a:off x="3905250" y="5133817"/>
            <a:ext cx="744537" cy="744538"/>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82" name="Freeform 13"/>
          <p:cNvSpPr/>
          <p:nvPr/>
        </p:nvSpPr>
        <p:spPr bwMode="auto">
          <a:xfrm>
            <a:off x="6594475" y="2812892"/>
            <a:ext cx="2268537" cy="2747963"/>
          </a:xfrm>
          <a:custGeom>
            <a:avLst/>
            <a:gdLst>
              <a:gd name="T0" fmla="*/ 1551 w 3102"/>
              <a:gd name="T1" fmla="*/ 3756 h 3756"/>
              <a:gd name="T2" fmla="*/ 3102 w 3102"/>
              <a:gd name="T3" fmla="*/ 2205 h 3756"/>
              <a:gd name="T4" fmla="*/ 2632 w 3102"/>
              <a:gd name="T5" fmla="*/ 1093 h 3756"/>
              <a:gd name="T6" fmla="*/ 1551 w 3102"/>
              <a:gd name="T7" fmla="*/ 0 h 3756"/>
              <a:gd name="T8" fmla="*/ 507 w 3102"/>
              <a:gd name="T9" fmla="*/ 1058 h 3756"/>
              <a:gd name="T10" fmla="*/ 0 w 3102"/>
              <a:gd name="T11" fmla="*/ 2205 h 3756"/>
              <a:gd name="T12" fmla="*/ 1551 w 3102"/>
              <a:gd name="T13" fmla="*/ 3756 h 3756"/>
            </a:gdLst>
            <a:ahLst/>
            <a:cxnLst>
              <a:cxn ang="0">
                <a:pos x="T0" y="T1"/>
              </a:cxn>
              <a:cxn ang="0">
                <a:pos x="T2" y="T3"/>
              </a:cxn>
              <a:cxn ang="0">
                <a:pos x="T4" y="T5"/>
              </a:cxn>
              <a:cxn ang="0">
                <a:pos x="T6" y="T7"/>
              </a:cxn>
              <a:cxn ang="0">
                <a:pos x="T8" y="T9"/>
              </a:cxn>
              <a:cxn ang="0">
                <a:pos x="T10" y="T11"/>
              </a:cxn>
              <a:cxn ang="0">
                <a:pos x="T12" y="T13"/>
              </a:cxn>
            </a:cxnLst>
            <a:rect l="0" t="0" r="r" b="b"/>
            <a:pathLst>
              <a:path w="3102" h="3756">
                <a:moveTo>
                  <a:pt x="1551" y="3756"/>
                </a:moveTo>
                <a:cubicBezTo>
                  <a:pt x="2407" y="3756"/>
                  <a:pt x="3102" y="3061"/>
                  <a:pt x="3102" y="2205"/>
                </a:cubicBezTo>
                <a:cubicBezTo>
                  <a:pt x="3102" y="1769"/>
                  <a:pt x="2922" y="1375"/>
                  <a:pt x="2632" y="1093"/>
                </a:cubicBezTo>
                <a:cubicBezTo>
                  <a:pt x="2558" y="1008"/>
                  <a:pt x="1656" y="106"/>
                  <a:pt x="1551" y="0"/>
                </a:cubicBezTo>
                <a:cubicBezTo>
                  <a:pt x="1437" y="114"/>
                  <a:pt x="576" y="988"/>
                  <a:pt x="507" y="1058"/>
                </a:cubicBezTo>
                <a:cubicBezTo>
                  <a:pt x="195" y="1342"/>
                  <a:pt x="0" y="1750"/>
                  <a:pt x="0" y="2205"/>
                </a:cubicBezTo>
                <a:cubicBezTo>
                  <a:pt x="0" y="3061"/>
                  <a:pt x="694" y="3756"/>
                  <a:pt x="1551" y="3756"/>
                </a:cubicBez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p>
        </p:txBody>
      </p:sp>
      <p:sp>
        <p:nvSpPr>
          <p:cNvPr id="83" name="Oval 14"/>
          <p:cNvSpPr>
            <a:spLocks noChangeArrowheads="1"/>
          </p:cNvSpPr>
          <p:nvPr/>
        </p:nvSpPr>
        <p:spPr bwMode="auto">
          <a:xfrm>
            <a:off x="7356475" y="5133817"/>
            <a:ext cx="744537" cy="744538"/>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84" name="TextBox 14"/>
          <p:cNvSpPr txBox="1"/>
          <p:nvPr/>
        </p:nvSpPr>
        <p:spPr>
          <a:xfrm>
            <a:off x="1548130" y="1707515"/>
            <a:ext cx="2007870" cy="368300"/>
          </a:xfrm>
          <a:prstGeom prst="rect">
            <a:avLst/>
          </a:prstGeom>
          <a:noFill/>
        </p:spPr>
        <p:txBody>
          <a:bodyPr wrap="square" rtlCol="0">
            <a:spAutoFit/>
          </a:bodyPr>
          <a:lstStyle/>
          <a:p>
            <a:pPr algn="ctr"/>
            <a:r>
              <a:rPr lang="en-US" altLang="zh-CN" b="1" dirty="0">
                <a:solidFill>
                  <a:schemeClr val="bg1"/>
                </a:solidFill>
                <a:latin typeface="+mj-ea"/>
                <a:ea typeface="+mj-ea"/>
              </a:rPr>
              <a:t>B/S网络结构模式</a:t>
            </a:r>
            <a:endParaRPr lang="en-US" altLang="zh-CN" b="1" dirty="0">
              <a:solidFill>
                <a:schemeClr val="bg1"/>
              </a:solidFill>
              <a:latin typeface="+mj-ea"/>
              <a:ea typeface="+mj-ea"/>
            </a:endParaRPr>
          </a:p>
        </p:txBody>
      </p:sp>
      <p:sp>
        <p:nvSpPr>
          <p:cNvPr id="85" name="TextBox 15"/>
          <p:cNvSpPr txBox="1"/>
          <p:nvPr/>
        </p:nvSpPr>
        <p:spPr>
          <a:xfrm>
            <a:off x="1548130" y="1991360"/>
            <a:ext cx="2138045" cy="1568450"/>
          </a:xfrm>
          <a:prstGeom prst="rect">
            <a:avLst/>
          </a:prstGeom>
          <a:noFill/>
        </p:spPr>
        <p:txBody>
          <a:bodyPr wrap="square" rtlCol="0">
            <a:spAutoFit/>
          </a:bodyPr>
          <a:lstStyle/>
          <a:p>
            <a:pPr algn="l"/>
            <a:r>
              <a:rPr lang="zh-CN" altLang="en-US" sz="1600" dirty="0">
                <a:solidFill>
                  <a:schemeClr val="bg1"/>
                </a:solidFill>
                <a:latin typeface="+mn-ea"/>
                <a:ea typeface="+mn-ea"/>
              </a:rPr>
              <a:t>浏览器/服务器模式统一了客户端，将系统功能实现的核心部分集中到服务器上，简化了系统的开发、维护和使用。</a:t>
            </a:r>
            <a:endParaRPr lang="zh-CN" altLang="en-US" sz="1600" dirty="0">
              <a:solidFill>
                <a:schemeClr val="bg1"/>
              </a:solidFill>
              <a:latin typeface="+mn-ea"/>
              <a:ea typeface="+mn-ea"/>
            </a:endParaRPr>
          </a:p>
        </p:txBody>
      </p:sp>
      <p:sp>
        <p:nvSpPr>
          <p:cNvPr id="86" name="文本框 85"/>
          <p:cNvSpPr txBox="1"/>
          <p:nvPr/>
        </p:nvSpPr>
        <p:spPr>
          <a:xfrm>
            <a:off x="2317707" y="1165185"/>
            <a:ext cx="468398" cy="523220"/>
          </a:xfrm>
          <a:prstGeom prst="rect">
            <a:avLst/>
          </a:prstGeom>
          <a:noFill/>
        </p:spPr>
        <p:txBody>
          <a:bodyPr wrap="none" rtlCol="0">
            <a:spAutoFit/>
          </a:bodyPr>
          <a:lstStyle/>
          <a:p>
            <a:r>
              <a:rPr lang="en-US" altLang="zh-CN" sz="2800" dirty="0">
                <a:solidFill>
                  <a:schemeClr val="bg2"/>
                </a:solidFill>
                <a:latin typeface="Lifeline JL" panose="00000400000000000000" pitchFamily="2" charset="0"/>
              </a:rPr>
              <a:t>01</a:t>
            </a:r>
            <a:endParaRPr lang="zh-CN" altLang="en-US" sz="2800" dirty="0">
              <a:solidFill>
                <a:schemeClr val="bg2"/>
              </a:solidFill>
              <a:latin typeface="Lifeline JL" panose="00000400000000000000" pitchFamily="2" charset="0"/>
            </a:endParaRPr>
          </a:p>
        </p:txBody>
      </p:sp>
      <p:sp>
        <p:nvSpPr>
          <p:cNvPr id="87" name="TextBox 14"/>
          <p:cNvSpPr txBox="1"/>
          <p:nvPr/>
        </p:nvSpPr>
        <p:spPr>
          <a:xfrm>
            <a:off x="4690110" y="1707515"/>
            <a:ext cx="2707005" cy="368300"/>
          </a:xfrm>
          <a:prstGeom prst="rect">
            <a:avLst/>
          </a:prstGeom>
          <a:noFill/>
        </p:spPr>
        <p:txBody>
          <a:bodyPr wrap="square" rtlCol="0">
            <a:spAutoFit/>
          </a:bodyPr>
          <a:lstStyle>
            <a:defPPr>
              <a:defRPr lang="zh-CN"/>
            </a:defPPr>
            <a:lvl1pPr algn="ctr">
              <a:defRPr b="1">
                <a:solidFill>
                  <a:schemeClr val="bg1"/>
                </a:solidFill>
                <a:latin typeface="+mj-ea"/>
                <a:ea typeface="+mj-ea"/>
              </a:defRPr>
            </a:lvl1pPr>
          </a:lstStyle>
          <a:p>
            <a:r>
              <a:rPr lang="en-US" altLang="zh-CN" dirty="0"/>
              <a:t>springboot框架</a:t>
            </a:r>
            <a:endParaRPr lang="en-US" altLang="zh-CN" dirty="0"/>
          </a:p>
        </p:txBody>
      </p:sp>
      <p:sp>
        <p:nvSpPr>
          <p:cNvPr id="88" name="TextBox 15"/>
          <p:cNvSpPr txBox="1"/>
          <p:nvPr/>
        </p:nvSpPr>
        <p:spPr>
          <a:xfrm>
            <a:off x="5174220" y="1991308"/>
            <a:ext cx="1739020" cy="1568450"/>
          </a:xfrm>
          <a:prstGeom prst="rect">
            <a:avLst/>
          </a:prstGeom>
          <a:noFill/>
        </p:spPr>
        <p:txBody>
          <a:bodyPr wrap="square" rtlCol="0">
            <a:spAutoFit/>
          </a:bodyPr>
          <a:lstStyle/>
          <a:p>
            <a:pPr algn="l"/>
            <a:r>
              <a:rPr lang="zh-CN" altLang="en-US" sz="1600" dirty="0">
                <a:solidFill>
                  <a:schemeClr val="bg1"/>
                </a:solidFill>
                <a:latin typeface="+mn-ea"/>
                <a:ea typeface="+mn-ea"/>
              </a:rPr>
              <a:t>开箱即用和约定优于配置大大提高了开发者的开发效率，让开发者只专注于业务逻辑。</a:t>
            </a:r>
            <a:endParaRPr lang="zh-CN" altLang="en-US" sz="1600" dirty="0">
              <a:solidFill>
                <a:schemeClr val="bg1"/>
              </a:solidFill>
              <a:latin typeface="+mn-ea"/>
              <a:ea typeface="+mn-ea"/>
            </a:endParaRPr>
          </a:p>
        </p:txBody>
      </p:sp>
      <p:sp>
        <p:nvSpPr>
          <p:cNvPr id="89" name="文本框 88"/>
          <p:cNvSpPr txBox="1"/>
          <p:nvPr/>
        </p:nvSpPr>
        <p:spPr>
          <a:xfrm>
            <a:off x="5744896" y="1165185"/>
            <a:ext cx="582211" cy="523220"/>
          </a:xfrm>
          <a:prstGeom prst="rect">
            <a:avLst/>
          </a:prstGeom>
          <a:noFill/>
        </p:spPr>
        <p:txBody>
          <a:bodyPr wrap="none" rtlCol="0">
            <a:spAutoFit/>
          </a:bodyPr>
          <a:lstStyle/>
          <a:p>
            <a:r>
              <a:rPr lang="en-US" altLang="zh-CN" sz="2800" dirty="0">
                <a:solidFill>
                  <a:schemeClr val="bg2"/>
                </a:solidFill>
                <a:latin typeface="Lifeline JL" panose="00000400000000000000" pitchFamily="2" charset="0"/>
              </a:rPr>
              <a:t>03</a:t>
            </a:r>
            <a:endParaRPr lang="zh-CN" altLang="en-US" sz="2800" dirty="0">
              <a:solidFill>
                <a:schemeClr val="bg2"/>
              </a:solidFill>
              <a:latin typeface="Lifeline JL" panose="00000400000000000000" pitchFamily="2" charset="0"/>
            </a:endParaRPr>
          </a:p>
        </p:txBody>
      </p:sp>
      <p:sp>
        <p:nvSpPr>
          <p:cNvPr id="90" name="TextBox 14"/>
          <p:cNvSpPr txBox="1"/>
          <p:nvPr/>
        </p:nvSpPr>
        <p:spPr>
          <a:xfrm>
            <a:off x="8411210" y="1707515"/>
            <a:ext cx="2134235" cy="368300"/>
          </a:xfrm>
          <a:prstGeom prst="rect">
            <a:avLst/>
          </a:prstGeom>
          <a:noFill/>
        </p:spPr>
        <p:txBody>
          <a:bodyPr wrap="square" rtlCol="0">
            <a:spAutoFit/>
          </a:bodyPr>
          <a:lstStyle>
            <a:defPPr>
              <a:defRPr lang="zh-CN"/>
            </a:defPPr>
            <a:lvl1pPr algn="ctr">
              <a:defRPr b="1">
                <a:solidFill>
                  <a:schemeClr val="bg1"/>
                </a:solidFill>
                <a:latin typeface="+mj-ea"/>
                <a:ea typeface="+mj-ea"/>
              </a:defRPr>
            </a:lvl1pPr>
          </a:lstStyle>
          <a:p>
            <a:r>
              <a:rPr lang="en-US" altLang="zh-CN" dirty="0"/>
              <a:t>live-server</a:t>
            </a:r>
            <a:r>
              <a:rPr lang="zh-CN" altLang="en-US" dirty="0"/>
              <a:t>热部署</a:t>
            </a:r>
            <a:endParaRPr lang="zh-CN" altLang="en-US" dirty="0"/>
          </a:p>
        </p:txBody>
      </p:sp>
      <p:sp>
        <p:nvSpPr>
          <p:cNvPr id="91" name="TextBox 15"/>
          <p:cNvSpPr txBox="1"/>
          <p:nvPr/>
        </p:nvSpPr>
        <p:spPr>
          <a:xfrm>
            <a:off x="8646959" y="1991308"/>
            <a:ext cx="1739020" cy="1814830"/>
          </a:xfrm>
          <a:prstGeom prst="rect">
            <a:avLst/>
          </a:prstGeom>
          <a:noFill/>
        </p:spPr>
        <p:txBody>
          <a:bodyPr wrap="square" rtlCol="0">
            <a:spAutoFit/>
          </a:bodyPr>
          <a:lstStyle/>
          <a:p>
            <a:pPr algn="l"/>
            <a:r>
              <a:rPr lang="zh-CN" altLang="en-US" sz="1600" dirty="0">
                <a:solidFill>
                  <a:schemeClr val="bg1"/>
                </a:solidFill>
                <a:latin typeface="+mn-ea"/>
                <a:ea typeface="+mn-ea"/>
              </a:rPr>
              <a:t>一款带有热加载功能的小型开发服务器。用它来展示HTML / JavaScript / CSS，但不能用于部署最终的网站。</a:t>
            </a:r>
            <a:endParaRPr lang="zh-CN" altLang="en-US" sz="1600" dirty="0">
              <a:solidFill>
                <a:schemeClr val="bg1"/>
              </a:solidFill>
              <a:latin typeface="+mn-ea"/>
              <a:ea typeface="+mn-ea"/>
            </a:endParaRPr>
          </a:p>
        </p:txBody>
      </p:sp>
      <p:sp>
        <p:nvSpPr>
          <p:cNvPr id="92" name="文本框 91"/>
          <p:cNvSpPr txBox="1"/>
          <p:nvPr/>
        </p:nvSpPr>
        <p:spPr>
          <a:xfrm>
            <a:off x="9188290" y="1165185"/>
            <a:ext cx="579005" cy="523220"/>
          </a:xfrm>
          <a:prstGeom prst="rect">
            <a:avLst/>
          </a:prstGeom>
          <a:noFill/>
        </p:spPr>
        <p:txBody>
          <a:bodyPr wrap="none" rtlCol="0">
            <a:spAutoFit/>
          </a:bodyPr>
          <a:lstStyle/>
          <a:p>
            <a:r>
              <a:rPr lang="en-US" altLang="zh-CN" sz="2800" dirty="0">
                <a:solidFill>
                  <a:schemeClr val="bg2"/>
                </a:solidFill>
                <a:latin typeface="Lifeline JL" panose="00000400000000000000" pitchFamily="2" charset="0"/>
              </a:rPr>
              <a:t>05</a:t>
            </a:r>
            <a:endParaRPr lang="zh-CN" altLang="en-US" sz="2800" dirty="0">
              <a:solidFill>
                <a:schemeClr val="bg2"/>
              </a:solidFill>
              <a:latin typeface="Lifeline JL" panose="00000400000000000000" pitchFamily="2" charset="0"/>
            </a:endParaRPr>
          </a:p>
        </p:txBody>
      </p:sp>
      <p:sp>
        <p:nvSpPr>
          <p:cNvPr id="93" name="文本框 92"/>
          <p:cNvSpPr txBox="1"/>
          <p:nvPr/>
        </p:nvSpPr>
        <p:spPr>
          <a:xfrm>
            <a:off x="3991597" y="5226866"/>
            <a:ext cx="579005" cy="523220"/>
          </a:xfrm>
          <a:prstGeom prst="rect">
            <a:avLst/>
          </a:prstGeom>
          <a:noFill/>
        </p:spPr>
        <p:txBody>
          <a:bodyPr wrap="none" rtlCol="0">
            <a:spAutoFit/>
          </a:bodyPr>
          <a:lstStyle/>
          <a:p>
            <a:r>
              <a:rPr lang="en-US" altLang="zh-CN" sz="2800" dirty="0">
                <a:solidFill>
                  <a:schemeClr val="bg2"/>
                </a:solidFill>
                <a:latin typeface="Lifeline JL" panose="00000400000000000000" pitchFamily="2" charset="0"/>
              </a:rPr>
              <a:t>02</a:t>
            </a:r>
            <a:endParaRPr lang="zh-CN" altLang="en-US" sz="2800" dirty="0">
              <a:solidFill>
                <a:schemeClr val="bg2"/>
              </a:solidFill>
              <a:latin typeface="Lifeline JL" panose="00000400000000000000" pitchFamily="2" charset="0"/>
            </a:endParaRPr>
          </a:p>
        </p:txBody>
      </p:sp>
      <p:sp>
        <p:nvSpPr>
          <p:cNvPr id="94" name="文本框 93"/>
          <p:cNvSpPr txBox="1"/>
          <p:nvPr/>
        </p:nvSpPr>
        <p:spPr>
          <a:xfrm>
            <a:off x="7460158" y="5218477"/>
            <a:ext cx="587020" cy="523220"/>
          </a:xfrm>
          <a:prstGeom prst="rect">
            <a:avLst/>
          </a:prstGeom>
          <a:noFill/>
        </p:spPr>
        <p:txBody>
          <a:bodyPr wrap="none" rtlCol="0">
            <a:spAutoFit/>
          </a:bodyPr>
          <a:lstStyle/>
          <a:p>
            <a:r>
              <a:rPr lang="en-US" altLang="zh-CN" sz="2800" dirty="0">
                <a:solidFill>
                  <a:schemeClr val="bg2"/>
                </a:solidFill>
                <a:latin typeface="Lifeline JL" panose="00000400000000000000" pitchFamily="2" charset="0"/>
              </a:rPr>
              <a:t>04</a:t>
            </a:r>
            <a:endParaRPr lang="zh-CN" altLang="en-US" sz="2800" dirty="0">
              <a:solidFill>
                <a:schemeClr val="bg2"/>
              </a:solidFill>
              <a:latin typeface="Lifeline JL" panose="00000400000000000000" pitchFamily="2" charset="0"/>
            </a:endParaRPr>
          </a:p>
        </p:txBody>
      </p:sp>
      <p:sp>
        <p:nvSpPr>
          <p:cNvPr id="95" name="TextBox 14"/>
          <p:cNvSpPr txBox="1"/>
          <p:nvPr/>
        </p:nvSpPr>
        <p:spPr>
          <a:xfrm>
            <a:off x="3164205" y="3385185"/>
            <a:ext cx="2226310" cy="645160"/>
          </a:xfrm>
          <a:prstGeom prst="rect">
            <a:avLst/>
          </a:prstGeom>
          <a:noFill/>
        </p:spPr>
        <p:txBody>
          <a:bodyPr wrap="square" rtlCol="0">
            <a:spAutoFit/>
          </a:bodyPr>
          <a:lstStyle>
            <a:defPPr>
              <a:defRPr lang="zh-CN"/>
            </a:defPPr>
            <a:lvl1pPr algn="ctr">
              <a:defRPr b="1">
                <a:solidFill>
                  <a:schemeClr val="bg1"/>
                </a:solidFill>
                <a:latin typeface="+mj-ea"/>
                <a:ea typeface="+mj-ea"/>
              </a:defRPr>
            </a:lvl1pPr>
          </a:lstStyle>
          <a:p>
            <a:r>
              <a:rPr lang="en-US" altLang="zh-CN" dirty="0"/>
              <a:t>mybatis</a:t>
            </a:r>
            <a:r>
              <a:rPr lang="zh-CN" altLang="en-US" dirty="0"/>
              <a:t>与</a:t>
            </a:r>
            <a:r>
              <a:rPr lang="en-US" altLang="zh-CN" dirty="0"/>
              <a:t>jdbcTemplate</a:t>
            </a:r>
            <a:endParaRPr lang="en-US" altLang="zh-CN" dirty="0"/>
          </a:p>
        </p:txBody>
      </p:sp>
      <p:sp>
        <p:nvSpPr>
          <p:cNvPr id="96" name="TextBox 15"/>
          <p:cNvSpPr txBox="1"/>
          <p:nvPr/>
        </p:nvSpPr>
        <p:spPr>
          <a:xfrm>
            <a:off x="3393750" y="4012548"/>
            <a:ext cx="1739020" cy="1322070"/>
          </a:xfrm>
          <a:prstGeom prst="rect">
            <a:avLst/>
          </a:prstGeom>
          <a:noFill/>
        </p:spPr>
        <p:txBody>
          <a:bodyPr wrap="square" rtlCol="0">
            <a:spAutoFit/>
          </a:bodyPr>
          <a:lstStyle/>
          <a:p>
            <a:pPr algn="l"/>
            <a:r>
              <a:rPr lang="zh-CN" altLang="en-US" sz="1600" dirty="0">
                <a:solidFill>
                  <a:schemeClr val="bg1"/>
                </a:solidFill>
                <a:latin typeface="+mn-ea"/>
                <a:ea typeface="+mn-ea"/>
              </a:rPr>
              <a:t>数据库持久层框架，获取数据库驱动，设置连接，获取结果集等操作</a:t>
            </a:r>
            <a:endParaRPr lang="zh-CN" altLang="en-US" sz="1600" dirty="0">
              <a:solidFill>
                <a:schemeClr val="bg1"/>
              </a:solidFill>
              <a:latin typeface="+mn-ea"/>
              <a:ea typeface="+mn-ea"/>
            </a:endParaRPr>
          </a:p>
        </p:txBody>
      </p:sp>
      <p:sp>
        <p:nvSpPr>
          <p:cNvPr id="97" name="TextBox 14"/>
          <p:cNvSpPr txBox="1"/>
          <p:nvPr/>
        </p:nvSpPr>
        <p:spPr>
          <a:xfrm>
            <a:off x="6847205" y="3437890"/>
            <a:ext cx="1763395" cy="368300"/>
          </a:xfrm>
          <a:prstGeom prst="rect">
            <a:avLst/>
          </a:prstGeom>
          <a:noFill/>
        </p:spPr>
        <p:txBody>
          <a:bodyPr wrap="square" rtlCol="0">
            <a:spAutoFit/>
          </a:bodyPr>
          <a:lstStyle>
            <a:defPPr>
              <a:defRPr lang="zh-CN"/>
            </a:defPPr>
            <a:lvl1pPr algn="ctr">
              <a:defRPr b="1">
                <a:solidFill>
                  <a:schemeClr val="bg1"/>
                </a:solidFill>
                <a:latin typeface="+mj-ea"/>
                <a:ea typeface="+mj-ea"/>
              </a:defRPr>
            </a:lvl1pPr>
          </a:lstStyle>
          <a:p>
            <a:r>
              <a:rPr lang="en-US" altLang="zh-CN" dirty="0"/>
              <a:t>nginx</a:t>
            </a:r>
            <a:r>
              <a:rPr lang="zh-CN" altLang="en-US" dirty="0"/>
              <a:t>端口转发</a:t>
            </a:r>
            <a:endParaRPr lang="zh-CN" altLang="en-US" dirty="0"/>
          </a:p>
        </p:txBody>
      </p:sp>
      <p:sp>
        <p:nvSpPr>
          <p:cNvPr id="98" name="TextBox 15"/>
          <p:cNvSpPr txBox="1"/>
          <p:nvPr/>
        </p:nvSpPr>
        <p:spPr>
          <a:xfrm>
            <a:off x="6907700" y="3675998"/>
            <a:ext cx="1739020" cy="1814830"/>
          </a:xfrm>
          <a:prstGeom prst="rect">
            <a:avLst/>
          </a:prstGeom>
          <a:noFill/>
        </p:spPr>
        <p:txBody>
          <a:bodyPr wrap="square" rtlCol="0">
            <a:spAutoFit/>
          </a:bodyPr>
          <a:lstStyle/>
          <a:p>
            <a:pPr algn="l"/>
            <a:r>
              <a:rPr lang="zh-CN" altLang="en-US" sz="1600" dirty="0">
                <a:solidFill>
                  <a:schemeClr val="bg1"/>
                </a:solidFill>
                <a:latin typeface="+mn-ea"/>
                <a:ea typeface="+mn-ea"/>
              </a:rPr>
              <a:t>Nginx在监听某一端口时，根据不同的域名，将同一端口的HTTP/HTTPS请求分发到不同的端口。</a:t>
            </a:r>
            <a:endParaRPr lang="zh-CN" altLang="en-US" sz="1600" dirty="0">
              <a:solidFill>
                <a:schemeClr val="bg1"/>
              </a:solidFill>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2.2 </a:t>
            </a:r>
            <a:r>
              <a:rPr lang="zh-CN" altLang="en-US" b="0">
                <a:solidFill>
                  <a:schemeClr val="bg1"/>
                </a:solidFill>
              </a:rPr>
              <a:t>研究思路</a:t>
            </a:r>
            <a:endParaRPr lang="zh-CN" altLang="en-US" b="0" dirty="0">
              <a:solidFill>
                <a:schemeClr val="bg1"/>
              </a:solidFill>
            </a:endParaRPr>
          </a:p>
        </p:txBody>
      </p:sp>
      <p:sp>
        <p:nvSpPr>
          <p:cNvPr id="45"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47" name="直接连接符 46"/>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Freeform 7"/>
          <p:cNvSpPr/>
          <p:nvPr/>
        </p:nvSpPr>
        <p:spPr bwMode="auto">
          <a:xfrm rot="21146637">
            <a:off x="139700" y="2401182"/>
            <a:ext cx="6616700" cy="3140075"/>
          </a:xfrm>
          <a:custGeom>
            <a:avLst/>
            <a:gdLst>
              <a:gd name="T0" fmla="*/ 0 w 1296"/>
              <a:gd name="T1" fmla="*/ 421 h 439"/>
              <a:gd name="T2" fmla="*/ 61 w 1296"/>
              <a:gd name="T3" fmla="*/ 427 h 439"/>
              <a:gd name="T4" fmla="*/ 221 w 1296"/>
              <a:gd name="T5" fmla="*/ 433 h 439"/>
              <a:gd name="T6" fmla="*/ 447 w 1296"/>
              <a:gd name="T7" fmla="*/ 422 h 439"/>
              <a:gd name="T8" fmla="*/ 573 w 1296"/>
              <a:gd name="T9" fmla="*/ 404 h 439"/>
              <a:gd name="T10" fmla="*/ 702 w 1296"/>
              <a:gd name="T11" fmla="*/ 377 h 439"/>
              <a:gd name="T12" fmla="*/ 828 w 1296"/>
              <a:gd name="T13" fmla="*/ 338 h 439"/>
              <a:gd name="T14" fmla="*/ 944 w 1296"/>
              <a:gd name="T15" fmla="*/ 288 h 439"/>
              <a:gd name="T16" fmla="*/ 1047 w 1296"/>
              <a:gd name="T17" fmla="*/ 229 h 439"/>
              <a:gd name="T18" fmla="*/ 1131 w 1296"/>
              <a:gd name="T19" fmla="*/ 165 h 439"/>
              <a:gd name="T20" fmla="*/ 1195 w 1296"/>
              <a:gd name="T21" fmla="*/ 102 h 439"/>
              <a:gd name="T22" fmla="*/ 1219 w 1296"/>
              <a:gd name="T23" fmla="*/ 74 h 439"/>
              <a:gd name="T24" fmla="*/ 1239 w 1296"/>
              <a:gd name="T25" fmla="*/ 50 h 439"/>
              <a:gd name="T26" fmla="*/ 1253 w 1296"/>
              <a:gd name="T27" fmla="*/ 29 h 439"/>
              <a:gd name="T28" fmla="*/ 1264 w 1296"/>
              <a:gd name="T29" fmla="*/ 13 h 439"/>
              <a:gd name="T30" fmla="*/ 1272 w 1296"/>
              <a:gd name="T31" fmla="*/ 0 h 439"/>
              <a:gd name="T32" fmla="*/ 1296 w 1296"/>
              <a:gd name="T33" fmla="*/ 16 h 439"/>
              <a:gd name="T34" fmla="*/ 1287 w 1296"/>
              <a:gd name="T35" fmla="*/ 29 h 439"/>
              <a:gd name="T36" fmla="*/ 1276 w 1296"/>
              <a:gd name="T37" fmla="*/ 45 h 439"/>
              <a:gd name="T38" fmla="*/ 1260 w 1296"/>
              <a:gd name="T39" fmla="*/ 66 h 439"/>
              <a:gd name="T40" fmla="*/ 1239 w 1296"/>
              <a:gd name="T41" fmla="*/ 91 h 439"/>
              <a:gd name="T42" fmla="*/ 1213 w 1296"/>
              <a:gd name="T43" fmla="*/ 120 h 439"/>
              <a:gd name="T44" fmla="*/ 1146 w 1296"/>
              <a:gd name="T45" fmla="*/ 183 h 439"/>
              <a:gd name="T46" fmla="*/ 1058 w 1296"/>
              <a:gd name="T47" fmla="*/ 247 h 439"/>
              <a:gd name="T48" fmla="*/ 953 w 1296"/>
              <a:gd name="T49" fmla="*/ 305 h 439"/>
              <a:gd name="T50" fmla="*/ 833 w 1296"/>
              <a:gd name="T51" fmla="*/ 354 h 439"/>
              <a:gd name="T52" fmla="*/ 706 w 1296"/>
              <a:gd name="T53" fmla="*/ 390 h 439"/>
              <a:gd name="T54" fmla="*/ 575 w 1296"/>
              <a:gd name="T55" fmla="*/ 415 h 439"/>
              <a:gd name="T56" fmla="*/ 448 w 1296"/>
              <a:gd name="T57" fmla="*/ 430 h 439"/>
              <a:gd name="T58" fmla="*/ 221 w 1296"/>
              <a:gd name="T59" fmla="*/ 437 h 439"/>
              <a:gd name="T60" fmla="*/ 60 w 1296"/>
              <a:gd name="T61" fmla="*/ 428 h 439"/>
              <a:gd name="T62" fmla="*/ 0 w 1296"/>
              <a:gd name="T63" fmla="*/ 421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96" h="439">
                <a:moveTo>
                  <a:pt x="0" y="421"/>
                </a:moveTo>
                <a:cubicBezTo>
                  <a:pt x="0" y="421"/>
                  <a:pt x="22" y="424"/>
                  <a:pt x="61" y="427"/>
                </a:cubicBezTo>
                <a:cubicBezTo>
                  <a:pt x="99" y="430"/>
                  <a:pt x="154" y="433"/>
                  <a:pt x="221" y="433"/>
                </a:cubicBezTo>
                <a:cubicBezTo>
                  <a:pt x="287" y="433"/>
                  <a:pt x="365" y="430"/>
                  <a:pt x="447" y="422"/>
                </a:cubicBezTo>
                <a:cubicBezTo>
                  <a:pt x="488" y="417"/>
                  <a:pt x="531" y="412"/>
                  <a:pt x="573" y="404"/>
                </a:cubicBezTo>
                <a:cubicBezTo>
                  <a:pt x="616" y="397"/>
                  <a:pt x="660" y="388"/>
                  <a:pt x="702" y="377"/>
                </a:cubicBezTo>
                <a:cubicBezTo>
                  <a:pt x="745" y="366"/>
                  <a:pt x="787" y="353"/>
                  <a:pt x="828" y="338"/>
                </a:cubicBezTo>
                <a:cubicBezTo>
                  <a:pt x="868" y="323"/>
                  <a:pt x="907" y="306"/>
                  <a:pt x="944" y="288"/>
                </a:cubicBezTo>
                <a:cubicBezTo>
                  <a:pt x="981" y="269"/>
                  <a:pt x="1015" y="249"/>
                  <a:pt x="1047" y="229"/>
                </a:cubicBezTo>
                <a:cubicBezTo>
                  <a:pt x="1078" y="208"/>
                  <a:pt x="1106" y="186"/>
                  <a:pt x="1131" y="165"/>
                </a:cubicBezTo>
                <a:cubicBezTo>
                  <a:pt x="1156" y="143"/>
                  <a:pt x="1177" y="122"/>
                  <a:pt x="1195" y="102"/>
                </a:cubicBezTo>
                <a:cubicBezTo>
                  <a:pt x="1204" y="93"/>
                  <a:pt x="1212" y="83"/>
                  <a:pt x="1219" y="74"/>
                </a:cubicBezTo>
                <a:cubicBezTo>
                  <a:pt x="1226" y="65"/>
                  <a:pt x="1233" y="57"/>
                  <a:pt x="1239" y="50"/>
                </a:cubicBezTo>
                <a:cubicBezTo>
                  <a:pt x="1244" y="42"/>
                  <a:pt x="1249" y="35"/>
                  <a:pt x="1253" y="29"/>
                </a:cubicBezTo>
                <a:cubicBezTo>
                  <a:pt x="1258" y="23"/>
                  <a:pt x="1261" y="18"/>
                  <a:pt x="1264" y="13"/>
                </a:cubicBezTo>
                <a:cubicBezTo>
                  <a:pt x="1270" y="5"/>
                  <a:pt x="1272" y="0"/>
                  <a:pt x="1272" y="0"/>
                </a:cubicBezTo>
                <a:cubicBezTo>
                  <a:pt x="1296" y="16"/>
                  <a:pt x="1296" y="16"/>
                  <a:pt x="1296" y="16"/>
                </a:cubicBezTo>
                <a:cubicBezTo>
                  <a:pt x="1296" y="16"/>
                  <a:pt x="1293" y="20"/>
                  <a:pt x="1287" y="29"/>
                </a:cubicBezTo>
                <a:cubicBezTo>
                  <a:pt x="1284" y="33"/>
                  <a:pt x="1280" y="39"/>
                  <a:pt x="1276" y="45"/>
                </a:cubicBezTo>
                <a:cubicBezTo>
                  <a:pt x="1271" y="51"/>
                  <a:pt x="1266" y="58"/>
                  <a:pt x="1260" y="66"/>
                </a:cubicBezTo>
                <a:cubicBezTo>
                  <a:pt x="1254" y="73"/>
                  <a:pt x="1247" y="82"/>
                  <a:pt x="1239" y="91"/>
                </a:cubicBezTo>
                <a:cubicBezTo>
                  <a:pt x="1231" y="100"/>
                  <a:pt x="1223" y="110"/>
                  <a:pt x="1213" y="120"/>
                </a:cubicBezTo>
                <a:cubicBezTo>
                  <a:pt x="1195" y="140"/>
                  <a:pt x="1172" y="161"/>
                  <a:pt x="1146" y="183"/>
                </a:cubicBezTo>
                <a:cubicBezTo>
                  <a:pt x="1120" y="204"/>
                  <a:pt x="1091" y="226"/>
                  <a:pt x="1058" y="247"/>
                </a:cubicBezTo>
                <a:cubicBezTo>
                  <a:pt x="1026" y="267"/>
                  <a:pt x="990" y="287"/>
                  <a:pt x="953" y="305"/>
                </a:cubicBezTo>
                <a:cubicBezTo>
                  <a:pt x="915" y="323"/>
                  <a:pt x="875" y="339"/>
                  <a:pt x="833" y="354"/>
                </a:cubicBezTo>
                <a:cubicBezTo>
                  <a:pt x="792" y="368"/>
                  <a:pt x="749" y="380"/>
                  <a:pt x="706" y="390"/>
                </a:cubicBezTo>
                <a:cubicBezTo>
                  <a:pt x="662" y="401"/>
                  <a:pt x="619" y="409"/>
                  <a:pt x="575" y="415"/>
                </a:cubicBezTo>
                <a:cubicBezTo>
                  <a:pt x="532" y="422"/>
                  <a:pt x="489" y="427"/>
                  <a:pt x="448" y="430"/>
                </a:cubicBezTo>
                <a:cubicBezTo>
                  <a:pt x="365" y="437"/>
                  <a:pt x="287" y="439"/>
                  <a:pt x="221" y="437"/>
                </a:cubicBezTo>
                <a:cubicBezTo>
                  <a:pt x="154" y="436"/>
                  <a:pt x="99" y="432"/>
                  <a:pt x="60" y="428"/>
                </a:cubicBezTo>
                <a:cubicBezTo>
                  <a:pt x="22" y="424"/>
                  <a:pt x="0" y="421"/>
                  <a:pt x="0" y="421"/>
                </a:cubicBezTo>
              </a:path>
            </a:pathLst>
          </a:custGeom>
          <a:solidFill>
            <a:schemeClr val="bg2">
              <a:lumMod val="85000"/>
            </a:schemeClr>
          </a:solidFill>
          <a:ln>
            <a:noFill/>
          </a:ln>
        </p:spPr>
        <p:txBody>
          <a:bodyPr/>
          <a:lstStyle/>
          <a:p>
            <a:pPr eaLnBrk="1" fontAlgn="auto" hangingPunct="1">
              <a:spcBef>
                <a:spcPts val="0"/>
              </a:spcBef>
              <a:spcAft>
                <a:spcPts val="0"/>
              </a:spcAft>
              <a:defRPr/>
            </a:pPr>
            <a:endParaRPr lang="en-US">
              <a:solidFill>
                <a:prstClr val="black"/>
              </a:solidFill>
              <a:cs typeface="+mn-ea"/>
              <a:sym typeface="+mn-lt"/>
            </a:endParaRPr>
          </a:p>
        </p:txBody>
      </p:sp>
      <p:pic>
        <p:nvPicPr>
          <p:cNvPr id="54" name="图片 29"/>
          <p:cNvPicPr>
            <a:picLocks noChangeAspect="1"/>
          </p:cNvPicPr>
          <p:nvPr/>
        </p:nvPicPr>
        <p:blipFill>
          <a:blip r:embed="rId1" cstate="screen"/>
          <a:srcRect/>
          <a:stretch>
            <a:fillRect/>
          </a:stretch>
        </p:blipFill>
        <p:spPr bwMode="auto">
          <a:xfrm rot="1291382">
            <a:off x="6265863" y="540632"/>
            <a:ext cx="722312" cy="231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Oval 8"/>
          <p:cNvSpPr>
            <a:spLocks noChangeArrowheads="1"/>
          </p:cNvSpPr>
          <p:nvPr/>
        </p:nvSpPr>
        <p:spPr bwMode="auto">
          <a:xfrm>
            <a:off x="4257675" y="4677657"/>
            <a:ext cx="238125" cy="238125"/>
          </a:xfrm>
          <a:prstGeom prst="ellipse">
            <a:avLst/>
          </a:prstGeom>
          <a:solidFill>
            <a:schemeClr val="bg1"/>
          </a:solidFill>
          <a:ln w="28575" cap="flat">
            <a:solidFill>
              <a:schemeClr val="bg2"/>
            </a:solidFill>
            <a:prstDash val="solid"/>
            <a:miter lim="800000"/>
          </a:ln>
          <a:effectLst>
            <a:outerShdw blurRad="50800" dist="381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56" name="Oval 10"/>
          <p:cNvSpPr>
            <a:spLocks noChangeArrowheads="1"/>
          </p:cNvSpPr>
          <p:nvPr/>
        </p:nvSpPr>
        <p:spPr bwMode="auto">
          <a:xfrm>
            <a:off x="5208588" y="3848982"/>
            <a:ext cx="249237" cy="250825"/>
          </a:xfrm>
          <a:prstGeom prst="ellipse">
            <a:avLst/>
          </a:prstGeom>
          <a:solidFill>
            <a:schemeClr val="bg1"/>
          </a:solidFill>
          <a:ln w="28575" cap="flat">
            <a:solidFill>
              <a:schemeClr val="bg2"/>
            </a:solidFill>
            <a:prstDash val="solid"/>
            <a:miter lim="800000"/>
          </a:ln>
          <a:effectLst>
            <a:outerShdw blurRad="50800" dist="381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57" name="Oval 12"/>
          <p:cNvSpPr>
            <a:spLocks noChangeArrowheads="1"/>
          </p:cNvSpPr>
          <p:nvPr/>
        </p:nvSpPr>
        <p:spPr bwMode="auto">
          <a:xfrm>
            <a:off x="5865813" y="2934582"/>
            <a:ext cx="284162" cy="284162"/>
          </a:xfrm>
          <a:prstGeom prst="ellipse">
            <a:avLst/>
          </a:prstGeom>
          <a:solidFill>
            <a:schemeClr val="bg1"/>
          </a:solidFill>
          <a:ln w="28575" cap="flat">
            <a:solidFill>
              <a:schemeClr val="bg2"/>
            </a:solidFill>
            <a:prstDash val="solid"/>
            <a:miter lim="800000"/>
          </a:ln>
          <a:effectLst>
            <a:outerShdw blurRad="50800" dist="381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58" name="Oval 8"/>
          <p:cNvSpPr>
            <a:spLocks noChangeArrowheads="1"/>
          </p:cNvSpPr>
          <p:nvPr/>
        </p:nvSpPr>
        <p:spPr bwMode="auto">
          <a:xfrm>
            <a:off x="2752725" y="5401557"/>
            <a:ext cx="206375" cy="204787"/>
          </a:xfrm>
          <a:prstGeom prst="ellipse">
            <a:avLst/>
          </a:prstGeom>
          <a:solidFill>
            <a:schemeClr val="bg1"/>
          </a:solidFill>
          <a:ln w="28575" cap="flat">
            <a:solidFill>
              <a:schemeClr val="bg2"/>
            </a:solidFill>
            <a:prstDash val="solid"/>
            <a:miter lim="800000"/>
          </a:ln>
          <a:effectLst>
            <a:outerShdw blurRad="50800" dist="381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59" name="文本框 58"/>
          <p:cNvSpPr txBox="1"/>
          <p:nvPr/>
        </p:nvSpPr>
        <p:spPr>
          <a:xfrm>
            <a:off x="3168650" y="5463540"/>
            <a:ext cx="8341995" cy="583565"/>
          </a:xfrm>
          <a:prstGeom prst="rect">
            <a:avLst/>
          </a:prstGeom>
          <a:noFill/>
        </p:spPr>
        <p:txBody>
          <a:bodyPr wrap="square">
            <a:spAutoFit/>
          </a:bodyPr>
          <a:lstStyle/>
          <a:p>
            <a:r>
              <a:rPr lang="zh-CN" altLang="en-US" sz="1600" dirty="0">
                <a:solidFill>
                  <a:schemeClr val="bg1"/>
                </a:solidFill>
                <a:latin typeface="+mj-ea"/>
                <a:ea typeface="+mj-ea"/>
                <a:sym typeface="+mn-ea"/>
              </a:rPr>
              <a:t>基于springboot电力行业安全知识考试系统是与教师科研相关的选题，是针对目前线下考试形式考察范围有限,组卷不够灵活,出题速度慢,阅卷速度慢、效率低等情况提出的课题。</a:t>
            </a:r>
            <a:endParaRPr lang="zh-CN" altLang="en-US" sz="1600" dirty="0">
              <a:solidFill>
                <a:schemeClr val="bg1"/>
              </a:solidFill>
              <a:latin typeface="+mj-ea"/>
              <a:ea typeface="+mj-ea"/>
              <a:sym typeface="+mn-ea"/>
            </a:endParaRPr>
          </a:p>
        </p:txBody>
      </p:sp>
      <p:sp>
        <p:nvSpPr>
          <p:cNvPr id="60" name="矩形: 圆角 36"/>
          <p:cNvSpPr>
            <a:spLocks noChangeArrowheads="1"/>
          </p:cNvSpPr>
          <p:nvPr/>
        </p:nvSpPr>
        <p:spPr bwMode="auto">
          <a:xfrm>
            <a:off x="1198563" y="5022144"/>
            <a:ext cx="1616075" cy="393700"/>
          </a:xfrm>
          <a:prstGeom prst="roundRect">
            <a:avLst>
              <a:gd name="adj" fmla="val 50000"/>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1" name="文本框 60"/>
          <p:cNvSpPr txBox="1"/>
          <p:nvPr/>
        </p:nvSpPr>
        <p:spPr>
          <a:xfrm>
            <a:off x="1509713" y="5017382"/>
            <a:ext cx="1097280" cy="368300"/>
          </a:xfrm>
          <a:prstGeom prst="rect">
            <a:avLst/>
          </a:prstGeom>
          <a:noFill/>
        </p:spPr>
        <p:txBody>
          <a:bodyPr wrap="none">
            <a:spAutoFit/>
          </a:bodyPr>
          <a:lstStyle/>
          <a:p>
            <a:pPr eaLnBrk="1" hangingPunct="1">
              <a:buFont typeface="Arial" panose="020B0604020202020204" pitchFamily="34" charset="0"/>
              <a:buNone/>
              <a:defRPr/>
            </a:pPr>
            <a:r>
              <a:rPr lang="zh-CN" altLang="en-US" dirty="0">
                <a:solidFill>
                  <a:schemeClr val="bg2"/>
                </a:solidFill>
                <a:latin typeface="+mj-ea"/>
                <a:ea typeface="+mj-ea"/>
              </a:rPr>
              <a:t>课题来源</a:t>
            </a:r>
            <a:endParaRPr lang="zh-CN" altLang="en-US" dirty="0">
              <a:solidFill>
                <a:schemeClr val="bg2"/>
              </a:solidFill>
              <a:latin typeface="+mj-ea"/>
              <a:ea typeface="+mj-ea"/>
            </a:endParaRPr>
          </a:p>
        </p:txBody>
      </p:sp>
      <p:sp>
        <p:nvSpPr>
          <p:cNvPr id="62" name="文本框 39"/>
          <p:cNvSpPr txBox="1">
            <a:spLocks noChangeArrowheads="1"/>
          </p:cNvSpPr>
          <p:nvPr/>
        </p:nvSpPr>
        <p:spPr bwMode="auto">
          <a:xfrm>
            <a:off x="4596130" y="4761865"/>
            <a:ext cx="727964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indent="0">
              <a:buNone/>
            </a:pPr>
            <a:r>
              <a:rPr lang="zh-CN" altLang="en-US" sz="1800" dirty="0">
                <a:solidFill>
                  <a:schemeClr val="bg1"/>
                </a:solidFill>
                <a:latin typeface="+mj-ea"/>
                <a:ea typeface="+mj-ea"/>
              </a:rPr>
              <a:t>关键是基于</a:t>
            </a:r>
            <a:r>
              <a:rPr lang="zh-CN" altLang="en-US" sz="1600" dirty="0">
                <a:solidFill>
                  <a:schemeClr val="bg1"/>
                </a:solidFill>
                <a:latin typeface="+mj-ea"/>
                <a:ea typeface="+mj-ea"/>
              </a:rPr>
              <a:t>springboot</a:t>
            </a:r>
            <a:r>
              <a:rPr lang="zh-CN" altLang="en-US" sz="1800" dirty="0">
                <a:solidFill>
                  <a:schemeClr val="bg1"/>
                </a:solidFill>
                <a:latin typeface="+mj-ea"/>
                <a:ea typeface="+mj-ea"/>
              </a:rPr>
              <a:t>技术 ，</a:t>
            </a:r>
            <a:r>
              <a:rPr lang="en-US" altLang="zh-CN" sz="1800" dirty="0">
                <a:solidFill>
                  <a:schemeClr val="bg1"/>
                </a:solidFill>
                <a:latin typeface="+mj-ea"/>
                <a:ea typeface="+mj-ea"/>
              </a:rPr>
              <a:t>springboot</a:t>
            </a:r>
            <a:r>
              <a:rPr lang="zh-CN" altLang="en-US" sz="1800" dirty="0">
                <a:solidFill>
                  <a:schemeClr val="bg1"/>
                </a:solidFill>
                <a:latin typeface="+mj-ea"/>
                <a:ea typeface="+mj-ea"/>
              </a:rPr>
              <a:t>技术集成了许多优秀的框架，大大提高了开发者的开发效率。</a:t>
            </a:r>
            <a:r>
              <a:rPr lang="zh-CN" altLang="en-US" sz="1800" dirty="0">
                <a:solidFill>
                  <a:schemeClr val="bg1"/>
                </a:solidFill>
                <a:latin typeface="+mj-ea"/>
                <a:ea typeface="+mj-ea"/>
              </a:rPr>
              <a:t> </a:t>
            </a:r>
            <a:endParaRPr lang="zh-CN" altLang="en-US" sz="1800" dirty="0">
              <a:solidFill>
                <a:schemeClr val="bg1"/>
              </a:solidFill>
              <a:latin typeface="+mj-ea"/>
              <a:ea typeface="+mj-ea"/>
            </a:endParaRPr>
          </a:p>
        </p:txBody>
      </p:sp>
      <p:sp>
        <p:nvSpPr>
          <p:cNvPr id="63" name="文本框 41"/>
          <p:cNvSpPr txBox="1">
            <a:spLocks noChangeArrowheads="1"/>
          </p:cNvSpPr>
          <p:nvPr/>
        </p:nvSpPr>
        <p:spPr bwMode="auto">
          <a:xfrm>
            <a:off x="5548313" y="3991857"/>
            <a:ext cx="56165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indent="0">
              <a:buNone/>
            </a:pPr>
            <a:r>
              <a:rPr lang="zh-CN" altLang="en-US" sz="1600" dirty="0">
                <a:solidFill>
                  <a:schemeClr val="bg1"/>
                </a:solidFill>
                <a:latin typeface="+mj-ea"/>
                <a:ea typeface="+mj-ea"/>
              </a:rPr>
              <a:t>重点需要关注课题中提到的线下考核的缺陷，在保证维持线下考核的优势的基础上来进行进一步的功能优化和扩展。</a:t>
            </a:r>
            <a:endParaRPr lang="zh-CN" altLang="en-US" sz="1600" dirty="0">
              <a:solidFill>
                <a:schemeClr val="bg1"/>
              </a:solidFill>
              <a:latin typeface="+mj-ea"/>
              <a:ea typeface="+mj-ea"/>
            </a:endParaRPr>
          </a:p>
        </p:txBody>
      </p:sp>
      <p:sp>
        <p:nvSpPr>
          <p:cNvPr id="64" name="文本框 43"/>
          <p:cNvSpPr txBox="1">
            <a:spLocks noChangeArrowheads="1"/>
          </p:cNvSpPr>
          <p:nvPr/>
        </p:nvSpPr>
        <p:spPr bwMode="auto">
          <a:xfrm>
            <a:off x="6292850" y="3066415"/>
            <a:ext cx="575437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indent="0">
              <a:buNone/>
            </a:pPr>
            <a:r>
              <a:rPr lang="zh-CN" altLang="en-US" sz="1600" dirty="0">
                <a:solidFill>
                  <a:schemeClr val="bg1"/>
                </a:solidFill>
                <a:latin typeface="+mj-ea"/>
                <a:ea typeface="+mj-ea"/>
              </a:rPr>
              <a:t>考核系统少不了后台管理，一般用户正常使用的系统和后台管理系统是分开开发，独立部署，但这里直接整合为一个项目部署，在首页设置一个入口，供管理员访问后台。</a:t>
            </a:r>
            <a:endParaRPr lang="zh-CN" altLang="en-US" sz="1600" dirty="0">
              <a:solidFill>
                <a:schemeClr val="bg1"/>
              </a:solidFill>
              <a:latin typeface="+mj-ea"/>
              <a:ea typeface="+mj-ea"/>
            </a:endParaRPr>
          </a:p>
        </p:txBody>
      </p:sp>
      <p:sp>
        <p:nvSpPr>
          <p:cNvPr id="65" name="矩形: 圆角 44"/>
          <p:cNvSpPr>
            <a:spLocks noChangeArrowheads="1"/>
          </p:cNvSpPr>
          <p:nvPr/>
        </p:nvSpPr>
        <p:spPr bwMode="auto">
          <a:xfrm>
            <a:off x="2676525" y="4363332"/>
            <a:ext cx="1616075" cy="393700"/>
          </a:xfrm>
          <a:prstGeom prst="roundRect">
            <a:avLst>
              <a:gd name="adj" fmla="val 50000"/>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6" name="文本框 65"/>
          <p:cNvSpPr txBox="1"/>
          <p:nvPr/>
        </p:nvSpPr>
        <p:spPr>
          <a:xfrm>
            <a:off x="2959100" y="4360157"/>
            <a:ext cx="1097280" cy="368300"/>
          </a:xfrm>
          <a:prstGeom prst="rect">
            <a:avLst/>
          </a:prstGeom>
          <a:noFill/>
        </p:spPr>
        <p:txBody>
          <a:bodyPr wrap="none">
            <a:spAutoFit/>
          </a:bodyPr>
          <a:lstStyle>
            <a:defPPr>
              <a:defRPr lang="zh-CN"/>
            </a:defPPr>
            <a:lvl1pPr>
              <a:defRPr b="1">
                <a:solidFill>
                  <a:schemeClr val="accent1"/>
                </a:solidFill>
              </a:defRPr>
            </a:lvl1pPr>
          </a:lstStyle>
          <a:p>
            <a:pPr eaLnBrk="1" hangingPunct="1">
              <a:buFont typeface="Arial" panose="020B0604020202020204" pitchFamily="34" charset="0"/>
              <a:buNone/>
              <a:defRPr/>
            </a:pPr>
            <a:r>
              <a:rPr lang="zh-CN" altLang="en-US" b="0" dirty="0">
                <a:solidFill>
                  <a:schemeClr val="bg2"/>
                </a:solidFill>
                <a:latin typeface="+mj-ea"/>
                <a:ea typeface="+mj-ea"/>
              </a:rPr>
              <a:t>技术要求</a:t>
            </a:r>
            <a:endParaRPr lang="zh-CN" altLang="en-US" b="0" dirty="0">
              <a:solidFill>
                <a:schemeClr val="bg2"/>
              </a:solidFill>
              <a:latin typeface="+mj-ea"/>
              <a:ea typeface="+mj-ea"/>
            </a:endParaRPr>
          </a:p>
        </p:txBody>
      </p:sp>
      <p:sp>
        <p:nvSpPr>
          <p:cNvPr id="67" name="矩形: 圆角 46"/>
          <p:cNvSpPr>
            <a:spLocks noChangeArrowheads="1"/>
          </p:cNvSpPr>
          <p:nvPr/>
        </p:nvSpPr>
        <p:spPr bwMode="auto">
          <a:xfrm>
            <a:off x="3548063" y="3575932"/>
            <a:ext cx="1616075" cy="393700"/>
          </a:xfrm>
          <a:prstGeom prst="roundRect">
            <a:avLst>
              <a:gd name="adj" fmla="val 50000"/>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8" name="文本框 67"/>
          <p:cNvSpPr txBox="1"/>
          <p:nvPr/>
        </p:nvSpPr>
        <p:spPr>
          <a:xfrm>
            <a:off x="3832225" y="3574344"/>
            <a:ext cx="1097280" cy="368300"/>
          </a:xfrm>
          <a:prstGeom prst="rect">
            <a:avLst/>
          </a:prstGeom>
          <a:noFill/>
        </p:spPr>
        <p:txBody>
          <a:bodyPr wrap="none">
            <a:spAutoFit/>
          </a:bodyPr>
          <a:lstStyle>
            <a:defPPr>
              <a:defRPr lang="zh-CN"/>
            </a:defPPr>
            <a:lvl1pPr>
              <a:defRPr b="1">
                <a:solidFill>
                  <a:schemeClr val="accent1"/>
                </a:solidFill>
              </a:defRPr>
            </a:lvl1pPr>
          </a:lstStyle>
          <a:p>
            <a:pPr eaLnBrk="1" hangingPunct="1">
              <a:buFont typeface="Arial" panose="020B0604020202020204" pitchFamily="34" charset="0"/>
              <a:buNone/>
              <a:defRPr/>
            </a:pPr>
            <a:r>
              <a:rPr lang="zh-CN" altLang="en-US" b="0" dirty="0">
                <a:solidFill>
                  <a:schemeClr val="bg2"/>
                </a:solidFill>
                <a:latin typeface="+mj-ea"/>
                <a:ea typeface="+mj-ea"/>
              </a:rPr>
              <a:t>要点提升</a:t>
            </a:r>
            <a:endParaRPr lang="zh-CN" altLang="en-US" b="0" dirty="0">
              <a:solidFill>
                <a:schemeClr val="bg2"/>
              </a:solidFill>
              <a:latin typeface="+mj-ea"/>
              <a:ea typeface="+mj-ea"/>
            </a:endParaRPr>
          </a:p>
        </p:txBody>
      </p:sp>
      <p:sp>
        <p:nvSpPr>
          <p:cNvPr id="69" name="矩形: 圆角 48"/>
          <p:cNvSpPr>
            <a:spLocks noChangeArrowheads="1"/>
          </p:cNvSpPr>
          <p:nvPr/>
        </p:nvSpPr>
        <p:spPr bwMode="auto">
          <a:xfrm>
            <a:off x="4208463" y="2672644"/>
            <a:ext cx="1616075" cy="393700"/>
          </a:xfrm>
          <a:prstGeom prst="roundRect">
            <a:avLst>
              <a:gd name="adj" fmla="val 50000"/>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lvl1pPr>
              <a:spcBef>
                <a:spcPct val="20000"/>
              </a:spcBef>
              <a:buChar char="•"/>
              <a:defRPr sz="2000">
                <a:solidFill>
                  <a:schemeClr val="tx2"/>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2"/>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0" name="文本框 69"/>
          <p:cNvSpPr txBox="1"/>
          <p:nvPr/>
        </p:nvSpPr>
        <p:spPr>
          <a:xfrm>
            <a:off x="4494213" y="2683757"/>
            <a:ext cx="868680" cy="368300"/>
          </a:xfrm>
          <a:prstGeom prst="rect">
            <a:avLst/>
          </a:prstGeom>
          <a:noFill/>
        </p:spPr>
        <p:txBody>
          <a:bodyPr wrap="none">
            <a:spAutoFit/>
          </a:bodyPr>
          <a:lstStyle>
            <a:defPPr>
              <a:defRPr lang="zh-CN"/>
            </a:defPPr>
            <a:lvl1pPr>
              <a:defRPr b="1">
                <a:solidFill>
                  <a:schemeClr val="accent1"/>
                </a:solidFill>
              </a:defRPr>
            </a:lvl1pPr>
          </a:lstStyle>
          <a:p>
            <a:pPr eaLnBrk="1" hangingPunct="1">
              <a:buFont typeface="Arial" panose="020B0604020202020204" pitchFamily="34" charset="0"/>
              <a:buNone/>
              <a:defRPr/>
            </a:pPr>
            <a:r>
              <a:rPr lang="zh-CN" altLang="en-US" b="0" dirty="0">
                <a:solidFill>
                  <a:schemeClr val="bg2"/>
                </a:solidFill>
                <a:latin typeface="+mj-ea"/>
                <a:ea typeface="+mj-ea"/>
              </a:rPr>
              <a:t>创新点</a:t>
            </a:r>
            <a:endParaRPr lang="zh-CN" altLang="en-US" b="0" dirty="0">
              <a:solidFill>
                <a:schemeClr val="bg2"/>
              </a:solidFill>
              <a:latin typeface="+mj-ea"/>
              <a:ea typeface="+mj-ea"/>
            </a:endParaRPr>
          </a:p>
        </p:txBody>
      </p:sp>
      <p:sp>
        <p:nvSpPr>
          <p:cNvPr id="71" name="TextBox 22"/>
          <p:cNvSpPr txBox="1"/>
          <p:nvPr/>
        </p:nvSpPr>
        <p:spPr>
          <a:xfrm>
            <a:off x="909141" y="2212426"/>
            <a:ext cx="2182812" cy="1106805"/>
          </a:xfrm>
          <a:prstGeom prst="rect">
            <a:avLst/>
          </a:prstGeom>
          <a:noFill/>
        </p:spPr>
        <p:txBody>
          <a:bodyPr>
            <a:spAutoFit/>
          </a:bodyPr>
          <a:lstStyle/>
          <a:p>
            <a:pPr algn="ctr" eaLnBrk="1" hangingPunct="1">
              <a:lnSpc>
                <a:spcPct val="150000"/>
              </a:lnSpc>
              <a:buFont typeface="Arial" panose="020B0604020202020204" pitchFamily="34" charset="0"/>
              <a:buNone/>
              <a:defRPr/>
            </a:pPr>
            <a:r>
              <a:rPr lang="zh-CN" altLang="en-US" sz="2200" b="1" dirty="0">
                <a:solidFill>
                  <a:schemeClr val="bg1"/>
                </a:solidFill>
                <a:latin typeface="+mj-ea"/>
                <a:ea typeface="+mj-ea"/>
              </a:rPr>
              <a:t>四个研究要点</a:t>
            </a:r>
            <a:endParaRPr lang="en-US" altLang="zh-CN" sz="2200" b="1" dirty="0">
              <a:solidFill>
                <a:schemeClr val="bg1"/>
              </a:solidFill>
              <a:latin typeface="+mj-ea"/>
              <a:ea typeface="+mj-ea"/>
            </a:endParaRPr>
          </a:p>
          <a:p>
            <a:pPr algn="ctr" eaLnBrk="1" hangingPunct="1">
              <a:lnSpc>
                <a:spcPct val="150000"/>
              </a:lnSpc>
              <a:buFont typeface="Arial" panose="020B0604020202020204" pitchFamily="34" charset="0"/>
              <a:buNone/>
              <a:defRPr/>
            </a:pPr>
            <a:r>
              <a:rPr lang="zh-CN" altLang="en-US" sz="2200" b="1" dirty="0">
                <a:solidFill>
                  <a:schemeClr val="bg1"/>
                </a:solidFill>
                <a:latin typeface="+mj-ea"/>
                <a:ea typeface="+mj-ea"/>
              </a:rPr>
              <a:t>贯穿全盘工作</a:t>
            </a:r>
            <a:endParaRPr lang="zh-CN" altLang="en-US" sz="2200" b="1" dirty="0">
              <a:solidFill>
                <a:schemeClr val="bg1"/>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矩形 93"/>
          <p:cNvSpPr/>
          <p:nvPr/>
        </p:nvSpPr>
        <p:spPr bwMode="auto">
          <a:xfrm>
            <a:off x="6800975" y="1225828"/>
            <a:ext cx="4543643" cy="4397554"/>
          </a:xfrm>
          <a:prstGeom prst="rect">
            <a:avLst/>
          </a:prstGeom>
          <a:solidFill>
            <a:schemeClr val="bg2">
              <a:lumMod val="95000"/>
            </a:schemeClr>
          </a:solidFill>
          <a:ln w="14288" cap="flat">
            <a:solidFill>
              <a:srgbClr val="B3B3B3"/>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95" name="矩形 94"/>
          <p:cNvSpPr/>
          <p:nvPr/>
        </p:nvSpPr>
        <p:spPr>
          <a:xfrm>
            <a:off x="6991785" y="1533196"/>
            <a:ext cx="4162022" cy="3969385"/>
          </a:xfrm>
          <a:prstGeom prst="rect">
            <a:avLst/>
          </a:prstGeom>
          <a:noFill/>
        </p:spPr>
        <p:txBody>
          <a:bodyPr wrap="square" rtlCol="0">
            <a:spAutoFit/>
          </a:bodyPr>
          <a:lstStyle/>
          <a:p>
            <a:pPr marL="285750" indent="-285750" algn="just">
              <a:buFont typeface="Wingdings" panose="05000000000000000000" pitchFamily="2" charset="2"/>
              <a:buChar char="n"/>
            </a:pPr>
            <a:r>
              <a:rPr lang="zh-CN" altLang="en-US" dirty="0">
                <a:solidFill>
                  <a:schemeClr val="bg1"/>
                </a:solidFill>
                <a:latin typeface="+mn-ea"/>
                <a:ea typeface="+mn-ea"/>
              </a:rPr>
              <a:t>项目部署在阿里云服务器（华东一区</a:t>
            </a:r>
            <a:r>
              <a:rPr lang="zh-CN" altLang="en-US" dirty="0">
                <a:solidFill>
                  <a:schemeClr val="bg1"/>
                </a:solidFill>
                <a:latin typeface="+mn-ea"/>
                <a:ea typeface="+mn-ea"/>
              </a:rPr>
              <a:t>）</a:t>
            </a:r>
            <a:endParaRPr lang="zh-CN" altLang="en-US" dirty="0">
              <a:solidFill>
                <a:schemeClr val="bg1"/>
              </a:solidFill>
              <a:latin typeface="+mn-ea"/>
              <a:ea typeface="+mn-ea"/>
            </a:endParaRPr>
          </a:p>
          <a:p>
            <a:pPr marL="285750" indent="-285750" algn="just">
              <a:buFont typeface="Wingdings" panose="05000000000000000000" pitchFamily="2" charset="2"/>
              <a:buChar char="n"/>
            </a:pPr>
            <a:r>
              <a:rPr lang="zh-CN" altLang="en-US" dirty="0">
                <a:solidFill>
                  <a:schemeClr val="bg1"/>
                </a:solidFill>
                <a:latin typeface="+mn-ea"/>
                <a:ea typeface="+mn-ea"/>
              </a:rPr>
              <a:t>服务器为</a:t>
            </a:r>
            <a:r>
              <a:rPr lang="en-US" altLang="zh-CN" dirty="0">
                <a:solidFill>
                  <a:schemeClr val="bg1"/>
                </a:solidFill>
                <a:latin typeface="+mn-ea"/>
                <a:ea typeface="+mn-ea"/>
              </a:rPr>
              <a:t>win10</a:t>
            </a:r>
            <a:r>
              <a:rPr lang="zh-CN" altLang="en-US" dirty="0">
                <a:solidFill>
                  <a:schemeClr val="bg1"/>
                </a:solidFill>
                <a:latin typeface="+mn-ea"/>
                <a:ea typeface="+mn-ea"/>
              </a:rPr>
              <a:t>（</a:t>
            </a:r>
            <a:r>
              <a:rPr lang="en-US" altLang="zh-CN" dirty="0">
                <a:solidFill>
                  <a:schemeClr val="bg1"/>
                </a:solidFill>
                <a:latin typeface="+mn-ea"/>
                <a:ea typeface="+mn-ea"/>
              </a:rPr>
              <a:t>windows server 2019</a:t>
            </a:r>
            <a:r>
              <a:rPr lang="zh-CN" altLang="en-US" dirty="0">
                <a:solidFill>
                  <a:schemeClr val="bg1"/>
                </a:solidFill>
                <a:latin typeface="+mn-ea"/>
                <a:ea typeface="+mn-ea"/>
              </a:rPr>
              <a:t>）</a:t>
            </a:r>
            <a:endParaRPr lang="zh-CN" altLang="en-US" dirty="0">
              <a:solidFill>
                <a:schemeClr val="bg1"/>
              </a:solidFill>
              <a:latin typeface="+mn-ea"/>
              <a:ea typeface="+mn-ea"/>
            </a:endParaRPr>
          </a:p>
          <a:p>
            <a:pPr marL="285750" indent="-285750" algn="just">
              <a:buFont typeface="Wingdings" panose="05000000000000000000" pitchFamily="2" charset="2"/>
              <a:buChar char="n"/>
            </a:pPr>
            <a:r>
              <a:rPr lang="zh-CN" altLang="en-US" dirty="0">
                <a:solidFill>
                  <a:schemeClr val="bg1"/>
                </a:solidFill>
                <a:latin typeface="+mn-ea"/>
                <a:ea typeface="+mn-ea"/>
              </a:rPr>
              <a:t>数据库采用</a:t>
            </a:r>
            <a:r>
              <a:rPr lang="en-US" altLang="zh-CN" dirty="0">
                <a:solidFill>
                  <a:schemeClr val="bg1"/>
                </a:solidFill>
                <a:latin typeface="+mn-ea"/>
                <a:ea typeface="+mn-ea"/>
              </a:rPr>
              <a:t>mysql5.6</a:t>
            </a:r>
            <a:endParaRPr lang="en-US" altLang="zh-CN" dirty="0">
              <a:solidFill>
                <a:schemeClr val="bg1"/>
              </a:solidFill>
              <a:latin typeface="+mn-ea"/>
              <a:ea typeface="+mn-ea"/>
            </a:endParaRPr>
          </a:p>
          <a:p>
            <a:pPr marL="285750" indent="-285750" algn="just">
              <a:buFont typeface="Wingdings" panose="05000000000000000000" pitchFamily="2" charset="2"/>
              <a:buChar char="n"/>
            </a:pPr>
            <a:r>
              <a:rPr lang="zh-CN" altLang="en-US" dirty="0">
                <a:solidFill>
                  <a:schemeClr val="bg1"/>
                </a:solidFill>
                <a:latin typeface="+mn-ea"/>
                <a:ea typeface="+mn-ea"/>
              </a:rPr>
              <a:t>利用</a:t>
            </a:r>
            <a:r>
              <a:rPr lang="en-US" altLang="zh-CN" dirty="0">
                <a:solidFill>
                  <a:schemeClr val="bg1"/>
                </a:solidFill>
                <a:latin typeface="+mn-ea"/>
                <a:ea typeface="+mn-ea"/>
              </a:rPr>
              <a:t>nginx</a:t>
            </a:r>
            <a:r>
              <a:rPr lang="zh-CN" altLang="en-US" dirty="0">
                <a:solidFill>
                  <a:schemeClr val="bg1"/>
                </a:solidFill>
                <a:latin typeface="+mn-ea"/>
                <a:ea typeface="+mn-ea"/>
              </a:rPr>
              <a:t>服务器进行本地的端口转发</a:t>
            </a:r>
            <a:endParaRPr lang="zh-CN" altLang="en-US" dirty="0">
              <a:solidFill>
                <a:schemeClr val="bg1"/>
              </a:solidFill>
              <a:latin typeface="+mn-ea"/>
              <a:ea typeface="+mn-ea"/>
            </a:endParaRPr>
          </a:p>
          <a:p>
            <a:pPr marL="285750" indent="-285750" algn="just">
              <a:buFont typeface="Wingdings" panose="05000000000000000000" pitchFamily="2" charset="2"/>
              <a:buChar char="n"/>
            </a:pPr>
            <a:r>
              <a:rPr lang="en-US" altLang="zh-CN" dirty="0">
                <a:solidFill>
                  <a:schemeClr val="bg1"/>
                </a:solidFill>
                <a:latin typeface="+mn-ea"/>
                <a:ea typeface="+mn-ea"/>
              </a:rPr>
              <a:t>tomcat</a:t>
            </a:r>
            <a:r>
              <a:rPr lang="zh-CN" altLang="en-US" dirty="0">
                <a:solidFill>
                  <a:schemeClr val="bg1"/>
                </a:solidFill>
                <a:latin typeface="+mn-ea"/>
                <a:ea typeface="+mn-ea"/>
              </a:rPr>
              <a:t>使用的是</a:t>
            </a:r>
            <a:r>
              <a:rPr lang="en-US" altLang="zh-CN" dirty="0">
                <a:solidFill>
                  <a:schemeClr val="bg1"/>
                </a:solidFill>
                <a:latin typeface="+mn-ea"/>
                <a:ea typeface="+mn-ea"/>
              </a:rPr>
              <a:t>springboot</a:t>
            </a:r>
            <a:r>
              <a:rPr lang="zh-CN" altLang="en-US" dirty="0">
                <a:solidFill>
                  <a:schemeClr val="bg1"/>
                </a:solidFill>
                <a:latin typeface="+mn-ea"/>
                <a:ea typeface="+mn-ea"/>
              </a:rPr>
              <a:t>内置的</a:t>
            </a:r>
            <a:r>
              <a:rPr lang="en-US" altLang="zh-CN" dirty="0">
                <a:solidFill>
                  <a:schemeClr val="bg1"/>
                </a:solidFill>
                <a:latin typeface="+mn-ea"/>
                <a:ea typeface="+mn-ea"/>
              </a:rPr>
              <a:t>tomcat</a:t>
            </a:r>
            <a:r>
              <a:rPr lang="zh-CN" altLang="en-US" dirty="0">
                <a:solidFill>
                  <a:schemeClr val="bg1"/>
                </a:solidFill>
                <a:latin typeface="+mn-ea"/>
                <a:ea typeface="+mn-ea"/>
              </a:rPr>
              <a:t>，运行</a:t>
            </a:r>
            <a:r>
              <a:rPr lang="en-US" altLang="zh-CN" dirty="0">
                <a:solidFill>
                  <a:schemeClr val="bg1"/>
                </a:solidFill>
                <a:latin typeface="+mn-ea"/>
                <a:ea typeface="+mn-ea"/>
              </a:rPr>
              <a:t>jar</a:t>
            </a:r>
            <a:r>
              <a:rPr lang="zh-CN" altLang="en-US" dirty="0">
                <a:solidFill>
                  <a:schemeClr val="bg1"/>
                </a:solidFill>
                <a:latin typeface="+mn-ea"/>
                <a:ea typeface="+mn-ea"/>
              </a:rPr>
              <a:t>文件即可。</a:t>
            </a:r>
            <a:endParaRPr lang="zh-CN" altLang="en-US" dirty="0">
              <a:solidFill>
                <a:schemeClr val="bg1"/>
              </a:solidFill>
              <a:latin typeface="+mn-ea"/>
              <a:ea typeface="+mn-ea"/>
            </a:endParaRPr>
          </a:p>
          <a:p>
            <a:pPr marL="285750" indent="-285750" algn="just">
              <a:buFont typeface="Wingdings" panose="05000000000000000000" pitchFamily="2" charset="2"/>
              <a:buChar char="n"/>
            </a:pPr>
            <a:r>
              <a:rPr lang="en-US" altLang="zh-CN" dirty="0">
                <a:solidFill>
                  <a:schemeClr val="bg1"/>
                </a:solidFill>
                <a:latin typeface="+mn-ea"/>
                <a:ea typeface="+mn-ea"/>
              </a:rPr>
              <a:t>springboot</a:t>
            </a:r>
            <a:r>
              <a:rPr lang="zh-CN" altLang="en-US" dirty="0">
                <a:solidFill>
                  <a:schemeClr val="bg1"/>
                </a:solidFill>
                <a:latin typeface="+mn-ea"/>
                <a:ea typeface="+mn-ea"/>
              </a:rPr>
              <a:t>采用</a:t>
            </a:r>
            <a:r>
              <a:rPr lang="en-US" altLang="zh-CN" dirty="0">
                <a:solidFill>
                  <a:schemeClr val="bg1"/>
                </a:solidFill>
                <a:latin typeface="+mn-ea"/>
                <a:ea typeface="+mn-ea"/>
              </a:rPr>
              <a:t>2.2.5</a:t>
            </a:r>
            <a:r>
              <a:rPr lang="zh-CN" altLang="en-US" dirty="0">
                <a:solidFill>
                  <a:schemeClr val="bg1"/>
                </a:solidFill>
                <a:latin typeface="+mn-ea"/>
                <a:ea typeface="+mn-ea"/>
              </a:rPr>
              <a:t>版本</a:t>
            </a:r>
            <a:endParaRPr lang="zh-CN" altLang="en-US" dirty="0">
              <a:solidFill>
                <a:schemeClr val="bg1"/>
              </a:solidFill>
              <a:latin typeface="+mn-ea"/>
              <a:ea typeface="+mn-ea"/>
            </a:endParaRPr>
          </a:p>
          <a:p>
            <a:pPr marL="285750" indent="-285750" algn="just">
              <a:buFont typeface="Wingdings" panose="05000000000000000000" pitchFamily="2" charset="2"/>
              <a:buChar char="n"/>
            </a:pPr>
            <a:r>
              <a:rPr lang="en-US" altLang="zh-CN" dirty="0">
                <a:solidFill>
                  <a:schemeClr val="bg1"/>
                </a:solidFill>
                <a:latin typeface="+mn-ea"/>
                <a:ea typeface="+mn-ea"/>
              </a:rPr>
              <a:t>ngin</a:t>
            </a:r>
            <a:r>
              <a:rPr lang="zh-CN" altLang="en-US" dirty="0">
                <a:solidFill>
                  <a:schemeClr val="bg1"/>
                </a:solidFill>
                <a:latin typeface="+mn-ea"/>
                <a:ea typeface="+mn-ea"/>
              </a:rPr>
              <a:t>采用</a:t>
            </a:r>
            <a:r>
              <a:rPr lang="en-US" altLang="zh-CN" dirty="0">
                <a:solidFill>
                  <a:schemeClr val="bg1"/>
                </a:solidFill>
                <a:latin typeface="+mn-ea"/>
                <a:ea typeface="+mn-ea"/>
              </a:rPr>
              <a:t>1.15.8</a:t>
            </a:r>
            <a:r>
              <a:rPr lang="zh-CN" altLang="en-US" dirty="0">
                <a:solidFill>
                  <a:schemeClr val="bg1"/>
                </a:solidFill>
                <a:latin typeface="+mn-ea"/>
                <a:ea typeface="+mn-ea"/>
              </a:rPr>
              <a:t>版本</a:t>
            </a:r>
            <a:endParaRPr lang="zh-CN" altLang="en-US" dirty="0">
              <a:solidFill>
                <a:schemeClr val="bg1"/>
              </a:solidFill>
              <a:latin typeface="+mn-ea"/>
              <a:ea typeface="+mn-ea"/>
            </a:endParaRPr>
          </a:p>
          <a:p>
            <a:pPr marL="285750" indent="-285750" algn="just">
              <a:buFont typeface="Wingdings" panose="05000000000000000000" pitchFamily="2" charset="2"/>
              <a:buChar char="n"/>
            </a:pPr>
            <a:r>
              <a:rPr lang="zh-CN" altLang="en-US" dirty="0">
                <a:solidFill>
                  <a:schemeClr val="bg1"/>
                </a:solidFill>
                <a:latin typeface="+mn-ea"/>
                <a:ea typeface="+mn-ea"/>
              </a:rPr>
              <a:t>前端前期测试采用</a:t>
            </a:r>
            <a:r>
              <a:rPr lang="en-US" altLang="zh-CN" dirty="0">
                <a:solidFill>
                  <a:schemeClr val="bg1"/>
                </a:solidFill>
                <a:latin typeface="+mn-ea"/>
                <a:ea typeface="+mn-ea"/>
              </a:rPr>
              <a:t>live-server</a:t>
            </a:r>
            <a:r>
              <a:rPr lang="zh-CN" altLang="en-US" dirty="0">
                <a:solidFill>
                  <a:schemeClr val="bg1"/>
                </a:solidFill>
                <a:latin typeface="+mn-ea"/>
                <a:ea typeface="+mn-ea"/>
              </a:rPr>
              <a:t>实现热部署</a:t>
            </a:r>
            <a:endParaRPr lang="zh-CN" altLang="en-US" dirty="0">
              <a:solidFill>
                <a:schemeClr val="bg1"/>
              </a:solidFill>
              <a:latin typeface="+mn-ea"/>
              <a:ea typeface="+mn-ea"/>
            </a:endParaRPr>
          </a:p>
          <a:p>
            <a:pPr marL="285750" indent="-285750" algn="just">
              <a:buFont typeface="Wingdings" panose="05000000000000000000" pitchFamily="2" charset="2"/>
              <a:buChar char="n"/>
            </a:pPr>
            <a:r>
              <a:rPr lang="zh-CN" altLang="en-US" dirty="0">
                <a:solidFill>
                  <a:schemeClr val="bg1"/>
                </a:solidFill>
                <a:latin typeface="+mn-ea"/>
                <a:ea typeface="+mn-ea"/>
              </a:rPr>
              <a:t>前端使用的是</a:t>
            </a:r>
            <a:r>
              <a:rPr lang="en-US" altLang="zh-CN" dirty="0">
                <a:solidFill>
                  <a:schemeClr val="bg1"/>
                </a:solidFill>
                <a:latin typeface="+mn-ea"/>
                <a:ea typeface="+mn-ea"/>
              </a:rPr>
              <a:t>html</a:t>
            </a:r>
            <a:r>
              <a:rPr lang="zh-CN" altLang="en-US" dirty="0">
                <a:solidFill>
                  <a:schemeClr val="bg1"/>
                </a:solidFill>
                <a:latin typeface="+mn-ea"/>
                <a:ea typeface="+mn-ea"/>
              </a:rPr>
              <a:t>页面（</a:t>
            </a:r>
            <a:r>
              <a:rPr lang="en-US" altLang="zh-CN" dirty="0">
                <a:solidFill>
                  <a:schemeClr val="bg1"/>
                </a:solidFill>
                <a:latin typeface="+mn-ea"/>
                <a:ea typeface="+mn-ea"/>
              </a:rPr>
              <a:t>jquery</a:t>
            </a:r>
            <a:r>
              <a:rPr lang="zh-CN" altLang="en-US" dirty="0">
                <a:solidFill>
                  <a:schemeClr val="bg1"/>
                </a:solidFill>
                <a:latin typeface="+mn-ea"/>
                <a:ea typeface="+mn-ea"/>
              </a:rPr>
              <a:t>、</a:t>
            </a:r>
            <a:r>
              <a:rPr lang="en-US" altLang="zh-CN" dirty="0">
                <a:solidFill>
                  <a:schemeClr val="bg1"/>
                </a:solidFill>
                <a:latin typeface="+mn-ea"/>
                <a:ea typeface="+mn-ea"/>
              </a:rPr>
              <a:t>ajax</a:t>
            </a:r>
            <a:r>
              <a:rPr lang="zh-CN" altLang="en-US" dirty="0">
                <a:solidFill>
                  <a:schemeClr val="bg1"/>
                </a:solidFill>
                <a:latin typeface="+mn-ea"/>
                <a:ea typeface="+mn-ea"/>
              </a:rPr>
              <a:t>异步请求</a:t>
            </a:r>
            <a:r>
              <a:rPr lang="zh-CN" altLang="en-US" dirty="0">
                <a:solidFill>
                  <a:schemeClr val="bg1"/>
                </a:solidFill>
                <a:latin typeface="+mn-ea"/>
                <a:ea typeface="+mn-ea"/>
              </a:rPr>
              <a:t>），无</a:t>
            </a:r>
            <a:r>
              <a:rPr lang="en-US" altLang="zh-CN" dirty="0">
                <a:solidFill>
                  <a:schemeClr val="bg1"/>
                </a:solidFill>
                <a:latin typeface="+mn-ea"/>
                <a:ea typeface="+mn-ea"/>
              </a:rPr>
              <a:t>jsp</a:t>
            </a:r>
            <a:endParaRPr lang="en-US" altLang="zh-CN" dirty="0">
              <a:solidFill>
                <a:schemeClr val="bg1"/>
              </a:solidFill>
              <a:latin typeface="+mn-ea"/>
              <a:ea typeface="+mn-ea"/>
            </a:endParaRPr>
          </a:p>
        </p:txBody>
      </p:sp>
      <p:sp>
        <p:nvSpPr>
          <p:cNvPr id="96" name="Freeform 5"/>
          <p:cNvSpPr>
            <a:spLocks noEditPoints="1"/>
          </p:cNvSpPr>
          <p:nvPr/>
        </p:nvSpPr>
        <p:spPr bwMode="auto">
          <a:xfrm>
            <a:off x="898319" y="1869844"/>
            <a:ext cx="2779576" cy="2765014"/>
          </a:xfrm>
          <a:custGeom>
            <a:avLst/>
            <a:gdLst>
              <a:gd name="T0" fmla="*/ 2474 w 4948"/>
              <a:gd name="T1" fmla="*/ 4348 h 4921"/>
              <a:gd name="T2" fmla="*/ 2474 w 4948"/>
              <a:gd name="T3" fmla="*/ 573 h 4921"/>
              <a:gd name="T4" fmla="*/ 2675 w 4948"/>
              <a:gd name="T5" fmla="*/ 0 h 4921"/>
              <a:gd name="T6" fmla="*/ 2178 w 4948"/>
              <a:gd name="T7" fmla="*/ 391 h 4921"/>
              <a:gd name="T8" fmla="*/ 1696 w 4948"/>
              <a:gd name="T9" fmla="*/ 116 h 4921"/>
              <a:gd name="T10" fmla="*/ 1393 w 4948"/>
              <a:gd name="T11" fmla="*/ 677 h 4921"/>
              <a:gd name="T12" fmla="*/ 867 w 4948"/>
              <a:gd name="T13" fmla="*/ 579 h 4921"/>
              <a:gd name="T14" fmla="*/ 801 w 4948"/>
              <a:gd name="T15" fmla="*/ 1218 h 4921"/>
              <a:gd name="T16" fmla="*/ 245 w 4948"/>
              <a:gd name="T17" fmla="*/ 1374 h 4921"/>
              <a:gd name="T18" fmla="*/ 444 w 4948"/>
              <a:gd name="T19" fmla="*/ 1988 h 4921"/>
              <a:gd name="T20" fmla="*/ 0 w 4948"/>
              <a:gd name="T21" fmla="*/ 2260 h 4921"/>
              <a:gd name="T22" fmla="*/ 412 w 4948"/>
              <a:gd name="T23" fmla="*/ 2760 h 4921"/>
              <a:gd name="T24" fmla="*/ 109 w 4948"/>
              <a:gd name="T25" fmla="*/ 3210 h 4921"/>
              <a:gd name="T26" fmla="*/ 678 w 4948"/>
              <a:gd name="T27" fmla="*/ 3517 h 4921"/>
              <a:gd name="T28" fmla="*/ 582 w 4948"/>
              <a:gd name="T29" fmla="*/ 4059 h 4921"/>
              <a:gd name="T30" fmla="*/ 1221 w 4948"/>
              <a:gd name="T31" fmla="*/ 4127 h 4921"/>
              <a:gd name="T32" fmla="*/ 1322 w 4948"/>
              <a:gd name="T33" fmla="*/ 4647 h 4921"/>
              <a:gd name="T34" fmla="*/ 1934 w 4948"/>
              <a:gd name="T35" fmla="*/ 4479 h 4921"/>
              <a:gd name="T36" fmla="*/ 2273 w 4948"/>
              <a:gd name="T37" fmla="*/ 4921 h 4921"/>
              <a:gd name="T38" fmla="*/ 2768 w 4948"/>
              <a:gd name="T39" fmla="*/ 4536 h 4921"/>
              <a:gd name="T40" fmla="*/ 3252 w 4948"/>
              <a:gd name="T41" fmla="*/ 4805 h 4921"/>
              <a:gd name="T42" fmla="*/ 3558 w 4948"/>
              <a:gd name="T43" fmla="*/ 4267 h 4921"/>
              <a:gd name="T44" fmla="*/ 4081 w 4948"/>
              <a:gd name="T45" fmla="*/ 4342 h 4921"/>
              <a:gd name="T46" fmla="*/ 4165 w 4948"/>
              <a:gd name="T47" fmla="*/ 3735 h 4921"/>
              <a:gd name="T48" fmla="*/ 4703 w 4948"/>
              <a:gd name="T49" fmla="*/ 3547 h 4921"/>
              <a:gd name="T50" fmla="*/ 4540 w 4948"/>
              <a:gd name="T51" fmla="*/ 2959 h 4921"/>
              <a:gd name="T52" fmla="*/ 4948 w 4948"/>
              <a:gd name="T53" fmla="*/ 2661 h 4921"/>
              <a:gd name="T54" fmla="*/ 4580 w 4948"/>
              <a:gd name="T55" fmla="*/ 2173 h 4921"/>
              <a:gd name="T56" fmla="*/ 4839 w 4948"/>
              <a:gd name="T57" fmla="*/ 1711 h 4921"/>
              <a:gd name="T58" fmla="*/ 4310 w 4948"/>
              <a:gd name="T59" fmla="*/ 1399 h 4921"/>
              <a:gd name="T60" fmla="*/ 4366 w 4948"/>
              <a:gd name="T61" fmla="*/ 862 h 4921"/>
              <a:gd name="T62" fmla="*/ 3752 w 4948"/>
              <a:gd name="T63" fmla="*/ 781 h 4921"/>
              <a:gd name="T64" fmla="*/ 3626 w 4948"/>
              <a:gd name="T65" fmla="*/ 274 h 4921"/>
              <a:gd name="T66" fmla="*/ 3022 w 4948"/>
              <a:gd name="T67" fmla="*/ 433 h 4921"/>
              <a:gd name="T68" fmla="*/ 2675 w 4948"/>
              <a:gd name="T69" fmla="*/ 0 h 4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48" h="4921">
                <a:moveTo>
                  <a:pt x="4362" y="2461"/>
                </a:moveTo>
                <a:cubicBezTo>
                  <a:pt x="4362" y="3503"/>
                  <a:pt x="3517" y="4348"/>
                  <a:pt x="2474" y="4348"/>
                </a:cubicBezTo>
                <a:cubicBezTo>
                  <a:pt x="1431" y="4348"/>
                  <a:pt x="586" y="3503"/>
                  <a:pt x="586" y="2461"/>
                </a:cubicBezTo>
                <a:cubicBezTo>
                  <a:pt x="586" y="1418"/>
                  <a:pt x="1431" y="573"/>
                  <a:pt x="2474" y="573"/>
                </a:cubicBezTo>
                <a:cubicBezTo>
                  <a:pt x="3517" y="573"/>
                  <a:pt x="4362" y="1418"/>
                  <a:pt x="4362" y="2461"/>
                </a:cubicBezTo>
                <a:close/>
                <a:moveTo>
                  <a:pt x="2675" y="0"/>
                </a:moveTo>
                <a:lnTo>
                  <a:pt x="2282" y="0"/>
                </a:lnTo>
                <a:lnTo>
                  <a:pt x="2178" y="391"/>
                </a:lnTo>
                <a:cubicBezTo>
                  <a:pt x="2097" y="403"/>
                  <a:pt x="2017" y="420"/>
                  <a:pt x="1939" y="441"/>
                </a:cubicBezTo>
                <a:lnTo>
                  <a:pt x="1696" y="116"/>
                </a:lnTo>
                <a:lnTo>
                  <a:pt x="1334" y="269"/>
                </a:lnTo>
                <a:lnTo>
                  <a:pt x="1393" y="677"/>
                </a:lnTo>
                <a:cubicBezTo>
                  <a:pt x="1334" y="713"/>
                  <a:pt x="1276" y="752"/>
                  <a:pt x="1221" y="794"/>
                </a:cubicBezTo>
                <a:lnTo>
                  <a:pt x="867" y="579"/>
                </a:lnTo>
                <a:lnTo>
                  <a:pt x="588" y="856"/>
                </a:lnTo>
                <a:lnTo>
                  <a:pt x="801" y="1218"/>
                </a:lnTo>
                <a:cubicBezTo>
                  <a:pt x="751" y="1286"/>
                  <a:pt x="704" y="1357"/>
                  <a:pt x="662" y="1431"/>
                </a:cubicBezTo>
                <a:lnTo>
                  <a:pt x="245" y="1374"/>
                </a:lnTo>
                <a:lnTo>
                  <a:pt x="101" y="1738"/>
                </a:lnTo>
                <a:lnTo>
                  <a:pt x="444" y="1988"/>
                </a:lnTo>
                <a:cubicBezTo>
                  <a:pt x="431" y="2045"/>
                  <a:pt x="420" y="2103"/>
                  <a:pt x="412" y="2161"/>
                </a:cubicBezTo>
                <a:lnTo>
                  <a:pt x="0" y="2260"/>
                </a:lnTo>
                <a:lnTo>
                  <a:pt x="0" y="2652"/>
                </a:lnTo>
                <a:lnTo>
                  <a:pt x="412" y="2760"/>
                </a:lnTo>
                <a:cubicBezTo>
                  <a:pt x="421" y="2829"/>
                  <a:pt x="435" y="2897"/>
                  <a:pt x="451" y="2963"/>
                </a:cubicBezTo>
                <a:lnTo>
                  <a:pt x="109" y="3210"/>
                </a:lnTo>
                <a:lnTo>
                  <a:pt x="259" y="3572"/>
                </a:lnTo>
                <a:lnTo>
                  <a:pt x="678" y="3517"/>
                </a:lnTo>
                <a:cubicBezTo>
                  <a:pt x="715" y="3581"/>
                  <a:pt x="756" y="3643"/>
                  <a:pt x="801" y="3703"/>
                </a:cubicBezTo>
                <a:lnTo>
                  <a:pt x="582" y="4059"/>
                </a:lnTo>
                <a:lnTo>
                  <a:pt x="861" y="4336"/>
                </a:lnTo>
                <a:lnTo>
                  <a:pt x="1221" y="4127"/>
                </a:lnTo>
                <a:cubicBezTo>
                  <a:pt x="1275" y="4168"/>
                  <a:pt x="1331" y="4206"/>
                  <a:pt x="1389" y="4242"/>
                </a:cubicBezTo>
                <a:lnTo>
                  <a:pt x="1322" y="4647"/>
                </a:lnTo>
                <a:lnTo>
                  <a:pt x="1684" y="4800"/>
                </a:lnTo>
                <a:lnTo>
                  <a:pt x="1934" y="4479"/>
                </a:lnTo>
                <a:cubicBezTo>
                  <a:pt x="2014" y="4500"/>
                  <a:pt x="2095" y="4518"/>
                  <a:pt x="2178" y="4531"/>
                </a:cubicBezTo>
                <a:lnTo>
                  <a:pt x="2273" y="4921"/>
                </a:lnTo>
                <a:lnTo>
                  <a:pt x="2667" y="4921"/>
                </a:lnTo>
                <a:lnTo>
                  <a:pt x="2768" y="4536"/>
                </a:lnTo>
                <a:cubicBezTo>
                  <a:pt x="2853" y="4525"/>
                  <a:pt x="2936" y="4510"/>
                  <a:pt x="3017" y="4489"/>
                </a:cubicBezTo>
                <a:lnTo>
                  <a:pt x="3252" y="4805"/>
                </a:lnTo>
                <a:lnTo>
                  <a:pt x="3614" y="4653"/>
                </a:lnTo>
                <a:lnTo>
                  <a:pt x="3558" y="4267"/>
                </a:lnTo>
                <a:cubicBezTo>
                  <a:pt x="3625" y="4229"/>
                  <a:pt x="3689" y="4187"/>
                  <a:pt x="3750" y="4141"/>
                </a:cubicBezTo>
                <a:lnTo>
                  <a:pt x="4081" y="4342"/>
                </a:lnTo>
                <a:lnTo>
                  <a:pt x="4360" y="4065"/>
                </a:lnTo>
                <a:lnTo>
                  <a:pt x="4165" y="3735"/>
                </a:lnTo>
                <a:cubicBezTo>
                  <a:pt x="4224" y="3659"/>
                  <a:pt x="4277" y="3579"/>
                  <a:pt x="4325" y="3495"/>
                </a:cubicBezTo>
                <a:lnTo>
                  <a:pt x="4703" y="3547"/>
                </a:lnTo>
                <a:lnTo>
                  <a:pt x="4847" y="3183"/>
                </a:lnTo>
                <a:lnTo>
                  <a:pt x="4540" y="2959"/>
                </a:lnTo>
                <a:cubicBezTo>
                  <a:pt x="4557" y="2891"/>
                  <a:pt x="4570" y="2821"/>
                  <a:pt x="4580" y="2749"/>
                </a:cubicBezTo>
                <a:lnTo>
                  <a:pt x="4948" y="2661"/>
                </a:lnTo>
                <a:lnTo>
                  <a:pt x="4948" y="2269"/>
                </a:lnTo>
                <a:lnTo>
                  <a:pt x="4580" y="2173"/>
                </a:lnTo>
                <a:cubicBezTo>
                  <a:pt x="4569" y="2091"/>
                  <a:pt x="4553" y="2011"/>
                  <a:pt x="4533" y="1932"/>
                </a:cubicBezTo>
                <a:lnTo>
                  <a:pt x="4839" y="1711"/>
                </a:lnTo>
                <a:lnTo>
                  <a:pt x="4690" y="1349"/>
                </a:lnTo>
                <a:lnTo>
                  <a:pt x="4310" y="1399"/>
                </a:lnTo>
                <a:cubicBezTo>
                  <a:pt x="4266" y="1326"/>
                  <a:pt x="4218" y="1255"/>
                  <a:pt x="4166" y="1188"/>
                </a:cubicBezTo>
                <a:lnTo>
                  <a:pt x="4366" y="862"/>
                </a:lnTo>
                <a:lnTo>
                  <a:pt x="4087" y="585"/>
                </a:lnTo>
                <a:lnTo>
                  <a:pt x="3752" y="781"/>
                </a:lnTo>
                <a:cubicBezTo>
                  <a:pt x="3691" y="736"/>
                  <a:pt x="3628" y="695"/>
                  <a:pt x="3563" y="656"/>
                </a:cubicBezTo>
                <a:lnTo>
                  <a:pt x="3626" y="274"/>
                </a:lnTo>
                <a:lnTo>
                  <a:pt x="3264" y="121"/>
                </a:lnTo>
                <a:lnTo>
                  <a:pt x="3022" y="433"/>
                </a:lnTo>
                <a:cubicBezTo>
                  <a:pt x="2939" y="412"/>
                  <a:pt x="2855" y="396"/>
                  <a:pt x="2769" y="385"/>
                </a:cubicBezTo>
                <a:lnTo>
                  <a:pt x="2675" y="0"/>
                </a:lnTo>
                <a:close/>
              </a:path>
            </a:pathLst>
          </a:cu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97" name="Freeform 6"/>
          <p:cNvSpPr>
            <a:spLocks noEditPoints="1"/>
          </p:cNvSpPr>
          <p:nvPr/>
        </p:nvSpPr>
        <p:spPr bwMode="auto">
          <a:xfrm>
            <a:off x="3794919" y="1863228"/>
            <a:ext cx="2779574" cy="2778248"/>
          </a:xfrm>
          <a:custGeom>
            <a:avLst/>
            <a:gdLst>
              <a:gd name="T0" fmla="*/ 1417 w 4950"/>
              <a:gd name="T1" fmla="*/ 4048 h 4943"/>
              <a:gd name="T2" fmla="*/ 3532 w 4950"/>
              <a:gd name="T3" fmla="*/ 895 h 4943"/>
              <a:gd name="T4" fmla="*/ 4021 w 4950"/>
              <a:gd name="T5" fmla="*/ 530 h 4943"/>
              <a:gd name="T6" fmla="*/ 3388 w 4950"/>
              <a:gd name="T7" fmla="*/ 577 h 4943"/>
              <a:gd name="T8" fmla="*/ 3139 w 4950"/>
              <a:gd name="T9" fmla="*/ 78 h 4943"/>
              <a:gd name="T10" fmla="*/ 2571 w 4950"/>
              <a:gd name="T11" fmla="*/ 376 h 4943"/>
              <a:gd name="T12" fmla="*/ 2187 w 4950"/>
              <a:gd name="T13" fmla="*/ 0 h 4943"/>
              <a:gd name="T14" fmla="*/ 1774 w 4950"/>
              <a:gd name="T15" fmla="*/ 496 h 4943"/>
              <a:gd name="T16" fmla="*/ 1222 w 4950"/>
              <a:gd name="T17" fmla="*/ 315 h 4943"/>
              <a:gd name="T18" fmla="*/ 1045 w 4950"/>
              <a:gd name="T19" fmla="*/ 940 h 4943"/>
              <a:gd name="T20" fmla="*/ 521 w 4950"/>
              <a:gd name="T21" fmla="*/ 918 h 4943"/>
              <a:gd name="T22" fmla="*/ 585 w 4950"/>
              <a:gd name="T23" fmla="*/ 1566 h 4943"/>
              <a:gd name="T24" fmla="*/ 80 w 4950"/>
              <a:gd name="T25" fmla="*/ 1772 h 4943"/>
              <a:gd name="T26" fmla="*/ 383 w 4950"/>
              <a:gd name="T27" fmla="*/ 2347 h 4943"/>
              <a:gd name="T28" fmla="*/ 0 w 4950"/>
              <a:gd name="T29" fmla="*/ 2746 h 4943"/>
              <a:gd name="T30" fmla="*/ 494 w 4950"/>
              <a:gd name="T31" fmla="*/ 3161 h 4943"/>
              <a:gd name="T32" fmla="*/ 287 w 4950"/>
              <a:gd name="T33" fmla="*/ 3652 h 4943"/>
              <a:gd name="T34" fmla="*/ 893 w 4950"/>
              <a:gd name="T35" fmla="*/ 3854 h 4943"/>
              <a:gd name="T36" fmla="*/ 928 w 4950"/>
              <a:gd name="T37" fmla="*/ 4413 h 4943"/>
              <a:gd name="T38" fmla="*/ 1557 w 4950"/>
              <a:gd name="T39" fmla="*/ 4369 h 4943"/>
              <a:gd name="T40" fmla="*/ 1810 w 4950"/>
              <a:gd name="T41" fmla="*/ 4865 h 4943"/>
              <a:gd name="T42" fmla="*/ 2368 w 4950"/>
              <a:gd name="T43" fmla="*/ 4588 h 4943"/>
              <a:gd name="T44" fmla="*/ 2762 w 4950"/>
              <a:gd name="T45" fmla="*/ 4943 h 4943"/>
              <a:gd name="T46" fmla="*/ 3173 w 4950"/>
              <a:gd name="T47" fmla="*/ 4483 h 4943"/>
              <a:gd name="T48" fmla="*/ 3727 w 4950"/>
              <a:gd name="T49" fmla="*/ 4628 h 4943"/>
              <a:gd name="T50" fmla="*/ 3920 w 4950"/>
              <a:gd name="T51" fmla="*/ 4046 h 4943"/>
              <a:gd name="T52" fmla="*/ 4428 w 4950"/>
              <a:gd name="T53" fmla="*/ 4025 h 4943"/>
              <a:gd name="T54" fmla="*/ 4394 w 4950"/>
              <a:gd name="T55" fmla="*/ 3412 h 4943"/>
              <a:gd name="T56" fmla="*/ 4869 w 4950"/>
              <a:gd name="T57" fmla="*/ 3171 h 4943"/>
              <a:gd name="T58" fmla="*/ 4602 w 4950"/>
              <a:gd name="T59" fmla="*/ 2614 h 4943"/>
              <a:gd name="T60" fmla="*/ 4950 w 4950"/>
              <a:gd name="T61" fmla="*/ 2197 h 4943"/>
              <a:gd name="T62" fmla="*/ 4483 w 4950"/>
              <a:gd name="T63" fmla="*/ 1784 h 4943"/>
              <a:gd name="T64" fmla="*/ 4662 w 4950"/>
              <a:gd name="T65" fmla="*/ 1291 h 4943"/>
              <a:gd name="T66" fmla="*/ 4068 w 4950"/>
              <a:gd name="T67" fmla="*/ 1085 h 4943"/>
              <a:gd name="T68" fmla="*/ 4021 w 4950"/>
              <a:gd name="T69" fmla="*/ 530 h 4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50" h="4943">
                <a:moveTo>
                  <a:pt x="4051" y="3529"/>
                </a:moveTo>
                <a:cubicBezTo>
                  <a:pt x="3467" y="4400"/>
                  <a:pt x="2287" y="4632"/>
                  <a:pt x="1417" y="4048"/>
                </a:cubicBezTo>
                <a:cubicBezTo>
                  <a:pt x="546" y="3464"/>
                  <a:pt x="314" y="2284"/>
                  <a:pt x="898" y="1414"/>
                </a:cubicBezTo>
                <a:cubicBezTo>
                  <a:pt x="1482" y="543"/>
                  <a:pt x="2662" y="311"/>
                  <a:pt x="3532" y="895"/>
                </a:cubicBezTo>
                <a:cubicBezTo>
                  <a:pt x="4403" y="1479"/>
                  <a:pt x="4635" y="2659"/>
                  <a:pt x="4051" y="3529"/>
                </a:cubicBezTo>
                <a:close/>
                <a:moveTo>
                  <a:pt x="4021" y="530"/>
                </a:moveTo>
                <a:lnTo>
                  <a:pt x="3693" y="309"/>
                </a:lnTo>
                <a:lnTo>
                  <a:pt x="3388" y="577"/>
                </a:lnTo>
                <a:cubicBezTo>
                  <a:pt x="3313" y="542"/>
                  <a:pt x="3236" y="511"/>
                  <a:pt x="3159" y="486"/>
                </a:cubicBezTo>
                <a:lnTo>
                  <a:pt x="3139" y="78"/>
                </a:lnTo>
                <a:lnTo>
                  <a:pt x="2751" y="2"/>
                </a:lnTo>
                <a:lnTo>
                  <a:pt x="2571" y="376"/>
                </a:lnTo>
                <a:cubicBezTo>
                  <a:pt x="2502" y="373"/>
                  <a:pt x="2432" y="374"/>
                  <a:pt x="2362" y="378"/>
                </a:cubicBezTo>
                <a:lnTo>
                  <a:pt x="2187" y="0"/>
                </a:lnTo>
                <a:lnTo>
                  <a:pt x="1799" y="75"/>
                </a:lnTo>
                <a:lnTo>
                  <a:pt x="1774" y="496"/>
                </a:lnTo>
                <a:cubicBezTo>
                  <a:pt x="1694" y="525"/>
                  <a:pt x="1615" y="558"/>
                  <a:pt x="1539" y="597"/>
                </a:cubicBezTo>
                <a:lnTo>
                  <a:pt x="1222" y="315"/>
                </a:lnTo>
                <a:lnTo>
                  <a:pt x="898" y="539"/>
                </a:lnTo>
                <a:lnTo>
                  <a:pt x="1045" y="940"/>
                </a:lnTo>
                <a:cubicBezTo>
                  <a:pt x="1002" y="980"/>
                  <a:pt x="960" y="1022"/>
                  <a:pt x="920" y="1066"/>
                </a:cubicBezTo>
                <a:lnTo>
                  <a:pt x="521" y="918"/>
                </a:lnTo>
                <a:lnTo>
                  <a:pt x="302" y="1245"/>
                </a:lnTo>
                <a:lnTo>
                  <a:pt x="585" y="1566"/>
                </a:lnTo>
                <a:cubicBezTo>
                  <a:pt x="555" y="1629"/>
                  <a:pt x="528" y="1693"/>
                  <a:pt x="504" y="1758"/>
                </a:cubicBezTo>
                <a:lnTo>
                  <a:pt x="80" y="1772"/>
                </a:lnTo>
                <a:lnTo>
                  <a:pt x="2" y="2158"/>
                </a:lnTo>
                <a:lnTo>
                  <a:pt x="383" y="2347"/>
                </a:lnTo>
                <a:cubicBezTo>
                  <a:pt x="378" y="2422"/>
                  <a:pt x="378" y="2496"/>
                  <a:pt x="381" y="2571"/>
                </a:cubicBezTo>
                <a:lnTo>
                  <a:pt x="0" y="2746"/>
                </a:lnTo>
                <a:lnTo>
                  <a:pt x="77" y="3133"/>
                </a:lnTo>
                <a:lnTo>
                  <a:pt x="494" y="3161"/>
                </a:lnTo>
                <a:cubicBezTo>
                  <a:pt x="517" y="3225"/>
                  <a:pt x="542" y="3289"/>
                  <a:pt x="570" y="3351"/>
                </a:cubicBezTo>
                <a:lnTo>
                  <a:pt x="287" y="3652"/>
                </a:lnTo>
                <a:lnTo>
                  <a:pt x="504" y="3982"/>
                </a:lnTo>
                <a:lnTo>
                  <a:pt x="893" y="3854"/>
                </a:lnTo>
                <a:cubicBezTo>
                  <a:pt x="947" y="3917"/>
                  <a:pt x="1005" y="3977"/>
                  <a:pt x="1067" y="4034"/>
                </a:cubicBezTo>
                <a:lnTo>
                  <a:pt x="928" y="4413"/>
                </a:lnTo>
                <a:lnTo>
                  <a:pt x="1257" y="4634"/>
                </a:lnTo>
                <a:lnTo>
                  <a:pt x="1557" y="4369"/>
                </a:lnTo>
                <a:cubicBezTo>
                  <a:pt x="1634" y="4408"/>
                  <a:pt x="1712" y="4441"/>
                  <a:pt x="1791" y="4470"/>
                </a:cubicBezTo>
                <a:lnTo>
                  <a:pt x="1810" y="4865"/>
                </a:lnTo>
                <a:lnTo>
                  <a:pt x="2199" y="4941"/>
                </a:lnTo>
                <a:lnTo>
                  <a:pt x="2368" y="4588"/>
                </a:lnTo>
                <a:cubicBezTo>
                  <a:pt x="2445" y="4593"/>
                  <a:pt x="2522" y="4594"/>
                  <a:pt x="2599" y="4590"/>
                </a:cubicBezTo>
                <a:lnTo>
                  <a:pt x="2762" y="4943"/>
                </a:lnTo>
                <a:lnTo>
                  <a:pt x="3150" y="4868"/>
                </a:lnTo>
                <a:lnTo>
                  <a:pt x="3173" y="4483"/>
                </a:lnTo>
                <a:cubicBezTo>
                  <a:pt x="3264" y="4452"/>
                  <a:pt x="3354" y="4416"/>
                  <a:pt x="3440" y="4373"/>
                </a:cubicBezTo>
                <a:lnTo>
                  <a:pt x="3727" y="4628"/>
                </a:lnTo>
                <a:lnTo>
                  <a:pt x="4051" y="4404"/>
                </a:lnTo>
                <a:lnTo>
                  <a:pt x="3920" y="4046"/>
                </a:lnTo>
                <a:cubicBezTo>
                  <a:pt x="3973" y="3998"/>
                  <a:pt x="4023" y="3947"/>
                  <a:pt x="4071" y="3893"/>
                </a:cubicBezTo>
                <a:lnTo>
                  <a:pt x="4428" y="4025"/>
                </a:lnTo>
                <a:lnTo>
                  <a:pt x="4648" y="3698"/>
                </a:lnTo>
                <a:lnTo>
                  <a:pt x="4394" y="3412"/>
                </a:lnTo>
                <a:cubicBezTo>
                  <a:pt x="4431" y="3337"/>
                  <a:pt x="4463" y="3261"/>
                  <a:pt x="4489" y="3183"/>
                </a:cubicBezTo>
                <a:lnTo>
                  <a:pt x="4869" y="3171"/>
                </a:lnTo>
                <a:lnTo>
                  <a:pt x="4947" y="2785"/>
                </a:lnTo>
                <a:lnTo>
                  <a:pt x="4602" y="2614"/>
                </a:lnTo>
                <a:cubicBezTo>
                  <a:pt x="4607" y="2528"/>
                  <a:pt x="4606" y="2442"/>
                  <a:pt x="4601" y="2357"/>
                </a:cubicBezTo>
                <a:lnTo>
                  <a:pt x="4950" y="2197"/>
                </a:lnTo>
                <a:lnTo>
                  <a:pt x="4872" y="1810"/>
                </a:lnTo>
                <a:lnTo>
                  <a:pt x="4483" y="1784"/>
                </a:lnTo>
                <a:cubicBezTo>
                  <a:pt x="4457" y="1713"/>
                  <a:pt x="4427" y="1643"/>
                  <a:pt x="4395" y="1575"/>
                </a:cubicBezTo>
                <a:lnTo>
                  <a:pt x="4662" y="1291"/>
                </a:lnTo>
                <a:lnTo>
                  <a:pt x="4445" y="960"/>
                </a:lnTo>
                <a:lnTo>
                  <a:pt x="4068" y="1085"/>
                </a:lnTo>
                <a:cubicBezTo>
                  <a:pt x="4011" y="1022"/>
                  <a:pt x="3949" y="961"/>
                  <a:pt x="3884" y="904"/>
                </a:cubicBezTo>
                <a:lnTo>
                  <a:pt x="4021" y="530"/>
                </a:lnTo>
                <a:close/>
              </a:path>
            </a:pathLst>
          </a:cu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98" name="Freeform 7"/>
          <p:cNvSpPr>
            <a:spLocks noEditPoints="1"/>
          </p:cNvSpPr>
          <p:nvPr/>
        </p:nvSpPr>
        <p:spPr bwMode="auto">
          <a:xfrm>
            <a:off x="3207045" y="1403662"/>
            <a:ext cx="1058725" cy="1058725"/>
          </a:xfrm>
          <a:custGeom>
            <a:avLst/>
            <a:gdLst>
              <a:gd name="T0" fmla="*/ 922 w 1572"/>
              <a:gd name="T1" fmla="*/ 186 h 1571"/>
              <a:gd name="T2" fmla="*/ 637 w 1572"/>
              <a:gd name="T3" fmla="*/ 1382 h 1571"/>
              <a:gd name="T4" fmla="*/ 541 w 1572"/>
              <a:gd name="T5" fmla="*/ 1535 h 1571"/>
              <a:gd name="T6" fmla="*/ 724 w 1572"/>
              <a:gd name="T7" fmla="*/ 1451 h 1571"/>
              <a:gd name="T8" fmla="*/ 852 w 1572"/>
              <a:gd name="T9" fmla="*/ 1571 h 1571"/>
              <a:gd name="T10" fmla="*/ 988 w 1572"/>
              <a:gd name="T11" fmla="*/ 1420 h 1571"/>
              <a:gd name="T12" fmla="*/ 1143 w 1572"/>
              <a:gd name="T13" fmla="*/ 1489 h 1571"/>
              <a:gd name="T14" fmla="*/ 1211 w 1572"/>
              <a:gd name="T15" fmla="*/ 1295 h 1571"/>
              <a:gd name="T16" fmla="*/ 1394 w 1572"/>
              <a:gd name="T17" fmla="*/ 1288 h 1571"/>
              <a:gd name="T18" fmla="*/ 1378 w 1572"/>
              <a:gd name="T19" fmla="*/ 1082 h 1571"/>
              <a:gd name="T20" fmla="*/ 1536 w 1572"/>
              <a:gd name="T21" fmla="*/ 1031 h 1571"/>
              <a:gd name="T22" fmla="*/ 1445 w 1572"/>
              <a:gd name="T23" fmla="*/ 845 h 1571"/>
              <a:gd name="T24" fmla="*/ 1572 w 1572"/>
              <a:gd name="T25" fmla="*/ 727 h 1571"/>
              <a:gd name="T26" fmla="*/ 1419 w 1572"/>
              <a:gd name="T27" fmla="*/ 590 h 1571"/>
              <a:gd name="T28" fmla="*/ 1489 w 1572"/>
              <a:gd name="T29" fmla="*/ 429 h 1571"/>
              <a:gd name="T30" fmla="*/ 1297 w 1572"/>
              <a:gd name="T31" fmla="*/ 361 h 1571"/>
              <a:gd name="T32" fmla="*/ 1304 w 1572"/>
              <a:gd name="T33" fmla="*/ 191 h 1571"/>
              <a:gd name="T34" fmla="*/ 1103 w 1572"/>
              <a:gd name="T35" fmla="*/ 199 h 1571"/>
              <a:gd name="T36" fmla="*/ 1031 w 1572"/>
              <a:gd name="T37" fmla="*/ 36 h 1571"/>
              <a:gd name="T38" fmla="*/ 849 w 1572"/>
              <a:gd name="T39" fmla="*/ 119 h 1571"/>
              <a:gd name="T40" fmla="*/ 720 w 1572"/>
              <a:gd name="T41" fmla="*/ 0 h 1571"/>
              <a:gd name="T42" fmla="*/ 585 w 1572"/>
              <a:gd name="T43" fmla="*/ 144 h 1571"/>
              <a:gd name="T44" fmla="*/ 429 w 1572"/>
              <a:gd name="T45" fmla="*/ 83 h 1571"/>
              <a:gd name="T46" fmla="*/ 358 w 1572"/>
              <a:gd name="T47" fmla="*/ 265 h 1571"/>
              <a:gd name="T48" fmla="*/ 178 w 1572"/>
              <a:gd name="T49" fmla="*/ 284 h 1571"/>
              <a:gd name="T50" fmla="*/ 185 w 1572"/>
              <a:gd name="T51" fmla="*/ 478 h 1571"/>
              <a:gd name="T52" fmla="*/ 37 w 1572"/>
              <a:gd name="T53" fmla="*/ 541 h 1571"/>
              <a:gd name="T54" fmla="*/ 114 w 1572"/>
              <a:gd name="T55" fmla="*/ 720 h 1571"/>
              <a:gd name="T56" fmla="*/ 0 w 1572"/>
              <a:gd name="T57" fmla="*/ 844 h 1571"/>
              <a:gd name="T58" fmla="*/ 140 w 1572"/>
              <a:gd name="T59" fmla="*/ 980 h 1571"/>
              <a:gd name="T60" fmla="*/ 83 w 1572"/>
              <a:gd name="T61" fmla="*/ 1143 h 1571"/>
              <a:gd name="T62" fmla="*/ 267 w 1572"/>
              <a:gd name="T63" fmla="*/ 1213 h 1571"/>
              <a:gd name="T64" fmla="*/ 268 w 1572"/>
              <a:gd name="T65" fmla="*/ 1380 h 1571"/>
              <a:gd name="T66" fmla="*/ 466 w 1572"/>
              <a:gd name="T67" fmla="*/ 1375 h 1571"/>
              <a:gd name="T68" fmla="*/ 541 w 1572"/>
              <a:gd name="T69" fmla="*/ 1535 h 1571"/>
              <a:gd name="T70" fmla="*/ 786 w 1572"/>
              <a:gd name="T71" fmla="*/ 952 h 1571"/>
              <a:gd name="T72" fmla="*/ 1215 w 1572"/>
              <a:gd name="T73" fmla="*/ 932 h 1571"/>
              <a:gd name="T74" fmla="*/ 768 w 1572"/>
              <a:gd name="T75" fmla="*/ 1296 h 1571"/>
              <a:gd name="T76" fmla="*/ 560 w 1572"/>
              <a:gd name="T77" fmla="*/ 1247 h 1571"/>
              <a:gd name="T78" fmla="*/ 339 w 1572"/>
              <a:gd name="T79" fmla="*/ 723 h 1571"/>
              <a:gd name="T80" fmla="*/ 698 w 1572"/>
              <a:gd name="T81" fmla="*/ 931 h 1571"/>
              <a:gd name="T82" fmla="*/ 560 w 1572"/>
              <a:gd name="T83" fmla="*/ 1247 h 1571"/>
              <a:gd name="T84" fmla="*/ 881 w 1572"/>
              <a:gd name="T85" fmla="*/ 808 h 1571"/>
              <a:gd name="T86" fmla="*/ 678 w 1572"/>
              <a:gd name="T87" fmla="*/ 760 h 1571"/>
              <a:gd name="T88" fmla="*/ 354 w 1572"/>
              <a:gd name="T89" fmla="*/ 633 h 1571"/>
              <a:gd name="T90" fmla="*/ 798 w 1572"/>
              <a:gd name="T91" fmla="*/ 272 h 1571"/>
              <a:gd name="T92" fmla="*/ 773 w 1572"/>
              <a:gd name="T93" fmla="*/ 616 h 1571"/>
              <a:gd name="T94" fmla="*/ 354 w 1572"/>
              <a:gd name="T95" fmla="*/ 633 h 1571"/>
              <a:gd name="T96" fmla="*/ 1292 w 1572"/>
              <a:gd name="T97" fmla="*/ 804 h 1571"/>
              <a:gd name="T98" fmla="*/ 947 w 1572"/>
              <a:gd name="T99" fmla="*/ 775 h 1571"/>
              <a:gd name="T100" fmla="*/ 929 w 1572"/>
              <a:gd name="T101" fmla="*/ 353 h 1571"/>
              <a:gd name="T102" fmla="*/ 1344 w 1572"/>
              <a:gd name="T103" fmla="*/ 919 h 1571"/>
              <a:gd name="T104" fmla="*/ 215 w 1572"/>
              <a:gd name="T105" fmla="*/ 649 h 1571"/>
              <a:gd name="T106" fmla="*/ 1344 w 1572"/>
              <a:gd name="T107" fmla="*/ 919 h 1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2" h="1571">
                <a:moveTo>
                  <a:pt x="181" y="641"/>
                </a:moveTo>
                <a:cubicBezTo>
                  <a:pt x="260" y="311"/>
                  <a:pt x="592" y="107"/>
                  <a:pt x="922" y="186"/>
                </a:cubicBezTo>
                <a:cubicBezTo>
                  <a:pt x="1253" y="265"/>
                  <a:pt x="1457" y="597"/>
                  <a:pt x="1378" y="927"/>
                </a:cubicBezTo>
                <a:cubicBezTo>
                  <a:pt x="1299" y="1257"/>
                  <a:pt x="967" y="1461"/>
                  <a:pt x="637" y="1382"/>
                </a:cubicBezTo>
                <a:cubicBezTo>
                  <a:pt x="306" y="1303"/>
                  <a:pt x="102" y="971"/>
                  <a:pt x="181" y="641"/>
                </a:cubicBezTo>
                <a:close/>
                <a:moveTo>
                  <a:pt x="541" y="1535"/>
                </a:moveTo>
                <a:lnTo>
                  <a:pt x="663" y="1564"/>
                </a:lnTo>
                <a:lnTo>
                  <a:pt x="724" y="1451"/>
                </a:lnTo>
                <a:cubicBezTo>
                  <a:pt x="750" y="1453"/>
                  <a:pt x="776" y="1453"/>
                  <a:pt x="802" y="1452"/>
                </a:cubicBezTo>
                <a:lnTo>
                  <a:pt x="852" y="1571"/>
                </a:lnTo>
                <a:lnTo>
                  <a:pt x="976" y="1551"/>
                </a:lnTo>
                <a:lnTo>
                  <a:pt x="988" y="1420"/>
                </a:lnTo>
                <a:cubicBezTo>
                  <a:pt x="1009" y="1413"/>
                  <a:pt x="1029" y="1405"/>
                  <a:pt x="1049" y="1396"/>
                </a:cubicBezTo>
                <a:lnTo>
                  <a:pt x="1143" y="1489"/>
                </a:lnTo>
                <a:lnTo>
                  <a:pt x="1249" y="1423"/>
                </a:lnTo>
                <a:lnTo>
                  <a:pt x="1211" y="1295"/>
                </a:lnTo>
                <a:cubicBezTo>
                  <a:pt x="1231" y="1278"/>
                  <a:pt x="1251" y="1259"/>
                  <a:pt x="1269" y="1239"/>
                </a:cubicBezTo>
                <a:lnTo>
                  <a:pt x="1394" y="1288"/>
                </a:lnTo>
                <a:lnTo>
                  <a:pt x="1465" y="1185"/>
                </a:lnTo>
                <a:lnTo>
                  <a:pt x="1378" y="1082"/>
                </a:lnTo>
                <a:cubicBezTo>
                  <a:pt x="1386" y="1066"/>
                  <a:pt x="1394" y="1048"/>
                  <a:pt x="1401" y="1031"/>
                </a:cubicBezTo>
                <a:lnTo>
                  <a:pt x="1536" y="1031"/>
                </a:lnTo>
                <a:lnTo>
                  <a:pt x="1565" y="909"/>
                </a:lnTo>
                <a:lnTo>
                  <a:pt x="1445" y="845"/>
                </a:lnTo>
                <a:cubicBezTo>
                  <a:pt x="1447" y="823"/>
                  <a:pt x="1448" y="801"/>
                  <a:pt x="1448" y="779"/>
                </a:cubicBezTo>
                <a:lnTo>
                  <a:pt x="1572" y="727"/>
                </a:lnTo>
                <a:lnTo>
                  <a:pt x="1553" y="604"/>
                </a:lnTo>
                <a:lnTo>
                  <a:pt x="1419" y="590"/>
                </a:lnTo>
                <a:cubicBezTo>
                  <a:pt x="1412" y="567"/>
                  <a:pt x="1405" y="545"/>
                  <a:pt x="1395" y="523"/>
                </a:cubicBezTo>
                <a:lnTo>
                  <a:pt x="1489" y="429"/>
                </a:lnTo>
                <a:lnTo>
                  <a:pt x="1424" y="322"/>
                </a:lnTo>
                <a:lnTo>
                  <a:pt x="1297" y="361"/>
                </a:lnTo>
                <a:cubicBezTo>
                  <a:pt x="1283" y="344"/>
                  <a:pt x="1269" y="328"/>
                  <a:pt x="1253" y="312"/>
                </a:cubicBezTo>
                <a:lnTo>
                  <a:pt x="1304" y="191"/>
                </a:lnTo>
                <a:lnTo>
                  <a:pt x="1204" y="117"/>
                </a:lnTo>
                <a:lnTo>
                  <a:pt x="1103" y="199"/>
                </a:lnTo>
                <a:cubicBezTo>
                  <a:pt x="1080" y="186"/>
                  <a:pt x="1056" y="174"/>
                  <a:pt x="1031" y="165"/>
                </a:cubicBezTo>
                <a:lnTo>
                  <a:pt x="1031" y="36"/>
                </a:lnTo>
                <a:lnTo>
                  <a:pt x="909" y="7"/>
                </a:lnTo>
                <a:lnTo>
                  <a:pt x="849" y="119"/>
                </a:lnTo>
                <a:cubicBezTo>
                  <a:pt x="822" y="116"/>
                  <a:pt x="795" y="115"/>
                  <a:pt x="769" y="115"/>
                </a:cubicBezTo>
                <a:lnTo>
                  <a:pt x="720" y="0"/>
                </a:lnTo>
                <a:lnTo>
                  <a:pt x="596" y="21"/>
                </a:lnTo>
                <a:lnTo>
                  <a:pt x="585" y="144"/>
                </a:lnTo>
                <a:cubicBezTo>
                  <a:pt x="562" y="152"/>
                  <a:pt x="539" y="160"/>
                  <a:pt x="516" y="169"/>
                </a:cubicBezTo>
                <a:lnTo>
                  <a:pt x="429" y="83"/>
                </a:lnTo>
                <a:lnTo>
                  <a:pt x="323" y="148"/>
                </a:lnTo>
                <a:lnTo>
                  <a:pt x="358" y="265"/>
                </a:lnTo>
                <a:cubicBezTo>
                  <a:pt x="334" y="284"/>
                  <a:pt x="312" y="305"/>
                  <a:pt x="291" y="328"/>
                </a:cubicBezTo>
                <a:lnTo>
                  <a:pt x="178" y="284"/>
                </a:lnTo>
                <a:lnTo>
                  <a:pt x="107" y="386"/>
                </a:lnTo>
                <a:lnTo>
                  <a:pt x="185" y="478"/>
                </a:lnTo>
                <a:cubicBezTo>
                  <a:pt x="175" y="498"/>
                  <a:pt x="165" y="519"/>
                  <a:pt x="157" y="540"/>
                </a:cubicBezTo>
                <a:lnTo>
                  <a:pt x="37" y="541"/>
                </a:lnTo>
                <a:lnTo>
                  <a:pt x="8" y="662"/>
                </a:lnTo>
                <a:lnTo>
                  <a:pt x="114" y="720"/>
                </a:lnTo>
                <a:cubicBezTo>
                  <a:pt x="111" y="746"/>
                  <a:pt x="110" y="772"/>
                  <a:pt x="111" y="798"/>
                </a:cubicBezTo>
                <a:lnTo>
                  <a:pt x="0" y="844"/>
                </a:lnTo>
                <a:lnTo>
                  <a:pt x="19" y="967"/>
                </a:lnTo>
                <a:lnTo>
                  <a:pt x="140" y="980"/>
                </a:lnTo>
                <a:cubicBezTo>
                  <a:pt x="148" y="1006"/>
                  <a:pt x="158" y="1031"/>
                  <a:pt x="169" y="1056"/>
                </a:cubicBezTo>
                <a:lnTo>
                  <a:pt x="83" y="1143"/>
                </a:lnTo>
                <a:lnTo>
                  <a:pt x="148" y="1249"/>
                </a:lnTo>
                <a:lnTo>
                  <a:pt x="267" y="1213"/>
                </a:lnTo>
                <a:cubicBezTo>
                  <a:pt x="282" y="1232"/>
                  <a:pt x="298" y="1249"/>
                  <a:pt x="316" y="1266"/>
                </a:cubicBezTo>
                <a:lnTo>
                  <a:pt x="268" y="1380"/>
                </a:lnTo>
                <a:lnTo>
                  <a:pt x="368" y="1454"/>
                </a:lnTo>
                <a:lnTo>
                  <a:pt x="466" y="1375"/>
                </a:lnTo>
                <a:cubicBezTo>
                  <a:pt x="490" y="1388"/>
                  <a:pt x="515" y="1399"/>
                  <a:pt x="541" y="1409"/>
                </a:cubicBezTo>
                <a:lnTo>
                  <a:pt x="541" y="1535"/>
                </a:lnTo>
                <a:close/>
                <a:moveTo>
                  <a:pt x="720" y="1228"/>
                </a:moveTo>
                <a:cubicBezTo>
                  <a:pt x="729" y="1190"/>
                  <a:pt x="786" y="952"/>
                  <a:pt x="786" y="952"/>
                </a:cubicBezTo>
                <a:cubicBezTo>
                  <a:pt x="845" y="950"/>
                  <a:pt x="899" y="916"/>
                  <a:pt x="927" y="863"/>
                </a:cubicBezTo>
                <a:cubicBezTo>
                  <a:pt x="927" y="863"/>
                  <a:pt x="1174" y="922"/>
                  <a:pt x="1215" y="932"/>
                </a:cubicBezTo>
                <a:cubicBezTo>
                  <a:pt x="1256" y="942"/>
                  <a:pt x="1258" y="966"/>
                  <a:pt x="1247" y="995"/>
                </a:cubicBezTo>
                <a:cubicBezTo>
                  <a:pt x="1162" y="1182"/>
                  <a:pt x="973" y="1301"/>
                  <a:pt x="768" y="1296"/>
                </a:cubicBezTo>
                <a:cubicBezTo>
                  <a:pt x="727" y="1296"/>
                  <a:pt x="711" y="1266"/>
                  <a:pt x="720" y="1228"/>
                </a:cubicBezTo>
                <a:close/>
                <a:moveTo>
                  <a:pt x="560" y="1247"/>
                </a:moveTo>
                <a:cubicBezTo>
                  <a:pt x="379" y="1162"/>
                  <a:pt x="265" y="978"/>
                  <a:pt x="267" y="779"/>
                </a:cubicBezTo>
                <a:cubicBezTo>
                  <a:pt x="267" y="734"/>
                  <a:pt x="295" y="712"/>
                  <a:pt x="339" y="723"/>
                </a:cubicBezTo>
                <a:cubicBezTo>
                  <a:pt x="382" y="733"/>
                  <a:pt x="612" y="788"/>
                  <a:pt x="612" y="788"/>
                </a:cubicBezTo>
                <a:cubicBezTo>
                  <a:pt x="613" y="847"/>
                  <a:pt x="646" y="902"/>
                  <a:pt x="698" y="931"/>
                </a:cubicBezTo>
                <a:cubicBezTo>
                  <a:pt x="698" y="931"/>
                  <a:pt x="650" y="1133"/>
                  <a:pt x="635" y="1196"/>
                </a:cubicBezTo>
                <a:cubicBezTo>
                  <a:pt x="620" y="1259"/>
                  <a:pt x="593" y="1259"/>
                  <a:pt x="560" y="1247"/>
                </a:cubicBezTo>
                <a:close/>
                <a:moveTo>
                  <a:pt x="804" y="682"/>
                </a:moveTo>
                <a:cubicBezTo>
                  <a:pt x="860" y="696"/>
                  <a:pt x="895" y="752"/>
                  <a:pt x="881" y="808"/>
                </a:cubicBezTo>
                <a:cubicBezTo>
                  <a:pt x="868" y="865"/>
                  <a:pt x="811" y="899"/>
                  <a:pt x="755" y="886"/>
                </a:cubicBezTo>
                <a:cubicBezTo>
                  <a:pt x="699" y="872"/>
                  <a:pt x="664" y="816"/>
                  <a:pt x="678" y="760"/>
                </a:cubicBezTo>
                <a:cubicBezTo>
                  <a:pt x="691" y="704"/>
                  <a:pt x="748" y="669"/>
                  <a:pt x="804" y="682"/>
                </a:cubicBezTo>
                <a:close/>
                <a:moveTo>
                  <a:pt x="354" y="633"/>
                </a:moveTo>
                <a:cubicBezTo>
                  <a:pt x="312" y="623"/>
                  <a:pt x="306" y="584"/>
                  <a:pt x="320" y="557"/>
                </a:cubicBezTo>
                <a:cubicBezTo>
                  <a:pt x="409" y="377"/>
                  <a:pt x="597" y="264"/>
                  <a:pt x="798" y="272"/>
                </a:cubicBezTo>
                <a:cubicBezTo>
                  <a:pt x="832" y="272"/>
                  <a:pt x="849" y="298"/>
                  <a:pt x="840" y="336"/>
                </a:cubicBezTo>
                <a:cubicBezTo>
                  <a:pt x="831" y="373"/>
                  <a:pt x="773" y="616"/>
                  <a:pt x="773" y="616"/>
                </a:cubicBezTo>
                <a:cubicBezTo>
                  <a:pt x="716" y="619"/>
                  <a:pt x="663" y="650"/>
                  <a:pt x="634" y="700"/>
                </a:cubicBezTo>
                <a:cubicBezTo>
                  <a:pt x="634" y="700"/>
                  <a:pt x="396" y="643"/>
                  <a:pt x="354" y="633"/>
                </a:cubicBezTo>
                <a:close/>
                <a:moveTo>
                  <a:pt x="1004" y="323"/>
                </a:moveTo>
                <a:cubicBezTo>
                  <a:pt x="1186" y="412"/>
                  <a:pt x="1300" y="601"/>
                  <a:pt x="1292" y="804"/>
                </a:cubicBezTo>
                <a:cubicBezTo>
                  <a:pt x="1289" y="830"/>
                  <a:pt x="1271" y="852"/>
                  <a:pt x="1236" y="844"/>
                </a:cubicBezTo>
                <a:cubicBezTo>
                  <a:pt x="1202" y="836"/>
                  <a:pt x="947" y="775"/>
                  <a:pt x="947" y="775"/>
                </a:cubicBezTo>
                <a:cubicBezTo>
                  <a:pt x="944" y="718"/>
                  <a:pt x="911" y="665"/>
                  <a:pt x="861" y="637"/>
                </a:cubicBezTo>
                <a:cubicBezTo>
                  <a:pt x="861" y="637"/>
                  <a:pt x="918" y="399"/>
                  <a:pt x="929" y="353"/>
                </a:cubicBezTo>
                <a:cubicBezTo>
                  <a:pt x="940" y="308"/>
                  <a:pt x="967" y="308"/>
                  <a:pt x="1004" y="323"/>
                </a:cubicBezTo>
                <a:close/>
                <a:moveTo>
                  <a:pt x="1344" y="919"/>
                </a:moveTo>
                <a:cubicBezTo>
                  <a:pt x="1419" y="607"/>
                  <a:pt x="1226" y="294"/>
                  <a:pt x="914" y="219"/>
                </a:cubicBezTo>
                <a:cubicBezTo>
                  <a:pt x="602" y="145"/>
                  <a:pt x="289" y="337"/>
                  <a:pt x="215" y="649"/>
                </a:cubicBezTo>
                <a:cubicBezTo>
                  <a:pt x="140" y="961"/>
                  <a:pt x="332" y="1274"/>
                  <a:pt x="645" y="1349"/>
                </a:cubicBezTo>
                <a:cubicBezTo>
                  <a:pt x="956" y="1424"/>
                  <a:pt x="1270" y="1231"/>
                  <a:pt x="1344" y="919"/>
                </a:cubicBezTo>
                <a:close/>
              </a:path>
            </a:pathLst>
          </a:custGeom>
          <a:solidFill>
            <a:schemeClr val="bg1">
              <a:lumMod val="60000"/>
              <a:lumOff val="40000"/>
            </a:schemeClr>
          </a:solidFill>
          <a:ln>
            <a:noFill/>
          </a:ln>
        </p:spPr>
        <p:txBody>
          <a:bodyPr vert="horz" wrap="square" lIns="91440" tIns="45720" rIns="91440" bIns="45720" numCol="1" anchor="t" anchorCtr="0" compatLnSpc="1"/>
          <a:lstStyle/>
          <a:p>
            <a:pPr algn="ctr"/>
            <a:endParaRPr lang="zh-CN" altLang="en-US" sz="2400">
              <a:solidFill>
                <a:schemeClr val="bg1"/>
              </a:solidFill>
              <a:latin typeface="Lifeline JL" panose="00000400000000000000" pitchFamily="2" charset="0"/>
            </a:endParaRPr>
          </a:p>
        </p:txBody>
      </p:sp>
      <p:sp>
        <p:nvSpPr>
          <p:cNvPr id="99" name="Freeform 8"/>
          <p:cNvSpPr>
            <a:spLocks noEditPoints="1"/>
          </p:cNvSpPr>
          <p:nvPr/>
        </p:nvSpPr>
        <p:spPr bwMode="auto">
          <a:xfrm>
            <a:off x="4637750" y="4711998"/>
            <a:ext cx="661902" cy="661902"/>
          </a:xfrm>
          <a:custGeom>
            <a:avLst/>
            <a:gdLst>
              <a:gd name="T0" fmla="*/ 577 w 983"/>
              <a:gd name="T1" fmla="*/ 116 h 982"/>
              <a:gd name="T2" fmla="*/ 398 w 983"/>
              <a:gd name="T3" fmla="*/ 864 h 982"/>
              <a:gd name="T4" fmla="*/ 338 w 983"/>
              <a:gd name="T5" fmla="*/ 959 h 982"/>
              <a:gd name="T6" fmla="*/ 453 w 983"/>
              <a:gd name="T7" fmla="*/ 907 h 982"/>
              <a:gd name="T8" fmla="*/ 533 w 983"/>
              <a:gd name="T9" fmla="*/ 982 h 982"/>
              <a:gd name="T10" fmla="*/ 618 w 983"/>
              <a:gd name="T11" fmla="*/ 887 h 982"/>
              <a:gd name="T12" fmla="*/ 715 w 983"/>
              <a:gd name="T13" fmla="*/ 930 h 982"/>
              <a:gd name="T14" fmla="*/ 757 w 983"/>
              <a:gd name="T15" fmla="*/ 809 h 982"/>
              <a:gd name="T16" fmla="*/ 871 w 983"/>
              <a:gd name="T17" fmla="*/ 805 h 982"/>
              <a:gd name="T18" fmla="*/ 862 w 983"/>
              <a:gd name="T19" fmla="*/ 676 h 982"/>
              <a:gd name="T20" fmla="*/ 960 w 983"/>
              <a:gd name="T21" fmla="*/ 644 h 982"/>
              <a:gd name="T22" fmla="*/ 904 w 983"/>
              <a:gd name="T23" fmla="*/ 528 h 982"/>
              <a:gd name="T24" fmla="*/ 983 w 983"/>
              <a:gd name="T25" fmla="*/ 454 h 982"/>
              <a:gd name="T26" fmla="*/ 887 w 983"/>
              <a:gd name="T27" fmla="*/ 369 h 982"/>
              <a:gd name="T28" fmla="*/ 931 w 983"/>
              <a:gd name="T29" fmla="*/ 268 h 982"/>
              <a:gd name="T30" fmla="*/ 811 w 983"/>
              <a:gd name="T31" fmla="*/ 225 h 982"/>
              <a:gd name="T32" fmla="*/ 815 w 983"/>
              <a:gd name="T33" fmla="*/ 119 h 982"/>
              <a:gd name="T34" fmla="*/ 689 w 983"/>
              <a:gd name="T35" fmla="*/ 124 h 982"/>
              <a:gd name="T36" fmla="*/ 644 w 983"/>
              <a:gd name="T37" fmla="*/ 22 h 982"/>
              <a:gd name="T38" fmla="*/ 531 w 983"/>
              <a:gd name="T39" fmla="*/ 74 h 982"/>
              <a:gd name="T40" fmla="*/ 450 w 983"/>
              <a:gd name="T41" fmla="*/ 0 h 982"/>
              <a:gd name="T42" fmla="*/ 366 w 983"/>
              <a:gd name="T43" fmla="*/ 90 h 982"/>
              <a:gd name="T44" fmla="*/ 268 w 983"/>
              <a:gd name="T45" fmla="*/ 51 h 982"/>
              <a:gd name="T46" fmla="*/ 224 w 983"/>
              <a:gd name="T47" fmla="*/ 165 h 982"/>
              <a:gd name="T48" fmla="*/ 111 w 983"/>
              <a:gd name="T49" fmla="*/ 177 h 982"/>
              <a:gd name="T50" fmla="*/ 116 w 983"/>
              <a:gd name="T51" fmla="*/ 299 h 982"/>
              <a:gd name="T52" fmla="*/ 23 w 983"/>
              <a:gd name="T53" fmla="*/ 338 h 982"/>
              <a:gd name="T54" fmla="*/ 71 w 983"/>
              <a:gd name="T55" fmla="*/ 450 h 982"/>
              <a:gd name="T56" fmla="*/ 0 w 983"/>
              <a:gd name="T57" fmla="*/ 527 h 982"/>
              <a:gd name="T58" fmla="*/ 88 w 983"/>
              <a:gd name="T59" fmla="*/ 612 h 982"/>
              <a:gd name="T60" fmla="*/ 52 w 983"/>
              <a:gd name="T61" fmla="*/ 714 h 982"/>
              <a:gd name="T62" fmla="*/ 167 w 983"/>
              <a:gd name="T63" fmla="*/ 758 h 982"/>
              <a:gd name="T64" fmla="*/ 168 w 983"/>
              <a:gd name="T65" fmla="*/ 862 h 982"/>
              <a:gd name="T66" fmla="*/ 292 w 983"/>
              <a:gd name="T67" fmla="*/ 859 h 982"/>
              <a:gd name="T68" fmla="*/ 338 w 983"/>
              <a:gd name="T69" fmla="*/ 959 h 982"/>
              <a:gd name="T70" fmla="*/ 491 w 983"/>
              <a:gd name="T71" fmla="*/ 595 h 982"/>
              <a:gd name="T72" fmla="*/ 759 w 983"/>
              <a:gd name="T73" fmla="*/ 582 h 982"/>
              <a:gd name="T74" fmla="*/ 480 w 983"/>
              <a:gd name="T75" fmla="*/ 810 h 982"/>
              <a:gd name="T76" fmla="*/ 350 w 983"/>
              <a:gd name="T77" fmla="*/ 779 h 982"/>
              <a:gd name="T78" fmla="*/ 212 w 983"/>
              <a:gd name="T79" fmla="*/ 451 h 982"/>
              <a:gd name="T80" fmla="*/ 436 w 983"/>
              <a:gd name="T81" fmla="*/ 582 h 982"/>
              <a:gd name="T82" fmla="*/ 350 w 983"/>
              <a:gd name="T83" fmla="*/ 779 h 982"/>
              <a:gd name="T84" fmla="*/ 551 w 983"/>
              <a:gd name="T85" fmla="*/ 505 h 982"/>
              <a:gd name="T86" fmla="*/ 424 w 983"/>
              <a:gd name="T87" fmla="*/ 475 h 982"/>
              <a:gd name="T88" fmla="*/ 222 w 983"/>
              <a:gd name="T89" fmla="*/ 396 h 982"/>
              <a:gd name="T90" fmla="*/ 499 w 983"/>
              <a:gd name="T91" fmla="*/ 170 h 982"/>
              <a:gd name="T92" fmla="*/ 483 w 983"/>
              <a:gd name="T93" fmla="*/ 385 h 982"/>
              <a:gd name="T94" fmla="*/ 222 w 983"/>
              <a:gd name="T95" fmla="*/ 396 h 982"/>
              <a:gd name="T96" fmla="*/ 808 w 983"/>
              <a:gd name="T97" fmla="*/ 503 h 982"/>
              <a:gd name="T98" fmla="*/ 592 w 983"/>
              <a:gd name="T99" fmla="*/ 484 h 982"/>
              <a:gd name="T100" fmla="*/ 581 w 983"/>
              <a:gd name="T101" fmla="*/ 221 h 982"/>
              <a:gd name="T102" fmla="*/ 841 w 983"/>
              <a:gd name="T103" fmla="*/ 574 h 982"/>
              <a:gd name="T104" fmla="*/ 134 w 983"/>
              <a:gd name="T105" fmla="*/ 406 h 982"/>
              <a:gd name="T106" fmla="*/ 841 w 983"/>
              <a:gd name="T107" fmla="*/ 574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3" h="982">
                <a:moveTo>
                  <a:pt x="113" y="401"/>
                </a:moveTo>
                <a:cubicBezTo>
                  <a:pt x="163" y="194"/>
                  <a:pt x="370" y="67"/>
                  <a:pt x="577" y="116"/>
                </a:cubicBezTo>
                <a:cubicBezTo>
                  <a:pt x="783" y="165"/>
                  <a:pt x="911" y="373"/>
                  <a:pt x="861" y="579"/>
                </a:cubicBezTo>
                <a:cubicBezTo>
                  <a:pt x="812" y="786"/>
                  <a:pt x="605" y="913"/>
                  <a:pt x="398" y="864"/>
                </a:cubicBezTo>
                <a:cubicBezTo>
                  <a:pt x="191" y="815"/>
                  <a:pt x="64" y="607"/>
                  <a:pt x="113" y="401"/>
                </a:cubicBezTo>
                <a:close/>
                <a:moveTo>
                  <a:pt x="338" y="959"/>
                </a:moveTo>
                <a:lnTo>
                  <a:pt x="414" y="978"/>
                </a:lnTo>
                <a:lnTo>
                  <a:pt x="453" y="907"/>
                </a:lnTo>
                <a:cubicBezTo>
                  <a:pt x="469" y="908"/>
                  <a:pt x="485" y="908"/>
                  <a:pt x="501" y="908"/>
                </a:cubicBezTo>
                <a:lnTo>
                  <a:pt x="533" y="982"/>
                </a:lnTo>
                <a:lnTo>
                  <a:pt x="610" y="969"/>
                </a:lnTo>
                <a:lnTo>
                  <a:pt x="618" y="887"/>
                </a:lnTo>
                <a:cubicBezTo>
                  <a:pt x="631" y="883"/>
                  <a:pt x="643" y="878"/>
                  <a:pt x="656" y="872"/>
                </a:cubicBezTo>
                <a:lnTo>
                  <a:pt x="715" y="930"/>
                </a:lnTo>
                <a:lnTo>
                  <a:pt x="781" y="890"/>
                </a:lnTo>
                <a:lnTo>
                  <a:pt x="757" y="809"/>
                </a:lnTo>
                <a:cubicBezTo>
                  <a:pt x="770" y="799"/>
                  <a:pt x="782" y="787"/>
                  <a:pt x="794" y="775"/>
                </a:cubicBezTo>
                <a:lnTo>
                  <a:pt x="871" y="805"/>
                </a:lnTo>
                <a:lnTo>
                  <a:pt x="916" y="741"/>
                </a:lnTo>
                <a:lnTo>
                  <a:pt x="862" y="676"/>
                </a:lnTo>
                <a:cubicBezTo>
                  <a:pt x="867" y="666"/>
                  <a:pt x="872" y="655"/>
                  <a:pt x="876" y="644"/>
                </a:cubicBezTo>
                <a:lnTo>
                  <a:pt x="960" y="644"/>
                </a:lnTo>
                <a:lnTo>
                  <a:pt x="978" y="568"/>
                </a:lnTo>
                <a:lnTo>
                  <a:pt x="904" y="528"/>
                </a:lnTo>
                <a:cubicBezTo>
                  <a:pt x="905" y="514"/>
                  <a:pt x="906" y="500"/>
                  <a:pt x="905" y="487"/>
                </a:cubicBezTo>
                <a:lnTo>
                  <a:pt x="983" y="454"/>
                </a:lnTo>
                <a:lnTo>
                  <a:pt x="971" y="377"/>
                </a:lnTo>
                <a:lnTo>
                  <a:pt x="887" y="369"/>
                </a:lnTo>
                <a:cubicBezTo>
                  <a:pt x="883" y="354"/>
                  <a:pt x="878" y="341"/>
                  <a:pt x="872" y="327"/>
                </a:cubicBezTo>
                <a:lnTo>
                  <a:pt x="931" y="268"/>
                </a:lnTo>
                <a:lnTo>
                  <a:pt x="890" y="201"/>
                </a:lnTo>
                <a:lnTo>
                  <a:pt x="811" y="225"/>
                </a:lnTo>
                <a:cubicBezTo>
                  <a:pt x="802" y="215"/>
                  <a:pt x="793" y="205"/>
                  <a:pt x="784" y="195"/>
                </a:cubicBezTo>
                <a:lnTo>
                  <a:pt x="815" y="119"/>
                </a:lnTo>
                <a:lnTo>
                  <a:pt x="753" y="73"/>
                </a:lnTo>
                <a:lnTo>
                  <a:pt x="689" y="124"/>
                </a:lnTo>
                <a:cubicBezTo>
                  <a:pt x="675" y="116"/>
                  <a:pt x="660" y="109"/>
                  <a:pt x="645" y="103"/>
                </a:cubicBezTo>
                <a:lnTo>
                  <a:pt x="644" y="22"/>
                </a:lnTo>
                <a:lnTo>
                  <a:pt x="568" y="4"/>
                </a:lnTo>
                <a:lnTo>
                  <a:pt x="531" y="74"/>
                </a:lnTo>
                <a:cubicBezTo>
                  <a:pt x="514" y="72"/>
                  <a:pt x="497" y="72"/>
                  <a:pt x="481" y="72"/>
                </a:cubicBezTo>
                <a:lnTo>
                  <a:pt x="450" y="0"/>
                </a:lnTo>
                <a:lnTo>
                  <a:pt x="373" y="13"/>
                </a:lnTo>
                <a:lnTo>
                  <a:pt x="366" y="90"/>
                </a:lnTo>
                <a:cubicBezTo>
                  <a:pt x="351" y="94"/>
                  <a:pt x="337" y="100"/>
                  <a:pt x="323" y="106"/>
                </a:cubicBezTo>
                <a:lnTo>
                  <a:pt x="268" y="51"/>
                </a:lnTo>
                <a:lnTo>
                  <a:pt x="202" y="92"/>
                </a:lnTo>
                <a:lnTo>
                  <a:pt x="224" y="165"/>
                </a:lnTo>
                <a:cubicBezTo>
                  <a:pt x="209" y="177"/>
                  <a:pt x="195" y="190"/>
                  <a:pt x="182" y="205"/>
                </a:cubicBezTo>
                <a:lnTo>
                  <a:pt x="111" y="177"/>
                </a:lnTo>
                <a:lnTo>
                  <a:pt x="67" y="241"/>
                </a:lnTo>
                <a:lnTo>
                  <a:pt x="116" y="299"/>
                </a:lnTo>
                <a:cubicBezTo>
                  <a:pt x="109" y="311"/>
                  <a:pt x="103" y="324"/>
                  <a:pt x="98" y="338"/>
                </a:cubicBezTo>
                <a:lnTo>
                  <a:pt x="23" y="338"/>
                </a:lnTo>
                <a:lnTo>
                  <a:pt x="5" y="414"/>
                </a:lnTo>
                <a:lnTo>
                  <a:pt x="71" y="450"/>
                </a:lnTo>
                <a:cubicBezTo>
                  <a:pt x="70" y="466"/>
                  <a:pt x="69" y="482"/>
                  <a:pt x="69" y="499"/>
                </a:cubicBezTo>
                <a:lnTo>
                  <a:pt x="0" y="527"/>
                </a:lnTo>
                <a:lnTo>
                  <a:pt x="12" y="605"/>
                </a:lnTo>
                <a:lnTo>
                  <a:pt x="88" y="612"/>
                </a:lnTo>
                <a:cubicBezTo>
                  <a:pt x="93" y="629"/>
                  <a:pt x="99" y="644"/>
                  <a:pt x="106" y="660"/>
                </a:cubicBezTo>
                <a:lnTo>
                  <a:pt x="52" y="714"/>
                </a:lnTo>
                <a:lnTo>
                  <a:pt x="93" y="781"/>
                </a:lnTo>
                <a:lnTo>
                  <a:pt x="167" y="758"/>
                </a:lnTo>
                <a:cubicBezTo>
                  <a:pt x="176" y="770"/>
                  <a:pt x="187" y="781"/>
                  <a:pt x="197" y="791"/>
                </a:cubicBezTo>
                <a:lnTo>
                  <a:pt x="168" y="862"/>
                </a:lnTo>
                <a:lnTo>
                  <a:pt x="230" y="909"/>
                </a:lnTo>
                <a:lnTo>
                  <a:pt x="292" y="859"/>
                </a:lnTo>
                <a:cubicBezTo>
                  <a:pt x="307" y="867"/>
                  <a:pt x="322" y="874"/>
                  <a:pt x="338" y="880"/>
                </a:cubicBezTo>
                <a:lnTo>
                  <a:pt x="338" y="959"/>
                </a:lnTo>
                <a:close/>
                <a:moveTo>
                  <a:pt x="450" y="768"/>
                </a:moveTo>
                <a:cubicBezTo>
                  <a:pt x="456" y="744"/>
                  <a:pt x="491" y="595"/>
                  <a:pt x="491" y="595"/>
                </a:cubicBezTo>
                <a:cubicBezTo>
                  <a:pt x="529" y="593"/>
                  <a:pt x="562" y="572"/>
                  <a:pt x="580" y="539"/>
                </a:cubicBezTo>
                <a:cubicBezTo>
                  <a:pt x="580" y="539"/>
                  <a:pt x="734" y="576"/>
                  <a:pt x="759" y="582"/>
                </a:cubicBezTo>
                <a:cubicBezTo>
                  <a:pt x="785" y="588"/>
                  <a:pt x="787" y="604"/>
                  <a:pt x="779" y="622"/>
                </a:cubicBezTo>
                <a:cubicBezTo>
                  <a:pt x="727" y="739"/>
                  <a:pt x="608" y="813"/>
                  <a:pt x="480" y="810"/>
                </a:cubicBezTo>
                <a:cubicBezTo>
                  <a:pt x="454" y="810"/>
                  <a:pt x="444" y="791"/>
                  <a:pt x="450" y="768"/>
                </a:cubicBezTo>
                <a:close/>
                <a:moveTo>
                  <a:pt x="350" y="779"/>
                </a:moveTo>
                <a:cubicBezTo>
                  <a:pt x="237" y="726"/>
                  <a:pt x="166" y="611"/>
                  <a:pt x="167" y="487"/>
                </a:cubicBezTo>
                <a:cubicBezTo>
                  <a:pt x="167" y="459"/>
                  <a:pt x="185" y="445"/>
                  <a:pt x="212" y="451"/>
                </a:cubicBezTo>
                <a:cubicBezTo>
                  <a:pt x="239" y="458"/>
                  <a:pt x="383" y="492"/>
                  <a:pt x="383" y="492"/>
                </a:cubicBezTo>
                <a:cubicBezTo>
                  <a:pt x="383" y="529"/>
                  <a:pt x="404" y="564"/>
                  <a:pt x="436" y="582"/>
                </a:cubicBezTo>
                <a:cubicBezTo>
                  <a:pt x="436" y="582"/>
                  <a:pt x="406" y="708"/>
                  <a:pt x="397" y="747"/>
                </a:cubicBezTo>
                <a:cubicBezTo>
                  <a:pt x="387" y="787"/>
                  <a:pt x="371" y="787"/>
                  <a:pt x="350" y="779"/>
                </a:cubicBezTo>
                <a:close/>
                <a:moveTo>
                  <a:pt x="503" y="426"/>
                </a:moveTo>
                <a:cubicBezTo>
                  <a:pt x="538" y="435"/>
                  <a:pt x="559" y="470"/>
                  <a:pt x="551" y="505"/>
                </a:cubicBezTo>
                <a:cubicBezTo>
                  <a:pt x="543" y="540"/>
                  <a:pt x="507" y="562"/>
                  <a:pt x="472" y="554"/>
                </a:cubicBezTo>
                <a:cubicBezTo>
                  <a:pt x="437" y="545"/>
                  <a:pt x="415" y="510"/>
                  <a:pt x="424" y="475"/>
                </a:cubicBezTo>
                <a:cubicBezTo>
                  <a:pt x="432" y="440"/>
                  <a:pt x="467" y="418"/>
                  <a:pt x="503" y="426"/>
                </a:cubicBezTo>
                <a:close/>
                <a:moveTo>
                  <a:pt x="222" y="396"/>
                </a:moveTo>
                <a:cubicBezTo>
                  <a:pt x="195" y="389"/>
                  <a:pt x="191" y="365"/>
                  <a:pt x="200" y="348"/>
                </a:cubicBezTo>
                <a:cubicBezTo>
                  <a:pt x="256" y="235"/>
                  <a:pt x="373" y="165"/>
                  <a:pt x="499" y="170"/>
                </a:cubicBezTo>
                <a:cubicBezTo>
                  <a:pt x="520" y="170"/>
                  <a:pt x="531" y="186"/>
                  <a:pt x="525" y="210"/>
                </a:cubicBezTo>
                <a:cubicBezTo>
                  <a:pt x="520" y="233"/>
                  <a:pt x="483" y="385"/>
                  <a:pt x="483" y="385"/>
                </a:cubicBezTo>
                <a:cubicBezTo>
                  <a:pt x="447" y="386"/>
                  <a:pt x="414" y="406"/>
                  <a:pt x="397" y="437"/>
                </a:cubicBezTo>
                <a:cubicBezTo>
                  <a:pt x="397" y="437"/>
                  <a:pt x="248" y="402"/>
                  <a:pt x="222" y="396"/>
                </a:cubicBezTo>
                <a:close/>
                <a:moveTo>
                  <a:pt x="628" y="202"/>
                </a:moveTo>
                <a:cubicBezTo>
                  <a:pt x="741" y="257"/>
                  <a:pt x="813" y="376"/>
                  <a:pt x="808" y="503"/>
                </a:cubicBezTo>
                <a:cubicBezTo>
                  <a:pt x="806" y="518"/>
                  <a:pt x="795" y="533"/>
                  <a:pt x="773" y="527"/>
                </a:cubicBezTo>
                <a:cubicBezTo>
                  <a:pt x="751" y="522"/>
                  <a:pt x="592" y="484"/>
                  <a:pt x="592" y="484"/>
                </a:cubicBezTo>
                <a:cubicBezTo>
                  <a:pt x="590" y="448"/>
                  <a:pt x="570" y="416"/>
                  <a:pt x="538" y="398"/>
                </a:cubicBezTo>
                <a:cubicBezTo>
                  <a:pt x="538" y="398"/>
                  <a:pt x="574" y="249"/>
                  <a:pt x="581" y="221"/>
                </a:cubicBezTo>
                <a:cubicBezTo>
                  <a:pt x="588" y="192"/>
                  <a:pt x="605" y="192"/>
                  <a:pt x="628" y="202"/>
                </a:cubicBezTo>
                <a:close/>
                <a:moveTo>
                  <a:pt x="841" y="574"/>
                </a:moveTo>
                <a:cubicBezTo>
                  <a:pt x="887" y="379"/>
                  <a:pt x="767" y="183"/>
                  <a:pt x="572" y="137"/>
                </a:cubicBezTo>
                <a:cubicBezTo>
                  <a:pt x="377" y="90"/>
                  <a:pt x="181" y="210"/>
                  <a:pt x="134" y="406"/>
                </a:cubicBezTo>
                <a:cubicBezTo>
                  <a:pt x="88" y="601"/>
                  <a:pt x="208" y="796"/>
                  <a:pt x="403" y="843"/>
                </a:cubicBezTo>
                <a:cubicBezTo>
                  <a:pt x="598" y="890"/>
                  <a:pt x="794" y="769"/>
                  <a:pt x="841" y="574"/>
                </a:cubicBezTo>
                <a:close/>
              </a:path>
            </a:pathLst>
          </a:custGeom>
          <a:solidFill>
            <a:schemeClr val="bg1">
              <a:lumMod val="60000"/>
              <a:lumOff val="40000"/>
            </a:schemeClr>
          </a:solidFill>
          <a:ln>
            <a:noFill/>
          </a:ln>
        </p:spPr>
        <p:txBody>
          <a:bodyPr vert="horz" wrap="square" lIns="91440" tIns="45720" rIns="91440" bIns="45720" numCol="1" anchor="t" anchorCtr="0" compatLnSpc="1"/>
          <a:lstStyle/>
          <a:p>
            <a:pPr algn="ctr"/>
            <a:endParaRPr lang="zh-CN" altLang="en-US" sz="2400">
              <a:solidFill>
                <a:schemeClr val="bg1"/>
              </a:solidFill>
              <a:latin typeface="Lifeline JL" panose="00000400000000000000" pitchFamily="2" charset="0"/>
            </a:endParaRPr>
          </a:p>
        </p:txBody>
      </p:sp>
      <p:sp>
        <p:nvSpPr>
          <p:cNvPr id="100" name="Freeform 9"/>
          <p:cNvSpPr>
            <a:spLocks noEditPoints="1"/>
          </p:cNvSpPr>
          <p:nvPr/>
        </p:nvSpPr>
        <p:spPr bwMode="auto">
          <a:xfrm>
            <a:off x="2515152" y="4777661"/>
            <a:ext cx="560315" cy="561902"/>
          </a:xfrm>
          <a:custGeom>
            <a:avLst/>
            <a:gdLst>
              <a:gd name="T0" fmla="*/ 419 w 832"/>
              <a:gd name="T1" fmla="*/ 497 h 832"/>
              <a:gd name="T2" fmla="*/ 419 w 832"/>
              <a:gd name="T3" fmla="*/ 335 h 832"/>
              <a:gd name="T4" fmla="*/ 450 w 832"/>
              <a:gd name="T5" fmla="*/ 0 h 832"/>
              <a:gd name="T6" fmla="*/ 366 w 832"/>
              <a:gd name="T7" fmla="*/ 66 h 832"/>
              <a:gd name="T8" fmla="*/ 285 w 832"/>
              <a:gd name="T9" fmla="*/ 20 h 832"/>
              <a:gd name="T10" fmla="*/ 234 w 832"/>
              <a:gd name="T11" fmla="*/ 114 h 832"/>
              <a:gd name="T12" fmla="*/ 146 w 832"/>
              <a:gd name="T13" fmla="*/ 98 h 832"/>
              <a:gd name="T14" fmla="*/ 135 w 832"/>
              <a:gd name="T15" fmla="*/ 206 h 832"/>
              <a:gd name="T16" fmla="*/ 41 w 832"/>
              <a:gd name="T17" fmla="*/ 232 h 832"/>
              <a:gd name="T18" fmla="*/ 75 w 832"/>
              <a:gd name="T19" fmla="*/ 336 h 832"/>
              <a:gd name="T20" fmla="*/ 0 w 832"/>
              <a:gd name="T21" fmla="*/ 382 h 832"/>
              <a:gd name="T22" fmla="*/ 69 w 832"/>
              <a:gd name="T23" fmla="*/ 466 h 832"/>
              <a:gd name="T24" fmla="*/ 18 w 832"/>
              <a:gd name="T25" fmla="*/ 543 h 832"/>
              <a:gd name="T26" fmla="*/ 114 w 832"/>
              <a:gd name="T27" fmla="*/ 594 h 832"/>
              <a:gd name="T28" fmla="*/ 98 w 832"/>
              <a:gd name="T29" fmla="*/ 686 h 832"/>
              <a:gd name="T30" fmla="*/ 205 w 832"/>
              <a:gd name="T31" fmla="*/ 697 h 832"/>
              <a:gd name="T32" fmla="*/ 222 w 832"/>
              <a:gd name="T33" fmla="*/ 785 h 832"/>
              <a:gd name="T34" fmla="*/ 325 w 832"/>
              <a:gd name="T35" fmla="*/ 757 h 832"/>
              <a:gd name="T36" fmla="*/ 382 w 832"/>
              <a:gd name="T37" fmla="*/ 832 h 832"/>
              <a:gd name="T38" fmla="*/ 465 w 832"/>
              <a:gd name="T39" fmla="*/ 767 h 832"/>
              <a:gd name="T40" fmla="*/ 547 w 832"/>
              <a:gd name="T41" fmla="*/ 812 h 832"/>
              <a:gd name="T42" fmla="*/ 598 w 832"/>
              <a:gd name="T43" fmla="*/ 721 h 832"/>
              <a:gd name="T44" fmla="*/ 686 w 832"/>
              <a:gd name="T45" fmla="*/ 734 h 832"/>
              <a:gd name="T46" fmla="*/ 700 w 832"/>
              <a:gd name="T47" fmla="*/ 631 h 832"/>
              <a:gd name="T48" fmla="*/ 790 w 832"/>
              <a:gd name="T49" fmla="*/ 600 h 832"/>
              <a:gd name="T50" fmla="*/ 763 w 832"/>
              <a:gd name="T51" fmla="*/ 500 h 832"/>
              <a:gd name="T52" fmla="*/ 832 w 832"/>
              <a:gd name="T53" fmla="*/ 450 h 832"/>
              <a:gd name="T54" fmla="*/ 770 w 832"/>
              <a:gd name="T55" fmla="*/ 367 h 832"/>
              <a:gd name="T56" fmla="*/ 813 w 832"/>
              <a:gd name="T57" fmla="*/ 289 h 832"/>
              <a:gd name="T58" fmla="*/ 724 w 832"/>
              <a:gd name="T59" fmla="*/ 237 h 832"/>
              <a:gd name="T60" fmla="*/ 734 w 832"/>
              <a:gd name="T61" fmla="*/ 146 h 832"/>
              <a:gd name="T62" fmla="*/ 630 w 832"/>
              <a:gd name="T63" fmla="*/ 132 h 832"/>
              <a:gd name="T64" fmla="*/ 609 w 832"/>
              <a:gd name="T65" fmla="*/ 46 h 832"/>
              <a:gd name="T66" fmla="*/ 508 w 832"/>
              <a:gd name="T67" fmla="*/ 73 h 832"/>
              <a:gd name="T68" fmla="*/ 450 w 832"/>
              <a:gd name="T69" fmla="*/ 0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2" h="832">
                <a:moveTo>
                  <a:pt x="501" y="416"/>
                </a:moveTo>
                <a:cubicBezTo>
                  <a:pt x="501" y="461"/>
                  <a:pt x="464" y="497"/>
                  <a:pt x="419" y="497"/>
                </a:cubicBezTo>
                <a:cubicBezTo>
                  <a:pt x="374" y="497"/>
                  <a:pt x="338" y="461"/>
                  <a:pt x="338" y="416"/>
                </a:cubicBezTo>
                <a:cubicBezTo>
                  <a:pt x="338" y="371"/>
                  <a:pt x="374" y="335"/>
                  <a:pt x="419" y="335"/>
                </a:cubicBezTo>
                <a:cubicBezTo>
                  <a:pt x="464" y="335"/>
                  <a:pt x="501" y="371"/>
                  <a:pt x="501" y="416"/>
                </a:cubicBezTo>
                <a:close/>
                <a:moveTo>
                  <a:pt x="450" y="0"/>
                </a:moveTo>
                <a:lnTo>
                  <a:pt x="383" y="0"/>
                </a:lnTo>
                <a:lnTo>
                  <a:pt x="366" y="66"/>
                </a:lnTo>
                <a:cubicBezTo>
                  <a:pt x="352" y="68"/>
                  <a:pt x="339" y="71"/>
                  <a:pt x="326" y="75"/>
                </a:cubicBezTo>
                <a:lnTo>
                  <a:pt x="285" y="20"/>
                </a:lnTo>
                <a:lnTo>
                  <a:pt x="224" y="46"/>
                </a:lnTo>
                <a:lnTo>
                  <a:pt x="234" y="114"/>
                </a:lnTo>
                <a:cubicBezTo>
                  <a:pt x="224" y="121"/>
                  <a:pt x="214" y="127"/>
                  <a:pt x="205" y="134"/>
                </a:cubicBezTo>
                <a:lnTo>
                  <a:pt x="146" y="98"/>
                </a:lnTo>
                <a:lnTo>
                  <a:pt x="99" y="145"/>
                </a:lnTo>
                <a:lnTo>
                  <a:pt x="135" y="206"/>
                </a:lnTo>
                <a:cubicBezTo>
                  <a:pt x="126" y="217"/>
                  <a:pt x="118" y="229"/>
                  <a:pt x="111" y="242"/>
                </a:cubicBezTo>
                <a:lnTo>
                  <a:pt x="41" y="232"/>
                </a:lnTo>
                <a:lnTo>
                  <a:pt x="17" y="294"/>
                </a:lnTo>
                <a:lnTo>
                  <a:pt x="75" y="336"/>
                </a:lnTo>
                <a:cubicBezTo>
                  <a:pt x="72" y="346"/>
                  <a:pt x="71" y="355"/>
                  <a:pt x="69" y="365"/>
                </a:cubicBezTo>
                <a:lnTo>
                  <a:pt x="0" y="382"/>
                </a:lnTo>
                <a:lnTo>
                  <a:pt x="0" y="448"/>
                </a:lnTo>
                <a:lnTo>
                  <a:pt x="69" y="466"/>
                </a:lnTo>
                <a:cubicBezTo>
                  <a:pt x="71" y="478"/>
                  <a:pt x="73" y="490"/>
                  <a:pt x="76" y="501"/>
                </a:cubicBezTo>
                <a:lnTo>
                  <a:pt x="18" y="543"/>
                </a:lnTo>
                <a:lnTo>
                  <a:pt x="43" y="604"/>
                </a:lnTo>
                <a:lnTo>
                  <a:pt x="114" y="594"/>
                </a:lnTo>
                <a:cubicBezTo>
                  <a:pt x="120" y="605"/>
                  <a:pt x="127" y="616"/>
                  <a:pt x="135" y="626"/>
                </a:cubicBezTo>
                <a:lnTo>
                  <a:pt x="98" y="686"/>
                </a:lnTo>
                <a:lnTo>
                  <a:pt x="145" y="733"/>
                </a:lnTo>
                <a:lnTo>
                  <a:pt x="205" y="697"/>
                </a:lnTo>
                <a:cubicBezTo>
                  <a:pt x="214" y="704"/>
                  <a:pt x="224" y="711"/>
                  <a:pt x="233" y="717"/>
                </a:cubicBezTo>
                <a:lnTo>
                  <a:pt x="222" y="785"/>
                </a:lnTo>
                <a:lnTo>
                  <a:pt x="283" y="811"/>
                </a:lnTo>
                <a:lnTo>
                  <a:pt x="325" y="757"/>
                </a:lnTo>
                <a:cubicBezTo>
                  <a:pt x="338" y="761"/>
                  <a:pt x="352" y="764"/>
                  <a:pt x="366" y="766"/>
                </a:cubicBezTo>
                <a:lnTo>
                  <a:pt x="382" y="832"/>
                </a:lnTo>
                <a:lnTo>
                  <a:pt x="448" y="832"/>
                </a:lnTo>
                <a:lnTo>
                  <a:pt x="465" y="767"/>
                </a:lnTo>
                <a:cubicBezTo>
                  <a:pt x="479" y="765"/>
                  <a:pt x="493" y="762"/>
                  <a:pt x="507" y="759"/>
                </a:cubicBezTo>
                <a:lnTo>
                  <a:pt x="547" y="812"/>
                </a:lnTo>
                <a:lnTo>
                  <a:pt x="607" y="786"/>
                </a:lnTo>
                <a:lnTo>
                  <a:pt x="598" y="721"/>
                </a:lnTo>
                <a:cubicBezTo>
                  <a:pt x="609" y="715"/>
                  <a:pt x="620" y="708"/>
                  <a:pt x="630" y="700"/>
                </a:cubicBezTo>
                <a:lnTo>
                  <a:pt x="686" y="734"/>
                </a:lnTo>
                <a:lnTo>
                  <a:pt x="733" y="687"/>
                </a:lnTo>
                <a:lnTo>
                  <a:pt x="700" y="631"/>
                </a:lnTo>
                <a:cubicBezTo>
                  <a:pt x="710" y="618"/>
                  <a:pt x="719" y="605"/>
                  <a:pt x="727" y="591"/>
                </a:cubicBezTo>
                <a:lnTo>
                  <a:pt x="790" y="600"/>
                </a:lnTo>
                <a:lnTo>
                  <a:pt x="815" y="538"/>
                </a:lnTo>
                <a:lnTo>
                  <a:pt x="763" y="500"/>
                </a:lnTo>
                <a:cubicBezTo>
                  <a:pt x="766" y="489"/>
                  <a:pt x="768" y="477"/>
                  <a:pt x="770" y="465"/>
                </a:cubicBezTo>
                <a:lnTo>
                  <a:pt x="832" y="450"/>
                </a:lnTo>
                <a:lnTo>
                  <a:pt x="832" y="384"/>
                </a:lnTo>
                <a:lnTo>
                  <a:pt x="770" y="367"/>
                </a:lnTo>
                <a:cubicBezTo>
                  <a:pt x="768" y="353"/>
                  <a:pt x="765" y="340"/>
                  <a:pt x="762" y="327"/>
                </a:cubicBezTo>
                <a:lnTo>
                  <a:pt x="813" y="289"/>
                </a:lnTo>
                <a:lnTo>
                  <a:pt x="788" y="228"/>
                </a:lnTo>
                <a:lnTo>
                  <a:pt x="724" y="237"/>
                </a:lnTo>
                <a:cubicBezTo>
                  <a:pt x="717" y="224"/>
                  <a:pt x="709" y="212"/>
                  <a:pt x="700" y="201"/>
                </a:cubicBezTo>
                <a:lnTo>
                  <a:pt x="734" y="146"/>
                </a:lnTo>
                <a:lnTo>
                  <a:pt x="687" y="99"/>
                </a:lnTo>
                <a:lnTo>
                  <a:pt x="630" y="132"/>
                </a:lnTo>
                <a:cubicBezTo>
                  <a:pt x="620" y="124"/>
                  <a:pt x="610" y="117"/>
                  <a:pt x="599" y="111"/>
                </a:cubicBezTo>
                <a:lnTo>
                  <a:pt x="609" y="46"/>
                </a:lnTo>
                <a:lnTo>
                  <a:pt x="549" y="21"/>
                </a:lnTo>
                <a:lnTo>
                  <a:pt x="508" y="73"/>
                </a:lnTo>
                <a:cubicBezTo>
                  <a:pt x="494" y="70"/>
                  <a:pt x="480" y="67"/>
                  <a:pt x="465" y="65"/>
                </a:cubicBezTo>
                <a:lnTo>
                  <a:pt x="450" y="0"/>
                </a:lnTo>
                <a:close/>
              </a:path>
            </a:pathLst>
          </a:custGeom>
          <a:solidFill>
            <a:schemeClr val="bg1">
              <a:lumMod val="60000"/>
              <a:lumOff val="40000"/>
            </a:schemeClr>
          </a:solidFill>
          <a:ln>
            <a:noFill/>
          </a:ln>
        </p:spPr>
        <p:txBody>
          <a:bodyPr vert="horz" wrap="square" lIns="91440" tIns="45720" rIns="91440" bIns="45720" numCol="1" anchor="t" anchorCtr="0" compatLnSpc="1"/>
          <a:lstStyle/>
          <a:p>
            <a:pPr algn="ctr"/>
            <a:endParaRPr lang="zh-CN" altLang="en-US" sz="2400">
              <a:solidFill>
                <a:schemeClr val="bg1"/>
              </a:solidFill>
              <a:latin typeface="Lifeline JL" panose="00000400000000000000" pitchFamily="2" charset="0"/>
              <a:ea typeface="宋体" panose="02010600030101010101" pitchFamily="2" charset="-122"/>
            </a:endParaRPr>
          </a:p>
        </p:txBody>
      </p:sp>
      <p:sp>
        <p:nvSpPr>
          <p:cNvPr id="101" name="Freeform 10"/>
          <p:cNvSpPr>
            <a:spLocks noEditPoints="1"/>
          </p:cNvSpPr>
          <p:nvPr/>
        </p:nvSpPr>
        <p:spPr bwMode="auto">
          <a:xfrm>
            <a:off x="3076405" y="4120271"/>
            <a:ext cx="1282533" cy="1284121"/>
          </a:xfrm>
          <a:custGeom>
            <a:avLst/>
            <a:gdLst>
              <a:gd name="T0" fmla="*/ 586 w 1904"/>
              <a:gd name="T1" fmla="*/ 324 h 1906"/>
              <a:gd name="T2" fmla="*/ 1811 w 1904"/>
              <a:gd name="T3" fmla="*/ 543 h 1906"/>
              <a:gd name="T4" fmla="*/ 1521 w 1904"/>
              <a:gd name="T5" fmla="*/ 383 h 1906"/>
              <a:gd name="T6" fmla="*/ 1337 w 1904"/>
              <a:gd name="T7" fmla="*/ 247 h 1906"/>
              <a:gd name="T8" fmla="*/ 1121 w 1904"/>
              <a:gd name="T9" fmla="*/ 14 h 1906"/>
              <a:gd name="T10" fmla="*/ 882 w 1904"/>
              <a:gd name="T11" fmla="*/ 0 h 1906"/>
              <a:gd name="T12" fmla="*/ 652 w 1904"/>
              <a:gd name="T13" fmla="*/ 208 h 1906"/>
              <a:gd name="T14" fmla="*/ 453 w 1904"/>
              <a:gd name="T15" fmla="*/ 324 h 1906"/>
              <a:gd name="T16" fmla="*/ 152 w 1904"/>
              <a:gd name="T17" fmla="*/ 431 h 1906"/>
              <a:gd name="T18" fmla="*/ 53 w 1904"/>
              <a:gd name="T19" fmla="*/ 633 h 1906"/>
              <a:gd name="T20" fmla="*/ 148 w 1904"/>
              <a:gd name="T21" fmla="*/ 937 h 1906"/>
              <a:gd name="T22" fmla="*/ 175 w 1904"/>
              <a:gd name="T23" fmla="*/ 1165 h 1906"/>
              <a:gd name="T24" fmla="*/ 170 w 1904"/>
              <a:gd name="T25" fmla="*/ 1494 h 1906"/>
              <a:gd name="T26" fmla="*/ 322 w 1904"/>
              <a:gd name="T27" fmla="*/ 1667 h 1906"/>
              <a:gd name="T28" fmla="*/ 640 w 1904"/>
              <a:gd name="T29" fmla="*/ 1704 h 1906"/>
              <a:gd name="T30" fmla="*/ 856 w 1904"/>
              <a:gd name="T31" fmla="*/ 1764 h 1906"/>
              <a:gd name="T32" fmla="*/ 1172 w 1904"/>
              <a:gd name="T33" fmla="*/ 1884 h 1906"/>
              <a:gd name="T34" fmla="*/ 1366 w 1904"/>
              <a:gd name="T35" fmla="*/ 1816 h 1906"/>
              <a:gd name="T36" fmla="*/ 1528 w 1904"/>
              <a:gd name="T37" fmla="*/ 1536 h 1906"/>
              <a:gd name="T38" fmla="*/ 1662 w 1904"/>
              <a:gd name="T39" fmla="*/ 1359 h 1906"/>
              <a:gd name="T40" fmla="*/ 1890 w 1904"/>
              <a:gd name="T41" fmla="*/ 1127 h 1906"/>
              <a:gd name="T42" fmla="*/ 1904 w 1904"/>
              <a:gd name="T43" fmla="*/ 913 h 1906"/>
              <a:gd name="T44" fmla="*/ 1701 w 1904"/>
              <a:gd name="T45" fmla="*/ 649 h 1906"/>
              <a:gd name="T46" fmla="*/ 1295 w 1904"/>
              <a:gd name="T47" fmla="*/ 845 h 1906"/>
              <a:gd name="T48" fmla="*/ 1217 w 1904"/>
              <a:gd name="T49" fmla="*/ 646 h 1906"/>
              <a:gd name="T50" fmla="*/ 1416 w 1904"/>
              <a:gd name="T51" fmla="*/ 785 h 1906"/>
              <a:gd name="T52" fmla="*/ 1442 w 1904"/>
              <a:gd name="T53" fmla="*/ 1085 h 1906"/>
              <a:gd name="T54" fmla="*/ 1278 w 1904"/>
              <a:gd name="T55" fmla="*/ 1124 h 1906"/>
              <a:gd name="T56" fmla="*/ 1365 w 1904"/>
              <a:gd name="T57" fmla="*/ 928 h 1906"/>
              <a:gd name="T58" fmla="*/ 1203 w 1904"/>
              <a:gd name="T59" fmla="*/ 1383 h 1906"/>
              <a:gd name="T60" fmla="*/ 1060 w 1904"/>
              <a:gd name="T61" fmla="*/ 1296 h 1906"/>
              <a:gd name="T62" fmla="*/ 1259 w 1904"/>
              <a:gd name="T63" fmla="*/ 1218 h 1906"/>
              <a:gd name="T64" fmla="*/ 906 w 1904"/>
              <a:gd name="T65" fmla="*/ 1436 h 1906"/>
              <a:gd name="T66" fmla="*/ 715 w 1904"/>
              <a:gd name="T67" fmla="*/ 1286 h 1906"/>
              <a:gd name="T68" fmla="*/ 922 w 1904"/>
              <a:gd name="T69" fmla="*/ 1305 h 1906"/>
              <a:gd name="T70" fmla="*/ 522 w 1904"/>
              <a:gd name="T71" fmla="*/ 1204 h 1906"/>
              <a:gd name="T72" fmla="*/ 610 w 1904"/>
              <a:gd name="T73" fmla="*/ 1060 h 1906"/>
              <a:gd name="T74" fmla="*/ 687 w 1904"/>
              <a:gd name="T75" fmla="*/ 1260 h 1906"/>
              <a:gd name="T76" fmla="*/ 456 w 1904"/>
              <a:gd name="T77" fmla="*/ 825 h 1906"/>
              <a:gd name="T78" fmla="*/ 619 w 1904"/>
              <a:gd name="T79" fmla="*/ 786 h 1906"/>
              <a:gd name="T80" fmla="*/ 533 w 1904"/>
              <a:gd name="T81" fmla="*/ 982 h 1906"/>
              <a:gd name="T82" fmla="*/ 702 w 1904"/>
              <a:gd name="T83" fmla="*/ 522 h 1906"/>
              <a:gd name="T84" fmla="*/ 845 w 1904"/>
              <a:gd name="T85" fmla="*/ 610 h 1906"/>
              <a:gd name="T86" fmla="*/ 645 w 1904"/>
              <a:gd name="T87" fmla="*/ 688 h 1906"/>
              <a:gd name="T88" fmla="*/ 1094 w 1904"/>
              <a:gd name="T89" fmla="*/ 1195 h 1906"/>
              <a:gd name="T90" fmla="*/ 1190 w 1904"/>
              <a:gd name="T91" fmla="*/ 824 h 1906"/>
              <a:gd name="T92" fmla="*/ 1074 w 1904"/>
              <a:gd name="T93" fmla="*/ 461 h 1906"/>
              <a:gd name="T94" fmla="*/ 1113 w 1904"/>
              <a:gd name="T95" fmla="*/ 625 h 1906"/>
              <a:gd name="T96" fmla="*/ 917 w 1904"/>
              <a:gd name="T97" fmla="*/ 539 h 1906"/>
              <a:gd name="T98" fmla="*/ 1286 w 1904"/>
              <a:gd name="T99" fmla="*/ 1526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4" h="1906">
                <a:moveTo>
                  <a:pt x="1319" y="1582"/>
                </a:moveTo>
                <a:cubicBezTo>
                  <a:pt x="971" y="1784"/>
                  <a:pt x="526" y="1667"/>
                  <a:pt x="323" y="1319"/>
                </a:cubicBezTo>
                <a:cubicBezTo>
                  <a:pt x="121" y="972"/>
                  <a:pt x="239" y="526"/>
                  <a:pt x="586" y="324"/>
                </a:cubicBezTo>
                <a:cubicBezTo>
                  <a:pt x="934" y="122"/>
                  <a:pt x="1379" y="239"/>
                  <a:pt x="1581" y="587"/>
                </a:cubicBezTo>
                <a:cubicBezTo>
                  <a:pt x="1784" y="934"/>
                  <a:pt x="1666" y="1380"/>
                  <a:pt x="1319" y="1582"/>
                </a:cubicBezTo>
                <a:close/>
                <a:moveTo>
                  <a:pt x="1811" y="543"/>
                </a:moveTo>
                <a:lnTo>
                  <a:pt x="1735" y="412"/>
                </a:lnTo>
                <a:lnTo>
                  <a:pt x="1585" y="453"/>
                </a:lnTo>
                <a:cubicBezTo>
                  <a:pt x="1565" y="428"/>
                  <a:pt x="1544" y="405"/>
                  <a:pt x="1521" y="383"/>
                </a:cubicBezTo>
                <a:lnTo>
                  <a:pt x="1583" y="239"/>
                </a:lnTo>
                <a:lnTo>
                  <a:pt x="1461" y="148"/>
                </a:lnTo>
                <a:lnTo>
                  <a:pt x="1337" y="247"/>
                </a:lnTo>
                <a:cubicBezTo>
                  <a:pt x="1313" y="234"/>
                  <a:pt x="1289" y="223"/>
                  <a:pt x="1265" y="212"/>
                </a:cubicBezTo>
                <a:lnTo>
                  <a:pt x="1268" y="53"/>
                </a:lnTo>
                <a:lnTo>
                  <a:pt x="1121" y="14"/>
                </a:lnTo>
                <a:lnTo>
                  <a:pt x="1042" y="154"/>
                </a:lnTo>
                <a:cubicBezTo>
                  <a:pt x="1010" y="151"/>
                  <a:pt x="977" y="149"/>
                  <a:pt x="944" y="150"/>
                </a:cubicBezTo>
                <a:lnTo>
                  <a:pt x="882" y="0"/>
                </a:lnTo>
                <a:lnTo>
                  <a:pt x="733" y="22"/>
                </a:lnTo>
                <a:lnTo>
                  <a:pt x="716" y="185"/>
                </a:lnTo>
                <a:cubicBezTo>
                  <a:pt x="695" y="192"/>
                  <a:pt x="673" y="199"/>
                  <a:pt x="652" y="208"/>
                </a:cubicBezTo>
                <a:lnTo>
                  <a:pt x="539" y="90"/>
                </a:lnTo>
                <a:lnTo>
                  <a:pt x="409" y="166"/>
                </a:lnTo>
                <a:lnTo>
                  <a:pt x="453" y="324"/>
                </a:lnTo>
                <a:cubicBezTo>
                  <a:pt x="432" y="341"/>
                  <a:pt x="412" y="358"/>
                  <a:pt x="393" y="377"/>
                </a:cubicBezTo>
                <a:lnTo>
                  <a:pt x="244" y="310"/>
                </a:lnTo>
                <a:lnTo>
                  <a:pt x="152" y="431"/>
                </a:lnTo>
                <a:lnTo>
                  <a:pt x="252" y="559"/>
                </a:lnTo>
                <a:cubicBezTo>
                  <a:pt x="238" y="584"/>
                  <a:pt x="225" y="610"/>
                  <a:pt x="214" y="636"/>
                </a:cubicBezTo>
                <a:lnTo>
                  <a:pt x="53" y="633"/>
                </a:lnTo>
                <a:lnTo>
                  <a:pt x="15" y="779"/>
                </a:lnTo>
                <a:lnTo>
                  <a:pt x="154" y="859"/>
                </a:lnTo>
                <a:cubicBezTo>
                  <a:pt x="151" y="884"/>
                  <a:pt x="149" y="911"/>
                  <a:pt x="148" y="937"/>
                </a:cubicBezTo>
                <a:lnTo>
                  <a:pt x="0" y="993"/>
                </a:lnTo>
                <a:lnTo>
                  <a:pt x="20" y="1144"/>
                </a:lnTo>
                <a:lnTo>
                  <a:pt x="175" y="1165"/>
                </a:lnTo>
                <a:cubicBezTo>
                  <a:pt x="184" y="1195"/>
                  <a:pt x="193" y="1226"/>
                  <a:pt x="205" y="1256"/>
                </a:cubicBezTo>
                <a:lnTo>
                  <a:pt x="94" y="1363"/>
                </a:lnTo>
                <a:lnTo>
                  <a:pt x="170" y="1494"/>
                </a:lnTo>
                <a:lnTo>
                  <a:pt x="318" y="1454"/>
                </a:lnTo>
                <a:cubicBezTo>
                  <a:pt x="338" y="1480"/>
                  <a:pt x="359" y="1504"/>
                  <a:pt x="382" y="1527"/>
                </a:cubicBezTo>
                <a:lnTo>
                  <a:pt x="322" y="1667"/>
                </a:lnTo>
                <a:lnTo>
                  <a:pt x="443" y="1758"/>
                </a:lnTo>
                <a:lnTo>
                  <a:pt x="561" y="1665"/>
                </a:lnTo>
                <a:cubicBezTo>
                  <a:pt x="587" y="1679"/>
                  <a:pt x="613" y="1693"/>
                  <a:pt x="640" y="1704"/>
                </a:cubicBezTo>
                <a:lnTo>
                  <a:pt x="637" y="1853"/>
                </a:lnTo>
                <a:lnTo>
                  <a:pt x="784" y="1892"/>
                </a:lnTo>
                <a:lnTo>
                  <a:pt x="856" y="1764"/>
                </a:lnTo>
                <a:cubicBezTo>
                  <a:pt x="893" y="1768"/>
                  <a:pt x="930" y="1771"/>
                  <a:pt x="967" y="1770"/>
                </a:cubicBezTo>
                <a:lnTo>
                  <a:pt x="1023" y="1906"/>
                </a:lnTo>
                <a:lnTo>
                  <a:pt x="1172" y="1884"/>
                </a:lnTo>
                <a:lnTo>
                  <a:pt x="1187" y="1738"/>
                </a:lnTo>
                <a:cubicBezTo>
                  <a:pt x="1213" y="1730"/>
                  <a:pt x="1239" y="1721"/>
                  <a:pt x="1265" y="1711"/>
                </a:cubicBezTo>
                <a:lnTo>
                  <a:pt x="1366" y="1816"/>
                </a:lnTo>
                <a:lnTo>
                  <a:pt x="1496" y="1740"/>
                </a:lnTo>
                <a:lnTo>
                  <a:pt x="1457" y="1599"/>
                </a:lnTo>
                <a:cubicBezTo>
                  <a:pt x="1482" y="1579"/>
                  <a:pt x="1506" y="1558"/>
                  <a:pt x="1528" y="1536"/>
                </a:cubicBezTo>
                <a:lnTo>
                  <a:pt x="1661" y="1595"/>
                </a:lnTo>
                <a:lnTo>
                  <a:pt x="1753" y="1475"/>
                </a:lnTo>
                <a:lnTo>
                  <a:pt x="1662" y="1359"/>
                </a:lnTo>
                <a:cubicBezTo>
                  <a:pt x="1678" y="1330"/>
                  <a:pt x="1692" y="1300"/>
                  <a:pt x="1705" y="1270"/>
                </a:cubicBezTo>
                <a:lnTo>
                  <a:pt x="1852" y="1273"/>
                </a:lnTo>
                <a:lnTo>
                  <a:pt x="1890" y="1127"/>
                </a:lnTo>
                <a:lnTo>
                  <a:pt x="1760" y="1053"/>
                </a:lnTo>
                <a:cubicBezTo>
                  <a:pt x="1763" y="1024"/>
                  <a:pt x="1765" y="995"/>
                  <a:pt x="1765" y="966"/>
                </a:cubicBezTo>
                <a:lnTo>
                  <a:pt x="1904" y="913"/>
                </a:lnTo>
                <a:lnTo>
                  <a:pt x="1885" y="762"/>
                </a:lnTo>
                <a:lnTo>
                  <a:pt x="1734" y="742"/>
                </a:lnTo>
                <a:cubicBezTo>
                  <a:pt x="1725" y="710"/>
                  <a:pt x="1714" y="679"/>
                  <a:pt x="1701" y="649"/>
                </a:cubicBezTo>
                <a:lnTo>
                  <a:pt x="1811" y="543"/>
                </a:lnTo>
                <a:close/>
                <a:moveTo>
                  <a:pt x="1350" y="876"/>
                </a:moveTo>
                <a:cubicBezTo>
                  <a:pt x="1291" y="906"/>
                  <a:pt x="1295" y="845"/>
                  <a:pt x="1295" y="845"/>
                </a:cubicBezTo>
                <a:cubicBezTo>
                  <a:pt x="1295" y="845"/>
                  <a:pt x="1299" y="825"/>
                  <a:pt x="1269" y="775"/>
                </a:cubicBezTo>
                <a:cubicBezTo>
                  <a:pt x="1242" y="727"/>
                  <a:pt x="1217" y="715"/>
                  <a:pt x="1217" y="715"/>
                </a:cubicBezTo>
                <a:cubicBezTo>
                  <a:pt x="1217" y="715"/>
                  <a:pt x="1169" y="685"/>
                  <a:pt x="1217" y="646"/>
                </a:cubicBezTo>
                <a:cubicBezTo>
                  <a:pt x="1279" y="597"/>
                  <a:pt x="1321" y="634"/>
                  <a:pt x="1321" y="634"/>
                </a:cubicBezTo>
                <a:cubicBezTo>
                  <a:pt x="1321" y="634"/>
                  <a:pt x="1360" y="662"/>
                  <a:pt x="1383" y="702"/>
                </a:cubicBezTo>
                <a:cubicBezTo>
                  <a:pt x="1412" y="752"/>
                  <a:pt x="1416" y="785"/>
                  <a:pt x="1416" y="785"/>
                </a:cubicBezTo>
                <a:cubicBezTo>
                  <a:pt x="1416" y="785"/>
                  <a:pt x="1430" y="836"/>
                  <a:pt x="1350" y="876"/>
                </a:cubicBezTo>
                <a:close/>
                <a:moveTo>
                  <a:pt x="1446" y="993"/>
                </a:moveTo>
                <a:cubicBezTo>
                  <a:pt x="1446" y="993"/>
                  <a:pt x="1454" y="1040"/>
                  <a:pt x="1442" y="1085"/>
                </a:cubicBezTo>
                <a:cubicBezTo>
                  <a:pt x="1427" y="1141"/>
                  <a:pt x="1407" y="1167"/>
                  <a:pt x="1407" y="1167"/>
                </a:cubicBezTo>
                <a:cubicBezTo>
                  <a:pt x="1407" y="1167"/>
                  <a:pt x="1380" y="1213"/>
                  <a:pt x="1296" y="1184"/>
                </a:cubicBezTo>
                <a:cubicBezTo>
                  <a:pt x="1233" y="1164"/>
                  <a:pt x="1278" y="1124"/>
                  <a:pt x="1278" y="1124"/>
                </a:cubicBezTo>
                <a:cubicBezTo>
                  <a:pt x="1278" y="1124"/>
                  <a:pt x="1295" y="1112"/>
                  <a:pt x="1310" y="1056"/>
                </a:cubicBezTo>
                <a:cubicBezTo>
                  <a:pt x="1324" y="1002"/>
                  <a:pt x="1316" y="977"/>
                  <a:pt x="1316" y="977"/>
                </a:cubicBezTo>
                <a:cubicBezTo>
                  <a:pt x="1316" y="977"/>
                  <a:pt x="1303" y="921"/>
                  <a:pt x="1365" y="928"/>
                </a:cubicBezTo>
                <a:cubicBezTo>
                  <a:pt x="1443" y="937"/>
                  <a:pt x="1446" y="993"/>
                  <a:pt x="1446" y="993"/>
                </a:cubicBezTo>
                <a:close/>
                <a:moveTo>
                  <a:pt x="1272" y="1321"/>
                </a:moveTo>
                <a:cubicBezTo>
                  <a:pt x="1272" y="1321"/>
                  <a:pt x="1244" y="1360"/>
                  <a:pt x="1203" y="1383"/>
                </a:cubicBezTo>
                <a:cubicBezTo>
                  <a:pt x="1153" y="1413"/>
                  <a:pt x="1120" y="1417"/>
                  <a:pt x="1120" y="1417"/>
                </a:cubicBezTo>
                <a:cubicBezTo>
                  <a:pt x="1120" y="1417"/>
                  <a:pt x="1069" y="1430"/>
                  <a:pt x="1030" y="1350"/>
                </a:cubicBezTo>
                <a:cubicBezTo>
                  <a:pt x="999" y="1292"/>
                  <a:pt x="1060" y="1296"/>
                  <a:pt x="1060" y="1296"/>
                </a:cubicBezTo>
                <a:cubicBezTo>
                  <a:pt x="1060" y="1296"/>
                  <a:pt x="1080" y="1299"/>
                  <a:pt x="1130" y="1270"/>
                </a:cubicBezTo>
                <a:cubicBezTo>
                  <a:pt x="1179" y="1242"/>
                  <a:pt x="1190" y="1218"/>
                  <a:pt x="1190" y="1218"/>
                </a:cubicBezTo>
                <a:cubicBezTo>
                  <a:pt x="1190" y="1218"/>
                  <a:pt x="1221" y="1169"/>
                  <a:pt x="1259" y="1218"/>
                </a:cubicBezTo>
                <a:cubicBezTo>
                  <a:pt x="1309" y="1279"/>
                  <a:pt x="1272" y="1321"/>
                  <a:pt x="1272" y="1321"/>
                </a:cubicBezTo>
                <a:close/>
                <a:moveTo>
                  <a:pt x="971" y="1355"/>
                </a:moveTo>
                <a:cubicBezTo>
                  <a:pt x="962" y="1433"/>
                  <a:pt x="906" y="1436"/>
                  <a:pt x="906" y="1436"/>
                </a:cubicBezTo>
                <a:cubicBezTo>
                  <a:pt x="906" y="1436"/>
                  <a:pt x="859" y="1444"/>
                  <a:pt x="814" y="1432"/>
                </a:cubicBezTo>
                <a:cubicBezTo>
                  <a:pt x="758" y="1417"/>
                  <a:pt x="732" y="1397"/>
                  <a:pt x="732" y="1397"/>
                </a:cubicBezTo>
                <a:cubicBezTo>
                  <a:pt x="732" y="1397"/>
                  <a:pt x="686" y="1370"/>
                  <a:pt x="715" y="1286"/>
                </a:cubicBezTo>
                <a:cubicBezTo>
                  <a:pt x="735" y="1223"/>
                  <a:pt x="775" y="1268"/>
                  <a:pt x="775" y="1268"/>
                </a:cubicBezTo>
                <a:cubicBezTo>
                  <a:pt x="775" y="1268"/>
                  <a:pt x="787" y="1285"/>
                  <a:pt x="843" y="1300"/>
                </a:cubicBezTo>
                <a:cubicBezTo>
                  <a:pt x="897" y="1314"/>
                  <a:pt x="922" y="1305"/>
                  <a:pt x="922" y="1305"/>
                </a:cubicBezTo>
                <a:cubicBezTo>
                  <a:pt x="922" y="1305"/>
                  <a:pt x="978" y="1293"/>
                  <a:pt x="971" y="1355"/>
                </a:cubicBezTo>
                <a:close/>
                <a:moveTo>
                  <a:pt x="584" y="1272"/>
                </a:moveTo>
                <a:cubicBezTo>
                  <a:pt x="584" y="1272"/>
                  <a:pt x="545" y="1244"/>
                  <a:pt x="522" y="1204"/>
                </a:cubicBezTo>
                <a:cubicBezTo>
                  <a:pt x="493" y="1154"/>
                  <a:pt x="489" y="1121"/>
                  <a:pt x="489" y="1121"/>
                </a:cubicBezTo>
                <a:cubicBezTo>
                  <a:pt x="489" y="1121"/>
                  <a:pt x="475" y="1070"/>
                  <a:pt x="555" y="1030"/>
                </a:cubicBezTo>
                <a:cubicBezTo>
                  <a:pt x="614" y="1000"/>
                  <a:pt x="610" y="1060"/>
                  <a:pt x="610" y="1060"/>
                </a:cubicBezTo>
                <a:cubicBezTo>
                  <a:pt x="610" y="1060"/>
                  <a:pt x="606" y="1080"/>
                  <a:pt x="636" y="1131"/>
                </a:cubicBezTo>
                <a:cubicBezTo>
                  <a:pt x="663" y="1179"/>
                  <a:pt x="687" y="1191"/>
                  <a:pt x="687" y="1191"/>
                </a:cubicBezTo>
                <a:cubicBezTo>
                  <a:pt x="687" y="1191"/>
                  <a:pt x="736" y="1221"/>
                  <a:pt x="687" y="1260"/>
                </a:cubicBezTo>
                <a:cubicBezTo>
                  <a:pt x="626" y="1309"/>
                  <a:pt x="584" y="1272"/>
                  <a:pt x="584" y="1272"/>
                </a:cubicBezTo>
                <a:close/>
                <a:moveTo>
                  <a:pt x="451" y="917"/>
                </a:moveTo>
                <a:cubicBezTo>
                  <a:pt x="451" y="917"/>
                  <a:pt x="444" y="870"/>
                  <a:pt x="456" y="825"/>
                </a:cubicBezTo>
                <a:cubicBezTo>
                  <a:pt x="470" y="769"/>
                  <a:pt x="491" y="743"/>
                  <a:pt x="491" y="743"/>
                </a:cubicBezTo>
                <a:cubicBezTo>
                  <a:pt x="491" y="743"/>
                  <a:pt x="518" y="697"/>
                  <a:pt x="602" y="726"/>
                </a:cubicBezTo>
                <a:cubicBezTo>
                  <a:pt x="665" y="746"/>
                  <a:pt x="619" y="786"/>
                  <a:pt x="619" y="786"/>
                </a:cubicBezTo>
                <a:cubicBezTo>
                  <a:pt x="619" y="786"/>
                  <a:pt x="603" y="798"/>
                  <a:pt x="588" y="854"/>
                </a:cubicBezTo>
                <a:cubicBezTo>
                  <a:pt x="573" y="908"/>
                  <a:pt x="582" y="933"/>
                  <a:pt x="582" y="933"/>
                </a:cubicBezTo>
                <a:cubicBezTo>
                  <a:pt x="582" y="933"/>
                  <a:pt x="595" y="989"/>
                  <a:pt x="533" y="982"/>
                </a:cubicBezTo>
                <a:cubicBezTo>
                  <a:pt x="455" y="973"/>
                  <a:pt x="451" y="917"/>
                  <a:pt x="451" y="917"/>
                </a:cubicBezTo>
                <a:close/>
                <a:moveTo>
                  <a:pt x="633" y="585"/>
                </a:moveTo>
                <a:cubicBezTo>
                  <a:pt x="633" y="585"/>
                  <a:pt x="661" y="546"/>
                  <a:pt x="702" y="522"/>
                </a:cubicBezTo>
                <a:cubicBezTo>
                  <a:pt x="751" y="493"/>
                  <a:pt x="784" y="489"/>
                  <a:pt x="784" y="489"/>
                </a:cubicBezTo>
                <a:cubicBezTo>
                  <a:pt x="784" y="489"/>
                  <a:pt x="836" y="476"/>
                  <a:pt x="875" y="556"/>
                </a:cubicBezTo>
                <a:cubicBezTo>
                  <a:pt x="906" y="614"/>
                  <a:pt x="845" y="610"/>
                  <a:pt x="845" y="610"/>
                </a:cubicBezTo>
                <a:cubicBezTo>
                  <a:pt x="845" y="610"/>
                  <a:pt x="825" y="607"/>
                  <a:pt x="774" y="636"/>
                </a:cubicBezTo>
                <a:cubicBezTo>
                  <a:pt x="726" y="664"/>
                  <a:pt x="715" y="688"/>
                  <a:pt x="715" y="688"/>
                </a:cubicBezTo>
                <a:cubicBezTo>
                  <a:pt x="715" y="688"/>
                  <a:pt x="684" y="737"/>
                  <a:pt x="645" y="688"/>
                </a:cubicBezTo>
                <a:cubicBezTo>
                  <a:pt x="596" y="626"/>
                  <a:pt x="633" y="585"/>
                  <a:pt x="633" y="585"/>
                </a:cubicBezTo>
                <a:close/>
                <a:moveTo>
                  <a:pt x="1190" y="824"/>
                </a:moveTo>
                <a:cubicBezTo>
                  <a:pt x="1266" y="954"/>
                  <a:pt x="1223" y="1120"/>
                  <a:pt x="1094" y="1195"/>
                </a:cubicBezTo>
                <a:cubicBezTo>
                  <a:pt x="964" y="1271"/>
                  <a:pt x="798" y="1226"/>
                  <a:pt x="723" y="1096"/>
                </a:cubicBezTo>
                <a:cubicBezTo>
                  <a:pt x="647" y="966"/>
                  <a:pt x="690" y="800"/>
                  <a:pt x="820" y="725"/>
                </a:cubicBezTo>
                <a:cubicBezTo>
                  <a:pt x="949" y="649"/>
                  <a:pt x="1115" y="694"/>
                  <a:pt x="1190" y="824"/>
                </a:cubicBezTo>
                <a:close/>
                <a:moveTo>
                  <a:pt x="917" y="539"/>
                </a:moveTo>
                <a:cubicBezTo>
                  <a:pt x="926" y="460"/>
                  <a:pt x="982" y="457"/>
                  <a:pt x="982" y="457"/>
                </a:cubicBezTo>
                <a:cubicBezTo>
                  <a:pt x="982" y="457"/>
                  <a:pt x="1029" y="449"/>
                  <a:pt x="1074" y="461"/>
                </a:cubicBezTo>
                <a:cubicBezTo>
                  <a:pt x="1130" y="476"/>
                  <a:pt x="1156" y="497"/>
                  <a:pt x="1156" y="497"/>
                </a:cubicBezTo>
                <a:cubicBezTo>
                  <a:pt x="1156" y="497"/>
                  <a:pt x="1202" y="523"/>
                  <a:pt x="1173" y="608"/>
                </a:cubicBezTo>
                <a:cubicBezTo>
                  <a:pt x="1153" y="671"/>
                  <a:pt x="1113" y="625"/>
                  <a:pt x="1113" y="625"/>
                </a:cubicBezTo>
                <a:cubicBezTo>
                  <a:pt x="1113" y="625"/>
                  <a:pt x="1102" y="609"/>
                  <a:pt x="1045" y="593"/>
                </a:cubicBezTo>
                <a:cubicBezTo>
                  <a:pt x="991" y="579"/>
                  <a:pt x="966" y="588"/>
                  <a:pt x="966" y="588"/>
                </a:cubicBezTo>
                <a:cubicBezTo>
                  <a:pt x="966" y="588"/>
                  <a:pt x="910" y="601"/>
                  <a:pt x="917" y="539"/>
                </a:cubicBezTo>
                <a:close/>
                <a:moveTo>
                  <a:pt x="619" y="380"/>
                </a:moveTo>
                <a:cubicBezTo>
                  <a:pt x="303" y="564"/>
                  <a:pt x="196" y="970"/>
                  <a:pt x="380" y="1286"/>
                </a:cubicBezTo>
                <a:cubicBezTo>
                  <a:pt x="564" y="1603"/>
                  <a:pt x="970" y="1710"/>
                  <a:pt x="1286" y="1526"/>
                </a:cubicBezTo>
                <a:cubicBezTo>
                  <a:pt x="1602" y="1342"/>
                  <a:pt x="1709" y="936"/>
                  <a:pt x="1525" y="620"/>
                </a:cubicBezTo>
                <a:cubicBezTo>
                  <a:pt x="1341" y="303"/>
                  <a:pt x="935" y="196"/>
                  <a:pt x="619" y="380"/>
                </a:cubicBezTo>
                <a:close/>
              </a:path>
            </a:pathLst>
          </a:custGeom>
          <a:solidFill>
            <a:schemeClr val="bg1">
              <a:lumMod val="60000"/>
              <a:lumOff val="40000"/>
            </a:schemeClr>
          </a:solidFill>
          <a:ln>
            <a:noFill/>
          </a:ln>
        </p:spPr>
        <p:txBody>
          <a:bodyPr vert="horz" wrap="square" lIns="91440" tIns="45720" rIns="91440" bIns="45720" numCol="1" anchor="t" anchorCtr="0" compatLnSpc="1"/>
          <a:lstStyle/>
          <a:p>
            <a:pPr algn="ctr"/>
            <a:endParaRPr lang="zh-CN" altLang="en-US" sz="2400">
              <a:solidFill>
                <a:schemeClr val="bg1"/>
              </a:solidFill>
              <a:latin typeface="Lifeline JL" panose="00000400000000000000" pitchFamily="2" charset="0"/>
            </a:endParaRPr>
          </a:p>
        </p:txBody>
      </p:sp>
      <p:sp>
        <p:nvSpPr>
          <p:cNvPr id="102" name="矩形 101"/>
          <p:cNvSpPr/>
          <p:nvPr/>
        </p:nvSpPr>
        <p:spPr>
          <a:xfrm>
            <a:off x="1610007" y="3259629"/>
            <a:ext cx="1193800" cy="521970"/>
          </a:xfrm>
          <a:prstGeom prst="rect">
            <a:avLst/>
          </a:prstGeom>
        </p:spPr>
        <p:txBody>
          <a:bodyPr wrap="none">
            <a:spAutoFit/>
          </a:bodyPr>
          <a:lstStyle/>
          <a:p>
            <a:pPr algn="ctr"/>
            <a:r>
              <a:rPr lang="en-US" altLang="zh-CN" sz="2800" dirty="0">
                <a:solidFill>
                  <a:schemeClr val="bg1"/>
                </a:solidFill>
                <a:latin typeface="+mj-ea"/>
                <a:ea typeface="+mj-ea"/>
              </a:rPr>
              <a:t>win10</a:t>
            </a:r>
            <a:endParaRPr lang="en-US" altLang="zh-CN" sz="2800" dirty="0">
              <a:solidFill>
                <a:schemeClr val="bg1"/>
              </a:solidFill>
              <a:latin typeface="+mj-ea"/>
              <a:ea typeface="+mj-ea"/>
            </a:endParaRPr>
          </a:p>
        </p:txBody>
      </p:sp>
      <p:sp>
        <p:nvSpPr>
          <p:cNvPr id="103" name="矩形 102"/>
          <p:cNvSpPr/>
          <p:nvPr/>
        </p:nvSpPr>
        <p:spPr>
          <a:xfrm>
            <a:off x="4573999" y="3259629"/>
            <a:ext cx="1190625" cy="521970"/>
          </a:xfrm>
          <a:prstGeom prst="rect">
            <a:avLst/>
          </a:prstGeom>
        </p:spPr>
        <p:txBody>
          <a:bodyPr wrap="none">
            <a:spAutoFit/>
          </a:bodyPr>
          <a:lstStyle/>
          <a:p>
            <a:pPr algn="ctr"/>
            <a:r>
              <a:rPr lang="en-US" altLang="zh-CN" sz="2800" dirty="0">
                <a:solidFill>
                  <a:schemeClr val="bg1"/>
                </a:solidFill>
                <a:latin typeface="+mj-ea"/>
                <a:ea typeface="+mj-ea"/>
              </a:rPr>
              <a:t>mysql</a:t>
            </a:r>
            <a:endParaRPr lang="en-US" altLang="zh-CN" sz="2800" dirty="0">
              <a:solidFill>
                <a:schemeClr val="bg1"/>
              </a:solidFill>
              <a:latin typeface="+mj-ea"/>
              <a:ea typeface="+mj-ea"/>
            </a:endParaRPr>
          </a:p>
        </p:txBody>
      </p:sp>
      <p:sp>
        <p:nvSpPr>
          <p:cNvPr id="104" name="Freeform 19"/>
          <p:cNvSpPr>
            <a:spLocks noEditPoints="1"/>
          </p:cNvSpPr>
          <p:nvPr/>
        </p:nvSpPr>
        <p:spPr bwMode="auto">
          <a:xfrm>
            <a:off x="4900330" y="2556460"/>
            <a:ext cx="795234" cy="650790"/>
          </a:xfrm>
          <a:custGeom>
            <a:avLst/>
            <a:gdLst>
              <a:gd name="T0" fmla="*/ 787 w 1020"/>
              <a:gd name="T1" fmla="*/ 779 h 812"/>
              <a:gd name="T2" fmla="*/ 0 w 1020"/>
              <a:gd name="T3" fmla="*/ 779 h 812"/>
              <a:gd name="T4" fmla="*/ 408 w 1020"/>
              <a:gd name="T5" fmla="*/ 300 h 812"/>
              <a:gd name="T6" fmla="*/ 394 w 1020"/>
              <a:gd name="T7" fmla="*/ 286 h 812"/>
              <a:gd name="T8" fmla="*/ 744 w 1020"/>
              <a:gd name="T9" fmla="*/ 335 h 812"/>
              <a:gd name="T10" fmla="*/ 44 w 1020"/>
              <a:gd name="T11" fmla="*/ 274 h 812"/>
              <a:gd name="T12" fmla="*/ 280 w 1020"/>
              <a:gd name="T13" fmla="*/ 588 h 812"/>
              <a:gd name="T14" fmla="*/ 134 w 1020"/>
              <a:gd name="T15" fmla="*/ 495 h 812"/>
              <a:gd name="T16" fmla="*/ 134 w 1020"/>
              <a:gd name="T17" fmla="*/ 527 h 812"/>
              <a:gd name="T18" fmla="*/ 427 w 1020"/>
              <a:gd name="T19" fmla="*/ 434 h 812"/>
              <a:gd name="T20" fmla="*/ 134 w 1020"/>
              <a:gd name="T21" fmla="*/ 434 h 812"/>
              <a:gd name="T22" fmla="*/ 427 w 1020"/>
              <a:gd name="T23" fmla="*/ 404 h 812"/>
              <a:gd name="T24" fmla="*/ 755 w 1020"/>
              <a:gd name="T25" fmla="*/ 340 h 812"/>
              <a:gd name="T26" fmla="*/ 755 w 1020"/>
              <a:gd name="T27" fmla="*/ 340 h 812"/>
              <a:gd name="T28" fmla="*/ 756 w 1020"/>
              <a:gd name="T29" fmla="*/ 51 h 812"/>
              <a:gd name="T30" fmla="*/ 463 w 1020"/>
              <a:gd name="T31" fmla="*/ 183 h 812"/>
              <a:gd name="T32" fmla="*/ 798 w 1020"/>
              <a:gd name="T33" fmla="*/ 202 h 812"/>
              <a:gd name="T34" fmla="*/ 511 w 1020"/>
              <a:gd name="T35" fmla="*/ 140 h 812"/>
              <a:gd name="T36" fmla="*/ 808 w 1020"/>
              <a:gd name="T37" fmla="*/ 353 h 812"/>
              <a:gd name="T38" fmla="*/ 924 w 1020"/>
              <a:gd name="T39" fmla="*/ 211 h 812"/>
              <a:gd name="T40" fmla="*/ 955 w 1020"/>
              <a:gd name="T41" fmla="*/ 244 h 812"/>
              <a:gd name="T42" fmla="*/ 938 w 1020"/>
              <a:gd name="T43" fmla="*/ 208 h 812"/>
              <a:gd name="T44" fmla="*/ 932 w 1020"/>
              <a:gd name="T45" fmla="*/ 397 h 812"/>
              <a:gd name="T46" fmla="*/ 930 w 1020"/>
              <a:gd name="T47" fmla="*/ 436 h 812"/>
              <a:gd name="T48" fmla="*/ 962 w 1020"/>
              <a:gd name="T49" fmla="*/ 436 h 812"/>
              <a:gd name="T50" fmla="*/ 960 w 1020"/>
              <a:gd name="T51" fmla="*/ 397 h 812"/>
              <a:gd name="T52" fmla="*/ 954 w 1020"/>
              <a:gd name="T53" fmla="*/ 313 h 812"/>
              <a:gd name="T54" fmla="*/ 470 w 1020"/>
              <a:gd name="T55" fmla="*/ 437 h 812"/>
              <a:gd name="T56" fmla="*/ 515 w 1020"/>
              <a:gd name="T57" fmla="*/ 611 h 812"/>
              <a:gd name="T58" fmla="*/ 532 w 1020"/>
              <a:gd name="T59" fmla="*/ 597 h 812"/>
              <a:gd name="T60" fmla="*/ 539 w 1020"/>
              <a:gd name="T61" fmla="*/ 575 h 812"/>
              <a:gd name="T62" fmla="*/ 560 w 1020"/>
              <a:gd name="T63" fmla="*/ 589 h 812"/>
              <a:gd name="T64" fmla="*/ 575 w 1020"/>
              <a:gd name="T65" fmla="*/ 622 h 812"/>
              <a:gd name="T66" fmla="*/ 594 w 1020"/>
              <a:gd name="T67" fmla="*/ 636 h 812"/>
              <a:gd name="T68" fmla="*/ 623 w 1020"/>
              <a:gd name="T69" fmla="*/ 632 h 812"/>
              <a:gd name="T70" fmla="*/ 618 w 1020"/>
              <a:gd name="T71" fmla="*/ 615 h 812"/>
              <a:gd name="T72" fmla="*/ 603 w 1020"/>
              <a:gd name="T73" fmla="*/ 582 h 812"/>
              <a:gd name="T74" fmla="*/ 582 w 1020"/>
              <a:gd name="T75" fmla="*/ 568 h 812"/>
              <a:gd name="T76" fmla="*/ 634 w 1020"/>
              <a:gd name="T77" fmla="*/ 540 h 812"/>
              <a:gd name="T78" fmla="*/ 613 w 1020"/>
              <a:gd name="T79" fmla="*/ 534 h 812"/>
              <a:gd name="T80" fmla="*/ 599 w 1020"/>
              <a:gd name="T81" fmla="*/ 516 h 812"/>
              <a:gd name="T82" fmla="*/ 577 w 1020"/>
              <a:gd name="T83" fmla="*/ 509 h 812"/>
              <a:gd name="T84" fmla="*/ 563 w 1020"/>
              <a:gd name="T85" fmla="*/ 491 h 812"/>
              <a:gd name="T86" fmla="*/ 541 w 1020"/>
              <a:gd name="T87" fmla="*/ 485 h 812"/>
              <a:gd name="T88" fmla="*/ 527 w 1020"/>
              <a:gd name="T89" fmla="*/ 467 h 812"/>
              <a:gd name="T90" fmla="*/ 505 w 1020"/>
              <a:gd name="T91" fmla="*/ 461 h 812"/>
              <a:gd name="T92" fmla="*/ 491 w 1020"/>
              <a:gd name="T93" fmla="*/ 443 h 812"/>
              <a:gd name="T94" fmla="*/ 95 w 1020"/>
              <a:gd name="T95" fmla="*/ 327 h 812"/>
              <a:gd name="T96" fmla="*/ 95 w 1020"/>
              <a:gd name="T97" fmla="*/ 680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20" h="812">
                <a:moveTo>
                  <a:pt x="0" y="751"/>
                </a:moveTo>
                <a:lnTo>
                  <a:pt x="787" y="751"/>
                </a:lnTo>
                <a:lnTo>
                  <a:pt x="787" y="779"/>
                </a:lnTo>
                <a:cubicBezTo>
                  <a:pt x="787" y="797"/>
                  <a:pt x="772" y="812"/>
                  <a:pt x="754" y="812"/>
                </a:cubicBezTo>
                <a:lnTo>
                  <a:pt x="33" y="812"/>
                </a:lnTo>
                <a:cubicBezTo>
                  <a:pt x="15" y="812"/>
                  <a:pt x="0" y="797"/>
                  <a:pt x="0" y="779"/>
                </a:cubicBezTo>
                <a:lnTo>
                  <a:pt x="0" y="751"/>
                </a:lnTo>
                <a:close/>
                <a:moveTo>
                  <a:pt x="394" y="286"/>
                </a:moveTo>
                <a:cubicBezTo>
                  <a:pt x="402" y="286"/>
                  <a:pt x="408" y="292"/>
                  <a:pt x="408" y="300"/>
                </a:cubicBezTo>
                <a:cubicBezTo>
                  <a:pt x="408" y="308"/>
                  <a:pt x="402" y="315"/>
                  <a:pt x="394" y="315"/>
                </a:cubicBezTo>
                <a:cubicBezTo>
                  <a:pt x="386" y="315"/>
                  <a:pt x="379" y="308"/>
                  <a:pt x="379" y="300"/>
                </a:cubicBezTo>
                <a:cubicBezTo>
                  <a:pt x="379" y="292"/>
                  <a:pt x="386" y="286"/>
                  <a:pt x="394" y="286"/>
                </a:cubicBezTo>
                <a:close/>
                <a:moveTo>
                  <a:pt x="44" y="274"/>
                </a:moveTo>
                <a:lnTo>
                  <a:pt x="485" y="274"/>
                </a:lnTo>
                <a:cubicBezTo>
                  <a:pt x="576" y="280"/>
                  <a:pt x="662" y="297"/>
                  <a:pt x="744" y="335"/>
                </a:cubicBezTo>
                <a:lnTo>
                  <a:pt x="744" y="733"/>
                </a:lnTo>
                <a:lnTo>
                  <a:pt x="44" y="733"/>
                </a:lnTo>
                <a:lnTo>
                  <a:pt x="44" y="274"/>
                </a:lnTo>
                <a:close/>
                <a:moveTo>
                  <a:pt x="134" y="557"/>
                </a:moveTo>
                <a:lnTo>
                  <a:pt x="280" y="557"/>
                </a:lnTo>
                <a:lnTo>
                  <a:pt x="280" y="588"/>
                </a:lnTo>
                <a:lnTo>
                  <a:pt x="134" y="588"/>
                </a:lnTo>
                <a:lnTo>
                  <a:pt x="134" y="557"/>
                </a:lnTo>
                <a:close/>
                <a:moveTo>
                  <a:pt x="134" y="495"/>
                </a:moveTo>
                <a:lnTo>
                  <a:pt x="427" y="495"/>
                </a:lnTo>
                <a:lnTo>
                  <a:pt x="427" y="527"/>
                </a:lnTo>
                <a:lnTo>
                  <a:pt x="134" y="527"/>
                </a:lnTo>
                <a:lnTo>
                  <a:pt x="134" y="495"/>
                </a:lnTo>
                <a:close/>
                <a:moveTo>
                  <a:pt x="134" y="434"/>
                </a:moveTo>
                <a:lnTo>
                  <a:pt x="427" y="434"/>
                </a:lnTo>
                <a:lnTo>
                  <a:pt x="427" y="465"/>
                </a:lnTo>
                <a:lnTo>
                  <a:pt x="134" y="465"/>
                </a:lnTo>
                <a:lnTo>
                  <a:pt x="134" y="434"/>
                </a:lnTo>
                <a:close/>
                <a:moveTo>
                  <a:pt x="134" y="373"/>
                </a:moveTo>
                <a:lnTo>
                  <a:pt x="427" y="373"/>
                </a:lnTo>
                <a:lnTo>
                  <a:pt x="427" y="404"/>
                </a:lnTo>
                <a:lnTo>
                  <a:pt x="134" y="404"/>
                </a:lnTo>
                <a:lnTo>
                  <a:pt x="134" y="373"/>
                </a:lnTo>
                <a:close/>
                <a:moveTo>
                  <a:pt x="755" y="340"/>
                </a:moveTo>
                <a:cubicBezTo>
                  <a:pt x="766" y="345"/>
                  <a:pt x="793" y="358"/>
                  <a:pt x="800" y="362"/>
                </a:cubicBezTo>
                <a:cubicBezTo>
                  <a:pt x="818" y="375"/>
                  <a:pt x="771" y="381"/>
                  <a:pt x="755" y="383"/>
                </a:cubicBezTo>
                <a:lnTo>
                  <a:pt x="755" y="340"/>
                </a:lnTo>
                <a:close/>
                <a:moveTo>
                  <a:pt x="924" y="211"/>
                </a:moveTo>
                <a:cubicBezTo>
                  <a:pt x="881" y="164"/>
                  <a:pt x="838" y="116"/>
                  <a:pt x="796" y="68"/>
                </a:cubicBezTo>
                <a:cubicBezTo>
                  <a:pt x="781" y="53"/>
                  <a:pt x="775" y="53"/>
                  <a:pt x="756" y="51"/>
                </a:cubicBezTo>
                <a:lnTo>
                  <a:pt x="311" y="2"/>
                </a:lnTo>
                <a:cubicBezTo>
                  <a:pt x="302" y="0"/>
                  <a:pt x="299" y="6"/>
                  <a:pt x="305" y="12"/>
                </a:cubicBezTo>
                <a:lnTo>
                  <a:pt x="463" y="183"/>
                </a:lnTo>
                <a:cubicBezTo>
                  <a:pt x="489" y="133"/>
                  <a:pt x="506" y="106"/>
                  <a:pt x="587" y="116"/>
                </a:cubicBezTo>
                <a:cubicBezTo>
                  <a:pt x="641" y="122"/>
                  <a:pt x="682" y="134"/>
                  <a:pt x="733" y="154"/>
                </a:cubicBezTo>
                <a:cubicBezTo>
                  <a:pt x="766" y="166"/>
                  <a:pt x="783" y="177"/>
                  <a:pt x="798" y="202"/>
                </a:cubicBezTo>
                <a:cubicBezTo>
                  <a:pt x="785" y="185"/>
                  <a:pt x="764" y="174"/>
                  <a:pt x="741" y="165"/>
                </a:cubicBezTo>
                <a:cubicBezTo>
                  <a:pt x="693" y="146"/>
                  <a:pt x="642" y="134"/>
                  <a:pt x="591" y="128"/>
                </a:cubicBezTo>
                <a:cubicBezTo>
                  <a:pt x="561" y="124"/>
                  <a:pt x="531" y="124"/>
                  <a:pt x="511" y="140"/>
                </a:cubicBezTo>
                <a:cubicBezTo>
                  <a:pt x="492" y="154"/>
                  <a:pt x="465" y="217"/>
                  <a:pt x="454" y="240"/>
                </a:cubicBezTo>
                <a:cubicBezTo>
                  <a:pt x="447" y="255"/>
                  <a:pt x="455" y="261"/>
                  <a:pt x="468" y="261"/>
                </a:cubicBezTo>
                <a:cubicBezTo>
                  <a:pt x="587" y="266"/>
                  <a:pt x="703" y="297"/>
                  <a:pt x="808" y="353"/>
                </a:cubicBezTo>
                <a:lnTo>
                  <a:pt x="810" y="292"/>
                </a:lnTo>
                <a:cubicBezTo>
                  <a:pt x="848" y="297"/>
                  <a:pt x="886" y="303"/>
                  <a:pt x="924" y="308"/>
                </a:cubicBezTo>
                <a:lnTo>
                  <a:pt x="924" y="211"/>
                </a:lnTo>
                <a:close/>
                <a:moveTo>
                  <a:pt x="1010" y="320"/>
                </a:moveTo>
                <a:cubicBezTo>
                  <a:pt x="1016" y="321"/>
                  <a:pt x="1020" y="314"/>
                  <a:pt x="1014" y="309"/>
                </a:cubicBezTo>
                <a:cubicBezTo>
                  <a:pt x="994" y="288"/>
                  <a:pt x="974" y="266"/>
                  <a:pt x="955" y="244"/>
                </a:cubicBezTo>
                <a:lnTo>
                  <a:pt x="955" y="216"/>
                </a:lnTo>
                <a:cubicBezTo>
                  <a:pt x="955" y="211"/>
                  <a:pt x="950" y="208"/>
                  <a:pt x="946" y="208"/>
                </a:cubicBezTo>
                <a:lnTo>
                  <a:pt x="938" y="208"/>
                </a:lnTo>
                <a:lnTo>
                  <a:pt x="937" y="379"/>
                </a:lnTo>
                <a:cubicBezTo>
                  <a:pt x="934" y="380"/>
                  <a:pt x="933" y="382"/>
                  <a:pt x="933" y="385"/>
                </a:cubicBezTo>
                <a:lnTo>
                  <a:pt x="932" y="397"/>
                </a:lnTo>
                <a:cubicBezTo>
                  <a:pt x="931" y="404"/>
                  <a:pt x="934" y="405"/>
                  <a:pt x="934" y="410"/>
                </a:cubicBezTo>
                <a:lnTo>
                  <a:pt x="933" y="424"/>
                </a:lnTo>
                <a:cubicBezTo>
                  <a:pt x="933" y="428"/>
                  <a:pt x="930" y="430"/>
                  <a:pt x="930" y="436"/>
                </a:cubicBezTo>
                <a:lnTo>
                  <a:pt x="918" y="537"/>
                </a:lnTo>
                <a:cubicBezTo>
                  <a:pt x="924" y="549"/>
                  <a:pt x="967" y="549"/>
                  <a:pt x="974" y="537"/>
                </a:cubicBezTo>
                <a:lnTo>
                  <a:pt x="962" y="436"/>
                </a:lnTo>
                <a:cubicBezTo>
                  <a:pt x="962" y="430"/>
                  <a:pt x="959" y="429"/>
                  <a:pt x="958" y="424"/>
                </a:cubicBezTo>
                <a:lnTo>
                  <a:pt x="958" y="410"/>
                </a:lnTo>
                <a:cubicBezTo>
                  <a:pt x="957" y="404"/>
                  <a:pt x="961" y="405"/>
                  <a:pt x="960" y="397"/>
                </a:cubicBezTo>
                <a:lnTo>
                  <a:pt x="960" y="385"/>
                </a:lnTo>
                <a:cubicBezTo>
                  <a:pt x="959" y="382"/>
                  <a:pt x="958" y="380"/>
                  <a:pt x="954" y="379"/>
                </a:cubicBezTo>
                <a:lnTo>
                  <a:pt x="954" y="313"/>
                </a:lnTo>
                <a:cubicBezTo>
                  <a:pt x="973" y="315"/>
                  <a:pt x="991" y="318"/>
                  <a:pt x="1010" y="320"/>
                </a:cubicBezTo>
                <a:close/>
                <a:moveTo>
                  <a:pt x="481" y="435"/>
                </a:moveTo>
                <a:lnTo>
                  <a:pt x="470" y="437"/>
                </a:lnTo>
                <a:lnTo>
                  <a:pt x="506" y="622"/>
                </a:lnTo>
                <a:lnTo>
                  <a:pt x="517" y="620"/>
                </a:lnTo>
                <a:lnTo>
                  <a:pt x="515" y="611"/>
                </a:lnTo>
                <a:lnTo>
                  <a:pt x="524" y="609"/>
                </a:lnTo>
                <a:lnTo>
                  <a:pt x="522" y="599"/>
                </a:lnTo>
                <a:lnTo>
                  <a:pt x="532" y="597"/>
                </a:lnTo>
                <a:lnTo>
                  <a:pt x="531" y="587"/>
                </a:lnTo>
                <a:lnTo>
                  <a:pt x="540" y="585"/>
                </a:lnTo>
                <a:lnTo>
                  <a:pt x="539" y="575"/>
                </a:lnTo>
                <a:lnTo>
                  <a:pt x="548" y="573"/>
                </a:lnTo>
                <a:lnTo>
                  <a:pt x="551" y="590"/>
                </a:lnTo>
                <a:lnTo>
                  <a:pt x="560" y="589"/>
                </a:lnTo>
                <a:lnTo>
                  <a:pt x="563" y="606"/>
                </a:lnTo>
                <a:lnTo>
                  <a:pt x="572" y="604"/>
                </a:lnTo>
                <a:lnTo>
                  <a:pt x="575" y="622"/>
                </a:lnTo>
                <a:lnTo>
                  <a:pt x="584" y="620"/>
                </a:lnTo>
                <a:lnTo>
                  <a:pt x="587" y="637"/>
                </a:lnTo>
                <a:lnTo>
                  <a:pt x="594" y="636"/>
                </a:lnTo>
                <a:lnTo>
                  <a:pt x="596" y="646"/>
                </a:lnTo>
                <a:lnTo>
                  <a:pt x="625" y="640"/>
                </a:lnTo>
                <a:lnTo>
                  <a:pt x="623" y="632"/>
                </a:lnTo>
                <a:lnTo>
                  <a:pt x="630" y="631"/>
                </a:lnTo>
                <a:lnTo>
                  <a:pt x="626" y="613"/>
                </a:lnTo>
                <a:lnTo>
                  <a:pt x="618" y="615"/>
                </a:lnTo>
                <a:lnTo>
                  <a:pt x="614" y="598"/>
                </a:lnTo>
                <a:lnTo>
                  <a:pt x="606" y="599"/>
                </a:lnTo>
                <a:lnTo>
                  <a:pt x="603" y="582"/>
                </a:lnTo>
                <a:lnTo>
                  <a:pt x="594" y="583"/>
                </a:lnTo>
                <a:lnTo>
                  <a:pt x="591" y="566"/>
                </a:lnTo>
                <a:lnTo>
                  <a:pt x="582" y="568"/>
                </a:lnTo>
                <a:lnTo>
                  <a:pt x="580" y="559"/>
                </a:lnTo>
                <a:lnTo>
                  <a:pt x="636" y="548"/>
                </a:lnTo>
                <a:lnTo>
                  <a:pt x="634" y="540"/>
                </a:lnTo>
                <a:lnTo>
                  <a:pt x="625" y="541"/>
                </a:lnTo>
                <a:lnTo>
                  <a:pt x="623" y="532"/>
                </a:lnTo>
                <a:lnTo>
                  <a:pt x="613" y="534"/>
                </a:lnTo>
                <a:lnTo>
                  <a:pt x="611" y="524"/>
                </a:lnTo>
                <a:lnTo>
                  <a:pt x="601" y="526"/>
                </a:lnTo>
                <a:lnTo>
                  <a:pt x="599" y="516"/>
                </a:lnTo>
                <a:lnTo>
                  <a:pt x="589" y="517"/>
                </a:lnTo>
                <a:lnTo>
                  <a:pt x="587" y="508"/>
                </a:lnTo>
                <a:lnTo>
                  <a:pt x="577" y="509"/>
                </a:lnTo>
                <a:lnTo>
                  <a:pt x="575" y="499"/>
                </a:lnTo>
                <a:lnTo>
                  <a:pt x="565" y="501"/>
                </a:lnTo>
                <a:lnTo>
                  <a:pt x="563" y="491"/>
                </a:lnTo>
                <a:lnTo>
                  <a:pt x="553" y="493"/>
                </a:lnTo>
                <a:lnTo>
                  <a:pt x="551" y="483"/>
                </a:lnTo>
                <a:lnTo>
                  <a:pt x="541" y="485"/>
                </a:lnTo>
                <a:lnTo>
                  <a:pt x="539" y="475"/>
                </a:lnTo>
                <a:lnTo>
                  <a:pt x="529" y="477"/>
                </a:lnTo>
                <a:lnTo>
                  <a:pt x="527" y="467"/>
                </a:lnTo>
                <a:lnTo>
                  <a:pt x="517" y="469"/>
                </a:lnTo>
                <a:lnTo>
                  <a:pt x="515" y="459"/>
                </a:lnTo>
                <a:lnTo>
                  <a:pt x="505" y="461"/>
                </a:lnTo>
                <a:lnTo>
                  <a:pt x="503" y="451"/>
                </a:lnTo>
                <a:lnTo>
                  <a:pt x="493" y="453"/>
                </a:lnTo>
                <a:lnTo>
                  <a:pt x="491" y="443"/>
                </a:lnTo>
                <a:lnTo>
                  <a:pt x="483" y="445"/>
                </a:lnTo>
                <a:lnTo>
                  <a:pt x="481" y="435"/>
                </a:lnTo>
                <a:close/>
                <a:moveTo>
                  <a:pt x="95" y="327"/>
                </a:moveTo>
                <a:lnTo>
                  <a:pt x="693" y="327"/>
                </a:lnTo>
                <a:lnTo>
                  <a:pt x="693" y="680"/>
                </a:lnTo>
                <a:lnTo>
                  <a:pt x="95" y="680"/>
                </a:lnTo>
                <a:lnTo>
                  <a:pt x="95" y="327"/>
                </a:lnTo>
                <a:close/>
              </a:path>
            </a:pathLst>
          </a:custGeom>
          <a:solidFill>
            <a:schemeClr val="tx1"/>
          </a:solidFill>
          <a:ln>
            <a:noFill/>
          </a:ln>
        </p:spPr>
        <p:txBody>
          <a:bodyPr vert="horz" wrap="square" lIns="91428" tIns="45714" rIns="91428" bIns="45714" numCol="1" anchor="t" anchorCtr="0" compatLnSpc="1"/>
          <a:lstStyle/>
          <a:p>
            <a:endParaRPr lang="zh-CN" altLang="en-US">
              <a:solidFill>
                <a:schemeClr val="bg1"/>
              </a:solidFill>
            </a:endParaRPr>
          </a:p>
        </p:txBody>
      </p:sp>
      <p:sp>
        <p:nvSpPr>
          <p:cNvPr id="105" name="矩形 104"/>
          <p:cNvSpPr/>
          <p:nvPr/>
        </p:nvSpPr>
        <p:spPr bwMode="auto">
          <a:xfrm>
            <a:off x="7412634" y="1153829"/>
            <a:ext cx="3320323" cy="141311"/>
          </a:xfrm>
          <a:prstGeom prst="rect">
            <a:avLst/>
          </a:prstGeom>
          <a:solidFill>
            <a:schemeClr val="tx1"/>
          </a:solidFill>
          <a:ln w="9525" cap="flat" cmpd="sng" algn="ctr">
            <a:noFill/>
            <a:prstDash val="solid"/>
            <a:round/>
            <a:headEnd type="none" w="med" len="med"/>
            <a:tailEnd type="none" w="med" len="med"/>
          </a:ln>
          <a:effectLst/>
        </p:spPr>
        <p:txBody>
          <a:bodyPr vert="horz" wrap="square" lIns="91428" tIns="45714" rIns="91428" bIns="45714" numCol="1" rtlCol="0" anchor="t" anchorCtr="0" compatLnSpc="1"/>
          <a:lstStyle/>
          <a:p>
            <a:endParaRPr lang="zh-CN" altLang="en-US">
              <a:solidFill>
                <a:schemeClr val="bg1"/>
              </a:solidFill>
            </a:endParaRPr>
          </a:p>
        </p:txBody>
      </p:sp>
      <p:sp>
        <p:nvSpPr>
          <p:cNvPr id="106" name="Freeform 11"/>
          <p:cNvSpPr>
            <a:spLocks noEditPoints="1"/>
          </p:cNvSpPr>
          <p:nvPr/>
        </p:nvSpPr>
        <p:spPr bwMode="auto">
          <a:xfrm>
            <a:off x="1829291" y="2601424"/>
            <a:ext cx="960387" cy="603197"/>
          </a:xfrm>
          <a:custGeom>
            <a:avLst/>
            <a:gdLst>
              <a:gd name="T0" fmla="*/ 79 w 1051"/>
              <a:gd name="T1" fmla="*/ 281 h 660"/>
              <a:gd name="T2" fmla="*/ 111 w 1051"/>
              <a:gd name="T3" fmla="*/ 248 h 660"/>
              <a:gd name="T4" fmla="*/ 81 w 1051"/>
              <a:gd name="T5" fmla="*/ 202 h 660"/>
              <a:gd name="T6" fmla="*/ 77 w 1051"/>
              <a:gd name="T7" fmla="*/ 174 h 660"/>
              <a:gd name="T8" fmla="*/ 81 w 1051"/>
              <a:gd name="T9" fmla="*/ 171 h 660"/>
              <a:gd name="T10" fmla="*/ 211 w 1051"/>
              <a:gd name="T11" fmla="*/ 92 h 660"/>
              <a:gd name="T12" fmla="*/ 235 w 1051"/>
              <a:gd name="T13" fmla="*/ 172 h 660"/>
              <a:gd name="T14" fmla="*/ 238 w 1051"/>
              <a:gd name="T15" fmla="*/ 177 h 660"/>
              <a:gd name="T16" fmla="*/ 224 w 1051"/>
              <a:gd name="T17" fmla="*/ 214 h 660"/>
              <a:gd name="T18" fmla="*/ 219 w 1051"/>
              <a:gd name="T19" fmla="*/ 277 h 660"/>
              <a:gd name="T20" fmla="*/ 272 w 1051"/>
              <a:gd name="T21" fmla="*/ 280 h 660"/>
              <a:gd name="T22" fmla="*/ 298 w 1051"/>
              <a:gd name="T23" fmla="*/ 249 h 660"/>
              <a:gd name="T24" fmla="*/ 370 w 1051"/>
              <a:gd name="T25" fmla="*/ 211 h 660"/>
              <a:gd name="T26" fmla="*/ 318 w 1051"/>
              <a:gd name="T27" fmla="*/ 177 h 660"/>
              <a:gd name="T28" fmla="*/ 462 w 1051"/>
              <a:gd name="T29" fmla="*/ 47 h 660"/>
              <a:gd name="T30" fmla="*/ 461 w 1051"/>
              <a:gd name="T31" fmla="*/ 178 h 660"/>
              <a:gd name="T32" fmla="*/ 442 w 1051"/>
              <a:gd name="T33" fmla="*/ 237 h 660"/>
              <a:gd name="T34" fmla="*/ 512 w 1051"/>
              <a:gd name="T35" fmla="*/ 256 h 660"/>
              <a:gd name="T36" fmla="*/ 568 w 1051"/>
              <a:gd name="T37" fmla="*/ 189 h 660"/>
              <a:gd name="T38" fmla="*/ 598 w 1051"/>
              <a:gd name="T39" fmla="*/ 159 h 660"/>
              <a:gd name="T40" fmla="*/ 570 w 1051"/>
              <a:gd name="T41" fmla="*/ 118 h 660"/>
              <a:gd name="T42" fmla="*/ 567 w 1051"/>
              <a:gd name="T43" fmla="*/ 93 h 660"/>
              <a:gd name="T44" fmla="*/ 571 w 1051"/>
              <a:gd name="T45" fmla="*/ 90 h 660"/>
              <a:gd name="T46" fmla="*/ 687 w 1051"/>
              <a:gd name="T47" fmla="*/ 19 h 660"/>
              <a:gd name="T48" fmla="*/ 709 w 1051"/>
              <a:gd name="T49" fmla="*/ 91 h 660"/>
              <a:gd name="T50" fmla="*/ 712 w 1051"/>
              <a:gd name="T51" fmla="*/ 95 h 660"/>
              <a:gd name="T52" fmla="*/ 699 w 1051"/>
              <a:gd name="T53" fmla="*/ 129 h 660"/>
              <a:gd name="T54" fmla="*/ 694 w 1051"/>
              <a:gd name="T55" fmla="*/ 185 h 660"/>
              <a:gd name="T56" fmla="*/ 742 w 1051"/>
              <a:gd name="T57" fmla="*/ 188 h 660"/>
              <a:gd name="T58" fmla="*/ 512 w 1051"/>
              <a:gd name="T59" fmla="*/ 432 h 660"/>
              <a:gd name="T60" fmla="*/ 0 w 1051"/>
              <a:gd name="T61" fmla="*/ 473 h 660"/>
              <a:gd name="T62" fmla="*/ 16 w 1051"/>
              <a:gd name="T63" fmla="*/ 520 h 660"/>
              <a:gd name="T64" fmla="*/ 82 w 1051"/>
              <a:gd name="T65" fmla="*/ 640 h 660"/>
              <a:gd name="T66" fmla="*/ 492 w 1051"/>
              <a:gd name="T67" fmla="*/ 635 h 660"/>
              <a:gd name="T68" fmla="*/ 574 w 1051"/>
              <a:gd name="T69" fmla="*/ 625 h 660"/>
              <a:gd name="T70" fmla="*/ 971 w 1051"/>
              <a:gd name="T71" fmla="*/ 369 h 660"/>
              <a:gd name="T72" fmla="*/ 769 w 1051"/>
              <a:gd name="T73" fmla="*/ 171 h 660"/>
              <a:gd name="T74" fmla="*/ 516 w 1051"/>
              <a:gd name="T75" fmla="*/ 491 h 660"/>
              <a:gd name="T76" fmla="*/ 300 w 1051"/>
              <a:gd name="T77" fmla="*/ 366 h 660"/>
              <a:gd name="T78" fmla="*/ 16 w 1051"/>
              <a:gd name="T79" fmla="*/ 52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51" h="660">
                <a:moveTo>
                  <a:pt x="44" y="282"/>
                </a:moveTo>
                <a:cubicBezTo>
                  <a:pt x="57" y="282"/>
                  <a:pt x="68" y="282"/>
                  <a:pt x="79" y="281"/>
                </a:cubicBezTo>
                <a:cubicBezTo>
                  <a:pt x="89" y="282"/>
                  <a:pt x="96" y="280"/>
                  <a:pt x="102" y="274"/>
                </a:cubicBezTo>
                <a:cubicBezTo>
                  <a:pt x="106" y="267"/>
                  <a:pt x="109" y="259"/>
                  <a:pt x="111" y="248"/>
                </a:cubicBezTo>
                <a:cubicBezTo>
                  <a:pt x="103" y="239"/>
                  <a:pt x="96" y="228"/>
                  <a:pt x="92" y="215"/>
                </a:cubicBezTo>
                <a:cubicBezTo>
                  <a:pt x="87" y="212"/>
                  <a:pt x="83" y="208"/>
                  <a:pt x="81" y="202"/>
                </a:cubicBezTo>
                <a:cubicBezTo>
                  <a:pt x="78" y="196"/>
                  <a:pt x="77" y="187"/>
                  <a:pt x="77" y="177"/>
                </a:cubicBezTo>
                <a:lnTo>
                  <a:pt x="77" y="174"/>
                </a:lnTo>
                <a:lnTo>
                  <a:pt x="80" y="172"/>
                </a:lnTo>
                <a:cubicBezTo>
                  <a:pt x="80" y="172"/>
                  <a:pt x="81" y="172"/>
                  <a:pt x="81" y="171"/>
                </a:cubicBezTo>
                <a:cubicBezTo>
                  <a:pt x="75" y="129"/>
                  <a:pt x="80" y="110"/>
                  <a:pt x="99" y="95"/>
                </a:cubicBezTo>
                <a:cubicBezTo>
                  <a:pt x="127" y="71"/>
                  <a:pt x="182" y="71"/>
                  <a:pt x="211" y="92"/>
                </a:cubicBezTo>
                <a:cubicBezTo>
                  <a:pt x="230" y="107"/>
                  <a:pt x="238" y="132"/>
                  <a:pt x="232" y="170"/>
                </a:cubicBezTo>
                <a:cubicBezTo>
                  <a:pt x="233" y="171"/>
                  <a:pt x="234" y="172"/>
                  <a:pt x="235" y="172"/>
                </a:cubicBezTo>
                <a:lnTo>
                  <a:pt x="238" y="174"/>
                </a:lnTo>
                <a:lnTo>
                  <a:pt x="238" y="177"/>
                </a:lnTo>
                <a:cubicBezTo>
                  <a:pt x="238" y="187"/>
                  <a:pt x="237" y="195"/>
                  <a:pt x="234" y="202"/>
                </a:cubicBezTo>
                <a:cubicBezTo>
                  <a:pt x="232" y="207"/>
                  <a:pt x="229" y="212"/>
                  <a:pt x="224" y="214"/>
                </a:cubicBezTo>
                <a:cubicBezTo>
                  <a:pt x="220" y="227"/>
                  <a:pt x="214" y="237"/>
                  <a:pt x="206" y="246"/>
                </a:cubicBezTo>
                <a:cubicBezTo>
                  <a:pt x="208" y="260"/>
                  <a:pt x="212" y="270"/>
                  <a:pt x="219" y="277"/>
                </a:cubicBezTo>
                <a:cubicBezTo>
                  <a:pt x="224" y="280"/>
                  <a:pt x="231" y="280"/>
                  <a:pt x="240" y="280"/>
                </a:cubicBezTo>
                <a:cubicBezTo>
                  <a:pt x="250" y="280"/>
                  <a:pt x="260" y="280"/>
                  <a:pt x="272" y="280"/>
                </a:cubicBezTo>
                <a:cubicBezTo>
                  <a:pt x="276" y="284"/>
                  <a:pt x="281" y="291"/>
                  <a:pt x="285" y="300"/>
                </a:cubicBezTo>
                <a:cubicBezTo>
                  <a:pt x="288" y="276"/>
                  <a:pt x="292" y="256"/>
                  <a:pt x="298" y="249"/>
                </a:cubicBezTo>
                <a:cubicBezTo>
                  <a:pt x="302" y="240"/>
                  <a:pt x="356" y="237"/>
                  <a:pt x="364" y="237"/>
                </a:cubicBezTo>
                <a:cubicBezTo>
                  <a:pt x="366" y="228"/>
                  <a:pt x="369" y="220"/>
                  <a:pt x="370" y="211"/>
                </a:cubicBezTo>
                <a:cubicBezTo>
                  <a:pt x="358" y="203"/>
                  <a:pt x="349" y="191"/>
                  <a:pt x="344" y="178"/>
                </a:cubicBezTo>
                <a:cubicBezTo>
                  <a:pt x="338" y="177"/>
                  <a:pt x="323" y="178"/>
                  <a:pt x="318" y="177"/>
                </a:cubicBezTo>
                <a:cubicBezTo>
                  <a:pt x="310" y="132"/>
                  <a:pt x="321" y="65"/>
                  <a:pt x="339" y="50"/>
                </a:cubicBezTo>
                <a:cubicBezTo>
                  <a:pt x="367" y="28"/>
                  <a:pt x="434" y="27"/>
                  <a:pt x="462" y="47"/>
                </a:cubicBezTo>
                <a:cubicBezTo>
                  <a:pt x="482" y="62"/>
                  <a:pt x="495" y="134"/>
                  <a:pt x="488" y="175"/>
                </a:cubicBezTo>
                <a:cubicBezTo>
                  <a:pt x="485" y="177"/>
                  <a:pt x="465" y="176"/>
                  <a:pt x="461" y="178"/>
                </a:cubicBezTo>
                <a:cubicBezTo>
                  <a:pt x="455" y="191"/>
                  <a:pt x="446" y="202"/>
                  <a:pt x="433" y="211"/>
                </a:cubicBezTo>
                <a:cubicBezTo>
                  <a:pt x="436" y="224"/>
                  <a:pt x="438" y="229"/>
                  <a:pt x="442" y="237"/>
                </a:cubicBezTo>
                <a:cubicBezTo>
                  <a:pt x="450" y="237"/>
                  <a:pt x="504" y="240"/>
                  <a:pt x="508" y="249"/>
                </a:cubicBezTo>
                <a:cubicBezTo>
                  <a:pt x="509" y="251"/>
                  <a:pt x="510" y="253"/>
                  <a:pt x="512" y="256"/>
                </a:cubicBezTo>
                <a:cubicBezTo>
                  <a:pt x="518" y="225"/>
                  <a:pt x="526" y="199"/>
                  <a:pt x="537" y="189"/>
                </a:cubicBezTo>
                <a:cubicBezTo>
                  <a:pt x="548" y="189"/>
                  <a:pt x="559" y="189"/>
                  <a:pt x="568" y="189"/>
                </a:cubicBezTo>
                <a:cubicBezTo>
                  <a:pt x="577" y="190"/>
                  <a:pt x="584" y="188"/>
                  <a:pt x="589" y="182"/>
                </a:cubicBezTo>
                <a:cubicBezTo>
                  <a:pt x="593" y="176"/>
                  <a:pt x="596" y="169"/>
                  <a:pt x="598" y="159"/>
                </a:cubicBezTo>
                <a:cubicBezTo>
                  <a:pt x="590" y="151"/>
                  <a:pt x="584" y="141"/>
                  <a:pt x="580" y="129"/>
                </a:cubicBezTo>
                <a:cubicBezTo>
                  <a:pt x="576" y="127"/>
                  <a:pt x="572" y="123"/>
                  <a:pt x="570" y="118"/>
                </a:cubicBezTo>
                <a:cubicBezTo>
                  <a:pt x="568" y="112"/>
                  <a:pt x="567" y="104"/>
                  <a:pt x="567" y="95"/>
                </a:cubicBezTo>
                <a:lnTo>
                  <a:pt x="567" y="93"/>
                </a:lnTo>
                <a:lnTo>
                  <a:pt x="569" y="91"/>
                </a:lnTo>
                <a:cubicBezTo>
                  <a:pt x="570" y="91"/>
                  <a:pt x="570" y="90"/>
                  <a:pt x="571" y="90"/>
                </a:cubicBezTo>
                <a:cubicBezTo>
                  <a:pt x="565" y="52"/>
                  <a:pt x="570" y="35"/>
                  <a:pt x="586" y="21"/>
                </a:cubicBezTo>
                <a:cubicBezTo>
                  <a:pt x="612" y="0"/>
                  <a:pt x="661" y="0"/>
                  <a:pt x="687" y="19"/>
                </a:cubicBezTo>
                <a:cubicBezTo>
                  <a:pt x="705" y="32"/>
                  <a:pt x="711" y="55"/>
                  <a:pt x="706" y="89"/>
                </a:cubicBezTo>
                <a:cubicBezTo>
                  <a:pt x="707" y="90"/>
                  <a:pt x="708" y="90"/>
                  <a:pt x="709" y="91"/>
                </a:cubicBezTo>
                <a:lnTo>
                  <a:pt x="712" y="93"/>
                </a:lnTo>
                <a:lnTo>
                  <a:pt x="712" y="95"/>
                </a:lnTo>
                <a:cubicBezTo>
                  <a:pt x="712" y="104"/>
                  <a:pt x="711" y="112"/>
                  <a:pt x="708" y="117"/>
                </a:cubicBezTo>
                <a:cubicBezTo>
                  <a:pt x="706" y="123"/>
                  <a:pt x="703" y="126"/>
                  <a:pt x="699" y="129"/>
                </a:cubicBezTo>
                <a:cubicBezTo>
                  <a:pt x="695" y="140"/>
                  <a:pt x="690" y="150"/>
                  <a:pt x="683" y="157"/>
                </a:cubicBezTo>
                <a:cubicBezTo>
                  <a:pt x="685" y="169"/>
                  <a:pt x="688" y="179"/>
                  <a:pt x="694" y="185"/>
                </a:cubicBezTo>
                <a:cubicBezTo>
                  <a:pt x="699" y="188"/>
                  <a:pt x="706" y="188"/>
                  <a:pt x="713" y="188"/>
                </a:cubicBezTo>
                <a:cubicBezTo>
                  <a:pt x="722" y="188"/>
                  <a:pt x="732" y="188"/>
                  <a:pt x="742" y="188"/>
                </a:cubicBezTo>
                <a:cubicBezTo>
                  <a:pt x="747" y="192"/>
                  <a:pt x="752" y="202"/>
                  <a:pt x="756" y="215"/>
                </a:cubicBezTo>
                <a:lnTo>
                  <a:pt x="512" y="432"/>
                </a:lnTo>
                <a:lnTo>
                  <a:pt x="301" y="310"/>
                </a:lnTo>
                <a:lnTo>
                  <a:pt x="0" y="473"/>
                </a:lnTo>
                <a:cubicBezTo>
                  <a:pt x="1" y="427"/>
                  <a:pt x="10" y="312"/>
                  <a:pt x="44" y="282"/>
                </a:cubicBezTo>
                <a:close/>
                <a:moveTo>
                  <a:pt x="16" y="520"/>
                </a:moveTo>
                <a:lnTo>
                  <a:pt x="16" y="520"/>
                </a:lnTo>
                <a:lnTo>
                  <a:pt x="82" y="640"/>
                </a:lnTo>
                <a:lnTo>
                  <a:pt x="298" y="523"/>
                </a:lnTo>
                <a:lnTo>
                  <a:pt x="492" y="635"/>
                </a:lnTo>
                <a:lnTo>
                  <a:pt x="536" y="660"/>
                </a:lnTo>
                <a:lnTo>
                  <a:pt x="574" y="625"/>
                </a:lnTo>
                <a:lnTo>
                  <a:pt x="918" y="317"/>
                </a:lnTo>
                <a:lnTo>
                  <a:pt x="971" y="369"/>
                </a:lnTo>
                <a:lnTo>
                  <a:pt x="1051" y="96"/>
                </a:lnTo>
                <a:lnTo>
                  <a:pt x="769" y="171"/>
                </a:lnTo>
                <a:lnTo>
                  <a:pt x="820" y="221"/>
                </a:lnTo>
                <a:lnTo>
                  <a:pt x="516" y="491"/>
                </a:lnTo>
                <a:lnTo>
                  <a:pt x="333" y="386"/>
                </a:lnTo>
                <a:lnTo>
                  <a:pt x="300" y="366"/>
                </a:lnTo>
                <a:lnTo>
                  <a:pt x="266" y="385"/>
                </a:lnTo>
                <a:lnTo>
                  <a:pt x="16" y="520"/>
                </a:lnTo>
                <a:close/>
              </a:path>
            </a:pathLst>
          </a:custGeom>
          <a:solidFill>
            <a:schemeClr val="tx1"/>
          </a:solidFill>
          <a:ln>
            <a:noFill/>
          </a:ln>
        </p:spPr>
        <p:txBody>
          <a:bodyPr vert="horz" wrap="square" lIns="91428" tIns="45714" rIns="91428" bIns="45714" numCol="1" anchor="t" anchorCtr="0" compatLnSpc="1"/>
          <a:lstStyle/>
          <a:p>
            <a:endParaRPr lang="zh-CN" altLang="en-US">
              <a:solidFill>
                <a:schemeClr val="bg1"/>
              </a:solidFill>
            </a:endParaRPr>
          </a:p>
        </p:txBody>
      </p:sp>
      <p:sp>
        <p:nvSpPr>
          <p:cNvPr id="17" name="TextBox 42"/>
          <p:cNvSpPr txBox="1"/>
          <p:nvPr/>
        </p:nvSpPr>
        <p:spPr>
          <a:xfrm>
            <a:off x="1259111" y="18279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2.3 </a:t>
            </a:r>
            <a:r>
              <a:rPr lang="zh-CN" altLang="en-US" b="0">
                <a:solidFill>
                  <a:schemeClr val="bg1"/>
                </a:solidFill>
              </a:rPr>
              <a:t>开发环境说明</a:t>
            </a:r>
            <a:endParaRPr lang="zh-CN" altLang="en-US" b="0">
              <a:solidFill>
                <a:schemeClr val="bg1"/>
              </a:solidFill>
            </a:endParaRPr>
          </a:p>
        </p:txBody>
      </p:sp>
      <p:sp>
        <p:nvSpPr>
          <p:cNvPr id="18"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20" name="直接连接符 19"/>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76"/>
          <p:cNvSpPr txBox="1"/>
          <p:nvPr/>
        </p:nvSpPr>
        <p:spPr>
          <a:xfrm>
            <a:off x="7630669" y="4874080"/>
            <a:ext cx="1924446" cy="368300"/>
          </a:xfrm>
          <a:prstGeom prst="rect">
            <a:avLst/>
          </a:prstGeom>
          <a:noFill/>
        </p:spPr>
        <p:txBody>
          <a:bodyPr wrap="square" rtlCol="0">
            <a:spAutoFit/>
          </a:bodyPr>
          <a:lstStyle/>
          <a:p>
            <a:r>
              <a:rPr lang="zh-CN" altLang="en-US" b="1" dirty="0">
                <a:solidFill>
                  <a:schemeClr val="bg1"/>
                </a:solidFill>
                <a:latin typeface="+mn-ea"/>
              </a:rPr>
              <a:t>风险分析</a:t>
            </a:r>
            <a:endParaRPr lang="zh-CN" altLang="en-US" b="1" dirty="0">
              <a:solidFill>
                <a:schemeClr val="bg1"/>
              </a:solidFill>
              <a:latin typeface="+mn-ea"/>
            </a:endParaRPr>
          </a:p>
        </p:txBody>
      </p:sp>
      <p:sp>
        <p:nvSpPr>
          <p:cNvPr id="23" name="文本框 22"/>
          <p:cNvSpPr txBox="1"/>
          <p:nvPr/>
        </p:nvSpPr>
        <p:spPr>
          <a:xfrm>
            <a:off x="7630669" y="5234553"/>
            <a:ext cx="3051344" cy="583565"/>
          </a:xfrm>
          <a:prstGeom prst="rect">
            <a:avLst/>
          </a:prstGeom>
          <a:noFill/>
        </p:spPr>
        <p:txBody>
          <a:bodyPr wrap="square" rtlCol="0">
            <a:spAutoFit/>
          </a:bodyPr>
          <a:lstStyle>
            <a:defPPr>
              <a:defRPr lang="zh-CN"/>
            </a:defPPr>
            <a:lvl1pPr algn="just">
              <a:lnSpc>
                <a:spcPct val="100000"/>
              </a:lnSpc>
              <a:defRPr sz="1600">
                <a:solidFill>
                  <a:schemeClr val="bg2">
                    <a:lumMod val="25000"/>
                  </a:schemeClr>
                </a:solidFill>
                <a:latin typeface="微软雅黑" panose="020B0503020204020204" pitchFamily="34" charset="-122"/>
                <a:ea typeface="微软雅黑" panose="020B0503020204020204" pitchFamily="34" charset="-122"/>
              </a:defRPr>
            </a:lvl1pPr>
          </a:lstStyle>
          <a:p>
            <a:r>
              <a:rPr lang="zh-CN" altLang="en-US" dirty="0">
                <a:solidFill>
                  <a:schemeClr val="bg1"/>
                </a:solidFill>
              </a:rPr>
              <a:t>作为内部公司员工考核使用，不会出现风险状况。</a:t>
            </a:r>
            <a:endParaRPr lang="zh-CN" altLang="en-US" dirty="0">
              <a:solidFill>
                <a:schemeClr val="bg1"/>
              </a:solidFill>
            </a:endParaRPr>
          </a:p>
        </p:txBody>
      </p:sp>
      <p:sp>
        <p:nvSpPr>
          <p:cNvPr id="24" name="TextBox 76"/>
          <p:cNvSpPr txBox="1"/>
          <p:nvPr/>
        </p:nvSpPr>
        <p:spPr>
          <a:xfrm>
            <a:off x="2826473" y="1328564"/>
            <a:ext cx="2223696" cy="368300"/>
          </a:xfrm>
          <a:prstGeom prst="rect">
            <a:avLst/>
          </a:prstGeom>
          <a:noFill/>
        </p:spPr>
        <p:txBody>
          <a:bodyPr wrap="square" rtlCol="0">
            <a:spAutoFit/>
          </a:bodyPr>
          <a:lstStyle>
            <a:defPPr>
              <a:defRPr lang="zh-CN"/>
            </a:defPPr>
            <a:lvl1pPr algn="r">
              <a:defRPr b="1">
                <a:solidFill>
                  <a:schemeClr val="tx2"/>
                </a:solidFill>
                <a:latin typeface="微软雅黑" panose="020B0503020204020204" pitchFamily="34" charset="-122"/>
                <a:ea typeface="微软雅黑" panose="020B0503020204020204" pitchFamily="34" charset="-122"/>
              </a:defRPr>
            </a:lvl1pPr>
          </a:lstStyle>
          <a:p>
            <a:r>
              <a:rPr lang="zh-CN" altLang="en-US">
                <a:solidFill>
                  <a:schemeClr val="bg1"/>
                </a:solidFill>
                <a:latin typeface="+mn-ea"/>
              </a:rPr>
              <a:t>组织可行性</a:t>
            </a:r>
            <a:endParaRPr lang="zh-CN" altLang="en-US">
              <a:solidFill>
                <a:schemeClr val="bg1"/>
              </a:solidFill>
              <a:latin typeface="+mn-ea"/>
            </a:endParaRPr>
          </a:p>
        </p:txBody>
      </p:sp>
      <p:sp>
        <p:nvSpPr>
          <p:cNvPr id="25" name="文本框 24"/>
          <p:cNvSpPr txBox="1"/>
          <p:nvPr/>
        </p:nvSpPr>
        <p:spPr>
          <a:xfrm>
            <a:off x="1334203" y="1689037"/>
            <a:ext cx="3715965" cy="1370965"/>
          </a:xfrm>
          <a:prstGeom prst="rect">
            <a:avLst/>
          </a:prstGeom>
          <a:noFill/>
        </p:spPr>
        <p:txBody>
          <a:bodyPr wrap="square" rtlCol="0">
            <a:spAutoFit/>
          </a:bodyPr>
          <a:lstStyle>
            <a:defPPr>
              <a:defRPr lang="zh-CN"/>
            </a:defPPr>
            <a:lvl1pPr algn="r">
              <a:lnSpc>
                <a:spcPct val="130000"/>
              </a:lnSpc>
              <a:defRPr sz="1400">
                <a:solidFill>
                  <a:schemeClr val="bg2">
                    <a:lumMod val="25000"/>
                  </a:schemeClr>
                </a:solidFill>
                <a:latin typeface="微软雅黑" panose="020B0503020204020204" pitchFamily="34" charset="-122"/>
                <a:ea typeface="微软雅黑" panose="020B0503020204020204" pitchFamily="34" charset="-122"/>
              </a:defRPr>
            </a:lvl1pPr>
          </a:lstStyle>
          <a:p>
            <a:pPr algn="just"/>
            <a:r>
              <a:rPr sz="1600">
                <a:solidFill>
                  <a:schemeClr val="bg1"/>
                </a:solidFill>
              </a:rPr>
              <a:t>电力行业在线考核系统总的来说分为前期的试题、考生、管理人员录入，后期的考试设计。阶段分析明确，角色剖析明确，在组织上是可行的。</a:t>
            </a:r>
            <a:endParaRPr sz="1600">
              <a:solidFill>
                <a:schemeClr val="bg1"/>
              </a:solidFill>
            </a:endParaRPr>
          </a:p>
        </p:txBody>
      </p:sp>
      <p:sp>
        <p:nvSpPr>
          <p:cNvPr id="26" name="TextBox 76"/>
          <p:cNvSpPr txBox="1"/>
          <p:nvPr/>
        </p:nvSpPr>
        <p:spPr>
          <a:xfrm>
            <a:off x="7630668" y="1328564"/>
            <a:ext cx="2096021" cy="368300"/>
          </a:xfrm>
          <a:prstGeom prst="rect">
            <a:avLst/>
          </a:prstGeom>
          <a:noFill/>
        </p:spPr>
        <p:txBody>
          <a:bodyPr wrap="square" rtlCol="0">
            <a:spAutoFit/>
          </a:bodyPr>
          <a:lstStyle/>
          <a:p>
            <a:r>
              <a:rPr lang="zh-CN" altLang="en-US" b="1" dirty="0">
                <a:solidFill>
                  <a:schemeClr val="bg1"/>
                </a:solidFill>
                <a:latin typeface="+mn-ea"/>
              </a:rPr>
              <a:t>技术可行性</a:t>
            </a:r>
            <a:endParaRPr lang="zh-CN" altLang="en-US" b="1" dirty="0">
              <a:solidFill>
                <a:schemeClr val="bg1"/>
              </a:solidFill>
              <a:latin typeface="+mn-ea"/>
            </a:endParaRPr>
          </a:p>
        </p:txBody>
      </p:sp>
      <p:sp>
        <p:nvSpPr>
          <p:cNvPr id="27" name="文本框 26"/>
          <p:cNvSpPr txBox="1"/>
          <p:nvPr/>
        </p:nvSpPr>
        <p:spPr>
          <a:xfrm>
            <a:off x="7630795" y="1689100"/>
            <a:ext cx="4289425" cy="1322070"/>
          </a:xfrm>
          <a:prstGeom prst="rect">
            <a:avLst/>
          </a:prstGeom>
          <a:noFill/>
        </p:spPr>
        <p:txBody>
          <a:bodyPr wrap="square" rtlCol="0">
            <a:spAutoFit/>
          </a:bodyPr>
          <a:lstStyle>
            <a:defPPr>
              <a:defRPr lang="zh-CN"/>
            </a:defPPr>
            <a:lvl1pPr algn="just">
              <a:lnSpc>
                <a:spcPct val="100000"/>
              </a:lnSpc>
              <a:defRPr sz="1600">
                <a:solidFill>
                  <a:schemeClr val="bg2">
                    <a:lumMod val="25000"/>
                  </a:schemeClr>
                </a:solidFill>
                <a:latin typeface="微软雅黑" panose="020B0503020204020204" pitchFamily="34" charset="-122"/>
                <a:ea typeface="微软雅黑" panose="020B0503020204020204" pitchFamily="34" charset="-122"/>
              </a:defRPr>
            </a:lvl1pPr>
          </a:lstStyle>
          <a:p>
            <a:r>
              <a:rPr lang="zh-CN" altLang="en-US" dirty="0">
                <a:solidFill>
                  <a:schemeClr val="bg1"/>
                </a:solidFill>
              </a:rPr>
              <a:t>电力行业在线考试系统是基于springboot技术，运用开源免费的mysql数据库，使用nginx进行域名本地代理，端口映射，实现虚拟的域名访问。综上技术都是大众熟悉，学生和导师都熟悉的技术，因此在技术上是可行的。</a:t>
            </a:r>
            <a:endParaRPr lang="zh-CN" altLang="en-US" dirty="0">
              <a:solidFill>
                <a:schemeClr val="bg1"/>
              </a:solidFill>
            </a:endParaRPr>
          </a:p>
        </p:txBody>
      </p:sp>
      <p:sp>
        <p:nvSpPr>
          <p:cNvPr id="28" name="TextBox 76"/>
          <p:cNvSpPr txBox="1"/>
          <p:nvPr/>
        </p:nvSpPr>
        <p:spPr>
          <a:xfrm>
            <a:off x="2570783" y="4874080"/>
            <a:ext cx="2479385" cy="368300"/>
          </a:xfrm>
          <a:prstGeom prst="rect">
            <a:avLst/>
          </a:prstGeom>
          <a:noFill/>
        </p:spPr>
        <p:txBody>
          <a:bodyPr wrap="square" rtlCol="0">
            <a:spAutoFit/>
          </a:bodyPr>
          <a:lstStyle/>
          <a:p>
            <a:pPr algn="r"/>
            <a:r>
              <a:rPr lang="zh-CN" altLang="en-US" b="1">
                <a:solidFill>
                  <a:schemeClr val="bg1"/>
                </a:solidFill>
                <a:latin typeface="+mn-ea"/>
              </a:rPr>
              <a:t>经济可行性</a:t>
            </a:r>
            <a:endParaRPr lang="zh-CN" altLang="en-US" b="1">
              <a:solidFill>
                <a:schemeClr val="bg1"/>
              </a:solidFill>
              <a:latin typeface="+mn-ea"/>
            </a:endParaRPr>
          </a:p>
        </p:txBody>
      </p:sp>
      <p:sp>
        <p:nvSpPr>
          <p:cNvPr id="29" name="文本框 28"/>
          <p:cNvSpPr txBox="1"/>
          <p:nvPr/>
        </p:nvSpPr>
        <p:spPr>
          <a:xfrm>
            <a:off x="983615" y="5234305"/>
            <a:ext cx="4218305" cy="829945"/>
          </a:xfrm>
          <a:prstGeom prst="rect">
            <a:avLst/>
          </a:prstGeom>
          <a:noFill/>
        </p:spPr>
        <p:txBody>
          <a:bodyPr wrap="square" rtlCol="0">
            <a:spAutoFit/>
          </a:bodyPr>
          <a:lstStyle>
            <a:defPPr>
              <a:defRPr lang="zh-CN"/>
            </a:defPPr>
            <a:lvl1pPr algn="just">
              <a:lnSpc>
                <a:spcPct val="100000"/>
              </a:lnSpc>
              <a:defRPr sz="1600">
                <a:solidFill>
                  <a:schemeClr val="bg2">
                    <a:lumMod val="25000"/>
                  </a:schemeClr>
                </a:solidFill>
                <a:latin typeface="微软雅黑" panose="020B0503020204020204" pitchFamily="34" charset="-122"/>
                <a:ea typeface="微软雅黑" panose="020B0503020204020204" pitchFamily="34" charset="-122"/>
              </a:defRPr>
            </a:lvl1pPr>
          </a:lstStyle>
          <a:p>
            <a:r>
              <a:rPr dirty="0">
                <a:solidFill>
                  <a:schemeClr val="bg1"/>
                </a:solidFill>
              </a:rPr>
              <a:t>开发中用到的tomcat的web容器，mysql数据库，nginx代理都是开源免费的，不会</a:t>
            </a:r>
            <a:r>
              <a:rPr lang="zh-CN" dirty="0">
                <a:solidFill>
                  <a:schemeClr val="bg1"/>
                </a:solidFill>
              </a:rPr>
              <a:t>有</a:t>
            </a:r>
            <a:r>
              <a:rPr dirty="0">
                <a:solidFill>
                  <a:schemeClr val="bg1"/>
                </a:solidFill>
              </a:rPr>
              <a:t>经济上的开销。所以前期经济上是可行的。</a:t>
            </a:r>
            <a:endParaRPr dirty="0">
              <a:solidFill>
                <a:schemeClr val="bg1"/>
              </a:solidFill>
            </a:endParaRPr>
          </a:p>
        </p:txBody>
      </p:sp>
      <p:sp>
        <p:nvSpPr>
          <p:cNvPr id="30" name="任意多边形 23"/>
          <p:cNvSpPr/>
          <p:nvPr/>
        </p:nvSpPr>
        <p:spPr>
          <a:xfrm rot="5400000" flipV="1">
            <a:off x="6048476" y="1315135"/>
            <a:ext cx="2679907" cy="2679908"/>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latin typeface="Arial" panose="020B0604020202020204" pitchFamily="34" charset="0"/>
              <a:ea typeface="微软雅黑" panose="020B0503020204020204" pitchFamily="34" charset="-122"/>
            </a:endParaRPr>
          </a:p>
        </p:txBody>
      </p:sp>
      <p:sp>
        <p:nvSpPr>
          <p:cNvPr id="31" name="任意多边形 24"/>
          <p:cNvSpPr/>
          <p:nvPr/>
        </p:nvSpPr>
        <p:spPr>
          <a:xfrm rot="16200000" flipH="1" flipV="1">
            <a:off x="4122291" y="1315135"/>
            <a:ext cx="2679907" cy="2679908"/>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latin typeface="Arial" panose="020B0604020202020204" pitchFamily="34" charset="0"/>
              <a:ea typeface="微软雅黑" panose="020B0503020204020204" pitchFamily="34" charset="-122"/>
            </a:endParaRPr>
          </a:p>
        </p:txBody>
      </p:sp>
      <p:sp>
        <p:nvSpPr>
          <p:cNvPr id="32" name="任意多边形 25"/>
          <p:cNvSpPr/>
          <p:nvPr/>
        </p:nvSpPr>
        <p:spPr>
          <a:xfrm rot="5400000" flipH="1" flipV="1">
            <a:off x="6048476" y="3255834"/>
            <a:ext cx="2679907" cy="2679908"/>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latin typeface="Arial" panose="020B0604020202020204" pitchFamily="34" charset="0"/>
              <a:ea typeface="微软雅黑" panose="020B0503020204020204" pitchFamily="34" charset="-122"/>
            </a:endParaRPr>
          </a:p>
        </p:txBody>
      </p:sp>
      <p:sp>
        <p:nvSpPr>
          <p:cNvPr id="33" name="任意多边形 26"/>
          <p:cNvSpPr/>
          <p:nvPr/>
        </p:nvSpPr>
        <p:spPr>
          <a:xfrm rot="16200000" flipV="1">
            <a:off x="4122291" y="3255834"/>
            <a:ext cx="2679907" cy="2679908"/>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latin typeface="Arial" panose="020B0604020202020204" pitchFamily="34" charset="0"/>
              <a:ea typeface="微软雅黑" panose="020B0503020204020204" pitchFamily="34" charset="-122"/>
            </a:endParaRPr>
          </a:p>
        </p:txBody>
      </p:sp>
      <p:sp>
        <p:nvSpPr>
          <p:cNvPr id="34" name="TextBox 83"/>
          <p:cNvSpPr txBox="1"/>
          <p:nvPr/>
        </p:nvSpPr>
        <p:spPr>
          <a:xfrm>
            <a:off x="5848998" y="3146082"/>
            <a:ext cx="1113276" cy="954107"/>
          </a:xfrm>
          <a:prstGeom prst="rect">
            <a:avLst/>
          </a:prstGeom>
          <a:noFill/>
        </p:spPr>
        <p:txBody>
          <a:bodyPr wrap="square" rtlCol="0">
            <a:spAutoFit/>
          </a:bodyPr>
          <a:lstStyle>
            <a:defPPr>
              <a:defRPr lang="zh-CN"/>
            </a:defPPr>
            <a:lvl1pPr>
              <a:defRPr b="1">
                <a:solidFill>
                  <a:schemeClr val="tx2"/>
                </a:solidFill>
                <a:latin typeface="微软雅黑" panose="020B0503020204020204" pitchFamily="34" charset="-122"/>
                <a:ea typeface="微软雅黑" panose="020B0503020204020204" pitchFamily="34" charset="-122"/>
              </a:defRPr>
            </a:lvl1pPr>
          </a:lstStyle>
          <a:p>
            <a:pPr algn="ctr"/>
            <a:r>
              <a:rPr lang="zh-CN" altLang="en-US" sz="2800" dirty="0">
                <a:solidFill>
                  <a:schemeClr val="bg1"/>
                </a:solidFill>
              </a:rPr>
              <a:t>时机成熟</a:t>
            </a:r>
            <a:endParaRPr lang="zh-CN" altLang="en-US" sz="2800" dirty="0">
              <a:solidFill>
                <a:schemeClr val="bg1"/>
              </a:solidFill>
            </a:endParaRPr>
          </a:p>
        </p:txBody>
      </p:sp>
      <p:sp>
        <p:nvSpPr>
          <p:cNvPr id="49" name="Oval 10"/>
          <p:cNvSpPr>
            <a:spLocks noChangeArrowheads="1"/>
          </p:cNvSpPr>
          <p:nvPr/>
        </p:nvSpPr>
        <p:spPr bwMode="auto">
          <a:xfrm>
            <a:off x="6124838" y="1446030"/>
            <a:ext cx="463458" cy="463458"/>
          </a:xfrm>
          <a:prstGeom prst="ellipse">
            <a:avLst/>
          </a:prstGeom>
          <a:solidFill>
            <a:schemeClr val="bg2"/>
          </a:solidFill>
          <a:ln>
            <a:noFill/>
          </a:ln>
        </p:spPr>
        <p:txBody>
          <a:bodyPr vert="horz" wrap="square" lIns="91440" tIns="45720" rIns="91440" bIns="45720" numCol="1" anchor="t" anchorCtr="0" compatLnSpc="1"/>
          <a:lstStyle/>
          <a:p>
            <a:pPr algn="ctr"/>
            <a:r>
              <a:rPr lang="en-US" altLang="zh-CN" dirty="0">
                <a:solidFill>
                  <a:schemeClr val="bg1"/>
                </a:solidFill>
                <a:latin typeface="Lifeline JL" panose="00000400000000000000" pitchFamily="2" charset="0"/>
                <a:ea typeface="微软雅黑" panose="020B0503020204020204" pitchFamily="34" charset="-122"/>
              </a:rPr>
              <a:t>1</a:t>
            </a:r>
            <a:endParaRPr lang="zh-CN" altLang="en-US" dirty="0">
              <a:solidFill>
                <a:schemeClr val="bg1"/>
              </a:solidFill>
              <a:latin typeface="Lifeline JL" panose="00000400000000000000" pitchFamily="2" charset="0"/>
              <a:ea typeface="微软雅黑" panose="020B0503020204020204" pitchFamily="34" charset="-122"/>
            </a:endParaRPr>
          </a:p>
        </p:txBody>
      </p:sp>
      <p:sp>
        <p:nvSpPr>
          <p:cNvPr id="50" name="Oval 10"/>
          <p:cNvSpPr>
            <a:spLocks noChangeArrowheads="1"/>
          </p:cNvSpPr>
          <p:nvPr/>
        </p:nvSpPr>
        <p:spPr bwMode="auto">
          <a:xfrm>
            <a:off x="8098016" y="3403166"/>
            <a:ext cx="463458" cy="463458"/>
          </a:xfrm>
          <a:prstGeom prst="ellipse">
            <a:avLst/>
          </a:prstGeom>
          <a:solidFill>
            <a:schemeClr val="bg2"/>
          </a:solidFill>
          <a:ln>
            <a:noFill/>
          </a:ln>
        </p:spPr>
        <p:txBody>
          <a:bodyPr vert="horz" wrap="square" lIns="91440" tIns="45720" rIns="91440" bIns="45720" numCol="1" anchor="t" anchorCtr="0" compatLnSpc="1"/>
          <a:lstStyle/>
          <a:p>
            <a:pPr algn="ctr"/>
            <a:r>
              <a:rPr lang="en-US" altLang="zh-CN" dirty="0">
                <a:solidFill>
                  <a:schemeClr val="bg1"/>
                </a:solidFill>
                <a:latin typeface="Lifeline JL" panose="00000400000000000000" pitchFamily="2" charset="0"/>
                <a:ea typeface="微软雅黑" panose="020B0503020204020204" pitchFamily="34" charset="-122"/>
              </a:rPr>
              <a:t>2</a:t>
            </a:r>
            <a:endParaRPr lang="zh-CN" altLang="en-US" dirty="0">
              <a:solidFill>
                <a:schemeClr val="bg1"/>
              </a:solidFill>
              <a:latin typeface="Lifeline JL" panose="00000400000000000000" pitchFamily="2" charset="0"/>
              <a:ea typeface="微软雅黑" panose="020B0503020204020204" pitchFamily="34" charset="-122"/>
            </a:endParaRPr>
          </a:p>
        </p:txBody>
      </p:sp>
      <p:sp>
        <p:nvSpPr>
          <p:cNvPr id="51" name="Oval 10"/>
          <p:cNvSpPr>
            <a:spLocks noChangeArrowheads="1"/>
          </p:cNvSpPr>
          <p:nvPr/>
        </p:nvSpPr>
        <p:spPr bwMode="auto">
          <a:xfrm>
            <a:off x="6189005" y="5328219"/>
            <a:ext cx="463458" cy="463458"/>
          </a:xfrm>
          <a:prstGeom prst="ellipse">
            <a:avLst/>
          </a:prstGeom>
          <a:solidFill>
            <a:schemeClr val="bg2"/>
          </a:solidFill>
          <a:ln>
            <a:noFill/>
          </a:ln>
        </p:spPr>
        <p:txBody>
          <a:bodyPr vert="horz" wrap="square" lIns="91440" tIns="45720" rIns="91440" bIns="45720" numCol="1" anchor="t" anchorCtr="0" compatLnSpc="1"/>
          <a:lstStyle/>
          <a:p>
            <a:pPr algn="ctr"/>
            <a:r>
              <a:rPr lang="en-US" altLang="zh-CN" dirty="0">
                <a:solidFill>
                  <a:schemeClr val="bg1"/>
                </a:solidFill>
                <a:latin typeface="Lifeline JL" panose="00000400000000000000" pitchFamily="2" charset="0"/>
                <a:ea typeface="微软雅黑" panose="020B0503020204020204" pitchFamily="34" charset="-122"/>
              </a:rPr>
              <a:t>3</a:t>
            </a:r>
            <a:endParaRPr lang="zh-CN" altLang="en-US" dirty="0">
              <a:solidFill>
                <a:schemeClr val="bg1"/>
              </a:solidFill>
              <a:latin typeface="Lifeline JL" panose="00000400000000000000" pitchFamily="2" charset="0"/>
              <a:ea typeface="微软雅黑" panose="020B0503020204020204" pitchFamily="34" charset="-122"/>
            </a:endParaRPr>
          </a:p>
        </p:txBody>
      </p:sp>
      <p:sp>
        <p:nvSpPr>
          <p:cNvPr id="52" name="Oval 10"/>
          <p:cNvSpPr>
            <a:spLocks noChangeArrowheads="1"/>
          </p:cNvSpPr>
          <p:nvPr/>
        </p:nvSpPr>
        <p:spPr bwMode="auto">
          <a:xfrm>
            <a:off x="4263952" y="3403166"/>
            <a:ext cx="463458" cy="463458"/>
          </a:xfrm>
          <a:prstGeom prst="ellipse">
            <a:avLst/>
          </a:prstGeom>
          <a:solidFill>
            <a:schemeClr val="bg2"/>
          </a:solidFill>
          <a:ln>
            <a:noFill/>
          </a:ln>
        </p:spPr>
        <p:txBody>
          <a:bodyPr vert="horz" wrap="square" lIns="91440" tIns="45720" rIns="91440" bIns="45720" numCol="1" anchor="t" anchorCtr="0" compatLnSpc="1"/>
          <a:lstStyle/>
          <a:p>
            <a:pPr algn="ctr"/>
            <a:r>
              <a:rPr lang="en-US" altLang="zh-CN" dirty="0">
                <a:solidFill>
                  <a:schemeClr val="bg1"/>
                </a:solidFill>
                <a:latin typeface="Lifeline JL" panose="00000400000000000000" pitchFamily="2" charset="0"/>
                <a:ea typeface="微软雅黑" panose="020B0503020204020204" pitchFamily="34" charset="-122"/>
              </a:rPr>
              <a:t>4</a:t>
            </a:r>
            <a:endParaRPr lang="zh-CN" altLang="en-US" dirty="0">
              <a:solidFill>
                <a:schemeClr val="bg1"/>
              </a:solidFill>
              <a:latin typeface="Lifeline JL" panose="00000400000000000000" pitchFamily="2" charset="0"/>
              <a:ea typeface="微软雅黑" panose="020B0503020204020204" pitchFamily="34" charset="-122"/>
            </a:endParaRPr>
          </a:p>
        </p:txBody>
      </p:sp>
      <p:sp>
        <p:nvSpPr>
          <p:cNvPr id="36"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2.4 </a:t>
            </a:r>
            <a:r>
              <a:rPr lang="zh-CN" altLang="en-US" b="0">
                <a:solidFill>
                  <a:schemeClr val="bg1"/>
                </a:solidFill>
              </a:rPr>
              <a:t>可行性说明</a:t>
            </a:r>
            <a:endParaRPr lang="zh-CN" altLang="en-US" b="0" dirty="0">
              <a:solidFill>
                <a:schemeClr val="bg1"/>
              </a:solidFill>
            </a:endParaRPr>
          </a:p>
        </p:txBody>
      </p:sp>
      <p:sp>
        <p:nvSpPr>
          <p:cNvPr id="37"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39" name="直接连接符 38"/>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2" name="Freeform 5"/>
          <p:cNvSpPr>
            <a:spLocks noEditPoints="1"/>
          </p:cNvSpPr>
          <p:nvPr/>
        </p:nvSpPr>
        <p:spPr bwMode="auto">
          <a:xfrm>
            <a:off x="774069" y="1972217"/>
            <a:ext cx="2142648" cy="2483438"/>
          </a:xfrm>
          <a:custGeom>
            <a:avLst/>
            <a:gdLst>
              <a:gd name="T0" fmla="*/ 993 w 1986"/>
              <a:gd name="T1" fmla="*/ 0 h 2293"/>
              <a:gd name="T2" fmla="*/ 1489 w 1986"/>
              <a:gd name="T3" fmla="*/ 287 h 2293"/>
              <a:gd name="T4" fmla="*/ 1986 w 1986"/>
              <a:gd name="T5" fmla="*/ 573 h 2293"/>
              <a:gd name="T6" fmla="*/ 1986 w 1986"/>
              <a:gd name="T7" fmla="*/ 1146 h 2293"/>
              <a:gd name="T8" fmla="*/ 1986 w 1986"/>
              <a:gd name="T9" fmla="*/ 1720 h 2293"/>
              <a:gd name="T10" fmla="*/ 1489 w 1986"/>
              <a:gd name="T11" fmla="*/ 2006 h 2293"/>
              <a:gd name="T12" fmla="*/ 993 w 1986"/>
              <a:gd name="T13" fmla="*/ 2293 h 2293"/>
              <a:gd name="T14" fmla="*/ 496 w 1986"/>
              <a:gd name="T15" fmla="*/ 2006 h 2293"/>
              <a:gd name="T16" fmla="*/ 0 w 1986"/>
              <a:gd name="T17" fmla="*/ 1720 h 2293"/>
              <a:gd name="T18" fmla="*/ 0 w 1986"/>
              <a:gd name="T19" fmla="*/ 1146 h 2293"/>
              <a:gd name="T20" fmla="*/ 0 w 1986"/>
              <a:gd name="T21" fmla="*/ 573 h 2293"/>
              <a:gd name="T22" fmla="*/ 496 w 1986"/>
              <a:gd name="T23" fmla="*/ 287 h 2293"/>
              <a:gd name="T24" fmla="*/ 993 w 1986"/>
              <a:gd name="T25" fmla="*/ 0 h 2293"/>
              <a:gd name="T26" fmla="*/ 993 w 1986"/>
              <a:gd name="T27" fmla="*/ 194 h 2293"/>
              <a:gd name="T28" fmla="*/ 1405 w 1986"/>
              <a:gd name="T29" fmla="*/ 432 h 2293"/>
              <a:gd name="T30" fmla="*/ 1817 w 1986"/>
              <a:gd name="T31" fmla="*/ 670 h 2293"/>
              <a:gd name="T32" fmla="*/ 1817 w 1986"/>
              <a:gd name="T33" fmla="*/ 1146 h 2293"/>
              <a:gd name="T34" fmla="*/ 1817 w 1986"/>
              <a:gd name="T35" fmla="*/ 1622 h 2293"/>
              <a:gd name="T36" fmla="*/ 1405 w 1986"/>
              <a:gd name="T37" fmla="*/ 1860 h 2293"/>
              <a:gd name="T38" fmla="*/ 993 w 1986"/>
              <a:gd name="T39" fmla="*/ 2098 h 2293"/>
              <a:gd name="T40" fmla="*/ 581 w 1986"/>
              <a:gd name="T41" fmla="*/ 1860 h 2293"/>
              <a:gd name="T42" fmla="*/ 168 w 1986"/>
              <a:gd name="T43" fmla="*/ 1622 h 2293"/>
              <a:gd name="T44" fmla="*/ 168 w 1986"/>
              <a:gd name="T45" fmla="*/ 1146 h 2293"/>
              <a:gd name="T46" fmla="*/ 168 w 1986"/>
              <a:gd name="T47" fmla="*/ 670 h 2293"/>
              <a:gd name="T48" fmla="*/ 581 w 1986"/>
              <a:gd name="T49" fmla="*/ 432 h 2293"/>
              <a:gd name="T50" fmla="*/ 993 w 1986"/>
              <a:gd name="T51" fmla="*/ 194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86" h="2293">
                <a:moveTo>
                  <a:pt x="993" y="0"/>
                </a:moveTo>
                <a:lnTo>
                  <a:pt x="1489" y="287"/>
                </a:lnTo>
                <a:lnTo>
                  <a:pt x="1986" y="573"/>
                </a:lnTo>
                <a:lnTo>
                  <a:pt x="1986" y="1146"/>
                </a:lnTo>
                <a:lnTo>
                  <a:pt x="1986" y="1720"/>
                </a:lnTo>
                <a:lnTo>
                  <a:pt x="1489" y="2006"/>
                </a:lnTo>
                <a:lnTo>
                  <a:pt x="993" y="2293"/>
                </a:lnTo>
                <a:lnTo>
                  <a:pt x="496" y="2006"/>
                </a:lnTo>
                <a:lnTo>
                  <a:pt x="0" y="1720"/>
                </a:lnTo>
                <a:lnTo>
                  <a:pt x="0" y="1146"/>
                </a:lnTo>
                <a:lnTo>
                  <a:pt x="0" y="573"/>
                </a:lnTo>
                <a:lnTo>
                  <a:pt x="496" y="287"/>
                </a:lnTo>
                <a:lnTo>
                  <a:pt x="993" y="0"/>
                </a:lnTo>
                <a:close/>
                <a:moveTo>
                  <a:pt x="993" y="194"/>
                </a:moveTo>
                <a:lnTo>
                  <a:pt x="1405" y="432"/>
                </a:lnTo>
                <a:lnTo>
                  <a:pt x="1817" y="670"/>
                </a:lnTo>
                <a:lnTo>
                  <a:pt x="1817" y="1146"/>
                </a:lnTo>
                <a:lnTo>
                  <a:pt x="1817" y="1622"/>
                </a:lnTo>
                <a:lnTo>
                  <a:pt x="1405" y="1860"/>
                </a:lnTo>
                <a:lnTo>
                  <a:pt x="993" y="2098"/>
                </a:lnTo>
                <a:lnTo>
                  <a:pt x="581" y="1860"/>
                </a:lnTo>
                <a:lnTo>
                  <a:pt x="168" y="1622"/>
                </a:lnTo>
                <a:lnTo>
                  <a:pt x="168" y="1146"/>
                </a:lnTo>
                <a:lnTo>
                  <a:pt x="168" y="670"/>
                </a:lnTo>
                <a:lnTo>
                  <a:pt x="581" y="432"/>
                </a:lnTo>
                <a:lnTo>
                  <a:pt x="993" y="194"/>
                </a:lnTo>
                <a:close/>
              </a:path>
            </a:pathLst>
          </a:custGeom>
          <a:solidFill>
            <a:schemeClr val="bg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3" name="文本框 42"/>
          <p:cNvSpPr txBox="1"/>
          <p:nvPr/>
        </p:nvSpPr>
        <p:spPr>
          <a:xfrm>
            <a:off x="1305333" y="4585839"/>
            <a:ext cx="1080120" cy="40011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Part 3</a:t>
            </a:r>
            <a:endParaRPr kumimoji="0" lang="zh-CN" altLang="en-US" sz="2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44" name="Line 5"/>
          <p:cNvSpPr>
            <a:spLocks noChangeShapeType="1"/>
          </p:cNvSpPr>
          <p:nvPr/>
        </p:nvSpPr>
        <p:spPr bwMode="auto">
          <a:xfrm>
            <a:off x="3407671" y="1580600"/>
            <a:ext cx="0" cy="3910264"/>
          </a:xfrm>
          <a:prstGeom prst="line">
            <a:avLst/>
          </a:prstGeom>
          <a:noFill/>
          <a:ln w="15875" cap="flat">
            <a:solidFill>
              <a:schemeClr val="bg2"/>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5" name="Freeform 13"/>
          <p:cNvSpPr>
            <a:spLocks noEditPoints="1"/>
          </p:cNvSpPr>
          <p:nvPr/>
        </p:nvSpPr>
        <p:spPr bwMode="auto">
          <a:xfrm>
            <a:off x="1362509" y="2753832"/>
            <a:ext cx="1142623" cy="1053482"/>
          </a:xfrm>
          <a:custGeom>
            <a:avLst/>
            <a:gdLst>
              <a:gd name="T0" fmla="*/ 0 w 565"/>
              <a:gd name="T1" fmla="*/ 310 h 523"/>
              <a:gd name="T2" fmla="*/ 218 w 565"/>
              <a:gd name="T3" fmla="*/ 523 h 523"/>
              <a:gd name="T4" fmla="*/ 381 w 565"/>
              <a:gd name="T5" fmla="*/ 495 h 523"/>
              <a:gd name="T6" fmla="*/ 344 w 565"/>
              <a:gd name="T7" fmla="*/ 231 h 523"/>
              <a:gd name="T8" fmla="*/ 335 w 565"/>
              <a:gd name="T9" fmla="*/ 486 h 523"/>
              <a:gd name="T10" fmla="*/ 222 w 565"/>
              <a:gd name="T11" fmla="*/ 438 h 523"/>
              <a:gd name="T12" fmla="*/ 191 w 565"/>
              <a:gd name="T13" fmla="*/ 305 h 523"/>
              <a:gd name="T14" fmla="*/ 39 w 565"/>
              <a:gd name="T15" fmla="*/ 301 h 523"/>
              <a:gd name="T16" fmla="*/ 43 w 565"/>
              <a:gd name="T17" fmla="*/ 96 h 523"/>
              <a:gd name="T18" fmla="*/ 222 w 565"/>
              <a:gd name="T19" fmla="*/ 55 h 523"/>
              <a:gd name="T20" fmla="*/ 0 w 565"/>
              <a:gd name="T21" fmla="*/ 92 h 523"/>
              <a:gd name="T22" fmla="*/ 318 w 565"/>
              <a:gd name="T23" fmla="*/ 108 h 523"/>
              <a:gd name="T24" fmla="*/ 298 w 565"/>
              <a:gd name="T25" fmla="*/ 86 h 523"/>
              <a:gd name="T26" fmla="*/ 314 w 565"/>
              <a:gd name="T27" fmla="*/ 73 h 523"/>
              <a:gd name="T28" fmla="*/ 353 w 565"/>
              <a:gd name="T29" fmla="*/ 73 h 523"/>
              <a:gd name="T30" fmla="*/ 368 w 565"/>
              <a:gd name="T31" fmla="*/ 86 h 523"/>
              <a:gd name="T32" fmla="*/ 349 w 565"/>
              <a:gd name="T33" fmla="*/ 108 h 523"/>
              <a:gd name="T34" fmla="*/ 368 w 565"/>
              <a:gd name="T35" fmla="*/ 130 h 523"/>
              <a:gd name="T36" fmla="*/ 353 w 565"/>
              <a:gd name="T37" fmla="*/ 143 h 523"/>
              <a:gd name="T38" fmla="*/ 314 w 565"/>
              <a:gd name="T39" fmla="*/ 143 h 523"/>
              <a:gd name="T40" fmla="*/ 298 w 565"/>
              <a:gd name="T41" fmla="*/ 130 h 523"/>
              <a:gd name="T42" fmla="*/ 461 w 565"/>
              <a:gd name="T43" fmla="*/ 196 h 523"/>
              <a:gd name="T44" fmla="*/ 558 w 565"/>
              <a:gd name="T45" fmla="*/ 321 h 523"/>
              <a:gd name="T46" fmla="*/ 518 w 565"/>
              <a:gd name="T47" fmla="*/ 332 h 523"/>
              <a:gd name="T48" fmla="*/ 461 w 565"/>
              <a:gd name="T49" fmla="*/ 196 h 523"/>
              <a:gd name="T50" fmla="*/ 403 w 565"/>
              <a:gd name="T51" fmla="*/ 38 h 523"/>
              <a:gd name="T52" fmla="*/ 445 w 565"/>
              <a:gd name="T53" fmla="*/ 196 h 523"/>
              <a:gd name="T54" fmla="*/ 426 w 565"/>
              <a:gd name="T55" fmla="*/ 220 h 523"/>
              <a:gd name="T56" fmla="*/ 390 w 565"/>
              <a:gd name="T57" fmla="*/ 189 h 523"/>
              <a:gd name="T58" fmla="*/ 264 w 565"/>
              <a:gd name="T59" fmla="*/ 38 h 523"/>
              <a:gd name="T60" fmla="*/ 380 w 565"/>
              <a:gd name="T61" fmla="*/ 62 h 523"/>
              <a:gd name="T62" fmla="*/ 287 w 565"/>
              <a:gd name="T63" fmla="*/ 155 h 523"/>
              <a:gd name="T64" fmla="*/ 181 w 565"/>
              <a:gd name="T65" fmla="*/ 455 h 523"/>
              <a:gd name="T66" fmla="*/ 70 w 565"/>
              <a:gd name="T67" fmla="*/ 342 h 523"/>
              <a:gd name="T68" fmla="*/ 181 w 565"/>
              <a:gd name="T69" fmla="*/ 455 h 523"/>
              <a:gd name="T70" fmla="*/ 65 w 565"/>
              <a:gd name="T71" fmla="*/ 148 h 523"/>
              <a:gd name="T72" fmla="*/ 222 w 565"/>
              <a:gd name="T73" fmla="*/ 157 h 523"/>
              <a:gd name="T74" fmla="*/ 141 w 565"/>
              <a:gd name="T75" fmla="*/ 127 h 523"/>
              <a:gd name="T76" fmla="*/ 65 w 565"/>
              <a:gd name="T77" fmla="*/ 240 h 523"/>
              <a:gd name="T78" fmla="*/ 72 w 565"/>
              <a:gd name="T79" fmla="*/ 266 h 523"/>
              <a:gd name="T80" fmla="*/ 224 w 565"/>
              <a:gd name="T81" fmla="*/ 238 h 523"/>
              <a:gd name="T82" fmla="*/ 65 w 565"/>
              <a:gd name="T83" fmla="*/ 240 h 523"/>
              <a:gd name="T84" fmla="*/ 65 w 565"/>
              <a:gd name="T85" fmla="*/ 203 h 523"/>
              <a:gd name="T86" fmla="*/ 224 w 565"/>
              <a:gd name="T87" fmla="*/ 212 h 523"/>
              <a:gd name="T88" fmla="*/ 233 w 565"/>
              <a:gd name="T89" fmla="*/ 196 h 523"/>
              <a:gd name="T90" fmla="*/ 139 w 565"/>
              <a:gd name="T91" fmla="*/ 183 h 523"/>
              <a:gd name="T92" fmla="*/ 65 w 565"/>
              <a:gd name="T93" fmla="*/ 194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5" h="523">
                <a:moveTo>
                  <a:pt x="0" y="92"/>
                </a:moveTo>
                <a:cubicBezTo>
                  <a:pt x="0" y="164"/>
                  <a:pt x="0" y="237"/>
                  <a:pt x="0" y="310"/>
                </a:cubicBezTo>
                <a:cubicBezTo>
                  <a:pt x="0" y="315"/>
                  <a:pt x="95" y="406"/>
                  <a:pt x="107" y="418"/>
                </a:cubicBezTo>
                <a:cubicBezTo>
                  <a:pt x="119" y="430"/>
                  <a:pt x="210" y="523"/>
                  <a:pt x="218" y="523"/>
                </a:cubicBezTo>
                <a:cubicBezTo>
                  <a:pt x="261" y="523"/>
                  <a:pt x="305" y="523"/>
                  <a:pt x="348" y="523"/>
                </a:cubicBezTo>
                <a:cubicBezTo>
                  <a:pt x="367" y="523"/>
                  <a:pt x="373" y="506"/>
                  <a:pt x="381" y="495"/>
                </a:cubicBezTo>
                <a:cubicBezTo>
                  <a:pt x="381" y="405"/>
                  <a:pt x="381" y="315"/>
                  <a:pt x="381" y="225"/>
                </a:cubicBezTo>
                <a:cubicBezTo>
                  <a:pt x="373" y="228"/>
                  <a:pt x="349" y="218"/>
                  <a:pt x="344" y="231"/>
                </a:cubicBezTo>
                <a:cubicBezTo>
                  <a:pt x="341" y="237"/>
                  <a:pt x="344" y="339"/>
                  <a:pt x="344" y="360"/>
                </a:cubicBezTo>
                <a:cubicBezTo>
                  <a:pt x="344" y="380"/>
                  <a:pt x="350" y="486"/>
                  <a:pt x="335" y="486"/>
                </a:cubicBezTo>
                <a:cubicBezTo>
                  <a:pt x="299" y="486"/>
                  <a:pt x="264" y="486"/>
                  <a:pt x="228" y="486"/>
                </a:cubicBezTo>
                <a:cubicBezTo>
                  <a:pt x="217" y="486"/>
                  <a:pt x="222" y="450"/>
                  <a:pt x="222" y="438"/>
                </a:cubicBezTo>
                <a:cubicBezTo>
                  <a:pt x="222" y="420"/>
                  <a:pt x="222" y="402"/>
                  <a:pt x="222" y="384"/>
                </a:cubicBezTo>
                <a:cubicBezTo>
                  <a:pt x="222" y="334"/>
                  <a:pt x="222" y="326"/>
                  <a:pt x="191" y="305"/>
                </a:cubicBezTo>
                <a:cubicBezTo>
                  <a:pt x="177" y="305"/>
                  <a:pt x="178" y="301"/>
                  <a:pt x="165" y="301"/>
                </a:cubicBezTo>
                <a:cubicBezTo>
                  <a:pt x="123" y="301"/>
                  <a:pt x="81" y="301"/>
                  <a:pt x="39" y="301"/>
                </a:cubicBezTo>
                <a:cubicBezTo>
                  <a:pt x="39" y="235"/>
                  <a:pt x="39" y="170"/>
                  <a:pt x="39" y="105"/>
                </a:cubicBezTo>
                <a:cubicBezTo>
                  <a:pt x="39" y="100"/>
                  <a:pt x="41" y="100"/>
                  <a:pt x="43" y="96"/>
                </a:cubicBezTo>
                <a:cubicBezTo>
                  <a:pt x="91" y="96"/>
                  <a:pt x="139" y="96"/>
                  <a:pt x="187" y="96"/>
                </a:cubicBezTo>
                <a:cubicBezTo>
                  <a:pt x="197" y="90"/>
                  <a:pt x="222" y="68"/>
                  <a:pt x="222" y="55"/>
                </a:cubicBezTo>
                <a:cubicBezTo>
                  <a:pt x="162" y="55"/>
                  <a:pt x="101" y="55"/>
                  <a:pt x="41" y="55"/>
                </a:cubicBezTo>
                <a:cubicBezTo>
                  <a:pt x="25" y="55"/>
                  <a:pt x="0" y="78"/>
                  <a:pt x="0" y="92"/>
                </a:cubicBezTo>
                <a:close/>
                <a:moveTo>
                  <a:pt x="298" y="128"/>
                </a:moveTo>
                <a:lnTo>
                  <a:pt x="318" y="108"/>
                </a:lnTo>
                <a:lnTo>
                  <a:pt x="298" y="89"/>
                </a:lnTo>
                <a:cubicBezTo>
                  <a:pt x="298" y="88"/>
                  <a:pt x="298" y="87"/>
                  <a:pt x="298" y="86"/>
                </a:cubicBezTo>
                <a:lnTo>
                  <a:pt x="311" y="73"/>
                </a:lnTo>
                <a:cubicBezTo>
                  <a:pt x="312" y="72"/>
                  <a:pt x="313" y="72"/>
                  <a:pt x="314" y="73"/>
                </a:cubicBezTo>
                <a:lnTo>
                  <a:pt x="333" y="93"/>
                </a:lnTo>
                <a:lnTo>
                  <a:pt x="353" y="73"/>
                </a:lnTo>
                <a:cubicBezTo>
                  <a:pt x="354" y="72"/>
                  <a:pt x="355" y="72"/>
                  <a:pt x="356" y="73"/>
                </a:cubicBezTo>
                <a:lnTo>
                  <a:pt x="368" y="86"/>
                </a:lnTo>
                <a:cubicBezTo>
                  <a:pt x="369" y="87"/>
                  <a:pt x="369" y="88"/>
                  <a:pt x="368" y="89"/>
                </a:cubicBezTo>
                <a:lnTo>
                  <a:pt x="349" y="108"/>
                </a:lnTo>
                <a:lnTo>
                  <a:pt x="368" y="128"/>
                </a:lnTo>
                <a:cubicBezTo>
                  <a:pt x="369" y="128"/>
                  <a:pt x="369" y="129"/>
                  <a:pt x="368" y="130"/>
                </a:cubicBezTo>
                <a:lnTo>
                  <a:pt x="356" y="143"/>
                </a:lnTo>
                <a:cubicBezTo>
                  <a:pt x="355" y="144"/>
                  <a:pt x="354" y="144"/>
                  <a:pt x="353" y="143"/>
                </a:cubicBezTo>
                <a:lnTo>
                  <a:pt x="333" y="124"/>
                </a:lnTo>
                <a:lnTo>
                  <a:pt x="314" y="143"/>
                </a:lnTo>
                <a:cubicBezTo>
                  <a:pt x="313" y="144"/>
                  <a:pt x="312" y="144"/>
                  <a:pt x="311" y="143"/>
                </a:cubicBezTo>
                <a:lnTo>
                  <a:pt x="298" y="130"/>
                </a:lnTo>
                <a:cubicBezTo>
                  <a:pt x="298" y="129"/>
                  <a:pt x="298" y="128"/>
                  <a:pt x="298" y="128"/>
                </a:cubicBezTo>
                <a:close/>
                <a:moveTo>
                  <a:pt x="461" y="196"/>
                </a:moveTo>
                <a:lnTo>
                  <a:pt x="558" y="293"/>
                </a:lnTo>
                <a:cubicBezTo>
                  <a:pt x="565" y="301"/>
                  <a:pt x="565" y="313"/>
                  <a:pt x="558" y="321"/>
                </a:cubicBezTo>
                <a:lnTo>
                  <a:pt x="546" y="332"/>
                </a:lnTo>
                <a:cubicBezTo>
                  <a:pt x="539" y="340"/>
                  <a:pt x="526" y="340"/>
                  <a:pt x="518" y="332"/>
                </a:cubicBezTo>
                <a:lnTo>
                  <a:pt x="422" y="236"/>
                </a:lnTo>
                <a:lnTo>
                  <a:pt x="461" y="196"/>
                </a:lnTo>
                <a:close/>
                <a:moveTo>
                  <a:pt x="264" y="38"/>
                </a:moveTo>
                <a:cubicBezTo>
                  <a:pt x="302" y="0"/>
                  <a:pt x="365" y="0"/>
                  <a:pt x="403" y="38"/>
                </a:cubicBezTo>
                <a:cubicBezTo>
                  <a:pt x="437" y="73"/>
                  <a:pt x="441" y="126"/>
                  <a:pt x="414" y="165"/>
                </a:cubicBezTo>
                <a:lnTo>
                  <a:pt x="445" y="196"/>
                </a:lnTo>
                <a:cubicBezTo>
                  <a:pt x="447" y="197"/>
                  <a:pt x="447" y="199"/>
                  <a:pt x="445" y="201"/>
                </a:cubicBezTo>
                <a:lnTo>
                  <a:pt x="426" y="220"/>
                </a:lnTo>
                <a:cubicBezTo>
                  <a:pt x="425" y="221"/>
                  <a:pt x="423" y="221"/>
                  <a:pt x="421" y="220"/>
                </a:cubicBezTo>
                <a:lnTo>
                  <a:pt x="390" y="189"/>
                </a:lnTo>
                <a:cubicBezTo>
                  <a:pt x="352" y="216"/>
                  <a:pt x="298" y="212"/>
                  <a:pt x="264" y="178"/>
                </a:cubicBezTo>
                <a:cubicBezTo>
                  <a:pt x="225" y="139"/>
                  <a:pt x="225" y="77"/>
                  <a:pt x="264" y="38"/>
                </a:cubicBezTo>
                <a:close/>
                <a:moveTo>
                  <a:pt x="287" y="62"/>
                </a:moveTo>
                <a:cubicBezTo>
                  <a:pt x="313" y="36"/>
                  <a:pt x="354" y="36"/>
                  <a:pt x="380" y="62"/>
                </a:cubicBezTo>
                <a:cubicBezTo>
                  <a:pt x="406" y="87"/>
                  <a:pt x="406" y="129"/>
                  <a:pt x="380" y="155"/>
                </a:cubicBezTo>
                <a:cubicBezTo>
                  <a:pt x="354" y="180"/>
                  <a:pt x="313" y="180"/>
                  <a:pt x="287" y="155"/>
                </a:cubicBezTo>
                <a:cubicBezTo>
                  <a:pt x="261" y="129"/>
                  <a:pt x="261" y="87"/>
                  <a:pt x="287" y="62"/>
                </a:cubicBezTo>
                <a:close/>
                <a:moveTo>
                  <a:pt x="181" y="455"/>
                </a:moveTo>
                <a:cubicBezTo>
                  <a:pt x="180" y="418"/>
                  <a:pt x="179" y="380"/>
                  <a:pt x="178" y="342"/>
                </a:cubicBezTo>
                <a:cubicBezTo>
                  <a:pt x="142" y="342"/>
                  <a:pt x="106" y="342"/>
                  <a:pt x="70" y="342"/>
                </a:cubicBezTo>
                <a:cubicBezTo>
                  <a:pt x="69" y="343"/>
                  <a:pt x="68" y="343"/>
                  <a:pt x="68" y="344"/>
                </a:cubicBezTo>
                <a:cubicBezTo>
                  <a:pt x="105" y="381"/>
                  <a:pt x="143" y="418"/>
                  <a:pt x="181" y="455"/>
                </a:cubicBezTo>
                <a:close/>
                <a:moveTo>
                  <a:pt x="65" y="133"/>
                </a:moveTo>
                <a:cubicBezTo>
                  <a:pt x="65" y="138"/>
                  <a:pt x="65" y="143"/>
                  <a:pt x="65" y="148"/>
                </a:cubicBezTo>
                <a:cubicBezTo>
                  <a:pt x="65" y="153"/>
                  <a:pt x="69" y="157"/>
                  <a:pt x="74" y="157"/>
                </a:cubicBezTo>
                <a:cubicBezTo>
                  <a:pt x="123" y="157"/>
                  <a:pt x="173" y="157"/>
                  <a:pt x="222" y="157"/>
                </a:cubicBezTo>
                <a:cubicBezTo>
                  <a:pt x="236" y="157"/>
                  <a:pt x="232" y="135"/>
                  <a:pt x="228" y="127"/>
                </a:cubicBezTo>
                <a:cubicBezTo>
                  <a:pt x="199" y="127"/>
                  <a:pt x="170" y="127"/>
                  <a:pt x="141" y="127"/>
                </a:cubicBezTo>
                <a:cubicBezTo>
                  <a:pt x="123" y="127"/>
                  <a:pt x="65" y="122"/>
                  <a:pt x="65" y="133"/>
                </a:cubicBezTo>
                <a:close/>
                <a:moveTo>
                  <a:pt x="65" y="240"/>
                </a:moveTo>
                <a:cubicBezTo>
                  <a:pt x="65" y="246"/>
                  <a:pt x="65" y="253"/>
                  <a:pt x="65" y="259"/>
                </a:cubicBezTo>
                <a:cubicBezTo>
                  <a:pt x="65" y="264"/>
                  <a:pt x="67" y="266"/>
                  <a:pt x="72" y="266"/>
                </a:cubicBezTo>
                <a:cubicBezTo>
                  <a:pt x="125" y="266"/>
                  <a:pt x="178" y="266"/>
                  <a:pt x="231" y="266"/>
                </a:cubicBezTo>
                <a:cubicBezTo>
                  <a:pt x="232" y="260"/>
                  <a:pt x="236" y="238"/>
                  <a:pt x="224" y="238"/>
                </a:cubicBezTo>
                <a:cubicBezTo>
                  <a:pt x="175" y="238"/>
                  <a:pt x="125" y="238"/>
                  <a:pt x="76" y="238"/>
                </a:cubicBezTo>
                <a:cubicBezTo>
                  <a:pt x="73" y="238"/>
                  <a:pt x="68" y="239"/>
                  <a:pt x="65" y="240"/>
                </a:cubicBezTo>
                <a:close/>
                <a:moveTo>
                  <a:pt x="65" y="194"/>
                </a:moveTo>
                <a:cubicBezTo>
                  <a:pt x="65" y="197"/>
                  <a:pt x="65" y="200"/>
                  <a:pt x="65" y="203"/>
                </a:cubicBezTo>
                <a:cubicBezTo>
                  <a:pt x="65" y="208"/>
                  <a:pt x="67" y="208"/>
                  <a:pt x="70" y="211"/>
                </a:cubicBezTo>
                <a:cubicBezTo>
                  <a:pt x="121" y="211"/>
                  <a:pt x="173" y="211"/>
                  <a:pt x="224" y="212"/>
                </a:cubicBezTo>
                <a:cubicBezTo>
                  <a:pt x="227" y="210"/>
                  <a:pt x="230" y="209"/>
                  <a:pt x="233" y="207"/>
                </a:cubicBezTo>
                <a:cubicBezTo>
                  <a:pt x="233" y="203"/>
                  <a:pt x="233" y="200"/>
                  <a:pt x="233" y="196"/>
                </a:cubicBezTo>
                <a:cubicBezTo>
                  <a:pt x="233" y="190"/>
                  <a:pt x="231" y="187"/>
                  <a:pt x="228" y="183"/>
                </a:cubicBezTo>
                <a:cubicBezTo>
                  <a:pt x="199" y="183"/>
                  <a:pt x="169" y="183"/>
                  <a:pt x="139" y="183"/>
                </a:cubicBezTo>
                <a:cubicBezTo>
                  <a:pt x="125" y="183"/>
                  <a:pt x="110" y="183"/>
                  <a:pt x="96" y="183"/>
                </a:cubicBezTo>
                <a:cubicBezTo>
                  <a:pt x="77" y="183"/>
                  <a:pt x="65" y="177"/>
                  <a:pt x="65" y="194"/>
                </a:cubicBezTo>
                <a:close/>
              </a:path>
            </a:pathLst>
          </a:custGeom>
          <a:solidFill>
            <a:schemeClr val="bg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endParaRPr>
          </a:p>
        </p:txBody>
      </p:sp>
      <p:sp>
        <p:nvSpPr>
          <p:cNvPr id="16" name="TextBox 12"/>
          <p:cNvSpPr txBox="1"/>
          <p:nvPr/>
        </p:nvSpPr>
        <p:spPr>
          <a:xfrm>
            <a:off x="3582668" y="2053235"/>
            <a:ext cx="5828876" cy="1938992"/>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pPr algn="l"/>
            <a:r>
              <a:rPr lang="zh-CN" altLang="en-US" sz="6000" dirty="0">
                <a:solidFill>
                  <a:schemeClr val="bg2"/>
                </a:solidFill>
                <a:latin typeface="+mj-ea"/>
              </a:rPr>
              <a:t>关键技术和实践难点</a:t>
            </a:r>
            <a:endParaRPr lang="zh-CN" altLang="en-US" sz="6000" dirty="0">
              <a:solidFill>
                <a:schemeClr val="bg2"/>
              </a:solidFill>
              <a:latin typeface="+mj-ea"/>
            </a:endParaRPr>
          </a:p>
        </p:txBody>
      </p:sp>
      <p:sp>
        <p:nvSpPr>
          <p:cNvPr id="23" name="Freeform 21"/>
          <p:cNvSpPr>
            <a:spLocks noEditPoints="1"/>
          </p:cNvSpPr>
          <p:nvPr/>
        </p:nvSpPr>
        <p:spPr bwMode="auto">
          <a:xfrm>
            <a:off x="3774770" y="4141308"/>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bg2"/>
          </a:solidFill>
          <a:ln>
            <a:noFill/>
          </a:ln>
        </p:spPr>
        <p:txBody>
          <a:bodyPr vert="horz" wrap="square" lIns="91440" tIns="45720" rIns="91440" bIns="45720" numCol="1" anchor="t" anchorCtr="0" compatLnSpc="1"/>
          <a:lstStyle/>
          <a:p>
            <a:endParaRPr lang="zh-CN" altLang="en-US" sz="1600">
              <a:solidFill>
                <a:schemeClr val="bg2"/>
              </a:solidFill>
              <a:latin typeface="+mj-ea"/>
              <a:ea typeface="+mj-ea"/>
            </a:endParaRPr>
          </a:p>
        </p:txBody>
      </p:sp>
      <p:sp>
        <p:nvSpPr>
          <p:cNvPr id="24" name="TextBox 28"/>
          <p:cNvSpPr txBox="1"/>
          <p:nvPr/>
        </p:nvSpPr>
        <p:spPr>
          <a:xfrm>
            <a:off x="4070128" y="4090786"/>
            <a:ext cx="1138330" cy="369332"/>
          </a:xfrm>
          <a:prstGeom prst="rect">
            <a:avLst/>
          </a:prstGeom>
          <a:noFill/>
        </p:spPr>
        <p:txBody>
          <a:bodyPr wrap="square" rtlCol="0">
            <a:spAutoFit/>
          </a:bodyPr>
          <a:lstStyle/>
          <a:p>
            <a:r>
              <a:rPr lang="zh-CN" altLang="en-US" dirty="0">
                <a:solidFill>
                  <a:schemeClr val="bg2"/>
                </a:solidFill>
                <a:latin typeface="+mj-ea"/>
                <a:ea typeface="+mj-ea"/>
              </a:rPr>
              <a:t>关建技术</a:t>
            </a:r>
            <a:endParaRPr lang="zh-CN" altLang="en-US" dirty="0">
              <a:solidFill>
                <a:schemeClr val="bg2"/>
              </a:solidFill>
              <a:latin typeface="+mj-ea"/>
              <a:ea typeface="+mj-ea"/>
            </a:endParaRPr>
          </a:p>
        </p:txBody>
      </p:sp>
      <p:sp>
        <p:nvSpPr>
          <p:cNvPr id="27" name="Freeform 21"/>
          <p:cNvSpPr>
            <a:spLocks noEditPoints="1"/>
          </p:cNvSpPr>
          <p:nvPr/>
        </p:nvSpPr>
        <p:spPr bwMode="auto">
          <a:xfrm>
            <a:off x="5458537" y="4141308"/>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bg2"/>
          </a:solidFill>
          <a:ln>
            <a:noFill/>
          </a:ln>
        </p:spPr>
        <p:txBody>
          <a:bodyPr vert="horz" wrap="square" lIns="91440" tIns="45720" rIns="91440" bIns="45720" numCol="1" anchor="t" anchorCtr="0" compatLnSpc="1"/>
          <a:lstStyle/>
          <a:p>
            <a:endParaRPr lang="zh-CN" altLang="en-US" sz="1600">
              <a:solidFill>
                <a:schemeClr val="bg2"/>
              </a:solidFill>
              <a:latin typeface="+mj-ea"/>
              <a:ea typeface="+mj-ea"/>
            </a:endParaRPr>
          </a:p>
        </p:txBody>
      </p:sp>
      <p:sp>
        <p:nvSpPr>
          <p:cNvPr id="28" name="TextBox 46"/>
          <p:cNvSpPr txBox="1"/>
          <p:nvPr/>
        </p:nvSpPr>
        <p:spPr>
          <a:xfrm>
            <a:off x="5753894" y="4090786"/>
            <a:ext cx="1472607" cy="369332"/>
          </a:xfrm>
          <a:prstGeom prst="rect">
            <a:avLst/>
          </a:prstGeom>
          <a:noFill/>
        </p:spPr>
        <p:txBody>
          <a:bodyPr wrap="square" rtlCol="0">
            <a:spAutoFit/>
          </a:bodyPr>
          <a:lstStyle/>
          <a:p>
            <a:r>
              <a:rPr lang="zh-CN" altLang="en-US" dirty="0">
                <a:solidFill>
                  <a:schemeClr val="bg2"/>
                </a:solidFill>
                <a:latin typeface="+mj-ea"/>
                <a:ea typeface="+mj-ea"/>
              </a:rPr>
              <a:t>实践难点</a:t>
            </a:r>
            <a:endParaRPr lang="zh-CN" altLang="en-US" dirty="0">
              <a:solidFill>
                <a:schemeClr val="bg2"/>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Oval 5"/>
          <p:cNvSpPr>
            <a:spLocks noChangeArrowheads="1"/>
          </p:cNvSpPr>
          <p:nvPr/>
        </p:nvSpPr>
        <p:spPr bwMode="auto">
          <a:xfrm>
            <a:off x="5476899" y="1023016"/>
            <a:ext cx="1066800" cy="1058863"/>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0" name="Oval 6"/>
          <p:cNvSpPr>
            <a:spLocks noChangeArrowheads="1"/>
          </p:cNvSpPr>
          <p:nvPr/>
        </p:nvSpPr>
        <p:spPr bwMode="auto">
          <a:xfrm>
            <a:off x="5930924" y="1887758"/>
            <a:ext cx="1066800" cy="1058862"/>
          </a:xfrm>
          <a:prstGeom prst="ellipse">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1" name="Oval 7"/>
          <p:cNvSpPr>
            <a:spLocks noChangeArrowheads="1"/>
          </p:cNvSpPr>
          <p:nvPr/>
        </p:nvSpPr>
        <p:spPr bwMode="auto">
          <a:xfrm>
            <a:off x="5476899" y="2755602"/>
            <a:ext cx="1066800" cy="1058862"/>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2" name="Oval 8"/>
          <p:cNvSpPr>
            <a:spLocks noChangeArrowheads="1"/>
          </p:cNvSpPr>
          <p:nvPr/>
        </p:nvSpPr>
        <p:spPr bwMode="auto">
          <a:xfrm>
            <a:off x="5930924" y="3640940"/>
            <a:ext cx="1066800" cy="1058863"/>
          </a:xfrm>
          <a:prstGeom prst="ellipse">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4" name="Oval 9"/>
          <p:cNvSpPr>
            <a:spLocks noChangeArrowheads="1"/>
          </p:cNvSpPr>
          <p:nvPr/>
        </p:nvSpPr>
        <p:spPr bwMode="auto">
          <a:xfrm>
            <a:off x="5476899" y="4539097"/>
            <a:ext cx="1066800" cy="1058863"/>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5" name="Freeform 10"/>
          <p:cNvSpPr>
            <a:spLocks noEditPoints="1"/>
          </p:cNvSpPr>
          <p:nvPr/>
        </p:nvSpPr>
        <p:spPr bwMode="auto">
          <a:xfrm flipH="1">
            <a:off x="5207024" y="1383379"/>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6" name="Freeform 11"/>
          <p:cNvSpPr>
            <a:spLocks noEditPoints="1"/>
          </p:cNvSpPr>
          <p:nvPr/>
        </p:nvSpPr>
        <p:spPr bwMode="auto">
          <a:xfrm flipH="1">
            <a:off x="7019949" y="2279870"/>
            <a:ext cx="247650" cy="246063"/>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7" name="Freeform 12"/>
          <p:cNvSpPr>
            <a:spLocks noEditPoints="1"/>
          </p:cNvSpPr>
          <p:nvPr/>
        </p:nvSpPr>
        <p:spPr bwMode="auto">
          <a:xfrm flipH="1">
            <a:off x="5207024" y="3174702"/>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8" name="Freeform 13"/>
          <p:cNvSpPr>
            <a:spLocks noEditPoints="1"/>
          </p:cNvSpPr>
          <p:nvPr/>
        </p:nvSpPr>
        <p:spPr bwMode="auto">
          <a:xfrm flipH="1">
            <a:off x="7019949" y="4047339"/>
            <a:ext cx="247650" cy="246063"/>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9" name="Freeform 14"/>
          <p:cNvSpPr>
            <a:spLocks noEditPoints="1"/>
          </p:cNvSpPr>
          <p:nvPr/>
        </p:nvSpPr>
        <p:spPr bwMode="auto">
          <a:xfrm flipH="1">
            <a:off x="5207024" y="5080435"/>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7 h 346"/>
              <a:gd name="T12" fmla="*/ 204 w 346"/>
              <a:gd name="T13" fmla="*/ 219 h 346"/>
              <a:gd name="T14" fmla="*/ 131 w 346"/>
              <a:gd name="T15" fmla="*/ 261 h 346"/>
              <a:gd name="T16" fmla="*/ 131 w 346"/>
              <a:gd name="T17" fmla="*/ 177 h 346"/>
              <a:gd name="T18" fmla="*/ 131 w 346"/>
              <a:gd name="T19" fmla="*/ 93 h 346"/>
              <a:gd name="T20" fmla="*/ 204 w 346"/>
              <a:gd name="T21" fmla="*/ 135 h 346"/>
              <a:gd name="T22" fmla="*/ 277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8"/>
                  <a:pt x="346" y="173"/>
                </a:cubicBezTo>
                <a:cubicBezTo>
                  <a:pt x="346" y="269"/>
                  <a:pt x="268" y="346"/>
                  <a:pt x="173" y="346"/>
                </a:cubicBezTo>
                <a:cubicBezTo>
                  <a:pt x="77" y="346"/>
                  <a:pt x="0" y="269"/>
                  <a:pt x="0" y="173"/>
                </a:cubicBezTo>
                <a:cubicBezTo>
                  <a:pt x="0" y="78"/>
                  <a:pt x="77" y="0"/>
                  <a:pt x="173" y="0"/>
                </a:cubicBezTo>
                <a:close/>
                <a:moveTo>
                  <a:pt x="277" y="177"/>
                </a:moveTo>
                <a:lnTo>
                  <a:pt x="204" y="219"/>
                </a:lnTo>
                <a:lnTo>
                  <a:pt x="131" y="261"/>
                </a:lnTo>
                <a:lnTo>
                  <a:pt x="131" y="177"/>
                </a:lnTo>
                <a:lnTo>
                  <a:pt x="131" y="93"/>
                </a:lnTo>
                <a:lnTo>
                  <a:pt x="204" y="135"/>
                </a:lnTo>
                <a:lnTo>
                  <a:pt x="277"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50" name="TextBox 20"/>
          <p:cNvSpPr txBox="1">
            <a:spLocks noChangeArrowheads="1"/>
          </p:cNvSpPr>
          <p:nvPr/>
        </p:nvSpPr>
        <p:spPr bwMode="auto">
          <a:xfrm flipH="1">
            <a:off x="5645174" y="1192933"/>
            <a:ext cx="7556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01</a:t>
            </a:r>
            <a:endParaRPr lang="en-US" sz="3600" dirty="0">
              <a:solidFill>
                <a:schemeClr val="bg2"/>
              </a:solidFill>
              <a:latin typeface="Lifeline JL" panose="00000400000000000000" pitchFamily="2" charset="0"/>
              <a:ea typeface="微软雅黑" panose="020B0503020204020204" pitchFamily="34" charset="-122"/>
            </a:endParaRPr>
          </a:p>
        </p:txBody>
      </p:sp>
      <p:sp>
        <p:nvSpPr>
          <p:cNvPr id="51" name="TextBox 21"/>
          <p:cNvSpPr txBox="1">
            <a:spLocks noChangeArrowheads="1"/>
          </p:cNvSpPr>
          <p:nvPr/>
        </p:nvSpPr>
        <p:spPr bwMode="auto">
          <a:xfrm flipH="1">
            <a:off x="6078562" y="2036244"/>
            <a:ext cx="7572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02</a:t>
            </a:r>
            <a:endParaRPr lang="en-US" sz="3600" dirty="0">
              <a:solidFill>
                <a:schemeClr val="bg2"/>
              </a:solidFill>
              <a:latin typeface="Lifeline JL" panose="00000400000000000000" pitchFamily="2" charset="0"/>
              <a:ea typeface="微软雅黑" panose="020B0503020204020204" pitchFamily="34" charset="-122"/>
            </a:endParaRPr>
          </a:p>
        </p:txBody>
      </p:sp>
      <p:sp>
        <p:nvSpPr>
          <p:cNvPr id="52" name="TextBox 22"/>
          <p:cNvSpPr txBox="1">
            <a:spLocks noChangeArrowheads="1"/>
          </p:cNvSpPr>
          <p:nvPr/>
        </p:nvSpPr>
        <p:spPr bwMode="auto">
          <a:xfrm flipH="1">
            <a:off x="5615755" y="2902013"/>
            <a:ext cx="7572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03</a:t>
            </a:r>
            <a:endParaRPr lang="en-US" sz="3600" dirty="0">
              <a:solidFill>
                <a:schemeClr val="bg2"/>
              </a:solidFill>
              <a:latin typeface="Lifeline JL" panose="00000400000000000000" pitchFamily="2" charset="0"/>
              <a:ea typeface="微软雅黑" panose="020B0503020204020204" pitchFamily="34" charset="-122"/>
            </a:endParaRPr>
          </a:p>
        </p:txBody>
      </p:sp>
      <p:sp>
        <p:nvSpPr>
          <p:cNvPr id="53" name="TextBox 23"/>
          <p:cNvSpPr txBox="1">
            <a:spLocks noChangeArrowheads="1"/>
          </p:cNvSpPr>
          <p:nvPr/>
        </p:nvSpPr>
        <p:spPr bwMode="auto">
          <a:xfrm flipH="1">
            <a:off x="6063838" y="3818001"/>
            <a:ext cx="7572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04</a:t>
            </a:r>
            <a:endParaRPr lang="en-US" sz="3600" dirty="0">
              <a:solidFill>
                <a:schemeClr val="bg2"/>
              </a:solidFill>
              <a:latin typeface="Lifeline JL" panose="00000400000000000000" pitchFamily="2" charset="0"/>
              <a:ea typeface="微软雅黑" panose="020B0503020204020204" pitchFamily="34" charset="-122"/>
            </a:endParaRPr>
          </a:p>
        </p:txBody>
      </p:sp>
      <p:sp>
        <p:nvSpPr>
          <p:cNvPr id="54" name="TextBox 24"/>
          <p:cNvSpPr txBox="1">
            <a:spLocks noChangeArrowheads="1"/>
          </p:cNvSpPr>
          <p:nvPr/>
        </p:nvSpPr>
        <p:spPr bwMode="auto">
          <a:xfrm flipH="1">
            <a:off x="5605328" y="4709467"/>
            <a:ext cx="7572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05</a:t>
            </a:r>
            <a:endParaRPr lang="en-US" sz="3600" dirty="0">
              <a:solidFill>
                <a:schemeClr val="bg2"/>
              </a:solidFill>
              <a:latin typeface="Lifeline JL" panose="00000400000000000000" pitchFamily="2" charset="0"/>
              <a:ea typeface="微软雅黑" panose="020B0503020204020204" pitchFamily="34" charset="-122"/>
            </a:endParaRPr>
          </a:p>
        </p:txBody>
      </p:sp>
      <p:sp>
        <p:nvSpPr>
          <p:cNvPr id="55" name="矩形 25"/>
          <p:cNvSpPr>
            <a:spLocks noChangeArrowheads="1"/>
          </p:cNvSpPr>
          <p:nvPr/>
        </p:nvSpPr>
        <p:spPr bwMode="auto">
          <a:xfrm>
            <a:off x="1406179" y="1433222"/>
            <a:ext cx="3745283"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a:solidFill>
                  <a:schemeClr val="bg1"/>
                </a:solidFill>
                <a:latin typeface="+mj-ea"/>
                <a:ea typeface="+mj-ea"/>
              </a:rPr>
              <a:t>springboot</a:t>
            </a:r>
            <a:r>
              <a:rPr lang="zh-CN" altLang="en-US" dirty="0">
                <a:solidFill>
                  <a:schemeClr val="bg1"/>
                </a:solidFill>
                <a:latin typeface="+mj-ea"/>
                <a:ea typeface="+mj-ea"/>
              </a:rPr>
              <a:t>技术为前提，展开课程的总体设计</a:t>
            </a:r>
            <a:endParaRPr lang="zh-CN" altLang="en-US" dirty="0">
              <a:solidFill>
                <a:schemeClr val="bg1"/>
              </a:solidFill>
              <a:latin typeface="+mj-ea"/>
              <a:ea typeface="+mj-ea"/>
            </a:endParaRPr>
          </a:p>
        </p:txBody>
      </p:sp>
      <p:sp>
        <p:nvSpPr>
          <p:cNvPr id="56" name="矩形 55"/>
          <p:cNvSpPr>
            <a:spLocks noChangeArrowheads="1"/>
          </p:cNvSpPr>
          <p:nvPr/>
        </p:nvSpPr>
        <p:spPr bwMode="auto">
          <a:xfrm>
            <a:off x="7346974" y="2236929"/>
            <a:ext cx="3706037"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a:solidFill>
                  <a:schemeClr val="bg1"/>
                </a:solidFill>
                <a:latin typeface="+mj-ea"/>
                <a:ea typeface="+mj-ea"/>
              </a:rPr>
              <a:t>mybatis</a:t>
            </a:r>
            <a:r>
              <a:rPr lang="zh-CN" altLang="en-US" dirty="0">
                <a:solidFill>
                  <a:schemeClr val="bg1"/>
                </a:solidFill>
                <a:latin typeface="+mj-ea"/>
                <a:ea typeface="+mj-ea"/>
              </a:rPr>
              <a:t>框架和</a:t>
            </a:r>
            <a:r>
              <a:rPr lang="en-US" altLang="zh-CN" dirty="0">
                <a:solidFill>
                  <a:schemeClr val="bg1"/>
                </a:solidFill>
                <a:latin typeface="+mj-ea"/>
                <a:ea typeface="+mj-ea"/>
              </a:rPr>
              <a:t>JdbcTemplate</a:t>
            </a:r>
            <a:r>
              <a:rPr lang="zh-CN" altLang="en-US" dirty="0">
                <a:solidFill>
                  <a:schemeClr val="bg1"/>
                </a:solidFill>
                <a:latin typeface="+mj-ea"/>
                <a:ea typeface="+mj-ea"/>
              </a:rPr>
              <a:t>模板类为必要条件，访问数据持久层，获取数据。</a:t>
            </a:r>
            <a:endParaRPr lang="zh-CN" altLang="en-US" dirty="0">
              <a:solidFill>
                <a:schemeClr val="bg1"/>
              </a:solidFill>
              <a:latin typeface="+mj-ea"/>
              <a:ea typeface="+mj-ea"/>
            </a:endParaRPr>
          </a:p>
        </p:txBody>
      </p:sp>
      <p:sp>
        <p:nvSpPr>
          <p:cNvPr id="57" name="矩形 56"/>
          <p:cNvSpPr>
            <a:spLocks noChangeArrowheads="1"/>
          </p:cNvSpPr>
          <p:nvPr/>
        </p:nvSpPr>
        <p:spPr bwMode="auto">
          <a:xfrm>
            <a:off x="1346647" y="3254718"/>
            <a:ext cx="373337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a:solidFill>
                  <a:schemeClr val="bg1"/>
                </a:solidFill>
                <a:latin typeface="+mj-ea"/>
                <a:ea typeface="+mj-ea"/>
              </a:rPr>
              <a:t>mvc</a:t>
            </a:r>
            <a:r>
              <a:rPr lang="zh-CN" altLang="en-US" dirty="0">
                <a:solidFill>
                  <a:schemeClr val="bg1"/>
                </a:solidFill>
                <a:latin typeface="+mj-ea"/>
                <a:ea typeface="+mj-ea"/>
              </a:rPr>
              <a:t>三层架构模型，层次分明，逻辑清晰，实现业务解耦合</a:t>
            </a:r>
            <a:endParaRPr lang="zh-CN" altLang="en-US" dirty="0">
              <a:solidFill>
                <a:schemeClr val="bg1"/>
              </a:solidFill>
              <a:latin typeface="+mj-ea"/>
              <a:ea typeface="+mj-ea"/>
            </a:endParaRPr>
          </a:p>
        </p:txBody>
      </p:sp>
      <p:sp>
        <p:nvSpPr>
          <p:cNvPr id="58" name="矩形 57"/>
          <p:cNvSpPr>
            <a:spLocks noChangeArrowheads="1"/>
          </p:cNvSpPr>
          <p:nvPr/>
        </p:nvSpPr>
        <p:spPr bwMode="auto">
          <a:xfrm>
            <a:off x="7346974" y="3961615"/>
            <a:ext cx="3706037"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a:solidFill>
                  <a:schemeClr val="bg1"/>
                </a:solidFill>
                <a:latin typeface="+mj-ea"/>
                <a:ea typeface="+mj-ea"/>
              </a:rPr>
              <a:t>live-server</a:t>
            </a:r>
            <a:r>
              <a:rPr lang="zh-CN" altLang="en-US" dirty="0">
                <a:solidFill>
                  <a:schemeClr val="bg1"/>
                </a:solidFill>
                <a:latin typeface="+mj-ea"/>
                <a:ea typeface="+mj-ea"/>
              </a:rPr>
              <a:t>热部署技术是用于</a:t>
            </a:r>
            <a:r>
              <a:rPr lang="en-US" altLang="zh-CN" dirty="0">
                <a:solidFill>
                  <a:schemeClr val="bg1"/>
                </a:solidFill>
                <a:latin typeface="+mj-ea"/>
                <a:ea typeface="+mj-ea"/>
              </a:rPr>
              <a:t>html</a:t>
            </a:r>
            <a:r>
              <a:rPr lang="zh-CN" altLang="en-US" dirty="0">
                <a:solidFill>
                  <a:schemeClr val="bg1"/>
                </a:solidFill>
                <a:latin typeface="+mj-ea"/>
                <a:ea typeface="+mj-ea"/>
              </a:rPr>
              <a:t>页面前期的调试</a:t>
            </a:r>
            <a:endParaRPr lang="zh-CN" altLang="en-US" dirty="0">
              <a:solidFill>
                <a:schemeClr val="bg1"/>
              </a:solidFill>
              <a:latin typeface="+mj-ea"/>
              <a:ea typeface="+mj-ea"/>
            </a:endParaRPr>
          </a:p>
        </p:txBody>
      </p:sp>
      <p:sp>
        <p:nvSpPr>
          <p:cNvPr id="59" name="矩形 58"/>
          <p:cNvSpPr>
            <a:spLocks noChangeArrowheads="1"/>
          </p:cNvSpPr>
          <p:nvPr/>
        </p:nvSpPr>
        <p:spPr bwMode="auto">
          <a:xfrm>
            <a:off x="1406178" y="5048407"/>
            <a:ext cx="3745283"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a:solidFill>
                  <a:schemeClr val="bg1"/>
                </a:solidFill>
                <a:latin typeface="+mj-ea"/>
                <a:ea typeface="+mj-ea"/>
              </a:rPr>
              <a:t>nginx</a:t>
            </a:r>
            <a:r>
              <a:rPr lang="zh-CN" altLang="en-US" dirty="0">
                <a:solidFill>
                  <a:schemeClr val="bg1"/>
                </a:solidFill>
                <a:latin typeface="+mj-ea"/>
                <a:ea typeface="+mj-ea"/>
              </a:rPr>
              <a:t>端口转发技术讲域名转发给指定端口，进行相应的请求。</a:t>
            </a:r>
            <a:endParaRPr lang="zh-CN" altLang="en-US" dirty="0">
              <a:solidFill>
                <a:schemeClr val="bg1"/>
              </a:solidFill>
              <a:latin typeface="+mj-ea"/>
              <a:ea typeface="+mj-ea"/>
            </a:endParaRPr>
          </a:p>
        </p:txBody>
      </p:sp>
      <p:sp>
        <p:nvSpPr>
          <p:cNvPr id="60" name="矩形 3"/>
          <p:cNvSpPr>
            <a:spLocks noChangeArrowheads="1"/>
          </p:cNvSpPr>
          <p:nvPr/>
        </p:nvSpPr>
        <p:spPr bwMode="auto">
          <a:xfrm>
            <a:off x="1841191" y="1127293"/>
            <a:ext cx="32388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000" b="1" dirty="0">
                <a:solidFill>
                  <a:schemeClr val="bg1"/>
                </a:solidFill>
                <a:latin typeface="+mj-ea"/>
                <a:ea typeface="+mj-ea"/>
              </a:rPr>
              <a:t>关键技术一</a:t>
            </a:r>
            <a:endParaRPr lang="zh-CN" altLang="en-US" sz="2000" b="1" dirty="0">
              <a:solidFill>
                <a:schemeClr val="bg1"/>
              </a:solidFill>
              <a:latin typeface="+mj-ea"/>
              <a:ea typeface="+mj-ea"/>
            </a:endParaRPr>
          </a:p>
        </p:txBody>
      </p:sp>
      <p:sp>
        <p:nvSpPr>
          <p:cNvPr id="61" name="矩形 33"/>
          <p:cNvSpPr>
            <a:spLocks noChangeArrowheads="1"/>
          </p:cNvSpPr>
          <p:nvPr/>
        </p:nvSpPr>
        <p:spPr bwMode="auto">
          <a:xfrm>
            <a:off x="7318399" y="1975449"/>
            <a:ext cx="38925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chemeClr val="bg1"/>
                </a:solidFill>
                <a:latin typeface="+mj-ea"/>
                <a:ea typeface="+mj-ea"/>
              </a:rPr>
              <a:t>关键技术二</a:t>
            </a:r>
            <a:endParaRPr lang="zh-CN" altLang="en-US" sz="2000" b="1" dirty="0">
              <a:solidFill>
                <a:schemeClr val="bg1"/>
              </a:solidFill>
              <a:latin typeface="+mj-ea"/>
              <a:ea typeface="+mj-ea"/>
            </a:endParaRPr>
          </a:p>
        </p:txBody>
      </p:sp>
      <p:sp>
        <p:nvSpPr>
          <p:cNvPr id="62" name="矩形 34"/>
          <p:cNvSpPr>
            <a:spLocks noChangeArrowheads="1"/>
          </p:cNvSpPr>
          <p:nvPr/>
        </p:nvSpPr>
        <p:spPr bwMode="auto">
          <a:xfrm>
            <a:off x="1841191" y="2990063"/>
            <a:ext cx="3238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000" b="1" dirty="0">
                <a:solidFill>
                  <a:schemeClr val="bg1"/>
                </a:solidFill>
                <a:latin typeface="+mj-ea"/>
                <a:ea typeface="+mj-ea"/>
              </a:rPr>
              <a:t>关键技术三</a:t>
            </a:r>
            <a:endParaRPr lang="zh-CN" altLang="en-US" sz="2000" b="1" dirty="0">
              <a:solidFill>
                <a:schemeClr val="bg1"/>
              </a:solidFill>
              <a:latin typeface="+mj-ea"/>
              <a:ea typeface="+mj-ea"/>
            </a:endParaRPr>
          </a:p>
        </p:txBody>
      </p:sp>
      <p:sp>
        <p:nvSpPr>
          <p:cNvPr id="63" name="矩形 35"/>
          <p:cNvSpPr>
            <a:spLocks noChangeArrowheads="1"/>
          </p:cNvSpPr>
          <p:nvPr/>
        </p:nvSpPr>
        <p:spPr bwMode="auto">
          <a:xfrm>
            <a:off x="7346974" y="3687436"/>
            <a:ext cx="34952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chemeClr val="bg1"/>
                </a:solidFill>
                <a:latin typeface="+mj-ea"/>
                <a:ea typeface="+mj-ea"/>
              </a:rPr>
              <a:t>关键技术四</a:t>
            </a:r>
            <a:endParaRPr lang="zh-CN" altLang="en-US" sz="2000" b="1" dirty="0">
              <a:solidFill>
                <a:schemeClr val="bg1"/>
              </a:solidFill>
              <a:latin typeface="+mj-ea"/>
              <a:ea typeface="+mj-ea"/>
            </a:endParaRPr>
          </a:p>
        </p:txBody>
      </p:sp>
      <p:sp>
        <p:nvSpPr>
          <p:cNvPr id="64" name="矩形 36"/>
          <p:cNvSpPr>
            <a:spLocks noChangeArrowheads="1"/>
          </p:cNvSpPr>
          <p:nvPr/>
        </p:nvSpPr>
        <p:spPr bwMode="auto">
          <a:xfrm>
            <a:off x="1841191" y="4734540"/>
            <a:ext cx="3238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000" b="1" dirty="0">
                <a:solidFill>
                  <a:schemeClr val="bg1"/>
                </a:solidFill>
                <a:latin typeface="+mj-ea"/>
                <a:ea typeface="+mj-ea"/>
              </a:rPr>
              <a:t>关键技术五</a:t>
            </a:r>
            <a:endParaRPr lang="zh-CN" altLang="en-US" sz="2000" b="1" dirty="0">
              <a:solidFill>
                <a:schemeClr val="bg1"/>
              </a:solidFill>
              <a:latin typeface="+mj-ea"/>
              <a:ea typeface="+mj-ea"/>
            </a:endParaRPr>
          </a:p>
        </p:txBody>
      </p:sp>
      <p:sp>
        <p:nvSpPr>
          <p:cNvPr id="31"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3.1 </a:t>
            </a:r>
            <a:r>
              <a:rPr lang="zh-CN" altLang="en-US" b="0">
                <a:solidFill>
                  <a:schemeClr val="bg1"/>
                </a:solidFill>
              </a:rPr>
              <a:t>关键技术</a:t>
            </a:r>
            <a:endParaRPr lang="zh-CN" altLang="en-US" b="0" dirty="0">
              <a:solidFill>
                <a:schemeClr val="bg1"/>
              </a:solidFill>
            </a:endParaRPr>
          </a:p>
        </p:txBody>
      </p:sp>
      <p:sp>
        <p:nvSpPr>
          <p:cNvPr id="32"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34" name="直接连接符 33"/>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D:\快盘\培训PPT\咸安PPT制作培训教程\导出\平板.png"/>
          <p:cNvPicPr>
            <a:picLocks noChangeAspect="1" noChangeArrowheads="1"/>
          </p:cNvPicPr>
          <p:nvPr/>
        </p:nvPicPr>
        <p:blipFill>
          <a:blip r:embed="rId1" cstate="screen"/>
          <a:srcRect/>
          <a:stretch>
            <a:fillRect/>
          </a:stretch>
        </p:blipFill>
        <p:spPr bwMode="auto">
          <a:xfrm>
            <a:off x="6000633" y="1389648"/>
            <a:ext cx="4827788" cy="4425646"/>
          </a:xfrm>
          <a:prstGeom prst="rect">
            <a:avLst/>
          </a:prstGeom>
          <a:noFill/>
          <a:extLst>
            <a:ext uri="{909E8E84-426E-40DD-AFC4-6F175D3DCCD1}">
              <a14:hiddenFill xmlns:a14="http://schemas.microsoft.com/office/drawing/2010/main">
                <a:solidFill>
                  <a:srgbClr val="FFFFFF"/>
                </a:solidFill>
              </a14:hiddenFill>
            </a:ext>
          </a:extLst>
        </p:spPr>
      </p:pic>
      <p:sp>
        <p:nvSpPr>
          <p:cNvPr id="20" name="Oval 17"/>
          <p:cNvSpPr>
            <a:spLocks noChangeArrowheads="1"/>
          </p:cNvSpPr>
          <p:nvPr/>
        </p:nvSpPr>
        <p:spPr bwMode="auto">
          <a:xfrm>
            <a:off x="1007084" y="1372699"/>
            <a:ext cx="680125" cy="678007"/>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Lifeline JL" panose="00000400000000000000" pitchFamily="2" charset="0"/>
                <a:ea typeface="微软雅黑" panose="020B0503020204020204" pitchFamily="34" charset="-122"/>
              </a:rPr>
              <a:t>1</a:t>
            </a:r>
            <a:endParaRPr lang="zh-CN" altLang="en-US" sz="2800" dirty="0">
              <a:solidFill>
                <a:schemeClr val="bg2"/>
              </a:solidFill>
              <a:latin typeface="Lifeline JL" panose="00000400000000000000" pitchFamily="2" charset="0"/>
              <a:ea typeface="微软雅黑" panose="020B0503020204020204" pitchFamily="34" charset="-122"/>
            </a:endParaRPr>
          </a:p>
        </p:txBody>
      </p:sp>
      <p:sp>
        <p:nvSpPr>
          <p:cNvPr id="21" name="Oval 17"/>
          <p:cNvSpPr>
            <a:spLocks noChangeArrowheads="1"/>
          </p:cNvSpPr>
          <p:nvPr/>
        </p:nvSpPr>
        <p:spPr bwMode="auto">
          <a:xfrm>
            <a:off x="1007084" y="2925107"/>
            <a:ext cx="680125" cy="678007"/>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Lifeline JL" panose="00000400000000000000" pitchFamily="2" charset="0"/>
                <a:ea typeface="微软雅黑" panose="020B0503020204020204" pitchFamily="34" charset="-122"/>
              </a:rPr>
              <a:t>2</a:t>
            </a:r>
            <a:endParaRPr lang="zh-CN" altLang="en-US" sz="2800" dirty="0">
              <a:solidFill>
                <a:schemeClr val="bg2"/>
              </a:solidFill>
              <a:latin typeface="Lifeline JL" panose="00000400000000000000" pitchFamily="2" charset="0"/>
              <a:ea typeface="微软雅黑" panose="020B0503020204020204" pitchFamily="34" charset="-122"/>
            </a:endParaRPr>
          </a:p>
        </p:txBody>
      </p:sp>
      <p:sp>
        <p:nvSpPr>
          <p:cNvPr id="22" name="Oval 17"/>
          <p:cNvSpPr>
            <a:spLocks noChangeArrowheads="1"/>
          </p:cNvSpPr>
          <p:nvPr/>
        </p:nvSpPr>
        <p:spPr bwMode="auto">
          <a:xfrm>
            <a:off x="1007084" y="4484588"/>
            <a:ext cx="680125" cy="678007"/>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Lifeline JL" panose="00000400000000000000" pitchFamily="2" charset="0"/>
                <a:ea typeface="微软雅黑" panose="020B0503020204020204" pitchFamily="34" charset="-122"/>
              </a:rPr>
              <a:t>3</a:t>
            </a:r>
            <a:endParaRPr lang="zh-CN" altLang="en-US" sz="2800" dirty="0">
              <a:solidFill>
                <a:schemeClr val="bg2"/>
              </a:solidFill>
              <a:latin typeface="Lifeline JL" panose="00000400000000000000" pitchFamily="2" charset="0"/>
              <a:ea typeface="微软雅黑" panose="020B0503020204020204" pitchFamily="34" charset="-122"/>
            </a:endParaRPr>
          </a:p>
        </p:txBody>
      </p:sp>
      <p:sp>
        <p:nvSpPr>
          <p:cNvPr id="23" name="矩形 22"/>
          <p:cNvSpPr/>
          <p:nvPr/>
        </p:nvSpPr>
        <p:spPr>
          <a:xfrm>
            <a:off x="1808364" y="1372699"/>
            <a:ext cx="3672408" cy="119888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a:solidFill>
                  <a:schemeClr val="bg1"/>
                </a:solidFill>
                <a:latin typeface="+mn-ea"/>
                <a:ea typeface="+mn-ea"/>
                <a:sym typeface="Arial" panose="020B0604020202020204" pitchFamily="34" charset="0"/>
              </a:rPr>
              <a:t>基础功能的考核模块中，无法将静态的数据换成</a:t>
            </a:r>
            <a:r>
              <a:rPr lang="zh-CN" altLang="en-US" dirty="0">
                <a:solidFill>
                  <a:schemeClr val="bg1"/>
                </a:solidFill>
                <a:latin typeface="+mn-ea"/>
                <a:ea typeface="+mn-ea"/>
                <a:sym typeface="Arial" panose="020B0604020202020204" pitchFamily="34" charset="0"/>
              </a:rPr>
              <a:t>数据库中</a:t>
            </a:r>
            <a:r>
              <a:rPr lang="zh-CN" altLang="en-US" dirty="0">
                <a:solidFill>
                  <a:schemeClr val="bg1"/>
                </a:solidFill>
                <a:latin typeface="+mn-ea"/>
                <a:ea typeface="+mn-ea"/>
                <a:sym typeface="Arial" panose="020B0604020202020204" pitchFamily="34" charset="0"/>
              </a:rPr>
              <a:t>动态的数据，后续利用</a:t>
            </a:r>
            <a:r>
              <a:rPr lang="en-US" altLang="zh-CN" dirty="0">
                <a:solidFill>
                  <a:schemeClr val="bg1"/>
                </a:solidFill>
                <a:latin typeface="+mn-ea"/>
                <a:ea typeface="+mn-ea"/>
                <a:sym typeface="Arial" panose="020B0604020202020204" pitchFamily="34" charset="0"/>
              </a:rPr>
              <a:t>Ajax</a:t>
            </a:r>
            <a:r>
              <a:rPr lang="zh-CN" altLang="en-US" dirty="0">
                <a:solidFill>
                  <a:schemeClr val="bg1"/>
                </a:solidFill>
                <a:latin typeface="+mn-ea"/>
                <a:ea typeface="+mn-ea"/>
                <a:sym typeface="Arial" panose="020B0604020202020204" pitchFamily="34" charset="0"/>
              </a:rPr>
              <a:t>异步请求，获取</a:t>
            </a:r>
            <a:r>
              <a:rPr lang="en-US" altLang="zh-CN" dirty="0">
                <a:solidFill>
                  <a:schemeClr val="bg1"/>
                </a:solidFill>
                <a:latin typeface="+mn-ea"/>
                <a:ea typeface="+mn-ea"/>
                <a:sym typeface="Arial" panose="020B0604020202020204" pitchFamily="34" charset="0"/>
              </a:rPr>
              <a:t>json</a:t>
            </a:r>
            <a:r>
              <a:rPr lang="zh-CN" altLang="en-US" dirty="0">
                <a:solidFill>
                  <a:schemeClr val="bg1"/>
                </a:solidFill>
                <a:latin typeface="+mn-ea"/>
                <a:ea typeface="+mn-ea"/>
                <a:sym typeface="Arial" panose="020B0604020202020204" pitchFamily="34" charset="0"/>
              </a:rPr>
              <a:t>数据，成功实现</a:t>
            </a:r>
            <a:endParaRPr lang="zh-CN" altLang="en-US" dirty="0">
              <a:solidFill>
                <a:schemeClr val="bg1"/>
              </a:solidFill>
              <a:latin typeface="+mn-ea"/>
              <a:ea typeface="+mn-ea"/>
              <a:sym typeface="Arial" panose="020B0604020202020204" pitchFamily="34" charset="0"/>
            </a:endParaRPr>
          </a:p>
        </p:txBody>
      </p:sp>
      <p:sp>
        <p:nvSpPr>
          <p:cNvPr id="24" name="矩形 23"/>
          <p:cNvSpPr/>
          <p:nvPr/>
        </p:nvSpPr>
        <p:spPr>
          <a:xfrm>
            <a:off x="1808364" y="2861057"/>
            <a:ext cx="3672408" cy="1476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a:solidFill>
                  <a:schemeClr val="bg1"/>
                </a:solidFill>
                <a:latin typeface="+mn-ea"/>
                <a:ea typeface="+mn-ea"/>
                <a:sym typeface="Arial" panose="020B0604020202020204" pitchFamily="34" charset="0"/>
              </a:rPr>
              <a:t>后台管理模块的权限过滤，不能将工作人员和管理员区分开来。后续利用</a:t>
            </a:r>
            <a:r>
              <a:rPr lang="en-US" altLang="zh-CN" dirty="0">
                <a:solidFill>
                  <a:schemeClr val="bg1"/>
                </a:solidFill>
                <a:latin typeface="+mn-ea"/>
                <a:ea typeface="+mn-ea"/>
                <a:sym typeface="Arial" panose="020B0604020202020204" pitchFamily="34" charset="0"/>
              </a:rPr>
              <a:t>segment</a:t>
            </a:r>
            <a:r>
              <a:rPr lang="zh-CN" altLang="en-US" dirty="0">
                <a:solidFill>
                  <a:schemeClr val="bg1"/>
                </a:solidFill>
                <a:latin typeface="+mn-ea"/>
                <a:ea typeface="+mn-ea"/>
                <a:sym typeface="Arial" panose="020B0604020202020204" pitchFamily="34" charset="0"/>
              </a:rPr>
              <a:t>字段区分是哪一个角色，然后分别进入到不同的管理页面。</a:t>
            </a:r>
            <a:endParaRPr lang="zh-CN" altLang="en-US" dirty="0">
              <a:solidFill>
                <a:schemeClr val="bg1"/>
              </a:solidFill>
              <a:latin typeface="+mn-ea"/>
              <a:ea typeface="+mn-ea"/>
              <a:sym typeface="Arial" panose="020B0604020202020204" pitchFamily="34" charset="0"/>
            </a:endParaRPr>
          </a:p>
        </p:txBody>
      </p:sp>
      <p:sp>
        <p:nvSpPr>
          <p:cNvPr id="25" name="矩形 24"/>
          <p:cNvSpPr/>
          <p:nvPr/>
        </p:nvSpPr>
        <p:spPr>
          <a:xfrm>
            <a:off x="1808364" y="4484588"/>
            <a:ext cx="3672408" cy="645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a:solidFill>
                  <a:schemeClr val="bg1"/>
                </a:solidFill>
                <a:latin typeface="+mn-ea"/>
                <a:ea typeface="+mn-ea"/>
                <a:sym typeface="Arial" panose="020B0604020202020204" pitchFamily="34" charset="0"/>
              </a:rPr>
              <a:t>试题的导入功能没有做成线上的，只有一个简单的工具类</a:t>
            </a:r>
            <a:r>
              <a:rPr lang="zh-CN" altLang="en-US" dirty="0">
                <a:solidFill>
                  <a:schemeClr val="bg1"/>
                </a:solidFill>
                <a:latin typeface="+mn-ea"/>
                <a:ea typeface="+mn-ea"/>
                <a:sym typeface="Arial" panose="020B0604020202020204" pitchFamily="34" charset="0"/>
              </a:rPr>
              <a:t>。</a:t>
            </a:r>
            <a:endParaRPr lang="zh-CN" altLang="en-US" dirty="0">
              <a:solidFill>
                <a:schemeClr val="bg1"/>
              </a:solidFill>
              <a:latin typeface="+mn-ea"/>
              <a:ea typeface="+mn-ea"/>
              <a:sym typeface="Arial" panose="020B0604020202020204" pitchFamily="34" charset="0"/>
            </a:endParaRPr>
          </a:p>
        </p:txBody>
      </p:sp>
      <p:pic>
        <p:nvPicPr>
          <p:cNvPr id="2" name="图片 1"/>
          <p:cNvPicPr>
            <a:picLocks noChangeAspect="1"/>
          </p:cNvPicPr>
          <p:nvPr/>
        </p:nvPicPr>
        <p:blipFill rotWithShape="1">
          <a:blip r:embed="rId2" cstate="screen"/>
          <a:srcRect/>
          <a:stretch>
            <a:fillRect/>
          </a:stretch>
        </p:blipFill>
        <p:spPr>
          <a:xfrm>
            <a:off x="6239076" y="1622618"/>
            <a:ext cx="4317932" cy="3242650"/>
          </a:xfrm>
          <a:prstGeom prst="rect">
            <a:avLst/>
          </a:prstGeom>
        </p:spPr>
      </p:pic>
      <p:sp>
        <p:nvSpPr>
          <p:cNvPr id="15"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3.2 </a:t>
            </a:r>
            <a:r>
              <a:rPr lang="zh-CN" altLang="en-US" b="0">
                <a:solidFill>
                  <a:schemeClr val="bg1"/>
                </a:solidFill>
              </a:rPr>
              <a:t>实践难点</a:t>
            </a:r>
            <a:endParaRPr lang="zh-CN" altLang="en-US" b="0" dirty="0">
              <a:solidFill>
                <a:schemeClr val="bg1"/>
              </a:solidFill>
            </a:endParaRPr>
          </a:p>
        </p:txBody>
      </p:sp>
      <p:sp>
        <p:nvSpPr>
          <p:cNvPr id="16"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19" name="直接连接符 18"/>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2" name="Freeform 5"/>
          <p:cNvSpPr>
            <a:spLocks noEditPoints="1"/>
          </p:cNvSpPr>
          <p:nvPr/>
        </p:nvSpPr>
        <p:spPr bwMode="auto">
          <a:xfrm>
            <a:off x="774069" y="1972217"/>
            <a:ext cx="2142648" cy="2483438"/>
          </a:xfrm>
          <a:custGeom>
            <a:avLst/>
            <a:gdLst>
              <a:gd name="T0" fmla="*/ 993 w 1986"/>
              <a:gd name="T1" fmla="*/ 0 h 2293"/>
              <a:gd name="T2" fmla="*/ 1489 w 1986"/>
              <a:gd name="T3" fmla="*/ 287 h 2293"/>
              <a:gd name="T4" fmla="*/ 1986 w 1986"/>
              <a:gd name="T5" fmla="*/ 573 h 2293"/>
              <a:gd name="T6" fmla="*/ 1986 w 1986"/>
              <a:gd name="T7" fmla="*/ 1146 h 2293"/>
              <a:gd name="T8" fmla="*/ 1986 w 1986"/>
              <a:gd name="T9" fmla="*/ 1720 h 2293"/>
              <a:gd name="T10" fmla="*/ 1489 w 1986"/>
              <a:gd name="T11" fmla="*/ 2006 h 2293"/>
              <a:gd name="T12" fmla="*/ 993 w 1986"/>
              <a:gd name="T13" fmla="*/ 2293 h 2293"/>
              <a:gd name="T14" fmla="*/ 496 w 1986"/>
              <a:gd name="T15" fmla="*/ 2006 h 2293"/>
              <a:gd name="T16" fmla="*/ 0 w 1986"/>
              <a:gd name="T17" fmla="*/ 1720 h 2293"/>
              <a:gd name="T18" fmla="*/ 0 w 1986"/>
              <a:gd name="T19" fmla="*/ 1146 h 2293"/>
              <a:gd name="T20" fmla="*/ 0 w 1986"/>
              <a:gd name="T21" fmla="*/ 573 h 2293"/>
              <a:gd name="T22" fmla="*/ 496 w 1986"/>
              <a:gd name="T23" fmla="*/ 287 h 2293"/>
              <a:gd name="T24" fmla="*/ 993 w 1986"/>
              <a:gd name="T25" fmla="*/ 0 h 2293"/>
              <a:gd name="T26" fmla="*/ 993 w 1986"/>
              <a:gd name="T27" fmla="*/ 194 h 2293"/>
              <a:gd name="T28" fmla="*/ 1405 w 1986"/>
              <a:gd name="T29" fmla="*/ 432 h 2293"/>
              <a:gd name="T30" fmla="*/ 1817 w 1986"/>
              <a:gd name="T31" fmla="*/ 670 h 2293"/>
              <a:gd name="T32" fmla="*/ 1817 w 1986"/>
              <a:gd name="T33" fmla="*/ 1146 h 2293"/>
              <a:gd name="T34" fmla="*/ 1817 w 1986"/>
              <a:gd name="T35" fmla="*/ 1622 h 2293"/>
              <a:gd name="T36" fmla="*/ 1405 w 1986"/>
              <a:gd name="T37" fmla="*/ 1860 h 2293"/>
              <a:gd name="T38" fmla="*/ 993 w 1986"/>
              <a:gd name="T39" fmla="*/ 2098 h 2293"/>
              <a:gd name="T40" fmla="*/ 581 w 1986"/>
              <a:gd name="T41" fmla="*/ 1860 h 2293"/>
              <a:gd name="T42" fmla="*/ 168 w 1986"/>
              <a:gd name="T43" fmla="*/ 1622 h 2293"/>
              <a:gd name="T44" fmla="*/ 168 w 1986"/>
              <a:gd name="T45" fmla="*/ 1146 h 2293"/>
              <a:gd name="T46" fmla="*/ 168 w 1986"/>
              <a:gd name="T47" fmla="*/ 670 h 2293"/>
              <a:gd name="T48" fmla="*/ 581 w 1986"/>
              <a:gd name="T49" fmla="*/ 432 h 2293"/>
              <a:gd name="T50" fmla="*/ 993 w 1986"/>
              <a:gd name="T51" fmla="*/ 194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86" h="2293">
                <a:moveTo>
                  <a:pt x="993" y="0"/>
                </a:moveTo>
                <a:lnTo>
                  <a:pt x="1489" y="287"/>
                </a:lnTo>
                <a:lnTo>
                  <a:pt x="1986" y="573"/>
                </a:lnTo>
                <a:lnTo>
                  <a:pt x="1986" y="1146"/>
                </a:lnTo>
                <a:lnTo>
                  <a:pt x="1986" y="1720"/>
                </a:lnTo>
                <a:lnTo>
                  <a:pt x="1489" y="2006"/>
                </a:lnTo>
                <a:lnTo>
                  <a:pt x="993" y="2293"/>
                </a:lnTo>
                <a:lnTo>
                  <a:pt x="496" y="2006"/>
                </a:lnTo>
                <a:lnTo>
                  <a:pt x="0" y="1720"/>
                </a:lnTo>
                <a:lnTo>
                  <a:pt x="0" y="1146"/>
                </a:lnTo>
                <a:lnTo>
                  <a:pt x="0" y="573"/>
                </a:lnTo>
                <a:lnTo>
                  <a:pt x="496" y="287"/>
                </a:lnTo>
                <a:lnTo>
                  <a:pt x="993" y="0"/>
                </a:lnTo>
                <a:close/>
                <a:moveTo>
                  <a:pt x="993" y="194"/>
                </a:moveTo>
                <a:lnTo>
                  <a:pt x="1405" y="432"/>
                </a:lnTo>
                <a:lnTo>
                  <a:pt x="1817" y="670"/>
                </a:lnTo>
                <a:lnTo>
                  <a:pt x="1817" y="1146"/>
                </a:lnTo>
                <a:lnTo>
                  <a:pt x="1817" y="1622"/>
                </a:lnTo>
                <a:lnTo>
                  <a:pt x="1405" y="1860"/>
                </a:lnTo>
                <a:lnTo>
                  <a:pt x="993" y="2098"/>
                </a:lnTo>
                <a:lnTo>
                  <a:pt x="581" y="1860"/>
                </a:lnTo>
                <a:lnTo>
                  <a:pt x="168" y="1622"/>
                </a:lnTo>
                <a:lnTo>
                  <a:pt x="168" y="1146"/>
                </a:lnTo>
                <a:lnTo>
                  <a:pt x="168" y="670"/>
                </a:lnTo>
                <a:lnTo>
                  <a:pt x="581" y="432"/>
                </a:lnTo>
                <a:lnTo>
                  <a:pt x="993" y="194"/>
                </a:lnTo>
                <a:close/>
              </a:path>
            </a:pathLst>
          </a:custGeom>
          <a:solidFill>
            <a:schemeClr val="bg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3" name="文本框 42"/>
          <p:cNvSpPr txBox="1"/>
          <p:nvPr/>
        </p:nvSpPr>
        <p:spPr>
          <a:xfrm>
            <a:off x="1305333" y="4585839"/>
            <a:ext cx="1080120" cy="40011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Part 4</a:t>
            </a:r>
            <a:endParaRPr kumimoji="0" lang="zh-CN" altLang="en-US" sz="2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44" name="Line 5"/>
          <p:cNvSpPr>
            <a:spLocks noChangeShapeType="1"/>
          </p:cNvSpPr>
          <p:nvPr/>
        </p:nvSpPr>
        <p:spPr bwMode="auto">
          <a:xfrm>
            <a:off x="3407671" y="1580600"/>
            <a:ext cx="0" cy="3910264"/>
          </a:xfrm>
          <a:prstGeom prst="line">
            <a:avLst/>
          </a:prstGeom>
          <a:noFill/>
          <a:ln w="15875" cap="flat">
            <a:solidFill>
              <a:schemeClr val="bg2"/>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3" name="Freeform 24"/>
          <p:cNvSpPr>
            <a:spLocks noEditPoints="1"/>
          </p:cNvSpPr>
          <p:nvPr/>
        </p:nvSpPr>
        <p:spPr bwMode="auto">
          <a:xfrm>
            <a:off x="1247806" y="2646948"/>
            <a:ext cx="1195174" cy="1133976"/>
          </a:xfrm>
          <a:custGeom>
            <a:avLst/>
            <a:gdLst>
              <a:gd name="T0" fmla="*/ 481 w 532"/>
              <a:gd name="T1" fmla="*/ 453 h 526"/>
              <a:gd name="T2" fmla="*/ 426 w 532"/>
              <a:gd name="T3" fmla="*/ 453 h 526"/>
              <a:gd name="T4" fmla="*/ 513 w 532"/>
              <a:gd name="T5" fmla="*/ 51 h 526"/>
              <a:gd name="T6" fmla="*/ 441 w 532"/>
              <a:gd name="T7" fmla="*/ 0 h 526"/>
              <a:gd name="T8" fmla="*/ 250 w 532"/>
              <a:gd name="T9" fmla="*/ 170 h 526"/>
              <a:gd name="T10" fmla="*/ 223 w 532"/>
              <a:gd name="T11" fmla="*/ 209 h 526"/>
              <a:gd name="T12" fmla="*/ 199 w 532"/>
              <a:gd name="T13" fmla="*/ 221 h 526"/>
              <a:gd name="T14" fmla="*/ 202 w 532"/>
              <a:gd name="T15" fmla="*/ 294 h 526"/>
              <a:gd name="T16" fmla="*/ 48 w 532"/>
              <a:gd name="T17" fmla="*/ 428 h 526"/>
              <a:gd name="T18" fmla="*/ 31 w 532"/>
              <a:gd name="T19" fmla="*/ 526 h 526"/>
              <a:gd name="T20" fmla="*/ 110 w 532"/>
              <a:gd name="T21" fmla="*/ 446 h 526"/>
              <a:gd name="T22" fmla="*/ 236 w 532"/>
              <a:gd name="T23" fmla="*/ 328 h 526"/>
              <a:gd name="T24" fmla="*/ 306 w 532"/>
              <a:gd name="T25" fmla="*/ 328 h 526"/>
              <a:gd name="T26" fmla="*/ 326 w 532"/>
              <a:gd name="T27" fmla="*/ 283 h 526"/>
              <a:gd name="T28" fmla="*/ 357 w 532"/>
              <a:gd name="T29" fmla="*/ 277 h 526"/>
              <a:gd name="T30" fmla="*/ 513 w 532"/>
              <a:gd name="T31" fmla="*/ 51 h 526"/>
              <a:gd name="T32" fmla="*/ 207 w 532"/>
              <a:gd name="T33" fmla="*/ 171 h 526"/>
              <a:gd name="T34" fmla="*/ 214 w 532"/>
              <a:gd name="T35" fmla="*/ 165 h 526"/>
              <a:gd name="T36" fmla="*/ 231 w 532"/>
              <a:gd name="T37" fmla="*/ 148 h 526"/>
              <a:gd name="T38" fmla="*/ 114 w 532"/>
              <a:gd name="T39" fmla="*/ 0 h 526"/>
              <a:gd name="T40" fmla="*/ 149 w 532"/>
              <a:gd name="T41" fmla="*/ 84 h 526"/>
              <a:gd name="T42" fmla="*/ 12 w 532"/>
              <a:gd name="T43" fmla="*/ 102 h 526"/>
              <a:gd name="T44" fmla="*/ 123 w 532"/>
              <a:gd name="T45" fmla="*/ 236 h 526"/>
              <a:gd name="T46" fmla="*/ 160 w 532"/>
              <a:gd name="T47" fmla="*/ 229 h 526"/>
              <a:gd name="T48" fmla="*/ 192 w 532"/>
              <a:gd name="T49" fmla="*/ 187 h 526"/>
              <a:gd name="T50" fmla="*/ 355 w 532"/>
              <a:gd name="T51" fmla="*/ 320 h 526"/>
              <a:gd name="T52" fmla="*/ 327 w 532"/>
              <a:gd name="T53" fmla="*/ 348 h 526"/>
              <a:gd name="T54" fmla="*/ 392 w 532"/>
              <a:gd name="T55" fmla="*/ 460 h 526"/>
              <a:gd name="T56" fmla="*/ 460 w 532"/>
              <a:gd name="T57" fmla="*/ 526 h 526"/>
              <a:gd name="T58" fmla="*/ 518 w 532"/>
              <a:gd name="T59" fmla="*/ 436 h 526"/>
              <a:gd name="T60" fmla="*/ 371 w 532"/>
              <a:gd name="T61" fmla="*/ 304 h 526"/>
              <a:gd name="T62" fmla="*/ 348 w 532"/>
              <a:gd name="T63" fmla="*/ 30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2" h="526">
                <a:moveTo>
                  <a:pt x="453" y="426"/>
                </a:moveTo>
                <a:cubicBezTo>
                  <a:pt x="469" y="426"/>
                  <a:pt x="481" y="438"/>
                  <a:pt x="481" y="453"/>
                </a:cubicBezTo>
                <a:cubicBezTo>
                  <a:pt x="481" y="468"/>
                  <a:pt x="469" y="481"/>
                  <a:pt x="453" y="481"/>
                </a:cubicBezTo>
                <a:cubicBezTo>
                  <a:pt x="438" y="481"/>
                  <a:pt x="426" y="468"/>
                  <a:pt x="426" y="453"/>
                </a:cubicBezTo>
                <a:cubicBezTo>
                  <a:pt x="426" y="438"/>
                  <a:pt x="438" y="426"/>
                  <a:pt x="453" y="426"/>
                </a:cubicBezTo>
                <a:close/>
                <a:moveTo>
                  <a:pt x="513" y="51"/>
                </a:moveTo>
                <a:lnTo>
                  <a:pt x="476" y="14"/>
                </a:lnTo>
                <a:cubicBezTo>
                  <a:pt x="467" y="5"/>
                  <a:pt x="454" y="0"/>
                  <a:pt x="441" y="0"/>
                </a:cubicBezTo>
                <a:cubicBezTo>
                  <a:pt x="428" y="0"/>
                  <a:pt x="416" y="5"/>
                  <a:pt x="406" y="14"/>
                </a:cubicBezTo>
                <a:lnTo>
                  <a:pt x="250" y="170"/>
                </a:lnTo>
                <a:cubicBezTo>
                  <a:pt x="255" y="180"/>
                  <a:pt x="251" y="194"/>
                  <a:pt x="244" y="201"/>
                </a:cubicBezTo>
                <a:cubicBezTo>
                  <a:pt x="239" y="206"/>
                  <a:pt x="230" y="209"/>
                  <a:pt x="223" y="209"/>
                </a:cubicBezTo>
                <a:cubicBezTo>
                  <a:pt x="219" y="209"/>
                  <a:pt x="216" y="209"/>
                  <a:pt x="213" y="207"/>
                </a:cubicBezTo>
                <a:lnTo>
                  <a:pt x="199" y="221"/>
                </a:lnTo>
                <a:cubicBezTo>
                  <a:pt x="180" y="240"/>
                  <a:pt x="180" y="272"/>
                  <a:pt x="199" y="291"/>
                </a:cubicBezTo>
                <a:lnTo>
                  <a:pt x="202" y="294"/>
                </a:lnTo>
                <a:lnTo>
                  <a:pt x="80" y="416"/>
                </a:lnTo>
                <a:lnTo>
                  <a:pt x="48" y="428"/>
                </a:lnTo>
                <a:lnTo>
                  <a:pt x="0" y="495"/>
                </a:lnTo>
                <a:lnTo>
                  <a:pt x="31" y="526"/>
                </a:lnTo>
                <a:lnTo>
                  <a:pt x="98" y="479"/>
                </a:lnTo>
                <a:lnTo>
                  <a:pt x="110" y="446"/>
                </a:lnTo>
                <a:lnTo>
                  <a:pt x="232" y="324"/>
                </a:lnTo>
                <a:lnTo>
                  <a:pt x="236" y="328"/>
                </a:lnTo>
                <a:cubicBezTo>
                  <a:pt x="246" y="337"/>
                  <a:pt x="258" y="342"/>
                  <a:pt x="271" y="342"/>
                </a:cubicBezTo>
                <a:cubicBezTo>
                  <a:pt x="284" y="342"/>
                  <a:pt x="296" y="337"/>
                  <a:pt x="306" y="328"/>
                </a:cubicBezTo>
                <a:lnTo>
                  <a:pt x="320" y="314"/>
                </a:lnTo>
                <a:cubicBezTo>
                  <a:pt x="315" y="305"/>
                  <a:pt x="319" y="291"/>
                  <a:pt x="326" y="283"/>
                </a:cubicBezTo>
                <a:cubicBezTo>
                  <a:pt x="331" y="278"/>
                  <a:pt x="339" y="275"/>
                  <a:pt x="347" y="275"/>
                </a:cubicBezTo>
                <a:cubicBezTo>
                  <a:pt x="351" y="275"/>
                  <a:pt x="354" y="276"/>
                  <a:pt x="357" y="277"/>
                </a:cubicBezTo>
                <a:lnTo>
                  <a:pt x="513" y="121"/>
                </a:lnTo>
                <a:cubicBezTo>
                  <a:pt x="532" y="102"/>
                  <a:pt x="532" y="70"/>
                  <a:pt x="513" y="51"/>
                </a:cubicBezTo>
                <a:close/>
                <a:moveTo>
                  <a:pt x="192" y="187"/>
                </a:moveTo>
                <a:lnTo>
                  <a:pt x="207" y="171"/>
                </a:lnTo>
                <a:lnTo>
                  <a:pt x="221" y="179"/>
                </a:lnTo>
                <a:lnTo>
                  <a:pt x="214" y="165"/>
                </a:lnTo>
                <a:lnTo>
                  <a:pt x="229" y="150"/>
                </a:lnTo>
                <a:lnTo>
                  <a:pt x="231" y="148"/>
                </a:lnTo>
                <a:cubicBezTo>
                  <a:pt x="234" y="139"/>
                  <a:pt x="236" y="131"/>
                  <a:pt x="236" y="123"/>
                </a:cubicBezTo>
                <a:cubicBezTo>
                  <a:pt x="236" y="60"/>
                  <a:pt x="176" y="0"/>
                  <a:pt x="114" y="0"/>
                </a:cubicBezTo>
                <a:cubicBezTo>
                  <a:pt x="114" y="0"/>
                  <a:pt x="106" y="8"/>
                  <a:pt x="103" y="11"/>
                </a:cubicBezTo>
                <a:cubicBezTo>
                  <a:pt x="153" y="61"/>
                  <a:pt x="149" y="53"/>
                  <a:pt x="149" y="84"/>
                </a:cubicBezTo>
                <a:cubicBezTo>
                  <a:pt x="149" y="109"/>
                  <a:pt x="109" y="148"/>
                  <a:pt x="84" y="148"/>
                </a:cubicBezTo>
                <a:cubicBezTo>
                  <a:pt x="53" y="148"/>
                  <a:pt x="63" y="154"/>
                  <a:pt x="12" y="102"/>
                </a:cubicBezTo>
                <a:cubicBezTo>
                  <a:pt x="8" y="106"/>
                  <a:pt x="0" y="113"/>
                  <a:pt x="0" y="114"/>
                </a:cubicBezTo>
                <a:cubicBezTo>
                  <a:pt x="1" y="176"/>
                  <a:pt x="60" y="236"/>
                  <a:pt x="123" y="236"/>
                </a:cubicBezTo>
                <a:cubicBezTo>
                  <a:pt x="134" y="236"/>
                  <a:pt x="146" y="232"/>
                  <a:pt x="158" y="226"/>
                </a:cubicBezTo>
                <a:lnTo>
                  <a:pt x="160" y="229"/>
                </a:lnTo>
                <a:cubicBezTo>
                  <a:pt x="164" y="218"/>
                  <a:pt x="170" y="209"/>
                  <a:pt x="179" y="200"/>
                </a:cubicBezTo>
                <a:lnTo>
                  <a:pt x="192" y="187"/>
                </a:lnTo>
                <a:close/>
                <a:moveTo>
                  <a:pt x="348" y="306"/>
                </a:moveTo>
                <a:lnTo>
                  <a:pt x="355" y="320"/>
                </a:lnTo>
                <a:lnTo>
                  <a:pt x="341" y="335"/>
                </a:lnTo>
                <a:lnTo>
                  <a:pt x="327" y="348"/>
                </a:lnTo>
                <a:cubicBezTo>
                  <a:pt x="319" y="357"/>
                  <a:pt x="309" y="363"/>
                  <a:pt x="298" y="367"/>
                </a:cubicBezTo>
                <a:lnTo>
                  <a:pt x="392" y="460"/>
                </a:lnTo>
                <a:lnTo>
                  <a:pt x="436" y="519"/>
                </a:lnTo>
                <a:lnTo>
                  <a:pt x="460" y="526"/>
                </a:lnTo>
                <a:lnTo>
                  <a:pt x="525" y="460"/>
                </a:lnTo>
                <a:lnTo>
                  <a:pt x="518" y="436"/>
                </a:lnTo>
                <a:lnTo>
                  <a:pt x="460" y="392"/>
                </a:lnTo>
                <a:lnTo>
                  <a:pt x="371" y="304"/>
                </a:lnTo>
                <a:lnTo>
                  <a:pt x="363" y="313"/>
                </a:lnTo>
                <a:lnTo>
                  <a:pt x="348" y="306"/>
                </a:lnTo>
                <a:close/>
              </a:path>
            </a:pathLst>
          </a:custGeom>
          <a:solidFill>
            <a:schemeClr val="bg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24292E"/>
              </a:solidFill>
              <a:effectLst/>
              <a:uLnTx/>
              <a:uFillTx/>
              <a:latin typeface="Arial" panose="020B0604020202020204" pitchFamily="34" charset="0"/>
              <a:ea typeface="宋体" panose="02010600030101010101" pitchFamily="2" charset="-122"/>
              <a:cs typeface="+mn-cs"/>
            </a:endParaRPr>
          </a:p>
        </p:txBody>
      </p:sp>
      <p:sp>
        <p:nvSpPr>
          <p:cNvPr id="14" name="TextBox 12"/>
          <p:cNvSpPr txBox="1"/>
          <p:nvPr/>
        </p:nvSpPr>
        <p:spPr>
          <a:xfrm>
            <a:off x="3503609" y="2066771"/>
            <a:ext cx="5835926" cy="1938020"/>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pPr algn="l"/>
            <a:r>
              <a:rPr lang="zh-CN" altLang="en-US" sz="6000" dirty="0">
                <a:solidFill>
                  <a:schemeClr val="bg2"/>
                </a:solidFill>
                <a:latin typeface="+mn-ea"/>
              </a:rPr>
              <a:t>研究目标</a:t>
            </a:r>
            <a:r>
              <a:rPr lang="zh-CN" altLang="en-US" sz="6000" dirty="0">
                <a:solidFill>
                  <a:schemeClr val="bg2"/>
                </a:solidFill>
                <a:latin typeface="+mn-ea"/>
              </a:rPr>
              <a:t>与应用前景</a:t>
            </a:r>
            <a:endParaRPr lang="zh-CN" altLang="en-US" sz="6000" dirty="0">
              <a:solidFill>
                <a:schemeClr val="bg2"/>
              </a:solidFill>
              <a:latin typeface="+mn-ea"/>
            </a:endParaRPr>
          </a:p>
        </p:txBody>
      </p:sp>
      <p:sp>
        <p:nvSpPr>
          <p:cNvPr id="17" name="Freeform 21"/>
          <p:cNvSpPr>
            <a:spLocks noEditPoints="1"/>
          </p:cNvSpPr>
          <p:nvPr/>
        </p:nvSpPr>
        <p:spPr bwMode="auto">
          <a:xfrm>
            <a:off x="3683596" y="4136845"/>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bg2"/>
          </a:solidFill>
          <a:ln>
            <a:noFill/>
          </a:ln>
        </p:spPr>
        <p:txBody>
          <a:bodyPr vert="horz" wrap="square" lIns="91440" tIns="45720" rIns="91440" bIns="45720" numCol="1" anchor="t" anchorCtr="0" compatLnSpc="1"/>
          <a:lstStyle/>
          <a:p>
            <a:endParaRPr lang="zh-CN" altLang="en-US" sz="1600">
              <a:solidFill>
                <a:schemeClr val="bg2"/>
              </a:solidFill>
              <a:latin typeface="+mj-ea"/>
              <a:ea typeface="+mj-ea"/>
            </a:endParaRPr>
          </a:p>
        </p:txBody>
      </p:sp>
      <p:sp>
        <p:nvSpPr>
          <p:cNvPr id="18" name="TextBox 28"/>
          <p:cNvSpPr txBox="1"/>
          <p:nvPr/>
        </p:nvSpPr>
        <p:spPr>
          <a:xfrm>
            <a:off x="3978954" y="4086323"/>
            <a:ext cx="1948428" cy="368300"/>
          </a:xfrm>
          <a:prstGeom prst="rect">
            <a:avLst/>
          </a:prstGeom>
          <a:noFill/>
        </p:spPr>
        <p:txBody>
          <a:bodyPr wrap="square" rtlCol="0">
            <a:spAutoFit/>
          </a:bodyPr>
          <a:lstStyle/>
          <a:p>
            <a:r>
              <a:rPr lang="zh-CN" altLang="en-US" dirty="0">
                <a:solidFill>
                  <a:schemeClr val="bg2"/>
                </a:solidFill>
                <a:latin typeface="+mj-ea"/>
                <a:ea typeface="+mj-ea"/>
              </a:rPr>
              <a:t>研究目标</a:t>
            </a:r>
            <a:endParaRPr lang="zh-CN" altLang="en-US" dirty="0">
              <a:solidFill>
                <a:schemeClr val="bg2"/>
              </a:solidFill>
              <a:latin typeface="+mj-ea"/>
              <a:ea typeface="+mj-ea"/>
            </a:endParaRPr>
          </a:p>
        </p:txBody>
      </p:sp>
      <p:sp>
        <p:nvSpPr>
          <p:cNvPr id="21" name="Freeform 21"/>
          <p:cNvSpPr>
            <a:spLocks noEditPoints="1"/>
          </p:cNvSpPr>
          <p:nvPr/>
        </p:nvSpPr>
        <p:spPr bwMode="auto">
          <a:xfrm>
            <a:off x="6167337" y="4136845"/>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bg2"/>
          </a:solidFill>
          <a:ln>
            <a:noFill/>
          </a:ln>
        </p:spPr>
        <p:txBody>
          <a:bodyPr vert="horz" wrap="square" lIns="91440" tIns="45720" rIns="91440" bIns="45720" numCol="1" anchor="t" anchorCtr="0" compatLnSpc="1"/>
          <a:lstStyle/>
          <a:p>
            <a:endParaRPr lang="zh-CN" altLang="en-US" sz="1600">
              <a:solidFill>
                <a:schemeClr val="bg2"/>
              </a:solidFill>
              <a:latin typeface="+mj-ea"/>
              <a:ea typeface="+mj-ea"/>
            </a:endParaRPr>
          </a:p>
        </p:txBody>
      </p:sp>
      <p:sp>
        <p:nvSpPr>
          <p:cNvPr id="29" name="TextBox 46"/>
          <p:cNvSpPr txBox="1"/>
          <p:nvPr/>
        </p:nvSpPr>
        <p:spPr>
          <a:xfrm>
            <a:off x="6462694" y="4086323"/>
            <a:ext cx="1495125" cy="369332"/>
          </a:xfrm>
          <a:prstGeom prst="rect">
            <a:avLst/>
          </a:prstGeom>
          <a:noFill/>
        </p:spPr>
        <p:txBody>
          <a:bodyPr wrap="square" rtlCol="0">
            <a:spAutoFit/>
          </a:bodyPr>
          <a:lstStyle/>
          <a:p>
            <a:r>
              <a:rPr lang="zh-CN" altLang="en-US" dirty="0">
                <a:solidFill>
                  <a:schemeClr val="bg2"/>
                </a:solidFill>
                <a:latin typeface="+mj-ea"/>
                <a:ea typeface="+mj-ea"/>
              </a:rPr>
              <a:t>应用前景</a:t>
            </a:r>
            <a:endParaRPr lang="zh-CN" altLang="en-US" dirty="0">
              <a:solidFill>
                <a:schemeClr val="bg2"/>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bwMode="auto">
          <a:xfrm>
            <a:off x="2505980" y="2545686"/>
            <a:ext cx="6992180" cy="2156249"/>
          </a:xfrm>
          <a:prstGeom prst="ellipse">
            <a:avLst/>
          </a:prstGeom>
          <a:noFill/>
          <a:ln w="9525" cap="flat">
            <a:solidFill>
              <a:schemeClr val="bg2">
                <a:lumMod val="50000"/>
              </a:schemeClr>
            </a:solidFill>
            <a:prstDash val="dash"/>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endParaRPr lang="zh-CN" altLang="en-US">
              <a:solidFill>
                <a:schemeClr val="bg1"/>
              </a:solidFill>
            </a:endParaRPr>
          </a:p>
        </p:txBody>
      </p:sp>
      <p:sp>
        <p:nvSpPr>
          <p:cNvPr id="25" name="Freeform 6"/>
          <p:cNvSpPr/>
          <p:nvPr/>
        </p:nvSpPr>
        <p:spPr bwMode="auto">
          <a:xfrm>
            <a:off x="3725618" y="2906270"/>
            <a:ext cx="4541902" cy="1401177"/>
          </a:xfrm>
          <a:custGeom>
            <a:avLst/>
            <a:gdLst>
              <a:gd name="T0" fmla="*/ 541 w 3043"/>
              <a:gd name="T1" fmla="*/ 166 h 935"/>
              <a:gd name="T2" fmla="*/ 2502 w 3043"/>
              <a:gd name="T3" fmla="*/ 166 h 935"/>
              <a:gd name="T4" fmla="*/ 2502 w 3043"/>
              <a:gd name="T5" fmla="*/ 769 h 935"/>
              <a:gd name="T6" fmla="*/ 541 w 3043"/>
              <a:gd name="T7" fmla="*/ 769 h 935"/>
              <a:gd name="T8" fmla="*/ 541 w 3043"/>
              <a:gd name="T9" fmla="*/ 166 h 935"/>
            </a:gdLst>
            <a:ahLst/>
            <a:cxnLst>
              <a:cxn ang="0">
                <a:pos x="T0" y="T1"/>
              </a:cxn>
              <a:cxn ang="0">
                <a:pos x="T2" y="T3"/>
              </a:cxn>
              <a:cxn ang="0">
                <a:pos x="T4" y="T5"/>
              </a:cxn>
              <a:cxn ang="0">
                <a:pos x="T6" y="T7"/>
              </a:cxn>
              <a:cxn ang="0">
                <a:pos x="T8" y="T9"/>
              </a:cxn>
            </a:cxnLst>
            <a:rect l="0" t="0" r="r" b="b"/>
            <a:pathLst>
              <a:path w="3043" h="935">
                <a:moveTo>
                  <a:pt x="541" y="166"/>
                </a:moveTo>
                <a:cubicBezTo>
                  <a:pt x="1082" y="0"/>
                  <a:pt x="1960" y="0"/>
                  <a:pt x="2502" y="166"/>
                </a:cubicBezTo>
                <a:cubicBezTo>
                  <a:pt x="3043" y="333"/>
                  <a:pt x="3043" y="603"/>
                  <a:pt x="2502" y="769"/>
                </a:cubicBezTo>
                <a:cubicBezTo>
                  <a:pt x="1960" y="935"/>
                  <a:pt x="1082" y="935"/>
                  <a:pt x="541" y="769"/>
                </a:cubicBezTo>
                <a:cubicBezTo>
                  <a:pt x="0" y="603"/>
                  <a:pt x="0" y="333"/>
                  <a:pt x="541" y="166"/>
                </a:cubicBezTo>
                <a:close/>
              </a:path>
            </a:pathLst>
          </a:custGeom>
          <a:solidFill>
            <a:schemeClr val="bg1">
              <a:lumMod val="20000"/>
              <a:lumOff val="80000"/>
              <a:alpha val="70000"/>
            </a:schemeClr>
          </a:solidFill>
          <a:ln w="17463"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6" name="TextBox 52"/>
          <p:cNvSpPr txBox="1"/>
          <p:nvPr/>
        </p:nvSpPr>
        <p:spPr>
          <a:xfrm>
            <a:off x="1787878" y="1536888"/>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bg1"/>
                </a:solidFill>
                <a:latin typeface="微软雅黑" panose="020B0503020204020204" pitchFamily="34" charset="-122"/>
                <a:ea typeface="微软雅黑" panose="020B0503020204020204" pitchFamily="34" charset="-122"/>
              </a:rPr>
              <a:t>分支目标一</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27" name="TextBox 53"/>
          <p:cNvSpPr txBox="1"/>
          <p:nvPr/>
        </p:nvSpPr>
        <p:spPr>
          <a:xfrm>
            <a:off x="1066502" y="1852679"/>
            <a:ext cx="2181734" cy="830997"/>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r>
              <a:rPr lang="zh-CN" altLang="en-US" sz="1600" dirty="0">
                <a:solidFill>
                  <a:schemeClr val="bg1"/>
                </a:solidFill>
                <a:latin typeface="+mn-ea"/>
              </a:rPr>
              <a:t>理清理论上的逻辑关系，克服关键技术难点。</a:t>
            </a:r>
            <a:endParaRPr lang="zh-CN" altLang="en-US" sz="1600" dirty="0">
              <a:solidFill>
                <a:schemeClr val="bg1"/>
              </a:solidFill>
              <a:latin typeface="+mn-ea"/>
            </a:endParaRPr>
          </a:p>
        </p:txBody>
      </p:sp>
      <p:sp>
        <p:nvSpPr>
          <p:cNvPr id="28" name="TextBox 54"/>
          <p:cNvSpPr txBox="1"/>
          <p:nvPr/>
        </p:nvSpPr>
        <p:spPr>
          <a:xfrm>
            <a:off x="8937080" y="1484784"/>
            <a:ext cx="1476664" cy="400110"/>
          </a:xfrm>
          <a:prstGeom prst="rect">
            <a:avLst/>
          </a:prstGeom>
          <a:noFill/>
        </p:spPr>
        <p:txBody>
          <a:bodyPr wrap="square">
            <a:spAutoFit/>
          </a:bodyPr>
          <a:lstStyle/>
          <a:p>
            <a:pPr algn="r">
              <a:defRPr/>
            </a:pPr>
            <a:r>
              <a:rPr lang="zh-CN" altLang="en-US" sz="2000" b="1" dirty="0">
                <a:solidFill>
                  <a:schemeClr val="bg1"/>
                </a:solidFill>
                <a:latin typeface="微软雅黑" panose="020B0503020204020204" pitchFamily="34" charset="-122"/>
                <a:ea typeface="微软雅黑" panose="020B0503020204020204" pitchFamily="34" charset="-122"/>
              </a:rPr>
              <a:t>分支目标二</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29" name="TextBox 55"/>
          <p:cNvSpPr txBox="1"/>
          <p:nvPr/>
        </p:nvSpPr>
        <p:spPr>
          <a:xfrm>
            <a:off x="8973111" y="1783884"/>
            <a:ext cx="2158736" cy="584775"/>
          </a:xfrm>
          <a:prstGeom prst="rect">
            <a:avLst/>
          </a:prstGeom>
          <a:noFill/>
        </p:spPr>
        <p:txBody>
          <a:bodyPr wrap="square">
            <a:spAutoFit/>
          </a:bodyPr>
          <a:lstStyle/>
          <a:p>
            <a:r>
              <a:rPr lang="zh-CN" altLang="en-US" sz="1600" dirty="0">
                <a:solidFill>
                  <a:schemeClr val="bg1"/>
                </a:solidFill>
                <a:latin typeface="+mn-ea"/>
              </a:rPr>
              <a:t>完成论文设计方案并通过评审。</a:t>
            </a:r>
            <a:endParaRPr lang="zh-CN" altLang="en-US" sz="1600" dirty="0">
              <a:solidFill>
                <a:schemeClr val="bg1"/>
              </a:solidFill>
              <a:latin typeface="+mn-ea"/>
            </a:endParaRPr>
          </a:p>
        </p:txBody>
      </p:sp>
      <p:sp>
        <p:nvSpPr>
          <p:cNvPr id="30" name="TextBox 56"/>
          <p:cNvSpPr txBox="1"/>
          <p:nvPr/>
        </p:nvSpPr>
        <p:spPr>
          <a:xfrm>
            <a:off x="1787879" y="4588980"/>
            <a:ext cx="1597832" cy="400110"/>
          </a:xfrm>
          <a:prstGeom prst="rect">
            <a:avLst/>
          </a:prstGeom>
          <a:noFill/>
        </p:spPr>
        <p:txBody>
          <a:bodyPr wrap="square">
            <a:spAutoFit/>
          </a:bodyPr>
          <a:lstStyle/>
          <a:p>
            <a:pPr algn="r">
              <a:defRPr/>
            </a:pPr>
            <a:r>
              <a:rPr lang="zh-CN" altLang="en-US" sz="2000" b="1" dirty="0">
                <a:solidFill>
                  <a:schemeClr val="bg1"/>
                </a:solidFill>
                <a:latin typeface="微软雅黑" panose="020B0503020204020204" pitchFamily="34" charset="-122"/>
                <a:ea typeface="微软雅黑" panose="020B0503020204020204" pitchFamily="34" charset="-122"/>
              </a:rPr>
              <a:t>分支目标三</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1" name="TextBox 57"/>
          <p:cNvSpPr txBox="1"/>
          <p:nvPr/>
        </p:nvSpPr>
        <p:spPr>
          <a:xfrm>
            <a:off x="1108705" y="4982877"/>
            <a:ext cx="2900225" cy="583565"/>
          </a:xfrm>
          <a:prstGeom prst="rect">
            <a:avLst/>
          </a:prstGeom>
          <a:noFill/>
        </p:spPr>
        <p:txBody>
          <a:bodyPr wrap="square">
            <a:spAutoFit/>
          </a:bodyPr>
          <a:lstStyle>
            <a:defPPr>
              <a:defRPr lang="zh-CN"/>
            </a:defPPr>
            <a:lvl1pPr algn="just">
              <a:lnSpc>
                <a:spcPct val="100000"/>
              </a:lnSpc>
              <a:buNone/>
              <a:defRPr sz="1600">
                <a:solidFill>
                  <a:schemeClr val="tx2"/>
                </a:solidFill>
                <a:latin typeface="微软雅黑" panose="020B0503020204020204" pitchFamily="34" charset="-122"/>
                <a:ea typeface="微软雅黑" panose="020B0503020204020204" pitchFamily="34" charset="-122"/>
              </a:defRPr>
            </a:lvl1pPr>
          </a:lstStyle>
          <a:p>
            <a:r>
              <a:rPr lang="zh-CN" altLang="en-US" dirty="0">
                <a:solidFill>
                  <a:schemeClr val="bg1"/>
                </a:solidFill>
                <a:latin typeface="+mn-ea"/>
              </a:rPr>
              <a:t>完成论文撰写，且论文复制比不高于</a:t>
            </a:r>
            <a:r>
              <a:rPr lang="en-US" altLang="zh-CN" dirty="0">
                <a:solidFill>
                  <a:schemeClr val="bg1"/>
                </a:solidFill>
                <a:latin typeface="+mn-ea"/>
              </a:rPr>
              <a:t>20%</a:t>
            </a:r>
            <a:endParaRPr lang="en-US" altLang="zh-CN" dirty="0">
              <a:solidFill>
                <a:schemeClr val="bg1"/>
              </a:solidFill>
              <a:latin typeface="+mn-ea"/>
            </a:endParaRPr>
          </a:p>
        </p:txBody>
      </p:sp>
      <p:sp>
        <p:nvSpPr>
          <p:cNvPr id="32" name="TextBox 61"/>
          <p:cNvSpPr txBox="1"/>
          <p:nvPr/>
        </p:nvSpPr>
        <p:spPr>
          <a:xfrm>
            <a:off x="9084240" y="4591471"/>
            <a:ext cx="1459480" cy="400110"/>
          </a:xfrm>
          <a:prstGeom prst="rect">
            <a:avLst/>
          </a:prstGeom>
          <a:noFill/>
        </p:spPr>
        <p:txBody>
          <a:bodyPr wrap="square">
            <a:spAutoFit/>
          </a:bodyPr>
          <a:lstStyle/>
          <a:p>
            <a:pPr algn="r">
              <a:defRPr/>
            </a:pPr>
            <a:r>
              <a:rPr lang="zh-CN" altLang="en-US" sz="2000" b="1" dirty="0">
                <a:solidFill>
                  <a:schemeClr val="bg1"/>
                </a:solidFill>
                <a:latin typeface="微软雅黑" panose="020B0503020204020204" pitchFamily="34" charset="-122"/>
                <a:ea typeface="微软雅黑" panose="020B0503020204020204" pitchFamily="34" charset="-122"/>
              </a:rPr>
              <a:t>分支目标四</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3" name="TextBox 62"/>
          <p:cNvSpPr txBox="1"/>
          <p:nvPr/>
        </p:nvSpPr>
        <p:spPr>
          <a:xfrm>
            <a:off x="8267521" y="4964932"/>
            <a:ext cx="2864326" cy="583565"/>
          </a:xfrm>
          <a:prstGeom prst="rect">
            <a:avLst/>
          </a:prstGeom>
          <a:noFill/>
        </p:spPr>
        <p:txBody>
          <a:bodyPr wrap="square">
            <a:spAutoFit/>
          </a:bodyPr>
          <a:lstStyle>
            <a:defPPr>
              <a:defRPr lang="zh-CN"/>
            </a:defPPr>
            <a:lvl1pPr>
              <a:defRPr sz="2000">
                <a:solidFill>
                  <a:schemeClr val="accent3"/>
                </a:solidFill>
                <a:latin typeface="微软雅黑" panose="020B0503020204020204" pitchFamily="34" charset="-122"/>
                <a:ea typeface="微软雅黑" panose="020B0503020204020204" pitchFamily="34" charset="-122"/>
              </a:defRPr>
            </a:lvl1pPr>
          </a:lstStyle>
          <a:p>
            <a:r>
              <a:rPr lang="zh-CN" altLang="en-US" sz="1600">
                <a:solidFill>
                  <a:schemeClr val="bg1"/>
                </a:solidFill>
                <a:latin typeface="+mn-ea"/>
                <a:sym typeface="+mn-ea"/>
              </a:rPr>
              <a:t>基本完成课程设计，实现</a:t>
            </a:r>
            <a:r>
              <a:rPr lang="en-US" altLang="zh-CN" sz="1600">
                <a:solidFill>
                  <a:schemeClr val="bg1"/>
                </a:solidFill>
                <a:latin typeface="+mn-ea"/>
                <a:sym typeface="+mn-ea"/>
              </a:rPr>
              <a:t>80%</a:t>
            </a:r>
            <a:r>
              <a:rPr lang="zh-CN" altLang="en-US" sz="1600">
                <a:solidFill>
                  <a:schemeClr val="bg1"/>
                </a:solidFill>
                <a:latin typeface="+mn-ea"/>
                <a:sym typeface="+mn-ea"/>
              </a:rPr>
              <a:t>功能的设计功能。</a:t>
            </a:r>
            <a:endParaRPr lang="zh-CN" altLang="en-US" sz="1600" dirty="0">
              <a:solidFill>
                <a:schemeClr val="bg1"/>
              </a:solidFill>
              <a:latin typeface="+mn-ea"/>
            </a:endParaRPr>
          </a:p>
        </p:txBody>
      </p:sp>
      <p:sp>
        <p:nvSpPr>
          <p:cNvPr id="34" name="Freeform 6"/>
          <p:cNvSpPr/>
          <p:nvPr/>
        </p:nvSpPr>
        <p:spPr bwMode="auto">
          <a:xfrm>
            <a:off x="5071706" y="3332099"/>
            <a:ext cx="1882294" cy="580688"/>
          </a:xfrm>
          <a:custGeom>
            <a:avLst/>
            <a:gdLst>
              <a:gd name="T0" fmla="*/ 541 w 3043"/>
              <a:gd name="T1" fmla="*/ 166 h 935"/>
              <a:gd name="T2" fmla="*/ 2502 w 3043"/>
              <a:gd name="T3" fmla="*/ 166 h 935"/>
              <a:gd name="T4" fmla="*/ 2502 w 3043"/>
              <a:gd name="T5" fmla="*/ 769 h 935"/>
              <a:gd name="T6" fmla="*/ 541 w 3043"/>
              <a:gd name="T7" fmla="*/ 769 h 935"/>
              <a:gd name="T8" fmla="*/ 541 w 3043"/>
              <a:gd name="T9" fmla="*/ 166 h 935"/>
            </a:gdLst>
            <a:ahLst/>
            <a:cxnLst>
              <a:cxn ang="0">
                <a:pos x="T0" y="T1"/>
              </a:cxn>
              <a:cxn ang="0">
                <a:pos x="T2" y="T3"/>
              </a:cxn>
              <a:cxn ang="0">
                <a:pos x="T4" y="T5"/>
              </a:cxn>
              <a:cxn ang="0">
                <a:pos x="T6" y="T7"/>
              </a:cxn>
              <a:cxn ang="0">
                <a:pos x="T8" y="T9"/>
              </a:cxn>
            </a:cxnLst>
            <a:rect l="0" t="0" r="r" b="b"/>
            <a:pathLst>
              <a:path w="3043" h="935">
                <a:moveTo>
                  <a:pt x="541" y="166"/>
                </a:moveTo>
                <a:cubicBezTo>
                  <a:pt x="1082" y="0"/>
                  <a:pt x="1960" y="0"/>
                  <a:pt x="2502" y="166"/>
                </a:cubicBezTo>
                <a:cubicBezTo>
                  <a:pt x="3043" y="333"/>
                  <a:pt x="3043" y="603"/>
                  <a:pt x="2502" y="769"/>
                </a:cubicBezTo>
                <a:cubicBezTo>
                  <a:pt x="1960" y="935"/>
                  <a:pt x="1082" y="935"/>
                  <a:pt x="541" y="769"/>
                </a:cubicBezTo>
                <a:cubicBezTo>
                  <a:pt x="0" y="603"/>
                  <a:pt x="0" y="333"/>
                  <a:pt x="541" y="166"/>
                </a:cubicBezTo>
                <a:close/>
              </a:path>
            </a:pathLst>
          </a:custGeom>
          <a:solidFill>
            <a:srgbClr val="999999">
              <a:alpha val="50000"/>
            </a:srgb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5" name="Freeform 7"/>
          <p:cNvSpPr/>
          <p:nvPr/>
        </p:nvSpPr>
        <p:spPr bwMode="auto">
          <a:xfrm>
            <a:off x="3088625" y="2721655"/>
            <a:ext cx="920305" cy="283487"/>
          </a:xfrm>
          <a:custGeom>
            <a:avLst/>
            <a:gdLst>
              <a:gd name="T0" fmla="*/ 232 w 1301"/>
              <a:gd name="T1" fmla="*/ 71 h 400"/>
              <a:gd name="T2" fmla="*/ 1070 w 1301"/>
              <a:gd name="T3" fmla="*/ 71 h 400"/>
              <a:gd name="T4" fmla="*/ 1070 w 1301"/>
              <a:gd name="T5" fmla="*/ 329 h 400"/>
              <a:gd name="T6" fmla="*/ 232 w 1301"/>
              <a:gd name="T7" fmla="*/ 329 h 400"/>
              <a:gd name="T8" fmla="*/ 232 w 1301"/>
              <a:gd name="T9" fmla="*/ 71 h 400"/>
            </a:gdLst>
            <a:ahLst/>
            <a:cxnLst>
              <a:cxn ang="0">
                <a:pos x="T0" y="T1"/>
              </a:cxn>
              <a:cxn ang="0">
                <a:pos x="T2" y="T3"/>
              </a:cxn>
              <a:cxn ang="0">
                <a:pos x="T4" y="T5"/>
              </a:cxn>
              <a:cxn ang="0">
                <a:pos x="T6" y="T7"/>
              </a:cxn>
              <a:cxn ang="0">
                <a:pos x="T8" y="T9"/>
              </a:cxn>
            </a:cxnLst>
            <a:rect l="0" t="0" r="r" b="b"/>
            <a:pathLst>
              <a:path w="1301" h="400">
                <a:moveTo>
                  <a:pt x="232" y="71"/>
                </a:moveTo>
                <a:cubicBezTo>
                  <a:pt x="463" y="0"/>
                  <a:pt x="838" y="0"/>
                  <a:pt x="1070" y="71"/>
                </a:cubicBezTo>
                <a:cubicBezTo>
                  <a:pt x="1301" y="142"/>
                  <a:pt x="1301" y="258"/>
                  <a:pt x="1070" y="329"/>
                </a:cubicBezTo>
                <a:cubicBezTo>
                  <a:pt x="838" y="400"/>
                  <a:pt x="463" y="400"/>
                  <a:pt x="232" y="329"/>
                </a:cubicBezTo>
                <a:cubicBezTo>
                  <a:pt x="0" y="258"/>
                  <a:pt x="0" y="142"/>
                  <a:pt x="232" y="71"/>
                </a:cubicBez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6" name="Freeform 8"/>
          <p:cNvSpPr/>
          <p:nvPr/>
        </p:nvSpPr>
        <p:spPr bwMode="auto">
          <a:xfrm>
            <a:off x="3088625" y="4241801"/>
            <a:ext cx="920305" cy="281432"/>
          </a:xfrm>
          <a:custGeom>
            <a:avLst/>
            <a:gdLst>
              <a:gd name="T0" fmla="*/ 232 w 1301"/>
              <a:gd name="T1" fmla="*/ 71 h 399"/>
              <a:gd name="T2" fmla="*/ 1070 w 1301"/>
              <a:gd name="T3" fmla="*/ 71 h 399"/>
              <a:gd name="T4" fmla="*/ 1070 w 1301"/>
              <a:gd name="T5" fmla="*/ 328 h 399"/>
              <a:gd name="T6" fmla="*/ 232 w 1301"/>
              <a:gd name="T7" fmla="*/ 328 h 399"/>
              <a:gd name="T8" fmla="*/ 232 w 1301"/>
              <a:gd name="T9" fmla="*/ 71 h 399"/>
            </a:gdLst>
            <a:ahLst/>
            <a:cxnLst>
              <a:cxn ang="0">
                <a:pos x="T0" y="T1"/>
              </a:cxn>
              <a:cxn ang="0">
                <a:pos x="T2" y="T3"/>
              </a:cxn>
              <a:cxn ang="0">
                <a:pos x="T4" y="T5"/>
              </a:cxn>
              <a:cxn ang="0">
                <a:pos x="T6" y="T7"/>
              </a:cxn>
              <a:cxn ang="0">
                <a:pos x="T8" y="T9"/>
              </a:cxn>
            </a:cxnLst>
            <a:rect l="0" t="0" r="r" b="b"/>
            <a:pathLst>
              <a:path w="1301" h="399">
                <a:moveTo>
                  <a:pt x="232" y="71"/>
                </a:moveTo>
                <a:cubicBezTo>
                  <a:pt x="463" y="0"/>
                  <a:pt x="838" y="0"/>
                  <a:pt x="1070" y="71"/>
                </a:cubicBezTo>
                <a:cubicBezTo>
                  <a:pt x="1301" y="142"/>
                  <a:pt x="1301" y="257"/>
                  <a:pt x="1070" y="328"/>
                </a:cubicBezTo>
                <a:cubicBezTo>
                  <a:pt x="838" y="399"/>
                  <a:pt x="463" y="399"/>
                  <a:pt x="232" y="328"/>
                </a:cubicBezTo>
                <a:cubicBezTo>
                  <a:pt x="0" y="257"/>
                  <a:pt x="0" y="142"/>
                  <a:pt x="232" y="71"/>
                </a:cubicBez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7" name="Freeform 9"/>
          <p:cNvSpPr/>
          <p:nvPr/>
        </p:nvSpPr>
        <p:spPr bwMode="auto">
          <a:xfrm>
            <a:off x="8016776" y="4241801"/>
            <a:ext cx="920305" cy="281432"/>
          </a:xfrm>
          <a:custGeom>
            <a:avLst/>
            <a:gdLst>
              <a:gd name="T0" fmla="*/ 232 w 1302"/>
              <a:gd name="T1" fmla="*/ 71 h 399"/>
              <a:gd name="T2" fmla="*/ 1070 w 1302"/>
              <a:gd name="T3" fmla="*/ 71 h 399"/>
              <a:gd name="T4" fmla="*/ 1070 w 1302"/>
              <a:gd name="T5" fmla="*/ 328 h 399"/>
              <a:gd name="T6" fmla="*/ 232 w 1302"/>
              <a:gd name="T7" fmla="*/ 328 h 399"/>
              <a:gd name="T8" fmla="*/ 232 w 1302"/>
              <a:gd name="T9" fmla="*/ 71 h 399"/>
            </a:gdLst>
            <a:ahLst/>
            <a:cxnLst>
              <a:cxn ang="0">
                <a:pos x="T0" y="T1"/>
              </a:cxn>
              <a:cxn ang="0">
                <a:pos x="T2" y="T3"/>
              </a:cxn>
              <a:cxn ang="0">
                <a:pos x="T4" y="T5"/>
              </a:cxn>
              <a:cxn ang="0">
                <a:pos x="T6" y="T7"/>
              </a:cxn>
              <a:cxn ang="0">
                <a:pos x="T8" y="T9"/>
              </a:cxn>
            </a:cxnLst>
            <a:rect l="0" t="0" r="r" b="b"/>
            <a:pathLst>
              <a:path w="1302" h="399">
                <a:moveTo>
                  <a:pt x="232" y="71"/>
                </a:moveTo>
                <a:cubicBezTo>
                  <a:pt x="463" y="0"/>
                  <a:pt x="839" y="0"/>
                  <a:pt x="1070" y="71"/>
                </a:cubicBezTo>
                <a:cubicBezTo>
                  <a:pt x="1302" y="142"/>
                  <a:pt x="1302" y="257"/>
                  <a:pt x="1070" y="328"/>
                </a:cubicBezTo>
                <a:cubicBezTo>
                  <a:pt x="839" y="399"/>
                  <a:pt x="463" y="399"/>
                  <a:pt x="232" y="328"/>
                </a:cubicBezTo>
                <a:cubicBezTo>
                  <a:pt x="0" y="257"/>
                  <a:pt x="0" y="142"/>
                  <a:pt x="232" y="71"/>
                </a:cubicBez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8" name="Freeform 10"/>
          <p:cNvSpPr/>
          <p:nvPr/>
        </p:nvSpPr>
        <p:spPr bwMode="auto">
          <a:xfrm>
            <a:off x="8016776" y="2721655"/>
            <a:ext cx="920305" cy="283487"/>
          </a:xfrm>
          <a:custGeom>
            <a:avLst/>
            <a:gdLst>
              <a:gd name="T0" fmla="*/ 232 w 1302"/>
              <a:gd name="T1" fmla="*/ 71 h 400"/>
              <a:gd name="T2" fmla="*/ 1070 w 1302"/>
              <a:gd name="T3" fmla="*/ 71 h 400"/>
              <a:gd name="T4" fmla="*/ 1070 w 1302"/>
              <a:gd name="T5" fmla="*/ 329 h 400"/>
              <a:gd name="T6" fmla="*/ 232 w 1302"/>
              <a:gd name="T7" fmla="*/ 329 h 400"/>
              <a:gd name="T8" fmla="*/ 232 w 1302"/>
              <a:gd name="T9" fmla="*/ 71 h 400"/>
            </a:gdLst>
            <a:ahLst/>
            <a:cxnLst>
              <a:cxn ang="0">
                <a:pos x="T0" y="T1"/>
              </a:cxn>
              <a:cxn ang="0">
                <a:pos x="T2" y="T3"/>
              </a:cxn>
              <a:cxn ang="0">
                <a:pos x="T4" y="T5"/>
              </a:cxn>
              <a:cxn ang="0">
                <a:pos x="T6" y="T7"/>
              </a:cxn>
              <a:cxn ang="0">
                <a:pos x="T8" y="T9"/>
              </a:cxn>
            </a:cxnLst>
            <a:rect l="0" t="0" r="r" b="b"/>
            <a:pathLst>
              <a:path w="1302" h="400">
                <a:moveTo>
                  <a:pt x="232" y="71"/>
                </a:moveTo>
                <a:cubicBezTo>
                  <a:pt x="463" y="0"/>
                  <a:pt x="839" y="0"/>
                  <a:pt x="1070" y="71"/>
                </a:cubicBezTo>
                <a:cubicBezTo>
                  <a:pt x="1302" y="142"/>
                  <a:pt x="1302" y="258"/>
                  <a:pt x="1070" y="329"/>
                </a:cubicBezTo>
                <a:cubicBezTo>
                  <a:pt x="839" y="400"/>
                  <a:pt x="463" y="400"/>
                  <a:pt x="232" y="329"/>
                </a:cubicBezTo>
                <a:cubicBezTo>
                  <a:pt x="0" y="258"/>
                  <a:pt x="0" y="142"/>
                  <a:pt x="232" y="71"/>
                </a:cubicBez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9" name="Line 11"/>
          <p:cNvSpPr>
            <a:spLocks noChangeShapeType="1"/>
          </p:cNvSpPr>
          <p:nvPr/>
        </p:nvSpPr>
        <p:spPr bwMode="auto">
          <a:xfrm flipH="1">
            <a:off x="3891837" y="3861764"/>
            <a:ext cx="1347589" cy="414958"/>
          </a:xfrm>
          <a:prstGeom prst="line">
            <a:avLst/>
          </a:prstGeom>
          <a:noFill/>
          <a:ln w="9525" cap="flat">
            <a:solidFill>
              <a:schemeClr val="bg2">
                <a:lumMod val="50000"/>
              </a:schemeClr>
            </a:solidFill>
            <a:prstDash val="dash"/>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40" name="Line 12"/>
          <p:cNvSpPr>
            <a:spLocks noChangeShapeType="1"/>
          </p:cNvSpPr>
          <p:nvPr/>
        </p:nvSpPr>
        <p:spPr bwMode="auto">
          <a:xfrm flipH="1">
            <a:off x="6815038" y="2974327"/>
            <a:ext cx="1298287" cy="400578"/>
          </a:xfrm>
          <a:prstGeom prst="line">
            <a:avLst/>
          </a:prstGeom>
          <a:noFill/>
          <a:ln w="9525" cap="flat">
            <a:solidFill>
              <a:schemeClr val="bg2">
                <a:lumMod val="50000"/>
              </a:schemeClr>
            </a:solidFill>
            <a:prstDash val="dash"/>
            <a:miter lim="800000"/>
            <a:headEnd type="triangle" w="med" len="med"/>
            <a:tailEnd type="non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41" name="Line 13"/>
          <p:cNvSpPr>
            <a:spLocks noChangeShapeType="1"/>
          </p:cNvSpPr>
          <p:nvPr/>
        </p:nvSpPr>
        <p:spPr bwMode="auto">
          <a:xfrm flipH="1" flipV="1">
            <a:off x="3891837" y="2974327"/>
            <a:ext cx="1347589" cy="417012"/>
          </a:xfrm>
          <a:prstGeom prst="line">
            <a:avLst/>
          </a:prstGeom>
          <a:noFill/>
          <a:ln w="9525" cap="flat">
            <a:solidFill>
              <a:schemeClr val="bg2">
                <a:lumMod val="50000"/>
              </a:schemeClr>
            </a:solidFill>
            <a:prstDash val="dash"/>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42" name="Line 14"/>
          <p:cNvSpPr>
            <a:spLocks noChangeShapeType="1"/>
          </p:cNvSpPr>
          <p:nvPr/>
        </p:nvSpPr>
        <p:spPr bwMode="auto">
          <a:xfrm flipH="1" flipV="1">
            <a:off x="6815038" y="3876144"/>
            <a:ext cx="1298287" cy="400578"/>
          </a:xfrm>
          <a:prstGeom prst="line">
            <a:avLst/>
          </a:prstGeom>
          <a:noFill/>
          <a:ln w="9525" cap="flat">
            <a:solidFill>
              <a:schemeClr val="bg2">
                <a:lumMod val="50000"/>
              </a:schemeClr>
            </a:solidFill>
            <a:prstDash val="dash"/>
            <a:miter lim="800000"/>
            <a:headEnd type="triangle" w="med" len="med"/>
            <a:tailEnd type="non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solidFill>
            </a:endParaRPr>
          </a:p>
        </p:txBody>
      </p:sp>
      <p:grpSp>
        <p:nvGrpSpPr>
          <p:cNvPr id="44" name="组合 43"/>
          <p:cNvGrpSpPr/>
          <p:nvPr/>
        </p:nvGrpSpPr>
        <p:grpSpPr>
          <a:xfrm>
            <a:off x="5948714" y="1950425"/>
            <a:ext cx="1406386" cy="1672018"/>
            <a:chOff x="6205538" y="2856647"/>
            <a:chExt cx="1156365" cy="1374775"/>
          </a:xfrm>
          <a:effectLst>
            <a:outerShdw blurRad="76200" dir="13500000" sy="23000" kx="1200000" algn="br" rotWithShape="0">
              <a:prstClr val="black">
                <a:alpha val="20000"/>
              </a:prstClr>
            </a:outerShdw>
          </a:effectLst>
        </p:grpSpPr>
        <p:sp>
          <p:nvSpPr>
            <p:cNvPr id="45" name="Freeform 19"/>
            <p:cNvSpPr/>
            <p:nvPr/>
          </p:nvSpPr>
          <p:spPr bwMode="auto">
            <a:xfrm>
              <a:off x="6280149" y="2856647"/>
              <a:ext cx="1081754" cy="743828"/>
            </a:xfrm>
            <a:custGeom>
              <a:avLst/>
              <a:gdLst>
                <a:gd name="T0" fmla="*/ 976 w 976"/>
                <a:gd name="T1" fmla="*/ 0 h 667"/>
                <a:gd name="T2" fmla="*/ 0 w 976"/>
                <a:gd name="T3" fmla="*/ 0 h 667"/>
                <a:gd name="T4" fmla="*/ 0 w 976"/>
                <a:gd name="T5" fmla="*/ 667 h 667"/>
                <a:gd name="T6" fmla="*/ 976 w 976"/>
                <a:gd name="T7" fmla="*/ 667 h 667"/>
                <a:gd name="T8" fmla="*/ 666 w 976"/>
                <a:gd name="T9" fmla="*/ 334 h 667"/>
                <a:gd name="T10" fmla="*/ 976 w 976"/>
                <a:gd name="T11" fmla="*/ 0 h 667"/>
              </a:gdLst>
              <a:ahLst/>
              <a:cxnLst>
                <a:cxn ang="0">
                  <a:pos x="T0" y="T1"/>
                </a:cxn>
                <a:cxn ang="0">
                  <a:pos x="T2" y="T3"/>
                </a:cxn>
                <a:cxn ang="0">
                  <a:pos x="T4" y="T5"/>
                </a:cxn>
                <a:cxn ang="0">
                  <a:pos x="T6" y="T7"/>
                </a:cxn>
                <a:cxn ang="0">
                  <a:pos x="T8" y="T9"/>
                </a:cxn>
                <a:cxn ang="0">
                  <a:pos x="T10" y="T11"/>
                </a:cxn>
              </a:cxnLst>
              <a:rect l="0" t="0" r="r" b="b"/>
              <a:pathLst>
                <a:path w="976" h="667">
                  <a:moveTo>
                    <a:pt x="976" y="0"/>
                  </a:moveTo>
                  <a:lnTo>
                    <a:pt x="0" y="0"/>
                  </a:lnTo>
                  <a:lnTo>
                    <a:pt x="0" y="667"/>
                  </a:lnTo>
                  <a:lnTo>
                    <a:pt x="976" y="667"/>
                  </a:lnTo>
                  <a:lnTo>
                    <a:pt x="666" y="334"/>
                  </a:lnTo>
                  <a:lnTo>
                    <a:pt x="976" y="0"/>
                  </a:lnTo>
                  <a:close/>
                </a:path>
              </a:pathLst>
            </a:custGeom>
            <a:solidFill>
              <a:schemeClr val="tx1"/>
            </a:solidFill>
            <a:ln w="12700" cap="flat">
              <a:noFill/>
              <a:prstDash val="solid"/>
              <a:miter lim="800000"/>
            </a:ln>
            <a:effectLst/>
          </p:spPr>
          <p:txBody>
            <a:bodyPr vert="horz" wrap="square" lIns="91440" tIns="45720" rIns="91440" bIns="45720" numCol="1" anchor="t" anchorCtr="0" compatLnSpc="1"/>
            <a:lstStyle/>
            <a:p>
              <a:endParaRPr lang="zh-CN" altLang="en-US">
                <a:solidFill>
                  <a:schemeClr val="bg1"/>
                </a:solidFill>
              </a:endParaRPr>
            </a:p>
          </p:txBody>
        </p:sp>
        <p:sp>
          <p:nvSpPr>
            <p:cNvPr id="46" name="Rectangle 20"/>
            <p:cNvSpPr>
              <a:spLocks noChangeArrowheads="1"/>
            </p:cNvSpPr>
            <p:nvPr/>
          </p:nvSpPr>
          <p:spPr bwMode="auto">
            <a:xfrm>
              <a:off x="6205538" y="2856647"/>
              <a:ext cx="53975" cy="1374775"/>
            </a:xfrm>
            <a:prstGeom prst="rect">
              <a:avLst/>
            </a:prstGeom>
            <a:solidFill>
              <a:schemeClr val="bg1"/>
            </a:solidFill>
            <a:ln w="12700" cap="flat">
              <a:noFill/>
              <a:prstDash val="solid"/>
              <a:miter lim="800000"/>
            </a:ln>
            <a:effectLst/>
          </p:spPr>
          <p:txBody>
            <a:bodyPr vert="horz" wrap="square" lIns="91440" tIns="45720" rIns="91440" bIns="45720" numCol="1" anchor="t" anchorCtr="0" compatLnSpc="1"/>
            <a:lstStyle/>
            <a:p>
              <a:endParaRPr lang="zh-CN" altLang="en-US">
                <a:solidFill>
                  <a:schemeClr val="bg1"/>
                </a:solidFill>
              </a:endParaRPr>
            </a:p>
          </p:txBody>
        </p:sp>
      </p:grpSp>
      <p:grpSp>
        <p:nvGrpSpPr>
          <p:cNvPr id="47" name="组合 46"/>
          <p:cNvGrpSpPr/>
          <p:nvPr/>
        </p:nvGrpSpPr>
        <p:grpSpPr>
          <a:xfrm>
            <a:off x="3281231" y="1828656"/>
            <a:ext cx="616941" cy="1018701"/>
            <a:chOff x="8066088" y="2327276"/>
            <a:chExt cx="719137" cy="1187450"/>
          </a:xfrm>
          <a:solidFill>
            <a:schemeClr val="tx2"/>
          </a:solidFill>
        </p:grpSpPr>
        <p:sp>
          <p:nvSpPr>
            <p:cNvPr id="48" name="Freeform 23"/>
            <p:cNvSpPr/>
            <p:nvPr/>
          </p:nvSpPr>
          <p:spPr bwMode="auto">
            <a:xfrm>
              <a:off x="8066088" y="2327276"/>
              <a:ext cx="719137" cy="1187450"/>
            </a:xfrm>
            <a:custGeom>
              <a:avLst/>
              <a:gdLst>
                <a:gd name="T0" fmla="*/ 420 w 840"/>
                <a:gd name="T1" fmla="*/ 0 h 1380"/>
                <a:gd name="T2" fmla="*/ 840 w 840"/>
                <a:gd name="T3" fmla="*/ 420 h 1380"/>
                <a:gd name="T4" fmla="*/ 717 w 840"/>
                <a:gd name="T5" fmla="*/ 802 h 1380"/>
                <a:gd name="T6" fmla="*/ 420 w 840"/>
                <a:gd name="T7" fmla="*/ 1380 h 1380"/>
                <a:gd name="T8" fmla="*/ 122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6"/>
                    <a:pt x="717" y="802"/>
                  </a:cubicBezTo>
                  <a:lnTo>
                    <a:pt x="420" y="1380"/>
                  </a:lnTo>
                  <a:lnTo>
                    <a:pt x="122" y="800"/>
                  </a:lnTo>
                  <a:cubicBezTo>
                    <a:pt x="74" y="708"/>
                    <a:pt x="9" y="531"/>
                    <a:pt x="0" y="420"/>
                  </a:cubicBezTo>
                  <a:cubicBezTo>
                    <a:pt x="0" y="188"/>
                    <a:pt x="188" y="0"/>
                    <a:pt x="420" y="0"/>
                  </a:cubicBezTo>
                  <a:close/>
                </a:path>
              </a:pathLst>
            </a:custGeom>
            <a:solidFill>
              <a:schemeClr val="tx1"/>
            </a:solidFill>
            <a:ln w="19050" cap="flat">
              <a:solidFill>
                <a:schemeClr val="bg2"/>
              </a:solidFill>
              <a:prstDash val="solid"/>
              <a:miter lim="800000"/>
            </a:ln>
            <a:effectLst>
              <a:outerShdw blurRad="76200" dir="13500000" sy="23000" kx="1200000" algn="br" rotWithShape="0">
                <a:prstClr val="black">
                  <a:alpha val="20000"/>
                </a:prstClr>
              </a:outerShdw>
            </a:effectLst>
          </p:spPr>
          <p:txBody>
            <a:bodyPr vert="horz" wrap="square" lIns="91440" tIns="45720" rIns="91440" bIns="45720" numCol="1" anchor="t" anchorCtr="0" compatLnSpc="1"/>
            <a:lstStyle/>
            <a:p>
              <a:pPr algn="ctr"/>
              <a:endParaRPr lang="zh-CN" altLang="en-US" sz="1600" b="1">
                <a:solidFill>
                  <a:schemeClr val="bg2"/>
                </a:solidFill>
                <a:latin typeface="+mj-ea"/>
                <a:ea typeface="+mj-ea"/>
              </a:endParaRPr>
            </a:p>
          </p:txBody>
        </p:sp>
        <p:sp>
          <p:nvSpPr>
            <p:cNvPr id="49" name="矩形 48"/>
            <p:cNvSpPr/>
            <p:nvPr/>
          </p:nvSpPr>
          <p:spPr>
            <a:xfrm>
              <a:off x="8260327" y="2431982"/>
              <a:ext cx="314289" cy="609892"/>
            </a:xfrm>
            <a:prstGeom prst="rect">
              <a:avLst/>
            </a:prstGeom>
            <a:noFill/>
          </p:spPr>
          <p:txBody>
            <a:bodyPr wrap="none">
              <a:spAutoFit/>
            </a:bodyPr>
            <a:lstStyle/>
            <a:p>
              <a:r>
                <a:rPr lang="en-US" altLang="zh-CN" sz="2800" dirty="0">
                  <a:solidFill>
                    <a:schemeClr val="bg2"/>
                  </a:solidFill>
                  <a:latin typeface="Lifeline JL" panose="00000400000000000000" pitchFamily="2" charset="0"/>
                  <a:ea typeface="+mn-ea"/>
                </a:rPr>
                <a:t>1</a:t>
              </a:r>
              <a:endParaRPr lang="zh-CN" altLang="en-US" sz="2800" dirty="0">
                <a:solidFill>
                  <a:schemeClr val="bg2"/>
                </a:solidFill>
                <a:latin typeface="Lifeline JL" panose="00000400000000000000" pitchFamily="2" charset="0"/>
                <a:ea typeface="+mn-ea"/>
              </a:endParaRPr>
            </a:p>
          </p:txBody>
        </p:sp>
      </p:grpSp>
      <p:sp>
        <p:nvSpPr>
          <p:cNvPr id="50" name="矩形 49"/>
          <p:cNvSpPr/>
          <p:nvPr/>
        </p:nvSpPr>
        <p:spPr>
          <a:xfrm>
            <a:off x="6146406" y="2022015"/>
            <a:ext cx="772845" cy="706755"/>
          </a:xfrm>
          <a:prstGeom prst="rect">
            <a:avLst/>
          </a:prstGeom>
        </p:spPr>
        <p:txBody>
          <a:bodyPr wrap="square">
            <a:spAutoFit/>
          </a:bodyPr>
          <a:lstStyle/>
          <a:p>
            <a:pPr algn="ctr"/>
            <a:r>
              <a:rPr lang="zh-CN" altLang="en-US" sz="2000" b="1" dirty="0">
                <a:solidFill>
                  <a:schemeClr val="bg2"/>
                </a:solidFill>
                <a:latin typeface="+mn-ea"/>
                <a:ea typeface="+mn-ea"/>
              </a:rPr>
              <a:t>四个目标</a:t>
            </a:r>
            <a:endParaRPr lang="zh-CN" altLang="en-US" sz="2000" b="1" dirty="0">
              <a:solidFill>
                <a:schemeClr val="bg2"/>
              </a:solidFill>
              <a:latin typeface="+mn-ea"/>
              <a:ea typeface="+mn-ea"/>
            </a:endParaRPr>
          </a:p>
        </p:txBody>
      </p:sp>
      <p:grpSp>
        <p:nvGrpSpPr>
          <p:cNvPr id="51" name="组合 50"/>
          <p:cNvGrpSpPr/>
          <p:nvPr/>
        </p:nvGrpSpPr>
        <p:grpSpPr>
          <a:xfrm>
            <a:off x="8182963" y="1828656"/>
            <a:ext cx="616941" cy="1018701"/>
            <a:chOff x="8066088" y="2327276"/>
            <a:chExt cx="719137" cy="1187450"/>
          </a:xfrm>
        </p:grpSpPr>
        <p:sp>
          <p:nvSpPr>
            <p:cNvPr id="52" name="Freeform 23"/>
            <p:cNvSpPr/>
            <p:nvPr/>
          </p:nvSpPr>
          <p:spPr bwMode="auto">
            <a:xfrm>
              <a:off x="8066088" y="2327276"/>
              <a:ext cx="719137" cy="1187450"/>
            </a:xfrm>
            <a:custGeom>
              <a:avLst/>
              <a:gdLst>
                <a:gd name="T0" fmla="*/ 420 w 840"/>
                <a:gd name="T1" fmla="*/ 0 h 1380"/>
                <a:gd name="T2" fmla="*/ 840 w 840"/>
                <a:gd name="T3" fmla="*/ 420 h 1380"/>
                <a:gd name="T4" fmla="*/ 717 w 840"/>
                <a:gd name="T5" fmla="*/ 802 h 1380"/>
                <a:gd name="T6" fmla="*/ 420 w 840"/>
                <a:gd name="T7" fmla="*/ 1380 h 1380"/>
                <a:gd name="T8" fmla="*/ 122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6"/>
                    <a:pt x="717" y="802"/>
                  </a:cubicBezTo>
                  <a:lnTo>
                    <a:pt x="420" y="1380"/>
                  </a:lnTo>
                  <a:lnTo>
                    <a:pt x="122" y="800"/>
                  </a:lnTo>
                  <a:cubicBezTo>
                    <a:pt x="74" y="708"/>
                    <a:pt x="9" y="531"/>
                    <a:pt x="0" y="420"/>
                  </a:cubicBezTo>
                  <a:cubicBezTo>
                    <a:pt x="0" y="188"/>
                    <a:pt x="188" y="0"/>
                    <a:pt x="420" y="0"/>
                  </a:cubicBezTo>
                  <a:close/>
                </a:path>
              </a:pathLst>
            </a:custGeom>
            <a:solidFill>
              <a:schemeClr val="tx1"/>
            </a:solidFill>
            <a:ln w="19050" cap="flat">
              <a:solidFill>
                <a:schemeClr val="bg2"/>
              </a:solidFill>
              <a:prstDash val="solid"/>
              <a:miter lim="800000"/>
            </a:ln>
            <a:effectLst>
              <a:outerShdw blurRad="76200" dir="13500000" sy="23000" kx="1200000" algn="br" rotWithShape="0">
                <a:prstClr val="black">
                  <a:alpha val="20000"/>
                </a:prstClr>
              </a:outerShdw>
            </a:effectLst>
          </p:spPr>
          <p:txBody>
            <a:bodyPr vert="horz" wrap="square" lIns="91440" tIns="45720" rIns="91440" bIns="45720" numCol="1" anchor="t" anchorCtr="0" compatLnSpc="1"/>
            <a:lstStyle/>
            <a:p>
              <a:pPr algn="ctr"/>
              <a:endParaRPr lang="zh-CN" altLang="en-US" sz="1600" b="1">
                <a:solidFill>
                  <a:schemeClr val="bg2"/>
                </a:solidFill>
                <a:latin typeface="+mj-ea"/>
                <a:ea typeface="+mj-ea"/>
              </a:endParaRPr>
            </a:p>
          </p:txBody>
        </p:sp>
        <p:sp>
          <p:nvSpPr>
            <p:cNvPr id="53" name="矩形 52"/>
            <p:cNvSpPr/>
            <p:nvPr/>
          </p:nvSpPr>
          <p:spPr>
            <a:xfrm>
              <a:off x="8225872" y="2431982"/>
              <a:ext cx="443217" cy="609892"/>
            </a:xfrm>
            <a:prstGeom prst="rect">
              <a:avLst/>
            </a:prstGeom>
          </p:spPr>
          <p:txBody>
            <a:bodyPr wrap="none">
              <a:spAutoFit/>
            </a:bodyPr>
            <a:lstStyle/>
            <a:p>
              <a:r>
                <a:rPr lang="en-US" altLang="zh-CN" sz="2800" dirty="0">
                  <a:solidFill>
                    <a:schemeClr val="bg2"/>
                  </a:solidFill>
                  <a:latin typeface="Lifeline JL" panose="00000400000000000000" pitchFamily="2" charset="0"/>
                  <a:ea typeface="+mn-ea"/>
                </a:rPr>
                <a:t>2</a:t>
              </a:r>
              <a:endParaRPr lang="zh-CN" altLang="en-US" sz="2800" dirty="0">
                <a:solidFill>
                  <a:schemeClr val="bg2"/>
                </a:solidFill>
                <a:latin typeface="Lifeline JL" panose="00000400000000000000" pitchFamily="2" charset="0"/>
                <a:ea typeface="+mn-ea"/>
              </a:endParaRPr>
            </a:p>
          </p:txBody>
        </p:sp>
      </p:grpSp>
      <p:grpSp>
        <p:nvGrpSpPr>
          <p:cNvPr id="54" name="组合 53"/>
          <p:cNvGrpSpPr/>
          <p:nvPr/>
        </p:nvGrpSpPr>
        <p:grpSpPr>
          <a:xfrm>
            <a:off x="3281231" y="3324264"/>
            <a:ext cx="616941" cy="1018701"/>
            <a:chOff x="8066088" y="2327276"/>
            <a:chExt cx="719137" cy="1187450"/>
          </a:xfrm>
        </p:grpSpPr>
        <p:sp>
          <p:nvSpPr>
            <p:cNvPr id="55" name="Freeform 23"/>
            <p:cNvSpPr/>
            <p:nvPr/>
          </p:nvSpPr>
          <p:spPr bwMode="auto">
            <a:xfrm>
              <a:off x="8066088" y="2327276"/>
              <a:ext cx="719137" cy="1187450"/>
            </a:xfrm>
            <a:custGeom>
              <a:avLst/>
              <a:gdLst>
                <a:gd name="T0" fmla="*/ 420 w 840"/>
                <a:gd name="T1" fmla="*/ 0 h 1380"/>
                <a:gd name="T2" fmla="*/ 840 w 840"/>
                <a:gd name="T3" fmla="*/ 420 h 1380"/>
                <a:gd name="T4" fmla="*/ 717 w 840"/>
                <a:gd name="T5" fmla="*/ 802 h 1380"/>
                <a:gd name="T6" fmla="*/ 420 w 840"/>
                <a:gd name="T7" fmla="*/ 1380 h 1380"/>
                <a:gd name="T8" fmla="*/ 122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6"/>
                    <a:pt x="717" y="802"/>
                  </a:cubicBezTo>
                  <a:lnTo>
                    <a:pt x="420" y="1380"/>
                  </a:lnTo>
                  <a:lnTo>
                    <a:pt x="122" y="800"/>
                  </a:lnTo>
                  <a:cubicBezTo>
                    <a:pt x="74" y="708"/>
                    <a:pt x="9" y="531"/>
                    <a:pt x="0" y="420"/>
                  </a:cubicBezTo>
                  <a:cubicBezTo>
                    <a:pt x="0" y="188"/>
                    <a:pt x="188" y="0"/>
                    <a:pt x="420" y="0"/>
                  </a:cubicBezTo>
                  <a:close/>
                </a:path>
              </a:pathLst>
            </a:custGeom>
            <a:solidFill>
              <a:schemeClr val="tx1"/>
            </a:solidFill>
            <a:ln w="19050" cap="flat">
              <a:solidFill>
                <a:schemeClr val="bg2"/>
              </a:solidFill>
              <a:prstDash val="solid"/>
              <a:miter lim="800000"/>
            </a:ln>
            <a:effectLst>
              <a:outerShdw blurRad="76200" dir="13500000" sy="23000" kx="1200000" algn="br" rotWithShape="0">
                <a:prstClr val="black">
                  <a:alpha val="20000"/>
                </a:prstClr>
              </a:outerShdw>
            </a:effectLst>
          </p:spPr>
          <p:txBody>
            <a:bodyPr vert="horz" wrap="square" lIns="91440" tIns="45720" rIns="91440" bIns="45720" numCol="1" anchor="t" anchorCtr="0" compatLnSpc="1"/>
            <a:lstStyle/>
            <a:p>
              <a:pPr algn="ctr"/>
              <a:endParaRPr lang="zh-CN" altLang="en-US" sz="1600" b="1">
                <a:solidFill>
                  <a:schemeClr val="bg2"/>
                </a:solidFill>
                <a:latin typeface="+mj-ea"/>
                <a:ea typeface="+mj-ea"/>
              </a:endParaRPr>
            </a:p>
          </p:txBody>
        </p:sp>
        <p:sp>
          <p:nvSpPr>
            <p:cNvPr id="56" name="矩形 55"/>
            <p:cNvSpPr/>
            <p:nvPr/>
          </p:nvSpPr>
          <p:spPr>
            <a:xfrm>
              <a:off x="8203780" y="2431982"/>
              <a:ext cx="446954" cy="609892"/>
            </a:xfrm>
            <a:prstGeom prst="rect">
              <a:avLst/>
            </a:prstGeom>
          </p:spPr>
          <p:txBody>
            <a:bodyPr wrap="none">
              <a:spAutoFit/>
            </a:bodyPr>
            <a:lstStyle/>
            <a:p>
              <a:r>
                <a:rPr lang="en-US" altLang="zh-CN" sz="2800" dirty="0">
                  <a:solidFill>
                    <a:schemeClr val="bg2"/>
                  </a:solidFill>
                  <a:latin typeface="Lifeline JL" panose="00000400000000000000" pitchFamily="2" charset="0"/>
                  <a:ea typeface="+mn-ea"/>
                </a:rPr>
                <a:t>3</a:t>
              </a:r>
              <a:endParaRPr lang="zh-CN" altLang="en-US" sz="2800" dirty="0">
                <a:solidFill>
                  <a:schemeClr val="bg2"/>
                </a:solidFill>
                <a:latin typeface="Lifeline JL" panose="00000400000000000000" pitchFamily="2" charset="0"/>
                <a:ea typeface="+mn-ea"/>
              </a:endParaRPr>
            </a:p>
          </p:txBody>
        </p:sp>
      </p:grpSp>
      <p:grpSp>
        <p:nvGrpSpPr>
          <p:cNvPr id="57" name="组合 56"/>
          <p:cNvGrpSpPr/>
          <p:nvPr/>
        </p:nvGrpSpPr>
        <p:grpSpPr>
          <a:xfrm>
            <a:off x="8182963" y="3324264"/>
            <a:ext cx="616941" cy="1018701"/>
            <a:chOff x="8066088" y="2327276"/>
            <a:chExt cx="719137" cy="1187450"/>
          </a:xfrm>
        </p:grpSpPr>
        <p:sp>
          <p:nvSpPr>
            <p:cNvPr id="58" name="Freeform 23"/>
            <p:cNvSpPr/>
            <p:nvPr/>
          </p:nvSpPr>
          <p:spPr bwMode="auto">
            <a:xfrm>
              <a:off x="8066088" y="2327276"/>
              <a:ext cx="719137" cy="1187450"/>
            </a:xfrm>
            <a:custGeom>
              <a:avLst/>
              <a:gdLst>
                <a:gd name="T0" fmla="*/ 420 w 840"/>
                <a:gd name="T1" fmla="*/ 0 h 1380"/>
                <a:gd name="T2" fmla="*/ 840 w 840"/>
                <a:gd name="T3" fmla="*/ 420 h 1380"/>
                <a:gd name="T4" fmla="*/ 717 w 840"/>
                <a:gd name="T5" fmla="*/ 802 h 1380"/>
                <a:gd name="T6" fmla="*/ 420 w 840"/>
                <a:gd name="T7" fmla="*/ 1380 h 1380"/>
                <a:gd name="T8" fmla="*/ 122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6"/>
                    <a:pt x="717" y="802"/>
                  </a:cubicBezTo>
                  <a:lnTo>
                    <a:pt x="420" y="1380"/>
                  </a:lnTo>
                  <a:lnTo>
                    <a:pt x="122" y="800"/>
                  </a:lnTo>
                  <a:cubicBezTo>
                    <a:pt x="74" y="708"/>
                    <a:pt x="9" y="531"/>
                    <a:pt x="0" y="420"/>
                  </a:cubicBezTo>
                  <a:cubicBezTo>
                    <a:pt x="0" y="188"/>
                    <a:pt x="188" y="0"/>
                    <a:pt x="420" y="0"/>
                  </a:cubicBezTo>
                  <a:close/>
                </a:path>
              </a:pathLst>
            </a:custGeom>
            <a:solidFill>
              <a:schemeClr val="tx1"/>
            </a:solidFill>
            <a:ln w="19050" cap="flat">
              <a:solidFill>
                <a:schemeClr val="bg2"/>
              </a:solidFill>
              <a:prstDash val="solid"/>
              <a:miter lim="800000"/>
            </a:ln>
            <a:effectLst>
              <a:outerShdw blurRad="76200" dir="13500000" sy="23000" kx="1200000" algn="br" rotWithShape="0">
                <a:prstClr val="black">
                  <a:alpha val="20000"/>
                </a:prstClr>
              </a:outerShdw>
            </a:effectLst>
          </p:spPr>
          <p:txBody>
            <a:bodyPr vert="horz" wrap="square" lIns="91440" tIns="45720" rIns="91440" bIns="45720" numCol="1" anchor="t" anchorCtr="0" compatLnSpc="1"/>
            <a:lstStyle/>
            <a:p>
              <a:pPr algn="ctr"/>
              <a:endParaRPr lang="zh-CN" altLang="en-US" sz="1600" b="1">
                <a:solidFill>
                  <a:schemeClr val="bg2"/>
                </a:solidFill>
                <a:latin typeface="+mj-ea"/>
                <a:ea typeface="+mj-ea"/>
              </a:endParaRPr>
            </a:p>
          </p:txBody>
        </p:sp>
        <p:sp>
          <p:nvSpPr>
            <p:cNvPr id="59" name="矩形 58"/>
            <p:cNvSpPr/>
            <p:nvPr/>
          </p:nvSpPr>
          <p:spPr>
            <a:xfrm>
              <a:off x="8203398" y="2431982"/>
              <a:ext cx="452561" cy="609892"/>
            </a:xfrm>
            <a:prstGeom prst="rect">
              <a:avLst/>
            </a:prstGeom>
          </p:spPr>
          <p:txBody>
            <a:bodyPr wrap="none">
              <a:spAutoFit/>
            </a:bodyPr>
            <a:lstStyle/>
            <a:p>
              <a:r>
                <a:rPr lang="en-US" altLang="zh-CN" sz="2800" dirty="0">
                  <a:solidFill>
                    <a:schemeClr val="bg2"/>
                  </a:solidFill>
                  <a:latin typeface="Lifeline JL" panose="00000400000000000000" pitchFamily="2" charset="0"/>
                  <a:ea typeface="+mn-ea"/>
                </a:rPr>
                <a:t>4</a:t>
              </a:r>
              <a:endParaRPr lang="zh-CN" altLang="en-US" sz="2800" dirty="0">
                <a:solidFill>
                  <a:schemeClr val="bg2"/>
                </a:solidFill>
                <a:latin typeface="Lifeline JL" panose="00000400000000000000" pitchFamily="2" charset="0"/>
                <a:ea typeface="+mn-ea"/>
              </a:endParaRPr>
            </a:p>
          </p:txBody>
        </p:sp>
      </p:grpSp>
      <p:sp>
        <p:nvSpPr>
          <p:cNvPr id="43"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4.1 </a:t>
            </a:r>
            <a:r>
              <a:rPr lang="zh-CN" altLang="en-US" b="0">
                <a:solidFill>
                  <a:schemeClr val="bg1"/>
                </a:solidFill>
              </a:rPr>
              <a:t>研究目标</a:t>
            </a:r>
            <a:endParaRPr lang="zh-CN" altLang="en-US" b="0" dirty="0">
              <a:solidFill>
                <a:schemeClr val="bg1"/>
              </a:solidFill>
            </a:endParaRPr>
          </a:p>
        </p:txBody>
      </p:sp>
      <p:sp>
        <p:nvSpPr>
          <p:cNvPr id="62"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64" name="直接连接符 63"/>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3" name="Line 5"/>
          <p:cNvSpPr>
            <a:spLocks noChangeShapeType="1"/>
          </p:cNvSpPr>
          <p:nvPr/>
        </p:nvSpPr>
        <p:spPr bwMode="auto">
          <a:xfrm>
            <a:off x="3516204" y="1360383"/>
            <a:ext cx="0" cy="4629150"/>
          </a:xfrm>
          <a:prstGeom prst="line">
            <a:avLst/>
          </a:prstGeom>
          <a:noFill/>
          <a:ln w="15875" cap="flat">
            <a:solidFill>
              <a:schemeClr val="bg1">
                <a:lumMod val="40000"/>
                <a:lumOff val="60000"/>
              </a:schemeClr>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Freeform 6"/>
          <p:cNvSpPr/>
          <p:nvPr/>
        </p:nvSpPr>
        <p:spPr bwMode="auto">
          <a:xfrm>
            <a:off x="4081354" y="1363705"/>
            <a:ext cx="808038" cy="709613"/>
          </a:xfrm>
          <a:custGeom>
            <a:avLst/>
            <a:gdLst>
              <a:gd name="T0" fmla="*/ 787 w 1021"/>
              <a:gd name="T1" fmla="*/ 31 h 896"/>
              <a:gd name="T2" fmla="*/ 899 w 1021"/>
              <a:gd name="T3" fmla="*/ 224 h 896"/>
              <a:gd name="T4" fmla="*/ 1008 w 1021"/>
              <a:gd name="T5" fmla="*/ 414 h 896"/>
              <a:gd name="T6" fmla="*/ 1010 w 1021"/>
              <a:gd name="T7" fmla="*/ 479 h 896"/>
              <a:gd name="T8" fmla="*/ 899 w 1021"/>
              <a:gd name="T9" fmla="*/ 672 h 896"/>
              <a:gd name="T10" fmla="*/ 789 w 1021"/>
              <a:gd name="T11" fmla="*/ 862 h 896"/>
              <a:gd name="T12" fmla="*/ 734 w 1021"/>
              <a:gd name="T13" fmla="*/ 896 h 896"/>
              <a:gd name="T14" fmla="*/ 511 w 1021"/>
              <a:gd name="T15" fmla="*/ 896 h 896"/>
              <a:gd name="T16" fmla="*/ 292 w 1021"/>
              <a:gd name="T17" fmla="*/ 896 h 896"/>
              <a:gd name="T18" fmla="*/ 234 w 1021"/>
              <a:gd name="T19" fmla="*/ 866 h 896"/>
              <a:gd name="T20" fmla="*/ 123 w 1021"/>
              <a:gd name="T21" fmla="*/ 672 h 896"/>
              <a:gd name="T22" fmla="*/ 13 w 1021"/>
              <a:gd name="T23" fmla="*/ 483 h 896"/>
              <a:gd name="T24" fmla="*/ 11 w 1021"/>
              <a:gd name="T25" fmla="*/ 417 h 896"/>
              <a:gd name="T26" fmla="*/ 123 w 1021"/>
              <a:gd name="T27" fmla="*/ 224 h 896"/>
              <a:gd name="T28" fmla="*/ 232 w 1021"/>
              <a:gd name="T29" fmla="*/ 35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1"/>
                  <a:pt x="1008" y="414"/>
                </a:cubicBezTo>
                <a:cubicBezTo>
                  <a:pt x="1020" y="435"/>
                  <a:pt x="1021" y="456"/>
                  <a:pt x="1010" y="479"/>
                </a:cubicBezTo>
                <a:lnTo>
                  <a:pt x="899" y="672"/>
                </a:lnTo>
                <a:cubicBezTo>
                  <a:pt x="862" y="736"/>
                  <a:pt x="826" y="799"/>
                  <a:pt x="789" y="862"/>
                </a:cubicBezTo>
                <a:cubicBezTo>
                  <a:pt x="777" y="882"/>
                  <a:pt x="759" y="895"/>
                  <a:pt x="734" y="896"/>
                </a:cubicBezTo>
                <a:lnTo>
                  <a:pt x="511" y="896"/>
                </a:lnTo>
                <a:cubicBezTo>
                  <a:pt x="438" y="896"/>
                  <a:pt x="365" y="896"/>
                  <a:pt x="292" y="896"/>
                </a:cubicBezTo>
                <a:cubicBezTo>
                  <a:pt x="268" y="896"/>
                  <a:pt x="248" y="887"/>
                  <a:pt x="234" y="866"/>
                </a:cubicBezTo>
                <a:lnTo>
                  <a:pt x="123" y="672"/>
                </a:lnTo>
                <a:cubicBezTo>
                  <a:pt x="86" y="609"/>
                  <a:pt x="50" y="546"/>
                  <a:pt x="13" y="483"/>
                </a:cubicBezTo>
                <a:cubicBezTo>
                  <a:pt x="2" y="462"/>
                  <a:pt x="0" y="440"/>
                  <a:pt x="11" y="417"/>
                </a:cubicBezTo>
                <a:lnTo>
                  <a:pt x="123" y="224"/>
                </a:lnTo>
                <a:cubicBezTo>
                  <a:pt x="159" y="161"/>
                  <a:pt x="196" y="98"/>
                  <a:pt x="232" y="35"/>
                </a:cubicBezTo>
                <a:cubicBezTo>
                  <a:pt x="244" y="14"/>
                  <a:pt x="262" y="2"/>
                  <a:pt x="288" y="0"/>
                </a:cubicBezTo>
                <a:lnTo>
                  <a:pt x="511" y="0"/>
                </a:lnTo>
                <a:cubicBezTo>
                  <a:pt x="584" y="0"/>
                  <a:pt x="657" y="0"/>
                  <a:pt x="730" y="0"/>
                </a:cubicBezTo>
                <a:cubicBezTo>
                  <a:pt x="754" y="1"/>
                  <a:pt x="773" y="10"/>
                  <a:pt x="787" y="31"/>
                </a:cubicBezTo>
                <a:close/>
              </a:path>
            </a:pathLst>
          </a:custGeom>
          <a:solidFill>
            <a:schemeClr val="tx1"/>
          </a:solidFill>
          <a:ln w="38100" cap="flat">
            <a:solidFill>
              <a:schemeClr val="tx2"/>
            </a:solidFill>
            <a:prstDash val="solid"/>
            <a:miter lim="800000"/>
          </a:ln>
        </p:spPr>
        <p:txBody>
          <a:bodyPr vert="horz" wrap="square" lIns="91440" tIns="45720" rIns="91440" bIns="45720" numCol="1" anchor="t" anchorCtr="0" compatLnSpc="1"/>
          <a:lstStyle/>
          <a:p>
            <a:endParaRPr lang="zh-CN" altLang="en-US"/>
          </a:p>
        </p:txBody>
      </p:sp>
      <p:sp>
        <p:nvSpPr>
          <p:cNvPr id="35" name="Freeform 7"/>
          <p:cNvSpPr/>
          <p:nvPr/>
        </p:nvSpPr>
        <p:spPr bwMode="auto">
          <a:xfrm>
            <a:off x="4081354" y="2218867"/>
            <a:ext cx="808038" cy="709613"/>
          </a:xfrm>
          <a:custGeom>
            <a:avLst/>
            <a:gdLst>
              <a:gd name="T0" fmla="*/ 787 w 1021"/>
              <a:gd name="T1" fmla="*/ 31 h 896"/>
              <a:gd name="T2" fmla="*/ 899 w 1021"/>
              <a:gd name="T3" fmla="*/ 224 h 896"/>
              <a:gd name="T4" fmla="*/ 1008 w 1021"/>
              <a:gd name="T5" fmla="*/ 413 h 896"/>
              <a:gd name="T6" fmla="*/ 1010 w 1021"/>
              <a:gd name="T7" fmla="*/ 479 h 896"/>
              <a:gd name="T8" fmla="*/ 899 w 1021"/>
              <a:gd name="T9" fmla="*/ 672 h 896"/>
              <a:gd name="T10" fmla="*/ 789 w 1021"/>
              <a:gd name="T11" fmla="*/ 861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2 h 896"/>
              <a:gd name="T24" fmla="*/ 11 w 1021"/>
              <a:gd name="T25" fmla="*/ 417 h 896"/>
              <a:gd name="T26" fmla="*/ 123 w 1021"/>
              <a:gd name="T27" fmla="*/ 224 h 896"/>
              <a:gd name="T28" fmla="*/ 232 w 1021"/>
              <a:gd name="T29" fmla="*/ 34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0"/>
                  <a:pt x="1008" y="413"/>
                </a:cubicBezTo>
                <a:cubicBezTo>
                  <a:pt x="1020" y="434"/>
                  <a:pt x="1021" y="456"/>
                  <a:pt x="1010" y="479"/>
                </a:cubicBezTo>
                <a:lnTo>
                  <a:pt x="899" y="672"/>
                </a:lnTo>
                <a:cubicBezTo>
                  <a:pt x="862" y="735"/>
                  <a:pt x="826" y="798"/>
                  <a:pt x="789" y="861"/>
                </a:cubicBezTo>
                <a:cubicBezTo>
                  <a:pt x="777" y="882"/>
                  <a:pt x="759" y="894"/>
                  <a:pt x="734" y="896"/>
                </a:cubicBezTo>
                <a:lnTo>
                  <a:pt x="511" y="896"/>
                </a:lnTo>
                <a:cubicBezTo>
                  <a:pt x="438" y="896"/>
                  <a:pt x="365" y="896"/>
                  <a:pt x="292" y="896"/>
                </a:cubicBezTo>
                <a:cubicBezTo>
                  <a:pt x="268" y="896"/>
                  <a:pt x="248" y="886"/>
                  <a:pt x="234" y="865"/>
                </a:cubicBezTo>
                <a:lnTo>
                  <a:pt x="123" y="672"/>
                </a:lnTo>
                <a:cubicBezTo>
                  <a:pt x="86" y="609"/>
                  <a:pt x="50" y="546"/>
                  <a:pt x="13" y="482"/>
                </a:cubicBezTo>
                <a:cubicBezTo>
                  <a:pt x="2" y="462"/>
                  <a:pt x="0" y="440"/>
                  <a:pt x="11" y="417"/>
                </a:cubicBezTo>
                <a:lnTo>
                  <a:pt x="123" y="224"/>
                </a:lnTo>
                <a:cubicBezTo>
                  <a:pt x="159" y="161"/>
                  <a:pt x="196" y="97"/>
                  <a:pt x="232" y="34"/>
                </a:cubicBezTo>
                <a:cubicBezTo>
                  <a:pt x="244" y="14"/>
                  <a:pt x="262" y="2"/>
                  <a:pt x="288" y="0"/>
                </a:cubicBezTo>
                <a:lnTo>
                  <a:pt x="511" y="0"/>
                </a:lnTo>
                <a:cubicBezTo>
                  <a:pt x="584" y="0"/>
                  <a:pt x="657" y="0"/>
                  <a:pt x="730" y="0"/>
                </a:cubicBezTo>
                <a:cubicBezTo>
                  <a:pt x="754" y="0"/>
                  <a:pt x="773" y="10"/>
                  <a:pt x="787" y="31"/>
                </a:cubicBezTo>
                <a:close/>
              </a:path>
            </a:pathLst>
          </a:custGeom>
          <a:solidFill>
            <a:schemeClr val="tx1"/>
          </a:solidFill>
          <a:ln w="38100" cap="flat">
            <a:solidFill>
              <a:schemeClr val="tx2"/>
            </a:solidFill>
            <a:prstDash val="solid"/>
            <a:miter lim="800000"/>
          </a:ln>
        </p:spPr>
        <p:txBody>
          <a:bodyPr vert="horz" wrap="square" lIns="91440" tIns="45720" rIns="91440" bIns="45720" numCol="1" anchor="t" anchorCtr="0" compatLnSpc="1"/>
          <a:lstStyle/>
          <a:p>
            <a:endParaRPr lang="zh-CN" altLang="en-US"/>
          </a:p>
        </p:txBody>
      </p:sp>
      <p:sp>
        <p:nvSpPr>
          <p:cNvPr id="36" name="Freeform 8"/>
          <p:cNvSpPr/>
          <p:nvPr/>
        </p:nvSpPr>
        <p:spPr bwMode="auto">
          <a:xfrm>
            <a:off x="4081354" y="3089720"/>
            <a:ext cx="808038" cy="709613"/>
          </a:xfrm>
          <a:custGeom>
            <a:avLst/>
            <a:gdLst>
              <a:gd name="T0" fmla="*/ 787 w 1021"/>
              <a:gd name="T1" fmla="*/ 31 h 897"/>
              <a:gd name="T2" fmla="*/ 899 w 1021"/>
              <a:gd name="T3" fmla="*/ 224 h 897"/>
              <a:gd name="T4" fmla="*/ 1008 w 1021"/>
              <a:gd name="T5" fmla="*/ 414 h 897"/>
              <a:gd name="T6" fmla="*/ 1010 w 1021"/>
              <a:gd name="T7" fmla="*/ 479 h 897"/>
              <a:gd name="T8" fmla="*/ 899 w 1021"/>
              <a:gd name="T9" fmla="*/ 673 h 897"/>
              <a:gd name="T10" fmla="*/ 789 w 1021"/>
              <a:gd name="T11" fmla="*/ 862 h 897"/>
              <a:gd name="T12" fmla="*/ 734 w 1021"/>
              <a:gd name="T13" fmla="*/ 897 h 897"/>
              <a:gd name="T14" fmla="*/ 511 w 1021"/>
              <a:gd name="T15" fmla="*/ 897 h 897"/>
              <a:gd name="T16" fmla="*/ 292 w 1021"/>
              <a:gd name="T17" fmla="*/ 897 h 897"/>
              <a:gd name="T18" fmla="*/ 234 w 1021"/>
              <a:gd name="T19" fmla="*/ 866 h 897"/>
              <a:gd name="T20" fmla="*/ 123 w 1021"/>
              <a:gd name="T21" fmla="*/ 673 h 897"/>
              <a:gd name="T22" fmla="*/ 13 w 1021"/>
              <a:gd name="T23" fmla="*/ 483 h 897"/>
              <a:gd name="T24" fmla="*/ 11 w 1021"/>
              <a:gd name="T25" fmla="*/ 418 h 897"/>
              <a:gd name="T26" fmla="*/ 123 w 1021"/>
              <a:gd name="T27" fmla="*/ 224 h 897"/>
              <a:gd name="T28" fmla="*/ 232 w 1021"/>
              <a:gd name="T29" fmla="*/ 35 h 897"/>
              <a:gd name="T30" fmla="*/ 288 w 1021"/>
              <a:gd name="T31" fmla="*/ 0 h 897"/>
              <a:gd name="T32" fmla="*/ 511 w 1021"/>
              <a:gd name="T33" fmla="*/ 0 h 897"/>
              <a:gd name="T34" fmla="*/ 730 w 1021"/>
              <a:gd name="T35" fmla="*/ 0 h 897"/>
              <a:gd name="T36" fmla="*/ 787 w 1021"/>
              <a:gd name="T37" fmla="*/ 31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7">
                <a:moveTo>
                  <a:pt x="787" y="31"/>
                </a:moveTo>
                <a:lnTo>
                  <a:pt x="899" y="224"/>
                </a:lnTo>
                <a:cubicBezTo>
                  <a:pt x="935" y="288"/>
                  <a:pt x="972" y="351"/>
                  <a:pt x="1008" y="414"/>
                </a:cubicBezTo>
                <a:cubicBezTo>
                  <a:pt x="1020" y="435"/>
                  <a:pt x="1021" y="457"/>
                  <a:pt x="1010" y="479"/>
                </a:cubicBezTo>
                <a:lnTo>
                  <a:pt x="899" y="673"/>
                </a:lnTo>
                <a:cubicBezTo>
                  <a:pt x="862" y="736"/>
                  <a:pt x="826" y="799"/>
                  <a:pt x="789" y="862"/>
                </a:cubicBezTo>
                <a:cubicBezTo>
                  <a:pt x="777" y="883"/>
                  <a:pt x="759" y="895"/>
                  <a:pt x="734" y="897"/>
                </a:cubicBezTo>
                <a:lnTo>
                  <a:pt x="511" y="897"/>
                </a:lnTo>
                <a:cubicBezTo>
                  <a:pt x="438" y="897"/>
                  <a:pt x="365" y="897"/>
                  <a:pt x="292" y="897"/>
                </a:cubicBezTo>
                <a:cubicBezTo>
                  <a:pt x="268" y="896"/>
                  <a:pt x="248" y="887"/>
                  <a:pt x="234" y="866"/>
                </a:cubicBezTo>
                <a:lnTo>
                  <a:pt x="123" y="673"/>
                </a:lnTo>
                <a:cubicBezTo>
                  <a:pt x="86" y="609"/>
                  <a:pt x="50" y="546"/>
                  <a:pt x="13" y="483"/>
                </a:cubicBezTo>
                <a:cubicBezTo>
                  <a:pt x="2" y="462"/>
                  <a:pt x="0" y="440"/>
                  <a:pt x="11" y="418"/>
                </a:cubicBezTo>
                <a:lnTo>
                  <a:pt x="123" y="224"/>
                </a:lnTo>
                <a:cubicBezTo>
                  <a:pt x="159" y="161"/>
                  <a:pt x="196" y="98"/>
                  <a:pt x="232" y="35"/>
                </a:cubicBezTo>
                <a:cubicBezTo>
                  <a:pt x="244" y="14"/>
                  <a:pt x="262" y="2"/>
                  <a:pt x="288" y="0"/>
                </a:cubicBezTo>
                <a:lnTo>
                  <a:pt x="511" y="0"/>
                </a:lnTo>
                <a:cubicBezTo>
                  <a:pt x="584" y="0"/>
                  <a:pt x="657" y="0"/>
                  <a:pt x="730" y="0"/>
                </a:cubicBezTo>
                <a:cubicBezTo>
                  <a:pt x="754" y="1"/>
                  <a:pt x="773" y="10"/>
                  <a:pt x="787" y="31"/>
                </a:cubicBezTo>
                <a:close/>
              </a:path>
            </a:pathLst>
          </a:custGeom>
          <a:solidFill>
            <a:schemeClr val="tx1"/>
          </a:solidFill>
          <a:ln w="38100" cap="flat">
            <a:solidFill>
              <a:schemeClr val="tx2"/>
            </a:solidFill>
            <a:prstDash val="solid"/>
            <a:miter lim="800000"/>
          </a:ln>
        </p:spPr>
        <p:txBody>
          <a:bodyPr vert="horz" wrap="square" lIns="91440" tIns="45720" rIns="91440" bIns="45720" numCol="1" anchor="t" anchorCtr="0" compatLnSpc="1"/>
          <a:lstStyle/>
          <a:p>
            <a:endParaRPr lang="zh-CN" altLang="en-US"/>
          </a:p>
        </p:txBody>
      </p:sp>
      <p:sp>
        <p:nvSpPr>
          <p:cNvPr id="37" name="Freeform 9"/>
          <p:cNvSpPr/>
          <p:nvPr/>
        </p:nvSpPr>
        <p:spPr bwMode="auto">
          <a:xfrm>
            <a:off x="4081354" y="3937347"/>
            <a:ext cx="808038" cy="709613"/>
          </a:xfrm>
          <a:custGeom>
            <a:avLst/>
            <a:gdLst>
              <a:gd name="T0" fmla="*/ 787 w 1021"/>
              <a:gd name="T1" fmla="*/ 31 h 896"/>
              <a:gd name="T2" fmla="*/ 899 w 1021"/>
              <a:gd name="T3" fmla="*/ 224 h 896"/>
              <a:gd name="T4" fmla="*/ 1008 w 1021"/>
              <a:gd name="T5" fmla="*/ 414 h 896"/>
              <a:gd name="T6" fmla="*/ 1010 w 1021"/>
              <a:gd name="T7" fmla="*/ 479 h 896"/>
              <a:gd name="T8" fmla="*/ 899 w 1021"/>
              <a:gd name="T9" fmla="*/ 672 h 896"/>
              <a:gd name="T10" fmla="*/ 789 w 1021"/>
              <a:gd name="T11" fmla="*/ 862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3 h 896"/>
              <a:gd name="T24" fmla="*/ 11 w 1021"/>
              <a:gd name="T25" fmla="*/ 417 h 896"/>
              <a:gd name="T26" fmla="*/ 123 w 1021"/>
              <a:gd name="T27" fmla="*/ 224 h 896"/>
              <a:gd name="T28" fmla="*/ 232 w 1021"/>
              <a:gd name="T29" fmla="*/ 35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0"/>
                  <a:pt x="1008" y="414"/>
                </a:cubicBezTo>
                <a:cubicBezTo>
                  <a:pt x="1020" y="434"/>
                  <a:pt x="1021" y="456"/>
                  <a:pt x="1010" y="479"/>
                </a:cubicBezTo>
                <a:lnTo>
                  <a:pt x="899" y="672"/>
                </a:lnTo>
                <a:cubicBezTo>
                  <a:pt x="862" y="735"/>
                  <a:pt x="826" y="799"/>
                  <a:pt x="789" y="862"/>
                </a:cubicBezTo>
                <a:cubicBezTo>
                  <a:pt x="777" y="882"/>
                  <a:pt x="759" y="894"/>
                  <a:pt x="734" y="896"/>
                </a:cubicBezTo>
                <a:lnTo>
                  <a:pt x="511" y="896"/>
                </a:lnTo>
                <a:cubicBezTo>
                  <a:pt x="438" y="896"/>
                  <a:pt x="365" y="896"/>
                  <a:pt x="292" y="896"/>
                </a:cubicBezTo>
                <a:cubicBezTo>
                  <a:pt x="268" y="896"/>
                  <a:pt x="248" y="886"/>
                  <a:pt x="234" y="865"/>
                </a:cubicBezTo>
                <a:lnTo>
                  <a:pt x="123" y="672"/>
                </a:lnTo>
                <a:cubicBezTo>
                  <a:pt x="86" y="609"/>
                  <a:pt x="50" y="546"/>
                  <a:pt x="13" y="483"/>
                </a:cubicBezTo>
                <a:cubicBezTo>
                  <a:pt x="2" y="462"/>
                  <a:pt x="0" y="440"/>
                  <a:pt x="11" y="417"/>
                </a:cubicBezTo>
                <a:lnTo>
                  <a:pt x="123" y="224"/>
                </a:lnTo>
                <a:cubicBezTo>
                  <a:pt x="159" y="161"/>
                  <a:pt x="196" y="98"/>
                  <a:pt x="232" y="35"/>
                </a:cubicBezTo>
                <a:cubicBezTo>
                  <a:pt x="244" y="14"/>
                  <a:pt x="262" y="2"/>
                  <a:pt x="288" y="0"/>
                </a:cubicBezTo>
                <a:lnTo>
                  <a:pt x="511" y="0"/>
                </a:lnTo>
                <a:cubicBezTo>
                  <a:pt x="584" y="0"/>
                  <a:pt x="657" y="0"/>
                  <a:pt x="730" y="0"/>
                </a:cubicBezTo>
                <a:cubicBezTo>
                  <a:pt x="754" y="0"/>
                  <a:pt x="773" y="10"/>
                  <a:pt x="787" y="31"/>
                </a:cubicBezTo>
                <a:close/>
              </a:path>
            </a:pathLst>
          </a:custGeom>
          <a:solidFill>
            <a:schemeClr val="tx1"/>
          </a:solidFill>
          <a:ln w="38100" cap="flat">
            <a:solidFill>
              <a:schemeClr val="tx2"/>
            </a:solidFill>
            <a:prstDash val="solid"/>
            <a:miter lim="800000"/>
          </a:ln>
        </p:spPr>
        <p:txBody>
          <a:bodyPr vert="horz" wrap="square" lIns="91440" tIns="45720" rIns="91440" bIns="45720" numCol="1" anchor="t" anchorCtr="0" compatLnSpc="1"/>
          <a:lstStyle/>
          <a:p>
            <a:endParaRPr lang="zh-CN" altLang="en-US"/>
          </a:p>
        </p:txBody>
      </p:sp>
      <p:sp>
        <p:nvSpPr>
          <p:cNvPr id="38" name="Freeform 10"/>
          <p:cNvSpPr/>
          <p:nvPr/>
        </p:nvSpPr>
        <p:spPr bwMode="auto">
          <a:xfrm>
            <a:off x="4081354" y="4773136"/>
            <a:ext cx="808038" cy="709613"/>
          </a:xfrm>
          <a:custGeom>
            <a:avLst/>
            <a:gdLst>
              <a:gd name="T0" fmla="*/ 787 w 1021"/>
              <a:gd name="T1" fmla="*/ 30 h 896"/>
              <a:gd name="T2" fmla="*/ 899 w 1021"/>
              <a:gd name="T3" fmla="*/ 224 h 896"/>
              <a:gd name="T4" fmla="*/ 1008 w 1021"/>
              <a:gd name="T5" fmla="*/ 413 h 896"/>
              <a:gd name="T6" fmla="*/ 1010 w 1021"/>
              <a:gd name="T7" fmla="*/ 479 h 896"/>
              <a:gd name="T8" fmla="*/ 899 w 1021"/>
              <a:gd name="T9" fmla="*/ 672 h 896"/>
              <a:gd name="T10" fmla="*/ 789 w 1021"/>
              <a:gd name="T11" fmla="*/ 861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2 h 896"/>
              <a:gd name="T24" fmla="*/ 11 w 1021"/>
              <a:gd name="T25" fmla="*/ 417 h 896"/>
              <a:gd name="T26" fmla="*/ 123 w 1021"/>
              <a:gd name="T27" fmla="*/ 224 h 896"/>
              <a:gd name="T28" fmla="*/ 232 w 1021"/>
              <a:gd name="T29" fmla="*/ 34 h 896"/>
              <a:gd name="T30" fmla="*/ 288 w 1021"/>
              <a:gd name="T31" fmla="*/ 0 h 896"/>
              <a:gd name="T32" fmla="*/ 511 w 1021"/>
              <a:gd name="T33" fmla="*/ 0 h 896"/>
              <a:gd name="T34" fmla="*/ 730 w 1021"/>
              <a:gd name="T35" fmla="*/ 0 h 896"/>
              <a:gd name="T36" fmla="*/ 787 w 1021"/>
              <a:gd name="T37" fmla="*/ 3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0"/>
                </a:moveTo>
                <a:lnTo>
                  <a:pt x="899" y="224"/>
                </a:lnTo>
                <a:cubicBezTo>
                  <a:pt x="935" y="287"/>
                  <a:pt x="972" y="350"/>
                  <a:pt x="1008" y="413"/>
                </a:cubicBezTo>
                <a:cubicBezTo>
                  <a:pt x="1020" y="434"/>
                  <a:pt x="1021" y="456"/>
                  <a:pt x="1010" y="479"/>
                </a:cubicBezTo>
                <a:lnTo>
                  <a:pt x="899" y="672"/>
                </a:lnTo>
                <a:cubicBezTo>
                  <a:pt x="862" y="735"/>
                  <a:pt x="826" y="798"/>
                  <a:pt x="789" y="861"/>
                </a:cubicBezTo>
                <a:cubicBezTo>
                  <a:pt x="777" y="882"/>
                  <a:pt x="759" y="894"/>
                  <a:pt x="734" y="896"/>
                </a:cubicBezTo>
                <a:lnTo>
                  <a:pt x="511" y="896"/>
                </a:lnTo>
                <a:cubicBezTo>
                  <a:pt x="438" y="896"/>
                  <a:pt x="365" y="896"/>
                  <a:pt x="292" y="896"/>
                </a:cubicBezTo>
                <a:cubicBezTo>
                  <a:pt x="268" y="895"/>
                  <a:pt x="248" y="886"/>
                  <a:pt x="234" y="865"/>
                </a:cubicBezTo>
                <a:lnTo>
                  <a:pt x="123" y="672"/>
                </a:lnTo>
                <a:cubicBezTo>
                  <a:pt x="86" y="609"/>
                  <a:pt x="50" y="545"/>
                  <a:pt x="13" y="482"/>
                </a:cubicBezTo>
                <a:cubicBezTo>
                  <a:pt x="2" y="461"/>
                  <a:pt x="0" y="440"/>
                  <a:pt x="11" y="417"/>
                </a:cubicBezTo>
                <a:lnTo>
                  <a:pt x="123" y="224"/>
                </a:lnTo>
                <a:cubicBezTo>
                  <a:pt x="159" y="160"/>
                  <a:pt x="196" y="97"/>
                  <a:pt x="232" y="34"/>
                </a:cubicBezTo>
                <a:cubicBezTo>
                  <a:pt x="244" y="14"/>
                  <a:pt x="262" y="1"/>
                  <a:pt x="288" y="0"/>
                </a:cubicBezTo>
                <a:lnTo>
                  <a:pt x="511" y="0"/>
                </a:lnTo>
                <a:cubicBezTo>
                  <a:pt x="584" y="0"/>
                  <a:pt x="657" y="0"/>
                  <a:pt x="730" y="0"/>
                </a:cubicBezTo>
                <a:cubicBezTo>
                  <a:pt x="754" y="0"/>
                  <a:pt x="773" y="9"/>
                  <a:pt x="787" y="30"/>
                </a:cubicBezTo>
                <a:close/>
              </a:path>
            </a:pathLst>
          </a:custGeom>
          <a:solidFill>
            <a:schemeClr val="tx1"/>
          </a:solidFill>
          <a:ln w="38100" cap="flat">
            <a:solidFill>
              <a:schemeClr val="tx2"/>
            </a:solidFill>
            <a:prstDash val="solid"/>
            <a:miter lim="800000"/>
          </a:ln>
        </p:spPr>
        <p:txBody>
          <a:bodyPr vert="horz" wrap="square" lIns="91440" tIns="45720" rIns="91440" bIns="45720" numCol="1" anchor="t" anchorCtr="0" compatLnSpc="1"/>
          <a:lstStyle/>
          <a:p>
            <a:endParaRPr lang="zh-CN" altLang="en-US"/>
          </a:p>
        </p:txBody>
      </p:sp>
      <p:sp>
        <p:nvSpPr>
          <p:cNvPr id="39" name="TextBox 47"/>
          <p:cNvSpPr txBox="1"/>
          <p:nvPr/>
        </p:nvSpPr>
        <p:spPr>
          <a:xfrm>
            <a:off x="4974652" y="1423098"/>
            <a:ext cx="4364884" cy="523220"/>
          </a:xfrm>
          <a:prstGeom prst="rect">
            <a:avLst/>
          </a:prstGeom>
          <a:noFill/>
        </p:spPr>
        <p:txBody>
          <a:bodyPr wrap="square" rtlCol="0">
            <a:spAutoFit/>
          </a:bodyPr>
          <a:lstStyle>
            <a:defPPr>
              <a:defRPr lang="zh-CN"/>
            </a:defPPr>
            <a:lvl1pPr>
              <a:defRPr sz="2800">
                <a:solidFill>
                  <a:schemeClr val="accent1"/>
                </a:solidFill>
                <a:latin typeface="微软雅黑" panose="020B0503020204020204" pitchFamily="34" charset="-122"/>
                <a:ea typeface="微软雅黑" panose="020B0503020204020204" pitchFamily="34" charset="-122"/>
              </a:defRPr>
            </a:lvl1pPr>
          </a:lstStyle>
          <a:p>
            <a:r>
              <a:rPr lang="zh-CN" altLang="en-US" dirty="0"/>
              <a:t>绪 论</a:t>
            </a:r>
            <a:endParaRPr lang="zh-CN" altLang="en-US" dirty="0"/>
          </a:p>
        </p:txBody>
      </p:sp>
      <p:sp>
        <p:nvSpPr>
          <p:cNvPr id="41" name="TextBox 48"/>
          <p:cNvSpPr txBox="1"/>
          <p:nvPr/>
        </p:nvSpPr>
        <p:spPr>
          <a:xfrm>
            <a:off x="4974652" y="2268053"/>
            <a:ext cx="5112568" cy="52322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a:solidFill>
                  <a:schemeClr val="accent1"/>
                </a:solidFill>
              </a:rPr>
              <a:t>研究思路与方法</a:t>
            </a:r>
            <a:endParaRPr lang="zh-CN" altLang="en-US" sz="2800" dirty="0">
              <a:solidFill>
                <a:schemeClr val="accent1"/>
              </a:solidFill>
            </a:endParaRPr>
          </a:p>
        </p:txBody>
      </p:sp>
      <p:sp>
        <p:nvSpPr>
          <p:cNvPr id="67" name="TextBox 55"/>
          <p:cNvSpPr txBox="1"/>
          <p:nvPr/>
        </p:nvSpPr>
        <p:spPr>
          <a:xfrm>
            <a:off x="4974652" y="3128365"/>
            <a:ext cx="5112568" cy="52322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a:solidFill>
                  <a:schemeClr val="accent1"/>
                </a:solidFill>
              </a:rPr>
              <a:t>关键技术和实践难点</a:t>
            </a:r>
            <a:endParaRPr lang="zh-CN" altLang="en-US" sz="2800" dirty="0">
              <a:solidFill>
                <a:schemeClr val="accent1"/>
              </a:solidFill>
            </a:endParaRPr>
          </a:p>
        </p:txBody>
      </p:sp>
      <p:sp>
        <p:nvSpPr>
          <p:cNvPr id="68" name="TextBox 56"/>
          <p:cNvSpPr txBox="1"/>
          <p:nvPr/>
        </p:nvSpPr>
        <p:spPr>
          <a:xfrm>
            <a:off x="4974652" y="4040013"/>
            <a:ext cx="5112568" cy="52197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a:solidFill>
                  <a:schemeClr val="accent1"/>
                </a:solidFill>
              </a:rPr>
              <a:t>研究目标</a:t>
            </a:r>
            <a:r>
              <a:rPr lang="zh-CN" altLang="en-US" sz="2800">
                <a:solidFill>
                  <a:schemeClr val="accent1"/>
                </a:solidFill>
              </a:rPr>
              <a:t>与应用前景</a:t>
            </a:r>
            <a:endParaRPr lang="zh-CN" altLang="en-US" sz="2800" dirty="0">
              <a:solidFill>
                <a:schemeClr val="accent1"/>
              </a:solidFill>
            </a:endParaRPr>
          </a:p>
        </p:txBody>
      </p:sp>
      <p:sp>
        <p:nvSpPr>
          <p:cNvPr id="69" name="TextBox 57"/>
          <p:cNvSpPr txBox="1"/>
          <p:nvPr/>
        </p:nvSpPr>
        <p:spPr>
          <a:xfrm>
            <a:off x="4974652" y="4852282"/>
            <a:ext cx="5112568" cy="52197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dirty="0">
                <a:solidFill>
                  <a:schemeClr val="accent1"/>
                </a:solidFill>
              </a:rPr>
              <a:t>结 论</a:t>
            </a:r>
            <a:endParaRPr lang="zh-CN" altLang="en-US" sz="2800" dirty="0">
              <a:solidFill>
                <a:schemeClr val="accent1"/>
              </a:solidFill>
            </a:endParaRPr>
          </a:p>
        </p:txBody>
      </p:sp>
      <p:sp>
        <p:nvSpPr>
          <p:cNvPr id="70" name="Freeform 22"/>
          <p:cNvSpPr>
            <a:spLocks noEditPoints="1"/>
          </p:cNvSpPr>
          <p:nvPr/>
        </p:nvSpPr>
        <p:spPr bwMode="auto">
          <a:xfrm>
            <a:off x="1398674" y="3929579"/>
            <a:ext cx="1122430" cy="798172"/>
          </a:xfrm>
          <a:custGeom>
            <a:avLst/>
            <a:gdLst>
              <a:gd name="T0" fmla="*/ 623 w 1569"/>
              <a:gd name="T1" fmla="*/ 15 h 1103"/>
              <a:gd name="T2" fmla="*/ 522 w 1569"/>
              <a:gd name="T3" fmla="*/ 620 h 1103"/>
              <a:gd name="T4" fmla="*/ 65 w 1569"/>
              <a:gd name="T5" fmla="*/ 669 h 1103"/>
              <a:gd name="T6" fmla="*/ 166 w 1569"/>
              <a:gd name="T7" fmla="*/ 186 h 1103"/>
              <a:gd name="T8" fmla="*/ 166 w 1569"/>
              <a:gd name="T9" fmla="*/ 354 h 1103"/>
              <a:gd name="T10" fmla="*/ 166 w 1569"/>
              <a:gd name="T11" fmla="*/ 277 h 1103"/>
              <a:gd name="T12" fmla="*/ 522 w 1569"/>
              <a:gd name="T13" fmla="*/ 527 h 1103"/>
              <a:gd name="T14" fmla="*/ 166 w 1569"/>
              <a:gd name="T15" fmla="*/ 527 h 1103"/>
              <a:gd name="T16" fmla="*/ 1266 w 1569"/>
              <a:gd name="T17" fmla="*/ 209 h 1103"/>
              <a:gd name="T18" fmla="*/ 1266 w 1569"/>
              <a:gd name="T19" fmla="*/ 130 h 1103"/>
              <a:gd name="T20" fmla="*/ 821 w 1569"/>
              <a:gd name="T21" fmla="*/ 0 h 1103"/>
              <a:gd name="T22" fmla="*/ 1462 w 1569"/>
              <a:gd name="T23" fmla="*/ 256 h 1103"/>
              <a:gd name="T24" fmla="*/ 1416 w 1569"/>
              <a:gd name="T25" fmla="*/ 407 h 1103"/>
              <a:gd name="T26" fmla="*/ 1400 w 1569"/>
              <a:gd name="T27" fmla="*/ 644 h 1103"/>
              <a:gd name="T28" fmla="*/ 1073 w 1569"/>
              <a:gd name="T29" fmla="*/ 669 h 1103"/>
              <a:gd name="T30" fmla="*/ 1022 w 1569"/>
              <a:gd name="T31" fmla="*/ 585 h 1103"/>
              <a:gd name="T32" fmla="*/ 807 w 1569"/>
              <a:gd name="T33" fmla="*/ 643 h 1103"/>
              <a:gd name="T34" fmla="*/ 814 w 1569"/>
              <a:gd name="T35" fmla="*/ 386 h 1103"/>
              <a:gd name="T36" fmla="*/ 763 w 1569"/>
              <a:gd name="T37" fmla="*/ 256 h 1103"/>
              <a:gd name="T38" fmla="*/ 891 w 1569"/>
              <a:gd name="T39" fmla="*/ 339 h 1103"/>
              <a:gd name="T40" fmla="*/ 1065 w 1569"/>
              <a:gd name="T41" fmla="*/ 406 h 1103"/>
              <a:gd name="T42" fmla="*/ 1162 w 1569"/>
              <a:gd name="T43" fmla="*/ 339 h 1103"/>
              <a:gd name="T44" fmla="*/ 81 w 1569"/>
              <a:gd name="T45" fmla="*/ 1076 h 1103"/>
              <a:gd name="T46" fmla="*/ 81 w 1569"/>
              <a:gd name="T47" fmla="*/ 856 h 1103"/>
              <a:gd name="T48" fmla="*/ 81 w 1569"/>
              <a:gd name="T49" fmla="*/ 830 h 1103"/>
              <a:gd name="T50" fmla="*/ 81 w 1569"/>
              <a:gd name="T51" fmla="*/ 1103 h 1103"/>
              <a:gd name="T52" fmla="*/ 81 w 1569"/>
              <a:gd name="T53" fmla="*/ 1076 h 1103"/>
              <a:gd name="T54" fmla="*/ 230 w 1569"/>
              <a:gd name="T55" fmla="*/ 1059 h 1103"/>
              <a:gd name="T56" fmla="*/ 323 w 1569"/>
              <a:gd name="T57" fmla="*/ 856 h 1103"/>
              <a:gd name="T58" fmla="*/ 323 w 1569"/>
              <a:gd name="T59" fmla="*/ 1076 h 1103"/>
              <a:gd name="T60" fmla="*/ 233 w 1569"/>
              <a:gd name="T61" fmla="*/ 1103 h 1103"/>
              <a:gd name="T62" fmla="*/ 367 w 1569"/>
              <a:gd name="T63" fmla="*/ 859 h 1103"/>
              <a:gd name="T64" fmla="*/ 204 w 1569"/>
              <a:gd name="T65" fmla="*/ 860 h 1103"/>
              <a:gd name="T66" fmla="*/ 537 w 1569"/>
              <a:gd name="T67" fmla="*/ 830 h 1103"/>
              <a:gd name="T68" fmla="*/ 539 w 1569"/>
              <a:gd name="T69" fmla="*/ 859 h 1103"/>
              <a:gd name="T70" fmla="*/ 411 w 1569"/>
              <a:gd name="T71" fmla="*/ 875 h 1103"/>
              <a:gd name="T72" fmla="*/ 441 w 1569"/>
              <a:gd name="T73" fmla="*/ 875 h 1103"/>
              <a:gd name="T74" fmla="*/ 711 w 1569"/>
              <a:gd name="T75" fmla="*/ 856 h 1103"/>
              <a:gd name="T76" fmla="*/ 613 w 1569"/>
              <a:gd name="T77" fmla="*/ 830 h 1103"/>
              <a:gd name="T78" fmla="*/ 683 w 1569"/>
              <a:gd name="T79" fmla="*/ 1103 h 1103"/>
              <a:gd name="T80" fmla="*/ 853 w 1569"/>
              <a:gd name="T81" fmla="*/ 953 h 1103"/>
              <a:gd name="T82" fmla="*/ 947 w 1569"/>
              <a:gd name="T83" fmla="*/ 953 h 1103"/>
              <a:gd name="T84" fmla="*/ 973 w 1569"/>
              <a:gd name="T85" fmla="*/ 856 h 1103"/>
              <a:gd name="T86" fmla="*/ 810 w 1569"/>
              <a:gd name="T87" fmla="*/ 856 h 1103"/>
              <a:gd name="T88" fmla="*/ 973 w 1569"/>
              <a:gd name="T89" fmla="*/ 1103 h 1103"/>
              <a:gd name="T90" fmla="*/ 1163 w 1569"/>
              <a:gd name="T91" fmla="*/ 1103 h 1103"/>
              <a:gd name="T92" fmla="*/ 1007 w 1569"/>
              <a:gd name="T93" fmla="*/ 830 h 1103"/>
              <a:gd name="T94" fmla="*/ 1134 w 1569"/>
              <a:gd name="T95" fmla="*/ 1103 h 1103"/>
              <a:gd name="T96" fmla="*/ 1007 w 1569"/>
              <a:gd name="T97" fmla="*/ 1103 h 1103"/>
              <a:gd name="T98" fmla="*/ 1007 w 1569"/>
              <a:gd name="T99" fmla="*/ 875 h 1103"/>
              <a:gd name="T100" fmla="*/ 1371 w 1569"/>
              <a:gd name="T101" fmla="*/ 856 h 1103"/>
              <a:gd name="T102" fmla="*/ 1209 w 1569"/>
              <a:gd name="T103" fmla="*/ 856 h 1103"/>
              <a:gd name="T104" fmla="*/ 1306 w 1569"/>
              <a:gd name="T105" fmla="*/ 1103 h 1103"/>
              <a:gd name="T106" fmla="*/ 1406 w 1569"/>
              <a:gd name="T107" fmla="*/ 1103 h 1103"/>
              <a:gd name="T108" fmla="*/ 1531 w 1569"/>
              <a:gd name="T109" fmla="*/ 970 h 1103"/>
              <a:gd name="T110" fmla="*/ 1487 w 1569"/>
              <a:gd name="T111" fmla="*/ 856 h 1103"/>
              <a:gd name="T112" fmla="*/ 1487 w 1569"/>
              <a:gd name="T113" fmla="*/ 830 h 1103"/>
              <a:gd name="T114" fmla="*/ 1506 w 1569"/>
              <a:gd name="T115" fmla="*/ 990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69" h="1103">
                <a:moveTo>
                  <a:pt x="65" y="669"/>
                </a:moveTo>
                <a:lnTo>
                  <a:pt x="65" y="15"/>
                </a:lnTo>
                <a:lnTo>
                  <a:pt x="623" y="15"/>
                </a:lnTo>
                <a:lnTo>
                  <a:pt x="623" y="669"/>
                </a:lnTo>
                <a:lnTo>
                  <a:pt x="522" y="669"/>
                </a:lnTo>
                <a:lnTo>
                  <a:pt x="522" y="620"/>
                </a:lnTo>
                <a:lnTo>
                  <a:pt x="166" y="620"/>
                </a:lnTo>
                <a:lnTo>
                  <a:pt x="166" y="669"/>
                </a:lnTo>
                <a:lnTo>
                  <a:pt x="65" y="669"/>
                </a:lnTo>
                <a:close/>
                <a:moveTo>
                  <a:pt x="522" y="108"/>
                </a:moveTo>
                <a:lnTo>
                  <a:pt x="166" y="108"/>
                </a:lnTo>
                <a:lnTo>
                  <a:pt x="166" y="186"/>
                </a:lnTo>
                <a:lnTo>
                  <a:pt x="522" y="186"/>
                </a:lnTo>
                <a:lnTo>
                  <a:pt x="522" y="108"/>
                </a:lnTo>
                <a:close/>
                <a:moveTo>
                  <a:pt x="166" y="354"/>
                </a:moveTo>
                <a:lnTo>
                  <a:pt x="522" y="354"/>
                </a:lnTo>
                <a:lnTo>
                  <a:pt x="522" y="277"/>
                </a:lnTo>
                <a:lnTo>
                  <a:pt x="166" y="277"/>
                </a:lnTo>
                <a:lnTo>
                  <a:pt x="166" y="354"/>
                </a:lnTo>
                <a:close/>
                <a:moveTo>
                  <a:pt x="166" y="527"/>
                </a:moveTo>
                <a:lnTo>
                  <a:pt x="522" y="527"/>
                </a:lnTo>
                <a:lnTo>
                  <a:pt x="522" y="445"/>
                </a:lnTo>
                <a:lnTo>
                  <a:pt x="166" y="445"/>
                </a:lnTo>
                <a:lnTo>
                  <a:pt x="166" y="527"/>
                </a:lnTo>
                <a:close/>
                <a:moveTo>
                  <a:pt x="763" y="256"/>
                </a:moveTo>
                <a:lnTo>
                  <a:pt x="1266" y="256"/>
                </a:lnTo>
                <a:lnTo>
                  <a:pt x="1266" y="209"/>
                </a:lnTo>
                <a:lnTo>
                  <a:pt x="846" y="209"/>
                </a:lnTo>
                <a:lnTo>
                  <a:pt x="846" y="130"/>
                </a:lnTo>
                <a:lnTo>
                  <a:pt x="1266" y="130"/>
                </a:lnTo>
                <a:lnTo>
                  <a:pt x="1266" y="83"/>
                </a:lnTo>
                <a:lnTo>
                  <a:pt x="821" y="83"/>
                </a:lnTo>
                <a:lnTo>
                  <a:pt x="821" y="0"/>
                </a:lnTo>
                <a:lnTo>
                  <a:pt x="1363" y="0"/>
                </a:lnTo>
                <a:lnTo>
                  <a:pt x="1363" y="256"/>
                </a:lnTo>
                <a:lnTo>
                  <a:pt x="1462" y="256"/>
                </a:lnTo>
                <a:lnTo>
                  <a:pt x="1462" y="339"/>
                </a:lnTo>
                <a:lnTo>
                  <a:pt x="1350" y="339"/>
                </a:lnTo>
                <a:lnTo>
                  <a:pt x="1416" y="407"/>
                </a:lnTo>
                <a:cubicBezTo>
                  <a:pt x="1374" y="435"/>
                  <a:pt x="1334" y="463"/>
                  <a:pt x="1296" y="490"/>
                </a:cubicBezTo>
                <a:cubicBezTo>
                  <a:pt x="1344" y="518"/>
                  <a:pt x="1400" y="540"/>
                  <a:pt x="1463" y="555"/>
                </a:cubicBezTo>
                <a:cubicBezTo>
                  <a:pt x="1435" y="593"/>
                  <a:pt x="1414" y="623"/>
                  <a:pt x="1400" y="644"/>
                </a:cubicBezTo>
                <a:cubicBezTo>
                  <a:pt x="1305" y="610"/>
                  <a:pt x="1226" y="556"/>
                  <a:pt x="1162" y="482"/>
                </a:cubicBezTo>
                <a:lnTo>
                  <a:pt x="1162" y="559"/>
                </a:lnTo>
                <a:cubicBezTo>
                  <a:pt x="1162" y="630"/>
                  <a:pt x="1132" y="666"/>
                  <a:pt x="1073" y="669"/>
                </a:cubicBezTo>
                <a:cubicBezTo>
                  <a:pt x="1045" y="671"/>
                  <a:pt x="1010" y="672"/>
                  <a:pt x="967" y="673"/>
                </a:cubicBezTo>
                <a:cubicBezTo>
                  <a:pt x="960" y="637"/>
                  <a:pt x="953" y="607"/>
                  <a:pt x="946" y="582"/>
                </a:cubicBezTo>
                <a:cubicBezTo>
                  <a:pt x="979" y="585"/>
                  <a:pt x="1004" y="586"/>
                  <a:pt x="1022" y="585"/>
                </a:cubicBezTo>
                <a:cubicBezTo>
                  <a:pt x="1051" y="585"/>
                  <a:pt x="1065" y="570"/>
                  <a:pt x="1065" y="540"/>
                </a:cubicBezTo>
                <a:lnTo>
                  <a:pt x="1065" y="504"/>
                </a:lnTo>
                <a:cubicBezTo>
                  <a:pt x="958" y="559"/>
                  <a:pt x="872" y="605"/>
                  <a:pt x="807" y="643"/>
                </a:cubicBezTo>
                <a:lnTo>
                  <a:pt x="760" y="550"/>
                </a:lnTo>
                <a:cubicBezTo>
                  <a:pt x="816" y="526"/>
                  <a:pt x="870" y="502"/>
                  <a:pt x="921" y="478"/>
                </a:cubicBezTo>
                <a:cubicBezTo>
                  <a:pt x="882" y="441"/>
                  <a:pt x="847" y="411"/>
                  <a:pt x="814" y="386"/>
                </a:cubicBezTo>
                <a:lnTo>
                  <a:pt x="854" y="339"/>
                </a:lnTo>
                <a:lnTo>
                  <a:pt x="763" y="339"/>
                </a:lnTo>
                <a:lnTo>
                  <a:pt x="763" y="256"/>
                </a:lnTo>
                <a:close/>
                <a:moveTo>
                  <a:pt x="1065" y="406"/>
                </a:moveTo>
                <a:lnTo>
                  <a:pt x="1065" y="339"/>
                </a:lnTo>
                <a:lnTo>
                  <a:pt x="891" y="339"/>
                </a:lnTo>
                <a:cubicBezTo>
                  <a:pt x="919" y="360"/>
                  <a:pt x="951" y="385"/>
                  <a:pt x="985" y="412"/>
                </a:cubicBezTo>
                <a:lnTo>
                  <a:pt x="927" y="475"/>
                </a:lnTo>
                <a:cubicBezTo>
                  <a:pt x="975" y="453"/>
                  <a:pt x="1021" y="430"/>
                  <a:pt x="1065" y="406"/>
                </a:cubicBezTo>
                <a:close/>
                <a:moveTo>
                  <a:pt x="1223" y="436"/>
                </a:moveTo>
                <a:cubicBezTo>
                  <a:pt x="1263" y="409"/>
                  <a:pt x="1302" y="377"/>
                  <a:pt x="1342" y="339"/>
                </a:cubicBezTo>
                <a:lnTo>
                  <a:pt x="1162" y="339"/>
                </a:lnTo>
                <a:lnTo>
                  <a:pt x="1162" y="368"/>
                </a:lnTo>
                <a:cubicBezTo>
                  <a:pt x="1180" y="393"/>
                  <a:pt x="1200" y="416"/>
                  <a:pt x="1223" y="436"/>
                </a:cubicBezTo>
                <a:close/>
                <a:moveTo>
                  <a:pt x="81" y="1076"/>
                </a:moveTo>
                <a:cubicBezTo>
                  <a:pt x="44" y="1076"/>
                  <a:pt x="26" y="1059"/>
                  <a:pt x="26" y="1025"/>
                </a:cubicBezTo>
                <a:lnTo>
                  <a:pt x="26" y="902"/>
                </a:lnTo>
                <a:cubicBezTo>
                  <a:pt x="26" y="871"/>
                  <a:pt x="44" y="856"/>
                  <a:pt x="81" y="856"/>
                </a:cubicBezTo>
                <a:lnTo>
                  <a:pt x="163" y="856"/>
                </a:lnTo>
                <a:lnTo>
                  <a:pt x="163" y="830"/>
                </a:lnTo>
                <a:lnTo>
                  <a:pt x="81" y="830"/>
                </a:lnTo>
                <a:cubicBezTo>
                  <a:pt x="27" y="830"/>
                  <a:pt x="0" y="853"/>
                  <a:pt x="0" y="901"/>
                </a:cubicBezTo>
                <a:lnTo>
                  <a:pt x="0" y="1032"/>
                </a:lnTo>
                <a:cubicBezTo>
                  <a:pt x="0" y="1080"/>
                  <a:pt x="27" y="1103"/>
                  <a:pt x="81" y="1103"/>
                </a:cubicBezTo>
                <a:lnTo>
                  <a:pt x="164" y="1103"/>
                </a:lnTo>
                <a:lnTo>
                  <a:pt x="164" y="1076"/>
                </a:lnTo>
                <a:lnTo>
                  <a:pt x="81" y="1076"/>
                </a:lnTo>
                <a:close/>
                <a:moveTo>
                  <a:pt x="323" y="1076"/>
                </a:moveTo>
                <a:lnTo>
                  <a:pt x="247" y="1076"/>
                </a:lnTo>
                <a:cubicBezTo>
                  <a:pt x="235" y="1076"/>
                  <a:pt x="230" y="1070"/>
                  <a:pt x="230" y="1059"/>
                </a:cubicBezTo>
                <a:lnTo>
                  <a:pt x="230" y="874"/>
                </a:lnTo>
                <a:cubicBezTo>
                  <a:pt x="230" y="862"/>
                  <a:pt x="235" y="856"/>
                  <a:pt x="246" y="856"/>
                </a:cubicBezTo>
                <a:lnTo>
                  <a:pt x="323" y="856"/>
                </a:lnTo>
                <a:cubicBezTo>
                  <a:pt x="334" y="856"/>
                  <a:pt x="339" y="862"/>
                  <a:pt x="339" y="875"/>
                </a:cubicBezTo>
                <a:lnTo>
                  <a:pt x="339" y="1058"/>
                </a:lnTo>
                <a:cubicBezTo>
                  <a:pt x="339" y="1070"/>
                  <a:pt x="334" y="1076"/>
                  <a:pt x="323" y="1076"/>
                </a:cubicBezTo>
                <a:close/>
                <a:moveTo>
                  <a:pt x="204" y="860"/>
                </a:moveTo>
                <a:lnTo>
                  <a:pt x="204" y="1070"/>
                </a:lnTo>
                <a:cubicBezTo>
                  <a:pt x="204" y="1092"/>
                  <a:pt x="214" y="1103"/>
                  <a:pt x="233" y="1103"/>
                </a:cubicBezTo>
                <a:lnTo>
                  <a:pt x="339" y="1103"/>
                </a:lnTo>
                <a:cubicBezTo>
                  <a:pt x="357" y="1103"/>
                  <a:pt x="367" y="1094"/>
                  <a:pt x="367" y="1075"/>
                </a:cubicBezTo>
                <a:lnTo>
                  <a:pt x="367" y="859"/>
                </a:lnTo>
                <a:cubicBezTo>
                  <a:pt x="364" y="842"/>
                  <a:pt x="355" y="832"/>
                  <a:pt x="338" y="830"/>
                </a:cubicBezTo>
                <a:lnTo>
                  <a:pt x="230" y="830"/>
                </a:lnTo>
                <a:cubicBezTo>
                  <a:pt x="213" y="830"/>
                  <a:pt x="204" y="840"/>
                  <a:pt x="204" y="860"/>
                </a:cubicBezTo>
                <a:close/>
                <a:moveTo>
                  <a:pt x="567" y="1103"/>
                </a:moveTo>
                <a:lnTo>
                  <a:pt x="567" y="859"/>
                </a:lnTo>
                <a:cubicBezTo>
                  <a:pt x="567" y="839"/>
                  <a:pt x="557" y="830"/>
                  <a:pt x="537" y="830"/>
                </a:cubicBezTo>
                <a:lnTo>
                  <a:pt x="411" y="830"/>
                </a:lnTo>
                <a:lnTo>
                  <a:pt x="411" y="859"/>
                </a:lnTo>
                <a:lnTo>
                  <a:pt x="539" y="859"/>
                </a:lnTo>
                <a:lnTo>
                  <a:pt x="539" y="1103"/>
                </a:lnTo>
                <a:lnTo>
                  <a:pt x="567" y="1103"/>
                </a:lnTo>
                <a:close/>
                <a:moveTo>
                  <a:pt x="411" y="875"/>
                </a:moveTo>
                <a:lnTo>
                  <a:pt x="411" y="1103"/>
                </a:lnTo>
                <a:lnTo>
                  <a:pt x="441" y="1103"/>
                </a:lnTo>
                <a:lnTo>
                  <a:pt x="441" y="875"/>
                </a:lnTo>
                <a:lnTo>
                  <a:pt x="411" y="875"/>
                </a:lnTo>
                <a:close/>
                <a:moveTo>
                  <a:pt x="711" y="1103"/>
                </a:moveTo>
                <a:lnTo>
                  <a:pt x="711" y="856"/>
                </a:lnTo>
                <a:lnTo>
                  <a:pt x="776" y="856"/>
                </a:lnTo>
                <a:lnTo>
                  <a:pt x="776" y="830"/>
                </a:lnTo>
                <a:lnTo>
                  <a:pt x="613" y="830"/>
                </a:lnTo>
                <a:lnTo>
                  <a:pt x="613" y="856"/>
                </a:lnTo>
                <a:lnTo>
                  <a:pt x="683" y="856"/>
                </a:lnTo>
                <a:lnTo>
                  <a:pt x="683" y="1103"/>
                </a:lnTo>
                <a:lnTo>
                  <a:pt x="711" y="1103"/>
                </a:lnTo>
                <a:close/>
                <a:moveTo>
                  <a:pt x="947" y="953"/>
                </a:moveTo>
                <a:lnTo>
                  <a:pt x="853" y="953"/>
                </a:lnTo>
                <a:lnTo>
                  <a:pt x="853" y="980"/>
                </a:lnTo>
                <a:lnTo>
                  <a:pt x="947" y="980"/>
                </a:lnTo>
                <a:lnTo>
                  <a:pt x="947" y="953"/>
                </a:lnTo>
                <a:close/>
                <a:moveTo>
                  <a:pt x="836" y="1076"/>
                </a:moveTo>
                <a:lnTo>
                  <a:pt x="836" y="856"/>
                </a:lnTo>
                <a:lnTo>
                  <a:pt x="973" y="856"/>
                </a:lnTo>
                <a:lnTo>
                  <a:pt x="973" y="830"/>
                </a:lnTo>
                <a:lnTo>
                  <a:pt x="836" y="830"/>
                </a:lnTo>
                <a:cubicBezTo>
                  <a:pt x="819" y="830"/>
                  <a:pt x="810" y="838"/>
                  <a:pt x="810" y="856"/>
                </a:cubicBezTo>
                <a:lnTo>
                  <a:pt x="810" y="1077"/>
                </a:lnTo>
                <a:cubicBezTo>
                  <a:pt x="810" y="1094"/>
                  <a:pt x="819" y="1103"/>
                  <a:pt x="836" y="1103"/>
                </a:cubicBezTo>
                <a:lnTo>
                  <a:pt x="973" y="1103"/>
                </a:lnTo>
                <a:lnTo>
                  <a:pt x="973" y="1076"/>
                </a:lnTo>
                <a:lnTo>
                  <a:pt x="836" y="1076"/>
                </a:lnTo>
                <a:close/>
                <a:moveTo>
                  <a:pt x="1163" y="1103"/>
                </a:moveTo>
                <a:lnTo>
                  <a:pt x="1163" y="859"/>
                </a:lnTo>
                <a:cubicBezTo>
                  <a:pt x="1163" y="839"/>
                  <a:pt x="1153" y="830"/>
                  <a:pt x="1132" y="830"/>
                </a:cubicBezTo>
                <a:lnTo>
                  <a:pt x="1007" y="830"/>
                </a:lnTo>
                <a:lnTo>
                  <a:pt x="1007" y="859"/>
                </a:lnTo>
                <a:lnTo>
                  <a:pt x="1134" y="859"/>
                </a:lnTo>
                <a:lnTo>
                  <a:pt x="1134" y="1103"/>
                </a:lnTo>
                <a:lnTo>
                  <a:pt x="1163" y="1103"/>
                </a:lnTo>
                <a:close/>
                <a:moveTo>
                  <a:pt x="1007" y="875"/>
                </a:moveTo>
                <a:lnTo>
                  <a:pt x="1007" y="1103"/>
                </a:lnTo>
                <a:lnTo>
                  <a:pt x="1037" y="1103"/>
                </a:lnTo>
                <a:lnTo>
                  <a:pt x="1037" y="875"/>
                </a:lnTo>
                <a:lnTo>
                  <a:pt x="1007" y="875"/>
                </a:lnTo>
                <a:close/>
                <a:moveTo>
                  <a:pt x="1306" y="1103"/>
                </a:moveTo>
                <a:lnTo>
                  <a:pt x="1306" y="856"/>
                </a:lnTo>
                <a:lnTo>
                  <a:pt x="1371" y="856"/>
                </a:lnTo>
                <a:lnTo>
                  <a:pt x="1371" y="830"/>
                </a:lnTo>
                <a:lnTo>
                  <a:pt x="1209" y="830"/>
                </a:lnTo>
                <a:lnTo>
                  <a:pt x="1209" y="856"/>
                </a:lnTo>
                <a:lnTo>
                  <a:pt x="1278" y="856"/>
                </a:lnTo>
                <a:lnTo>
                  <a:pt x="1278" y="1103"/>
                </a:lnTo>
                <a:lnTo>
                  <a:pt x="1306" y="1103"/>
                </a:lnTo>
                <a:close/>
                <a:moveTo>
                  <a:pt x="1487" y="1076"/>
                </a:moveTo>
                <a:lnTo>
                  <a:pt x="1406" y="1076"/>
                </a:lnTo>
                <a:lnTo>
                  <a:pt x="1406" y="1103"/>
                </a:lnTo>
                <a:lnTo>
                  <a:pt x="1487" y="1103"/>
                </a:lnTo>
                <a:cubicBezTo>
                  <a:pt x="1542" y="1103"/>
                  <a:pt x="1569" y="1079"/>
                  <a:pt x="1569" y="1031"/>
                </a:cubicBezTo>
                <a:cubicBezTo>
                  <a:pt x="1569" y="1002"/>
                  <a:pt x="1556" y="982"/>
                  <a:pt x="1531" y="970"/>
                </a:cubicBezTo>
                <a:lnTo>
                  <a:pt x="1468" y="940"/>
                </a:lnTo>
                <a:cubicBezTo>
                  <a:pt x="1444" y="929"/>
                  <a:pt x="1432" y="916"/>
                  <a:pt x="1432" y="902"/>
                </a:cubicBezTo>
                <a:cubicBezTo>
                  <a:pt x="1432" y="871"/>
                  <a:pt x="1450" y="856"/>
                  <a:pt x="1487" y="856"/>
                </a:cubicBezTo>
                <a:lnTo>
                  <a:pt x="1569" y="856"/>
                </a:lnTo>
                <a:lnTo>
                  <a:pt x="1569" y="830"/>
                </a:lnTo>
                <a:lnTo>
                  <a:pt x="1487" y="830"/>
                </a:lnTo>
                <a:cubicBezTo>
                  <a:pt x="1433" y="830"/>
                  <a:pt x="1406" y="853"/>
                  <a:pt x="1406" y="901"/>
                </a:cubicBezTo>
                <a:cubicBezTo>
                  <a:pt x="1406" y="923"/>
                  <a:pt x="1418" y="942"/>
                  <a:pt x="1441" y="958"/>
                </a:cubicBezTo>
                <a:cubicBezTo>
                  <a:pt x="1452" y="963"/>
                  <a:pt x="1473" y="974"/>
                  <a:pt x="1506" y="990"/>
                </a:cubicBezTo>
                <a:cubicBezTo>
                  <a:pt x="1530" y="1001"/>
                  <a:pt x="1541" y="1013"/>
                  <a:pt x="1541" y="1027"/>
                </a:cubicBezTo>
                <a:cubicBezTo>
                  <a:pt x="1541" y="1059"/>
                  <a:pt x="1523" y="1076"/>
                  <a:pt x="1487" y="1076"/>
                </a:cubicBezTo>
                <a:close/>
              </a:path>
            </a:pathLst>
          </a:custGeom>
          <a:solidFill>
            <a:schemeClr val="bg1"/>
          </a:solidFill>
          <a:ln>
            <a:noFill/>
          </a:ln>
        </p:spPr>
        <p:txBody>
          <a:bodyPr vert="horz" wrap="square" lIns="91440" tIns="45720" rIns="91440" bIns="45720" numCol="1" anchor="t" anchorCtr="0" compatLnSpc="1"/>
          <a:lstStyle/>
          <a:p>
            <a:endParaRPr lang="zh-CN" altLang="en-US" sz="2000"/>
          </a:p>
        </p:txBody>
      </p:sp>
      <p:grpSp>
        <p:nvGrpSpPr>
          <p:cNvPr id="71" name="组合 70"/>
          <p:cNvGrpSpPr/>
          <p:nvPr/>
        </p:nvGrpSpPr>
        <p:grpSpPr>
          <a:xfrm>
            <a:off x="1162621" y="2094383"/>
            <a:ext cx="1620324" cy="1620324"/>
            <a:chOff x="1245706" y="2233014"/>
            <a:chExt cx="1620324" cy="1620324"/>
          </a:xfrm>
        </p:grpSpPr>
        <p:sp>
          <p:nvSpPr>
            <p:cNvPr id="73" name="Freeform 17"/>
            <p:cNvSpPr>
              <a:spLocks noEditPoints="1"/>
            </p:cNvSpPr>
            <p:nvPr/>
          </p:nvSpPr>
          <p:spPr bwMode="auto">
            <a:xfrm>
              <a:off x="1512902" y="2470830"/>
              <a:ext cx="1087438" cy="1009650"/>
            </a:xfrm>
            <a:custGeom>
              <a:avLst/>
              <a:gdLst>
                <a:gd name="T0" fmla="*/ 756 w 1374"/>
                <a:gd name="T1" fmla="*/ 1116 h 1276"/>
                <a:gd name="T2" fmla="*/ 566 w 1374"/>
                <a:gd name="T3" fmla="*/ 1200 h 1276"/>
                <a:gd name="T4" fmla="*/ 385 w 1374"/>
                <a:gd name="T5" fmla="*/ 42 h 1276"/>
                <a:gd name="T6" fmla="*/ 425 w 1374"/>
                <a:gd name="T7" fmla="*/ 69 h 1276"/>
                <a:gd name="T8" fmla="*/ 693 w 1374"/>
                <a:gd name="T9" fmla="*/ 3 h 1276"/>
                <a:gd name="T10" fmla="*/ 343 w 1374"/>
                <a:gd name="T11" fmla="*/ 52 h 1276"/>
                <a:gd name="T12" fmla="*/ 418 w 1374"/>
                <a:gd name="T13" fmla="*/ 126 h 1276"/>
                <a:gd name="T14" fmla="*/ 402 w 1374"/>
                <a:gd name="T15" fmla="*/ 690 h 1276"/>
                <a:gd name="T16" fmla="*/ 327 w 1374"/>
                <a:gd name="T17" fmla="*/ 616 h 1276"/>
                <a:gd name="T18" fmla="*/ 343 w 1374"/>
                <a:gd name="T19" fmla="*/ 52 h 1276"/>
                <a:gd name="T20" fmla="*/ 625 w 1374"/>
                <a:gd name="T21" fmla="*/ 245 h 1276"/>
                <a:gd name="T22" fmla="*/ 946 w 1374"/>
                <a:gd name="T23" fmla="*/ 208 h 1276"/>
                <a:gd name="T24" fmla="*/ 590 w 1374"/>
                <a:gd name="T25" fmla="*/ 222 h 1276"/>
                <a:gd name="T26" fmla="*/ 608 w 1374"/>
                <a:gd name="T27" fmla="*/ 270 h 1276"/>
                <a:gd name="T28" fmla="*/ 624 w 1374"/>
                <a:gd name="T29" fmla="*/ 854 h 1276"/>
                <a:gd name="T30" fmla="*/ 548 w 1374"/>
                <a:gd name="T31" fmla="*/ 831 h 1276"/>
                <a:gd name="T32" fmla="*/ 532 w 1374"/>
                <a:gd name="T33" fmla="*/ 247 h 1276"/>
                <a:gd name="T34" fmla="*/ 653 w 1374"/>
                <a:gd name="T35" fmla="*/ 294 h 1276"/>
                <a:gd name="T36" fmla="*/ 1036 w 1374"/>
                <a:gd name="T37" fmla="*/ 294 h 1276"/>
                <a:gd name="T38" fmla="*/ 984 w 1374"/>
                <a:gd name="T39" fmla="*/ 822 h 1276"/>
                <a:gd name="T40" fmla="*/ 653 w 1374"/>
                <a:gd name="T41" fmla="*/ 294 h 1276"/>
                <a:gd name="T42" fmla="*/ 975 w 1374"/>
                <a:gd name="T43" fmla="*/ 337 h 1276"/>
                <a:gd name="T44" fmla="*/ 716 w 1374"/>
                <a:gd name="T45" fmla="*/ 487 h 1276"/>
                <a:gd name="T46" fmla="*/ 447 w 1374"/>
                <a:gd name="T47" fmla="*/ 114 h 1276"/>
                <a:gd name="T48" fmla="*/ 830 w 1374"/>
                <a:gd name="T49" fmla="*/ 114 h 1276"/>
                <a:gd name="T50" fmla="*/ 517 w 1374"/>
                <a:gd name="T51" fmla="*/ 168 h 1276"/>
                <a:gd name="T52" fmla="*/ 487 w 1374"/>
                <a:gd name="T53" fmla="*/ 680 h 1276"/>
                <a:gd name="T54" fmla="*/ 447 w 1374"/>
                <a:gd name="T55" fmla="*/ 114 h 1276"/>
                <a:gd name="T56" fmla="*/ 272 w 1374"/>
                <a:gd name="T57" fmla="*/ 382 h 1276"/>
                <a:gd name="T58" fmla="*/ 210 w 1374"/>
                <a:gd name="T59" fmla="*/ 275 h 1276"/>
                <a:gd name="T60" fmla="*/ 109 w 1374"/>
                <a:gd name="T61" fmla="*/ 946 h 1276"/>
                <a:gd name="T62" fmla="*/ 183 w 1374"/>
                <a:gd name="T63" fmla="*/ 1043 h 1276"/>
                <a:gd name="T64" fmla="*/ 0 w 1374"/>
                <a:gd name="T65" fmla="*/ 1276 h 1276"/>
                <a:gd name="T66" fmla="*/ 1374 w 1374"/>
                <a:gd name="T67" fmla="*/ 1188 h 1276"/>
                <a:gd name="T68" fmla="*/ 1257 w 1374"/>
                <a:gd name="T69" fmla="*/ 946 h 1276"/>
                <a:gd name="T70" fmla="*/ 1156 w 1374"/>
                <a:gd name="T71" fmla="*/ 275 h 1276"/>
                <a:gd name="T72" fmla="*/ 1095 w 1374"/>
                <a:gd name="T73" fmla="*/ 382 h 1276"/>
                <a:gd name="T74" fmla="*/ 1161 w 1374"/>
                <a:gd name="T75" fmla="*/ 961 h 1276"/>
                <a:gd name="T76" fmla="*/ 205 w 1374"/>
                <a:gd name="T77" fmla="*/ 382 h 1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74" h="1276">
                  <a:moveTo>
                    <a:pt x="610" y="1116"/>
                  </a:moveTo>
                  <a:lnTo>
                    <a:pt x="756" y="1116"/>
                  </a:lnTo>
                  <a:lnTo>
                    <a:pt x="807" y="1200"/>
                  </a:lnTo>
                  <a:lnTo>
                    <a:pt x="566" y="1200"/>
                  </a:lnTo>
                  <a:lnTo>
                    <a:pt x="610" y="1116"/>
                  </a:lnTo>
                  <a:close/>
                  <a:moveTo>
                    <a:pt x="385" y="42"/>
                  </a:moveTo>
                  <a:lnTo>
                    <a:pt x="420" y="65"/>
                  </a:lnTo>
                  <a:cubicBezTo>
                    <a:pt x="422" y="66"/>
                    <a:pt x="423" y="67"/>
                    <a:pt x="425" y="69"/>
                  </a:cubicBezTo>
                  <a:lnTo>
                    <a:pt x="741" y="28"/>
                  </a:lnTo>
                  <a:cubicBezTo>
                    <a:pt x="734" y="11"/>
                    <a:pt x="715" y="0"/>
                    <a:pt x="693" y="3"/>
                  </a:cubicBezTo>
                  <a:lnTo>
                    <a:pt x="385" y="42"/>
                  </a:lnTo>
                  <a:close/>
                  <a:moveTo>
                    <a:pt x="343" y="52"/>
                  </a:moveTo>
                  <a:lnTo>
                    <a:pt x="402" y="90"/>
                  </a:lnTo>
                  <a:cubicBezTo>
                    <a:pt x="411" y="96"/>
                    <a:pt x="418" y="112"/>
                    <a:pt x="418" y="126"/>
                  </a:cubicBezTo>
                  <a:lnTo>
                    <a:pt x="418" y="675"/>
                  </a:lnTo>
                  <a:cubicBezTo>
                    <a:pt x="418" y="689"/>
                    <a:pt x="411" y="696"/>
                    <a:pt x="402" y="690"/>
                  </a:cubicBezTo>
                  <a:lnTo>
                    <a:pt x="343" y="652"/>
                  </a:lnTo>
                  <a:cubicBezTo>
                    <a:pt x="334" y="646"/>
                    <a:pt x="327" y="630"/>
                    <a:pt x="327" y="616"/>
                  </a:cubicBezTo>
                  <a:lnTo>
                    <a:pt x="327" y="67"/>
                  </a:lnTo>
                  <a:cubicBezTo>
                    <a:pt x="327" y="53"/>
                    <a:pt x="334" y="46"/>
                    <a:pt x="343" y="52"/>
                  </a:cubicBezTo>
                  <a:close/>
                  <a:moveTo>
                    <a:pt x="590" y="222"/>
                  </a:moveTo>
                  <a:lnTo>
                    <a:pt x="625" y="245"/>
                  </a:lnTo>
                  <a:cubicBezTo>
                    <a:pt x="627" y="246"/>
                    <a:pt x="629" y="247"/>
                    <a:pt x="630" y="248"/>
                  </a:cubicBezTo>
                  <a:lnTo>
                    <a:pt x="946" y="208"/>
                  </a:lnTo>
                  <a:cubicBezTo>
                    <a:pt x="939" y="190"/>
                    <a:pt x="920" y="180"/>
                    <a:pt x="898" y="183"/>
                  </a:cubicBezTo>
                  <a:lnTo>
                    <a:pt x="590" y="222"/>
                  </a:lnTo>
                  <a:close/>
                  <a:moveTo>
                    <a:pt x="548" y="232"/>
                  </a:moveTo>
                  <a:lnTo>
                    <a:pt x="608" y="270"/>
                  </a:lnTo>
                  <a:cubicBezTo>
                    <a:pt x="616" y="275"/>
                    <a:pt x="624" y="292"/>
                    <a:pt x="624" y="306"/>
                  </a:cubicBezTo>
                  <a:lnTo>
                    <a:pt x="624" y="854"/>
                  </a:lnTo>
                  <a:cubicBezTo>
                    <a:pt x="624" y="868"/>
                    <a:pt x="616" y="875"/>
                    <a:pt x="608" y="869"/>
                  </a:cubicBezTo>
                  <a:lnTo>
                    <a:pt x="548" y="831"/>
                  </a:lnTo>
                  <a:cubicBezTo>
                    <a:pt x="539" y="826"/>
                    <a:pt x="532" y="810"/>
                    <a:pt x="532" y="796"/>
                  </a:cubicBezTo>
                  <a:lnTo>
                    <a:pt x="532" y="247"/>
                  </a:lnTo>
                  <a:cubicBezTo>
                    <a:pt x="532" y="233"/>
                    <a:pt x="539" y="226"/>
                    <a:pt x="548" y="232"/>
                  </a:cubicBezTo>
                  <a:close/>
                  <a:moveTo>
                    <a:pt x="653" y="294"/>
                  </a:moveTo>
                  <a:lnTo>
                    <a:pt x="984" y="251"/>
                  </a:lnTo>
                  <a:cubicBezTo>
                    <a:pt x="1012" y="247"/>
                    <a:pt x="1036" y="267"/>
                    <a:pt x="1036" y="294"/>
                  </a:cubicBezTo>
                  <a:lnTo>
                    <a:pt x="1036" y="766"/>
                  </a:lnTo>
                  <a:cubicBezTo>
                    <a:pt x="1036" y="793"/>
                    <a:pt x="1012" y="818"/>
                    <a:pt x="984" y="822"/>
                  </a:cubicBezTo>
                  <a:lnTo>
                    <a:pt x="653" y="864"/>
                  </a:lnTo>
                  <a:lnTo>
                    <a:pt x="653" y="294"/>
                  </a:lnTo>
                  <a:close/>
                  <a:moveTo>
                    <a:pt x="716" y="371"/>
                  </a:moveTo>
                  <a:lnTo>
                    <a:pt x="975" y="337"/>
                  </a:lnTo>
                  <a:lnTo>
                    <a:pt x="975" y="454"/>
                  </a:lnTo>
                  <a:lnTo>
                    <a:pt x="716" y="487"/>
                  </a:lnTo>
                  <a:lnTo>
                    <a:pt x="716" y="371"/>
                  </a:lnTo>
                  <a:close/>
                  <a:moveTo>
                    <a:pt x="447" y="114"/>
                  </a:moveTo>
                  <a:lnTo>
                    <a:pt x="778" y="72"/>
                  </a:lnTo>
                  <a:cubicBezTo>
                    <a:pt x="807" y="68"/>
                    <a:pt x="830" y="87"/>
                    <a:pt x="830" y="114"/>
                  </a:cubicBezTo>
                  <a:lnTo>
                    <a:pt x="830" y="128"/>
                  </a:lnTo>
                  <a:lnTo>
                    <a:pt x="517" y="168"/>
                  </a:lnTo>
                  <a:cubicBezTo>
                    <a:pt x="495" y="174"/>
                    <a:pt x="486" y="188"/>
                    <a:pt x="487" y="218"/>
                  </a:cubicBezTo>
                  <a:lnTo>
                    <a:pt x="487" y="680"/>
                  </a:lnTo>
                  <a:lnTo>
                    <a:pt x="447" y="685"/>
                  </a:lnTo>
                  <a:lnTo>
                    <a:pt x="447" y="114"/>
                  </a:lnTo>
                  <a:close/>
                  <a:moveTo>
                    <a:pt x="205" y="382"/>
                  </a:moveTo>
                  <a:lnTo>
                    <a:pt x="272" y="382"/>
                  </a:lnTo>
                  <a:lnTo>
                    <a:pt x="272" y="275"/>
                  </a:lnTo>
                  <a:lnTo>
                    <a:pt x="210" y="275"/>
                  </a:lnTo>
                  <a:cubicBezTo>
                    <a:pt x="155" y="275"/>
                    <a:pt x="109" y="320"/>
                    <a:pt x="109" y="376"/>
                  </a:cubicBezTo>
                  <a:lnTo>
                    <a:pt x="109" y="946"/>
                  </a:lnTo>
                  <a:cubicBezTo>
                    <a:pt x="109" y="992"/>
                    <a:pt x="140" y="1031"/>
                    <a:pt x="183" y="1043"/>
                  </a:cubicBezTo>
                  <a:lnTo>
                    <a:pt x="183" y="1043"/>
                  </a:lnTo>
                  <a:lnTo>
                    <a:pt x="0" y="1188"/>
                  </a:lnTo>
                  <a:lnTo>
                    <a:pt x="0" y="1276"/>
                  </a:lnTo>
                  <a:lnTo>
                    <a:pt x="1374" y="1276"/>
                  </a:lnTo>
                  <a:lnTo>
                    <a:pt x="1374" y="1188"/>
                  </a:lnTo>
                  <a:lnTo>
                    <a:pt x="1178" y="1045"/>
                  </a:lnTo>
                  <a:cubicBezTo>
                    <a:pt x="1223" y="1035"/>
                    <a:pt x="1257" y="994"/>
                    <a:pt x="1257" y="946"/>
                  </a:cubicBezTo>
                  <a:lnTo>
                    <a:pt x="1257" y="376"/>
                  </a:lnTo>
                  <a:cubicBezTo>
                    <a:pt x="1257" y="320"/>
                    <a:pt x="1212" y="275"/>
                    <a:pt x="1156" y="275"/>
                  </a:cubicBezTo>
                  <a:lnTo>
                    <a:pt x="1095" y="275"/>
                  </a:lnTo>
                  <a:lnTo>
                    <a:pt x="1095" y="382"/>
                  </a:lnTo>
                  <a:lnTo>
                    <a:pt x="1161" y="382"/>
                  </a:lnTo>
                  <a:lnTo>
                    <a:pt x="1161" y="961"/>
                  </a:lnTo>
                  <a:lnTo>
                    <a:pt x="205" y="961"/>
                  </a:lnTo>
                  <a:lnTo>
                    <a:pt x="205" y="382"/>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椭圆 73"/>
            <p:cNvSpPr/>
            <p:nvPr/>
          </p:nvSpPr>
          <p:spPr bwMode="auto">
            <a:xfrm>
              <a:off x="1245706" y="2233014"/>
              <a:ext cx="1620324" cy="1620324"/>
            </a:xfrm>
            <a:prstGeom prst="ellipse">
              <a:avLst/>
            </a:prstGeom>
            <a:no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sp>
        <p:nvSpPr>
          <p:cNvPr id="75" name="Freeform 21"/>
          <p:cNvSpPr>
            <a:spLocks noEditPoints="1"/>
          </p:cNvSpPr>
          <p:nvPr/>
        </p:nvSpPr>
        <p:spPr bwMode="auto">
          <a:xfrm>
            <a:off x="4234380" y="1527544"/>
            <a:ext cx="421507" cy="426297"/>
          </a:xfrm>
          <a:custGeom>
            <a:avLst/>
            <a:gdLst>
              <a:gd name="T0" fmla="*/ 429 w 563"/>
              <a:gd name="T1" fmla="*/ 130 h 595"/>
              <a:gd name="T2" fmla="*/ 419 w 563"/>
              <a:gd name="T3" fmla="*/ 63 h 595"/>
              <a:gd name="T4" fmla="*/ 460 w 563"/>
              <a:gd name="T5" fmla="*/ 170 h 595"/>
              <a:gd name="T6" fmla="*/ 229 w 563"/>
              <a:gd name="T7" fmla="*/ 200 h 595"/>
              <a:gd name="T8" fmla="*/ 460 w 563"/>
              <a:gd name="T9" fmla="*/ 170 h 595"/>
              <a:gd name="T10" fmla="*/ 229 w 563"/>
              <a:gd name="T11" fmla="*/ 234 h 595"/>
              <a:gd name="T12" fmla="*/ 460 w 563"/>
              <a:gd name="T13" fmla="*/ 264 h 595"/>
              <a:gd name="T14" fmla="*/ 460 w 563"/>
              <a:gd name="T15" fmla="*/ 303 h 595"/>
              <a:gd name="T16" fmla="*/ 384 w 563"/>
              <a:gd name="T17" fmla="*/ 333 h 595"/>
              <a:gd name="T18" fmla="*/ 460 w 563"/>
              <a:gd name="T19" fmla="*/ 303 h 595"/>
              <a:gd name="T20" fmla="*/ 229 w 563"/>
              <a:gd name="T21" fmla="*/ 104 h 595"/>
              <a:gd name="T22" fmla="*/ 359 w 563"/>
              <a:gd name="T23" fmla="*/ 134 h 595"/>
              <a:gd name="T24" fmla="*/ 174 w 563"/>
              <a:gd name="T25" fmla="*/ 490 h 595"/>
              <a:gd name="T26" fmla="*/ 265 w 563"/>
              <a:gd name="T27" fmla="*/ 438 h 595"/>
              <a:gd name="T28" fmla="*/ 174 w 563"/>
              <a:gd name="T29" fmla="*/ 490 h 595"/>
              <a:gd name="T30" fmla="*/ 113 w 563"/>
              <a:gd name="T31" fmla="*/ 402 h 595"/>
              <a:gd name="T32" fmla="*/ 208 w 563"/>
              <a:gd name="T33" fmla="*/ 448 h 595"/>
              <a:gd name="T34" fmla="*/ 219 w 563"/>
              <a:gd name="T35" fmla="*/ 341 h 595"/>
              <a:gd name="T36" fmla="*/ 98 w 563"/>
              <a:gd name="T37" fmla="*/ 252 h 595"/>
              <a:gd name="T38" fmla="*/ 63 w 563"/>
              <a:gd name="T39" fmla="*/ 192 h 595"/>
              <a:gd name="T40" fmla="*/ 7 w 563"/>
              <a:gd name="T41" fmla="*/ 249 h 595"/>
              <a:gd name="T42" fmla="*/ 73 w 563"/>
              <a:gd name="T43" fmla="*/ 408 h 595"/>
              <a:gd name="T44" fmla="*/ 35 w 563"/>
              <a:gd name="T45" fmla="*/ 286 h 595"/>
              <a:gd name="T46" fmla="*/ 49 w 563"/>
              <a:gd name="T47" fmla="*/ 252 h 595"/>
              <a:gd name="T48" fmla="*/ 122 w 563"/>
              <a:gd name="T49" fmla="*/ 210 h 595"/>
              <a:gd name="T50" fmla="*/ 439 w 563"/>
              <a:gd name="T51" fmla="*/ 0 h 595"/>
              <a:gd name="T52" fmla="*/ 133 w 563"/>
              <a:gd name="T53" fmla="*/ 78 h 595"/>
              <a:gd name="T54" fmla="*/ 192 w 563"/>
              <a:gd name="T55" fmla="*/ 247 h 595"/>
              <a:gd name="T56" fmla="*/ 211 w 563"/>
              <a:gd name="T57" fmla="*/ 59 h 595"/>
              <a:gd name="T58" fmla="*/ 392 w 563"/>
              <a:gd name="T59" fmla="*/ 142 h 595"/>
              <a:gd name="T60" fmla="*/ 504 w 563"/>
              <a:gd name="T61" fmla="*/ 157 h 595"/>
              <a:gd name="T62" fmla="*/ 484 w 563"/>
              <a:gd name="T63" fmla="*/ 465 h 595"/>
              <a:gd name="T64" fmla="*/ 318 w 563"/>
              <a:gd name="T65" fmla="*/ 524 h 595"/>
              <a:gd name="T66" fmla="*/ 563 w 563"/>
              <a:gd name="T67" fmla="*/ 446 h 595"/>
              <a:gd name="T68" fmla="*/ 439 w 563"/>
              <a:gd name="T69"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3" h="595">
                <a:moveTo>
                  <a:pt x="486" y="130"/>
                </a:moveTo>
                <a:lnTo>
                  <a:pt x="429" y="130"/>
                </a:lnTo>
                <a:cubicBezTo>
                  <a:pt x="424" y="130"/>
                  <a:pt x="419" y="125"/>
                  <a:pt x="419" y="120"/>
                </a:cubicBezTo>
                <a:lnTo>
                  <a:pt x="419" y="63"/>
                </a:lnTo>
                <a:lnTo>
                  <a:pt x="486" y="130"/>
                </a:lnTo>
                <a:close/>
                <a:moveTo>
                  <a:pt x="460" y="170"/>
                </a:moveTo>
                <a:lnTo>
                  <a:pt x="229" y="170"/>
                </a:lnTo>
                <a:lnTo>
                  <a:pt x="229" y="200"/>
                </a:lnTo>
                <a:lnTo>
                  <a:pt x="460" y="200"/>
                </a:lnTo>
                <a:lnTo>
                  <a:pt x="460" y="170"/>
                </a:lnTo>
                <a:close/>
                <a:moveTo>
                  <a:pt x="460" y="234"/>
                </a:moveTo>
                <a:lnTo>
                  <a:pt x="229" y="234"/>
                </a:lnTo>
                <a:lnTo>
                  <a:pt x="229" y="264"/>
                </a:lnTo>
                <a:lnTo>
                  <a:pt x="460" y="264"/>
                </a:lnTo>
                <a:lnTo>
                  <a:pt x="460" y="234"/>
                </a:lnTo>
                <a:close/>
                <a:moveTo>
                  <a:pt x="460" y="303"/>
                </a:moveTo>
                <a:lnTo>
                  <a:pt x="384" y="303"/>
                </a:lnTo>
                <a:lnTo>
                  <a:pt x="384" y="333"/>
                </a:lnTo>
                <a:lnTo>
                  <a:pt x="460" y="333"/>
                </a:lnTo>
                <a:lnTo>
                  <a:pt x="460" y="303"/>
                </a:lnTo>
                <a:close/>
                <a:moveTo>
                  <a:pt x="359" y="104"/>
                </a:moveTo>
                <a:lnTo>
                  <a:pt x="229" y="104"/>
                </a:lnTo>
                <a:lnTo>
                  <a:pt x="229" y="134"/>
                </a:lnTo>
                <a:lnTo>
                  <a:pt x="359" y="134"/>
                </a:lnTo>
                <a:lnTo>
                  <a:pt x="359" y="104"/>
                </a:lnTo>
                <a:close/>
                <a:moveTo>
                  <a:pt x="174" y="490"/>
                </a:moveTo>
                <a:cubicBezTo>
                  <a:pt x="226" y="553"/>
                  <a:pt x="279" y="595"/>
                  <a:pt x="291" y="588"/>
                </a:cubicBezTo>
                <a:cubicBezTo>
                  <a:pt x="303" y="581"/>
                  <a:pt x="293" y="515"/>
                  <a:pt x="265" y="438"/>
                </a:cubicBezTo>
                <a:cubicBezTo>
                  <a:pt x="250" y="448"/>
                  <a:pt x="236" y="457"/>
                  <a:pt x="220" y="466"/>
                </a:cubicBezTo>
                <a:cubicBezTo>
                  <a:pt x="205" y="475"/>
                  <a:pt x="190" y="483"/>
                  <a:pt x="174" y="490"/>
                </a:cubicBezTo>
                <a:close/>
                <a:moveTo>
                  <a:pt x="54" y="274"/>
                </a:moveTo>
                <a:cubicBezTo>
                  <a:pt x="64" y="309"/>
                  <a:pt x="85" y="353"/>
                  <a:pt x="113" y="402"/>
                </a:cubicBezTo>
                <a:cubicBezTo>
                  <a:pt x="127" y="427"/>
                  <a:pt x="144" y="451"/>
                  <a:pt x="161" y="473"/>
                </a:cubicBezTo>
                <a:cubicBezTo>
                  <a:pt x="176" y="465"/>
                  <a:pt x="192" y="457"/>
                  <a:pt x="208" y="448"/>
                </a:cubicBezTo>
                <a:cubicBezTo>
                  <a:pt x="225" y="439"/>
                  <a:pt x="241" y="428"/>
                  <a:pt x="256" y="417"/>
                </a:cubicBezTo>
                <a:cubicBezTo>
                  <a:pt x="246" y="392"/>
                  <a:pt x="234" y="366"/>
                  <a:pt x="219" y="341"/>
                </a:cubicBezTo>
                <a:cubicBezTo>
                  <a:pt x="191" y="292"/>
                  <a:pt x="163" y="252"/>
                  <a:pt x="138" y="226"/>
                </a:cubicBezTo>
                <a:cubicBezTo>
                  <a:pt x="125" y="234"/>
                  <a:pt x="112" y="244"/>
                  <a:pt x="98" y="252"/>
                </a:cubicBezTo>
                <a:cubicBezTo>
                  <a:pt x="83" y="260"/>
                  <a:pt x="69" y="267"/>
                  <a:pt x="54" y="274"/>
                </a:cubicBezTo>
                <a:close/>
                <a:moveTo>
                  <a:pt x="63" y="192"/>
                </a:moveTo>
                <a:cubicBezTo>
                  <a:pt x="55" y="197"/>
                  <a:pt x="50" y="205"/>
                  <a:pt x="48" y="215"/>
                </a:cubicBezTo>
                <a:cubicBezTo>
                  <a:pt x="33" y="219"/>
                  <a:pt x="18" y="229"/>
                  <a:pt x="7" y="249"/>
                </a:cubicBezTo>
                <a:cubicBezTo>
                  <a:pt x="0" y="265"/>
                  <a:pt x="2" y="289"/>
                  <a:pt x="12" y="307"/>
                </a:cubicBezTo>
                <a:cubicBezTo>
                  <a:pt x="29" y="338"/>
                  <a:pt x="52" y="377"/>
                  <a:pt x="73" y="408"/>
                </a:cubicBezTo>
                <a:cubicBezTo>
                  <a:pt x="86" y="413"/>
                  <a:pt x="83" y="386"/>
                  <a:pt x="78" y="379"/>
                </a:cubicBezTo>
                <a:cubicBezTo>
                  <a:pt x="62" y="354"/>
                  <a:pt x="48" y="331"/>
                  <a:pt x="35" y="286"/>
                </a:cubicBezTo>
                <a:cubicBezTo>
                  <a:pt x="32" y="265"/>
                  <a:pt x="41" y="256"/>
                  <a:pt x="48" y="246"/>
                </a:cubicBezTo>
                <a:cubicBezTo>
                  <a:pt x="48" y="248"/>
                  <a:pt x="48" y="250"/>
                  <a:pt x="49" y="252"/>
                </a:cubicBezTo>
                <a:cubicBezTo>
                  <a:pt x="61" y="247"/>
                  <a:pt x="73" y="240"/>
                  <a:pt x="86" y="234"/>
                </a:cubicBezTo>
                <a:cubicBezTo>
                  <a:pt x="98" y="227"/>
                  <a:pt x="110" y="218"/>
                  <a:pt x="122" y="210"/>
                </a:cubicBezTo>
                <a:cubicBezTo>
                  <a:pt x="99" y="190"/>
                  <a:pt x="79" y="183"/>
                  <a:pt x="63" y="192"/>
                </a:cubicBezTo>
                <a:close/>
                <a:moveTo>
                  <a:pt x="439" y="0"/>
                </a:moveTo>
                <a:lnTo>
                  <a:pt x="211" y="0"/>
                </a:lnTo>
                <a:cubicBezTo>
                  <a:pt x="168" y="0"/>
                  <a:pt x="133" y="35"/>
                  <a:pt x="133" y="78"/>
                </a:cubicBezTo>
                <a:lnTo>
                  <a:pt x="133" y="183"/>
                </a:lnTo>
                <a:cubicBezTo>
                  <a:pt x="158" y="203"/>
                  <a:pt x="173" y="221"/>
                  <a:pt x="192" y="247"/>
                </a:cubicBezTo>
                <a:lnTo>
                  <a:pt x="192" y="78"/>
                </a:lnTo>
                <a:cubicBezTo>
                  <a:pt x="192" y="68"/>
                  <a:pt x="201" y="59"/>
                  <a:pt x="211" y="59"/>
                </a:cubicBezTo>
                <a:lnTo>
                  <a:pt x="392" y="59"/>
                </a:lnTo>
                <a:lnTo>
                  <a:pt x="392" y="142"/>
                </a:lnTo>
                <a:cubicBezTo>
                  <a:pt x="392" y="150"/>
                  <a:pt x="399" y="157"/>
                  <a:pt x="407" y="157"/>
                </a:cubicBezTo>
                <a:lnTo>
                  <a:pt x="504" y="157"/>
                </a:lnTo>
                <a:lnTo>
                  <a:pt x="504" y="446"/>
                </a:lnTo>
                <a:cubicBezTo>
                  <a:pt x="504" y="457"/>
                  <a:pt x="495" y="465"/>
                  <a:pt x="484" y="465"/>
                </a:cubicBezTo>
                <a:lnTo>
                  <a:pt x="303" y="465"/>
                </a:lnTo>
                <a:cubicBezTo>
                  <a:pt x="309" y="485"/>
                  <a:pt x="315" y="505"/>
                  <a:pt x="318" y="524"/>
                </a:cubicBezTo>
                <a:lnTo>
                  <a:pt x="484" y="524"/>
                </a:lnTo>
                <a:cubicBezTo>
                  <a:pt x="528" y="524"/>
                  <a:pt x="563" y="489"/>
                  <a:pt x="563" y="446"/>
                </a:cubicBezTo>
                <a:lnTo>
                  <a:pt x="563" y="124"/>
                </a:lnTo>
                <a:lnTo>
                  <a:pt x="439" y="0"/>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6" name="Freeform 22"/>
          <p:cNvSpPr>
            <a:spLocks noEditPoints="1"/>
          </p:cNvSpPr>
          <p:nvPr/>
        </p:nvSpPr>
        <p:spPr bwMode="auto">
          <a:xfrm>
            <a:off x="4264806" y="2366301"/>
            <a:ext cx="445456" cy="426297"/>
          </a:xfrm>
          <a:custGeom>
            <a:avLst/>
            <a:gdLst>
              <a:gd name="T0" fmla="*/ 422 w 595"/>
              <a:gd name="T1" fmla="*/ 297 h 595"/>
              <a:gd name="T2" fmla="*/ 318 w 595"/>
              <a:gd name="T3" fmla="*/ 231 h 595"/>
              <a:gd name="T4" fmla="*/ 178 w 595"/>
              <a:gd name="T5" fmla="*/ 264 h 595"/>
              <a:gd name="T6" fmla="*/ 351 w 595"/>
              <a:gd name="T7" fmla="*/ 410 h 595"/>
              <a:gd name="T8" fmla="*/ 529 w 595"/>
              <a:gd name="T9" fmla="*/ 469 h 595"/>
              <a:gd name="T10" fmla="*/ 518 w 595"/>
              <a:gd name="T11" fmla="*/ 242 h 595"/>
              <a:gd name="T12" fmla="*/ 485 w 595"/>
              <a:gd name="T13" fmla="*/ 205 h 595"/>
              <a:gd name="T14" fmla="*/ 499 w 595"/>
              <a:gd name="T15" fmla="*/ 176 h 595"/>
              <a:gd name="T16" fmla="*/ 521 w 595"/>
              <a:gd name="T17" fmla="*/ 100 h 595"/>
              <a:gd name="T18" fmla="*/ 434 w 595"/>
              <a:gd name="T19" fmla="*/ 83 h 595"/>
              <a:gd name="T20" fmla="*/ 376 w 595"/>
              <a:gd name="T21" fmla="*/ 108 h 595"/>
              <a:gd name="T22" fmla="*/ 354 w 595"/>
              <a:gd name="T23" fmla="*/ 69 h 595"/>
              <a:gd name="T24" fmla="*/ 316 w 595"/>
              <a:gd name="T25" fmla="*/ 0 h 595"/>
              <a:gd name="T26" fmla="*/ 243 w 595"/>
              <a:gd name="T27" fmla="*/ 49 h 595"/>
              <a:gd name="T28" fmla="*/ 243 w 595"/>
              <a:gd name="T29" fmla="*/ 78 h 595"/>
              <a:gd name="T30" fmla="*/ 242 w 595"/>
              <a:gd name="T31" fmla="*/ 81 h 595"/>
              <a:gd name="T32" fmla="*/ 240 w 595"/>
              <a:gd name="T33" fmla="*/ 87 h 595"/>
              <a:gd name="T34" fmla="*/ 239 w 595"/>
              <a:gd name="T35" fmla="*/ 91 h 595"/>
              <a:gd name="T36" fmla="*/ 183 w 595"/>
              <a:gd name="T37" fmla="*/ 103 h 595"/>
              <a:gd name="T38" fmla="*/ 154 w 595"/>
              <a:gd name="T39" fmla="*/ 74 h 595"/>
              <a:gd name="T40" fmla="*/ 75 w 595"/>
              <a:gd name="T41" fmla="*/ 152 h 595"/>
              <a:gd name="T42" fmla="*/ 104 w 595"/>
              <a:gd name="T43" fmla="*/ 182 h 595"/>
              <a:gd name="T44" fmla="*/ 107 w 595"/>
              <a:gd name="T45" fmla="*/ 187 h 595"/>
              <a:gd name="T46" fmla="*/ 109 w 595"/>
              <a:gd name="T47" fmla="*/ 192 h 595"/>
              <a:gd name="T48" fmla="*/ 111 w 595"/>
              <a:gd name="T49" fmla="*/ 196 h 595"/>
              <a:gd name="T50" fmla="*/ 100 w 595"/>
              <a:gd name="T51" fmla="*/ 231 h 595"/>
              <a:gd name="T52" fmla="*/ 50 w 595"/>
              <a:gd name="T53" fmla="*/ 241 h 595"/>
              <a:gd name="T54" fmla="*/ 0 w 595"/>
              <a:gd name="T55" fmla="*/ 314 h 595"/>
              <a:gd name="T56" fmla="*/ 78 w 595"/>
              <a:gd name="T57" fmla="*/ 353 h 595"/>
              <a:gd name="T58" fmla="*/ 85 w 595"/>
              <a:gd name="T59" fmla="*/ 354 h 595"/>
              <a:gd name="T60" fmla="*/ 103 w 595"/>
              <a:gd name="T61" fmla="*/ 413 h 595"/>
              <a:gd name="T62" fmla="*/ 83 w 595"/>
              <a:gd name="T63" fmla="*/ 433 h 595"/>
              <a:gd name="T64" fmla="*/ 99 w 595"/>
              <a:gd name="T65" fmla="*/ 520 h 595"/>
              <a:gd name="T66" fmla="*/ 181 w 595"/>
              <a:gd name="T67" fmla="*/ 492 h 595"/>
              <a:gd name="T68" fmla="*/ 184 w 595"/>
              <a:gd name="T69" fmla="*/ 490 h 595"/>
              <a:gd name="T70" fmla="*/ 189 w 595"/>
              <a:gd name="T71" fmla="*/ 487 h 595"/>
              <a:gd name="T72" fmla="*/ 193 w 595"/>
              <a:gd name="T73" fmla="*/ 486 h 595"/>
              <a:gd name="T74" fmla="*/ 197 w 595"/>
              <a:gd name="T75" fmla="*/ 485 h 595"/>
              <a:gd name="T76" fmla="*/ 203 w 595"/>
              <a:gd name="T77" fmla="*/ 484 h 595"/>
              <a:gd name="T78" fmla="*/ 241 w 595"/>
              <a:gd name="T79" fmla="*/ 525 h 595"/>
              <a:gd name="T80" fmla="*/ 280 w 595"/>
              <a:gd name="T81" fmla="*/ 595 h 595"/>
              <a:gd name="T82" fmla="*/ 353 w 595"/>
              <a:gd name="T83" fmla="*/ 546 h 595"/>
              <a:gd name="T84" fmla="*/ 353 w 595"/>
              <a:gd name="T85" fmla="*/ 517 h 595"/>
              <a:gd name="T86" fmla="*/ 363 w 595"/>
              <a:gd name="T87" fmla="*/ 496 h 595"/>
              <a:gd name="T88" fmla="*/ 373 w 595"/>
              <a:gd name="T89" fmla="*/ 489 h 595"/>
              <a:gd name="T90" fmla="*/ 376 w 595"/>
              <a:gd name="T91" fmla="*/ 487 h 595"/>
              <a:gd name="T92" fmla="*/ 135 w 595"/>
              <a:gd name="T93" fmla="*/ 297 h 595"/>
              <a:gd name="T94" fmla="*/ 454 w 595"/>
              <a:gd name="T95" fmla="*/ 342 h 595"/>
              <a:gd name="T96" fmla="*/ 507 w 595"/>
              <a:gd name="T97" fmla="*/ 356 h 595"/>
              <a:gd name="T98" fmla="*/ 545 w 595"/>
              <a:gd name="T99" fmla="*/ 354 h 595"/>
              <a:gd name="T100" fmla="*/ 595 w 595"/>
              <a:gd name="T101" fmla="*/ 281 h 595"/>
              <a:gd name="T102" fmla="*/ 497 w 595"/>
              <a:gd name="T103" fmla="*/ 517 h 595"/>
              <a:gd name="T104" fmla="*/ 518 w 595"/>
              <a:gd name="T105" fmla="*/ 496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95" h="595">
                <a:moveTo>
                  <a:pt x="529" y="469"/>
                </a:moveTo>
                <a:lnTo>
                  <a:pt x="410" y="351"/>
                </a:lnTo>
                <a:cubicBezTo>
                  <a:pt x="418" y="334"/>
                  <a:pt x="422" y="317"/>
                  <a:pt x="422" y="297"/>
                </a:cubicBezTo>
                <a:cubicBezTo>
                  <a:pt x="422" y="229"/>
                  <a:pt x="366" y="173"/>
                  <a:pt x="298" y="173"/>
                </a:cubicBezTo>
                <a:cubicBezTo>
                  <a:pt x="286" y="173"/>
                  <a:pt x="275" y="175"/>
                  <a:pt x="265" y="178"/>
                </a:cubicBezTo>
                <a:lnTo>
                  <a:pt x="318" y="231"/>
                </a:lnTo>
                <a:cubicBezTo>
                  <a:pt x="340" y="253"/>
                  <a:pt x="338" y="290"/>
                  <a:pt x="314" y="314"/>
                </a:cubicBezTo>
                <a:cubicBezTo>
                  <a:pt x="290" y="338"/>
                  <a:pt x="253" y="339"/>
                  <a:pt x="231" y="317"/>
                </a:cubicBezTo>
                <a:lnTo>
                  <a:pt x="178" y="264"/>
                </a:lnTo>
                <a:cubicBezTo>
                  <a:pt x="175" y="275"/>
                  <a:pt x="174" y="286"/>
                  <a:pt x="174" y="297"/>
                </a:cubicBezTo>
                <a:cubicBezTo>
                  <a:pt x="174" y="366"/>
                  <a:pt x="229" y="422"/>
                  <a:pt x="298" y="422"/>
                </a:cubicBezTo>
                <a:cubicBezTo>
                  <a:pt x="317" y="422"/>
                  <a:pt x="335" y="417"/>
                  <a:pt x="351" y="410"/>
                </a:cubicBezTo>
                <a:lnTo>
                  <a:pt x="470" y="528"/>
                </a:lnTo>
                <a:cubicBezTo>
                  <a:pt x="485" y="543"/>
                  <a:pt x="511" y="542"/>
                  <a:pt x="527" y="526"/>
                </a:cubicBezTo>
                <a:cubicBezTo>
                  <a:pt x="543" y="509"/>
                  <a:pt x="544" y="484"/>
                  <a:pt x="529" y="469"/>
                </a:cubicBezTo>
                <a:close/>
                <a:moveTo>
                  <a:pt x="558" y="242"/>
                </a:moveTo>
                <a:lnTo>
                  <a:pt x="546" y="242"/>
                </a:lnTo>
                <a:lnTo>
                  <a:pt x="518" y="242"/>
                </a:lnTo>
                <a:cubicBezTo>
                  <a:pt x="512" y="242"/>
                  <a:pt x="506" y="240"/>
                  <a:pt x="502" y="237"/>
                </a:cubicBezTo>
                <a:cubicBezTo>
                  <a:pt x="502" y="236"/>
                  <a:pt x="501" y="236"/>
                  <a:pt x="501" y="236"/>
                </a:cubicBezTo>
                <a:cubicBezTo>
                  <a:pt x="491" y="230"/>
                  <a:pt x="485" y="218"/>
                  <a:pt x="485" y="205"/>
                </a:cubicBezTo>
                <a:cubicBezTo>
                  <a:pt x="485" y="201"/>
                  <a:pt x="485" y="197"/>
                  <a:pt x="486" y="194"/>
                </a:cubicBezTo>
                <a:cubicBezTo>
                  <a:pt x="488" y="189"/>
                  <a:pt x="490" y="186"/>
                  <a:pt x="493" y="182"/>
                </a:cubicBezTo>
                <a:lnTo>
                  <a:pt x="499" y="176"/>
                </a:lnTo>
                <a:lnTo>
                  <a:pt x="513" y="162"/>
                </a:lnTo>
                <a:lnTo>
                  <a:pt x="521" y="154"/>
                </a:lnTo>
                <a:cubicBezTo>
                  <a:pt x="533" y="138"/>
                  <a:pt x="533" y="116"/>
                  <a:pt x="521" y="100"/>
                </a:cubicBezTo>
                <a:lnTo>
                  <a:pt x="496" y="75"/>
                </a:lnTo>
                <a:cubicBezTo>
                  <a:pt x="481" y="63"/>
                  <a:pt x="459" y="63"/>
                  <a:pt x="443" y="75"/>
                </a:cubicBezTo>
                <a:lnTo>
                  <a:pt x="434" y="83"/>
                </a:lnTo>
                <a:lnTo>
                  <a:pt x="414" y="103"/>
                </a:lnTo>
                <a:lnTo>
                  <a:pt x="414" y="103"/>
                </a:lnTo>
                <a:cubicBezTo>
                  <a:pt x="403" y="112"/>
                  <a:pt x="389" y="113"/>
                  <a:pt x="376" y="108"/>
                </a:cubicBezTo>
                <a:cubicBezTo>
                  <a:pt x="372" y="106"/>
                  <a:pt x="368" y="104"/>
                  <a:pt x="365" y="100"/>
                </a:cubicBezTo>
                <a:cubicBezTo>
                  <a:pt x="358" y="94"/>
                  <a:pt x="355" y="86"/>
                  <a:pt x="354" y="78"/>
                </a:cubicBezTo>
                <a:lnTo>
                  <a:pt x="354" y="69"/>
                </a:lnTo>
                <a:lnTo>
                  <a:pt x="354" y="50"/>
                </a:lnTo>
                <a:lnTo>
                  <a:pt x="354" y="38"/>
                </a:lnTo>
                <a:cubicBezTo>
                  <a:pt x="351" y="18"/>
                  <a:pt x="336" y="2"/>
                  <a:pt x="316" y="0"/>
                </a:cubicBezTo>
                <a:lnTo>
                  <a:pt x="281" y="0"/>
                </a:lnTo>
                <a:cubicBezTo>
                  <a:pt x="261" y="2"/>
                  <a:pt x="245" y="18"/>
                  <a:pt x="243" y="37"/>
                </a:cubicBezTo>
                <a:lnTo>
                  <a:pt x="243" y="49"/>
                </a:lnTo>
                <a:lnTo>
                  <a:pt x="243" y="69"/>
                </a:lnTo>
                <a:lnTo>
                  <a:pt x="243" y="78"/>
                </a:lnTo>
                <a:lnTo>
                  <a:pt x="243" y="78"/>
                </a:lnTo>
                <a:lnTo>
                  <a:pt x="243" y="78"/>
                </a:lnTo>
                <a:cubicBezTo>
                  <a:pt x="242" y="79"/>
                  <a:pt x="242" y="80"/>
                  <a:pt x="242" y="81"/>
                </a:cubicBezTo>
                <a:cubicBezTo>
                  <a:pt x="242" y="81"/>
                  <a:pt x="242" y="81"/>
                  <a:pt x="242" y="81"/>
                </a:cubicBezTo>
                <a:cubicBezTo>
                  <a:pt x="242" y="82"/>
                  <a:pt x="242" y="83"/>
                  <a:pt x="241" y="84"/>
                </a:cubicBezTo>
                <a:cubicBezTo>
                  <a:pt x="241" y="84"/>
                  <a:pt x="241" y="84"/>
                  <a:pt x="241" y="84"/>
                </a:cubicBezTo>
                <a:cubicBezTo>
                  <a:pt x="241" y="85"/>
                  <a:pt x="240" y="86"/>
                  <a:pt x="240" y="87"/>
                </a:cubicBezTo>
                <a:cubicBezTo>
                  <a:pt x="240" y="87"/>
                  <a:pt x="240" y="87"/>
                  <a:pt x="240" y="87"/>
                </a:cubicBezTo>
                <a:cubicBezTo>
                  <a:pt x="240" y="89"/>
                  <a:pt x="239" y="90"/>
                  <a:pt x="239" y="90"/>
                </a:cubicBezTo>
                <a:cubicBezTo>
                  <a:pt x="239" y="90"/>
                  <a:pt x="239" y="91"/>
                  <a:pt x="239" y="91"/>
                </a:cubicBezTo>
                <a:cubicBezTo>
                  <a:pt x="236" y="95"/>
                  <a:pt x="233" y="99"/>
                  <a:pt x="230" y="102"/>
                </a:cubicBezTo>
                <a:cubicBezTo>
                  <a:pt x="223" y="107"/>
                  <a:pt x="215" y="111"/>
                  <a:pt x="206" y="111"/>
                </a:cubicBezTo>
                <a:cubicBezTo>
                  <a:pt x="197" y="111"/>
                  <a:pt x="189" y="108"/>
                  <a:pt x="183" y="103"/>
                </a:cubicBezTo>
                <a:lnTo>
                  <a:pt x="176" y="96"/>
                </a:lnTo>
                <a:lnTo>
                  <a:pt x="162" y="82"/>
                </a:lnTo>
                <a:lnTo>
                  <a:pt x="154" y="74"/>
                </a:lnTo>
                <a:cubicBezTo>
                  <a:pt x="138" y="62"/>
                  <a:pt x="116" y="62"/>
                  <a:pt x="100" y="74"/>
                </a:cubicBezTo>
                <a:lnTo>
                  <a:pt x="76" y="99"/>
                </a:lnTo>
                <a:cubicBezTo>
                  <a:pt x="63" y="114"/>
                  <a:pt x="63" y="137"/>
                  <a:pt x="75" y="152"/>
                </a:cubicBezTo>
                <a:lnTo>
                  <a:pt x="83" y="161"/>
                </a:lnTo>
                <a:lnTo>
                  <a:pt x="103" y="181"/>
                </a:lnTo>
                <a:cubicBezTo>
                  <a:pt x="104" y="182"/>
                  <a:pt x="104" y="182"/>
                  <a:pt x="104" y="182"/>
                </a:cubicBezTo>
                <a:cubicBezTo>
                  <a:pt x="105" y="183"/>
                  <a:pt x="105" y="183"/>
                  <a:pt x="105" y="184"/>
                </a:cubicBezTo>
                <a:cubicBezTo>
                  <a:pt x="106" y="184"/>
                  <a:pt x="106" y="185"/>
                  <a:pt x="106" y="186"/>
                </a:cubicBezTo>
                <a:cubicBezTo>
                  <a:pt x="107" y="186"/>
                  <a:pt x="107" y="186"/>
                  <a:pt x="107" y="187"/>
                </a:cubicBezTo>
                <a:cubicBezTo>
                  <a:pt x="107" y="187"/>
                  <a:pt x="108" y="188"/>
                  <a:pt x="108" y="189"/>
                </a:cubicBezTo>
                <a:cubicBezTo>
                  <a:pt x="108" y="189"/>
                  <a:pt x="108" y="189"/>
                  <a:pt x="109" y="190"/>
                </a:cubicBezTo>
                <a:cubicBezTo>
                  <a:pt x="109" y="191"/>
                  <a:pt x="109" y="191"/>
                  <a:pt x="109" y="192"/>
                </a:cubicBezTo>
                <a:cubicBezTo>
                  <a:pt x="109" y="192"/>
                  <a:pt x="110" y="193"/>
                  <a:pt x="110" y="193"/>
                </a:cubicBezTo>
                <a:cubicBezTo>
                  <a:pt x="110" y="194"/>
                  <a:pt x="110" y="195"/>
                  <a:pt x="111" y="196"/>
                </a:cubicBezTo>
                <a:cubicBezTo>
                  <a:pt x="111" y="196"/>
                  <a:pt x="111" y="196"/>
                  <a:pt x="111" y="196"/>
                </a:cubicBezTo>
                <a:cubicBezTo>
                  <a:pt x="111" y="197"/>
                  <a:pt x="111" y="198"/>
                  <a:pt x="111" y="200"/>
                </a:cubicBezTo>
                <a:cubicBezTo>
                  <a:pt x="111" y="200"/>
                  <a:pt x="111" y="200"/>
                  <a:pt x="111" y="200"/>
                </a:cubicBezTo>
                <a:cubicBezTo>
                  <a:pt x="112" y="211"/>
                  <a:pt x="109" y="222"/>
                  <a:pt x="100" y="231"/>
                </a:cubicBezTo>
                <a:cubicBezTo>
                  <a:pt x="94" y="237"/>
                  <a:pt x="87" y="240"/>
                  <a:pt x="78" y="241"/>
                </a:cubicBezTo>
                <a:lnTo>
                  <a:pt x="70" y="241"/>
                </a:lnTo>
                <a:lnTo>
                  <a:pt x="50" y="241"/>
                </a:lnTo>
                <a:lnTo>
                  <a:pt x="38" y="241"/>
                </a:lnTo>
                <a:cubicBezTo>
                  <a:pt x="18" y="244"/>
                  <a:pt x="3" y="259"/>
                  <a:pt x="0" y="279"/>
                </a:cubicBezTo>
                <a:lnTo>
                  <a:pt x="0" y="314"/>
                </a:lnTo>
                <a:cubicBezTo>
                  <a:pt x="2" y="334"/>
                  <a:pt x="18" y="350"/>
                  <a:pt x="38" y="352"/>
                </a:cubicBezTo>
                <a:lnTo>
                  <a:pt x="50" y="353"/>
                </a:lnTo>
                <a:lnTo>
                  <a:pt x="78" y="353"/>
                </a:lnTo>
                <a:cubicBezTo>
                  <a:pt x="79" y="353"/>
                  <a:pt x="80" y="353"/>
                  <a:pt x="81" y="353"/>
                </a:cubicBezTo>
                <a:cubicBezTo>
                  <a:pt x="82" y="353"/>
                  <a:pt x="82" y="353"/>
                  <a:pt x="82" y="353"/>
                </a:cubicBezTo>
                <a:cubicBezTo>
                  <a:pt x="83" y="354"/>
                  <a:pt x="84" y="354"/>
                  <a:pt x="85" y="354"/>
                </a:cubicBezTo>
                <a:cubicBezTo>
                  <a:pt x="100" y="359"/>
                  <a:pt x="111" y="373"/>
                  <a:pt x="111" y="390"/>
                </a:cubicBezTo>
                <a:lnTo>
                  <a:pt x="111" y="390"/>
                </a:lnTo>
                <a:cubicBezTo>
                  <a:pt x="111" y="398"/>
                  <a:pt x="108" y="406"/>
                  <a:pt x="103" y="413"/>
                </a:cubicBezTo>
                <a:lnTo>
                  <a:pt x="97" y="419"/>
                </a:lnTo>
                <a:lnTo>
                  <a:pt x="97" y="419"/>
                </a:lnTo>
                <a:lnTo>
                  <a:pt x="83" y="433"/>
                </a:lnTo>
                <a:lnTo>
                  <a:pt x="74" y="441"/>
                </a:lnTo>
                <a:cubicBezTo>
                  <a:pt x="62" y="457"/>
                  <a:pt x="62" y="479"/>
                  <a:pt x="75" y="495"/>
                </a:cubicBezTo>
                <a:lnTo>
                  <a:pt x="99" y="520"/>
                </a:lnTo>
                <a:cubicBezTo>
                  <a:pt x="115" y="532"/>
                  <a:pt x="137" y="532"/>
                  <a:pt x="153" y="520"/>
                </a:cubicBezTo>
                <a:lnTo>
                  <a:pt x="161" y="512"/>
                </a:lnTo>
                <a:lnTo>
                  <a:pt x="181" y="492"/>
                </a:lnTo>
                <a:lnTo>
                  <a:pt x="181" y="492"/>
                </a:lnTo>
                <a:cubicBezTo>
                  <a:pt x="181" y="492"/>
                  <a:pt x="182" y="492"/>
                  <a:pt x="182" y="492"/>
                </a:cubicBezTo>
                <a:cubicBezTo>
                  <a:pt x="183" y="491"/>
                  <a:pt x="183" y="490"/>
                  <a:pt x="184" y="490"/>
                </a:cubicBezTo>
                <a:cubicBezTo>
                  <a:pt x="185" y="490"/>
                  <a:pt x="185" y="489"/>
                  <a:pt x="185" y="489"/>
                </a:cubicBezTo>
                <a:cubicBezTo>
                  <a:pt x="186" y="489"/>
                  <a:pt x="187" y="488"/>
                  <a:pt x="187" y="488"/>
                </a:cubicBezTo>
                <a:cubicBezTo>
                  <a:pt x="188" y="488"/>
                  <a:pt x="189" y="487"/>
                  <a:pt x="189" y="487"/>
                </a:cubicBezTo>
                <a:cubicBezTo>
                  <a:pt x="189" y="487"/>
                  <a:pt x="190" y="487"/>
                  <a:pt x="190" y="487"/>
                </a:cubicBezTo>
                <a:cubicBezTo>
                  <a:pt x="191" y="486"/>
                  <a:pt x="192" y="486"/>
                  <a:pt x="193" y="486"/>
                </a:cubicBezTo>
                <a:cubicBezTo>
                  <a:pt x="193" y="486"/>
                  <a:pt x="193" y="486"/>
                  <a:pt x="193" y="486"/>
                </a:cubicBezTo>
                <a:cubicBezTo>
                  <a:pt x="193" y="486"/>
                  <a:pt x="193" y="485"/>
                  <a:pt x="193" y="485"/>
                </a:cubicBezTo>
                <a:cubicBezTo>
                  <a:pt x="194" y="485"/>
                  <a:pt x="195" y="485"/>
                  <a:pt x="196" y="485"/>
                </a:cubicBezTo>
                <a:cubicBezTo>
                  <a:pt x="196" y="485"/>
                  <a:pt x="197" y="485"/>
                  <a:pt x="197" y="485"/>
                </a:cubicBezTo>
                <a:cubicBezTo>
                  <a:pt x="197" y="484"/>
                  <a:pt x="198" y="484"/>
                  <a:pt x="199" y="484"/>
                </a:cubicBezTo>
                <a:cubicBezTo>
                  <a:pt x="200" y="484"/>
                  <a:pt x="200" y="484"/>
                  <a:pt x="200" y="484"/>
                </a:cubicBezTo>
                <a:cubicBezTo>
                  <a:pt x="201" y="484"/>
                  <a:pt x="202" y="484"/>
                  <a:pt x="203" y="484"/>
                </a:cubicBezTo>
                <a:cubicBezTo>
                  <a:pt x="213" y="483"/>
                  <a:pt x="223" y="487"/>
                  <a:pt x="231" y="495"/>
                </a:cubicBezTo>
                <a:cubicBezTo>
                  <a:pt x="237" y="501"/>
                  <a:pt x="240" y="509"/>
                  <a:pt x="241" y="517"/>
                </a:cubicBezTo>
                <a:lnTo>
                  <a:pt x="241" y="525"/>
                </a:lnTo>
                <a:lnTo>
                  <a:pt x="241" y="545"/>
                </a:lnTo>
                <a:lnTo>
                  <a:pt x="241" y="557"/>
                </a:lnTo>
                <a:cubicBezTo>
                  <a:pt x="244" y="577"/>
                  <a:pt x="260" y="593"/>
                  <a:pt x="280" y="595"/>
                </a:cubicBezTo>
                <a:lnTo>
                  <a:pt x="314" y="595"/>
                </a:lnTo>
                <a:cubicBezTo>
                  <a:pt x="334" y="593"/>
                  <a:pt x="350" y="577"/>
                  <a:pt x="353" y="558"/>
                </a:cubicBezTo>
                <a:lnTo>
                  <a:pt x="353" y="546"/>
                </a:lnTo>
                <a:lnTo>
                  <a:pt x="353" y="525"/>
                </a:lnTo>
                <a:lnTo>
                  <a:pt x="353" y="517"/>
                </a:lnTo>
                <a:lnTo>
                  <a:pt x="353" y="517"/>
                </a:lnTo>
                <a:cubicBezTo>
                  <a:pt x="354" y="510"/>
                  <a:pt x="356" y="504"/>
                  <a:pt x="361" y="499"/>
                </a:cubicBezTo>
                <a:cubicBezTo>
                  <a:pt x="361" y="498"/>
                  <a:pt x="361" y="498"/>
                  <a:pt x="362" y="497"/>
                </a:cubicBezTo>
                <a:cubicBezTo>
                  <a:pt x="362" y="497"/>
                  <a:pt x="362" y="496"/>
                  <a:pt x="363" y="496"/>
                </a:cubicBezTo>
                <a:cubicBezTo>
                  <a:pt x="365" y="494"/>
                  <a:pt x="367" y="492"/>
                  <a:pt x="370" y="490"/>
                </a:cubicBezTo>
                <a:lnTo>
                  <a:pt x="370" y="490"/>
                </a:lnTo>
                <a:cubicBezTo>
                  <a:pt x="371" y="489"/>
                  <a:pt x="372" y="489"/>
                  <a:pt x="373" y="489"/>
                </a:cubicBezTo>
                <a:cubicBezTo>
                  <a:pt x="373" y="488"/>
                  <a:pt x="373" y="488"/>
                  <a:pt x="373" y="488"/>
                </a:cubicBezTo>
                <a:cubicBezTo>
                  <a:pt x="374" y="488"/>
                  <a:pt x="374" y="488"/>
                  <a:pt x="374" y="488"/>
                </a:cubicBezTo>
                <a:cubicBezTo>
                  <a:pt x="375" y="488"/>
                  <a:pt x="375" y="487"/>
                  <a:pt x="376" y="487"/>
                </a:cubicBezTo>
                <a:lnTo>
                  <a:pt x="343" y="454"/>
                </a:lnTo>
                <a:cubicBezTo>
                  <a:pt x="328" y="458"/>
                  <a:pt x="313" y="460"/>
                  <a:pt x="297" y="460"/>
                </a:cubicBezTo>
                <a:cubicBezTo>
                  <a:pt x="207" y="460"/>
                  <a:pt x="135" y="387"/>
                  <a:pt x="135" y="297"/>
                </a:cubicBezTo>
                <a:cubicBezTo>
                  <a:pt x="135" y="207"/>
                  <a:pt x="208" y="134"/>
                  <a:pt x="298" y="134"/>
                </a:cubicBezTo>
                <a:cubicBezTo>
                  <a:pt x="388" y="135"/>
                  <a:pt x="461" y="208"/>
                  <a:pt x="461" y="298"/>
                </a:cubicBezTo>
                <a:cubicBezTo>
                  <a:pt x="461" y="313"/>
                  <a:pt x="458" y="328"/>
                  <a:pt x="454" y="342"/>
                </a:cubicBezTo>
                <a:lnTo>
                  <a:pt x="488" y="375"/>
                </a:lnTo>
                <a:cubicBezTo>
                  <a:pt x="489" y="371"/>
                  <a:pt x="492" y="368"/>
                  <a:pt x="495" y="364"/>
                </a:cubicBezTo>
                <a:cubicBezTo>
                  <a:pt x="499" y="361"/>
                  <a:pt x="503" y="358"/>
                  <a:pt x="507" y="356"/>
                </a:cubicBezTo>
                <a:cubicBezTo>
                  <a:pt x="511" y="355"/>
                  <a:pt x="514" y="354"/>
                  <a:pt x="517" y="354"/>
                </a:cubicBezTo>
                <a:lnTo>
                  <a:pt x="526" y="354"/>
                </a:lnTo>
                <a:lnTo>
                  <a:pt x="545" y="354"/>
                </a:lnTo>
                <a:lnTo>
                  <a:pt x="558" y="354"/>
                </a:lnTo>
                <a:cubicBezTo>
                  <a:pt x="577" y="351"/>
                  <a:pt x="593" y="336"/>
                  <a:pt x="595" y="316"/>
                </a:cubicBezTo>
                <a:lnTo>
                  <a:pt x="595" y="281"/>
                </a:lnTo>
                <a:cubicBezTo>
                  <a:pt x="593" y="261"/>
                  <a:pt x="578" y="245"/>
                  <a:pt x="558" y="242"/>
                </a:cubicBezTo>
                <a:close/>
                <a:moveTo>
                  <a:pt x="497" y="517"/>
                </a:moveTo>
                <a:lnTo>
                  <a:pt x="497" y="517"/>
                </a:lnTo>
                <a:cubicBezTo>
                  <a:pt x="486" y="517"/>
                  <a:pt x="476" y="508"/>
                  <a:pt x="476" y="496"/>
                </a:cubicBezTo>
                <a:cubicBezTo>
                  <a:pt x="476" y="484"/>
                  <a:pt x="486" y="475"/>
                  <a:pt x="497" y="475"/>
                </a:cubicBezTo>
                <a:cubicBezTo>
                  <a:pt x="509" y="475"/>
                  <a:pt x="518" y="484"/>
                  <a:pt x="518" y="496"/>
                </a:cubicBezTo>
                <a:cubicBezTo>
                  <a:pt x="518" y="508"/>
                  <a:pt x="509" y="517"/>
                  <a:pt x="497" y="517"/>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7" name="Freeform 23"/>
          <p:cNvSpPr>
            <a:spLocks noEditPoints="1"/>
          </p:cNvSpPr>
          <p:nvPr/>
        </p:nvSpPr>
        <p:spPr bwMode="auto">
          <a:xfrm>
            <a:off x="4312406" y="3224872"/>
            <a:ext cx="477789" cy="422705"/>
          </a:xfrm>
          <a:custGeom>
            <a:avLst/>
            <a:gdLst>
              <a:gd name="T0" fmla="*/ 0 w 638"/>
              <a:gd name="T1" fmla="*/ 349 h 590"/>
              <a:gd name="T2" fmla="*/ 245 w 638"/>
              <a:gd name="T3" fmla="*/ 590 h 590"/>
              <a:gd name="T4" fmla="*/ 430 w 638"/>
              <a:gd name="T5" fmla="*/ 558 h 590"/>
              <a:gd name="T6" fmla="*/ 388 w 638"/>
              <a:gd name="T7" fmla="*/ 260 h 590"/>
              <a:gd name="T8" fmla="*/ 378 w 638"/>
              <a:gd name="T9" fmla="*/ 548 h 590"/>
              <a:gd name="T10" fmla="*/ 250 w 638"/>
              <a:gd name="T11" fmla="*/ 494 h 590"/>
              <a:gd name="T12" fmla="*/ 216 w 638"/>
              <a:gd name="T13" fmla="*/ 344 h 590"/>
              <a:gd name="T14" fmla="*/ 44 w 638"/>
              <a:gd name="T15" fmla="*/ 339 h 590"/>
              <a:gd name="T16" fmla="*/ 49 w 638"/>
              <a:gd name="T17" fmla="*/ 108 h 590"/>
              <a:gd name="T18" fmla="*/ 250 w 638"/>
              <a:gd name="T19" fmla="*/ 61 h 590"/>
              <a:gd name="T20" fmla="*/ 0 w 638"/>
              <a:gd name="T21" fmla="*/ 103 h 590"/>
              <a:gd name="T22" fmla="*/ 359 w 638"/>
              <a:gd name="T23" fmla="*/ 122 h 590"/>
              <a:gd name="T24" fmla="*/ 337 w 638"/>
              <a:gd name="T25" fmla="*/ 97 h 590"/>
              <a:gd name="T26" fmla="*/ 354 w 638"/>
              <a:gd name="T27" fmla="*/ 82 h 590"/>
              <a:gd name="T28" fmla="*/ 398 w 638"/>
              <a:gd name="T29" fmla="*/ 82 h 590"/>
              <a:gd name="T30" fmla="*/ 416 w 638"/>
              <a:gd name="T31" fmla="*/ 97 h 590"/>
              <a:gd name="T32" fmla="*/ 394 w 638"/>
              <a:gd name="T33" fmla="*/ 122 h 590"/>
              <a:gd name="T34" fmla="*/ 416 w 638"/>
              <a:gd name="T35" fmla="*/ 147 h 590"/>
              <a:gd name="T36" fmla="*/ 398 w 638"/>
              <a:gd name="T37" fmla="*/ 161 h 590"/>
              <a:gd name="T38" fmla="*/ 354 w 638"/>
              <a:gd name="T39" fmla="*/ 161 h 590"/>
              <a:gd name="T40" fmla="*/ 337 w 638"/>
              <a:gd name="T41" fmla="*/ 147 h 590"/>
              <a:gd name="T42" fmla="*/ 520 w 638"/>
              <a:gd name="T43" fmla="*/ 221 h 590"/>
              <a:gd name="T44" fmla="*/ 629 w 638"/>
              <a:gd name="T45" fmla="*/ 362 h 590"/>
              <a:gd name="T46" fmla="*/ 585 w 638"/>
              <a:gd name="T47" fmla="*/ 375 h 590"/>
              <a:gd name="T48" fmla="*/ 520 w 638"/>
              <a:gd name="T49" fmla="*/ 221 h 590"/>
              <a:gd name="T50" fmla="*/ 455 w 638"/>
              <a:gd name="T51" fmla="*/ 43 h 590"/>
              <a:gd name="T52" fmla="*/ 502 w 638"/>
              <a:gd name="T53" fmla="*/ 221 h 590"/>
              <a:gd name="T54" fmla="*/ 481 w 638"/>
              <a:gd name="T55" fmla="*/ 248 h 590"/>
              <a:gd name="T56" fmla="*/ 440 w 638"/>
              <a:gd name="T57" fmla="*/ 213 h 590"/>
              <a:gd name="T58" fmla="*/ 298 w 638"/>
              <a:gd name="T59" fmla="*/ 43 h 590"/>
              <a:gd name="T60" fmla="*/ 429 w 638"/>
              <a:gd name="T61" fmla="*/ 69 h 590"/>
              <a:gd name="T62" fmla="*/ 324 w 638"/>
              <a:gd name="T63" fmla="*/ 174 h 590"/>
              <a:gd name="T64" fmla="*/ 204 w 638"/>
              <a:gd name="T65" fmla="*/ 513 h 590"/>
              <a:gd name="T66" fmla="*/ 79 w 638"/>
              <a:gd name="T67" fmla="*/ 386 h 590"/>
              <a:gd name="T68" fmla="*/ 204 w 638"/>
              <a:gd name="T69" fmla="*/ 513 h 590"/>
              <a:gd name="T70" fmla="*/ 74 w 638"/>
              <a:gd name="T71" fmla="*/ 167 h 590"/>
              <a:gd name="T72" fmla="*/ 250 w 638"/>
              <a:gd name="T73" fmla="*/ 177 h 590"/>
              <a:gd name="T74" fmla="*/ 160 w 638"/>
              <a:gd name="T75" fmla="*/ 143 h 590"/>
              <a:gd name="T76" fmla="*/ 74 w 638"/>
              <a:gd name="T77" fmla="*/ 270 h 590"/>
              <a:gd name="T78" fmla="*/ 81 w 638"/>
              <a:gd name="T79" fmla="*/ 300 h 590"/>
              <a:gd name="T80" fmla="*/ 253 w 638"/>
              <a:gd name="T81" fmla="*/ 268 h 590"/>
              <a:gd name="T82" fmla="*/ 74 w 638"/>
              <a:gd name="T83" fmla="*/ 270 h 590"/>
              <a:gd name="T84" fmla="*/ 74 w 638"/>
              <a:gd name="T85" fmla="*/ 229 h 590"/>
              <a:gd name="T86" fmla="*/ 253 w 638"/>
              <a:gd name="T87" fmla="*/ 238 h 590"/>
              <a:gd name="T88" fmla="*/ 263 w 638"/>
              <a:gd name="T89" fmla="*/ 221 h 590"/>
              <a:gd name="T90" fmla="*/ 157 w 638"/>
              <a:gd name="T91" fmla="*/ 206 h 590"/>
              <a:gd name="T92" fmla="*/ 74 w 638"/>
              <a:gd name="T93" fmla="*/ 219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38" h="590">
                <a:moveTo>
                  <a:pt x="0" y="103"/>
                </a:moveTo>
                <a:cubicBezTo>
                  <a:pt x="0" y="185"/>
                  <a:pt x="0" y="267"/>
                  <a:pt x="0" y="349"/>
                </a:cubicBezTo>
                <a:cubicBezTo>
                  <a:pt x="0" y="355"/>
                  <a:pt x="108" y="458"/>
                  <a:pt x="121" y="471"/>
                </a:cubicBezTo>
                <a:cubicBezTo>
                  <a:pt x="135" y="485"/>
                  <a:pt x="237" y="590"/>
                  <a:pt x="245" y="590"/>
                </a:cubicBezTo>
                <a:cubicBezTo>
                  <a:pt x="295" y="590"/>
                  <a:pt x="344" y="590"/>
                  <a:pt x="393" y="590"/>
                </a:cubicBezTo>
                <a:cubicBezTo>
                  <a:pt x="413" y="590"/>
                  <a:pt x="421" y="571"/>
                  <a:pt x="430" y="558"/>
                </a:cubicBezTo>
                <a:cubicBezTo>
                  <a:pt x="430" y="456"/>
                  <a:pt x="430" y="355"/>
                  <a:pt x="430" y="253"/>
                </a:cubicBezTo>
                <a:cubicBezTo>
                  <a:pt x="420" y="257"/>
                  <a:pt x="393" y="246"/>
                  <a:pt x="388" y="260"/>
                </a:cubicBezTo>
                <a:cubicBezTo>
                  <a:pt x="384" y="268"/>
                  <a:pt x="388" y="382"/>
                  <a:pt x="388" y="405"/>
                </a:cubicBezTo>
                <a:cubicBezTo>
                  <a:pt x="388" y="429"/>
                  <a:pt x="395" y="548"/>
                  <a:pt x="378" y="548"/>
                </a:cubicBezTo>
                <a:cubicBezTo>
                  <a:pt x="338" y="548"/>
                  <a:pt x="298" y="548"/>
                  <a:pt x="258" y="548"/>
                </a:cubicBezTo>
                <a:cubicBezTo>
                  <a:pt x="245" y="548"/>
                  <a:pt x="250" y="507"/>
                  <a:pt x="250" y="494"/>
                </a:cubicBezTo>
                <a:cubicBezTo>
                  <a:pt x="250" y="473"/>
                  <a:pt x="250" y="453"/>
                  <a:pt x="250" y="432"/>
                </a:cubicBezTo>
                <a:cubicBezTo>
                  <a:pt x="250" y="376"/>
                  <a:pt x="251" y="367"/>
                  <a:pt x="216" y="344"/>
                </a:cubicBezTo>
                <a:cubicBezTo>
                  <a:pt x="200" y="344"/>
                  <a:pt x="200" y="339"/>
                  <a:pt x="187" y="339"/>
                </a:cubicBezTo>
                <a:cubicBezTo>
                  <a:pt x="139" y="339"/>
                  <a:pt x="92" y="339"/>
                  <a:pt x="44" y="339"/>
                </a:cubicBezTo>
                <a:cubicBezTo>
                  <a:pt x="44" y="265"/>
                  <a:pt x="44" y="192"/>
                  <a:pt x="44" y="118"/>
                </a:cubicBezTo>
                <a:cubicBezTo>
                  <a:pt x="44" y="112"/>
                  <a:pt x="46" y="113"/>
                  <a:pt x="49" y="108"/>
                </a:cubicBezTo>
                <a:cubicBezTo>
                  <a:pt x="103" y="108"/>
                  <a:pt x="157" y="108"/>
                  <a:pt x="211" y="108"/>
                </a:cubicBezTo>
                <a:cubicBezTo>
                  <a:pt x="222" y="101"/>
                  <a:pt x="250" y="77"/>
                  <a:pt x="250" y="61"/>
                </a:cubicBezTo>
                <a:cubicBezTo>
                  <a:pt x="182" y="61"/>
                  <a:pt x="115" y="61"/>
                  <a:pt x="47" y="61"/>
                </a:cubicBezTo>
                <a:cubicBezTo>
                  <a:pt x="28" y="61"/>
                  <a:pt x="0" y="88"/>
                  <a:pt x="0" y="103"/>
                </a:cubicBezTo>
                <a:close/>
                <a:moveTo>
                  <a:pt x="337" y="144"/>
                </a:moveTo>
                <a:lnTo>
                  <a:pt x="359" y="122"/>
                </a:lnTo>
                <a:lnTo>
                  <a:pt x="337" y="100"/>
                </a:lnTo>
                <a:cubicBezTo>
                  <a:pt x="336" y="99"/>
                  <a:pt x="336" y="98"/>
                  <a:pt x="337" y="97"/>
                </a:cubicBezTo>
                <a:lnTo>
                  <a:pt x="351" y="82"/>
                </a:lnTo>
                <a:cubicBezTo>
                  <a:pt x="352" y="81"/>
                  <a:pt x="353" y="81"/>
                  <a:pt x="354" y="82"/>
                </a:cubicBezTo>
                <a:lnTo>
                  <a:pt x="376" y="104"/>
                </a:lnTo>
                <a:lnTo>
                  <a:pt x="398" y="82"/>
                </a:lnTo>
                <a:cubicBezTo>
                  <a:pt x="399" y="81"/>
                  <a:pt x="400" y="81"/>
                  <a:pt x="401" y="82"/>
                </a:cubicBezTo>
                <a:lnTo>
                  <a:pt x="416" y="97"/>
                </a:lnTo>
                <a:cubicBezTo>
                  <a:pt x="416" y="98"/>
                  <a:pt x="416" y="99"/>
                  <a:pt x="416" y="100"/>
                </a:cubicBezTo>
                <a:lnTo>
                  <a:pt x="394" y="122"/>
                </a:lnTo>
                <a:lnTo>
                  <a:pt x="416" y="144"/>
                </a:lnTo>
                <a:cubicBezTo>
                  <a:pt x="416" y="145"/>
                  <a:pt x="416" y="146"/>
                  <a:pt x="416" y="147"/>
                </a:cubicBezTo>
                <a:lnTo>
                  <a:pt x="401" y="161"/>
                </a:lnTo>
                <a:cubicBezTo>
                  <a:pt x="400" y="162"/>
                  <a:pt x="399" y="162"/>
                  <a:pt x="398" y="161"/>
                </a:cubicBezTo>
                <a:lnTo>
                  <a:pt x="376" y="139"/>
                </a:lnTo>
                <a:lnTo>
                  <a:pt x="354" y="161"/>
                </a:lnTo>
                <a:cubicBezTo>
                  <a:pt x="353" y="162"/>
                  <a:pt x="352" y="162"/>
                  <a:pt x="351" y="161"/>
                </a:cubicBezTo>
                <a:lnTo>
                  <a:pt x="337" y="147"/>
                </a:lnTo>
                <a:cubicBezTo>
                  <a:pt x="336" y="146"/>
                  <a:pt x="336" y="145"/>
                  <a:pt x="337" y="144"/>
                </a:cubicBezTo>
                <a:close/>
                <a:moveTo>
                  <a:pt x="520" y="221"/>
                </a:moveTo>
                <a:lnTo>
                  <a:pt x="629" y="330"/>
                </a:lnTo>
                <a:cubicBezTo>
                  <a:pt x="638" y="339"/>
                  <a:pt x="638" y="353"/>
                  <a:pt x="629" y="362"/>
                </a:cubicBezTo>
                <a:lnTo>
                  <a:pt x="616" y="375"/>
                </a:lnTo>
                <a:cubicBezTo>
                  <a:pt x="608" y="383"/>
                  <a:pt x="593" y="383"/>
                  <a:pt x="585" y="375"/>
                </a:cubicBezTo>
                <a:lnTo>
                  <a:pt x="476" y="266"/>
                </a:lnTo>
                <a:lnTo>
                  <a:pt x="520" y="221"/>
                </a:lnTo>
                <a:close/>
                <a:moveTo>
                  <a:pt x="298" y="43"/>
                </a:moveTo>
                <a:cubicBezTo>
                  <a:pt x="341" y="0"/>
                  <a:pt x="411" y="0"/>
                  <a:pt x="455" y="43"/>
                </a:cubicBezTo>
                <a:cubicBezTo>
                  <a:pt x="493" y="82"/>
                  <a:pt x="497" y="142"/>
                  <a:pt x="467" y="185"/>
                </a:cubicBezTo>
                <a:lnTo>
                  <a:pt x="502" y="221"/>
                </a:lnTo>
                <a:cubicBezTo>
                  <a:pt x="504" y="222"/>
                  <a:pt x="504" y="225"/>
                  <a:pt x="502" y="226"/>
                </a:cubicBezTo>
                <a:lnTo>
                  <a:pt x="481" y="248"/>
                </a:lnTo>
                <a:cubicBezTo>
                  <a:pt x="479" y="249"/>
                  <a:pt x="477" y="249"/>
                  <a:pt x="475" y="248"/>
                </a:cubicBezTo>
                <a:lnTo>
                  <a:pt x="440" y="213"/>
                </a:lnTo>
                <a:cubicBezTo>
                  <a:pt x="397" y="243"/>
                  <a:pt x="336" y="239"/>
                  <a:pt x="298" y="200"/>
                </a:cubicBezTo>
                <a:cubicBezTo>
                  <a:pt x="254" y="157"/>
                  <a:pt x="254" y="87"/>
                  <a:pt x="298" y="43"/>
                </a:cubicBezTo>
                <a:close/>
                <a:moveTo>
                  <a:pt x="324" y="69"/>
                </a:moveTo>
                <a:cubicBezTo>
                  <a:pt x="353" y="40"/>
                  <a:pt x="400" y="40"/>
                  <a:pt x="429" y="69"/>
                </a:cubicBezTo>
                <a:cubicBezTo>
                  <a:pt x="458" y="98"/>
                  <a:pt x="458" y="145"/>
                  <a:pt x="429" y="174"/>
                </a:cubicBezTo>
                <a:cubicBezTo>
                  <a:pt x="400" y="203"/>
                  <a:pt x="353" y="203"/>
                  <a:pt x="324" y="174"/>
                </a:cubicBezTo>
                <a:cubicBezTo>
                  <a:pt x="295" y="145"/>
                  <a:pt x="295" y="98"/>
                  <a:pt x="324" y="69"/>
                </a:cubicBezTo>
                <a:close/>
                <a:moveTo>
                  <a:pt x="204" y="513"/>
                </a:moveTo>
                <a:cubicBezTo>
                  <a:pt x="203" y="471"/>
                  <a:pt x="202" y="428"/>
                  <a:pt x="201" y="386"/>
                </a:cubicBezTo>
                <a:cubicBezTo>
                  <a:pt x="160" y="386"/>
                  <a:pt x="119" y="386"/>
                  <a:pt x="79" y="386"/>
                </a:cubicBezTo>
                <a:cubicBezTo>
                  <a:pt x="78" y="386"/>
                  <a:pt x="77" y="387"/>
                  <a:pt x="77" y="388"/>
                </a:cubicBezTo>
                <a:cubicBezTo>
                  <a:pt x="119" y="430"/>
                  <a:pt x="161" y="472"/>
                  <a:pt x="204" y="513"/>
                </a:cubicBezTo>
                <a:close/>
                <a:moveTo>
                  <a:pt x="74" y="150"/>
                </a:moveTo>
                <a:cubicBezTo>
                  <a:pt x="74" y="156"/>
                  <a:pt x="74" y="161"/>
                  <a:pt x="74" y="167"/>
                </a:cubicBezTo>
                <a:cubicBezTo>
                  <a:pt x="74" y="173"/>
                  <a:pt x="78" y="177"/>
                  <a:pt x="83" y="177"/>
                </a:cubicBezTo>
                <a:cubicBezTo>
                  <a:pt x="139" y="177"/>
                  <a:pt x="195" y="177"/>
                  <a:pt x="250" y="177"/>
                </a:cubicBezTo>
                <a:cubicBezTo>
                  <a:pt x="266" y="177"/>
                  <a:pt x="262" y="152"/>
                  <a:pt x="258" y="143"/>
                </a:cubicBezTo>
                <a:cubicBezTo>
                  <a:pt x="225" y="143"/>
                  <a:pt x="192" y="143"/>
                  <a:pt x="160" y="143"/>
                </a:cubicBezTo>
                <a:cubicBezTo>
                  <a:pt x="139" y="143"/>
                  <a:pt x="74" y="137"/>
                  <a:pt x="74" y="150"/>
                </a:cubicBezTo>
                <a:close/>
                <a:moveTo>
                  <a:pt x="74" y="270"/>
                </a:moveTo>
                <a:cubicBezTo>
                  <a:pt x="74" y="278"/>
                  <a:pt x="74" y="285"/>
                  <a:pt x="74" y="292"/>
                </a:cubicBezTo>
                <a:cubicBezTo>
                  <a:pt x="74" y="298"/>
                  <a:pt x="75" y="300"/>
                  <a:pt x="81" y="300"/>
                </a:cubicBezTo>
                <a:cubicBezTo>
                  <a:pt x="141" y="300"/>
                  <a:pt x="200" y="300"/>
                  <a:pt x="260" y="300"/>
                </a:cubicBezTo>
                <a:cubicBezTo>
                  <a:pt x="262" y="294"/>
                  <a:pt x="266" y="268"/>
                  <a:pt x="253" y="268"/>
                </a:cubicBezTo>
                <a:cubicBezTo>
                  <a:pt x="197" y="268"/>
                  <a:pt x="142" y="268"/>
                  <a:pt x="86" y="268"/>
                </a:cubicBezTo>
                <a:cubicBezTo>
                  <a:pt x="82" y="268"/>
                  <a:pt x="77" y="269"/>
                  <a:pt x="74" y="270"/>
                </a:cubicBezTo>
                <a:close/>
                <a:moveTo>
                  <a:pt x="74" y="219"/>
                </a:moveTo>
                <a:cubicBezTo>
                  <a:pt x="74" y="222"/>
                  <a:pt x="74" y="225"/>
                  <a:pt x="74" y="229"/>
                </a:cubicBezTo>
                <a:cubicBezTo>
                  <a:pt x="74" y="234"/>
                  <a:pt x="76" y="234"/>
                  <a:pt x="79" y="238"/>
                </a:cubicBezTo>
                <a:cubicBezTo>
                  <a:pt x="137" y="238"/>
                  <a:pt x="195" y="238"/>
                  <a:pt x="253" y="238"/>
                </a:cubicBezTo>
                <a:cubicBezTo>
                  <a:pt x="256" y="237"/>
                  <a:pt x="259" y="235"/>
                  <a:pt x="263" y="233"/>
                </a:cubicBezTo>
                <a:cubicBezTo>
                  <a:pt x="263" y="229"/>
                  <a:pt x="263" y="225"/>
                  <a:pt x="263" y="221"/>
                </a:cubicBezTo>
                <a:cubicBezTo>
                  <a:pt x="263" y="214"/>
                  <a:pt x="260" y="211"/>
                  <a:pt x="258" y="206"/>
                </a:cubicBezTo>
                <a:cubicBezTo>
                  <a:pt x="224" y="206"/>
                  <a:pt x="191" y="206"/>
                  <a:pt x="157" y="206"/>
                </a:cubicBezTo>
                <a:cubicBezTo>
                  <a:pt x="141" y="206"/>
                  <a:pt x="124" y="206"/>
                  <a:pt x="108" y="206"/>
                </a:cubicBezTo>
                <a:cubicBezTo>
                  <a:pt x="87" y="206"/>
                  <a:pt x="74" y="200"/>
                  <a:pt x="74" y="219"/>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82" name="Freeform 24"/>
          <p:cNvSpPr>
            <a:spLocks noEditPoints="1"/>
          </p:cNvSpPr>
          <p:nvPr/>
        </p:nvSpPr>
        <p:spPr bwMode="auto">
          <a:xfrm>
            <a:off x="4284494" y="4108145"/>
            <a:ext cx="397558" cy="377202"/>
          </a:xfrm>
          <a:custGeom>
            <a:avLst/>
            <a:gdLst>
              <a:gd name="T0" fmla="*/ 481 w 532"/>
              <a:gd name="T1" fmla="*/ 453 h 526"/>
              <a:gd name="T2" fmla="*/ 426 w 532"/>
              <a:gd name="T3" fmla="*/ 453 h 526"/>
              <a:gd name="T4" fmla="*/ 513 w 532"/>
              <a:gd name="T5" fmla="*/ 51 h 526"/>
              <a:gd name="T6" fmla="*/ 441 w 532"/>
              <a:gd name="T7" fmla="*/ 0 h 526"/>
              <a:gd name="T8" fmla="*/ 250 w 532"/>
              <a:gd name="T9" fmla="*/ 170 h 526"/>
              <a:gd name="T10" fmla="*/ 223 w 532"/>
              <a:gd name="T11" fmla="*/ 209 h 526"/>
              <a:gd name="T12" fmla="*/ 199 w 532"/>
              <a:gd name="T13" fmla="*/ 221 h 526"/>
              <a:gd name="T14" fmla="*/ 202 w 532"/>
              <a:gd name="T15" fmla="*/ 294 h 526"/>
              <a:gd name="T16" fmla="*/ 48 w 532"/>
              <a:gd name="T17" fmla="*/ 428 h 526"/>
              <a:gd name="T18" fmla="*/ 31 w 532"/>
              <a:gd name="T19" fmla="*/ 526 h 526"/>
              <a:gd name="T20" fmla="*/ 110 w 532"/>
              <a:gd name="T21" fmla="*/ 446 h 526"/>
              <a:gd name="T22" fmla="*/ 236 w 532"/>
              <a:gd name="T23" fmla="*/ 328 h 526"/>
              <a:gd name="T24" fmla="*/ 306 w 532"/>
              <a:gd name="T25" fmla="*/ 328 h 526"/>
              <a:gd name="T26" fmla="*/ 326 w 532"/>
              <a:gd name="T27" fmla="*/ 283 h 526"/>
              <a:gd name="T28" fmla="*/ 357 w 532"/>
              <a:gd name="T29" fmla="*/ 277 h 526"/>
              <a:gd name="T30" fmla="*/ 513 w 532"/>
              <a:gd name="T31" fmla="*/ 51 h 526"/>
              <a:gd name="T32" fmla="*/ 207 w 532"/>
              <a:gd name="T33" fmla="*/ 171 h 526"/>
              <a:gd name="T34" fmla="*/ 214 w 532"/>
              <a:gd name="T35" fmla="*/ 165 h 526"/>
              <a:gd name="T36" fmla="*/ 231 w 532"/>
              <a:gd name="T37" fmla="*/ 148 h 526"/>
              <a:gd name="T38" fmla="*/ 114 w 532"/>
              <a:gd name="T39" fmla="*/ 0 h 526"/>
              <a:gd name="T40" fmla="*/ 149 w 532"/>
              <a:gd name="T41" fmla="*/ 84 h 526"/>
              <a:gd name="T42" fmla="*/ 12 w 532"/>
              <a:gd name="T43" fmla="*/ 102 h 526"/>
              <a:gd name="T44" fmla="*/ 123 w 532"/>
              <a:gd name="T45" fmla="*/ 236 h 526"/>
              <a:gd name="T46" fmla="*/ 160 w 532"/>
              <a:gd name="T47" fmla="*/ 229 h 526"/>
              <a:gd name="T48" fmla="*/ 192 w 532"/>
              <a:gd name="T49" fmla="*/ 187 h 526"/>
              <a:gd name="T50" fmla="*/ 355 w 532"/>
              <a:gd name="T51" fmla="*/ 320 h 526"/>
              <a:gd name="T52" fmla="*/ 327 w 532"/>
              <a:gd name="T53" fmla="*/ 348 h 526"/>
              <a:gd name="T54" fmla="*/ 392 w 532"/>
              <a:gd name="T55" fmla="*/ 460 h 526"/>
              <a:gd name="T56" fmla="*/ 460 w 532"/>
              <a:gd name="T57" fmla="*/ 526 h 526"/>
              <a:gd name="T58" fmla="*/ 518 w 532"/>
              <a:gd name="T59" fmla="*/ 436 h 526"/>
              <a:gd name="T60" fmla="*/ 371 w 532"/>
              <a:gd name="T61" fmla="*/ 304 h 526"/>
              <a:gd name="T62" fmla="*/ 348 w 532"/>
              <a:gd name="T63" fmla="*/ 30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2" h="526">
                <a:moveTo>
                  <a:pt x="453" y="426"/>
                </a:moveTo>
                <a:cubicBezTo>
                  <a:pt x="469" y="426"/>
                  <a:pt x="481" y="438"/>
                  <a:pt x="481" y="453"/>
                </a:cubicBezTo>
                <a:cubicBezTo>
                  <a:pt x="481" y="468"/>
                  <a:pt x="469" y="481"/>
                  <a:pt x="453" y="481"/>
                </a:cubicBezTo>
                <a:cubicBezTo>
                  <a:pt x="438" y="481"/>
                  <a:pt x="426" y="468"/>
                  <a:pt x="426" y="453"/>
                </a:cubicBezTo>
                <a:cubicBezTo>
                  <a:pt x="426" y="438"/>
                  <a:pt x="438" y="426"/>
                  <a:pt x="453" y="426"/>
                </a:cubicBezTo>
                <a:close/>
                <a:moveTo>
                  <a:pt x="513" y="51"/>
                </a:moveTo>
                <a:lnTo>
                  <a:pt x="476" y="14"/>
                </a:lnTo>
                <a:cubicBezTo>
                  <a:pt x="467" y="5"/>
                  <a:pt x="454" y="0"/>
                  <a:pt x="441" y="0"/>
                </a:cubicBezTo>
                <a:cubicBezTo>
                  <a:pt x="428" y="0"/>
                  <a:pt x="416" y="5"/>
                  <a:pt x="406" y="14"/>
                </a:cubicBezTo>
                <a:lnTo>
                  <a:pt x="250" y="170"/>
                </a:lnTo>
                <a:cubicBezTo>
                  <a:pt x="255" y="180"/>
                  <a:pt x="251" y="194"/>
                  <a:pt x="244" y="201"/>
                </a:cubicBezTo>
                <a:cubicBezTo>
                  <a:pt x="239" y="206"/>
                  <a:pt x="230" y="209"/>
                  <a:pt x="223" y="209"/>
                </a:cubicBezTo>
                <a:cubicBezTo>
                  <a:pt x="219" y="209"/>
                  <a:pt x="216" y="209"/>
                  <a:pt x="213" y="207"/>
                </a:cubicBezTo>
                <a:lnTo>
                  <a:pt x="199" y="221"/>
                </a:lnTo>
                <a:cubicBezTo>
                  <a:pt x="180" y="240"/>
                  <a:pt x="180" y="272"/>
                  <a:pt x="199" y="291"/>
                </a:cubicBezTo>
                <a:lnTo>
                  <a:pt x="202" y="294"/>
                </a:lnTo>
                <a:lnTo>
                  <a:pt x="80" y="416"/>
                </a:lnTo>
                <a:lnTo>
                  <a:pt x="48" y="428"/>
                </a:lnTo>
                <a:lnTo>
                  <a:pt x="0" y="495"/>
                </a:lnTo>
                <a:lnTo>
                  <a:pt x="31" y="526"/>
                </a:lnTo>
                <a:lnTo>
                  <a:pt x="98" y="479"/>
                </a:lnTo>
                <a:lnTo>
                  <a:pt x="110" y="446"/>
                </a:lnTo>
                <a:lnTo>
                  <a:pt x="232" y="324"/>
                </a:lnTo>
                <a:lnTo>
                  <a:pt x="236" y="328"/>
                </a:lnTo>
                <a:cubicBezTo>
                  <a:pt x="246" y="337"/>
                  <a:pt x="258" y="342"/>
                  <a:pt x="271" y="342"/>
                </a:cubicBezTo>
                <a:cubicBezTo>
                  <a:pt x="284" y="342"/>
                  <a:pt x="296" y="337"/>
                  <a:pt x="306" y="328"/>
                </a:cubicBezTo>
                <a:lnTo>
                  <a:pt x="320" y="314"/>
                </a:lnTo>
                <a:cubicBezTo>
                  <a:pt x="315" y="305"/>
                  <a:pt x="319" y="291"/>
                  <a:pt x="326" y="283"/>
                </a:cubicBezTo>
                <a:cubicBezTo>
                  <a:pt x="331" y="278"/>
                  <a:pt x="339" y="275"/>
                  <a:pt x="347" y="275"/>
                </a:cubicBezTo>
                <a:cubicBezTo>
                  <a:pt x="351" y="275"/>
                  <a:pt x="354" y="276"/>
                  <a:pt x="357" y="277"/>
                </a:cubicBezTo>
                <a:lnTo>
                  <a:pt x="513" y="121"/>
                </a:lnTo>
                <a:cubicBezTo>
                  <a:pt x="532" y="102"/>
                  <a:pt x="532" y="70"/>
                  <a:pt x="513" y="51"/>
                </a:cubicBezTo>
                <a:close/>
                <a:moveTo>
                  <a:pt x="192" y="187"/>
                </a:moveTo>
                <a:lnTo>
                  <a:pt x="207" y="171"/>
                </a:lnTo>
                <a:lnTo>
                  <a:pt x="221" y="179"/>
                </a:lnTo>
                <a:lnTo>
                  <a:pt x="214" y="165"/>
                </a:lnTo>
                <a:lnTo>
                  <a:pt x="229" y="150"/>
                </a:lnTo>
                <a:lnTo>
                  <a:pt x="231" y="148"/>
                </a:lnTo>
                <a:cubicBezTo>
                  <a:pt x="234" y="139"/>
                  <a:pt x="236" y="131"/>
                  <a:pt x="236" y="123"/>
                </a:cubicBezTo>
                <a:cubicBezTo>
                  <a:pt x="236" y="60"/>
                  <a:pt x="176" y="0"/>
                  <a:pt x="114" y="0"/>
                </a:cubicBezTo>
                <a:cubicBezTo>
                  <a:pt x="114" y="0"/>
                  <a:pt x="106" y="8"/>
                  <a:pt x="103" y="11"/>
                </a:cubicBezTo>
                <a:cubicBezTo>
                  <a:pt x="153" y="61"/>
                  <a:pt x="149" y="53"/>
                  <a:pt x="149" y="84"/>
                </a:cubicBezTo>
                <a:cubicBezTo>
                  <a:pt x="149" y="109"/>
                  <a:pt x="109" y="148"/>
                  <a:pt x="84" y="148"/>
                </a:cubicBezTo>
                <a:cubicBezTo>
                  <a:pt x="53" y="148"/>
                  <a:pt x="63" y="154"/>
                  <a:pt x="12" y="102"/>
                </a:cubicBezTo>
                <a:cubicBezTo>
                  <a:pt x="8" y="106"/>
                  <a:pt x="0" y="113"/>
                  <a:pt x="0" y="114"/>
                </a:cubicBezTo>
                <a:cubicBezTo>
                  <a:pt x="1" y="176"/>
                  <a:pt x="60" y="236"/>
                  <a:pt x="123" y="236"/>
                </a:cubicBezTo>
                <a:cubicBezTo>
                  <a:pt x="134" y="236"/>
                  <a:pt x="146" y="232"/>
                  <a:pt x="158" y="226"/>
                </a:cubicBezTo>
                <a:lnTo>
                  <a:pt x="160" y="229"/>
                </a:lnTo>
                <a:cubicBezTo>
                  <a:pt x="164" y="218"/>
                  <a:pt x="170" y="209"/>
                  <a:pt x="179" y="200"/>
                </a:cubicBezTo>
                <a:lnTo>
                  <a:pt x="192" y="187"/>
                </a:lnTo>
                <a:close/>
                <a:moveTo>
                  <a:pt x="348" y="306"/>
                </a:moveTo>
                <a:lnTo>
                  <a:pt x="355" y="320"/>
                </a:lnTo>
                <a:lnTo>
                  <a:pt x="341" y="335"/>
                </a:lnTo>
                <a:lnTo>
                  <a:pt x="327" y="348"/>
                </a:lnTo>
                <a:cubicBezTo>
                  <a:pt x="319" y="357"/>
                  <a:pt x="309" y="363"/>
                  <a:pt x="298" y="367"/>
                </a:cubicBezTo>
                <a:lnTo>
                  <a:pt x="392" y="460"/>
                </a:lnTo>
                <a:lnTo>
                  <a:pt x="436" y="519"/>
                </a:lnTo>
                <a:lnTo>
                  <a:pt x="460" y="526"/>
                </a:lnTo>
                <a:lnTo>
                  <a:pt x="525" y="460"/>
                </a:lnTo>
                <a:lnTo>
                  <a:pt x="518" y="436"/>
                </a:lnTo>
                <a:lnTo>
                  <a:pt x="460" y="392"/>
                </a:lnTo>
                <a:lnTo>
                  <a:pt x="371" y="304"/>
                </a:lnTo>
                <a:lnTo>
                  <a:pt x="363" y="313"/>
                </a:lnTo>
                <a:lnTo>
                  <a:pt x="348" y="306"/>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83" name="Freeform 25"/>
          <p:cNvSpPr>
            <a:spLocks noEditPoints="1"/>
          </p:cNvSpPr>
          <p:nvPr/>
        </p:nvSpPr>
        <p:spPr bwMode="auto">
          <a:xfrm>
            <a:off x="4272104" y="4899457"/>
            <a:ext cx="453838" cy="413125"/>
          </a:xfrm>
          <a:custGeom>
            <a:avLst/>
            <a:gdLst>
              <a:gd name="T0" fmla="*/ 252 w 606"/>
              <a:gd name="T1" fmla="*/ 522 h 576"/>
              <a:gd name="T2" fmla="*/ 252 w 606"/>
              <a:gd name="T3" fmla="*/ 548 h 576"/>
              <a:gd name="T4" fmla="*/ 366 w 606"/>
              <a:gd name="T5" fmla="*/ 535 h 576"/>
              <a:gd name="T6" fmla="*/ 353 w 606"/>
              <a:gd name="T7" fmla="*/ 481 h 576"/>
              <a:gd name="T8" fmla="*/ 252 w 606"/>
              <a:gd name="T9" fmla="*/ 481 h 576"/>
              <a:gd name="T10" fmla="*/ 252 w 606"/>
              <a:gd name="T11" fmla="*/ 508 h 576"/>
              <a:gd name="T12" fmla="*/ 366 w 606"/>
              <a:gd name="T13" fmla="*/ 494 h 576"/>
              <a:gd name="T14" fmla="*/ 303 w 606"/>
              <a:gd name="T15" fmla="*/ 576 h 576"/>
              <a:gd name="T16" fmla="*/ 346 w 606"/>
              <a:gd name="T17" fmla="*/ 560 h 576"/>
              <a:gd name="T18" fmla="*/ 303 w 606"/>
              <a:gd name="T19" fmla="*/ 576 h 576"/>
              <a:gd name="T20" fmla="*/ 304 w 606"/>
              <a:gd name="T21" fmla="*/ 154 h 576"/>
              <a:gd name="T22" fmla="*/ 161 w 606"/>
              <a:gd name="T23" fmla="*/ 288 h 576"/>
              <a:gd name="T24" fmla="*/ 246 w 606"/>
              <a:gd name="T25" fmla="*/ 466 h 576"/>
              <a:gd name="T26" fmla="*/ 304 w 606"/>
              <a:gd name="T27" fmla="*/ 470 h 576"/>
              <a:gd name="T28" fmla="*/ 376 w 606"/>
              <a:gd name="T29" fmla="*/ 426 h 576"/>
              <a:gd name="T30" fmla="*/ 304 w 606"/>
              <a:gd name="T31" fmla="*/ 154 h 576"/>
              <a:gd name="T32" fmla="*/ 119 w 606"/>
              <a:gd name="T33" fmla="*/ 312 h 576"/>
              <a:gd name="T34" fmla="*/ 23 w 606"/>
              <a:gd name="T35" fmla="*/ 293 h 576"/>
              <a:gd name="T36" fmla="*/ 23 w 606"/>
              <a:gd name="T37" fmla="*/ 330 h 576"/>
              <a:gd name="T38" fmla="*/ 119 w 606"/>
              <a:gd name="T39" fmla="*/ 312 h 576"/>
              <a:gd name="T40" fmla="*/ 583 w 606"/>
              <a:gd name="T41" fmla="*/ 293 h 576"/>
              <a:gd name="T42" fmla="*/ 487 w 606"/>
              <a:gd name="T43" fmla="*/ 312 h 576"/>
              <a:gd name="T44" fmla="*/ 583 w 606"/>
              <a:gd name="T45" fmla="*/ 330 h 576"/>
              <a:gd name="T46" fmla="*/ 583 w 606"/>
              <a:gd name="T47" fmla="*/ 293 h 576"/>
              <a:gd name="T48" fmla="*/ 464 w 606"/>
              <a:gd name="T49" fmla="*/ 175 h 576"/>
              <a:gd name="T50" fmla="*/ 518 w 606"/>
              <a:gd name="T51" fmla="*/ 94 h 576"/>
              <a:gd name="T52" fmla="*/ 437 w 606"/>
              <a:gd name="T53" fmla="*/ 148 h 576"/>
              <a:gd name="T54" fmla="*/ 464 w 606"/>
              <a:gd name="T55" fmla="*/ 175 h 576"/>
              <a:gd name="T56" fmla="*/ 301 w 606"/>
              <a:gd name="T57" fmla="*/ 119 h 576"/>
              <a:gd name="T58" fmla="*/ 320 w 606"/>
              <a:gd name="T59" fmla="*/ 23 h 576"/>
              <a:gd name="T60" fmla="*/ 282 w 606"/>
              <a:gd name="T61" fmla="*/ 23 h 576"/>
              <a:gd name="T62" fmla="*/ 301 w 606"/>
              <a:gd name="T63" fmla="*/ 119 h 576"/>
              <a:gd name="T64" fmla="*/ 136 w 606"/>
              <a:gd name="T65" fmla="*/ 167 h 576"/>
              <a:gd name="T66" fmla="*/ 162 w 606"/>
              <a:gd name="T67" fmla="*/ 141 h 576"/>
              <a:gd name="T68" fmla="*/ 81 w 606"/>
              <a:gd name="T69" fmla="*/ 86 h 576"/>
              <a:gd name="T70" fmla="*/ 136 w 606"/>
              <a:gd name="T71" fmla="*/ 167 h 576"/>
              <a:gd name="T72" fmla="*/ 142 w 606"/>
              <a:gd name="T73" fmla="*/ 448 h 576"/>
              <a:gd name="T74" fmla="*/ 87 w 606"/>
              <a:gd name="T75" fmla="*/ 529 h 576"/>
              <a:gd name="T76" fmla="*/ 169 w 606"/>
              <a:gd name="T77" fmla="*/ 474 h 576"/>
              <a:gd name="T78" fmla="*/ 142 w 606"/>
              <a:gd name="T79" fmla="*/ 448 h 576"/>
              <a:gd name="T80" fmla="*/ 470 w 606"/>
              <a:gd name="T81" fmla="*/ 455 h 576"/>
              <a:gd name="T82" fmla="*/ 443 w 606"/>
              <a:gd name="T83" fmla="*/ 482 h 576"/>
              <a:gd name="T84" fmla="*/ 524 w 606"/>
              <a:gd name="T85" fmla="*/ 536 h 576"/>
              <a:gd name="T86" fmla="*/ 470 w 606"/>
              <a:gd name="T87" fmla="*/ 455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6" h="576">
                <a:moveTo>
                  <a:pt x="353" y="522"/>
                </a:moveTo>
                <a:lnTo>
                  <a:pt x="252" y="522"/>
                </a:lnTo>
                <a:cubicBezTo>
                  <a:pt x="245" y="522"/>
                  <a:pt x="239" y="528"/>
                  <a:pt x="239" y="535"/>
                </a:cubicBezTo>
                <a:cubicBezTo>
                  <a:pt x="239" y="543"/>
                  <a:pt x="245" y="548"/>
                  <a:pt x="252" y="548"/>
                </a:cubicBezTo>
                <a:lnTo>
                  <a:pt x="353" y="548"/>
                </a:lnTo>
                <a:cubicBezTo>
                  <a:pt x="361" y="548"/>
                  <a:pt x="366" y="543"/>
                  <a:pt x="366" y="535"/>
                </a:cubicBezTo>
                <a:cubicBezTo>
                  <a:pt x="366" y="528"/>
                  <a:pt x="361" y="522"/>
                  <a:pt x="353" y="522"/>
                </a:cubicBezTo>
                <a:close/>
                <a:moveTo>
                  <a:pt x="353" y="481"/>
                </a:moveTo>
                <a:lnTo>
                  <a:pt x="353" y="481"/>
                </a:lnTo>
                <a:lnTo>
                  <a:pt x="252" y="481"/>
                </a:lnTo>
                <a:cubicBezTo>
                  <a:pt x="245" y="481"/>
                  <a:pt x="239" y="487"/>
                  <a:pt x="239" y="494"/>
                </a:cubicBezTo>
                <a:cubicBezTo>
                  <a:pt x="239" y="502"/>
                  <a:pt x="245" y="508"/>
                  <a:pt x="252" y="508"/>
                </a:cubicBezTo>
                <a:lnTo>
                  <a:pt x="353" y="508"/>
                </a:lnTo>
                <a:cubicBezTo>
                  <a:pt x="361" y="508"/>
                  <a:pt x="366" y="502"/>
                  <a:pt x="366" y="494"/>
                </a:cubicBezTo>
                <a:cubicBezTo>
                  <a:pt x="366" y="487"/>
                  <a:pt x="361" y="481"/>
                  <a:pt x="353" y="481"/>
                </a:cubicBezTo>
                <a:close/>
                <a:moveTo>
                  <a:pt x="303" y="576"/>
                </a:moveTo>
                <a:lnTo>
                  <a:pt x="303" y="576"/>
                </a:lnTo>
                <a:lnTo>
                  <a:pt x="346" y="560"/>
                </a:lnTo>
                <a:lnTo>
                  <a:pt x="259" y="560"/>
                </a:lnTo>
                <a:lnTo>
                  <a:pt x="303" y="576"/>
                </a:lnTo>
                <a:close/>
                <a:moveTo>
                  <a:pt x="304" y="154"/>
                </a:moveTo>
                <a:lnTo>
                  <a:pt x="304" y="154"/>
                </a:lnTo>
                <a:lnTo>
                  <a:pt x="301" y="154"/>
                </a:lnTo>
                <a:cubicBezTo>
                  <a:pt x="227" y="154"/>
                  <a:pt x="161" y="214"/>
                  <a:pt x="161" y="288"/>
                </a:cubicBezTo>
                <a:cubicBezTo>
                  <a:pt x="161" y="361"/>
                  <a:pt x="223" y="404"/>
                  <a:pt x="230" y="426"/>
                </a:cubicBezTo>
                <a:cubicBezTo>
                  <a:pt x="236" y="449"/>
                  <a:pt x="230" y="461"/>
                  <a:pt x="246" y="466"/>
                </a:cubicBezTo>
                <a:cubicBezTo>
                  <a:pt x="263" y="471"/>
                  <a:pt x="301" y="470"/>
                  <a:pt x="301" y="470"/>
                </a:cubicBezTo>
                <a:lnTo>
                  <a:pt x="304" y="470"/>
                </a:lnTo>
                <a:cubicBezTo>
                  <a:pt x="304" y="470"/>
                  <a:pt x="342" y="471"/>
                  <a:pt x="359" y="466"/>
                </a:cubicBezTo>
                <a:cubicBezTo>
                  <a:pt x="376" y="461"/>
                  <a:pt x="370" y="449"/>
                  <a:pt x="376" y="426"/>
                </a:cubicBezTo>
                <a:cubicBezTo>
                  <a:pt x="382" y="404"/>
                  <a:pt x="444" y="361"/>
                  <a:pt x="444" y="288"/>
                </a:cubicBezTo>
                <a:cubicBezTo>
                  <a:pt x="444" y="214"/>
                  <a:pt x="378" y="154"/>
                  <a:pt x="304" y="154"/>
                </a:cubicBezTo>
                <a:close/>
                <a:moveTo>
                  <a:pt x="119" y="312"/>
                </a:moveTo>
                <a:lnTo>
                  <a:pt x="119" y="312"/>
                </a:lnTo>
                <a:cubicBezTo>
                  <a:pt x="119" y="301"/>
                  <a:pt x="108" y="293"/>
                  <a:pt x="96" y="293"/>
                </a:cubicBezTo>
                <a:lnTo>
                  <a:pt x="23" y="293"/>
                </a:lnTo>
                <a:cubicBezTo>
                  <a:pt x="10" y="293"/>
                  <a:pt x="0" y="301"/>
                  <a:pt x="0" y="312"/>
                </a:cubicBezTo>
                <a:cubicBezTo>
                  <a:pt x="0" y="322"/>
                  <a:pt x="10" y="330"/>
                  <a:pt x="23" y="330"/>
                </a:cubicBezTo>
                <a:lnTo>
                  <a:pt x="96" y="330"/>
                </a:lnTo>
                <a:cubicBezTo>
                  <a:pt x="108" y="330"/>
                  <a:pt x="119" y="322"/>
                  <a:pt x="119" y="312"/>
                </a:cubicBezTo>
                <a:close/>
                <a:moveTo>
                  <a:pt x="583" y="293"/>
                </a:moveTo>
                <a:lnTo>
                  <a:pt x="583" y="293"/>
                </a:lnTo>
                <a:lnTo>
                  <a:pt x="510" y="293"/>
                </a:lnTo>
                <a:cubicBezTo>
                  <a:pt x="497" y="293"/>
                  <a:pt x="487" y="301"/>
                  <a:pt x="487" y="312"/>
                </a:cubicBezTo>
                <a:cubicBezTo>
                  <a:pt x="487" y="322"/>
                  <a:pt x="497" y="330"/>
                  <a:pt x="510" y="330"/>
                </a:cubicBezTo>
                <a:lnTo>
                  <a:pt x="583" y="330"/>
                </a:lnTo>
                <a:cubicBezTo>
                  <a:pt x="595" y="330"/>
                  <a:pt x="606" y="322"/>
                  <a:pt x="606" y="312"/>
                </a:cubicBezTo>
                <a:cubicBezTo>
                  <a:pt x="606" y="301"/>
                  <a:pt x="595" y="293"/>
                  <a:pt x="583" y="293"/>
                </a:cubicBezTo>
                <a:close/>
                <a:moveTo>
                  <a:pt x="464" y="175"/>
                </a:moveTo>
                <a:lnTo>
                  <a:pt x="464" y="175"/>
                </a:lnTo>
                <a:lnTo>
                  <a:pt x="515" y="124"/>
                </a:lnTo>
                <a:cubicBezTo>
                  <a:pt x="524" y="115"/>
                  <a:pt x="525" y="101"/>
                  <a:pt x="518" y="94"/>
                </a:cubicBezTo>
                <a:cubicBezTo>
                  <a:pt x="511" y="86"/>
                  <a:pt x="497" y="88"/>
                  <a:pt x="488" y="97"/>
                </a:cubicBezTo>
                <a:lnTo>
                  <a:pt x="437" y="148"/>
                </a:lnTo>
                <a:cubicBezTo>
                  <a:pt x="428" y="157"/>
                  <a:pt x="427" y="171"/>
                  <a:pt x="434" y="178"/>
                </a:cubicBezTo>
                <a:cubicBezTo>
                  <a:pt x="441" y="185"/>
                  <a:pt x="455" y="184"/>
                  <a:pt x="464" y="175"/>
                </a:cubicBezTo>
                <a:close/>
                <a:moveTo>
                  <a:pt x="301" y="119"/>
                </a:moveTo>
                <a:lnTo>
                  <a:pt x="301" y="119"/>
                </a:lnTo>
                <a:cubicBezTo>
                  <a:pt x="312" y="119"/>
                  <a:pt x="320" y="108"/>
                  <a:pt x="320" y="96"/>
                </a:cubicBezTo>
                <a:lnTo>
                  <a:pt x="320" y="23"/>
                </a:lnTo>
                <a:cubicBezTo>
                  <a:pt x="320" y="10"/>
                  <a:pt x="312" y="0"/>
                  <a:pt x="301" y="0"/>
                </a:cubicBezTo>
                <a:cubicBezTo>
                  <a:pt x="291" y="0"/>
                  <a:pt x="282" y="10"/>
                  <a:pt x="282" y="23"/>
                </a:cubicBezTo>
                <a:lnTo>
                  <a:pt x="282" y="96"/>
                </a:lnTo>
                <a:cubicBezTo>
                  <a:pt x="282" y="108"/>
                  <a:pt x="291" y="119"/>
                  <a:pt x="301" y="119"/>
                </a:cubicBezTo>
                <a:close/>
                <a:moveTo>
                  <a:pt x="136" y="167"/>
                </a:moveTo>
                <a:lnTo>
                  <a:pt x="136" y="167"/>
                </a:lnTo>
                <a:cubicBezTo>
                  <a:pt x="145" y="176"/>
                  <a:pt x="158" y="178"/>
                  <a:pt x="165" y="170"/>
                </a:cubicBezTo>
                <a:cubicBezTo>
                  <a:pt x="173" y="163"/>
                  <a:pt x="171" y="150"/>
                  <a:pt x="162" y="141"/>
                </a:cubicBezTo>
                <a:lnTo>
                  <a:pt x="111" y="89"/>
                </a:lnTo>
                <a:cubicBezTo>
                  <a:pt x="102" y="80"/>
                  <a:pt x="89" y="79"/>
                  <a:pt x="81" y="86"/>
                </a:cubicBezTo>
                <a:cubicBezTo>
                  <a:pt x="74" y="94"/>
                  <a:pt x="75" y="107"/>
                  <a:pt x="84" y="116"/>
                </a:cubicBezTo>
                <a:lnTo>
                  <a:pt x="136" y="167"/>
                </a:lnTo>
                <a:close/>
                <a:moveTo>
                  <a:pt x="142" y="448"/>
                </a:moveTo>
                <a:lnTo>
                  <a:pt x="142" y="448"/>
                </a:lnTo>
                <a:lnTo>
                  <a:pt x="90" y="499"/>
                </a:lnTo>
                <a:cubicBezTo>
                  <a:pt x="81" y="508"/>
                  <a:pt x="80" y="522"/>
                  <a:pt x="87" y="529"/>
                </a:cubicBezTo>
                <a:cubicBezTo>
                  <a:pt x="95" y="536"/>
                  <a:pt x="108" y="535"/>
                  <a:pt x="117" y="526"/>
                </a:cubicBezTo>
                <a:lnTo>
                  <a:pt x="169" y="474"/>
                </a:lnTo>
                <a:cubicBezTo>
                  <a:pt x="178" y="465"/>
                  <a:pt x="179" y="452"/>
                  <a:pt x="172" y="445"/>
                </a:cubicBezTo>
                <a:cubicBezTo>
                  <a:pt x="164" y="437"/>
                  <a:pt x="151" y="439"/>
                  <a:pt x="142" y="448"/>
                </a:cubicBezTo>
                <a:close/>
                <a:moveTo>
                  <a:pt x="470" y="455"/>
                </a:moveTo>
                <a:lnTo>
                  <a:pt x="470" y="455"/>
                </a:lnTo>
                <a:cubicBezTo>
                  <a:pt x="461" y="446"/>
                  <a:pt x="447" y="445"/>
                  <a:pt x="440" y="452"/>
                </a:cubicBezTo>
                <a:cubicBezTo>
                  <a:pt x="433" y="460"/>
                  <a:pt x="434" y="473"/>
                  <a:pt x="443" y="482"/>
                </a:cubicBezTo>
                <a:lnTo>
                  <a:pt x="495" y="534"/>
                </a:lnTo>
                <a:cubicBezTo>
                  <a:pt x="504" y="543"/>
                  <a:pt x="517" y="544"/>
                  <a:pt x="524" y="536"/>
                </a:cubicBezTo>
                <a:cubicBezTo>
                  <a:pt x="532" y="529"/>
                  <a:pt x="530" y="516"/>
                  <a:pt x="521" y="507"/>
                </a:cubicBezTo>
                <a:lnTo>
                  <a:pt x="470" y="455"/>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713503" y="5141103"/>
            <a:ext cx="5588000" cy="6111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2" name="矩形 21"/>
          <p:cNvSpPr/>
          <p:nvPr/>
        </p:nvSpPr>
        <p:spPr>
          <a:xfrm>
            <a:off x="1429465" y="4280678"/>
            <a:ext cx="4175125" cy="6127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3" name="矩形 22"/>
          <p:cNvSpPr/>
          <p:nvPr/>
        </p:nvSpPr>
        <p:spPr>
          <a:xfrm>
            <a:off x="2077165" y="3431365"/>
            <a:ext cx="2879725" cy="6127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4" name="任意多边形 5"/>
          <p:cNvSpPr/>
          <p:nvPr/>
        </p:nvSpPr>
        <p:spPr>
          <a:xfrm>
            <a:off x="723028" y="4887103"/>
            <a:ext cx="5588000" cy="257175"/>
          </a:xfrm>
          <a:custGeom>
            <a:avLst/>
            <a:gdLst>
              <a:gd name="connsiteX0" fmla="*/ 1138 w 8800"/>
              <a:gd name="connsiteY0" fmla="*/ 0 h 405"/>
              <a:gd name="connsiteX1" fmla="*/ 7738 w 8800"/>
              <a:gd name="connsiteY1" fmla="*/ 0 h 405"/>
              <a:gd name="connsiteX2" fmla="*/ 8800 w 8800"/>
              <a:gd name="connsiteY2" fmla="*/ 405 h 405"/>
              <a:gd name="connsiteX3" fmla="*/ 0 w 8800"/>
              <a:gd name="connsiteY3" fmla="*/ 405 h 405"/>
              <a:gd name="connsiteX4" fmla="*/ 1138 w 8800"/>
              <a:gd name="connsiteY4" fmla="*/ 0 h 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00" h="405">
                <a:moveTo>
                  <a:pt x="1138" y="0"/>
                </a:moveTo>
                <a:lnTo>
                  <a:pt x="7738" y="0"/>
                </a:lnTo>
                <a:lnTo>
                  <a:pt x="8800" y="405"/>
                </a:lnTo>
                <a:lnTo>
                  <a:pt x="0" y="405"/>
                </a:lnTo>
                <a:lnTo>
                  <a:pt x="1138" y="0"/>
                </a:ln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5" name="任意多边形 6"/>
          <p:cNvSpPr/>
          <p:nvPr/>
        </p:nvSpPr>
        <p:spPr>
          <a:xfrm>
            <a:off x="1413590" y="4026678"/>
            <a:ext cx="4211638" cy="254000"/>
          </a:xfrm>
          <a:custGeom>
            <a:avLst/>
            <a:gdLst>
              <a:gd name="connsiteX0" fmla="*/ 1075 w 6633"/>
              <a:gd name="connsiteY0" fmla="*/ 25 h 400"/>
              <a:gd name="connsiteX1" fmla="*/ 5575 w 6633"/>
              <a:gd name="connsiteY1" fmla="*/ 0 h 400"/>
              <a:gd name="connsiteX2" fmla="*/ 6633 w 6633"/>
              <a:gd name="connsiteY2" fmla="*/ 400 h 400"/>
              <a:gd name="connsiteX3" fmla="*/ 0 w 6633"/>
              <a:gd name="connsiteY3" fmla="*/ 400 h 400"/>
              <a:gd name="connsiteX4" fmla="*/ 1075 w 6633"/>
              <a:gd name="connsiteY4" fmla="*/ 25 h 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 h="400">
                <a:moveTo>
                  <a:pt x="1075" y="25"/>
                </a:moveTo>
                <a:lnTo>
                  <a:pt x="5575" y="0"/>
                </a:lnTo>
                <a:lnTo>
                  <a:pt x="6633" y="400"/>
                </a:lnTo>
                <a:lnTo>
                  <a:pt x="0" y="400"/>
                </a:lnTo>
                <a:lnTo>
                  <a:pt x="1075" y="25"/>
                </a:ln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6" name="右箭头 8"/>
          <p:cNvSpPr/>
          <p:nvPr/>
        </p:nvSpPr>
        <p:spPr>
          <a:xfrm rot="16200000">
            <a:off x="2308940" y="589740"/>
            <a:ext cx="2398713" cy="2808288"/>
          </a:xfrm>
          <a:prstGeom prst="rightArrow">
            <a:avLst>
              <a:gd name="adj1" fmla="val 71174"/>
              <a:gd name="adj2" fmla="val 6635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7" name="任意多边形 9"/>
          <p:cNvSpPr/>
          <p:nvPr/>
        </p:nvSpPr>
        <p:spPr>
          <a:xfrm>
            <a:off x="2077165" y="3177365"/>
            <a:ext cx="2843213" cy="254000"/>
          </a:xfrm>
          <a:custGeom>
            <a:avLst/>
            <a:gdLst>
              <a:gd name="connsiteX0" fmla="*/ 1075 w 6633"/>
              <a:gd name="connsiteY0" fmla="*/ 25 h 400"/>
              <a:gd name="connsiteX1" fmla="*/ 5575 w 6633"/>
              <a:gd name="connsiteY1" fmla="*/ 0 h 400"/>
              <a:gd name="connsiteX2" fmla="*/ 6633 w 6633"/>
              <a:gd name="connsiteY2" fmla="*/ 400 h 400"/>
              <a:gd name="connsiteX3" fmla="*/ 0 w 6633"/>
              <a:gd name="connsiteY3" fmla="*/ 400 h 400"/>
              <a:gd name="connsiteX4" fmla="*/ 1075 w 6633"/>
              <a:gd name="connsiteY4" fmla="*/ 25 h 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 h="400">
                <a:moveTo>
                  <a:pt x="1075" y="25"/>
                </a:moveTo>
                <a:lnTo>
                  <a:pt x="5575" y="0"/>
                </a:lnTo>
                <a:lnTo>
                  <a:pt x="6633" y="400"/>
                </a:lnTo>
                <a:lnTo>
                  <a:pt x="0" y="400"/>
                </a:lnTo>
                <a:lnTo>
                  <a:pt x="1075" y="25"/>
                </a:ln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8" name="文本框 20"/>
          <p:cNvSpPr txBox="1"/>
          <p:nvPr/>
        </p:nvSpPr>
        <p:spPr>
          <a:xfrm flipH="1">
            <a:off x="2660650" y="2131060"/>
            <a:ext cx="1781175" cy="398780"/>
          </a:xfrm>
          <a:prstGeom prst="rect">
            <a:avLst/>
          </a:prstGeom>
          <a:noFill/>
          <a:ln w="9525">
            <a:noFill/>
          </a:ln>
          <a:effectLst>
            <a:outerShdw sx="999" sy="999" algn="ctr" rotWithShape="0">
              <a:srgbClr val="000000"/>
            </a:outerShdw>
          </a:effectLst>
        </p:spPr>
        <p:txBody>
          <a:bodyPr wrap="square" anchor="t">
            <a:spAutoFit/>
          </a:bodyPr>
          <a:lstStyle/>
          <a:p>
            <a:pPr lvl="0" indent="0" algn="ctr"/>
            <a:r>
              <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总体价值提升</a:t>
            </a:r>
            <a:endPar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9" name="文本框 20"/>
          <p:cNvSpPr txBox="1"/>
          <p:nvPr/>
        </p:nvSpPr>
        <p:spPr>
          <a:xfrm flipH="1">
            <a:off x="2321560" y="3538855"/>
            <a:ext cx="2390775" cy="398780"/>
          </a:xfrm>
          <a:prstGeom prst="rect">
            <a:avLst/>
          </a:prstGeom>
          <a:noFill/>
          <a:ln w="9525">
            <a:noFill/>
          </a:ln>
          <a:effectLst>
            <a:outerShdw sx="999" sy="999" algn="ctr" rotWithShape="0">
              <a:srgbClr val="000000"/>
            </a:outerShdw>
          </a:effectLst>
        </p:spPr>
        <p:txBody>
          <a:bodyPr wrap="square" anchor="t">
            <a:spAutoFit/>
          </a:bodyPr>
          <a:lstStyle/>
          <a:p>
            <a:pPr lvl="0" indent="0" algn="ctr"/>
            <a:r>
              <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使用人数大幅增长</a:t>
            </a:r>
            <a:endPar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 name="文本框 20"/>
          <p:cNvSpPr txBox="1"/>
          <p:nvPr/>
        </p:nvSpPr>
        <p:spPr>
          <a:xfrm flipH="1">
            <a:off x="2553415" y="4362782"/>
            <a:ext cx="1995488" cy="398780"/>
          </a:xfrm>
          <a:prstGeom prst="rect">
            <a:avLst/>
          </a:prstGeom>
          <a:noFill/>
          <a:ln w="9525">
            <a:noFill/>
          </a:ln>
          <a:effectLst>
            <a:outerShdw sx="999" sy="999" algn="ctr" rotWithShape="0">
              <a:srgbClr val="000000"/>
            </a:outerShdw>
          </a:effectLst>
        </p:spPr>
        <p:txBody>
          <a:bodyPr wrap="square" anchor="t">
            <a:spAutoFit/>
          </a:bodyPr>
          <a:lstStyle/>
          <a:p>
            <a:pPr lvl="0" indent="0" algn="ctr"/>
            <a:r>
              <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功能优化成功</a:t>
            </a:r>
            <a:endPar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1" name="文本框 20"/>
          <p:cNvSpPr txBox="1"/>
          <p:nvPr/>
        </p:nvSpPr>
        <p:spPr>
          <a:xfrm flipH="1">
            <a:off x="2539128" y="5218444"/>
            <a:ext cx="1995487" cy="398780"/>
          </a:xfrm>
          <a:prstGeom prst="rect">
            <a:avLst/>
          </a:prstGeom>
          <a:noFill/>
          <a:ln w="9525">
            <a:noFill/>
          </a:ln>
          <a:effectLst>
            <a:outerShdw sx="999" sy="999" algn="ctr" rotWithShape="0">
              <a:srgbClr val="000000"/>
            </a:outerShdw>
          </a:effectLst>
        </p:spPr>
        <p:txBody>
          <a:bodyPr wrap="square" anchor="t">
            <a:spAutoFit/>
          </a:bodyPr>
          <a:lstStyle/>
          <a:p>
            <a:pPr lvl="0" indent="0" algn="ctr"/>
            <a:r>
              <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基础功能应用</a:t>
            </a:r>
            <a:endPar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endParaRPr>
          </a:p>
        </p:txBody>
      </p:sp>
      <p:cxnSp>
        <p:nvCxnSpPr>
          <p:cNvPr id="32" name="直接连接符 31"/>
          <p:cNvCxnSpPr/>
          <p:nvPr/>
        </p:nvCxnSpPr>
        <p:spPr bwMode="auto">
          <a:xfrm>
            <a:off x="6316348" y="5446697"/>
            <a:ext cx="1368152" cy="0"/>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连接符 32"/>
          <p:cNvCxnSpPr/>
          <p:nvPr/>
        </p:nvCxnSpPr>
        <p:spPr bwMode="auto">
          <a:xfrm>
            <a:off x="5625228" y="4532297"/>
            <a:ext cx="2059272" cy="0"/>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连接符 33"/>
          <p:cNvCxnSpPr/>
          <p:nvPr/>
        </p:nvCxnSpPr>
        <p:spPr bwMode="auto">
          <a:xfrm>
            <a:off x="5056480" y="3690086"/>
            <a:ext cx="2628020" cy="0"/>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连接符 34"/>
          <p:cNvCxnSpPr/>
          <p:nvPr/>
        </p:nvCxnSpPr>
        <p:spPr bwMode="auto">
          <a:xfrm>
            <a:off x="4696440" y="2330518"/>
            <a:ext cx="2988060" cy="0"/>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文本框 35"/>
          <p:cNvSpPr txBox="1"/>
          <p:nvPr/>
        </p:nvSpPr>
        <p:spPr>
          <a:xfrm>
            <a:off x="7751187" y="5218444"/>
            <a:ext cx="3497981" cy="829945"/>
          </a:xfrm>
          <a:prstGeom prst="rect">
            <a:avLst/>
          </a:prstGeom>
          <a:noFill/>
        </p:spPr>
        <p:txBody>
          <a:bodyPr wrap="square" rtlCol="0">
            <a:spAutoFit/>
          </a:bodyPr>
          <a:lstStyle/>
          <a:p>
            <a:pPr algn="just"/>
            <a:r>
              <a:rPr lang="zh-CN" altLang="en-US" sz="1600" dirty="0">
                <a:solidFill>
                  <a:schemeClr val="bg2">
                    <a:lumMod val="25000"/>
                  </a:schemeClr>
                </a:solidFill>
                <a:latin typeface="微软雅黑" panose="020B0503020204020204" pitchFamily="34" charset="-122"/>
                <a:ea typeface="微软雅黑" panose="020B0503020204020204" pitchFamily="34" charset="-122"/>
              </a:rPr>
              <a:t>一些基础的功能满足当前用户基本的需求，同时</a:t>
            </a:r>
            <a:r>
              <a:rPr lang="zh-CN" altLang="en-US" sz="1600" dirty="0">
                <a:solidFill>
                  <a:schemeClr val="bg2">
                    <a:lumMod val="25000"/>
                  </a:schemeClr>
                </a:solidFill>
                <a:latin typeface="微软雅黑" panose="020B0503020204020204" pitchFamily="34" charset="-122"/>
                <a:ea typeface="微软雅黑" panose="020B0503020204020204" pitchFamily="34" charset="-122"/>
              </a:rPr>
              <a:t>用户在使用过程中不断提出新需求。</a:t>
            </a:r>
            <a:endParaRPr lang="zh-CN" altLang="en-US"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7751187" y="4267949"/>
            <a:ext cx="3497981" cy="583565"/>
          </a:xfrm>
          <a:prstGeom prst="rect">
            <a:avLst/>
          </a:prstGeom>
          <a:noFill/>
        </p:spPr>
        <p:txBody>
          <a:bodyPr wrap="square" rtlCol="0">
            <a:spAutoFit/>
          </a:bodyPr>
          <a:lstStyle/>
          <a:p>
            <a:pPr algn="just"/>
            <a:r>
              <a:rPr lang="zh-CN" altLang="en-US" sz="1600" dirty="0">
                <a:solidFill>
                  <a:schemeClr val="bg2">
                    <a:lumMod val="25000"/>
                  </a:schemeClr>
                </a:solidFill>
                <a:latin typeface="微软雅黑" panose="020B0503020204020204" pitchFamily="34" charset="-122"/>
                <a:ea typeface="微软雅黑" panose="020B0503020204020204" pitchFamily="34" charset="-122"/>
              </a:rPr>
              <a:t>用户不断地提出需求，功能不断的优化，线上考核系统日渐稳定、强大。</a:t>
            </a:r>
            <a:endParaRPr lang="zh-CN" altLang="en-US"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7751187" y="3437770"/>
            <a:ext cx="3497981" cy="583565"/>
          </a:xfrm>
          <a:prstGeom prst="rect">
            <a:avLst/>
          </a:prstGeom>
          <a:noFill/>
        </p:spPr>
        <p:txBody>
          <a:bodyPr wrap="square" rtlCol="0">
            <a:spAutoFit/>
          </a:bodyPr>
          <a:lstStyle/>
          <a:p>
            <a:pPr algn="just"/>
            <a:r>
              <a:rPr lang="zh-CN" altLang="en-US" sz="1600" dirty="0">
                <a:solidFill>
                  <a:schemeClr val="bg2">
                    <a:lumMod val="25000"/>
                  </a:schemeClr>
                </a:solidFill>
                <a:latin typeface="微软雅黑" panose="020B0503020204020204" pitchFamily="34" charset="-122"/>
                <a:ea typeface="微软雅黑" panose="020B0503020204020204" pitchFamily="34" charset="-122"/>
              </a:rPr>
              <a:t>随着系统的不断完善，知名度大大提高，访问数量随之大幅增长。</a:t>
            </a:r>
            <a:endParaRPr lang="zh-CN" altLang="en-US"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7751187" y="2042107"/>
            <a:ext cx="3497981" cy="1076325"/>
          </a:xfrm>
          <a:prstGeom prst="rect">
            <a:avLst/>
          </a:prstGeom>
          <a:noFill/>
        </p:spPr>
        <p:txBody>
          <a:bodyPr wrap="square" rtlCol="0">
            <a:spAutoFit/>
          </a:bodyPr>
          <a:lstStyle/>
          <a:p>
            <a:pPr algn="just"/>
            <a:r>
              <a:rPr lang="zh-CN" altLang="en-US" sz="1600" dirty="0">
                <a:solidFill>
                  <a:schemeClr val="bg2">
                    <a:lumMod val="25000"/>
                  </a:schemeClr>
                </a:solidFill>
                <a:latin typeface="微软雅黑" panose="020B0503020204020204" pitchFamily="34" charset="-122"/>
                <a:ea typeface="微软雅黑" panose="020B0503020204020204" pitchFamily="34" charset="-122"/>
              </a:rPr>
              <a:t>功能完善，系统稳定是硬件基础，访问量激增，使用人数大幅增长是软件条件，两者兼具，此系统总体价值提示。</a:t>
            </a:r>
            <a:endParaRPr lang="zh-CN" altLang="en-US"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2" name="TextBox 42"/>
          <p:cNvSpPr txBox="1"/>
          <p:nvPr/>
        </p:nvSpPr>
        <p:spPr>
          <a:xfrm>
            <a:off x="1259111" y="18279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4.2 </a:t>
            </a:r>
            <a:r>
              <a:rPr lang="zh-CN" altLang="en-US" b="0">
                <a:solidFill>
                  <a:schemeClr val="bg1"/>
                </a:solidFill>
              </a:rPr>
              <a:t>应用前景</a:t>
            </a:r>
            <a:endParaRPr lang="zh-CN" altLang="en-US" b="0" dirty="0">
              <a:solidFill>
                <a:schemeClr val="bg1"/>
              </a:solidFill>
            </a:endParaRPr>
          </a:p>
        </p:txBody>
      </p:sp>
      <p:sp>
        <p:nvSpPr>
          <p:cNvPr id="43"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45" name="直接连接符 44"/>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2" name="Freeform 5"/>
          <p:cNvSpPr>
            <a:spLocks noEditPoints="1"/>
          </p:cNvSpPr>
          <p:nvPr/>
        </p:nvSpPr>
        <p:spPr bwMode="auto">
          <a:xfrm>
            <a:off x="774069" y="1972217"/>
            <a:ext cx="2142648" cy="2483438"/>
          </a:xfrm>
          <a:custGeom>
            <a:avLst/>
            <a:gdLst>
              <a:gd name="T0" fmla="*/ 993 w 1986"/>
              <a:gd name="T1" fmla="*/ 0 h 2293"/>
              <a:gd name="T2" fmla="*/ 1489 w 1986"/>
              <a:gd name="T3" fmla="*/ 287 h 2293"/>
              <a:gd name="T4" fmla="*/ 1986 w 1986"/>
              <a:gd name="T5" fmla="*/ 573 h 2293"/>
              <a:gd name="T6" fmla="*/ 1986 w 1986"/>
              <a:gd name="T7" fmla="*/ 1146 h 2293"/>
              <a:gd name="T8" fmla="*/ 1986 w 1986"/>
              <a:gd name="T9" fmla="*/ 1720 h 2293"/>
              <a:gd name="T10" fmla="*/ 1489 w 1986"/>
              <a:gd name="T11" fmla="*/ 2006 h 2293"/>
              <a:gd name="T12" fmla="*/ 993 w 1986"/>
              <a:gd name="T13" fmla="*/ 2293 h 2293"/>
              <a:gd name="T14" fmla="*/ 496 w 1986"/>
              <a:gd name="T15" fmla="*/ 2006 h 2293"/>
              <a:gd name="T16" fmla="*/ 0 w 1986"/>
              <a:gd name="T17" fmla="*/ 1720 h 2293"/>
              <a:gd name="T18" fmla="*/ 0 w 1986"/>
              <a:gd name="T19" fmla="*/ 1146 h 2293"/>
              <a:gd name="T20" fmla="*/ 0 w 1986"/>
              <a:gd name="T21" fmla="*/ 573 h 2293"/>
              <a:gd name="T22" fmla="*/ 496 w 1986"/>
              <a:gd name="T23" fmla="*/ 287 h 2293"/>
              <a:gd name="T24" fmla="*/ 993 w 1986"/>
              <a:gd name="T25" fmla="*/ 0 h 2293"/>
              <a:gd name="T26" fmla="*/ 993 w 1986"/>
              <a:gd name="T27" fmla="*/ 194 h 2293"/>
              <a:gd name="T28" fmla="*/ 1405 w 1986"/>
              <a:gd name="T29" fmla="*/ 432 h 2293"/>
              <a:gd name="T30" fmla="*/ 1817 w 1986"/>
              <a:gd name="T31" fmla="*/ 670 h 2293"/>
              <a:gd name="T32" fmla="*/ 1817 w 1986"/>
              <a:gd name="T33" fmla="*/ 1146 h 2293"/>
              <a:gd name="T34" fmla="*/ 1817 w 1986"/>
              <a:gd name="T35" fmla="*/ 1622 h 2293"/>
              <a:gd name="T36" fmla="*/ 1405 w 1986"/>
              <a:gd name="T37" fmla="*/ 1860 h 2293"/>
              <a:gd name="T38" fmla="*/ 993 w 1986"/>
              <a:gd name="T39" fmla="*/ 2098 h 2293"/>
              <a:gd name="T40" fmla="*/ 581 w 1986"/>
              <a:gd name="T41" fmla="*/ 1860 h 2293"/>
              <a:gd name="T42" fmla="*/ 168 w 1986"/>
              <a:gd name="T43" fmla="*/ 1622 h 2293"/>
              <a:gd name="T44" fmla="*/ 168 w 1986"/>
              <a:gd name="T45" fmla="*/ 1146 h 2293"/>
              <a:gd name="T46" fmla="*/ 168 w 1986"/>
              <a:gd name="T47" fmla="*/ 670 h 2293"/>
              <a:gd name="T48" fmla="*/ 581 w 1986"/>
              <a:gd name="T49" fmla="*/ 432 h 2293"/>
              <a:gd name="T50" fmla="*/ 993 w 1986"/>
              <a:gd name="T51" fmla="*/ 194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86" h="2293">
                <a:moveTo>
                  <a:pt x="993" y="0"/>
                </a:moveTo>
                <a:lnTo>
                  <a:pt x="1489" y="287"/>
                </a:lnTo>
                <a:lnTo>
                  <a:pt x="1986" y="573"/>
                </a:lnTo>
                <a:lnTo>
                  <a:pt x="1986" y="1146"/>
                </a:lnTo>
                <a:lnTo>
                  <a:pt x="1986" y="1720"/>
                </a:lnTo>
                <a:lnTo>
                  <a:pt x="1489" y="2006"/>
                </a:lnTo>
                <a:lnTo>
                  <a:pt x="993" y="2293"/>
                </a:lnTo>
                <a:lnTo>
                  <a:pt x="496" y="2006"/>
                </a:lnTo>
                <a:lnTo>
                  <a:pt x="0" y="1720"/>
                </a:lnTo>
                <a:lnTo>
                  <a:pt x="0" y="1146"/>
                </a:lnTo>
                <a:lnTo>
                  <a:pt x="0" y="573"/>
                </a:lnTo>
                <a:lnTo>
                  <a:pt x="496" y="287"/>
                </a:lnTo>
                <a:lnTo>
                  <a:pt x="993" y="0"/>
                </a:lnTo>
                <a:close/>
                <a:moveTo>
                  <a:pt x="993" y="194"/>
                </a:moveTo>
                <a:lnTo>
                  <a:pt x="1405" y="432"/>
                </a:lnTo>
                <a:lnTo>
                  <a:pt x="1817" y="670"/>
                </a:lnTo>
                <a:lnTo>
                  <a:pt x="1817" y="1146"/>
                </a:lnTo>
                <a:lnTo>
                  <a:pt x="1817" y="1622"/>
                </a:lnTo>
                <a:lnTo>
                  <a:pt x="1405" y="1860"/>
                </a:lnTo>
                <a:lnTo>
                  <a:pt x="993" y="2098"/>
                </a:lnTo>
                <a:lnTo>
                  <a:pt x="581" y="1860"/>
                </a:lnTo>
                <a:lnTo>
                  <a:pt x="168" y="1622"/>
                </a:lnTo>
                <a:lnTo>
                  <a:pt x="168" y="1146"/>
                </a:lnTo>
                <a:lnTo>
                  <a:pt x="168" y="670"/>
                </a:lnTo>
                <a:lnTo>
                  <a:pt x="581" y="432"/>
                </a:lnTo>
                <a:lnTo>
                  <a:pt x="993" y="194"/>
                </a:lnTo>
                <a:close/>
              </a:path>
            </a:pathLst>
          </a:custGeom>
          <a:solidFill>
            <a:schemeClr val="bg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3" name="文本框 42"/>
          <p:cNvSpPr txBox="1"/>
          <p:nvPr/>
        </p:nvSpPr>
        <p:spPr>
          <a:xfrm>
            <a:off x="1305333" y="4585839"/>
            <a:ext cx="1080120" cy="40011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Part 5</a:t>
            </a:r>
            <a:endParaRPr kumimoji="0" lang="zh-CN" altLang="en-US" sz="2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44" name="Line 5"/>
          <p:cNvSpPr>
            <a:spLocks noChangeShapeType="1"/>
          </p:cNvSpPr>
          <p:nvPr/>
        </p:nvSpPr>
        <p:spPr bwMode="auto">
          <a:xfrm>
            <a:off x="3407671" y="1580600"/>
            <a:ext cx="0" cy="3910264"/>
          </a:xfrm>
          <a:prstGeom prst="line">
            <a:avLst/>
          </a:prstGeom>
          <a:noFill/>
          <a:ln w="15875" cap="flat">
            <a:solidFill>
              <a:schemeClr val="bg2"/>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5" name="Freeform 25"/>
          <p:cNvSpPr>
            <a:spLocks noEditPoints="1"/>
          </p:cNvSpPr>
          <p:nvPr/>
        </p:nvSpPr>
        <p:spPr bwMode="auto">
          <a:xfrm>
            <a:off x="1249690" y="2671358"/>
            <a:ext cx="1192101" cy="1085156"/>
          </a:xfrm>
          <a:custGeom>
            <a:avLst/>
            <a:gdLst>
              <a:gd name="T0" fmla="*/ 252 w 606"/>
              <a:gd name="T1" fmla="*/ 522 h 576"/>
              <a:gd name="T2" fmla="*/ 252 w 606"/>
              <a:gd name="T3" fmla="*/ 548 h 576"/>
              <a:gd name="T4" fmla="*/ 366 w 606"/>
              <a:gd name="T5" fmla="*/ 535 h 576"/>
              <a:gd name="T6" fmla="*/ 353 w 606"/>
              <a:gd name="T7" fmla="*/ 481 h 576"/>
              <a:gd name="T8" fmla="*/ 252 w 606"/>
              <a:gd name="T9" fmla="*/ 481 h 576"/>
              <a:gd name="T10" fmla="*/ 252 w 606"/>
              <a:gd name="T11" fmla="*/ 508 h 576"/>
              <a:gd name="T12" fmla="*/ 366 w 606"/>
              <a:gd name="T13" fmla="*/ 494 h 576"/>
              <a:gd name="T14" fmla="*/ 303 w 606"/>
              <a:gd name="T15" fmla="*/ 576 h 576"/>
              <a:gd name="T16" fmla="*/ 346 w 606"/>
              <a:gd name="T17" fmla="*/ 560 h 576"/>
              <a:gd name="T18" fmla="*/ 303 w 606"/>
              <a:gd name="T19" fmla="*/ 576 h 576"/>
              <a:gd name="T20" fmla="*/ 304 w 606"/>
              <a:gd name="T21" fmla="*/ 154 h 576"/>
              <a:gd name="T22" fmla="*/ 161 w 606"/>
              <a:gd name="T23" fmla="*/ 288 h 576"/>
              <a:gd name="T24" fmla="*/ 246 w 606"/>
              <a:gd name="T25" fmla="*/ 466 h 576"/>
              <a:gd name="T26" fmla="*/ 304 w 606"/>
              <a:gd name="T27" fmla="*/ 470 h 576"/>
              <a:gd name="T28" fmla="*/ 376 w 606"/>
              <a:gd name="T29" fmla="*/ 426 h 576"/>
              <a:gd name="T30" fmla="*/ 304 w 606"/>
              <a:gd name="T31" fmla="*/ 154 h 576"/>
              <a:gd name="T32" fmla="*/ 119 w 606"/>
              <a:gd name="T33" fmla="*/ 312 h 576"/>
              <a:gd name="T34" fmla="*/ 23 w 606"/>
              <a:gd name="T35" fmla="*/ 293 h 576"/>
              <a:gd name="T36" fmla="*/ 23 w 606"/>
              <a:gd name="T37" fmla="*/ 330 h 576"/>
              <a:gd name="T38" fmla="*/ 119 w 606"/>
              <a:gd name="T39" fmla="*/ 312 h 576"/>
              <a:gd name="T40" fmla="*/ 583 w 606"/>
              <a:gd name="T41" fmla="*/ 293 h 576"/>
              <a:gd name="T42" fmla="*/ 487 w 606"/>
              <a:gd name="T43" fmla="*/ 312 h 576"/>
              <a:gd name="T44" fmla="*/ 583 w 606"/>
              <a:gd name="T45" fmla="*/ 330 h 576"/>
              <a:gd name="T46" fmla="*/ 583 w 606"/>
              <a:gd name="T47" fmla="*/ 293 h 576"/>
              <a:gd name="T48" fmla="*/ 464 w 606"/>
              <a:gd name="T49" fmla="*/ 175 h 576"/>
              <a:gd name="T50" fmla="*/ 518 w 606"/>
              <a:gd name="T51" fmla="*/ 94 h 576"/>
              <a:gd name="T52" fmla="*/ 437 w 606"/>
              <a:gd name="T53" fmla="*/ 148 h 576"/>
              <a:gd name="T54" fmla="*/ 464 w 606"/>
              <a:gd name="T55" fmla="*/ 175 h 576"/>
              <a:gd name="T56" fmla="*/ 301 w 606"/>
              <a:gd name="T57" fmla="*/ 119 h 576"/>
              <a:gd name="T58" fmla="*/ 320 w 606"/>
              <a:gd name="T59" fmla="*/ 23 h 576"/>
              <a:gd name="T60" fmla="*/ 282 w 606"/>
              <a:gd name="T61" fmla="*/ 23 h 576"/>
              <a:gd name="T62" fmla="*/ 301 w 606"/>
              <a:gd name="T63" fmla="*/ 119 h 576"/>
              <a:gd name="T64" fmla="*/ 136 w 606"/>
              <a:gd name="T65" fmla="*/ 167 h 576"/>
              <a:gd name="T66" fmla="*/ 162 w 606"/>
              <a:gd name="T67" fmla="*/ 141 h 576"/>
              <a:gd name="T68" fmla="*/ 81 w 606"/>
              <a:gd name="T69" fmla="*/ 86 h 576"/>
              <a:gd name="T70" fmla="*/ 136 w 606"/>
              <a:gd name="T71" fmla="*/ 167 h 576"/>
              <a:gd name="T72" fmla="*/ 142 w 606"/>
              <a:gd name="T73" fmla="*/ 448 h 576"/>
              <a:gd name="T74" fmla="*/ 87 w 606"/>
              <a:gd name="T75" fmla="*/ 529 h 576"/>
              <a:gd name="T76" fmla="*/ 169 w 606"/>
              <a:gd name="T77" fmla="*/ 474 h 576"/>
              <a:gd name="T78" fmla="*/ 142 w 606"/>
              <a:gd name="T79" fmla="*/ 448 h 576"/>
              <a:gd name="T80" fmla="*/ 470 w 606"/>
              <a:gd name="T81" fmla="*/ 455 h 576"/>
              <a:gd name="T82" fmla="*/ 443 w 606"/>
              <a:gd name="T83" fmla="*/ 482 h 576"/>
              <a:gd name="T84" fmla="*/ 524 w 606"/>
              <a:gd name="T85" fmla="*/ 536 h 576"/>
              <a:gd name="T86" fmla="*/ 470 w 606"/>
              <a:gd name="T87" fmla="*/ 455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6" h="576">
                <a:moveTo>
                  <a:pt x="353" y="522"/>
                </a:moveTo>
                <a:lnTo>
                  <a:pt x="252" y="522"/>
                </a:lnTo>
                <a:cubicBezTo>
                  <a:pt x="245" y="522"/>
                  <a:pt x="239" y="528"/>
                  <a:pt x="239" y="535"/>
                </a:cubicBezTo>
                <a:cubicBezTo>
                  <a:pt x="239" y="543"/>
                  <a:pt x="245" y="548"/>
                  <a:pt x="252" y="548"/>
                </a:cubicBezTo>
                <a:lnTo>
                  <a:pt x="353" y="548"/>
                </a:lnTo>
                <a:cubicBezTo>
                  <a:pt x="361" y="548"/>
                  <a:pt x="366" y="543"/>
                  <a:pt x="366" y="535"/>
                </a:cubicBezTo>
                <a:cubicBezTo>
                  <a:pt x="366" y="528"/>
                  <a:pt x="361" y="522"/>
                  <a:pt x="353" y="522"/>
                </a:cubicBezTo>
                <a:close/>
                <a:moveTo>
                  <a:pt x="353" y="481"/>
                </a:moveTo>
                <a:lnTo>
                  <a:pt x="353" y="481"/>
                </a:lnTo>
                <a:lnTo>
                  <a:pt x="252" y="481"/>
                </a:lnTo>
                <a:cubicBezTo>
                  <a:pt x="245" y="481"/>
                  <a:pt x="239" y="487"/>
                  <a:pt x="239" y="494"/>
                </a:cubicBezTo>
                <a:cubicBezTo>
                  <a:pt x="239" y="502"/>
                  <a:pt x="245" y="508"/>
                  <a:pt x="252" y="508"/>
                </a:cubicBezTo>
                <a:lnTo>
                  <a:pt x="353" y="508"/>
                </a:lnTo>
                <a:cubicBezTo>
                  <a:pt x="361" y="508"/>
                  <a:pt x="366" y="502"/>
                  <a:pt x="366" y="494"/>
                </a:cubicBezTo>
                <a:cubicBezTo>
                  <a:pt x="366" y="487"/>
                  <a:pt x="361" y="481"/>
                  <a:pt x="353" y="481"/>
                </a:cubicBezTo>
                <a:close/>
                <a:moveTo>
                  <a:pt x="303" y="576"/>
                </a:moveTo>
                <a:lnTo>
                  <a:pt x="303" y="576"/>
                </a:lnTo>
                <a:lnTo>
                  <a:pt x="346" y="560"/>
                </a:lnTo>
                <a:lnTo>
                  <a:pt x="259" y="560"/>
                </a:lnTo>
                <a:lnTo>
                  <a:pt x="303" y="576"/>
                </a:lnTo>
                <a:close/>
                <a:moveTo>
                  <a:pt x="304" y="154"/>
                </a:moveTo>
                <a:lnTo>
                  <a:pt x="304" y="154"/>
                </a:lnTo>
                <a:lnTo>
                  <a:pt x="301" y="154"/>
                </a:lnTo>
                <a:cubicBezTo>
                  <a:pt x="227" y="154"/>
                  <a:pt x="161" y="214"/>
                  <a:pt x="161" y="288"/>
                </a:cubicBezTo>
                <a:cubicBezTo>
                  <a:pt x="161" y="361"/>
                  <a:pt x="223" y="404"/>
                  <a:pt x="230" y="426"/>
                </a:cubicBezTo>
                <a:cubicBezTo>
                  <a:pt x="236" y="449"/>
                  <a:pt x="230" y="461"/>
                  <a:pt x="246" y="466"/>
                </a:cubicBezTo>
                <a:cubicBezTo>
                  <a:pt x="263" y="471"/>
                  <a:pt x="301" y="470"/>
                  <a:pt x="301" y="470"/>
                </a:cubicBezTo>
                <a:lnTo>
                  <a:pt x="304" y="470"/>
                </a:lnTo>
                <a:cubicBezTo>
                  <a:pt x="304" y="470"/>
                  <a:pt x="342" y="471"/>
                  <a:pt x="359" y="466"/>
                </a:cubicBezTo>
                <a:cubicBezTo>
                  <a:pt x="376" y="461"/>
                  <a:pt x="370" y="449"/>
                  <a:pt x="376" y="426"/>
                </a:cubicBezTo>
                <a:cubicBezTo>
                  <a:pt x="382" y="404"/>
                  <a:pt x="444" y="361"/>
                  <a:pt x="444" y="288"/>
                </a:cubicBezTo>
                <a:cubicBezTo>
                  <a:pt x="444" y="214"/>
                  <a:pt x="378" y="154"/>
                  <a:pt x="304" y="154"/>
                </a:cubicBezTo>
                <a:close/>
                <a:moveTo>
                  <a:pt x="119" y="312"/>
                </a:moveTo>
                <a:lnTo>
                  <a:pt x="119" y="312"/>
                </a:lnTo>
                <a:cubicBezTo>
                  <a:pt x="119" y="301"/>
                  <a:pt x="108" y="293"/>
                  <a:pt x="96" y="293"/>
                </a:cubicBezTo>
                <a:lnTo>
                  <a:pt x="23" y="293"/>
                </a:lnTo>
                <a:cubicBezTo>
                  <a:pt x="10" y="293"/>
                  <a:pt x="0" y="301"/>
                  <a:pt x="0" y="312"/>
                </a:cubicBezTo>
                <a:cubicBezTo>
                  <a:pt x="0" y="322"/>
                  <a:pt x="10" y="330"/>
                  <a:pt x="23" y="330"/>
                </a:cubicBezTo>
                <a:lnTo>
                  <a:pt x="96" y="330"/>
                </a:lnTo>
                <a:cubicBezTo>
                  <a:pt x="108" y="330"/>
                  <a:pt x="119" y="322"/>
                  <a:pt x="119" y="312"/>
                </a:cubicBezTo>
                <a:close/>
                <a:moveTo>
                  <a:pt x="583" y="293"/>
                </a:moveTo>
                <a:lnTo>
                  <a:pt x="583" y="293"/>
                </a:lnTo>
                <a:lnTo>
                  <a:pt x="510" y="293"/>
                </a:lnTo>
                <a:cubicBezTo>
                  <a:pt x="497" y="293"/>
                  <a:pt x="487" y="301"/>
                  <a:pt x="487" y="312"/>
                </a:cubicBezTo>
                <a:cubicBezTo>
                  <a:pt x="487" y="322"/>
                  <a:pt x="497" y="330"/>
                  <a:pt x="510" y="330"/>
                </a:cubicBezTo>
                <a:lnTo>
                  <a:pt x="583" y="330"/>
                </a:lnTo>
                <a:cubicBezTo>
                  <a:pt x="595" y="330"/>
                  <a:pt x="606" y="322"/>
                  <a:pt x="606" y="312"/>
                </a:cubicBezTo>
                <a:cubicBezTo>
                  <a:pt x="606" y="301"/>
                  <a:pt x="595" y="293"/>
                  <a:pt x="583" y="293"/>
                </a:cubicBezTo>
                <a:close/>
                <a:moveTo>
                  <a:pt x="464" y="175"/>
                </a:moveTo>
                <a:lnTo>
                  <a:pt x="464" y="175"/>
                </a:lnTo>
                <a:lnTo>
                  <a:pt x="515" y="124"/>
                </a:lnTo>
                <a:cubicBezTo>
                  <a:pt x="524" y="115"/>
                  <a:pt x="525" y="101"/>
                  <a:pt x="518" y="94"/>
                </a:cubicBezTo>
                <a:cubicBezTo>
                  <a:pt x="511" y="86"/>
                  <a:pt x="497" y="88"/>
                  <a:pt x="488" y="97"/>
                </a:cubicBezTo>
                <a:lnTo>
                  <a:pt x="437" y="148"/>
                </a:lnTo>
                <a:cubicBezTo>
                  <a:pt x="428" y="157"/>
                  <a:pt x="427" y="171"/>
                  <a:pt x="434" y="178"/>
                </a:cubicBezTo>
                <a:cubicBezTo>
                  <a:pt x="441" y="185"/>
                  <a:pt x="455" y="184"/>
                  <a:pt x="464" y="175"/>
                </a:cubicBezTo>
                <a:close/>
                <a:moveTo>
                  <a:pt x="301" y="119"/>
                </a:moveTo>
                <a:lnTo>
                  <a:pt x="301" y="119"/>
                </a:lnTo>
                <a:cubicBezTo>
                  <a:pt x="312" y="119"/>
                  <a:pt x="320" y="108"/>
                  <a:pt x="320" y="96"/>
                </a:cubicBezTo>
                <a:lnTo>
                  <a:pt x="320" y="23"/>
                </a:lnTo>
                <a:cubicBezTo>
                  <a:pt x="320" y="10"/>
                  <a:pt x="312" y="0"/>
                  <a:pt x="301" y="0"/>
                </a:cubicBezTo>
                <a:cubicBezTo>
                  <a:pt x="291" y="0"/>
                  <a:pt x="282" y="10"/>
                  <a:pt x="282" y="23"/>
                </a:cubicBezTo>
                <a:lnTo>
                  <a:pt x="282" y="96"/>
                </a:lnTo>
                <a:cubicBezTo>
                  <a:pt x="282" y="108"/>
                  <a:pt x="291" y="119"/>
                  <a:pt x="301" y="119"/>
                </a:cubicBezTo>
                <a:close/>
                <a:moveTo>
                  <a:pt x="136" y="167"/>
                </a:moveTo>
                <a:lnTo>
                  <a:pt x="136" y="167"/>
                </a:lnTo>
                <a:cubicBezTo>
                  <a:pt x="145" y="176"/>
                  <a:pt x="158" y="178"/>
                  <a:pt x="165" y="170"/>
                </a:cubicBezTo>
                <a:cubicBezTo>
                  <a:pt x="173" y="163"/>
                  <a:pt x="171" y="150"/>
                  <a:pt x="162" y="141"/>
                </a:cubicBezTo>
                <a:lnTo>
                  <a:pt x="111" y="89"/>
                </a:lnTo>
                <a:cubicBezTo>
                  <a:pt x="102" y="80"/>
                  <a:pt x="89" y="79"/>
                  <a:pt x="81" y="86"/>
                </a:cubicBezTo>
                <a:cubicBezTo>
                  <a:pt x="74" y="94"/>
                  <a:pt x="75" y="107"/>
                  <a:pt x="84" y="116"/>
                </a:cubicBezTo>
                <a:lnTo>
                  <a:pt x="136" y="167"/>
                </a:lnTo>
                <a:close/>
                <a:moveTo>
                  <a:pt x="142" y="448"/>
                </a:moveTo>
                <a:lnTo>
                  <a:pt x="142" y="448"/>
                </a:lnTo>
                <a:lnTo>
                  <a:pt x="90" y="499"/>
                </a:lnTo>
                <a:cubicBezTo>
                  <a:pt x="81" y="508"/>
                  <a:pt x="80" y="522"/>
                  <a:pt x="87" y="529"/>
                </a:cubicBezTo>
                <a:cubicBezTo>
                  <a:pt x="95" y="536"/>
                  <a:pt x="108" y="535"/>
                  <a:pt x="117" y="526"/>
                </a:cubicBezTo>
                <a:lnTo>
                  <a:pt x="169" y="474"/>
                </a:lnTo>
                <a:cubicBezTo>
                  <a:pt x="178" y="465"/>
                  <a:pt x="179" y="452"/>
                  <a:pt x="172" y="445"/>
                </a:cubicBezTo>
                <a:cubicBezTo>
                  <a:pt x="164" y="437"/>
                  <a:pt x="151" y="439"/>
                  <a:pt x="142" y="448"/>
                </a:cubicBezTo>
                <a:close/>
                <a:moveTo>
                  <a:pt x="470" y="455"/>
                </a:moveTo>
                <a:lnTo>
                  <a:pt x="470" y="455"/>
                </a:lnTo>
                <a:cubicBezTo>
                  <a:pt x="461" y="446"/>
                  <a:pt x="447" y="445"/>
                  <a:pt x="440" y="452"/>
                </a:cubicBezTo>
                <a:cubicBezTo>
                  <a:pt x="433" y="460"/>
                  <a:pt x="434" y="473"/>
                  <a:pt x="443" y="482"/>
                </a:cubicBezTo>
                <a:lnTo>
                  <a:pt x="495" y="534"/>
                </a:lnTo>
                <a:cubicBezTo>
                  <a:pt x="504" y="543"/>
                  <a:pt x="517" y="544"/>
                  <a:pt x="524" y="536"/>
                </a:cubicBezTo>
                <a:cubicBezTo>
                  <a:pt x="532" y="529"/>
                  <a:pt x="530" y="516"/>
                  <a:pt x="521" y="507"/>
                </a:cubicBezTo>
                <a:lnTo>
                  <a:pt x="470" y="455"/>
                </a:lnTo>
                <a:close/>
              </a:path>
            </a:pathLst>
          </a:custGeom>
          <a:solidFill>
            <a:schemeClr val="bg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endParaRPr>
          </a:p>
        </p:txBody>
      </p:sp>
      <p:sp>
        <p:nvSpPr>
          <p:cNvPr id="16" name="TextBox 12"/>
          <p:cNvSpPr txBox="1"/>
          <p:nvPr/>
        </p:nvSpPr>
        <p:spPr>
          <a:xfrm>
            <a:off x="3652351" y="1938587"/>
            <a:ext cx="6049655" cy="1014730"/>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pPr algn="l"/>
            <a:r>
              <a:rPr lang="zh-CN" altLang="en-US" sz="6000" dirty="0">
                <a:solidFill>
                  <a:schemeClr val="bg2"/>
                </a:solidFill>
              </a:rPr>
              <a:t>结论</a:t>
            </a:r>
            <a:endParaRPr lang="zh-CN" altLang="en-US" sz="6000" dirty="0">
              <a:solidFill>
                <a:schemeClr val="bg2"/>
              </a:solidFill>
            </a:endParaRPr>
          </a:p>
        </p:txBody>
      </p:sp>
      <p:sp>
        <p:nvSpPr>
          <p:cNvPr id="30" name="Freeform 21"/>
          <p:cNvSpPr>
            <a:spLocks noEditPoints="1"/>
          </p:cNvSpPr>
          <p:nvPr/>
        </p:nvSpPr>
        <p:spPr bwMode="auto">
          <a:xfrm>
            <a:off x="3809810" y="43834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bg2"/>
          </a:solidFill>
          <a:ln>
            <a:noFill/>
          </a:ln>
        </p:spPr>
        <p:txBody>
          <a:bodyPr vert="horz" wrap="square" lIns="91440" tIns="45720" rIns="91440" bIns="45720" numCol="1" anchor="t" anchorCtr="0" compatLnSpc="1"/>
          <a:lstStyle/>
          <a:p>
            <a:endParaRPr lang="zh-CN" altLang="en-US" sz="1600">
              <a:solidFill>
                <a:schemeClr val="bg2"/>
              </a:solidFill>
              <a:latin typeface="+mj-ea"/>
              <a:ea typeface="+mj-ea"/>
            </a:endParaRPr>
          </a:p>
        </p:txBody>
      </p:sp>
      <p:sp>
        <p:nvSpPr>
          <p:cNvPr id="31" name="TextBox 32"/>
          <p:cNvSpPr txBox="1"/>
          <p:nvPr/>
        </p:nvSpPr>
        <p:spPr>
          <a:xfrm>
            <a:off x="4105167" y="4332951"/>
            <a:ext cx="1775863" cy="369332"/>
          </a:xfrm>
          <a:prstGeom prst="rect">
            <a:avLst/>
          </a:prstGeom>
          <a:noFill/>
        </p:spPr>
        <p:txBody>
          <a:bodyPr wrap="square" rtlCol="0">
            <a:spAutoFit/>
          </a:bodyPr>
          <a:lstStyle/>
          <a:p>
            <a:r>
              <a:rPr lang="zh-CN" altLang="en-US" dirty="0">
                <a:solidFill>
                  <a:schemeClr val="bg2"/>
                </a:solidFill>
                <a:latin typeface="+mj-ea"/>
                <a:ea typeface="+mj-ea"/>
              </a:rPr>
              <a:t>研究总结</a:t>
            </a:r>
            <a:endParaRPr lang="zh-CN" altLang="en-US" dirty="0">
              <a:solidFill>
                <a:schemeClr val="bg2"/>
              </a:solidFill>
              <a:latin typeface="+mj-ea"/>
              <a:ea typeface="+mj-ea"/>
            </a:endParaRPr>
          </a:p>
        </p:txBody>
      </p:sp>
      <p:sp>
        <p:nvSpPr>
          <p:cNvPr id="32" name="Freeform 21"/>
          <p:cNvSpPr>
            <a:spLocks noEditPoints="1"/>
          </p:cNvSpPr>
          <p:nvPr/>
        </p:nvSpPr>
        <p:spPr bwMode="auto">
          <a:xfrm>
            <a:off x="5883337" y="43834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bg2"/>
          </a:solidFill>
          <a:ln>
            <a:noFill/>
          </a:ln>
        </p:spPr>
        <p:txBody>
          <a:bodyPr vert="horz" wrap="square" lIns="91440" tIns="45720" rIns="91440" bIns="45720" numCol="1" anchor="t" anchorCtr="0" compatLnSpc="1"/>
          <a:lstStyle/>
          <a:p>
            <a:endParaRPr lang="zh-CN" altLang="en-US" sz="1600">
              <a:solidFill>
                <a:schemeClr val="bg2"/>
              </a:solidFill>
              <a:latin typeface="+mj-ea"/>
              <a:ea typeface="+mj-ea"/>
            </a:endParaRPr>
          </a:p>
        </p:txBody>
      </p:sp>
      <p:sp>
        <p:nvSpPr>
          <p:cNvPr id="33" name="TextBox 36"/>
          <p:cNvSpPr txBox="1"/>
          <p:nvPr/>
        </p:nvSpPr>
        <p:spPr>
          <a:xfrm>
            <a:off x="6178694" y="4332951"/>
            <a:ext cx="1671407" cy="369332"/>
          </a:xfrm>
          <a:prstGeom prst="rect">
            <a:avLst/>
          </a:prstGeom>
          <a:noFill/>
        </p:spPr>
        <p:txBody>
          <a:bodyPr wrap="square" rtlCol="0">
            <a:spAutoFit/>
          </a:bodyPr>
          <a:lstStyle/>
          <a:p>
            <a:r>
              <a:rPr lang="zh-CN" altLang="en-US" dirty="0">
                <a:solidFill>
                  <a:schemeClr val="bg2"/>
                </a:solidFill>
                <a:latin typeface="+mj-ea"/>
                <a:ea typeface="+mj-ea"/>
              </a:rPr>
              <a:t>亮点与不足</a:t>
            </a:r>
            <a:endParaRPr lang="zh-CN" altLang="en-US" dirty="0">
              <a:solidFill>
                <a:schemeClr val="bg2"/>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42"/>
          <p:cNvSpPr txBox="1"/>
          <p:nvPr/>
        </p:nvSpPr>
        <p:spPr>
          <a:xfrm>
            <a:off x="1259111" y="18279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5.1 </a:t>
            </a:r>
            <a:r>
              <a:rPr lang="zh-CN" altLang="en-US" b="0" dirty="0">
                <a:solidFill>
                  <a:schemeClr val="bg1"/>
                </a:solidFill>
              </a:rPr>
              <a:t>研究总结</a:t>
            </a:r>
            <a:endParaRPr lang="zh-CN" altLang="en-US" b="0" dirty="0">
              <a:solidFill>
                <a:schemeClr val="bg1"/>
              </a:solidFill>
            </a:endParaRPr>
          </a:p>
        </p:txBody>
      </p:sp>
      <p:sp>
        <p:nvSpPr>
          <p:cNvPr id="24"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26" name="直接连接符 25"/>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泪滴形 26"/>
          <p:cNvSpPr/>
          <p:nvPr/>
        </p:nvSpPr>
        <p:spPr>
          <a:xfrm>
            <a:off x="6027167" y="1514966"/>
            <a:ext cx="1757290" cy="1757290"/>
          </a:xfrm>
          <a:prstGeom prst="teardrop">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8" name="泪滴形 27"/>
          <p:cNvSpPr/>
          <p:nvPr/>
        </p:nvSpPr>
        <p:spPr>
          <a:xfrm flipH="1">
            <a:off x="4066364" y="1514966"/>
            <a:ext cx="1757290" cy="1757290"/>
          </a:xfrm>
          <a:prstGeom prst="teardrop">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9" name="泪滴形 28"/>
          <p:cNvSpPr/>
          <p:nvPr/>
        </p:nvSpPr>
        <p:spPr>
          <a:xfrm flipH="1" flipV="1">
            <a:off x="4066364" y="3439143"/>
            <a:ext cx="1757290" cy="1757290"/>
          </a:xfrm>
          <a:prstGeom prst="teardrop">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0" name="泪滴形 29"/>
          <p:cNvSpPr/>
          <p:nvPr/>
        </p:nvSpPr>
        <p:spPr>
          <a:xfrm flipV="1">
            <a:off x="6027167" y="3439143"/>
            <a:ext cx="1757290" cy="1757290"/>
          </a:xfrm>
          <a:prstGeom prst="teardrop">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2" name="Oval 6"/>
          <p:cNvSpPr>
            <a:spLocks noChangeArrowheads="1"/>
          </p:cNvSpPr>
          <p:nvPr/>
        </p:nvSpPr>
        <p:spPr bwMode="auto">
          <a:xfrm>
            <a:off x="4536212" y="1954485"/>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endParaRPr lang="zh-CN" altLang="en-US">
              <a:solidFill>
                <a:schemeClr val="bg2"/>
              </a:solidFill>
            </a:endParaRPr>
          </a:p>
        </p:txBody>
      </p:sp>
      <p:sp>
        <p:nvSpPr>
          <p:cNvPr id="33" name="文本框 32"/>
          <p:cNvSpPr txBox="1"/>
          <p:nvPr/>
        </p:nvSpPr>
        <p:spPr>
          <a:xfrm>
            <a:off x="4674281" y="2037019"/>
            <a:ext cx="468398" cy="523220"/>
          </a:xfrm>
          <a:prstGeom prst="rect">
            <a:avLst/>
          </a:prstGeom>
          <a:noFill/>
        </p:spPr>
        <p:txBody>
          <a:bodyPr wrap="none" rtlCol="0">
            <a:spAutoFit/>
          </a:bodyPr>
          <a:lstStyle/>
          <a:p>
            <a:r>
              <a:rPr lang="en-US" altLang="zh-CN" sz="2800" dirty="0">
                <a:solidFill>
                  <a:schemeClr val="bg1"/>
                </a:solidFill>
                <a:latin typeface="Lifeline JL" panose="00000400000000000000" pitchFamily="2" charset="0"/>
              </a:rPr>
              <a:t>01</a:t>
            </a:r>
            <a:endParaRPr lang="zh-CN" altLang="en-US" sz="2800" dirty="0">
              <a:solidFill>
                <a:schemeClr val="bg1"/>
              </a:solidFill>
              <a:latin typeface="Lifeline JL" panose="00000400000000000000" pitchFamily="2" charset="0"/>
            </a:endParaRPr>
          </a:p>
        </p:txBody>
      </p:sp>
      <p:sp>
        <p:nvSpPr>
          <p:cNvPr id="34" name="Oval 6"/>
          <p:cNvSpPr>
            <a:spLocks noChangeArrowheads="1"/>
          </p:cNvSpPr>
          <p:nvPr/>
        </p:nvSpPr>
        <p:spPr bwMode="auto">
          <a:xfrm>
            <a:off x="6541475" y="1954485"/>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endParaRPr lang="zh-CN" altLang="en-US">
              <a:solidFill>
                <a:schemeClr val="bg2"/>
              </a:solidFill>
            </a:endParaRPr>
          </a:p>
        </p:txBody>
      </p:sp>
      <p:sp>
        <p:nvSpPr>
          <p:cNvPr id="35" name="文本框 34"/>
          <p:cNvSpPr txBox="1"/>
          <p:nvPr/>
        </p:nvSpPr>
        <p:spPr>
          <a:xfrm>
            <a:off x="6666727" y="2037019"/>
            <a:ext cx="579005" cy="523220"/>
          </a:xfrm>
          <a:prstGeom prst="rect">
            <a:avLst/>
          </a:prstGeom>
          <a:noFill/>
        </p:spPr>
        <p:txBody>
          <a:bodyPr wrap="none" rtlCol="0">
            <a:spAutoFit/>
          </a:bodyPr>
          <a:lstStyle/>
          <a:p>
            <a:r>
              <a:rPr lang="en-US" altLang="zh-CN" sz="2800" dirty="0">
                <a:solidFill>
                  <a:schemeClr val="bg1"/>
                </a:solidFill>
                <a:latin typeface="Lifeline JL" panose="00000400000000000000" pitchFamily="2" charset="0"/>
              </a:rPr>
              <a:t>02</a:t>
            </a:r>
            <a:endParaRPr lang="zh-CN" altLang="en-US" sz="2800" dirty="0">
              <a:solidFill>
                <a:schemeClr val="bg1"/>
              </a:solidFill>
              <a:latin typeface="Lifeline JL" panose="00000400000000000000" pitchFamily="2" charset="0"/>
            </a:endParaRPr>
          </a:p>
        </p:txBody>
      </p:sp>
      <p:sp>
        <p:nvSpPr>
          <p:cNvPr id="36" name="Oval 6"/>
          <p:cNvSpPr>
            <a:spLocks noChangeArrowheads="1"/>
          </p:cNvSpPr>
          <p:nvPr/>
        </p:nvSpPr>
        <p:spPr bwMode="auto">
          <a:xfrm>
            <a:off x="4536212" y="3927664"/>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endParaRPr lang="zh-CN" altLang="en-US">
              <a:solidFill>
                <a:schemeClr val="bg2"/>
              </a:solidFill>
            </a:endParaRPr>
          </a:p>
        </p:txBody>
      </p:sp>
      <p:sp>
        <p:nvSpPr>
          <p:cNvPr id="37" name="文本框 36"/>
          <p:cNvSpPr txBox="1"/>
          <p:nvPr/>
        </p:nvSpPr>
        <p:spPr>
          <a:xfrm>
            <a:off x="4617374" y="4010198"/>
            <a:ext cx="582211" cy="523220"/>
          </a:xfrm>
          <a:prstGeom prst="rect">
            <a:avLst/>
          </a:prstGeom>
          <a:noFill/>
        </p:spPr>
        <p:txBody>
          <a:bodyPr wrap="none" rtlCol="0">
            <a:spAutoFit/>
          </a:bodyPr>
          <a:lstStyle/>
          <a:p>
            <a:r>
              <a:rPr lang="en-US" altLang="zh-CN" sz="2800" dirty="0">
                <a:solidFill>
                  <a:schemeClr val="bg1"/>
                </a:solidFill>
                <a:latin typeface="Lifeline JL" panose="00000400000000000000" pitchFamily="2" charset="0"/>
              </a:rPr>
              <a:t>03</a:t>
            </a:r>
            <a:endParaRPr lang="zh-CN" altLang="en-US" sz="2800" dirty="0">
              <a:solidFill>
                <a:schemeClr val="bg1"/>
              </a:solidFill>
              <a:latin typeface="Lifeline JL" panose="00000400000000000000" pitchFamily="2" charset="0"/>
            </a:endParaRPr>
          </a:p>
        </p:txBody>
      </p:sp>
      <p:sp>
        <p:nvSpPr>
          <p:cNvPr id="38" name="Oval 6"/>
          <p:cNvSpPr>
            <a:spLocks noChangeArrowheads="1"/>
          </p:cNvSpPr>
          <p:nvPr/>
        </p:nvSpPr>
        <p:spPr bwMode="auto">
          <a:xfrm>
            <a:off x="6541475" y="3927664"/>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endParaRPr lang="zh-CN" altLang="en-US">
              <a:solidFill>
                <a:schemeClr val="bg2"/>
              </a:solidFill>
            </a:endParaRPr>
          </a:p>
        </p:txBody>
      </p:sp>
      <p:sp>
        <p:nvSpPr>
          <p:cNvPr id="39" name="文本框 38"/>
          <p:cNvSpPr txBox="1"/>
          <p:nvPr/>
        </p:nvSpPr>
        <p:spPr>
          <a:xfrm>
            <a:off x="6641803" y="4010198"/>
            <a:ext cx="587020" cy="523220"/>
          </a:xfrm>
          <a:prstGeom prst="rect">
            <a:avLst/>
          </a:prstGeom>
          <a:noFill/>
        </p:spPr>
        <p:txBody>
          <a:bodyPr wrap="none" rtlCol="0">
            <a:spAutoFit/>
          </a:bodyPr>
          <a:lstStyle/>
          <a:p>
            <a:r>
              <a:rPr lang="en-US" altLang="zh-CN" sz="2800" dirty="0">
                <a:solidFill>
                  <a:schemeClr val="bg1"/>
                </a:solidFill>
                <a:latin typeface="Lifeline JL" panose="00000400000000000000" pitchFamily="2" charset="0"/>
              </a:rPr>
              <a:t>04</a:t>
            </a:r>
            <a:endParaRPr lang="zh-CN" altLang="en-US" sz="2800" dirty="0">
              <a:solidFill>
                <a:schemeClr val="bg1"/>
              </a:solidFill>
              <a:latin typeface="Lifeline JL" panose="00000400000000000000" pitchFamily="2" charset="0"/>
            </a:endParaRPr>
          </a:p>
        </p:txBody>
      </p:sp>
      <p:sp>
        <p:nvSpPr>
          <p:cNvPr id="40" name="TextBox 52"/>
          <p:cNvSpPr txBox="1"/>
          <p:nvPr/>
        </p:nvSpPr>
        <p:spPr>
          <a:xfrm>
            <a:off x="2454724" y="1436454"/>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bg1"/>
                </a:solidFill>
                <a:latin typeface="微软雅黑" panose="020B0503020204020204" pitchFamily="34" charset="-122"/>
                <a:ea typeface="微软雅黑" panose="020B0503020204020204" pitchFamily="34" charset="-122"/>
              </a:rPr>
              <a:t>得出结论一</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1" name="TextBox 53"/>
          <p:cNvSpPr txBox="1"/>
          <p:nvPr/>
        </p:nvSpPr>
        <p:spPr>
          <a:xfrm>
            <a:off x="914599" y="1752245"/>
            <a:ext cx="3000483" cy="1076325"/>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00000"/>
              </a:lnSpc>
            </a:pPr>
            <a:r>
              <a:rPr lang="zh-CN" altLang="en-US" sz="1600" dirty="0">
                <a:solidFill>
                  <a:schemeClr val="bg1"/>
                </a:solidFill>
              </a:rPr>
              <a:t>课程设计的前提是需要将基础的文档编写完成，这样才会有一个基础的雏形作为参考，进行设计。</a:t>
            </a:r>
            <a:endParaRPr lang="zh-CN" altLang="en-US" sz="1600" dirty="0">
              <a:solidFill>
                <a:schemeClr val="bg1"/>
              </a:solidFill>
            </a:endParaRPr>
          </a:p>
        </p:txBody>
      </p:sp>
      <p:sp>
        <p:nvSpPr>
          <p:cNvPr id="42" name="TextBox 52"/>
          <p:cNvSpPr txBox="1"/>
          <p:nvPr/>
        </p:nvSpPr>
        <p:spPr>
          <a:xfrm>
            <a:off x="7879058" y="1436454"/>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bg1"/>
                </a:solidFill>
                <a:latin typeface="微软雅黑" panose="020B0503020204020204" pitchFamily="34" charset="-122"/>
                <a:ea typeface="微软雅黑" panose="020B0503020204020204" pitchFamily="34" charset="-122"/>
              </a:rPr>
              <a:t>得出结论二</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3" name="TextBox 53"/>
          <p:cNvSpPr txBox="1"/>
          <p:nvPr/>
        </p:nvSpPr>
        <p:spPr>
          <a:xfrm>
            <a:off x="8021252" y="1752245"/>
            <a:ext cx="3000483" cy="829945"/>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00000"/>
              </a:lnSpc>
            </a:pPr>
            <a:r>
              <a:rPr lang="zh-CN" altLang="en-US" sz="1600" dirty="0">
                <a:solidFill>
                  <a:schemeClr val="bg1"/>
                </a:solidFill>
              </a:rPr>
              <a:t>数据库设计是必要条件，一个网站项目最重要的示数据，一个系统是为数据服务的。</a:t>
            </a:r>
            <a:endParaRPr lang="en-US" altLang="zh-CN" sz="1600" dirty="0">
              <a:solidFill>
                <a:schemeClr val="bg1"/>
              </a:solidFill>
            </a:endParaRPr>
          </a:p>
        </p:txBody>
      </p:sp>
      <p:sp>
        <p:nvSpPr>
          <p:cNvPr id="44" name="TextBox 52"/>
          <p:cNvSpPr txBox="1"/>
          <p:nvPr/>
        </p:nvSpPr>
        <p:spPr>
          <a:xfrm>
            <a:off x="2454724" y="4083401"/>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bg1"/>
                </a:solidFill>
                <a:latin typeface="微软雅黑" panose="020B0503020204020204" pitchFamily="34" charset="-122"/>
                <a:ea typeface="微软雅黑" panose="020B0503020204020204" pitchFamily="34" charset="-122"/>
              </a:rPr>
              <a:t>得出结论三</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5" name="TextBox 53"/>
          <p:cNvSpPr txBox="1"/>
          <p:nvPr/>
        </p:nvSpPr>
        <p:spPr>
          <a:xfrm>
            <a:off x="914599" y="4399192"/>
            <a:ext cx="3000483" cy="829945"/>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00000"/>
              </a:lnSpc>
            </a:pPr>
            <a:r>
              <a:rPr lang="zh-CN" altLang="en-US" sz="1600" dirty="0">
                <a:solidFill>
                  <a:schemeClr val="bg1"/>
                </a:solidFill>
              </a:rPr>
              <a:t>电力行业在线考核专注的是线上考核，需要抓住核心去进行设计。</a:t>
            </a:r>
            <a:endParaRPr lang="zh-CN" altLang="en-US" sz="1600" dirty="0">
              <a:solidFill>
                <a:schemeClr val="bg1"/>
              </a:solidFill>
            </a:endParaRPr>
          </a:p>
        </p:txBody>
      </p:sp>
      <p:sp>
        <p:nvSpPr>
          <p:cNvPr id="46" name="TextBox 52"/>
          <p:cNvSpPr txBox="1"/>
          <p:nvPr/>
        </p:nvSpPr>
        <p:spPr>
          <a:xfrm>
            <a:off x="7879058" y="4083401"/>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bg1"/>
                </a:solidFill>
                <a:latin typeface="微软雅黑" panose="020B0503020204020204" pitchFamily="34" charset="-122"/>
                <a:ea typeface="微软雅黑" panose="020B0503020204020204" pitchFamily="34" charset="-122"/>
              </a:rPr>
              <a:t>得出结论四</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7" name="TextBox 53"/>
          <p:cNvSpPr txBox="1"/>
          <p:nvPr/>
        </p:nvSpPr>
        <p:spPr>
          <a:xfrm>
            <a:off x="8021252" y="4399192"/>
            <a:ext cx="3000483" cy="829945"/>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00000"/>
              </a:lnSpc>
            </a:pPr>
            <a:r>
              <a:rPr lang="zh-CN" altLang="en-US" sz="1600" dirty="0">
                <a:solidFill>
                  <a:schemeClr val="bg1"/>
                </a:solidFill>
              </a:rPr>
              <a:t>课程设计完成后需要做测试用例进行测试，保证设计是可允许少</a:t>
            </a:r>
            <a:r>
              <a:rPr lang="en-US" altLang="zh-CN" sz="1600" dirty="0">
                <a:solidFill>
                  <a:schemeClr val="bg1"/>
                </a:solidFill>
              </a:rPr>
              <a:t>bug</a:t>
            </a:r>
            <a:r>
              <a:rPr lang="zh-CN" altLang="en-US" sz="1600" dirty="0">
                <a:solidFill>
                  <a:schemeClr val="bg1"/>
                </a:solidFill>
              </a:rPr>
              <a:t>的。</a:t>
            </a:r>
            <a:endParaRPr lang="en-US" altLang="zh-CN" sz="16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bwMode="auto">
          <a:xfrm>
            <a:off x="899641" y="1319790"/>
            <a:ext cx="4973621" cy="4262864"/>
          </a:xfrm>
          <a:prstGeom prst="rect">
            <a:avLst/>
          </a:prstGeom>
          <a:solidFill>
            <a:schemeClr val="bg2">
              <a:lumMod val="95000"/>
            </a:schemeClr>
          </a:solidFill>
          <a:ln>
            <a:solidFill>
              <a:schemeClr val="bg2">
                <a:lumMod val="8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16" name="矩形 15"/>
          <p:cNvSpPr/>
          <p:nvPr/>
        </p:nvSpPr>
        <p:spPr bwMode="auto">
          <a:xfrm>
            <a:off x="6217599" y="1319790"/>
            <a:ext cx="4973621" cy="4262864"/>
          </a:xfrm>
          <a:prstGeom prst="rect">
            <a:avLst/>
          </a:prstGeom>
          <a:solidFill>
            <a:schemeClr val="bg2">
              <a:lumMod val="95000"/>
            </a:schemeClr>
          </a:solidFill>
          <a:ln>
            <a:solidFill>
              <a:schemeClr val="bg2">
                <a:lumMod val="8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17" name="Freeform 6"/>
          <p:cNvSpPr/>
          <p:nvPr/>
        </p:nvSpPr>
        <p:spPr bwMode="auto">
          <a:xfrm>
            <a:off x="1204924" y="1168662"/>
            <a:ext cx="4200402" cy="150812"/>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solidFill>
            </a:endParaRPr>
          </a:p>
        </p:txBody>
      </p:sp>
      <p:sp>
        <p:nvSpPr>
          <p:cNvPr id="18" name="Freeform 7"/>
          <p:cNvSpPr/>
          <p:nvPr/>
        </p:nvSpPr>
        <p:spPr bwMode="auto">
          <a:xfrm>
            <a:off x="1485467" y="1168662"/>
            <a:ext cx="3652018" cy="879213"/>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9" name="矩形 18"/>
          <p:cNvSpPr/>
          <p:nvPr/>
        </p:nvSpPr>
        <p:spPr>
          <a:xfrm>
            <a:off x="2427299" y="1354886"/>
            <a:ext cx="1723549" cy="461665"/>
          </a:xfrm>
          <a:prstGeom prst="rect">
            <a:avLst/>
          </a:prstGeom>
        </p:spPr>
        <p:txBody>
          <a:bodyPr wrap="none">
            <a:spAutoFit/>
          </a:bodyPr>
          <a:lstStyle/>
          <a:p>
            <a:pPr algn="ctr"/>
            <a:r>
              <a:rPr lang="zh-CN" altLang="en-US" sz="2400" b="1" dirty="0">
                <a:solidFill>
                  <a:schemeClr val="bg2"/>
                </a:solidFill>
                <a:latin typeface="+mj-ea"/>
                <a:ea typeface="+mj-ea"/>
              </a:rPr>
              <a:t>收获的成绩</a:t>
            </a:r>
            <a:endParaRPr lang="zh-CN" altLang="en-US" sz="2400" b="1" dirty="0">
              <a:solidFill>
                <a:schemeClr val="bg2"/>
              </a:solidFill>
              <a:latin typeface="+mj-ea"/>
              <a:ea typeface="+mj-ea"/>
            </a:endParaRPr>
          </a:p>
        </p:txBody>
      </p:sp>
      <p:sp>
        <p:nvSpPr>
          <p:cNvPr id="21" name="Freeform 6"/>
          <p:cNvSpPr/>
          <p:nvPr/>
        </p:nvSpPr>
        <p:spPr bwMode="auto">
          <a:xfrm>
            <a:off x="6607103" y="1168662"/>
            <a:ext cx="4200402" cy="150812"/>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solidFill>
            </a:endParaRPr>
          </a:p>
        </p:txBody>
      </p:sp>
      <p:sp>
        <p:nvSpPr>
          <p:cNvPr id="22" name="Freeform 7"/>
          <p:cNvSpPr/>
          <p:nvPr/>
        </p:nvSpPr>
        <p:spPr bwMode="auto">
          <a:xfrm>
            <a:off x="6887646" y="1168662"/>
            <a:ext cx="3652018" cy="879213"/>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chemeClr val="tx2">
              <a:lumMod val="50000"/>
            </a:schemeClr>
          </a:solidFill>
          <a:ln>
            <a:noFill/>
          </a:ln>
        </p:spPr>
        <p:txBody>
          <a:bodyPr vert="horz" wrap="square" lIns="91440" tIns="45720" rIns="91440" bIns="45720" numCol="1" anchor="t" anchorCtr="0" compatLnSpc="1"/>
          <a:lstStyle/>
          <a:p>
            <a:endParaRPr lang="zh-CN" altLang="en-US"/>
          </a:p>
        </p:txBody>
      </p:sp>
      <p:sp>
        <p:nvSpPr>
          <p:cNvPr id="23" name="矩形 22"/>
          <p:cNvSpPr/>
          <p:nvPr/>
        </p:nvSpPr>
        <p:spPr>
          <a:xfrm>
            <a:off x="7519819" y="1349562"/>
            <a:ext cx="2467788" cy="461665"/>
          </a:xfrm>
          <a:prstGeom prst="rect">
            <a:avLst/>
          </a:prstGeom>
        </p:spPr>
        <p:txBody>
          <a:bodyPr wrap="square">
            <a:spAutoFit/>
          </a:bodyPr>
          <a:lstStyle/>
          <a:p>
            <a:pPr algn="ctr"/>
            <a:r>
              <a:rPr lang="zh-CN" altLang="en-US" sz="2400" b="1" dirty="0">
                <a:solidFill>
                  <a:schemeClr val="bg2"/>
                </a:solidFill>
                <a:latin typeface="+mj-ea"/>
                <a:ea typeface="+mj-ea"/>
              </a:rPr>
              <a:t>存在的不足</a:t>
            </a:r>
            <a:endParaRPr lang="zh-CN" altLang="en-US" sz="2400" b="1" dirty="0">
              <a:solidFill>
                <a:schemeClr val="bg2"/>
              </a:solidFill>
              <a:latin typeface="+mj-ea"/>
              <a:ea typeface="+mj-ea"/>
            </a:endParaRPr>
          </a:p>
        </p:txBody>
      </p:sp>
      <p:sp>
        <p:nvSpPr>
          <p:cNvPr id="9" name="TextBox 10"/>
          <p:cNvSpPr txBox="1"/>
          <p:nvPr/>
        </p:nvSpPr>
        <p:spPr>
          <a:xfrm>
            <a:off x="1383626" y="2239493"/>
            <a:ext cx="4179684" cy="2584450"/>
          </a:xfrm>
          <a:prstGeom prst="rect">
            <a:avLst/>
          </a:prstGeom>
          <a:noFill/>
        </p:spPr>
        <p:txBody>
          <a:bodyPr wrap="square" rtlCol="0">
            <a:spAutoFit/>
          </a:bodyPr>
          <a:lstStyle/>
          <a:p>
            <a:pPr algn="just"/>
            <a:r>
              <a:rPr lang="zh-CN" altLang="en-US" b="1" dirty="0">
                <a:solidFill>
                  <a:schemeClr val="bg1"/>
                </a:solidFill>
                <a:latin typeface="+mn-ea"/>
                <a:ea typeface="+mn-ea"/>
              </a:rPr>
              <a:t>成绩一</a:t>
            </a:r>
            <a:r>
              <a:rPr lang="zh-CN" altLang="en-US" dirty="0">
                <a:solidFill>
                  <a:schemeClr val="bg1"/>
                </a:solidFill>
                <a:latin typeface="+mn-ea"/>
                <a:ea typeface="+mn-ea"/>
              </a:rPr>
              <a:t>：能够熟练的掌握</a:t>
            </a:r>
            <a:r>
              <a:rPr lang="en-US" altLang="zh-CN" dirty="0">
                <a:solidFill>
                  <a:schemeClr val="bg1"/>
                </a:solidFill>
                <a:latin typeface="+mn-ea"/>
                <a:ea typeface="+mn-ea"/>
              </a:rPr>
              <a:t>Ajax</a:t>
            </a:r>
            <a:r>
              <a:rPr lang="zh-CN" altLang="en-US" dirty="0">
                <a:solidFill>
                  <a:schemeClr val="bg1"/>
                </a:solidFill>
                <a:latin typeface="+mn-ea"/>
                <a:ea typeface="+mn-ea"/>
              </a:rPr>
              <a:t>异步请求技术</a:t>
            </a:r>
            <a:endParaRPr lang="zh-CN" altLang="en-US" dirty="0">
              <a:solidFill>
                <a:schemeClr val="bg1"/>
              </a:solidFill>
              <a:latin typeface="+mn-ea"/>
              <a:ea typeface="+mn-ea"/>
            </a:endParaRPr>
          </a:p>
          <a:p>
            <a:pPr algn="just"/>
            <a:endParaRPr lang="zh-CN" altLang="en-US" dirty="0">
              <a:solidFill>
                <a:schemeClr val="bg1"/>
              </a:solidFill>
              <a:latin typeface="+mn-ea"/>
              <a:ea typeface="+mn-ea"/>
            </a:endParaRPr>
          </a:p>
          <a:p>
            <a:pPr algn="just"/>
            <a:r>
              <a:rPr lang="zh-CN" altLang="en-US" b="1" dirty="0">
                <a:solidFill>
                  <a:schemeClr val="bg1"/>
                </a:solidFill>
                <a:latin typeface="+mn-ea"/>
                <a:ea typeface="+mn-ea"/>
              </a:rPr>
              <a:t>成绩二</a:t>
            </a:r>
            <a:r>
              <a:rPr lang="zh-CN" altLang="en-US" dirty="0">
                <a:solidFill>
                  <a:schemeClr val="bg1"/>
                </a:solidFill>
                <a:latin typeface="+mn-ea"/>
                <a:ea typeface="+mn-ea"/>
              </a:rPr>
              <a:t>：能够熟练的进行前端页面的调试并找出错误</a:t>
            </a:r>
            <a:endParaRPr lang="zh-CN" altLang="en-US" dirty="0">
              <a:solidFill>
                <a:schemeClr val="bg1"/>
              </a:solidFill>
              <a:latin typeface="+mn-ea"/>
              <a:ea typeface="+mn-ea"/>
            </a:endParaRPr>
          </a:p>
          <a:p>
            <a:pPr algn="just"/>
            <a:endParaRPr lang="en-US" altLang="zh-CN" dirty="0">
              <a:solidFill>
                <a:schemeClr val="bg1"/>
              </a:solidFill>
              <a:latin typeface="+mn-ea"/>
              <a:ea typeface="+mn-ea"/>
            </a:endParaRPr>
          </a:p>
          <a:p>
            <a:pPr algn="just"/>
            <a:r>
              <a:rPr lang="zh-CN" altLang="en-US" b="1" dirty="0">
                <a:solidFill>
                  <a:schemeClr val="bg1"/>
                </a:solidFill>
                <a:latin typeface="+mn-ea"/>
                <a:ea typeface="+mn-ea"/>
              </a:rPr>
              <a:t>成绩三</a:t>
            </a:r>
            <a:r>
              <a:rPr lang="zh-CN" altLang="en-US" dirty="0">
                <a:solidFill>
                  <a:schemeClr val="bg1"/>
                </a:solidFill>
                <a:latin typeface="+mn-ea"/>
                <a:ea typeface="+mn-ea"/>
              </a:rPr>
              <a:t>：能够基本了解一个考核系统需要的基础功能，并且快速的构建基础模型。</a:t>
            </a:r>
            <a:endParaRPr lang="zh-CN" altLang="en-US" dirty="0">
              <a:solidFill>
                <a:schemeClr val="bg1"/>
              </a:solidFill>
              <a:latin typeface="+mn-ea"/>
              <a:ea typeface="+mn-ea"/>
            </a:endParaRPr>
          </a:p>
        </p:txBody>
      </p:sp>
      <p:sp>
        <p:nvSpPr>
          <p:cNvPr id="14" name="TextBox 15"/>
          <p:cNvSpPr txBox="1"/>
          <p:nvPr/>
        </p:nvSpPr>
        <p:spPr>
          <a:xfrm>
            <a:off x="6760614" y="2239493"/>
            <a:ext cx="4179684" cy="2030095"/>
          </a:xfrm>
          <a:prstGeom prst="rect">
            <a:avLst/>
          </a:prstGeom>
          <a:noFill/>
        </p:spPr>
        <p:txBody>
          <a:bodyPr wrap="square" rtlCol="0">
            <a:spAutoFit/>
          </a:bodyPr>
          <a:lstStyle/>
          <a:p>
            <a:pPr algn="just"/>
            <a:r>
              <a:rPr lang="zh-CN" altLang="en-US" b="1" dirty="0">
                <a:solidFill>
                  <a:schemeClr val="bg1"/>
                </a:solidFill>
                <a:latin typeface="+mn-ea"/>
                <a:ea typeface="+mn-ea"/>
              </a:rPr>
              <a:t>不足一</a:t>
            </a:r>
            <a:r>
              <a:rPr lang="zh-CN" altLang="en-US" dirty="0">
                <a:solidFill>
                  <a:schemeClr val="bg1"/>
                </a:solidFill>
                <a:latin typeface="+mn-ea"/>
                <a:ea typeface="+mn-ea"/>
              </a:rPr>
              <a:t>：技术仍然欠缺</a:t>
            </a:r>
            <a:endParaRPr lang="en-US" altLang="zh-CN" dirty="0">
              <a:solidFill>
                <a:schemeClr val="bg1"/>
              </a:solidFill>
              <a:latin typeface="+mn-ea"/>
              <a:ea typeface="+mn-ea"/>
            </a:endParaRPr>
          </a:p>
          <a:p>
            <a:pPr algn="just"/>
            <a:endParaRPr lang="zh-CN" altLang="en-US" dirty="0">
              <a:solidFill>
                <a:schemeClr val="bg1"/>
              </a:solidFill>
              <a:latin typeface="+mn-ea"/>
              <a:ea typeface="+mn-ea"/>
            </a:endParaRPr>
          </a:p>
          <a:p>
            <a:pPr algn="just"/>
            <a:endParaRPr lang="zh-CN" altLang="en-US" b="1" dirty="0">
              <a:solidFill>
                <a:schemeClr val="bg1"/>
              </a:solidFill>
              <a:latin typeface="+mn-ea"/>
              <a:ea typeface="+mn-ea"/>
            </a:endParaRPr>
          </a:p>
          <a:p>
            <a:pPr algn="just"/>
            <a:r>
              <a:rPr lang="zh-CN" altLang="en-US" b="1" dirty="0">
                <a:solidFill>
                  <a:schemeClr val="bg1"/>
                </a:solidFill>
                <a:latin typeface="+mn-ea"/>
                <a:ea typeface="+mn-ea"/>
              </a:rPr>
              <a:t>不足二</a:t>
            </a:r>
            <a:r>
              <a:rPr lang="zh-CN" altLang="en-US" dirty="0">
                <a:solidFill>
                  <a:schemeClr val="bg1"/>
                </a:solidFill>
                <a:latin typeface="+mn-ea"/>
                <a:ea typeface="+mn-ea"/>
              </a:rPr>
              <a:t>：功能不够完善</a:t>
            </a:r>
            <a:endParaRPr lang="zh-CN" altLang="en-US" dirty="0">
              <a:solidFill>
                <a:schemeClr val="bg1"/>
              </a:solidFill>
              <a:latin typeface="+mn-ea"/>
              <a:ea typeface="+mn-ea"/>
            </a:endParaRPr>
          </a:p>
          <a:p>
            <a:pPr algn="just"/>
            <a:endParaRPr lang="en-US" altLang="zh-CN" dirty="0">
              <a:solidFill>
                <a:schemeClr val="bg1"/>
              </a:solidFill>
              <a:latin typeface="+mn-ea"/>
              <a:ea typeface="+mn-ea"/>
            </a:endParaRPr>
          </a:p>
          <a:p>
            <a:pPr algn="just"/>
            <a:endParaRPr lang="zh-CN" altLang="en-US" b="1" dirty="0">
              <a:solidFill>
                <a:schemeClr val="bg1"/>
              </a:solidFill>
              <a:latin typeface="+mn-ea"/>
              <a:ea typeface="+mn-ea"/>
            </a:endParaRPr>
          </a:p>
          <a:p>
            <a:pPr algn="just"/>
            <a:r>
              <a:rPr lang="zh-CN" altLang="en-US" b="1" dirty="0">
                <a:solidFill>
                  <a:schemeClr val="bg1"/>
                </a:solidFill>
                <a:latin typeface="+mn-ea"/>
                <a:ea typeface="+mn-ea"/>
              </a:rPr>
              <a:t>不足三</a:t>
            </a:r>
            <a:r>
              <a:rPr lang="zh-CN" altLang="en-US" dirty="0">
                <a:solidFill>
                  <a:schemeClr val="bg1"/>
                </a:solidFill>
                <a:latin typeface="+mn-ea"/>
                <a:ea typeface="+mn-ea"/>
              </a:rPr>
              <a:t>：考核部分做的不够全面</a:t>
            </a:r>
            <a:endParaRPr lang="zh-CN" altLang="en-US" dirty="0">
              <a:solidFill>
                <a:schemeClr val="bg1"/>
              </a:solidFill>
              <a:latin typeface="+mn-ea"/>
              <a:ea typeface="+mn-ea"/>
            </a:endParaRPr>
          </a:p>
        </p:txBody>
      </p:sp>
      <p:sp>
        <p:nvSpPr>
          <p:cNvPr id="25" name="TextBox 42"/>
          <p:cNvSpPr txBox="1"/>
          <p:nvPr/>
        </p:nvSpPr>
        <p:spPr>
          <a:xfrm>
            <a:off x="1259111" y="18279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5.2 </a:t>
            </a:r>
            <a:r>
              <a:rPr lang="zh-CN" altLang="en-US" b="0" dirty="0">
                <a:solidFill>
                  <a:schemeClr val="bg1"/>
                </a:solidFill>
              </a:rPr>
              <a:t>亮点与不足</a:t>
            </a:r>
            <a:endParaRPr lang="zh-CN" altLang="en-US" b="0" dirty="0">
              <a:solidFill>
                <a:schemeClr val="bg1"/>
              </a:solidFill>
            </a:endParaRPr>
          </a:p>
        </p:txBody>
      </p:sp>
      <p:sp>
        <p:nvSpPr>
          <p:cNvPr id="26"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28" name="直接连接符 27"/>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5540759" y="1269599"/>
            <a:ext cx="1781257" cy="830997"/>
          </a:xfrm>
          <a:prstGeom prst="rect">
            <a:avLst/>
          </a:prstGeom>
          <a:noFill/>
        </p:spPr>
        <p:txBody>
          <a:bodyPr wrap="non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致  谢</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1119598" y="2348880"/>
            <a:ext cx="10524194" cy="2676525"/>
          </a:xfrm>
          <a:prstGeom prst="rect">
            <a:avLst/>
          </a:prstGeom>
          <a:noFill/>
        </p:spPr>
        <p:txBody>
          <a:bodyPr wrap="square" rtlCol="0">
            <a:spAutoFit/>
          </a:bodyPr>
          <a:lstStyle/>
          <a:p>
            <a:pPr algn="ctr">
              <a:lnSpc>
                <a:spcPct val="150000"/>
              </a:lnSpc>
            </a:pPr>
            <a:r>
              <a:rPr lang="zh-CN" altLang="en-US" sz="2800" dirty="0">
                <a:solidFill>
                  <a:schemeClr val="bg1"/>
                </a:solidFill>
                <a:latin typeface="+mn-ea"/>
                <a:ea typeface="+mn-ea"/>
              </a:rPr>
              <a:t>感谢母校提供的学习与实践的机会；</a:t>
            </a:r>
            <a:endParaRPr lang="en-US" altLang="zh-CN" sz="2800" dirty="0">
              <a:solidFill>
                <a:schemeClr val="bg1"/>
              </a:solidFill>
              <a:latin typeface="+mn-ea"/>
              <a:ea typeface="+mn-ea"/>
            </a:endParaRPr>
          </a:p>
          <a:p>
            <a:pPr algn="ctr">
              <a:lnSpc>
                <a:spcPct val="150000"/>
              </a:lnSpc>
            </a:pPr>
            <a:r>
              <a:rPr lang="zh-CN" altLang="en-US" sz="2800" dirty="0">
                <a:solidFill>
                  <a:schemeClr val="bg1"/>
                </a:solidFill>
                <a:latin typeface="+mn-ea"/>
                <a:ea typeface="+mn-ea"/>
              </a:rPr>
              <a:t>感谢导师团队，特别感谢易叶青老师</a:t>
            </a:r>
            <a:r>
              <a:rPr lang="zh-CN" altLang="en-US" sz="2800" dirty="0">
                <a:solidFill>
                  <a:schemeClr val="bg1"/>
                </a:solidFill>
                <a:latin typeface="+mn-ea"/>
                <a:ea typeface="+mn-ea"/>
              </a:rPr>
              <a:t>给予的耐心指导；</a:t>
            </a:r>
            <a:endParaRPr lang="en-US" altLang="zh-CN" sz="2800" dirty="0">
              <a:solidFill>
                <a:schemeClr val="bg1"/>
              </a:solidFill>
              <a:latin typeface="+mn-ea"/>
              <a:ea typeface="+mn-ea"/>
            </a:endParaRPr>
          </a:p>
          <a:p>
            <a:pPr algn="ctr">
              <a:lnSpc>
                <a:spcPct val="150000"/>
              </a:lnSpc>
            </a:pPr>
            <a:r>
              <a:rPr lang="zh-CN" altLang="en-US" sz="2800" dirty="0">
                <a:solidFill>
                  <a:schemeClr val="bg1"/>
                </a:solidFill>
                <a:latin typeface="+mn-ea"/>
                <a:ea typeface="+mn-ea"/>
              </a:rPr>
              <a:t>感谢同学及舍友的帮助；</a:t>
            </a:r>
            <a:endParaRPr lang="en-US" altLang="zh-CN" sz="2800" dirty="0">
              <a:solidFill>
                <a:schemeClr val="bg1"/>
              </a:solidFill>
              <a:latin typeface="+mn-ea"/>
              <a:ea typeface="+mn-ea"/>
            </a:endParaRPr>
          </a:p>
          <a:p>
            <a:pPr algn="ctr">
              <a:lnSpc>
                <a:spcPct val="150000"/>
              </a:lnSpc>
            </a:pPr>
            <a:r>
              <a:rPr lang="zh-CN" altLang="en-US" sz="2800" dirty="0">
                <a:solidFill>
                  <a:schemeClr val="bg1"/>
                </a:solidFill>
                <a:latin typeface="+mn-ea"/>
                <a:ea typeface="+mn-ea"/>
              </a:rPr>
              <a:t>感谢答辩评审！</a:t>
            </a:r>
            <a:endParaRPr lang="zh-CN" altLang="en-US" sz="2800" dirty="0">
              <a:solidFill>
                <a:schemeClr val="bg1"/>
              </a:solidFill>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a:stretch>
        </a:blipFill>
        <a:effectLst/>
      </p:bgPr>
    </p:bg>
    <p:spTree>
      <p:nvGrpSpPr>
        <p:cNvPr id="1" name=""/>
        <p:cNvGrpSpPr/>
        <p:nvPr/>
      </p:nvGrpSpPr>
      <p:grpSpPr>
        <a:xfrm>
          <a:off x="0" y="0"/>
          <a:ext cx="0" cy="0"/>
          <a:chOff x="0" y="0"/>
          <a:chExt cx="0" cy="0"/>
        </a:xfrm>
      </p:grpSpPr>
      <p:sp>
        <p:nvSpPr>
          <p:cNvPr id="42" name="Freeform 7"/>
          <p:cNvSpPr/>
          <p:nvPr/>
        </p:nvSpPr>
        <p:spPr bwMode="auto">
          <a:xfrm>
            <a:off x="3079994" y="4919767"/>
            <a:ext cx="503238"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4 w 613"/>
              <a:gd name="T11" fmla="*/ 517 h 537"/>
              <a:gd name="T12" fmla="*/ 440 w 613"/>
              <a:gd name="T13" fmla="*/ 537 h 537"/>
              <a:gd name="T14" fmla="*/ 307 w 613"/>
              <a:gd name="T15" fmla="*/ 537 h 537"/>
              <a:gd name="T16" fmla="*/ 175 w 613"/>
              <a:gd name="T17" fmla="*/ 537 h 537"/>
              <a:gd name="T18" fmla="*/ 141 w 613"/>
              <a:gd name="T19" fmla="*/ 519 h 537"/>
              <a:gd name="T20" fmla="*/ 74 w 613"/>
              <a:gd name="T21" fmla="*/ 403 h 537"/>
              <a:gd name="T22" fmla="*/ 8 w 613"/>
              <a:gd name="T23" fmla="*/ 289 h 537"/>
              <a:gd name="T24" fmla="*/ 7 w 613"/>
              <a:gd name="T25" fmla="*/ 250 h 537"/>
              <a:gd name="T26" fmla="*/ 74 w 613"/>
              <a:gd name="T27" fmla="*/ 134 h 537"/>
              <a:gd name="T28" fmla="*/ 139 w 613"/>
              <a:gd name="T29" fmla="*/ 20 h 537"/>
              <a:gd name="T30" fmla="*/ 173 w 613"/>
              <a:gd name="T31" fmla="*/ 0 h 537"/>
              <a:gd name="T32" fmla="*/ 307 w 613"/>
              <a:gd name="T33" fmla="*/ 0 h 537"/>
              <a:gd name="T34" fmla="*/ 438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8" y="441"/>
                  <a:pt x="496" y="479"/>
                  <a:pt x="474" y="517"/>
                </a:cubicBezTo>
                <a:cubicBezTo>
                  <a:pt x="466" y="529"/>
                  <a:pt x="456" y="536"/>
                  <a:pt x="440" y="537"/>
                </a:cubicBezTo>
                <a:lnTo>
                  <a:pt x="307" y="537"/>
                </a:lnTo>
                <a:cubicBezTo>
                  <a:pt x="263" y="537"/>
                  <a:pt x="219" y="537"/>
                  <a:pt x="175" y="537"/>
                </a:cubicBezTo>
                <a:cubicBezTo>
                  <a:pt x="161" y="537"/>
                  <a:pt x="149" y="532"/>
                  <a:pt x="141" y="519"/>
                </a:cubicBezTo>
                <a:lnTo>
                  <a:pt x="74" y="403"/>
                </a:lnTo>
                <a:cubicBezTo>
                  <a:pt x="52" y="365"/>
                  <a:pt x="30" y="327"/>
                  <a:pt x="8" y="289"/>
                </a:cubicBezTo>
                <a:cubicBezTo>
                  <a:pt x="1" y="277"/>
                  <a:pt x="0" y="264"/>
                  <a:pt x="7" y="250"/>
                </a:cubicBezTo>
                <a:lnTo>
                  <a:pt x="74" y="134"/>
                </a:lnTo>
                <a:cubicBezTo>
                  <a:pt x="96" y="96"/>
                  <a:pt x="117" y="58"/>
                  <a:pt x="139" y="20"/>
                </a:cubicBezTo>
                <a:cubicBezTo>
                  <a:pt x="147" y="8"/>
                  <a:pt x="157" y="1"/>
                  <a:pt x="173" y="0"/>
                </a:cubicBezTo>
                <a:lnTo>
                  <a:pt x="307" y="0"/>
                </a:lnTo>
                <a:cubicBezTo>
                  <a:pt x="350" y="0"/>
                  <a:pt x="394" y="0"/>
                  <a:pt x="438" y="0"/>
                </a:cubicBezTo>
                <a:cubicBezTo>
                  <a:pt x="452" y="0"/>
                  <a:pt x="464" y="5"/>
                  <a:pt x="472" y="18"/>
                </a:cubicBezTo>
                <a:close/>
              </a:path>
            </a:pathLst>
          </a:custGeom>
          <a:solidFill>
            <a:schemeClr val="tx1"/>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333333"/>
              </a:solidFill>
              <a:effectLst/>
              <a:uLnTx/>
              <a:uFillTx/>
              <a:latin typeface="Arial" panose="020B0604020202020204" pitchFamily="34" charset="0"/>
              <a:ea typeface="宋体" panose="02010600030101010101" pitchFamily="2" charset="-122"/>
              <a:cs typeface="+mn-cs"/>
            </a:endParaRPr>
          </a:p>
        </p:txBody>
      </p:sp>
      <p:sp>
        <p:nvSpPr>
          <p:cNvPr id="73" name="Freeform 8"/>
          <p:cNvSpPr>
            <a:spLocks noEditPoints="1"/>
          </p:cNvSpPr>
          <p:nvPr/>
        </p:nvSpPr>
        <p:spPr bwMode="auto">
          <a:xfrm>
            <a:off x="3202232" y="5045180"/>
            <a:ext cx="265113" cy="192088"/>
          </a:xfrm>
          <a:custGeom>
            <a:avLst/>
            <a:gdLst>
              <a:gd name="T0" fmla="*/ 269 w 322"/>
              <a:gd name="T1" fmla="*/ 0 h 233"/>
              <a:gd name="T2" fmla="*/ 53 w 322"/>
              <a:gd name="T3" fmla="*/ 0 h 233"/>
              <a:gd name="T4" fmla="*/ 0 w 322"/>
              <a:gd name="T5" fmla="*/ 52 h 233"/>
              <a:gd name="T6" fmla="*/ 0 w 322"/>
              <a:gd name="T7" fmla="*/ 181 h 233"/>
              <a:gd name="T8" fmla="*/ 53 w 322"/>
              <a:gd name="T9" fmla="*/ 233 h 233"/>
              <a:gd name="T10" fmla="*/ 269 w 322"/>
              <a:gd name="T11" fmla="*/ 233 h 233"/>
              <a:gd name="T12" fmla="*/ 322 w 322"/>
              <a:gd name="T13" fmla="*/ 181 h 233"/>
              <a:gd name="T14" fmla="*/ 322 w 322"/>
              <a:gd name="T15" fmla="*/ 52 h 233"/>
              <a:gd name="T16" fmla="*/ 269 w 322"/>
              <a:gd name="T17" fmla="*/ 0 h 233"/>
              <a:gd name="T18" fmla="*/ 101 w 322"/>
              <a:gd name="T19" fmla="*/ 101 h 233"/>
              <a:gd name="T20" fmla="*/ 124 w 322"/>
              <a:gd name="T21" fmla="*/ 78 h 233"/>
              <a:gd name="T22" fmla="*/ 101 w 322"/>
              <a:gd name="T23" fmla="*/ 55 h 233"/>
              <a:gd name="T24" fmla="*/ 78 w 322"/>
              <a:gd name="T25" fmla="*/ 78 h 233"/>
              <a:gd name="T26" fmla="*/ 101 w 322"/>
              <a:gd name="T27" fmla="*/ 101 h 233"/>
              <a:gd name="T28" fmla="*/ 141 w 322"/>
              <a:gd name="T29" fmla="*/ 166 h 233"/>
              <a:gd name="T30" fmla="*/ 144 w 322"/>
              <a:gd name="T31" fmla="*/ 128 h 233"/>
              <a:gd name="T32" fmla="*/ 121 w 322"/>
              <a:gd name="T33" fmla="*/ 108 h 233"/>
              <a:gd name="T34" fmla="*/ 109 w 322"/>
              <a:gd name="T35" fmla="*/ 108 h 233"/>
              <a:gd name="T36" fmla="*/ 106 w 322"/>
              <a:gd name="T37" fmla="*/ 117 h 233"/>
              <a:gd name="T38" fmla="*/ 109 w 322"/>
              <a:gd name="T39" fmla="*/ 151 h 233"/>
              <a:gd name="T40" fmla="*/ 100 w 322"/>
              <a:gd name="T41" fmla="*/ 163 h 233"/>
              <a:gd name="T42" fmla="*/ 92 w 322"/>
              <a:gd name="T43" fmla="*/ 151 h 233"/>
              <a:gd name="T44" fmla="*/ 97 w 322"/>
              <a:gd name="T45" fmla="*/ 117 h 233"/>
              <a:gd name="T46" fmla="*/ 94 w 322"/>
              <a:gd name="T47" fmla="*/ 108 h 233"/>
              <a:gd name="T48" fmla="*/ 80 w 322"/>
              <a:gd name="T49" fmla="*/ 108 h 233"/>
              <a:gd name="T50" fmla="*/ 57 w 322"/>
              <a:gd name="T51" fmla="*/ 129 h 233"/>
              <a:gd name="T52" fmla="*/ 60 w 322"/>
              <a:gd name="T53" fmla="*/ 166 h 233"/>
              <a:gd name="T54" fmla="*/ 101 w 322"/>
              <a:gd name="T55" fmla="*/ 176 h 233"/>
              <a:gd name="T56" fmla="*/ 141 w 322"/>
              <a:gd name="T57" fmla="*/ 166 h 233"/>
              <a:gd name="T58" fmla="*/ 165 w 322"/>
              <a:gd name="T59" fmla="*/ 191 h 233"/>
              <a:gd name="T60" fmla="*/ 165 w 322"/>
              <a:gd name="T61" fmla="*/ 191 h 233"/>
              <a:gd name="T62" fmla="*/ 36 w 322"/>
              <a:gd name="T63" fmla="*/ 191 h 233"/>
              <a:gd name="T64" fmla="*/ 36 w 322"/>
              <a:gd name="T65" fmla="*/ 42 h 233"/>
              <a:gd name="T66" fmla="*/ 165 w 322"/>
              <a:gd name="T67" fmla="*/ 42 h 233"/>
              <a:gd name="T68" fmla="*/ 165 w 322"/>
              <a:gd name="T69" fmla="*/ 191 h 233"/>
              <a:gd name="T70" fmla="*/ 249 w 322"/>
              <a:gd name="T71" fmla="*/ 73 h 233"/>
              <a:gd name="T72" fmla="*/ 249 w 322"/>
              <a:gd name="T73" fmla="*/ 73 h 233"/>
              <a:gd name="T74" fmla="*/ 193 w 322"/>
              <a:gd name="T75" fmla="*/ 73 h 233"/>
              <a:gd name="T76" fmla="*/ 181 w 322"/>
              <a:gd name="T77" fmla="*/ 60 h 233"/>
              <a:gd name="T78" fmla="*/ 193 w 322"/>
              <a:gd name="T79" fmla="*/ 48 h 233"/>
              <a:gd name="T80" fmla="*/ 249 w 322"/>
              <a:gd name="T81" fmla="*/ 48 h 233"/>
              <a:gd name="T82" fmla="*/ 261 w 322"/>
              <a:gd name="T83" fmla="*/ 60 h 233"/>
              <a:gd name="T84" fmla="*/ 249 w 322"/>
              <a:gd name="T85" fmla="*/ 73 h 233"/>
              <a:gd name="T86" fmla="*/ 302 w 322"/>
              <a:gd name="T87" fmla="*/ 123 h 233"/>
              <a:gd name="T88" fmla="*/ 302 w 322"/>
              <a:gd name="T89" fmla="*/ 123 h 233"/>
              <a:gd name="T90" fmla="*/ 292 w 322"/>
              <a:gd name="T91" fmla="*/ 133 h 233"/>
              <a:gd name="T92" fmla="*/ 191 w 322"/>
              <a:gd name="T93" fmla="*/ 133 h 233"/>
              <a:gd name="T94" fmla="*/ 181 w 322"/>
              <a:gd name="T95" fmla="*/ 123 h 233"/>
              <a:gd name="T96" fmla="*/ 191 w 322"/>
              <a:gd name="T97" fmla="*/ 113 h 233"/>
              <a:gd name="T98" fmla="*/ 292 w 322"/>
              <a:gd name="T99" fmla="*/ 113 h 233"/>
              <a:gd name="T100" fmla="*/ 302 w 322"/>
              <a:gd name="T101" fmla="*/ 123 h 233"/>
              <a:gd name="T102" fmla="*/ 302 w 322"/>
              <a:gd name="T103" fmla="*/ 163 h 233"/>
              <a:gd name="T104" fmla="*/ 302 w 322"/>
              <a:gd name="T105" fmla="*/ 163 h 233"/>
              <a:gd name="T106" fmla="*/ 292 w 322"/>
              <a:gd name="T107" fmla="*/ 173 h 233"/>
              <a:gd name="T108" fmla="*/ 191 w 322"/>
              <a:gd name="T109" fmla="*/ 173 h 233"/>
              <a:gd name="T110" fmla="*/ 181 w 322"/>
              <a:gd name="T111" fmla="*/ 163 h 233"/>
              <a:gd name="T112" fmla="*/ 191 w 322"/>
              <a:gd name="T113" fmla="*/ 153 h 233"/>
              <a:gd name="T114" fmla="*/ 292 w 322"/>
              <a:gd name="T115" fmla="*/ 153 h 233"/>
              <a:gd name="T116" fmla="*/ 302 w 322"/>
              <a:gd name="T117" fmla="*/ 16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2" h="233">
                <a:moveTo>
                  <a:pt x="269" y="0"/>
                </a:moveTo>
                <a:lnTo>
                  <a:pt x="53" y="0"/>
                </a:lnTo>
                <a:cubicBezTo>
                  <a:pt x="24" y="0"/>
                  <a:pt x="0" y="23"/>
                  <a:pt x="0" y="52"/>
                </a:cubicBezTo>
                <a:lnTo>
                  <a:pt x="0" y="181"/>
                </a:lnTo>
                <a:cubicBezTo>
                  <a:pt x="0" y="210"/>
                  <a:pt x="24" y="233"/>
                  <a:pt x="53" y="233"/>
                </a:cubicBezTo>
                <a:lnTo>
                  <a:pt x="269" y="233"/>
                </a:lnTo>
                <a:cubicBezTo>
                  <a:pt x="298" y="233"/>
                  <a:pt x="322" y="210"/>
                  <a:pt x="322" y="181"/>
                </a:cubicBezTo>
                <a:lnTo>
                  <a:pt x="322" y="52"/>
                </a:lnTo>
                <a:cubicBezTo>
                  <a:pt x="322" y="23"/>
                  <a:pt x="298" y="0"/>
                  <a:pt x="269" y="0"/>
                </a:cubicBezTo>
                <a:close/>
                <a:moveTo>
                  <a:pt x="101" y="101"/>
                </a:moveTo>
                <a:cubicBezTo>
                  <a:pt x="113" y="101"/>
                  <a:pt x="124" y="91"/>
                  <a:pt x="124" y="78"/>
                </a:cubicBezTo>
                <a:cubicBezTo>
                  <a:pt x="124" y="65"/>
                  <a:pt x="113" y="55"/>
                  <a:pt x="101" y="55"/>
                </a:cubicBezTo>
                <a:cubicBezTo>
                  <a:pt x="88" y="55"/>
                  <a:pt x="78" y="65"/>
                  <a:pt x="78" y="78"/>
                </a:cubicBezTo>
                <a:cubicBezTo>
                  <a:pt x="78" y="91"/>
                  <a:pt x="88" y="101"/>
                  <a:pt x="101" y="101"/>
                </a:cubicBezTo>
                <a:close/>
                <a:moveTo>
                  <a:pt x="141" y="166"/>
                </a:moveTo>
                <a:lnTo>
                  <a:pt x="144" y="128"/>
                </a:lnTo>
                <a:cubicBezTo>
                  <a:pt x="145" y="117"/>
                  <a:pt x="134" y="108"/>
                  <a:pt x="121" y="108"/>
                </a:cubicBezTo>
                <a:lnTo>
                  <a:pt x="109" y="108"/>
                </a:lnTo>
                <a:cubicBezTo>
                  <a:pt x="109" y="109"/>
                  <a:pt x="109" y="114"/>
                  <a:pt x="106" y="117"/>
                </a:cubicBezTo>
                <a:cubicBezTo>
                  <a:pt x="106" y="117"/>
                  <a:pt x="111" y="142"/>
                  <a:pt x="109" y="151"/>
                </a:cubicBezTo>
                <a:cubicBezTo>
                  <a:pt x="108" y="154"/>
                  <a:pt x="104" y="163"/>
                  <a:pt x="100" y="163"/>
                </a:cubicBezTo>
                <a:cubicBezTo>
                  <a:pt x="96" y="163"/>
                  <a:pt x="93" y="154"/>
                  <a:pt x="92" y="151"/>
                </a:cubicBezTo>
                <a:cubicBezTo>
                  <a:pt x="91" y="142"/>
                  <a:pt x="97" y="117"/>
                  <a:pt x="97" y="117"/>
                </a:cubicBezTo>
                <a:cubicBezTo>
                  <a:pt x="96" y="116"/>
                  <a:pt x="94" y="115"/>
                  <a:pt x="94" y="108"/>
                </a:cubicBezTo>
                <a:lnTo>
                  <a:pt x="80" y="108"/>
                </a:lnTo>
                <a:cubicBezTo>
                  <a:pt x="68" y="108"/>
                  <a:pt x="56" y="117"/>
                  <a:pt x="57" y="129"/>
                </a:cubicBezTo>
                <a:lnTo>
                  <a:pt x="60" y="166"/>
                </a:lnTo>
                <a:cubicBezTo>
                  <a:pt x="70" y="176"/>
                  <a:pt x="86" y="176"/>
                  <a:pt x="101" y="176"/>
                </a:cubicBezTo>
                <a:cubicBezTo>
                  <a:pt x="115" y="176"/>
                  <a:pt x="132" y="175"/>
                  <a:pt x="141" y="166"/>
                </a:cubicBezTo>
                <a:close/>
                <a:moveTo>
                  <a:pt x="165" y="191"/>
                </a:moveTo>
                <a:lnTo>
                  <a:pt x="165" y="191"/>
                </a:lnTo>
                <a:lnTo>
                  <a:pt x="36" y="191"/>
                </a:lnTo>
                <a:lnTo>
                  <a:pt x="36" y="42"/>
                </a:lnTo>
                <a:lnTo>
                  <a:pt x="165" y="42"/>
                </a:lnTo>
                <a:lnTo>
                  <a:pt x="165" y="191"/>
                </a:lnTo>
                <a:close/>
                <a:moveTo>
                  <a:pt x="249" y="73"/>
                </a:moveTo>
                <a:lnTo>
                  <a:pt x="249" y="73"/>
                </a:lnTo>
                <a:lnTo>
                  <a:pt x="193" y="73"/>
                </a:lnTo>
                <a:cubicBezTo>
                  <a:pt x="186" y="73"/>
                  <a:pt x="181" y="67"/>
                  <a:pt x="181" y="60"/>
                </a:cubicBezTo>
                <a:cubicBezTo>
                  <a:pt x="181" y="54"/>
                  <a:pt x="186" y="48"/>
                  <a:pt x="193" y="48"/>
                </a:cubicBezTo>
                <a:lnTo>
                  <a:pt x="249" y="48"/>
                </a:lnTo>
                <a:cubicBezTo>
                  <a:pt x="256" y="48"/>
                  <a:pt x="261" y="54"/>
                  <a:pt x="261" y="60"/>
                </a:cubicBezTo>
                <a:cubicBezTo>
                  <a:pt x="261" y="67"/>
                  <a:pt x="256" y="73"/>
                  <a:pt x="249" y="73"/>
                </a:cubicBezTo>
                <a:close/>
                <a:moveTo>
                  <a:pt x="302" y="123"/>
                </a:moveTo>
                <a:lnTo>
                  <a:pt x="302" y="123"/>
                </a:lnTo>
                <a:cubicBezTo>
                  <a:pt x="302" y="128"/>
                  <a:pt x="297" y="133"/>
                  <a:pt x="292" y="133"/>
                </a:cubicBezTo>
                <a:lnTo>
                  <a:pt x="191" y="133"/>
                </a:lnTo>
                <a:cubicBezTo>
                  <a:pt x="186" y="133"/>
                  <a:pt x="181" y="128"/>
                  <a:pt x="181" y="123"/>
                </a:cubicBezTo>
                <a:cubicBezTo>
                  <a:pt x="181" y="117"/>
                  <a:pt x="186" y="113"/>
                  <a:pt x="191" y="113"/>
                </a:cubicBezTo>
                <a:lnTo>
                  <a:pt x="292" y="113"/>
                </a:lnTo>
                <a:cubicBezTo>
                  <a:pt x="297" y="113"/>
                  <a:pt x="302" y="117"/>
                  <a:pt x="302" y="123"/>
                </a:cubicBezTo>
                <a:close/>
                <a:moveTo>
                  <a:pt x="302" y="163"/>
                </a:moveTo>
                <a:lnTo>
                  <a:pt x="302" y="163"/>
                </a:lnTo>
                <a:cubicBezTo>
                  <a:pt x="302" y="169"/>
                  <a:pt x="297" y="173"/>
                  <a:pt x="292" y="173"/>
                </a:cubicBezTo>
                <a:lnTo>
                  <a:pt x="191" y="173"/>
                </a:lnTo>
                <a:cubicBezTo>
                  <a:pt x="186" y="173"/>
                  <a:pt x="181" y="169"/>
                  <a:pt x="181" y="163"/>
                </a:cubicBezTo>
                <a:cubicBezTo>
                  <a:pt x="181" y="157"/>
                  <a:pt x="186" y="153"/>
                  <a:pt x="191" y="153"/>
                </a:cubicBezTo>
                <a:lnTo>
                  <a:pt x="292" y="153"/>
                </a:lnTo>
                <a:cubicBezTo>
                  <a:pt x="297" y="153"/>
                  <a:pt x="302" y="157"/>
                  <a:pt x="302" y="163"/>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333333"/>
              </a:solidFill>
              <a:effectLst/>
              <a:uLnTx/>
              <a:uFillTx/>
              <a:latin typeface="Arial" panose="020B0604020202020204" pitchFamily="34" charset="0"/>
              <a:ea typeface="宋体" panose="02010600030101010101" pitchFamily="2" charset="-122"/>
              <a:cs typeface="+mn-cs"/>
            </a:endParaRPr>
          </a:p>
        </p:txBody>
      </p:sp>
      <p:sp>
        <p:nvSpPr>
          <p:cNvPr id="74" name="Freeform 9"/>
          <p:cNvSpPr/>
          <p:nvPr/>
        </p:nvSpPr>
        <p:spPr bwMode="auto">
          <a:xfrm>
            <a:off x="6825277" y="4919767"/>
            <a:ext cx="504825"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3 w 613"/>
              <a:gd name="T11" fmla="*/ 517 h 537"/>
              <a:gd name="T12" fmla="*/ 440 w 613"/>
              <a:gd name="T13" fmla="*/ 537 h 537"/>
              <a:gd name="T14" fmla="*/ 306 w 613"/>
              <a:gd name="T15" fmla="*/ 537 h 537"/>
              <a:gd name="T16" fmla="*/ 175 w 613"/>
              <a:gd name="T17" fmla="*/ 537 h 537"/>
              <a:gd name="T18" fmla="*/ 140 w 613"/>
              <a:gd name="T19" fmla="*/ 519 h 537"/>
              <a:gd name="T20" fmla="*/ 73 w 613"/>
              <a:gd name="T21" fmla="*/ 403 h 537"/>
              <a:gd name="T22" fmla="*/ 7 w 613"/>
              <a:gd name="T23" fmla="*/ 289 h 537"/>
              <a:gd name="T24" fmla="*/ 6 w 613"/>
              <a:gd name="T25" fmla="*/ 250 h 537"/>
              <a:gd name="T26" fmla="*/ 73 w 613"/>
              <a:gd name="T27" fmla="*/ 134 h 537"/>
              <a:gd name="T28" fmla="*/ 139 w 613"/>
              <a:gd name="T29" fmla="*/ 20 h 537"/>
              <a:gd name="T30" fmla="*/ 172 w 613"/>
              <a:gd name="T31" fmla="*/ 0 h 537"/>
              <a:gd name="T32" fmla="*/ 306 w 613"/>
              <a:gd name="T33" fmla="*/ 0 h 537"/>
              <a:gd name="T34" fmla="*/ 437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7" y="441"/>
                  <a:pt x="495" y="479"/>
                  <a:pt x="473" y="517"/>
                </a:cubicBezTo>
                <a:cubicBezTo>
                  <a:pt x="466" y="529"/>
                  <a:pt x="455" y="536"/>
                  <a:pt x="440" y="537"/>
                </a:cubicBezTo>
                <a:lnTo>
                  <a:pt x="306" y="537"/>
                </a:lnTo>
                <a:cubicBezTo>
                  <a:pt x="262" y="537"/>
                  <a:pt x="219" y="537"/>
                  <a:pt x="175" y="537"/>
                </a:cubicBezTo>
                <a:cubicBezTo>
                  <a:pt x="160" y="537"/>
                  <a:pt x="149" y="532"/>
                  <a:pt x="140" y="519"/>
                </a:cubicBezTo>
                <a:lnTo>
                  <a:pt x="73" y="403"/>
                </a:lnTo>
                <a:cubicBezTo>
                  <a:pt x="51" y="365"/>
                  <a:pt x="29" y="327"/>
                  <a:pt x="7" y="289"/>
                </a:cubicBezTo>
                <a:cubicBezTo>
                  <a:pt x="1" y="277"/>
                  <a:pt x="0" y="264"/>
                  <a:pt x="6" y="250"/>
                </a:cubicBezTo>
                <a:lnTo>
                  <a:pt x="73" y="134"/>
                </a:lnTo>
                <a:cubicBezTo>
                  <a:pt x="95" y="96"/>
                  <a:pt x="117" y="58"/>
                  <a:pt x="139" y="20"/>
                </a:cubicBezTo>
                <a:cubicBezTo>
                  <a:pt x="146" y="8"/>
                  <a:pt x="157" y="1"/>
                  <a:pt x="172" y="0"/>
                </a:cubicBezTo>
                <a:lnTo>
                  <a:pt x="306" y="0"/>
                </a:lnTo>
                <a:cubicBezTo>
                  <a:pt x="350" y="0"/>
                  <a:pt x="394" y="0"/>
                  <a:pt x="437" y="0"/>
                </a:cubicBezTo>
                <a:cubicBezTo>
                  <a:pt x="452" y="0"/>
                  <a:pt x="464" y="5"/>
                  <a:pt x="472" y="18"/>
                </a:cubicBezTo>
                <a:close/>
              </a:path>
            </a:pathLst>
          </a:custGeom>
          <a:solidFill>
            <a:schemeClr val="tx1"/>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333333"/>
              </a:solidFill>
              <a:effectLst/>
              <a:uLnTx/>
              <a:uFillTx/>
              <a:latin typeface="Arial" panose="020B0604020202020204" pitchFamily="34" charset="0"/>
              <a:ea typeface="宋体" panose="02010600030101010101" pitchFamily="2" charset="-122"/>
              <a:cs typeface="+mn-cs"/>
            </a:endParaRPr>
          </a:p>
        </p:txBody>
      </p:sp>
      <p:sp>
        <p:nvSpPr>
          <p:cNvPr id="75" name="Freeform 10"/>
          <p:cNvSpPr>
            <a:spLocks noEditPoints="1"/>
          </p:cNvSpPr>
          <p:nvPr/>
        </p:nvSpPr>
        <p:spPr bwMode="auto">
          <a:xfrm>
            <a:off x="6955452" y="4999142"/>
            <a:ext cx="268288" cy="285750"/>
          </a:xfrm>
          <a:custGeom>
            <a:avLst/>
            <a:gdLst>
              <a:gd name="T0" fmla="*/ 163 w 327"/>
              <a:gd name="T1" fmla="*/ 331 h 347"/>
              <a:gd name="T2" fmla="*/ 164 w 327"/>
              <a:gd name="T3" fmla="*/ 192 h 347"/>
              <a:gd name="T4" fmla="*/ 261 w 327"/>
              <a:gd name="T5" fmla="*/ 174 h 347"/>
              <a:gd name="T6" fmla="*/ 200 w 327"/>
              <a:gd name="T7" fmla="*/ 198 h 347"/>
              <a:gd name="T8" fmla="*/ 55 w 327"/>
              <a:gd name="T9" fmla="*/ 124 h 347"/>
              <a:gd name="T10" fmla="*/ 73 w 327"/>
              <a:gd name="T11" fmla="*/ 126 h 347"/>
              <a:gd name="T12" fmla="*/ 96 w 327"/>
              <a:gd name="T13" fmla="*/ 128 h 347"/>
              <a:gd name="T14" fmla="*/ 96 w 327"/>
              <a:gd name="T15" fmla="*/ 113 h 347"/>
              <a:gd name="T16" fmla="*/ 163 w 327"/>
              <a:gd name="T17" fmla="*/ 175 h 347"/>
              <a:gd name="T18" fmla="*/ 238 w 327"/>
              <a:gd name="T19" fmla="*/ 121 h 347"/>
              <a:gd name="T20" fmla="*/ 254 w 327"/>
              <a:gd name="T21" fmla="*/ 118 h 347"/>
              <a:gd name="T22" fmla="*/ 264 w 327"/>
              <a:gd name="T23" fmla="*/ 122 h 347"/>
              <a:gd name="T24" fmla="*/ 240 w 327"/>
              <a:gd name="T25" fmla="*/ 148 h 347"/>
              <a:gd name="T26" fmla="*/ 282 w 327"/>
              <a:gd name="T27" fmla="*/ 197 h 347"/>
              <a:gd name="T28" fmla="*/ 269 w 327"/>
              <a:gd name="T29" fmla="*/ 152 h 347"/>
              <a:gd name="T30" fmla="*/ 269 w 327"/>
              <a:gd name="T31" fmla="*/ 289 h 347"/>
              <a:gd name="T32" fmla="*/ 284 w 327"/>
              <a:gd name="T33" fmla="*/ 285 h 347"/>
              <a:gd name="T34" fmla="*/ 178 w 327"/>
              <a:gd name="T35" fmla="*/ 343 h 347"/>
              <a:gd name="T36" fmla="*/ 164 w 327"/>
              <a:gd name="T37" fmla="*/ 346 h 347"/>
              <a:gd name="T38" fmla="*/ 43 w 327"/>
              <a:gd name="T39" fmla="*/ 285 h 347"/>
              <a:gd name="T40" fmla="*/ 58 w 327"/>
              <a:gd name="T41" fmla="*/ 289 h 347"/>
              <a:gd name="T42" fmla="*/ 58 w 327"/>
              <a:gd name="T43" fmla="*/ 152 h 347"/>
              <a:gd name="T44" fmla="*/ 46 w 327"/>
              <a:gd name="T45" fmla="*/ 197 h 347"/>
              <a:gd name="T46" fmla="*/ 82 w 327"/>
              <a:gd name="T47" fmla="*/ 145 h 347"/>
              <a:gd name="T48" fmla="*/ 36 w 327"/>
              <a:gd name="T49" fmla="*/ 231 h 347"/>
              <a:gd name="T50" fmla="*/ 42 w 327"/>
              <a:gd name="T51" fmla="*/ 244 h 347"/>
              <a:gd name="T52" fmla="*/ 49 w 327"/>
              <a:gd name="T53" fmla="*/ 257 h 347"/>
              <a:gd name="T54" fmla="*/ 26 w 327"/>
              <a:gd name="T55" fmla="*/ 274 h 347"/>
              <a:gd name="T56" fmla="*/ 16 w 327"/>
              <a:gd name="T57" fmla="*/ 217 h 347"/>
              <a:gd name="T58" fmla="*/ 31 w 327"/>
              <a:gd name="T59" fmla="*/ 192 h 347"/>
              <a:gd name="T60" fmla="*/ 272 w 327"/>
              <a:gd name="T61" fmla="*/ 220 h 347"/>
              <a:gd name="T62" fmla="*/ 267 w 327"/>
              <a:gd name="T63" fmla="*/ 234 h 347"/>
              <a:gd name="T64" fmla="*/ 262 w 327"/>
              <a:gd name="T65" fmla="*/ 249 h 347"/>
              <a:gd name="T66" fmla="*/ 259 w 327"/>
              <a:gd name="T67" fmla="*/ 260 h 347"/>
              <a:gd name="T68" fmla="*/ 277 w 327"/>
              <a:gd name="T69" fmla="*/ 210 h 347"/>
              <a:gd name="T70" fmla="*/ 296 w 327"/>
              <a:gd name="T71" fmla="*/ 208 h 347"/>
              <a:gd name="T72" fmla="*/ 162 w 327"/>
              <a:gd name="T73" fmla="*/ 0 h 347"/>
              <a:gd name="T74" fmla="*/ 241 w 327"/>
              <a:gd name="T75" fmla="*/ 62 h 347"/>
              <a:gd name="T76" fmla="*/ 227 w 327"/>
              <a:gd name="T77" fmla="*/ 103 h 347"/>
              <a:gd name="T78" fmla="*/ 210 w 327"/>
              <a:gd name="T79" fmla="*/ 47 h 347"/>
              <a:gd name="T80" fmla="*/ 112 w 327"/>
              <a:gd name="T81" fmla="*/ 106 h 347"/>
              <a:gd name="T82" fmla="*/ 88 w 327"/>
              <a:gd name="T83" fmla="*/ 89 h 347"/>
              <a:gd name="T84" fmla="*/ 114 w 327"/>
              <a:gd name="T85" fmla="*/ 24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7" h="347">
                <a:moveTo>
                  <a:pt x="153" y="191"/>
                </a:moveTo>
                <a:lnTo>
                  <a:pt x="153" y="329"/>
                </a:lnTo>
                <a:cubicBezTo>
                  <a:pt x="156" y="331"/>
                  <a:pt x="160" y="331"/>
                  <a:pt x="163" y="331"/>
                </a:cubicBezTo>
                <a:cubicBezTo>
                  <a:pt x="167" y="331"/>
                  <a:pt x="171" y="330"/>
                  <a:pt x="174" y="329"/>
                </a:cubicBezTo>
                <a:lnTo>
                  <a:pt x="174" y="191"/>
                </a:lnTo>
                <a:cubicBezTo>
                  <a:pt x="171" y="192"/>
                  <a:pt x="167" y="192"/>
                  <a:pt x="164" y="192"/>
                </a:cubicBezTo>
                <a:cubicBezTo>
                  <a:pt x="160" y="192"/>
                  <a:pt x="157" y="192"/>
                  <a:pt x="153" y="191"/>
                </a:cubicBezTo>
                <a:close/>
                <a:moveTo>
                  <a:pt x="200" y="198"/>
                </a:moveTo>
                <a:lnTo>
                  <a:pt x="261" y="174"/>
                </a:lnTo>
                <a:lnTo>
                  <a:pt x="261" y="199"/>
                </a:lnTo>
                <a:lnTo>
                  <a:pt x="200" y="223"/>
                </a:lnTo>
                <a:lnTo>
                  <a:pt x="200" y="198"/>
                </a:lnTo>
                <a:close/>
                <a:moveTo>
                  <a:pt x="82" y="145"/>
                </a:moveTo>
                <a:lnTo>
                  <a:pt x="57" y="131"/>
                </a:lnTo>
                <a:cubicBezTo>
                  <a:pt x="54" y="130"/>
                  <a:pt x="53" y="126"/>
                  <a:pt x="55" y="124"/>
                </a:cubicBezTo>
                <a:cubicBezTo>
                  <a:pt x="56" y="121"/>
                  <a:pt x="60" y="120"/>
                  <a:pt x="62" y="122"/>
                </a:cubicBezTo>
                <a:lnTo>
                  <a:pt x="86" y="135"/>
                </a:lnTo>
                <a:lnTo>
                  <a:pt x="73" y="126"/>
                </a:lnTo>
                <a:cubicBezTo>
                  <a:pt x="70" y="124"/>
                  <a:pt x="70" y="120"/>
                  <a:pt x="72" y="118"/>
                </a:cubicBezTo>
                <a:cubicBezTo>
                  <a:pt x="73" y="115"/>
                  <a:pt x="77" y="115"/>
                  <a:pt x="80" y="117"/>
                </a:cubicBezTo>
                <a:lnTo>
                  <a:pt x="96" y="128"/>
                </a:lnTo>
                <a:lnTo>
                  <a:pt x="88" y="121"/>
                </a:lnTo>
                <a:cubicBezTo>
                  <a:pt x="86" y="119"/>
                  <a:pt x="86" y="115"/>
                  <a:pt x="88" y="113"/>
                </a:cubicBezTo>
                <a:cubicBezTo>
                  <a:pt x="90" y="111"/>
                  <a:pt x="94" y="110"/>
                  <a:pt x="96" y="113"/>
                </a:cubicBezTo>
                <a:lnTo>
                  <a:pt x="162" y="175"/>
                </a:lnTo>
                <a:cubicBezTo>
                  <a:pt x="163" y="175"/>
                  <a:pt x="163" y="175"/>
                  <a:pt x="163" y="175"/>
                </a:cubicBezTo>
                <a:cubicBezTo>
                  <a:pt x="163" y="175"/>
                  <a:pt x="163" y="175"/>
                  <a:pt x="163" y="175"/>
                </a:cubicBezTo>
                <a:lnTo>
                  <a:pt x="230" y="113"/>
                </a:lnTo>
                <a:cubicBezTo>
                  <a:pt x="232" y="110"/>
                  <a:pt x="236" y="111"/>
                  <a:pt x="238" y="113"/>
                </a:cubicBezTo>
                <a:cubicBezTo>
                  <a:pt x="240" y="115"/>
                  <a:pt x="240" y="119"/>
                  <a:pt x="238" y="121"/>
                </a:cubicBezTo>
                <a:lnTo>
                  <a:pt x="229" y="128"/>
                </a:lnTo>
                <a:lnTo>
                  <a:pt x="246" y="117"/>
                </a:lnTo>
                <a:cubicBezTo>
                  <a:pt x="249" y="115"/>
                  <a:pt x="252" y="115"/>
                  <a:pt x="254" y="118"/>
                </a:cubicBezTo>
                <a:cubicBezTo>
                  <a:pt x="256" y="120"/>
                  <a:pt x="255" y="124"/>
                  <a:pt x="253" y="126"/>
                </a:cubicBezTo>
                <a:lnTo>
                  <a:pt x="240" y="135"/>
                </a:lnTo>
                <a:lnTo>
                  <a:pt x="264" y="122"/>
                </a:lnTo>
                <a:cubicBezTo>
                  <a:pt x="266" y="120"/>
                  <a:pt x="270" y="121"/>
                  <a:pt x="271" y="124"/>
                </a:cubicBezTo>
                <a:cubicBezTo>
                  <a:pt x="273" y="127"/>
                  <a:pt x="272" y="130"/>
                  <a:pt x="269" y="131"/>
                </a:cubicBezTo>
                <a:lnTo>
                  <a:pt x="240" y="148"/>
                </a:lnTo>
                <a:lnTo>
                  <a:pt x="284" y="129"/>
                </a:lnTo>
                <a:lnTo>
                  <a:pt x="284" y="197"/>
                </a:lnTo>
                <a:cubicBezTo>
                  <a:pt x="283" y="197"/>
                  <a:pt x="283" y="197"/>
                  <a:pt x="282" y="197"/>
                </a:cubicBezTo>
                <a:lnTo>
                  <a:pt x="273" y="196"/>
                </a:lnTo>
                <a:lnTo>
                  <a:pt x="269" y="203"/>
                </a:lnTo>
                <a:lnTo>
                  <a:pt x="269" y="152"/>
                </a:lnTo>
                <a:lnTo>
                  <a:pt x="190" y="186"/>
                </a:lnTo>
                <a:lnTo>
                  <a:pt x="190" y="322"/>
                </a:lnTo>
                <a:lnTo>
                  <a:pt x="269" y="289"/>
                </a:lnTo>
                <a:lnTo>
                  <a:pt x="269" y="279"/>
                </a:lnTo>
                <a:cubicBezTo>
                  <a:pt x="272" y="280"/>
                  <a:pt x="275" y="282"/>
                  <a:pt x="277" y="283"/>
                </a:cubicBezTo>
                <a:cubicBezTo>
                  <a:pt x="280" y="284"/>
                  <a:pt x="282" y="284"/>
                  <a:pt x="284" y="285"/>
                </a:cubicBezTo>
                <a:lnTo>
                  <a:pt x="284" y="299"/>
                </a:lnTo>
                <a:lnTo>
                  <a:pt x="185" y="341"/>
                </a:lnTo>
                <a:cubicBezTo>
                  <a:pt x="183" y="342"/>
                  <a:pt x="181" y="343"/>
                  <a:pt x="178" y="343"/>
                </a:cubicBezTo>
                <a:lnTo>
                  <a:pt x="174" y="345"/>
                </a:lnTo>
                <a:lnTo>
                  <a:pt x="174" y="345"/>
                </a:lnTo>
                <a:cubicBezTo>
                  <a:pt x="171" y="346"/>
                  <a:pt x="167" y="346"/>
                  <a:pt x="164" y="346"/>
                </a:cubicBezTo>
                <a:cubicBezTo>
                  <a:pt x="156" y="347"/>
                  <a:pt x="149" y="345"/>
                  <a:pt x="142" y="340"/>
                </a:cubicBezTo>
                <a:lnTo>
                  <a:pt x="43" y="299"/>
                </a:lnTo>
                <a:lnTo>
                  <a:pt x="43" y="285"/>
                </a:lnTo>
                <a:cubicBezTo>
                  <a:pt x="45" y="284"/>
                  <a:pt x="48" y="284"/>
                  <a:pt x="50" y="283"/>
                </a:cubicBezTo>
                <a:cubicBezTo>
                  <a:pt x="53" y="282"/>
                  <a:pt x="55" y="280"/>
                  <a:pt x="58" y="279"/>
                </a:cubicBezTo>
                <a:lnTo>
                  <a:pt x="58" y="289"/>
                </a:lnTo>
                <a:lnTo>
                  <a:pt x="138" y="322"/>
                </a:lnTo>
                <a:lnTo>
                  <a:pt x="138" y="186"/>
                </a:lnTo>
                <a:lnTo>
                  <a:pt x="58" y="152"/>
                </a:lnTo>
                <a:lnTo>
                  <a:pt x="58" y="203"/>
                </a:lnTo>
                <a:lnTo>
                  <a:pt x="55" y="196"/>
                </a:lnTo>
                <a:lnTo>
                  <a:pt x="46" y="197"/>
                </a:lnTo>
                <a:cubicBezTo>
                  <a:pt x="45" y="197"/>
                  <a:pt x="44" y="197"/>
                  <a:pt x="43" y="197"/>
                </a:cubicBezTo>
                <a:lnTo>
                  <a:pt x="43" y="129"/>
                </a:lnTo>
                <a:lnTo>
                  <a:pt x="82" y="145"/>
                </a:lnTo>
                <a:close/>
                <a:moveTo>
                  <a:pt x="49" y="210"/>
                </a:moveTo>
                <a:cubicBezTo>
                  <a:pt x="51" y="213"/>
                  <a:pt x="53" y="216"/>
                  <a:pt x="54" y="220"/>
                </a:cubicBezTo>
                <a:lnTo>
                  <a:pt x="36" y="231"/>
                </a:lnTo>
                <a:lnTo>
                  <a:pt x="56" y="223"/>
                </a:lnTo>
                <a:cubicBezTo>
                  <a:pt x="57" y="227"/>
                  <a:pt x="58" y="230"/>
                  <a:pt x="60" y="234"/>
                </a:cubicBezTo>
                <a:lnTo>
                  <a:pt x="42" y="244"/>
                </a:lnTo>
                <a:lnTo>
                  <a:pt x="61" y="237"/>
                </a:lnTo>
                <a:cubicBezTo>
                  <a:pt x="62" y="241"/>
                  <a:pt x="63" y="245"/>
                  <a:pt x="65" y="249"/>
                </a:cubicBezTo>
                <a:lnTo>
                  <a:pt x="49" y="257"/>
                </a:lnTo>
                <a:lnTo>
                  <a:pt x="65" y="251"/>
                </a:lnTo>
                <a:cubicBezTo>
                  <a:pt x="66" y="254"/>
                  <a:pt x="67" y="257"/>
                  <a:pt x="67" y="260"/>
                </a:cubicBezTo>
                <a:cubicBezTo>
                  <a:pt x="64" y="262"/>
                  <a:pt x="38" y="279"/>
                  <a:pt x="26" y="274"/>
                </a:cubicBezTo>
                <a:cubicBezTo>
                  <a:pt x="13" y="269"/>
                  <a:pt x="1" y="252"/>
                  <a:pt x="0" y="236"/>
                </a:cubicBezTo>
                <a:cubicBezTo>
                  <a:pt x="0" y="221"/>
                  <a:pt x="40" y="211"/>
                  <a:pt x="49" y="210"/>
                </a:cubicBezTo>
                <a:close/>
                <a:moveTo>
                  <a:pt x="16" y="217"/>
                </a:moveTo>
                <a:lnTo>
                  <a:pt x="26" y="213"/>
                </a:lnTo>
                <a:lnTo>
                  <a:pt x="31" y="208"/>
                </a:lnTo>
                <a:lnTo>
                  <a:pt x="31" y="192"/>
                </a:lnTo>
                <a:cubicBezTo>
                  <a:pt x="22" y="196"/>
                  <a:pt x="18" y="206"/>
                  <a:pt x="16" y="217"/>
                </a:cubicBezTo>
                <a:close/>
                <a:moveTo>
                  <a:pt x="277" y="210"/>
                </a:moveTo>
                <a:cubicBezTo>
                  <a:pt x="276" y="213"/>
                  <a:pt x="274" y="216"/>
                  <a:pt x="272" y="220"/>
                </a:cubicBezTo>
                <a:lnTo>
                  <a:pt x="291" y="231"/>
                </a:lnTo>
                <a:lnTo>
                  <a:pt x="271" y="223"/>
                </a:lnTo>
                <a:cubicBezTo>
                  <a:pt x="269" y="227"/>
                  <a:pt x="268" y="230"/>
                  <a:pt x="267" y="234"/>
                </a:cubicBezTo>
                <a:lnTo>
                  <a:pt x="284" y="244"/>
                </a:lnTo>
                <a:lnTo>
                  <a:pt x="266" y="237"/>
                </a:lnTo>
                <a:cubicBezTo>
                  <a:pt x="264" y="241"/>
                  <a:pt x="263" y="245"/>
                  <a:pt x="262" y="249"/>
                </a:cubicBezTo>
                <a:lnTo>
                  <a:pt x="278" y="257"/>
                </a:lnTo>
                <a:lnTo>
                  <a:pt x="261" y="251"/>
                </a:lnTo>
                <a:cubicBezTo>
                  <a:pt x="261" y="254"/>
                  <a:pt x="260" y="257"/>
                  <a:pt x="259" y="260"/>
                </a:cubicBezTo>
                <a:cubicBezTo>
                  <a:pt x="263" y="262"/>
                  <a:pt x="289" y="279"/>
                  <a:pt x="301" y="274"/>
                </a:cubicBezTo>
                <a:cubicBezTo>
                  <a:pt x="313" y="269"/>
                  <a:pt x="326" y="252"/>
                  <a:pt x="326" y="236"/>
                </a:cubicBezTo>
                <a:cubicBezTo>
                  <a:pt x="327" y="221"/>
                  <a:pt x="286" y="211"/>
                  <a:pt x="277" y="210"/>
                </a:cubicBezTo>
                <a:close/>
                <a:moveTo>
                  <a:pt x="311" y="217"/>
                </a:moveTo>
                <a:lnTo>
                  <a:pt x="300" y="213"/>
                </a:lnTo>
                <a:lnTo>
                  <a:pt x="296" y="208"/>
                </a:lnTo>
                <a:lnTo>
                  <a:pt x="295" y="192"/>
                </a:lnTo>
                <a:cubicBezTo>
                  <a:pt x="305" y="196"/>
                  <a:pt x="309" y="206"/>
                  <a:pt x="311" y="217"/>
                </a:cubicBezTo>
                <a:close/>
                <a:moveTo>
                  <a:pt x="162" y="0"/>
                </a:moveTo>
                <a:cubicBezTo>
                  <a:pt x="181" y="0"/>
                  <a:pt x="198" y="10"/>
                  <a:pt x="210" y="24"/>
                </a:cubicBezTo>
                <a:cubicBezTo>
                  <a:pt x="218" y="34"/>
                  <a:pt x="224" y="45"/>
                  <a:pt x="228" y="59"/>
                </a:cubicBezTo>
                <a:cubicBezTo>
                  <a:pt x="232" y="58"/>
                  <a:pt x="239" y="57"/>
                  <a:pt x="241" y="62"/>
                </a:cubicBezTo>
                <a:cubicBezTo>
                  <a:pt x="244" y="70"/>
                  <a:pt x="242" y="87"/>
                  <a:pt x="237" y="89"/>
                </a:cubicBezTo>
                <a:cubicBezTo>
                  <a:pt x="235" y="90"/>
                  <a:pt x="232" y="90"/>
                  <a:pt x="229" y="90"/>
                </a:cubicBezTo>
                <a:cubicBezTo>
                  <a:pt x="229" y="94"/>
                  <a:pt x="228" y="99"/>
                  <a:pt x="227" y="103"/>
                </a:cubicBezTo>
                <a:cubicBezTo>
                  <a:pt x="222" y="104"/>
                  <a:pt x="217" y="105"/>
                  <a:pt x="213" y="106"/>
                </a:cubicBezTo>
                <a:cubicBezTo>
                  <a:pt x="216" y="98"/>
                  <a:pt x="217" y="89"/>
                  <a:pt x="217" y="80"/>
                </a:cubicBezTo>
                <a:cubicBezTo>
                  <a:pt x="217" y="68"/>
                  <a:pt x="215" y="57"/>
                  <a:pt x="210" y="47"/>
                </a:cubicBezTo>
                <a:cubicBezTo>
                  <a:pt x="173" y="76"/>
                  <a:pt x="125" y="55"/>
                  <a:pt x="113" y="50"/>
                </a:cubicBezTo>
                <a:cubicBezTo>
                  <a:pt x="109" y="59"/>
                  <a:pt x="107" y="69"/>
                  <a:pt x="107" y="80"/>
                </a:cubicBezTo>
                <a:cubicBezTo>
                  <a:pt x="107" y="89"/>
                  <a:pt x="109" y="98"/>
                  <a:pt x="112" y="106"/>
                </a:cubicBezTo>
                <a:cubicBezTo>
                  <a:pt x="107" y="105"/>
                  <a:pt x="103" y="104"/>
                  <a:pt x="98" y="103"/>
                </a:cubicBezTo>
                <a:cubicBezTo>
                  <a:pt x="97" y="99"/>
                  <a:pt x="96" y="94"/>
                  <a:pt x="95" y="90"/>
                </a:cubicBezTo>
                <a:cubicBezTo>
                  <a:pt x="93" y="90"/>
                  <a:pt x="90" y="90"/>
                  <a:pt x="88" y="89"/>
                </a:cubicBezTo>
                <a:cubicBezTo>
                  <a:pt x="82" y="87"/>
                  <a:pt x="81" y="70"/>
                  <a:pt x="84" y="62"/>
                </a:cubicBezTo>
                <a:cubicBezTo>
                  <a:pt x="86" y="57"/>
                  <a:pt x="92" y="58"/>
                  <a:pt x="97" y="59"/>
                </a:cubicBezTo>
                <a:cubicBezTo>
                  <a:pt x="100" y="45"/>
                  <a:pt x="106" y="34"/>
                  <a:pt x="114" y="24"/>
                </a:cubicBezTo>
                <a:cubicBezTo>
                  <a:pt x="126" y="10"/>
                  <a:pt x="143" y="0"/>
                  <a:pt x="162" y="0"/>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333333"/>
              </a:solidFill>
              <a:effectLst/>
              <a:uLnTx/>
              <a:uFillTx/>
              <a:latin typeface="Arial" panose="020B0604020202020204" pitchFamily="34" charset="0"/>
              <a:ea typeface="宋体" panose="02010600030101010101" pitchFamily="2" charset="-122"/>
              <a:cs typeface="+mn-cs"/>
            </a:endParaRPr>
          </a:p>
        </p:txBody>
      </p:sp>
      <p:sp>
        <p:nvSpPr>
          <p:cNvPr id="76" name="Rectangle 3"/>
          <p:cNvSpPr txBox="1">
            <a:spLocks noChangeArrowheads="1"/>
          </p:cNvSpPr>
          <p:nvPr/>
        </p:nvSpPr>
        <p:spPr bwMode="auto">
          <a:xfrm>
            <a:off x="954801" y="2759202"/>
            <a:ext cx="10288748" cy="860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zh-CN" altLang="en-US" sz="4400" b="1" dirty="0">
                <a:solidFill>
                  <a:schemeClr val="bg1"/>
                </a:solidFill>
                <a:latin typeface="微软雅黑" panose="020B0503020204020204" pitchFamily="34" charset="-122"/>
              </a:rPr>
              <a:t>恳请老师批评指正</a:t>
            </a:r>
            <a:endParaRPr lang="zh-CN" altLang="en-US" sz="4400" b="1" dirty="0">
              <a:solidFill>
                <a:schemeClr val="bg1"/>
              </a:solidFill>
              <a:latin typeface="微软雅黑" panose="020B0503020204020204" pitchFamily="34" charset="-122"/>
            </a:endParaRPr>
          </a:p>
        </p:txBody>
      </p:sp>
      <p:sp>
        <p:nvSpPr>
          <p:cNvPr id="78" name="Rectangle 4"/>
          <p:cNvSpPr txBox="1">
            <a:spLocks noChangeArrowheads="1"/>
          </p:cNvSpPr>
          <p:nvPr/>
        </p:nvSpPr>
        <p:spPr bwMode="auto">
          <a:xfrm>
            <a:off x="3262070" y="3979677"/>
            <a:ext cx="2420453" cy="354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j-cs"/>
              </a:rPr>
              <a:t>专业</a:t>
            </a:r>
            <a:r>
              <a:rPr kumimoji="0" lang="zh-CN" altLang="en-US" sz="2000" b="0" i="0" u="none" strike="noStrike" kern="1200" cap="none" spc="0" normalizeH="0" baseline="0" noProof="0" dirty="0" smtClean="0">
                <a:ln>
                  <a:noFill/>
                </a:ln>
                <a:solidFill>
                  <a:srgbClr val="333333"/>
                </a:solidFill>
                <a:effectLst/>
                <a:uLnTx/>
                <a:uFillTx/>
                <a:latin typeface="微软雅黑" panose="020B0503020204020204" pitchFamily="34" charset="-122"/>
                <a:ea typeface="微软雅黑" panose="020B0503020204020204" pitchFamily="34" charset="-122"/>
                <a:cs typeface="+mj-cs"/>
              </a:rPr>
              <a:t>：软件工程</a:t>
            </a:r>
            <a:endParaRPr kumimoji="0" lang="zh-CN" altLang="en-US" sz="2000" b="0" i="0" u="none" strike="noStrike" kern="1200" cap="none" spc="0" normalizeH="0" baseline="0" noProof="0" dirty="0" smtClean="0">
              <a:ln>
                <a:noFill/>
              </a:ln>
              <a:solidFill>
                <a:srgbClr val="333333"/>
              </a:solidFill>
              <a:effectLst/>
              <a:uLnTx/>
              <a:uFillTx/>
              <a:latin typeface="微软雅黑" panose="020B0503020204020204" pitchFamily="34" charset="-122"/>
              <a:ea typeface="微软雅黑" panose="020B0503020204020204" pitchFamily="34" charset="-122"/>
              <a:cs typeface="+mj-cs"/>
            </a:endParaRPr>
          </a:p>
        </p:txBody>
      </p:sp>
      <p:sp>
        <p:nvSpPr>
          <p:cNvPr id="79" name="Rectangle 4"/>
          <p:cNvSpPr txBox="1">
            <a:spLocks noChangeArrowheads="1"/>
          </p:cNvSpPr>
          <p:nvPr/>
        </p:nvSpPr>
        <p:spPr bwMode="auto">
          <a:xfrm>
            <a:off x="6603365" y="3979545"/>
            <a:ext cx="2816225" cy="3549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j-cs"/>
              </a:rPr>
              <a:t>指导老师</a:t>
            </a:r>
            <a:r>
              <a:rPr kumimoji="0" lang="zh-CN" altLang="en-US" sz="2000" b="0" i="0" u="none" strike="noStrike" kern="1200" cap="none" spc="0" normalizeH="0" baseline="0" noProof="0" dirty="0" smtClean="0">
                <a:ln>
                  <a:noFill/>
                </a:ln>
                <a:solidFill>
                  <a:srgbClr val="333333"/>
                </a:solidFill>
                <a:effectLst/>
                <a:uLnTx/>
                <a:uFillTx/>
                <a:latin typeface="微软雅黑" panose="020B0503020204020204" pitchFamily="34" charset="-122"/>
                <a:ea typeface="微软雅黑" panose="020B0503020204020204" pitchFamily="34" charset="-122"/>
                <a:cs typeface="+mj-cs"/>
              </a:rPr>
              <a:t>：易叶青老师</a:t>
            </a:r>
            <a:endParaRPr kumimoji="0" lang="zh-CN" altLang="en-US" sz="2000" b="0" i="0" u="none" strike="noStrike" kern="1200" cap="none" spc="0" normalizeH="0" baseline="0" noProof="0" dirty="0" smtClean="0">
              <a:ln>
                <a:noFill/>
              </a:ln>
              <a:solidFill>
                <a:srgbClr val="333333"/>
              </a:solidFill>
              <a:effectLst/>
              <a:uLnTx/>
              <a:uFillTx/>
              <a:latin typeface="微软雅黑" panose="020B0503020204020204" pitchFamily="34" charset="-122"/>
              <a:ea typeface="微软雅黑" panose="020B0503020204020204" pitchFamily="34" charset="-122"/>
              <a:cs typeface="+mj-cs"/>
            </a:endParaRPr>
          </a:p>
        </p:txBody>
      </p:sp>
      <p:sp>
        <p:nvSpPr>
          <p:cNvPr id="80" name="TextBox 82"/>
          <p:cNvSpPr txBox="1"/>
          <p:nvPr/>
        </p:nvSpPr>
        <p:spPr>
          <a:xfrm>
            <a:off x="3576021" y="4941168"/>
            <a:ext cx="2471314" cy="39878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学号</a:t>
            </a:r>
            <a:r>
              <a:rPr kumimoji="0" lang="zh-CN" altLang="en-US" sz="2000" b="0" i="0" u="none" strike="noStrike" kern="1200" cap="none" spc="0" normalizeH="0" baseline="0" noProof="0" dirty="0" smtClean="0">
                <a:ln>
                  <a:noFill/>
                </a:ln>
                <a:solidFill>
                  <a:srgbClr val="333333"/>
                </a:solidFill>
                <a:effectLst/>
                <a:uLnTx/>
                <a:uFillTx/>
                <a:latin typeface="微软雅黑" panose="020B0503020204020204" pitchFamily="34" charset="-122"/>
                <a:ea typeface="微软雅黑" panose="020B0503020204020204" pitchFamily="34" charset="-122"/>
                <a:cs typeface="+mn-cs"/>
              </a:rPr>
              <a:t>：</a:t>
            </a:r>
            <a:r>
              <a:rPr kumimoji="0" lang="en-US" altLang="zh-CN" sz="2000" b="0" i="0" u="none" strike="noStrike" kern="1200" cap="none" spc="0" normalizeH="0" baseline="0" noProof="0" dirty="0" smtClean="0">
                <a:ln>
                  <a:noFill/>
                </a:ln>
                <a:solidFill>
                  <a:srgbClr val="333333"/>
                </a:solidFill>
                <a:effectLst/>
                <a:uLnTx/>
                <a:uFillTx/>
                <a:latin typeface="微软雅黑" panose="020B0503020204020204" pitchFamily="34" charset="-122"/>
                <a:ea typeface="微软雅黑" panose="020B0503020204020204" pitchFamily="34" charset="-122"/>
                <a:cs typeface="+mn-cs"/>
              </a:rPr>
              <a:t>16436220</a:t>
            </a:r>
            <a:endParaRPr kumimoji="0" lang="en-US" altLang="zh-CN" sz="20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endParaRPr>
          </a:p>
        </p:txBody>
      </p:sp>
      <p:sp>
        <p:nvSpPr>
          <p:cNvPr id="81" name="TextBox 82"/>
          <p:cNvSpPr txBox="1"/>
          <p:nvPr/>
        </p:nvSpPr>
        <p:spPr>
          <a:xfrm>
            <a:off x="7359441" y="4941168"/>
            <a:ext cx="2471314" cy="39878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答辩人</a:t>
            </a:r>
            <a:r>
              <a:rPr kumimoji="0" lang="zh-CN" altLang="en-US" sz="2000" b="0" i="0" u="none" strike="noStrike" kern="1200" cap="none" spc="0" normalizeH="0" baseline="0" noProof="0" dirty="0" smtClean="0">
                <a:ln>
                  <a:noFill/>
                </a:ln>
                <a:solidFill>
                  <a:srgbClr val="333333"/>
                </a:solidFill>
                <a:effectLst/>
                <a:uLnTx/>
                <a:uFillTx/>
                <a:latin typeface="微软雅黑" panose="020B0503020204020204" pitchFamily="34" charset="-122"/>
                <a:ea typeface="微软雅黑" panose="020B0503020204020204" pitchFamily="34" charset="-122"/>
                <a:cs typeface="+mn-cs"/>
              </a:rPr>
              <a:t>：陈喜平</a:t>
            </a:r>
            <a:endParaRPr kumimoji="0" lang="zh-CN" altLang="en-US" sz="2000" b="0" i="0" u="none" strike="noStrike" kern="1200" cap="none" spc="0" normalizeH="0" baseline="0" noProof="0" dirty="0" smtClean="0">
              <a:ln>
                <a:noFill/>
              </a:ln>
              <a:solidFill>
                <a:srgbClr val="333333"/>
              </a:solidFill>
              <a:effectLst/>
              <a:uLnTx/>
              <a:uFillTx/>
              <a:latin typeface="微软雅黑" panose="020B0503020204020204" pitchFamily="34" charset="-122"/>
              <a:ea typeface="微软雅黑" panose="020B0503020204020204" pitchFamily="34" charset="-122"/>
              <a:cs typeface="+mn-cs"/>
            </a:endParaRPr>
          </a:p>
        </p:txBody>
      </p:sp>
      <p:pic>
        <p:nvPicPr>
          <p:cNvPr id="2" name="图片 1" descr="湖南人文科技学院校徽"/>
          <p:cNvPicPr>
            <a:picLocks noChangeAspect="1"/>
          </p:cNvPicPr>
          <p:nvPr/>
        </p:nvPicPr>
        <p:blipFill>
          <a:blip r:embed="rId2"/>
          <a:stretch>
            <a:fillRect/>
          </a:stretch>
        </p:blipFill>
        <p:spPr>
          <a:xfrm>
            <a:off x="2760345" y="1619250"/>
            <a:ext cx="915035" cy="915035"/>
          </a:xfrm>
          <a:prstGeom prst="rect">
            <a:avLst/>
          </a:prstGeom>
        </p:spPr>
      </p:pic>
      <p:sp>
        <p:nvSpPr>
          <p:cNvPr id="3" name="文本框 2"/>
          <p:cNvSpPr txBox="1"/>
          <p:nvPr/>
        </p:nvSpPr>
        <p:spPr>
          <a:xfrm>
            <a:off x="3202305" y="1619250"/>
            <a:ext cx="7346315" cy="1014730"/>
          </a:xfrm>
          <a:prstGeom prst="rect">
            <a:avLst/>
          </a:prstGeom>
          <a:noFill/>
        </p:spPr>
        <p:txBody>
          <a:bodyPr wrap="square" rtlCol="0">
            <a:spAutoFit/>
          </a:bodyPr>
          <a:p>
            <a:pPr algn="ctr"/>
            <a:r>
              <a:rPr lang="zh-CN" altLang="en-US" sz="6000" b="1">
                <a:solidFill>
                  <a:schemeClr val="bg1"/>
                </a:solidFill>
                <a:latin typeface="华文行楷" panose="02010800040101010101" charset="-122"/>
                <a:ea typeface="华文行楷" panose="02010800040101010101" charset="-122"/>
              </a:rPr>
              <a:t>湖南人文科技学院</a:t>
            </a:r>
            <a:endParaRPr lang="zh-CN" altLang="en-US" sz="6000" b="1">
              <a:solidFill>
                <a:schemeClr val="bg1"/>
              </a:solidFill>
              <a:latin typeface="华文行楷" panose="02010800040101010101" charset="-122"/>
              <a:ea typeface="华文行楷"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2" name="Freeform 5"/>
          <p:cNvSpPr>
            <a:spLocks noEditPoints="1"/>
          </p:cNvSpPr>
          <p:nvPr/>
        </p:nvSpPr>
        <p:spPr bwMode="auto">
          <a:xfrm>
            <a:off x="774069" y="1972217"/>
            <a:ext cx="2142648" cy="2483438"/>
          </a:xfrm>
          <a:custGeom>
            <a:avLst/>
            <a:gdLst>
              <a:gd name="T0" fmla="*/ 993 w 1986"/>
              <a:gd name="T1" fmla="*/ 0 h 2293"/>
              <a:gd name="T2" fmla="*/ 1489 w 1986"/>
              <a:gd name="T3" fmla="*/ 287 h 2293"/>
              <a:gd name="T4" fmla="*/ 1986 w 1986"/>
              <a:gd name="T5" fmla="*/ 573 h 2293"/>
              <a:gd name="T6" fmla="*/ 1986 w 1986"/>
              <a:gd name="T7" fmla="*/ 1146 h 2293"/>
              <a:gd name="T8" fmla="*/ 1986 w 1986"/>
              <a:gd name="T9" fmla="*/ 1720 h 2293"/>
              <a:gd name="T10" fmla="*/ 1489 w 1986"/>
              <a:gd name="T11" fmla="*/ 2006 h 2293"/>
              <a:gd name="T12" fmla="*/ 993 w 1986"/>
              <a:gd name="T13" fmla="*/ 2293 h 2293"/>
              <a:gd name="T14" fmla="*/ 496 w 1986"/>
              <a:gd name="T15" fmla="*/ 2006 h 2293"/>
              <a:gd name="T16" fmla="*/ 0 w 1986"/>
              <a:gd name="T17" fmla="*/ 1720 h 2293"/>
              <a:gd name="T18" fmla="*/ 0 w 1986"/>
              <a:gd name="T19" fmla="*/ 1146 h 2293"/>
              <a:gd name="T20" fmla="*/ 0 w 1986"/>
              <a:gd name="T21" fmla="*/ 573 h 2293"/>
              <a:gd name="T22" fmla="*/ 496 w 1986"/>
              <a:gd name="T23" fmla="*/ 287 h 2293"/>
              <a:gd name="T24" fmla="*/ 993 w 1986"/>
              <a:gd name="T25" fmla="*/ 0 h 2293"/>
              <a:gd name="T26" fmla="*/ 993 w 1986"/>
              <a:gd name="T27" fmla="*/ 194 h 2293"/>
              <a:gd name="T28" fmla="*/ 1405 w 1986"/>
              <a:gd name="T29" fmla="*/ 432 h 2293"/>
              <a:gd name="T30" fmla="*/ 1817 w 1986"/>
              <a:gd name="T31" fmla="*/ 670 h 2293"/>
              <a:gd name="T32" fmla="*/ 1817 w 1986"/>
              <a:gd name="T33" fmla="*/ 1146 h 2293"/>
              <a:gd name="T34" fmla="*/ 1817 w 1986"/>
              <a:gd name="T35" fmla="*/ 1622 h 2293"/>
              <a:gd name="T36" fmla="*/ 1405 w 1986"/>
              <a:gd name="T37" fmla="*/ 1860 h 2293"/>
              <a:gd name="T38" fmla="*/ 993 w 1986"/>
              <a:gd name="T39" fmla="*/ 2098 h 2293"/>
              <a:gd name="T40" fmla="*/ 581 w 1986"/>
              <a:gd name="T41" fmla="*/ 1860 h 2293"/>
              <a:gd name="T42" fmla="*/ 168 w 1986"/>
              <a:gd name="T43" fmla="*/ 1622 h 2293"/>
              <a:gd name="T44" fmla="*/ 168 w 1986"/>
              <a:gd name="T45" fmla="*/ 1146 h 2293"/>
              <a:gd name="T46" fmla="*/ 168 w 1986"/>
              <a:gd name="T47" fmla="*/ 670 h 2293"/>
              <a:gd name="T48" fmla="*/ 581 w 1986"/>
              <a:gd name="T49" fmla="*/ 432 h 2293"/>
              <a:gd name="T50" fmla="*/ 993 w 1986"/>
              <a:gd name="T51" fmla="*/ 194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86" h="2293">
                <a:moveTo>
                  <a:pt x="993" y="0"/>
                </a:moveTo>
                <a:lnTo>
                  <a:pt x="1489" y="287"/>
                </a:lnTo>
                <a:lnTo>
                  <a:pt x="1986" y="573"/>
                </a:lnTo>
                <a:lnTo>
                  <a:pt x="1986" y="1146"/>
                </a:lnTo>
                <a:lnTo>
                  <a:pt x="1986" y="1720"/>
                </a:lnTo>
                <a:lnTo>
                  <a:pt x="1489" y="2006"/>
                </a:lnTo>
                <a:lnTo>
                  <a:pt x="993" y="2293"/>
                </a:lnTo>
                <a:lnTo>
                  <a:pt x="496" y="2006"/>
                </a:lnTo>
                <a:lnTo>
                  <a:pt x="0" y="1720"/>
                </a:lnTo>
                <a:lnTo>
                  <a:pt x="0" y="1146"/>
                </a:lnTo>
                <a:lnTo>
                  <a:pt x="0" y="573"/>
                </a:lnTo>
                <a:lnTo>
                  <a:pt x="496" y="287"/>
                </a:lnTo>
                <a:lnTo>
                  <a:pt x="993" y="0"/>
                </a:lnTo>
                <a:close/>
                <a:moveTo>
                  <a:pt x="993" y="194"/>
                </a:moveTo>
                <a:lnTo>
                  <a:pt x="1405" y="432"/>
                </a:lnTo>
                <a:lnTo>
                  <a:pt x="1817" y="670"/>
                </a:lnTo>
                <a:lnTo>
                  <a:pt x="1817" y="1146"/>
                </a:lnTo>
                <a:lnTo>
                  <a:pt x="1817" y="1622"/>
                </a:lnTo>
                <a:lnTo>
                  <a:pt x="1405" y="1860"/>
                </a:lnTo>
                <a:lnTo>
                  <a:pt x="993" y="2098"/>
                </a:lnTo>
                <a:lnTo>
                  <a:pt x="581" y="1860"/>
                </a:lnTo>
                <a:lnTo>
                  <a:pt x="168" y="1622"/>
                </a:lnTo>
                <a:lnTo>
                  <a:pt x="168" y="1146"/>
                </a:lnTo>
                <a:lnTo>
                  <a:pt x="168" y="670"/>
                </a:lnTo>
                <a:lnTo>
                  <a:pt x="581" y="432"/>
                </a:lnTo>
                <a:lnTo>
                  <a:pt x="993" y="194"/>
                </a:lnTo>
                <a:close/>
              </a:path>
            </a:pathLst>
          </a:custGeom>
          <a:solidFill>
            <a:schemeClr val="bg2"/>
          </a:solidFill>
          <a:ln>
            <a:noFill/>
          </a:ln>
        </p:spPr>
        <p:txBody>
          <a:bodyPr vert="horz" wrap="square" lIns="91440" tIns="45720" rIns="91440" bIns="45720" numCol="1" anchor="t" anchorCtr="0" compatLnSpc="1"/>
          <a:lstStyle/>
          <a:p>
            <a:endParaRPr lang="zh-CN" altLang="en-US">
              <a:solidFill>
                <a:schemeClr val="bg2"/>
              </a:solidFill>
            </a:endParaRPr>
          </a:p>
        </p:txBody>
      </p:sp>
      <p:sp>
        <p:nvSpPr>
          <p:cNvPr id="23" name="TextBox 12"/>
          <p:cNvSpPr txBox="1"/>
          <p:nvPr/>
        </p:nvSpPr>
        <p:spPr>
          <a:xfrm>
            <a:off x="3932252" y="2105940"/>
            <a:ext cx="625797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pPr algn="l"/>
            <a:r>
              <a:rPr lang="zh-CN" altLang="en-US" sz="6600" dirty="0">
                <a:solidFill>
                  <a:schemeClr val="bg2"/>
                </a:solidFill>
              </a:rPr>
              <a:t>绪     论</a:t>
            </a:r>
            <a:endParaRPr lang="zh-CN" altLang="en-US" sz="6600" dirty="0">
              <a:solidFill>
                <a:schemeClr val="bg2"/>
              </a:solidFill>
            </a:endParaRPr>
          </a:p>
        </p:txBody>
      </p:sp>
      <p:sp>
        <p:nvSpPr>
          <p:cNvPr id="24" name="Freeform 21"/>
          <p:cNvSpPr>
            <a:spLocks noEditPoints="1"/>
          </p:cNvSpPr>
          <p:nvPr/>
        </p:nvSpPr>
        <p:spPr bwMode="auto">
          <a:xfrm>
            <a:off x="4090918" y="3255461"/>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bg2"/>
          </a:solidFill>
          <a:ln>
            <a:noFill/>
          </a:ln>
        </p:spPr>
        <p:txBody>
          <a:bodyPr vert="horz" wrap="square" lIns="91440" tIns="45720" rIns="91440" bIns="45720" numCol="1" anchor="t" anchorCtr="0" compatLnSpc="1"/>
          <a:lstStyle/>
          <a:p>
            <a:endParaRPr lang="zh-CN" altLang="en-US" sz="1600">
              <a:solidFill>
                <a:schemeClr val="bg2"/>
              </a:solidFill>
            </a:endParaRPr>
          </a:p>
        </p:txBody>
      </p:sp>
      <p:sp>
        <p:nvSpPr>
          <p:cNvPr id="25" name="TextBox 28"/>
          <p:cNvSpPr txBox="1"/>
          <p:nvPr/>
        </p:nvSpPr>
        <p:spPr>
          <a:xfrm>
            <a:off x="4386275" y="3204939"/>
            <a:ext cx="2276661" cy="369332"/>
          </a:xfrm>
          <a:prstGeom prst="rect">
            <a:avLst/>
          </a:prstGeom>
          <a:noFill/>
        </p:spPr>
        <p:txBody>
          <a:bodyPr wrap="square" rtlCol="0">
            <a:spAutoFit/>
          </a:bodyPr>
          <a:lstStyle/>
          <a:p>
            <a:r>
              <a:rPr lang="zh-CN" altLang="en-US" dirty="0">
                <a:solidFill>
                  <a:schemeClr val="bg2"/>
                </a:solidFill>
                <a:latin typeface="+mj-ea"/>
                <a:ea typeface="+mj-ea"/>
              </a:rPr>
              <a:t>研究背景</a:t>
            </a:r>
            <a:endParaRPr lang="zh-CN" altLang="en-US" dirty="0">
              <a:solidFill>
                <a:schemeClr val="bg2"/>
              </a:solidFill>
              <a:latin typeface="+mj-ea"/>
              <a:ea typeface="+mj-ea"/>
            </a:endParaRPr>
          </a:p>
        </p:txBody>
      </p:sp>
      <p:sp>
        <p:nvSpPr>
          <p:cNvPr id="26" name="Freeform 21"/>
          <p:cNvSpPr>
            <a:spLocks noEditPoints="1"/>
          </p:cNvSpPr>
          <p:nvPr/>
        </p:nvSpPr>
        <p:spPr bwMode="auto">
          <a:xfrm>
            <a:off x="6877255" y="3255461"/>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bg2"/>
          </a:solidFill>
          <a:ln>
            <a:noFill/>
          </a:ln>
        </p:spPr>
        <p:txBody>
          <a:bodyPr vert="horz" wrap="square" lIns="91440" tIns="45720" rIns="91440" bIns="45720" numCol="1" anchor="t" anchorCtr="0" compatLnSpc="1"/>
          <a:lstStyle/>
          <a:p>
            <a:endParaRPr lang="zh-CN" altLang="en-US" sz="1600">
              <a:solidFill>
                <a:schemeClr val="bg2"/>
              </a:solidFill>
            </a:endParaRPr>
          </a:p>
        </p:txBody>
      </p:sp>
      <p:sp>
        <p:nvSpPr>
          <p:cNvPr id="27" name="TextBox 44"/>
          <p:cNvSpPr txBox="1"/>
          <p:nvPr/>
        </p:nvSpPr>
        <p:spPr>
          <a:xfrm>
            <a:off x="7172612" y="3204939"/>
            <a:ext cx="2276661" cy="368300"/>
          </a:xfrm>
          <a:prstGeom prst="rect">
            <a:avLst/>
          </a:prstGeom>
          <a:noFill/>
        </p:spPr>
        <p:txBody>
          <a:bodyPr wrap="square" rtlCol="0">
            <a:spAutoFit/>
          </a:bodyPr>
          <a:lstStyle/>
          <a:p>
            <a:r>
              <a:rPr lang="zh-CN" altLang="en-US" dirty="0">
                <a:solidFill>
                  <a:schemeClr val="bg2"/>
                </a:solidFill>
                <a:latin typeface="+mj-ea"/>
                <a:ea typeface="+mj-ea"/>
              </a:rPr>
              <a:t>参考文献</a:t>
            </a:r>
            <a:endParaRPr lang="zh-CN" altLang="en-US" dirty="0">
              <a:solidFill>
                <a:schemeClr val="bg2"/>
              </a:solidFill>
              <a:latin typeface="+mj-ea"/>
              <a:ea typeface="+mj-ea"/>
            </a:endParaRPr>
          </a:p>
        </p:txBody>
      </p:sp>
      <p:sp>
        <p:nvSpPr>
          <p:cNvPr id="28" name="Freeform 21"/>
          <p:cNvSpPr>
            <a:spLocks noEditPoints="1"/>
          </p:cNvSpPr>
          <p:nvPr/>
        </p:nvSpPr>
        <p:spPr bwMode="auto">
          <a:xfrm>
            <a:off x="4090918" y="3623950"/>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bg2"/>
          </a:solidFill>
          <a:ln>
            <a:noFill/>
          </a:ln>
        </p:spPr>
        <p:txBody>
          <a:bodyPr vert="horz" wrap="square" lIns="91440" tIns="45720" rIns="91440" bIns="45720" numCol="1" anchor="t" anchorCtr="0" compatLnSpc="1"/>
          <a:lstStyle/>
          <a:p>
            <a:endParaRPr lang="zh-CN" altLang="en-US" sz="1600">
              <a:solidFill>
                <a:schemeClr val="bg2"/>
              </a:solidFill>
            </a:endParaRPr>
          </a:p>
        </p:txBody>
      </p:sp>
      <p:sp>
        <p:nvSpPr>
          <p:cNvPr id="29" name="TextBox 46"/>
          <p:cNvSpPr txBox="1"/>
          <p:nvPr/>
        </p:nvSpPr>
        <p:spPr>
          <a:xfrm>
            <a:off x="4386275" y="3573428"/>
            <a:ext cx="2276661" cy="369332"/>
          </a:xfrm>
          <a:prstGeom prst="rect">
            <a:avLst/>
          </a:prstGeom>
          <a:noFill/>
        </p:spPr>
        <p:txBody>
          <a:bodyPr wrap="square" rtlCol="0">
            <a:spAutoFit/>
          </a:bodyPr>
          <a:lstStyle/>
          <a:p>
            <a:r>
              <a:rPr lang="zh-CN" altLang="en-US" dirty="0">
                <a:solidFill>
                  <a:schemeClr val="bg2"/>
                </a:solidFill>
                <a:latin typeface="+mj-ea"/>
                <a:ea typeface="+mj-ea"/>
              </a:rPr>
              <a:t>国内外相关研究状况</a:t>
            </a:r>
            <a:endParaRPr lang="zh-CN" altLang="en-US" dirty="0">
              <a:solidFill>
                <a:schemeClr val="bg2"/>
              </a:solidFill>
              <a:latin typeface="+mj-ea"/>
              <a:ea typeface="+mj-ea"/>
            </a:endParaRPr>
          </a:p>
        </p:txBody>
      </p:sp>
      <p:sp>
        <p:nvSpPr>
          <p:cNvPr id="30" name="Freeform 21"/>
          <p:cNvSpPr>
            <a:spLocks noEditPoints="1"/>
          </p:cNvSpPr>
          <p:nvPr/>
        </p:nvSpPr>
        <p:spPr bwMode="auto">
          <a:xfrm>
            <a:off x="6877255" y="3623950"/>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bg2"/>
          </a:solidFill>
          <a:ln>
            <a:noFill/>
          </a:ln>
        </p:spPr>
        <p:txBody>
          <a:bodyPr vert="horz" wrap="square" lIns="91440" tIns="45720" rIns="91440" bIns="45720" numCol="1" anchor="t" anchorCtr="0" compatLnSpc="1"/>
          <a:lstStyle/>
          <a:p>
            <a:endParaRPr lang="zh-CN" altLang="en-US" sz="1600">
              <a:solidFill>
                <a:schemeClr val="bg2"/>
              </a:solidFill>
            </a:endParaRPr>
          </a:p>
        </p:txBody>
      </p:sp>
      <p:sp>
        <p:nvSpPr>
          <p:cNvPr id="31" name="TextBox 48"/>
          <p:cNvSpPr txBox="1"/>
          <p:nvPr/>
        </p:nvSpPr>
        <p:spPr>
          <a:xfrm>
            <a:off x="7172612" y="3573428"/>
            <a:ext cx="2276661" cy="368300"/>
          </a:xfrm>
          <a:prstGeom prst="rect">
            <a:avLst/>
          </a:prstGeom>
          <a:noFill/>
        </p:spPr>
        <p:txBody>
          <a:bodyPr wrap="square" rtlCol="0">
            <a:spAutoFit/>
          </a:bodyPr>
          <a:lstStyle/>
          <a:p>
            <a:r>
              <a:rPr lang="zh-CN" altLang="en-US" dirty="0">
                <a:solidFill>
                  <a:schemeClr val="bg2"/>
                </a:solidFill>
                <a:latin typeface="+mj-ea"/>
                <a:ea typeface="+mj-ea"/>
                <a:sym typeface="+mn-ea"/>
              </a:rPr>
              <a:t>系统简介</a:t>
            </a:r>
            <a:endParaRPr lang="zh-CN" altLang="en-US" dirty="0">
              <a:solidFill>
                <a:schemeClr val="bg2"/>
              </a:solidFill>
              <a:latin typeface="+mj-ea"/>
              <a:ea typeface="+mj-ea"/>
            </a:endParaRPr>
          </a:p>
        </p:txBody>
      </p:sp>
      <p:sp>
        <p:nvSpPr>
          <p:cNvPr id="32" name="Freeform 21"/>
          <p:cNvSpPr>
            <a:spLocks noEditPoints="1"/>
          </p:cNvSpPr>
          <p:nvPr/>
        </p:nvSpPr>
        <p:spPr bwMode="auto">
          <a:xfrm>
            <a:off x="4090918" y="403338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bg2"/>
          </a:solidFill>
          <a:ln>
            <a:noFill/>
          </a:ln>
        </p:spPr>
        <p:txBody>
          <a:bodyPr vert="horz" wrap="square" lIns="91440" tIns="45720" rIns="91440" bIns="45720" numCol="1" anchor="t" anchorCtr="0" compatLnSpc="1"/>
          <a:lstStyle/>
          <a:p>
            <a:endParaRPr lang="zh-CN" altLang="en-US" sz="1600">
              <a:solidFill>
                <a:schemeClr val="bg2"/>
              </a:solidFill>
            </a:endParaRPr>
          </a:p>
        </p:txBody>
      </p:sp>
      <p:sp>
        <p:nvSpPr>
          <p:cNvPr id="40" name="TextBox 50"/>
          <p:cNvSpPr txBox="1"/>
          <p:nvPr/>
        </p:nvSpPr>
        <p:spPr>
          <a:xfrm>
            <a:off x="4386580" y="3982720"/>
            <a:ext cx="2490470" cy="368300"/>
          </a:xfrm>
          <a:prstGeom prst="rect">
            <a:avLst/>
          </a:prstGeom>
          <a:noFill/>
        </p:spPr>
        <p:txBody>
          <a:bodyPr wrap="square" rtlCol="0">
            <a:spAutoFit/>
          </a:bodyPr>
          <a:lstStyle/>
          <a:p>
            <a:r>
              <a:rPr lang="zh-CN" altLang="en-US" dirty="0">
                <a:solidFill>
                  <a:schemeClr val="bg2"/>
                </a:solidFill>
                <a:latin typeface="+mj-ea"/>
                <a:ea typeface="+mj-ea"/>
              </a:rPr>
              <a:t>课题研究意义</a:t>
            </a:r>
            <a:endParaRPr lang="zh-CN" altLang="en-US" dirty="0">
              <a:solidFill>
                <a:schemeClr val="bg2"/>
              </a:solidFill>
              <a:latin typeface="+mj-ea"/>
              <a:ea typeface="+mj-ea"/>
            </a:endParaRPr>
          </a:p>
        </p:txBody>
      </p:sp>
      <p:sp>
        <p:nvSpPr>
          <p:cNvPr id="42" name="Freeform 21"/>
          <p:cNvSpPr>
            <a:spLocks noEditPoints="1"/>
          </p:cNvSpPr>
          <p:nvPr/>
        </p:nvSpPr>
        <p:spPr bwMode="auto">
          <a:xfrm>
            <a:off x="1124421" y="2647011"/>
            <a:ext cx="1204580" cy="1218260"/>
          </a:xfrm>
          <a:custGeom>
            <a:avLst/>
            <a:gdLst>
              <a:gd name="T0" fmla="*/ 429 w 563"/>
              <a:gd name="T1" fmla="*/ 130 h 595"/>
              <a:gd name="T2" fmla="*/ 419 w 563"/>
              <a:gd name="T3" fmla="*/ 63 h 595"/>
              <a:gd name="T4" fmla="*/ 460 w 563"/>
              <a:gd name="T5" fmla="*/ 170 h 595"/>
              <a:gd name="T6" fmla="*/ 229 w 563"/>
              <a:gd name="T7" fmla="*/ 200 h 595"/>
              <a:gd name="T8" fmla="*/ 460 w 563"/>
              <a:gd name="T9" fmla="*/ 170 h 595"/>
              <a:gd name="T10" fmla="*/ 229 w 563"/>
              <a:gd name="T11" fmla="*/ 234 h 595"/>
              <a:gd name="T12" fmla="*/ 460 w 563"/>
              <a:gd name="T13" fmla="*/ 264 h 595"/>
              <a:gd name="T14" fmla="*/ 460 w 563"/>
              <a:gd name="T15" fmla="*/ 303 h 595"/>
              <a:gd name="T16" fmla="*/ 384 w 563"/>
              <a:gd name="T17" fmla="*/ 333 h 595"/>
              <a:gd name="T18" fmla="*/ 460 w 563"/>
              <a:gd name="T19" fmla="*/ 303 h 595"/>
              <a:gd name="T20" fmla="*/ 229 w 563"/>
              <a:gd name="T21" fmla="*/ 104 h 595"/>
              <a:gd name="T22" fmla="*/ 359 w 563"/>
              <a:gd name="T23" fmla="*/ 134 h 595"/>
              <a:gd name="T24" fmla="*/ 174 w 563"/>
              <a:gd name="T25" fmla="*/ 490 h 595"/>
              <a:gd name="T26" fmla="*/ 265 w 563"/>
              <a:gd name="T27" fmla="*/ 438 h 595"/>
              <a:gd name="T28" fmla="*/ 174 w 563"/>
              <a:gd name="T29" fmla="*/ 490 h 595"/>
              <a:gd name="T30" fmla="*/ 113 w 563"/>
              <a:gd name="T31" fmla="*/ 402 h 595"/>
              <a:gd name="T32" fmla="*/ 208 w 563"/>
              <a:gd name="T33" fmla="*/ 448 h 595"/>
              <a:gd name="T34" fmla="*/ 219 w 563"/>
              <a:gd name="T35" fmla="*/ 341 h 595"/>
              <a:gd name="T36" fmla="*/ 98 w 563"/>
              <a:gd name="T37" fmla="*/ 252 h 595"/>
              <a:gd name="T38" fmla="*/ 63 w 563"/>
              <a:gd name="T39" fmla="*/ 192 h 595"/>
              <a:gd name="T40" fmla="*/ 7 w 563"/>
              <a:gd name="T41" fmla="*/ 249 h 595"/>
              <a:gd name="T42" fmla="*/ 73 w 563"/>
              <a:gd name="T43" fmla="*/ 408 h 595"/>
              <a:gd name="T44" fmla="*/ 35 w 563"/>
              <a:gd name="T45" fmla="*/ 286 h 595"/>
              <a:gd name="T46" fmla="*/ 49 w 563"/>
              <a:gd name="T47" fmla="*/ 252 h 595"/>
              <a:gd name="T48" fmla="*/ 122 w 563"/>
              <a:gd name="T49" fmla="*/ 210 h 595"/>
              <a:gd name="T50" fmla="*/ 439 w 563"/>
              <a:gd name="T51" fmla="*/ 0 h 595"/>
              <a:gd name="T52" fmla="*/ 133 w 563"/>
              <a:gd name="T53" fmla="*/ 78 h 595"/>
              <a:gd name="T54" fmla="*/ 192 w 563"/>
              <a:gd name="T55" fmla="*/ 247 h 595"/>
              <a:gd name="T56" fmla="*/ 211 w 563"/>
              <a:gd name="T57" fmla="*/ 59 h 595"/>
              <a:gd name="T58" fmla="*/ 392 w 563"/>
              <a:gd name="T59" fmla="*/ 142 h 595"/>
              <a:gd name="T60" fmla="*/ 504 w 563"/>
              <a:gd name="T61" fmla="*/ 157 h 595"/>
              <a:gd name="T62" fmla="*/ 484 w 563"/>
              <a:gd name="T63" fmla="*/ 465 h 595"/>
              <a:gd name="T64" fmla="*/ 318 w 563"/>
              <a:gd name="T65" fmla="*/ 524 h 595"/>
              <a:gd name="T66" fmla="*/ 563 w 563"/>
              <a:gd name="T67" fmla="*/ 446 h 595"/>
              <a:gd name="T68" fmla="*/ 439 w 563"/>
              <a:gd name="T69"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3" h="595">
                <a:moveTo>
                  <a:pt x="486" y="130"/>
                </a:moveTo>
                <a:lnTo>
                  <a:pt x="429" y="130"/>
                </a:lnTo>
                <a:cubicBezTo>
                  <a:pt x="424" y="130"/>
                  <a:pt x="419" y="125"/>
                  <a:pt x="419" y="120"/>
                </a:cubicBezTo>
                <a:lnTo>
                  <a:pt x="419" y="63"/>
                </a:lnTo>
                <a:lnTo>
                  <a:pt x="486" y="130"/>
                </a:lnTo>
                <a:close/>
                <a:moveTo>
                  <a:pt x="460" y="170"/>
                </a:moveTo>
                <a:lnTo>
                  <a:pt x="229" y="170"/>
                </a:lnTo>
                <a:lnTo>
                  <a:pt x="229" y="200"/>
                </a:lnTo>
                <a:lnTo>
                  <a:pt x="460" y="200"/>
                </a:lnTo>
                <a:lnTo>
                  <a:pt x="460" y="170"/>
                </a:lnTo>
                <a:close/>
                <a:moveTo>
                  <a:pt x="460" y="234"/>
                </a:moveTo>
                <a:lnTo>
                  <a:pt x="229" y="234"/>
                </a:lnTo>
                <a:lnTo>
                  <a:pt x="229" y="264"/>
                </a:lnTo>
                <a:lnTo>
                  <a:pt x="460" y="264"/>
                </a:lnTo>
                <a:lnTo>
                  <a:pt x="460" y="234"/>
                </a:lnTo>
                <a:close/>
                <a:moveTo>
                  <a:pt x="460" y="303"/>
                </a:moveTo>
                <a:lnTo>
                  <a:pt x="384" y="303"/>
                </a:lnTo>
                <a:lnTo>
                  <a:pt x="384" y="333"/>
                </a:lnTo>
                <a:lnTo>
                  <a:pt x="460" y="333"/>
                </a:lnTo>
                <a:lnTo>
                  <a:pt x="460" y="303"/>
                </a:lnTo>
                <a:close/>
                <a:moveTo>
                  <a:pt x="359" y="104"/>
                </a:moveTo>
                <a:lnTo>
                  <a:pt x="229" y="104"/>
                </a:lnTo>
                <a:lnTo>
                  <a:pt x="229" y="134"/>
                </a:lnTo>
                <a:lnTo>
                  <a:pt x="359" y="134"/>
                </a:lnTo>
                <a:lnTo>
                  <a:pt x="359" y="104"/>
                </a:lnTo>
                <a:close/>
                <a:moveTo>
                  <a:pt x="174" y="490"/>
                </a:moveTo>
                <a:cubicBezTo>
                  <a:pt x="226" y="553"/>
                  <a:pt x="279" y="595"/>
                  <a:pt x="291" y="588"/>
                </a:cubicBezTo>
                <a:cubicBezTo>
                  <a:pt x="303" y="581"/>
                  <a:pt x="293" y="515"/>
                  <a:pt x="265" y="438"/>
                </a:cubicBezTo>
                <a:cubicBezTo>
                  <a:pt x="250" y="448"/>
                  <a:pt x="236" y="457"/>
                  <a:pt x="220" y="466"/>
                </a:cubicBezTo>
                <a:cubicBezTo>
                  <a:pt x="205" y="475"/>
                  <a:pt x="190" y="483"/>
                  <a:pt x="174" y="490"/>
                </a:cubicBezTo>
                <a:close/>
                <a:moveTo>
                  <a:pt x="54" y="274"/>
                </a:moveTo>
                <a:cubicBezTo>
                  <a:pt x="64" y="309"/>
                  <a:pt x="85" y="353"/>
                  <a:pt x="113" y="402"/>
                </a:cubicBezTo>
                <a:cubicBezTo>
                  <a:pt x="127" y="427"/>
                  <a:pt x="144" y="451"/>
                  <a:pt x="161" y="473"/>
                </a:cubicBezTo>
                <a:cubicBezTo>
                  <a:pt x="176" y="465"/>
                  <a:pt x="192" y="457"/>
                  <a:pt x="208" y="448"/>
                </a:cubicBezTo>
                <a:cubicBezTo>
                  <a:pt x="225" y="439"/>
                  <a:pt x="241" y="428"/>
                  <a:pt x="256" y="417"/>
                </a:cubicBezTo>
                <a:cubicBezTo>
                  <a:pt x="246" y="392"/>
                  <a:pt x="234" y="366"/>
                  <a:pt x="219" y="341"/>
                </a:cubicBezTo>
                <a:cubicBezTo>
                  <a:pt x="191" y="292"/>
                  <a:pt x="163" y="252"/>
                  <a:pt x="138" y="226"/>
                </a:cubicBezTo>
                <a:cubicBezTo>
                  <a:pt x="125" y="234"/>
                  <a:pt x="112" y="244"/>
                  <a:pt x="98" y="252"/>
                </a:cubicBezTo>
                <a:cubicBezTo>
                  <a:pt x="83" y="260"/>
                  <a:pt x="69" y="267"/>
                  <a:pt x="54" y="274"/>
                </a:cubicBezTo>
                <a:close/>
                <a:moveTo>
                  <a:pt x="63" y="192"/>
                </a:moveTo>
                <a:cubicBezTo>
                  <a:pt x="55" y="197"/>
                  <a:pt x="50" y="205"/>
                  <a:pt x="48" y="215"/>
                </a:cubicBezTo>
                <a:cubicBezTo>
                  <a:pt x="33" y="219"/>
                  <a:pt x="18" y="229"/>
                  <a:pt x="7" y="249"/>
                </a:cubicBezTo>
                <a:cubicBezTo>
                  <a:pt x="0" y="265"/>
                  <a:pt x="2" y="289"/>
                  <a:pt x="12" y="307"/>
                </a:cubicBezTo>
                <a:cubicBezTo>
                  <a:pt x="29" y="338"/>
                  <a:pt x="52" y="377"/>
                  <a:pt x="73" y="408"/>
                </a:cubicBezTo>
                <a:cubicBezTo>
                  <a:pt x="86" y="413"/>
                  <a:pt x="83" y="386"/>
                  <a:pt x="78" y="379"/>
                </a:cubicBezTo>
                <a:cubicBezTo>
                  <a:pt x="62" y="354"/>
                  <a:pt x="48" y="331"/>
                  <a:pt x="35" y="286"/>
                </a:cubicBezTo>
                <a:cubicBezTo>
                  <a:pt x="32" y="265"/>
                  <a:pt x="41" y="256"/>
                  <a:pt x="48" y="246"/>
                </a:cubicBezTo>
                <a:cubicBezTo>
                  <a:pt x="48" y="248"/>
                  <a:pt x="48" y="250"/>
                  <a:pt x="49" y="252"/>
                </a:cubicBezTo>
                <a:cubicBezTo>
                  <a:pt x="61" y="247"/>
                  <a:pt x="73" y="240"/>
                  <a:pt x="86" y="234"/>
                </a:cubicBezTo>
                <a:cubicBezTo>
                  <a:pt x="98" y="227"/>
                  <a:pt x="110" y="218"/>
                  <a:pt x="122" y="210"/>
                </a:cubicBezTo>
                <a:cubicBezTo>
                  <a:pt x="99" y="190"/>
                  <a:pt x="79" y="183"/>
                  <a:pt x="63" y="192"/>
                </a:cubicBezTo>
                <a:close/>
                <a:moveTo>
                  <a:pt x="439" y="0"/>
                </a:moveTo>
                <a:lnTo>
                  <a:pt x="211" y="0"/>
                </a:lnTo>
                <a:cubicBezTo>
                  <a:pt x="168" y="0"/>
                  <a:pt x="133" y="35"/>
                  <a:pt x="133" y="78"/>
                </a:cubicBezTo>
                <a:lnTo>
                  <a:pt x="133" y="183"/>
                </a:lnTo>
                <a:cubicBezTo>
                  <a:pt x="158" y="203"/>
                  <a:pt x="173" y="221"/>
                  <a:pt x="192" y="247"/>
                </a:cubicBezTo>
                <a:lnTo>
                  <a:pt x="192" y="78"/>
                </a:lnTo>
                <a:cubicBezTo>
                  <a:pt x="192" y="68"/>
                  <a:pt x="201" y="59"/>
                  <a:pt x="211" y="59"/>
                </a:cubicBezTo>
                <a:lnTo>
                  <a:pt x="392" y="59"/>
                </a:lnTo>
                <a:lnTo>
                  <a:pt x="392" y="142"/>
                </a:lnTo>
                <a:cubicBezTo>
                  <a:pt x="392" y="150"/>
                  <a:pt x="399" y="157"/>
                  <a:pt x="407" y="157"/>
                </a:cubicBezTo>
                <a:lnTo>
                  <a:pt x="504" y="157"/>
                </a:lnTo>
                <a:lnTo>
                  <a:pt x="504" y="446"/>
                </a:lnTo>
                <a:cubicBezTo>
                  <a:pt x="504" y="457"/>
                  <a:pt x="495" y="465"/>
                  <a:pt x="484" y="465"/>
                </a:cubicBezTo>
                <a:lnTo>
                  <a:pt x="303" y="465"/>
                </a:lnTo>
                <a:cubicBezTo>
                  <a:pt x="309" y="485"/>
                  <a:pt x="315" y="505"/>
                  <a:pt x="318" y="524"/>
                </a:cubicBezTo>
                <a:lnTo>
                  <a:pt x="484" y="524"/>
                </a:lnTo>
                <a:cubicBezTo>
                  <a:pt x="528" y="524"/>
                  <a:pt x="563" y="489"/>
                  <a:pt x="563" y="446"/>
                </a:cubicBezTo>
                <a:lnTo>
                  <a:pt x="563" y="124"/>
                </a:lnTo>
                <a:lnTo>
                  <a:pt x="439" y="0"/>
                </a:lnTo>
                <a:close/>
              </a:path>
            </a:pathLst>
          </a:custGeom>
          <a:solidFill>
            <a:schemeClr val="bg2"/>
          </a:solidFill>
          <a:ln>
            <a:noFill/>
          </a:ln>
        </p:spPr>
        <p:txBody>
          <a:bodyPr vert="horz" wrap="square" lIns="91440" tIns="45720" rIns="91440" bIns="45720" numCol="1" anchor="t" anchorCtr="0" compatLnSpc="1"/>
          <a:lstStyle/>
          <a:p>
            <a:endParaRPr lang="zh-CN" altLang="en-US">
              <a:solidFill>
                <a:schemeClr val="bg2"/>
              </a:solidFill>
            </a:endParaRPr>
          </a:p>
        </p:txBody>
      </p:sp>
      <p:sp>
        <p:nvSpPr>
          <p:cNvPr id="43" name="文本框 42"/>
          <p:cNvSpPr txBox="1"/>
          <p:nvPr/>
        </p:nvSpPr>
        <p:spPr>
          <a:xfrm>
            <a:off x="1305333" y="4585839"/>
            <a:ext cx="1080120" cy="400110"/>
          </a:xfrm>
          <a:prstGeom prst="rect">
            <a:avLst/>
          </a:prstGeom>
          <a:noFill/>
        </p:spPr>
        <p:txBody>
          <a:bodyPr wrap="square" rtlCol="0">
            <a:spAutoFit/>
          </a:bodyPr>
          <a:lstStyle/>
          <a:p>
            <a:pPr algn="ctr"/>
            <a:r>
              <a:rPr lang="en-US" altLang="zh-CN" sz="2000" dirty="0">
                <a:solidFill>
                  <a:schemeClr val="bg2"/>
                </a:solidFill>
                <a:latin typeface="+mj-ea"/>
                <a:ea typeface="+mj-ea"/>
              </a:rPr>
              <a:t>Part 1</a:t>
            </a:r>
            <a:endParaRPr lang="zh-CN" altLang="en-US" sz="2000" dirty="0">
              <a:solidFill>
                <a:schemeClr val="bg2"/>
              </a:solidFill>
              <a:latin typeface="+mj-ea"/>
              <a:ea typeface="+mj-ea"/>
            </a:endParaRPr>
          </a:p>
        </p:txBody>
      </p:sp>
      <p:sp>
        <p:nvSpPr>
          <p:cNvPr id="44" name="Line 5"/>
          <p:cNvSpPr>
            <a:spLocks noChangeShapeType="1"/>
          </p:cNvSpPr>
          <p:nvPr/>
        </p:nvSpPr>
        <p:spPr bwMode="auto">
          <a:xfrm>
            <a:off x="3407671" y="1580600"/>
            <a:ext cx="0" cy="3910264"/>
          </a:xfrm>
          <a:prstGeom prst="line">
            <a:avLst/>
          </a:prstGeom>
          <a:noFill/>
          <a:ln w="15875" cap="flat">
            <a:solidFill>
              <a:schemeClr val="bg1">
                <a:lumMod val="40000"/>
                <a:lumOff val="60000"/>
              </a:schemeClr>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2"/>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chemeClr val="bg1"/>
                </a:solidFill>
              </a:rPr>
              <a:t>1.1 </a:t>
            </a:r>
            <a:r>
              <a:rPr lang="zh-CN" altLang="en-US" b="0" dirty="0">
                <a:solidFill>
                  <a:schemeClr val="bg1"/>
                </a:solidFill>
              </a:rPr>
              <a:t>研究背景</a:t>
            </a:r>
            <a:endParaRPr lang="zh-CN" altLang="en-US" b="0" dirty="0">
              <a:solidFill>
                <a:schemeClr val="bg1"/>
              </a:solidFill>
            </a:endParaRPr>
          </a:p>
        </p:txBody>
      </p:sp>
      <p:sp>
        <p:nvSpPr>
          <p:cNvPr id="6"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7" name="直接连接符 6"/>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5" name="组合 24"/>
          <p:cNvGrpSpPr/>
          <p:nvPr/>
        </p:nvGrpSpPr>
        <p:grpSpPr>
          <a:xfrm>
            <a:off x="1426845" y="763905"/>
            <a:ext cx="2504440" cy="2336800"/>
            <a:chOff x="1393278" y="1580877"/>
            <a:chExt cx="2707454" cy="2711710"/>
          </a:xfrm>
        </p:grpSpPr>
        <p:sp>
          <p:nvSpPr>
            <p:cNvPr id="26" name="Oval 5"/>
            <p:cNvSpPr>
              <a:spLocks noChangeArrowheads="1"/>
            </p:cNvSpPr>
            <p:nvPr/>
          </p:nvSpPr>
          <p:spPr bwMode="auto">
            <a:xfrm>
              <a:off x="1393278" y="1580877"/>
              <a:ext cx="2707454" cy="2711710"/>
            </a:xfrm>
            <a:prstGeom prst="ellipse">
              <a:avLst/>
            </a:prstGeom>
            <a:solidFill>
              <a:schemeClr val="tx1"/>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27" name="Oval 6"/>
            <p:cNvSpPr>
              <a:spLocks noChangeArrowheads="1"/>
            </p:cNvSpPr>
            <p:nvPr/>
          </p:nvSpPr>
          <p:spPr bwMode="auto">
            <a:xfrm>
              <a:off x="1474163" y="1661762"/>
              <a:ext cx="2545689" cy="2549944"/>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28" name="组合 27"/>
          <p:cNvGrpSpPr/>
          <p:nvPr/>
        </p:nvGrpSpPr>
        <p:grpSpPr>
          <a:xfrm>
            <a:off x="4638675" y="763905"/>
            <a:ext cx="2500630" cy="2336800"/>
            <a:chOff x="4605019" y="1580876"/>
            <a:chExt cx="2703198" cy="2711712"/>
          </a:xfrm>
        </p:grpSpPr>
        <p:sp>
          <p:nvSpPr>
            <p:cNvPr id="29" name="Oval 7"/>
            <p:cNvSpPr>
              <a:spLocks noChangeArrowheads="1"/>
            </p:cNvSpPr>
            <p:nvPr/>
          </p:nvSpPr>
          <p:spPr bwMode="auto">
            <a:xfrm>
              <a:off x="4605019" y="1580876"/>
              <a:ext cx="2703198" cy="2711712"/>
            </a:xfrm>
            <a:prstGeom prst="ellipse">
              <a:avLst/>
            </a:prstGeom>
            <a:solidFill>
              <a:schemeClr val="tx1"/>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30" name="Oval 8"/>
            <p:cNvSpPr>
              <a:spLocks noChangeArrowheads="1"/>
            </p:cNvSpPr>
            <p:nvPr/>
          </p:nvSpPr>
          <p:spPr bwMode="auto">
            <a:xfrm>
              <a:off x="4681644" y="1661761"/>
              <a:ext cx="2545688" cy="2549946"/>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31" name="组合 30"/>
          <p:cNvGrpSpPr/>
          <p:nvPr/>
        </p:nvGrpSpPr>
        <p:grpSpPr>
          <a:xfrm>
            <a:off x="7886700" y="763905"/>
            <a:ext cx="2500630" cy="2336800"/>
            <a:chOff x="7853261" y="1580876"/>
            <a:chExt cx="2703198" cy="2711712"/>
          </a:xfrm>
        </p:grpSpPr>
        <p:sp>
          <p:nvSpPr>
            <p:cNvPr id="32" name="Oval 9"/>
            <p:cNvSpPr>
              <a:spLocks noChangeArrowheads="1"/>
            </p:cNvSpPr>
            <p:nvPr/>
          </p:nvSpPr>
          <p:spPr bwMode="auto">
            <a:xfrm>
              <a:off x="7853261" y="1580876"/>
              <a:ext cx="2703198" cy="2711712"/>
            </a:xfrm>
            <a:prstGeom prst="ellipse">
              <a:avLst/>
            </a:prstGeom>
            <a:solidFill>
              <a:schemeClr val="tx1"/>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33" name="Oval 10"/>
            <p:cNvSpPr>
              <a:spLocks noChangeArrowheads="1"/>
            </p:cNvSpPr>
            <p:nvPr/>
          </p:nvSpPr>
          <p:spPr bwMode="auto">
            <a:xfrm>
              <a:off x="7934146" y="1661761"/>
              <a:ext cx="2541432" cy="2549946"/>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34" name="组合 33"/>
          <p:cNvGrpSpPr/>
          <p:nvPr/>
        </p:nvGrpSpPr>
        <p:grpSpPr>
          <a:xfrm>
            <a:off x="3862705" y="2063750"/>
            <a:ext cx="953135" cy="125095"/>
            <a:chOff x="2929691" y="2127825"/>
            <a:chExt cx="900366" cy="126498"/>
          </a:xfrm>
        </p:grpSpPr>
        <p:sp>
          <p:nvSpPr>
            <p:cNvPr id="35" name="Oval 13"/>
            <p:cNvSpPr>
              <a:spLocks noChangeArrowheads="1"/>
            </p:cNvSpPr>
            <p:nvPr/>
          </p:nvSpPr>
          <p:spPr bwMode="auto">
            <a:xfrm>
              <a:off x="2929691"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36" name="Oval 14"/>
            <p:cNvSpPr>
              <a:spLocks noChangeArrowheads="1"/>
            </p:cNvSpPr>
            <p:nvPr/>
          </p:nvSpPr>
          <p:spPr bwMode="auto">
            <a:xfrm>
              <a:off x="3703559"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37" name="Freeform 15"/>
            <p:cNvSpPr/>
            <p:nvPr/>
          </p:nvSpPr>
          <p:spPr bwMode="auto">
            <a:xfrm>
              <a:off x="2974337" y="2165030"/>
              <a:ext cx="807354" cy="55809"/>
            </a:xfrm>
            <a:custGeom>
              <a:avLst/>
              <a:gdLst>
                <a:gd name="T0" fmla="*/ 47 w 958"/>
                <a:gd name="T1" fmla="*/ 0 h 66"/>
                <a:gd name="T2" fmla="*/ 913 w 958"/>
                <a:gd name="T3" fmla="*/ 0 h 66"/>
                <a:gd name="T4" fmla="*/ 913 w 958"/>
                <a:gd name="T5" fmla="*/ 66 h 66"/>
                <a:gd name="T6" fmla="*/ 47 w 958"/>
                <a:gd name="T7" fmla="*/ 66 h 66"/>
                <a:gd name="T8" fmla="*/ 47 w 958"/>
                <a:gd name="T9" fmla="*/ 0 h 66"/>
              </a:gdLst>
              <a:ahLst/>
              <a:cxnLst>
                <a:cxn ang="0">
                  <a:pos x="T0" y="T1"/>
                </a:cxn>
                <a:cxn ang="0">
                  <a:pos x="T2" y="T3"/>
                </a:cxn>
                <a:cxn ang="0">
                  <a:pos x="T4" y="T5"/>
                </a:cxn>
                <a:cxn ang="0">
                  <a:pos x="T6" y="T7"/>
                </a:cxn>
                <a:cxn ang="0">
                  <a:pos x="T8" y="T9"/>
                </a:cxn>
              </a:cxnLst>
              <a:rect l="0" t="0" r="r" b="b"/>
              <a:pathLst>
                <a:path w="958" h="66">
                  <a:moveTo>
                    <a:pt x="47" y="0"/>
                  </a:moveTo>
                  <a:cubicBezTo>
                    <a:pt x="335" y="0"/>
                    <a:pt x="624" y="0"/>
                    <a:pt x="913" y="0"/>
                  </a:cubicBezTo>
                  <a:cubicBezTo>
                    <a:pt x="957" y="2"/>
                    <a:pt x="958" y="63"/>
                    <a:pt x="913" y="66"/>
                  </a:cubicBezTo>
                  <a:cubicBezTo>
                    <a:pt x="624" y="66"/>
                    <a:pt x="335" y="66"/>
                    <a:pt x="47" y="66"/>
                  </a:cubicBezTo>
                  <a:cubicBezTo>
                    <a:pt x="0" y="63"/>
                    <a:pt x="2" y="2"/>
                    <a:pt x="47" y="0"/>
                  </a:cubicBezTo>
                  <a:close/>
                </a:path>
              </a:pathLst>
            </a:custGeom>
            <a:solidFill>
              <a:srgbClr val="C8C9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8" name="组合 37"/>
          <p:cNvGrpSpPr/>
          <p:nvPr/>
        </p:nvGrpSpPr>
        <p:grpSpPr>
          <a:xfrm>
            <a:off x="7103110" y="2063750"/>
            <a:ext cx="953135" cy="125095"/>
            <a:chOff x="5627069" y="2127825"/>
            <a:chExt cx="900366" cy="126498"/>
          </a:xfrm>
        </p:grpSpPr>
        <p:sp>
          <p:nvSpPr>
            <p:cNvPr id="39" name="Oval 16"/>
            <p:cNvSpPr>
              <a:spLocks noChangeArrowheads="1"/>
            </p:cNvSpPr>
            <p:nvPr/>
          </p:nvSpPr>
          <p:spPr bwMode="auto">
            <a:xfrm>
              <a:off x="5627069"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40" name="Oval 17"/>
            <p:cNvSpPr>
              <a:spLocks noChangeArrowheads="1"/>
            </p:cNvSpPr>
            <p:nvPr/>
          </p:nvSpPr>
          <p:spPr bwMode="auto">
            <a:xfrm>
              <a:off x="6400937"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a:p>
          </p:txBody>
        </p:sp>
        <p:sp>
          <p:nvSpPr>
            <p:cNvPr id="41" name="Freeform 18"/>
            <p:cNvSpPr/>
            <p:nvPr/>
          </p:nvSpPr>
          <p:spPr bwMode="auto">
            <a:xfrm>
              <a:off x="5671715" y="2165030"/>
              <a:ext cx="807354" cy="55809"/>
            </a:xfrm>
            <a:custGeom>
              <a:avLst/>
              <a:gdLst>
                <a:gd name="T0" fmla="*/ 46 w 957"/>
                <a:gd name="T1" fmla="*/ 0 h 66"/>
                <a:gd name="T2" fmla="*/ 912 w 957"/>
                <a:gd name="T3" fmla="*/ 0 h 66"/>
                <a:gd name="T4" fmla="*/ 912 w 957"/>
                <a:gd name="T5" fmla="*/ 66 h 66"/>
                <a:gd name="T6" fmla="*/ 46 w 957"/>
                <a:gd name="T7" fmla="*/ 66 h 66"/>
                <a:gd name="T8" fmla="*/ 46 w 957"/>
                <a:gd name="T9" fmla="*/ 0 h 66"/>
              </a:gdLst>
              <a:ahLst/>
              <a:cxnLst>
                <a:cxn ang="0">
                  <a:pos x="T0" y="T1"/>
                </a:cxn>
                <a:cxn ang="0">
                  <a:pos x="T2" y="T3"/>
                </a:cxn>
                <a:cxn ang="0">
                  <a:pos x="T4" y="T5"/>
                </a:cxn>
                <a:cxn ang="0">
                  <a:pos x="T6" y="T7"/>
                </a:cxn>
                <a:cxn ang="0">
                  <a:pos x="T8" y="T9"/>
                </a:cxn>
              </a:cxnLst>
              <a:rect l="0" t="0" r="r" b="b"/>
              <a:pathLst>
                <a:path w="957" h="66">
                  <a:moveTo>
                    <a:pt x="46" y="0"/>
                  </a:moveTo>
                  <a:cubicBezTo>
                    <a:pt x="335" y="0"/>
                    <a:pt x="624" y="0"/>
                    <a:pt x="912" y="0"/>
                  </a:cubicBezTo>
                  <a:cubicBezTo>
                    <a:pt x="957" y="2"/>
                    <a:pt x="957" y="63"/>
                    <a:pt x="912" y="66"/>
                  </a:cubicBezTo>
                  <a:cubicBezTo>
                    <a:pt x="624" y="66"/>
                    <a:pt x="335" y="66"/>
                    <a:pt x="46" y="66"/>
                  </a:cubicBezTo>
                  <a:cubicBezTo>
                    <a:pt x="0" y="63"/>
                    <a:pt x="1" y="2"/>
                    <a:pt x="46" y="0"/>
                  </a:cubicBezTo>
                  <a:close/>
                </a:path>
              </a:pathLst>
            </a:custGeom>
            <a:solidFill>
              <a:srgbClr val="C8C9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2" name="矩形 41"/>
          <p:cNvSpPr/>
          <p:nvPr/>
        </p:nvSpPr>
        <p:spPr>
          <a:xfrm>
            <a:off x="1297940" y="3375660"/>
            <a:ext cx="2761615" cy="255333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zh-CN" altLang="en-US" sz="2000" dirty="0">
                <a:solidFill>
                  <a:schemeClr val="bg1"/>
                </a:solidFill>
                <a:latin typeface="+mn-ea"/>
                <a:ea typeface="+mn-ea"/>
              </a:rPr>
              <a:t>电力行业的考核是来衡量一个电力从业者是否符合从业标准的根据之一，考核大多是在线下考核，实地考核，针对这一局限性，大众提出线上考核的需求，从然衍生出线上考核。</a:t>
            </a:r>
            <a:endParaRPr lang="zh-CN" altLang="en-US" sz="2000" dirty="0">
              <a:solidFill>
                <a:schemeClr val="bg1"/>
              </a:solidFill>
              <a:latin typeface="+mn-ea"/>
              <a:ea typeface="+mn-ea"/>
            </a:endParaRPr>
          </a:p>
        </p:txBody>
      </p:sp>
      <p:sp>
        <p:nvSpPr>
          <p:cNvPr id="44" name="矩形 43"/>
          <p:cNvSpPr/>
          <p:nvPr/>
        </p:nvSpPr>
        <p:spPr>
          <a:xfrm>
            <a:off x="4457084" y="3375975"/>
            <a:ext cx="2780090" cy="255333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zh-CN" altLang="en-US" sz="2000" dirty="0">
                <a:solidFill>
                  <a:schemeClr val="bg1"/>
                </a:solidFill>
                <a:latin typeface="+mn-ea"/>
                <a:ea typeface="+mn-ea"/>
              </a:rPr>
              <a:t>在实际运作中，节省时间成本，减少场地占用，实现无纸化是大众日益提出来的需求，就此充分利用互联网技术，实现线上考核，将考试成本降到最低的需求愈见迫切。</a:t>
            </a:r>
            <a:endParaRPr lang="zh-CN" altLang="en-US" sz="2000" dirty="0">
              <a:solidFill>
                <a:schemeClr val="bg1"/>
              </a:solidFill>
              <a:latin typeface="+mn-ea"/>
              <a:ea typeface="+mn-ea"/>
            </a:endParaRPr>
          </a:p>
        </p:txBody>
      </p:sp>
      <p:sp>
        <p:nvSpPr>
          <p:cNvPr id="45" name="矩形 44"/>
          <p:cNvSpPr/>
          <p:nvPr/>
        </p:nvSpPr>
        <p:spPr>
          <a:xfrm>
            <a:off x="7922028" y="3514405"/>
            <a:ext cx="2743972" cy="13220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zh-CN" altLang="en-US" sz="2000" dirty="0">
                <a:solidFill>
                  <a:schemeClr val="bg1"/>
                </a:solidFill>
                <a:latin typeface="+mn-ea"/>
                <a:ea typeface="+mn-ea"/>
              </a:rPr>
              <a:t>行业内发展人数越来越多，需要的是整体的管理，那么一个一体化的考核系统是必不可少的。</a:t>
            </a:r>
            <a:endParaRPr lang="zh-CN" altLang="en-US" sz="2000" dirty="0">
              <a:solidFill>
                <a:schemeClr val="bg1"/>
              </a:solidFill>
              <a:latin typeface="+mn-ea"/>
              <a:ea typeface="+mn-ea"/>
            </a:endParaRPr>
          </a:p>
        </p:txBody>
      </p:sp>
      <p:sp>
        <p:nvSpPr>
          <p:cNvPr id="46" name="矩形 45"/>
          <p:cNvSpPr/>
          <p:nvPr/>
        </p:nvSpPr>
        <p:spPr>
          <a:xfrm>
            <a:off x="1765300" y="1924050"/>
            <a:ext cx="1878965" cy="583565"/>
          </a:xfrm>
          <a:prstGeom prst="rect">
            <a:avLst/>
          </a:prstGeom>
        </p:spPr>
        <p:txBody>
          <a:bodyPr wrap="square">
            <a:spAutoFit/>
          </a:bodyPr>
          <a:lstStyle/>
          <a:p>
            <a:r>
              <a:rPr lang="zh-CN" altLang="en-US" sz="3200" dirty="0">
                <a:solidFill>
                  <a:schemeClr val="bg2"/>
                </a:solidFill>
                <a:latin typeface="微软雅黑" panose="020B0503020204020204" pitchFamily="34" charset="-122"/>
                <a:ea typeface="微软雅黑" panose="020B0503020204020204" pitchFamily="34" charset="-122"/>
              </a:rPr>
              <a:t>发展</a:t>
            </a:r>
            <a:r>
              <a:rPr lang="zh-CN" altLang="en-US" sz="3200" b="1" dirty="0">
                <a:solidFill>
                  <a:schemeClr val="bg2"/>
                </a:solidFill>
                <a:latin typeface="微软雅黑" panose="020B0503020204020204" pitchFamily="34" charset="-122"/>
                <a:ea typeface="微软雅黑" panose="020B0503020204020204" pitchFamily="34" charset="-122"/>
              </a:rPr>
              <a:t>趋势</a:t>
            </a:r>
            <a:endParaRPr lang="zh-CN" altLang="en-US" sz="3200" b="1" dirty="0">
              <a:solidFill>
                <a:schemeClr val="bg2"/>
              </a:solidFill>
              <a:latin typeface="微软雅黑" panose="020B0503020204020204" pitchFamily="34" charset="-122"/>
              <a:ea typeface="微软雅黑" panose="020B0503020204020204" pitchFamily="34" charset="-122"/>
            </a:endParaRPr>
          </a:p>
        </p:txBody>
      </p:sp>
      <p:sp>
        <p:nvSpPr>
          <p:cNvPr id="47" name="矩形 46"/>
          <p:cNvSpPr/>
          <p:nvPr/>
        </p:nvSpPr>
        <p:spPr>
          <a:xfrm>
            <a:off x="5050155" y="1925320"/>
            <a:ext cx="1878965" cy="583565"/>
          </a:xfrm>
          <a:prstGeom prst="rect">
            <a:avLst/>
          </a:prstGeom>
        </p:spPr>
        <p:txBody>
          <a:bodyPr wrap="square">
            <a:spAutoFit/>
          </a:bodyPr>
          <a:lstStyle/>
          <a:p>
            <a:r>
              <a:rPr lang="zh-CN" altLang="en-US" sz="3200" b="1" dirty="0">
                <a:solidFill>
                  <a:schemeClr val="bg2"/>
                </a:solidFill>
                <a:latin typeface="微软雅黑" panose="020B0503020204020204" pitchFamily="34" charset="-122"/>
                <a:ea typeface="微软雅黑" panose="020B0503020204020204" pitchFamily="34" charset="-122"/>
              </a:rPr>
              <a:t>形势</a:t>
            </a:r>
            <a:r>
              <a:rPr lang="zh-CN" altLang="en-US" sz="3200" dirty="0">
                <a:solidFill>
                  <a:schemeClr val="bg2"/>
                </a:solidFill>
                <a:latin typeface="微软雅黑" panose="020B0503020204020204" pitchFamily="34" charset="-122"/>
                <a:ea typeface="微软雅黑" panose="020B0503020204020204" pitchFamily="34" charset="-122"/>
              </a:rPr>
              <a:t>倒逼</a:t>
            </a:r>
            <a:endParaRPr lang="zh-CN" altLang="en-US" sz="3200" dirty="0">
              <a:solidFill>
                <a:schemeClr val="bg2"/>
              </a:solidFill>
              <a:latin typeface="微软雅黑" panose="020B0503020204020204" pitchFamily="34" charset="-122"/>
              <a:ea typeface="微软雅黑" panose="020B0503020204020204" pitchFamily="34" charset="-122"/>
            </a:endParaRPr>
          </a:p>
        </p:txBody>
      </p:sp>
      <p:sp>
        <p:nvSpPr>
          <p:cNvPr id="48" name="矩形 47"/>
          <p:cNvSpPr/>
          <p:nvPr/>
        </p:nvSpPr>
        <p:spPr>
          <a:xfrm>
            <a:off x="8288655" y="1943100"/>
            <a:ext cx="1878965" cy="583565"/>
          </a:xfrm>
          <a:prstGeom prst="rect">
            <a:avLst/>
          </a:prstGeom>
        </p:spPr>
        <p:txBody>
          <a:bodyPr wrap="square">
            <a:spAutoFit/>
          </a:bodyPr>
          <a:lstStyle/>
          <a:p>
            <a:r>
              <a:rPr lang="zh-CN" altLang="en-US" sz="3200" dirty="0">
                <a:solidFill>
                  <a:schemeClr val="bg2"/>
                </a:solidFill>
                <a:latin typeface="微软雅黑" panose="020B0503020204020204" pitchFamily="34" charset="-122"/>
                <a:ea typeface="微软雅黑" panose="020B0503020204020204" pitchFamily="34" charset="-122"/>
              </a:rPr>
              <a:t>内在</a:t>
            </a:r>
            <a:r>
              <a:rPr lang="zh-CN" altLang="en-US" sz="3200" b="1" dirty="0">
                <a:solidFill>
                  <a:schemeClr val="bg2"/>
                </a:solidFill>
                <a:latin typeface="微软雅黑" panose="020B0503020204020204" pitchFamily="34" charset="-122"/>
                <a:ea typeface="微软雅黑" panose="020B0503020204020204" pitchFamily="34" charset="-122"/>
              </a:rPr>
              <a:t>需求</a:t>
            </a:r>
            <a:endParaRPr lang="zh-CN" altLang="en-US" sz="3200" b="1" dirty="0">
              <a:solidFill>
                <a:schemeClr val="bg2"/>
              </a:solidFill>
              <a:latin typeface="微软雅黑" panose="020B0503020204020204" pitchFamily="34" charset="-122"/>
              <a:ea typeface="微软雅黑" panose="020B0503020204020204" pitchFamily="34" charset="-122"/>
            </a:endParaRPr>
          </a:p>
        </p:txBody>
      </p:sp>
      <p:sp>
        <p:nvSpPr>
          <p:cNvPr id="83" name="文本框 82"/>
          <p:cNvSpPr txBox="1"/>
          <p:nvPr/>
        </p:nvSpPr>
        <p:spPr>
          <a:xfrm>
            <a:off x="2090420" y="1067435"/>
            <a:ext cx="969645" cy="706755"/>
          </a:xfrm>
          <a:prstGeom prst="rect">
            <a:avLst/>
          </a:prstGeom>
          <a:noFill/>
        </p:spPr>
        <p:txBody>
          <a:bodyPr wrap="square" rtlCol="0">
            <a:spAutoFit/>
          </a:bodyPr>
          <a:lstStyle/>
          <a:p>
            <a:r>
              <a:rPr lang="en-US" altLang="zh-CN" sz="4000" dirty="0">
                <a:solidFill>
                  <a:schemeClr val="bg2"/>
                </a:solidFill>
                <a:latin typeface="Lifeline JL" panose="00000400000000000000" pitchFamily="2" charset="0"/>
              </a:rPr>
              <a:t>0</a:t>
            </a:r>
            <a:r>
              <a:rPr lang="en-US" altLang="zh-CN" sz="4000" dirty="0">
                <a:solidFill>
                  <a:schemeClr val="bg2"/>
                </a:solidFill>
                <a:latin typeface="Lifeline JL" panose="00000400000000000000" pitchFamily="2" charset="0"/>
                <a:sym typeface="+mn-ea"/>
              </a:rPr>
              <a:t>1</a:t>
            </a:r>
            <a:endParaRPr lang="zh-CN" altLang="en-US" sz="4000" dirty="0">
              <a:solidFill>
                <a:schemeClr val="bg2"/>
              </a:solidFill>
              <a:latin typeface="Lifeline JL" panose="00000400000000000000" pitchFamily="2" charset="0"/>
            </a:endParaRPr>
          </a:p>
        </p:txBody>
      </p:sp>
      <p:sp>
        <p:nvSpPr>
          <p:cNvPr id="84" name="文本框 83"/>
          <p:cNvSpPr txBox="1"/>
          <p:nvPr/>
        </p:nvSpPr>
        <p:spPr>
          <a:xfrm>
            <a:off x="5266690" y="1067435"/>
            <a:ext cx="1445895" cy="706755"/>
          </a:xfrm>
          <a:prstGeom prst="rect">
            <a:avLst/>
          </a:prstGeom>
          <a:noFill/>
        </p:spPr>
        <p:txBody>
          <a:bodyPr wrap="square" rtlCol="0">
            <a:spAutoFit/>
          </a:bodyPr>
          <a:lstStyle/>
          <a:p>
            <a:r>
              <a:rPr lang="en-US" altLang="zh-CN" sz="4000" dirty="0">
                <a:solidFill>
                  <a:schemeClr val="bg2"/>
                </a:solidFill>
                <a:latin typeface="Lifeline JL" panose="00000400000000000000" pitchFamily="2" charset="0"/>
              </a:rPr>
              <a:t>02</a:t>
            </a:r>
            <a:endParaRPr lang="zh-CN" altLang="en-US" sz="4000" dirty="0">
              <a:solidFill>
                <a:schemeClr val="bg2"/>
              </a:solidFill>
              <a:latin typeface="Lifeline JL" panose="00000400000000000000" pitchFamily="2" charset="0"/>
            </a:endParaRPr>
          </a:p>
        </p:txBody>
      </p:sp>
      <p:sp>
        <p:nvSpPr>
          <p:cNvPr id="85" name="文本框 84"/>
          <p:cNvSpPr txBox="1"/>
          <p:nvPr/>
        </p:nvSpPr>
        <p:spPr>
          <a:xfrm>
            <a:off x="8434070" y="1067435"/>
            <a:ext cx="1588135" cy="706755"/>
          </a:xfrm>
          <a:prstGeom prst="rect">
            <a:avLst/>
          </a:prstGeom>
          <a:noFill/>
        </p:spPr>
        <p:txBody>
          <a:bodyPr wrap="square" rtlCol="0">
            <a:spAutoFit/>
          </a:bodyPr>
          <a:lstStyle/>
          <a:p>
            <a:r>
              <a:rPr lang="en-US" altLang="zh-CN" sz="4000" dirty="0">
                <a:solidFill>
                  <a:schemeClr val="bg2"/>
                </a:solidFill>
                <a:latin typeface="Lifeline JL" panose="00000400000000000000" pitchFamily="2" charset="0"/>
              </a:rPr>
              <a:t>03</a:t>
            </a:r>
            <a:endParaRPr lang="zh-CN" altLang="en-US" sz="4000" dirty="0">
              <a:solidFill>
                <a:schemeClr val="bg2"/>
              </a:solidFill>
              <a:latin typeface="Lifeline JL" panose="00000400000000000000" pitchFamily="2"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1.2 </a:t>
            </a:r>
            <a:r>
              <a:rPr lang="zh-CN" altLang="en-US" b="0">
                <a:solidFill>
                  <a:schemeClr val="bg1"/>
                </a:solidFill>
              </a:rPr>
              <a:t>国内相关研究情况</a:t>
            </a:r>
            <a:endParaRPr lang="zh-CN" altLang="en-US" b="0" dirty="0">
              <a:solidFill>
                <a:schemeClr val="bg1"/>
              </a:solidFill>
            </a:endParaRPr>
          </a:p>
        </p:txBody>
      </p:sp>
      <p:sp>
        <p:nvSpPr>
          <p:cNvPr id="36"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43" name="直接连接符 42"/>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Freeform 5"/>
          <p:cNvSpPr/>
          <p:nvPr/>
        </p:nvSpPr>
        <p:spPr bwMode="auto">
          <a:xfrm>
            <a:off x="1696511" y="2790392"/>
            <a:ext cx="1900602"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7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7" y="1834"/>
                </a:cubicBezTo>
                <a:lnTo>
                  <a:pt x="575" y="1005"/>
                </a:lnTo>
                <a:cubicBezTo>
                  <a:pt x="734" y="729"/>
                  <a:pt x="894" y="453"/>
                  <a:pt x="1053" y="178"/>
                </a:cubicBezTo>
                <a:cubicBezTo>
                  <a:pt x="1178" y="2"/>
                  <a:pt x="1297" y="0"/>
                  <a:pt x="1408" y="175"/>
                </a:cubicBezTo>
                <a:close/>
              </a:path>
            </a:pathLst>
          </a:cu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46" name="Freeform 6"/>
          <p:cNvSpPr/>
          <p:nvPr/>
        </p:nvSpPr>
        <p:spPr bwMode="auto">
          <a:xfrm>
            <a:off x="5033077" y="2790392"/>
            <a:ext cx="1898864" cy="1389570"/>
          </a:xfrm>
          <a:custGeom>
            <a:avLst/>
            <a:gdLst>
              <a:gd name="T0" fmla="*/ 1407 w 2453"/>
              <a:gd name="T1" fmla="*/ 175 h 2140"/>
              <a:gd name="T2" fmla="*/ 1886 w 2453"/>
              <a:gd name="T3" fmla="*/ 1005 h 2140"/>
              <a:gd name="T4" fmla="*/ 2364 w 2453"/>
              <a:gd name="T5" fmla="*/ 1832 h 2140"/>
              <a:gd name="T6" fmla="*/ 2188 w 2453"/>
              <a:gd name="T7" fmla="*/ 2140 h 2140"/>
              <a:gd name="T8" fmla="*/ 1231 w 2453"/>
              <a:gd name="T9" fmla="*/ 2140 h 2140"/>
              <a:gd name="T10" fmla="*/ 276 w 2453"/>
              <a:gd name="T11" fmla="*/ 2140 h 2140"/>
              <a:gd name="T12" fmla="*/ 96 w 2453"/>
              <a:gd name="T13" fmla="*/ 1834 h 2140"/>
              <a:gd name="T14" fmla="*/ 575 w 2453"/>
              <a:gd name="T15" fmla="*/ 1005 h 2140"/>
              <a:gd name="T16" fmla="*/ 1052 w 2453"/>
              <a:gd name="T17" fmla="*/ 178 h 2140"/>
              <a:gd name="T18" fmla="*/ 1407 w 2453"/>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3" h="2140">
                <a:moveTo>
                  <a:pt x="1407" y="175"/>
                </a:moveTo>
                <a:lnTo>
                  <a:pt x="1886" y="1005"/>
                </a:lnTo>
                <a:cubicBezTo>
                  <a:pt x="2045" y="1280"/>
                  <a:pt x="2205" y="1556"/>
                  <a:pt x="2364" y="1832"/>
                </a:cubicBezTo>
                <a:cubicBezTo>
                  <a:pt x="2453" y="2028"/>
                  <a:pt x="2396" y="2132"/>
                  <a:pt x="2188" y="2140"/>
                </a:cubicBezTo>
                <a:lnTo>
                  <a:pt x="1231" y="2140"/>
                </a:lnTo>
                <a:cubicBezTo>
                  <a:pt x="912" y="2140"/>
                  <a:pt x="594" y="2140"/>
                  <a:pt x="276" y="2140"/>
                </a:cubicBezTo>
                <a:cubicBezTo>
                  <a:pt x="61" y="2119"/>
                  <a:pt x="0" y="2018"/>
                  <a:pt x="96" y="1834"/>
                </a:cubicBezTo>
                <a:lnTo>
                  <a:pt x="575" y="1005"/>
                </a:lnTo>
                <a:cubicBezTo>
                  <a:pt x="734" y="729"/>
                  <a:pt x="893" y="453"/>
                  <a:pt x="1052" y="178"/>
                </a:cubicBezTo>
                <a:cubicBezTo>
                  <a:pt x="1178" y="2"/>
                  <a:pt x="1296" y="0"/>
                  <a:pt x="1407" y="175"/>
                </a:cubicBezTo>
                <a:close/>
              </a:path>
            </a:pathLst>
          </a:cu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47" name="Freeform 7"/>
          <p:cNvSpPr/>
          <p:nvPr/>
        </p:nvSpPr>
        <p:spPr bwMode="auto">
          <a:xfrm>
            <a:off x="8369568" y="2790392"/>
            <a:ext cx="1898864"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6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6" y="1834"/>
                </a:cubicBezTo>
                <a:lnTo>
                  <a:pt x="575" y="1005"/>
                </a:lnTo>
                <a:cubicBezTo>
                  <a:pt x="734" y="729"/>
                  <a:pt x="894" y="453"/>
                  <a:pt x="1053" y="178"/>
                </a:cubicBezTo>
                <a:cubicBezTo>
                  <a:pt x="1178" y="2"/>
                  <a:pt x="1297" y="0"/>
                  <a:pt x="1408" y="175"/>
                </a:cubicBezTo>
                <a:close/>
              </a:path>
            </a:pathLst>
          </a:cu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48" name="Freeform 8"/>
          <p:cNvSpPr/>
          <p:nvPr/>
        </p:nvSpPr>
        <p:spPr bwMode="auto">
          <a:xfrm>
            <a:off x="3364756" y="2733250"/>
            <a:ext cx="1900602" cy="1389570"/>
          </a:xfrm>
          <a:custGeom>
            <a:avLst/>
            <a:gdLst>
              <a:gd name="T0" fmla="*/ 1408 w 2454"/>
              <a:gd name="T1" fmla="*/ 1966 h 2141"/>
              <a:gd name="T2" fmla="*/ 1887 w 2454"/>
              <a:gd name="T3" fmla="*/ 1136 h 2141"/>
              <a:gd name="T4" fmla="*/ 2365 w 2454"/>
              <a:gd name="T5" fmla="*/ 309 h 2141"/>
              <a:gd name="T6" fmla="*/ 2189 w 2454"/>
              <a:gd name="T7" fmla="*/ 0 h 2141"/>
              <a:gd name="T8" fmla="*/ 1231 w 2454"/>
              <a:gd name="T9" fmla="*/ 0 h 2141"/>
              <a:gd name="T10" fmla="*/ 276 w 2454"/>
              <a:gd name="T11" fmla="*/ 0 h 2141"/>
              <a:gd name="T12" fmla="*/ 97 w 2454"/>
              <a:gd name="T13" fmla="*/ 307 h 2141"/>
              <a:gd name="T14" fmla="*/ 576 w 2454"/>
              <a:gd name="T15" fmla="*/ 1136 h 2141"/>
              <a:gd name="T16" fmla="*/ 1053 w 2454"/>
              <a:gd name="T17" fmla="*/ 1963 h 2141"/>
              <a:gd name="T18" fmla="*/ 1408 w 2454"/>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1">
                <a:moveTo>
                  <a:pt x="1408" y="1966"/>
                </a:moveTo>
                <a:lnTo>
                  <a:pt x="1887" y="1136"/>
                </a:lnTo>
                <a:cubicBezTo>
                  <a:pt x="2046" y="861"/>
                  <a:pt x="2205" y="585"/>
                  <a:pt x="2365" y="309"/>
                </a:cubicBezTo>
                <a:cubicBezTo>
                  <a:pt x="2454" y="113"/>
                  <a:pt x="2396" y="9"/>
                  <a:pt x="2189" y="0"/>
                </a:cubicBezTo>
                <a:lnTo>
                  <a:pt x="1231" y="0"/>
                </a:lnTo>
                <a:cubicBezTo>
                  <a:pt x="913" y="0"/>
                  <a:pt x="595" y="0"/>
                  <a:pt x="276" y="0"/>
                </a:cubicBezTo>
                <a:cubicBezTo>
                  <a:pt x="61" y="21"/>
                  <a:pt x="0" y="123"/>
                  <a:pt x="97" y="307"/>
                </a:cubicBezTo>
                <a:lnTo>
                  <a:pt x="576" y="1136"/>
                </a:lnTo>
                <a:cubicBezTo>
                  <a:pt x="735" y="1412"/>
                  <a:pt x="894" y="1688"/>
                  <a:pt x="1053" y="1963"/>
                </a:cubicBezTo>
                <a:cubicBezTo>
                  <a:pt x="1179" y="2139"/>
                  <a:pt x="1297" y="2141"/>
                  <a:pt x="1408" y="1966"/>
                </a:cubicBezTo>
                <a:close/>
              </a:path>
            </a:pathLst>
          </a:cu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49" name="Freeform 9"/>
          <p:cNvSpPr/>
          <p:nvPr/>
        </p:nvSpPr>
        <p:spPr bwMode="auto">
          <a:xfrm>
            <a:off x="6701322" y="2733250"/>
            <a:ext cx="1898864" cy="1389570"/>
          </a:xfrm>
          <a:custGeom>
            <a:avLst/>
            <a:gdLst>
              <a:gd name="T0" fmla="*/ 1408 w 2453"/>
              <a:gd name="T1" fmla="*/ 1966 h 2141"/>
              <a:gd name="T2" fmla="*/ 1886 w 2453"/>
              <a:gd name="T3" fmla="*/ 1136 h 2141"/>
              <a:gd name="T4" fmla="*/ 2364 w 2453"/>
              <a:gd name="T5" fmla="*/ 309 h 2141"/>
              <a:gd name="T6" fmla="*/ 2188 w 2453"/>
              <a:gd name="T7" fmla="*/ 0 h 2141"/>
              <a:gd name="T8" fmla="*/ 1231 w 2453"/>
              <a:gd name="T9" fmla="*/ 0 h 2141"/>
              <a:gd name="T10" fmla="*/ 276 w 2453"/>
              <a:gd name="T11" fmla="*/ 0 h 2141"/>
              <a:gd name="T12" fmla="*/ 96 w 2453"/>
              <a:gd name="T13" fmla="*/ 307 h 2141"/>
              <a:gd name="T14" fmla="*/ 575 w 2453"/>
              <a:gd name="T15" fmla="*/ 1136 h 2141"/>
              <a:gd name="T16" fmla="*/ 1052 w 2453"/>
              <a:gd name="T17" fmla="*/ 1963 h 2141"/>
              <a:gd name="T18" fmla="*/ 1408 w 2453"/>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3" h="2141">
                <a:moveTo>
                  <a:pt x="1408" y="1966"/>
                </a:moveTo>
                <a:lnTo>
                  <a:pt x="1886" y="1136"/>
                </a:lnTo>
                <a:cubicBezTo>
                  <a:pt x="2046" y="861"/>
                  <a:pt x="2205" y="585"/>
                  <a:pt x="2364" y="309"/>
                </a:cubicBezTo>
                <a:cubicBezTo>
                  <a:pt x="2453" y="113"/>
                  <a:pt x="2396" y="9"/>
                  <a:pt x="2188" y="0"/>
                </a:cubicBezTo>
                <a:lnTo>
                  <a:pt x="1231" y="0"/>
                </a:lnTo>
                <a:cubicBezTo>
                  <a:pt x="912" y="0"/>
                  <a:pt x="594" y="0"/>
                  <a:pt x="276" y="0"/>
                </a:cubicBezTo>
                <a:cubicBezTo>
                  <a:pt x="61" y="21"/>
                  <a:pt x="0" y="123"/>
                  <a:pt x="96" y="307"/>
                </a:cubicBezTo>
                <a:lnTo>
                  <a:pt x="575" y="1136"/>
                </a:lnTo>
                <a:cubicBezTo>
                  <a:pt x="734" y="1412"/>
                  <a:pt x="893" y="1688"/>
                  <a:pt x="1052" y="1963"/>
                </a:cubicBezTo>
                <a:cubicBezTo>
                  <a:pt x="1178" y="2139"/>
                  <a:pt x="1297" y="2141"/>
                  <a:pt x="1408" y="1966"/>
                </a:cubicBezTo>
                <a:close/>
              </a:path>
            </a:pathLst>
          </a:cu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50" name="Freeform 10"/>
          <p:cNvSpPr/>
          <p:nvPr/>
        </p:nvSpPr>
        <p:spPr bwMode="auto">
          <a:xfrm>
            <a:off x="1748405" y="1301855"/>
            <a:ext cx="842853" cy="1684119"/>
          </a:xfrm>
          <a:custGeom>
            <a:avLst/>
            <a:gdLst>
              <a:gd name="T0" fmla="*/ 1191 w 1191"/>
              <a:gd name="T1" fmla="*/ 2372 h 2372"/>
              <a:gd name="T2" fmla="*/ 0 w 1191"/>
              <a:gd name="T3" fmla="*/ 2372 h 2372"/>
              <a:gd name="T4" fmla="*/ 0 w 1191"/>
              <a:gd name="T5" fmla="*/ 0 h 2372"/>
            </a:gdLst>
            <a:ahLst/>
            <a:cxnLst>
              <a:cxn ang="0">
                <a:pos x="T0" y="T1"/>
              </a:cxn>
              <a:cxn ang="0">
                <a:pos x="T2" y="T3"/>
              </a:cxn>
              <a:cxn ang="0">
                <a:pos x="T4" y="T5"/>
              </a:cxn>
            </a:cxnLst>
            <a:rect l="0" t="0" r="r" b="b"/>
            <a:pathLst>
              <a:path w="1191" h="2372">
                <a:moveTo>
                  <a:pt x="1191" y="2372"/>
                </a:moveTo>
                <a:lnTo>
                  <a:pt x="0" y="2372"/>
                </a:lnTo>
                <a:lnTo>
                  <a:pt x="0" y="0"/>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1" name="Freeform 11"/>
          <p:cNvSpPr/>
          <p:nvPr/>
        </p:nvSpPr>
        <p:spPr bwMode="auto">
          <a:xfrm>
            <a:off x="5442037" y="1301855"/>
            <a:ext cx="493649" cy="1684119"/>
          </a:xfrm>
          <a:custGeom>
            <a:avLst/>
            <a:gdLst>
              <a:gd name="T0" fmla="*/ 697 w 697"/>
              <a:gd name="T1" fmla="*/ 2372 h 2372"/>
              <a:gd name="T2" fmla="*/ 0 w 697"/>
              <a:gd name="T3" fmla="*/ 2372 h 2372"/>
              <a:gd name="T4" fmla="*/ 0 w 697"/>
              <a:gd name="T5" fmla="*/ 0 h 2372"/>
            </a:gdLst>
            <a:ahLst/>
            <a:cxnLst>
              <a:cxn ang="0">
                <a:pos x="T0" y="T1"/>
              </a:cxn>
              <a:cxn ang="0">
                <a:pos x="T2" y="T3"/>
              </a:cxn>
              <a:cxn ang="0">
                <a:pos x="T4" y="T5"/>
              </a:cxn>
            </a:cxnLst>
            <a:rect l="0" t="0" r="r" b="b"/>
            <a:pathLst>
              <a:path w="697" h="2372">
                <a:moveTo>
                  <a:pt x="697" y="2372"/>
                </a:moveTo>
                <a:lnTo>
                  <a:pt x="0" y="2372"/>
                </a:lnTo>
                <a:lnTo>
                  <a:pt x="0" y="0"/>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2" name="Freeform 12"/>
          <p:cNvSpPr/>
          <p:nvPr/>
        </p:nvSpPr>
        <p:spPr bwMode="auto">
          <a:xfrm>
            <a:off x="8761067" y="1301855"/>
            <a:ext cx="523807" cy="1684119"/>
          </a:xfrm>
          <a:custGeom>
            <a:avLst/>
            <a:gdLst>
              <a:gd name="T0" fmla="*/ 741 w 741"/>
              <a:gd name="T1" fmla="*/ 2372 h 2372"/>
              <a:gd name="T2" fmla="*/ 0 w 741"/>
              <a:gd name="T3" fmla="*/ 2372 h 2372"/>
              <a:gd name="T4" fmla="*/ 0 w 741"/>
              <a:gd name="T5" fmla="*/ 0 h 2372"/>
            </a:gdLst>
            <a:ahLst/>
            <a:cxnLst>
              <a:cxn ang="0">
                <a:pos x="T0" y="T1"/>
              </a:cxn>
              <a:cxn ang="0">
                <a:pos x="T2" y="T3"/>
              </a:cxn>
              <a:cxn ang="0">
                <a:pos x="T4" y="T5"/>
              </a:cxn>
            </a:cxnLst>
            <a:rect l="0" t="0" r="r" b="b"/>
            <a:pathLst>
              <a:path w="741" h="2372">
                <a:moveTo>
                  <a:pt x="741" y="2372"/>
                </a:moveTo>
                <a:lnTo>
                  <a:pt x="0" y="2372"/>
                </a:lnTo>
                <a:lnTo>
                  <a:pt x="0" y="0"/>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3" name="Freeform 13"/>
          <p:cNvSpPr/>
          <p:nvPr/>
        </p:nvSpPr>
        <p:spPr bwMode="auto">
          <a:xfrm>
            <a:off x="3719823" y="3955809"/>
            <a:ext cx="599997" cy="1652373"/>
          </a:xfrm>
          <a:custGeom>
            <a:avLst/>
            <a:gdLst>
              <a:gd name="T0" fmla="*/ 847 w 847"/>
              <a:gd name="T1" fmla="*/ 0 h 2329"/>
              <a:gd name="T2" fmla="*/ 0 w 847"/>
              <a:gd name="T3" fmla="*/ 0 h 2329"/>
              <a:gd name="T4" fmla="*/ 0 w 847"/>
              <a:gd name="T5" fmla="*/ 2329 h 2329"/>
            </a:gdLst>
            <a:ahLst/>
            <a:cxnLst>
              <a:cxn ang="0">
                <a:pos x="T0" y="T1"/>
              </a:cxn>
              <a:cxn ang="0">
                <a:pos x="T2" y="T3"/>
              </a:cxn>
              <a:cxn ang="0">
                <a:pos x="T4" y="T5"/>
              </a:cxn>
            </a:cxnLst>
            <a:rect l="0" t="0" r="r" b="b"/>
            <a:pathLst>
              <a:path w="847" h="2329">
                <a:moveTo>
                  <a:pt x="847" y="0"/>
                </a:moveTo>
                <a:lnTo>
                  <a:pt x="0" y="0"/>
                </a:lnTo>
                <a:lnTo>
                  <a:pt x="0" y="2329"/>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4" name="Freeform 14"/>
          <p:cNvSpPr/>
          <p:nvPr/>
        </p:nvSpPr>
        <p:spPr bwMode="auto">
          <a:xfrm>
            <a:off x="7176948" y="3955809"/>
            <a:ext cx="455554" cy="1652373"/>
          </a:xfrm>
          <a:custGeom>
            <a:avLst/>
            <a:gdLst>
              <a:gd name="T0" fmla="*/ 644 w 644"/>
              <a:gd name="T1" fmla="*/ 0 h 2329"/>
              <a:gd name="T2" fmla="*/ 0 w 644"/>
              <a:gd name="T3" fmla="*/ 0 h 2329"/>
              <a:gd name="T4" fmla="*/ 0 w 644"/>
              <a:gd name="T5" fmla="*/ 2329 h 2329"/>
            </a:gdLst>
            <a:ahLst/>
            <a:cxnLst>
              <a:cxn ang="0">
                <a:pos x="T0" y="T1"/>
              </a:cxn>
              <a:cxn ang="0">
                <a:pos x="T2" y="T3"/>
              </a:cxn>
              <a:cxn ang="0">
                <a:pos x="T4" y="T5"/>
              </a:cxn>
            </a:cxnLst>
            <a:rect l="0" t="0" r="r" b="b"/>
            <a:pathLst>
              <a:path w="644" h="2329">
                <a:moveTo>
                  <a:pt x="644" y="0"/>
                </a:moveTo>
                <a:lnTo>
                  <a:pt x="0" y="0"/>
                </a:lnTo>
                <a:lnTo>
                  <a:pt x="0" y="2329"/>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5" name="矩形 54"/>
          <p:cNvSpPr/>
          <p:nvPr/>
        </p:nvSpPr>
        <p:spPr>
          <a:xfrm>
            <a:off x="1809115" y="1410970"/>
            <a:ext cx="3354705" cy="1322070"/>
          </a:xfrm>
          <a:prstGeom prst="rect">
            <a:avLst/>
          </a:prstGeom>
          <a:noFill/>
        </p:spPr>
        <p:txBody>
          <a:bodyPr wrap="square" rtlCol="0">
            <a:spAutoFit/>
          </a:bodyPr>
          <a:lstStyle/>
          <a:p>
            <a:r>
              <a:rPr lang="zh-CN" altLang="en-US" sz="1600" dirty="0">
                <a:solidFill>
                  <a:schemeClr val="bg1"/>
                </a:solidFill>
                <a:latin typeface="+mj-ea"/>
                <a:ea typeface="+mj-ea"/>
              </a:rPr>
              <a:t>起步</a:t>
            </a:r>
            <a:r>
              <a:rPr lang="zh-CN" altLang="en-US" sz="1600">
                <a:solidFill>
                  <a:schemeClr val="bg1"/>
                </a:solidFill>
                <a:latin typeface="+mj-ea"/>
                <a:ea typeface="+mj-ea"/>
              </a:rPr>
              <a:t>于上世纪</a:t>
            </a:r>
            <a:r>
              <a:rPr lang="en-US" altLang="zh-CN" sz="1600" dirty="0">
                <a:solidFill>
                  <a:schemeClr val="bg1"/>
                </a:solidFill>
                <a:latin typeface="+mj-ea"/>
                <a:ea typeface="+mj-ea"/>
              </a:rPr>
              <a:t>90</a:t>
            </a:r>
            <a:r>
              <a:rPr lang="zh-CN" altLang="en-US" sz="1600" dirty="0">
                <a:solidFill>
                  <a:schemeClr val="bg1"/>
                </a:solidFill>
                <a:latin typeface="+mj-ea"/>
                <a:ea typeface="+mj-ea"/>
              </a:rPr>
              <a:t>初，总共</a:t>
            </a:r>
            <a:r>
              <a:rPr lang="zh-CN" altLang="en-US" sz="1600">
                <a:solidFill>
                  <a:schemeClr val="bg1"/>
                </a:solidFill>
                <a:latin typeface="+mj-ea"/>
                <a:ea typeface="+mj-ea"/>
              </a:rPr>
              <a:t>发展不过</a:t>
            </a:r>
            <a:r>
              <a:rPr lang="en-US" altLang="zh-CN" sz="1600" dirty="0">
                <a:solidFill>
                  <a:schemeClr val="bg1"/>
                </a:solidFill>
                <a:latin typeface="+mj-ea"/>
                <a:ea typeface="+mj-ea"/>
              </a:rPr>
              <a:t>20</a:t>
            </a:r>
            <a:r>
              <a:rPr lang="zh-CN" altLang="en-US" sz="1600" dirty="0">
                <a:solidFill>
                  <a:schemeClr val="bg1"/>
                </a:solidFill>
                <a:latin typeface="+mj-ea"/>
                <a:ea typeface="+mj-ea"/>
              </a:rPr>
              <a:t>余年时间。</a:t>
            </a:r>
            <a:endParaRPr lang="zh-CN" altLang="en-US" sz="1600" dirty="0">
              <a:solidFill>
                <a:schemeClr val="bg1"/>
              </a:solidFill>
              <a:latin typeface="+mj-ea"/>
              <a:ea typeface="+mj-ea"/>
            </a:endParaRPr>
          </a:p>
          <a:p>
            <a:r>
              <a:rPr lang="zh-CN" altLang="en-US" sz="1600" dirty="0">
                <a:solidFill>
                  <a:schemeClr val="bg1"/>
                </a:solidFill>
                <a:latin typeface="+mj-ea"/>
                <a:ea typeface="+mj-ea"/>
              </a:rPr>
              <a:t>最初起步还是在国外开始，美国教育考试服务中心使用新一代托福网络考试系统TOEFL iBT,即托福网考</a:t>
            </a:r>
            <a:endParaRPr lang="zh-CN" altLang="en-US" sz="1600" dirty="0">
              <a:solidFill>
                <a:schemeClr val="bg1"/>
              </a:solidFill>
              <a:latin typeface="+mj-ea"/>
              <a:ea typeface="+mj-ea"/>
            </a:endParaRPr>
          </a:p>
        </p:txBody>
      </p:sp>
      <p:sp>
        <p:nvSpPr>
          <p:cNvPr id="56" name="矩形 55"/>
          <p:cNvSpPr/>
          <p:nvPr/>
        </p:nvSpPr>
        <p:spPr>
          <a:xfrm>
            <a:off x="1736658" y="1076013"/>
            <a:ext cx="1107996" cy="369332"/>
          </a:xfrm>
          <a:prstGeom prst="rect">
            <a:avLst/>
          </a:prstGeom>
        </p:spPr>
        <p:txBody>
          <a:bodyPr wrap="none">
            <a:spAutoFit/>
          </a:bodyPr>
          <a:lstStyle/>
          <a:p>
            <a:r>
              <a:rPr lang="zh-CN" altLang="en-US" b="1" dirty="0">
                <a:solidFill>
                  <a:schemeClr val="bg1"/>
                </a:solidFill>
                <a:latin typeface="+mj-ea"/>
                <a:ea typeface="+mj-ea"/>
              </a:rPr>
              <a:t>起步较晚</a:t>
            </a:r>
            <a:endParaRPr lang="zh-CN" altLang="en-US" b="1" dirty="0">
              <a:solidFill>
                <a:schemeClr val="bg1"/>
              </a:solidFill>
              <a:latin typeface="+mj-ea"/>
              <a:ea typeface="+mj-ea"/>
            </a:endParaRPr>
          </a:p>
        </p:txBody>
      </p:sp>
      <p:sp>
        <p:nvSpPr>
          <p:cNvPr id="57" name="文本框 56"/>
          <p:cNvSpPr txBox="1"/>
          <p:nvPr/>
        </p:nvSpPr>
        <p:spPr>
          <a:xfrm>
            <a:off x="2288736" y="3249645"/>
            <a:ext cx="630301"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01</a:t>
            </a:r>
            <a:endParaRPr lang="zh-CN" altLang="en-US" sz="4400" dirty="0">
              <a:solidFill>
                <a:schemeClr val="bg2"/>
              </a:solidFill>
              <a:latin typeface="Lifeline JL" panose="00000400000000000000" pitchFamily="2" charset="0"/>
            </a:endParaRPr>
          </a:p>
        </p:txBody>
      </p:sp>
      <p:sp>
        <p:nvSpPr>
          <p:cNvPr id="58" name="文本框 57"/>
          <p:cNvSpPr txBox="1"/>
          <p:nvPr/>
        </p:nvSpPr>
        <p:spPr>
          <a:xfrm>
            <a:off x="3890110" y="2780159"/>
            <a:ext cx="803425"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02</a:t>
            </a:r>
            <a:endParaRPr lang="zh-CN" altLang="en-US" sz="4400" dirty="0">
              <a:solidFill>
                <a:schemeClr val="bg2"/>
              </a:solidFill>
              <a:latin typeface="Lifeline JL" panose="00000400000000000000" pitchFamily="2" charset="0"/>
            </a:endParaRPr>
          </a:p>
        </p:txBody>
      </p:sp>
      <p:sp>
        <p:nvSpPr>
          <p:cNvPr id="59" name="文本框 58"/>
          <p:cNvSpPr txBox="1"/>
          <p:nvPr/>
        </p:nvSpPr>
        <p:spPr>
          <a:xfrm>
            <a:off x="5557547" y="3249645"/>
            <a:ext cx="809837"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03</a:t>
            </a:r>
            <a:endParaRPr lang="zh-CN" altLang="en-US" sz="4400" dirty="0">
              <a:solidFill>
                <a:schemeClr val="bg2"/>
              </a:solidFill>
              <a:latin typeface="Lifeline JL" panose="00000400000000000000" pitchFamily="2" charset="0"/>
            </a:endParaRPr>
          </a:p>
        </p:txBody>
      </p:sp>
      <p:sp>
        <p:nvSpPr>
          <p:cNvPr id="60" name="文本框 59"/>
          <p:cNvSpPr txBox="1"/>
          <p:nvPr/>
        </p:nvSpPr>
        <p:spPr>
          <a:xfrm>
            <a:off x="7232088" y="2780159"/>
            <a:ext cx="817853"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04</a:t>
            </a:r>
            <a:endParaRPr lang="zh-CN" altLang="en-US" sz="4400" dirty="0">
              <a:solidFill>
                <a:schemeClr val="bg2"/>
              </a:solidFill>
              <a:latin typeface="Lifeline JL" panose="00000400000000000000" pitchFamily="2" charset="0"/>
            </a:endParaRPr>
          </a:p>
        </p:txBody>
      </p:sp>
      <p:sp>
        <p:nvSpPr>
          <p:cNvPr id="61" name="文本框 60"/>
          <p:cNvSpPr txBox="1"/>
          <p:nvPr/>
        </p:nvSpPr>
        <p:spPr>
          <a:xfrm>
            <a:off x="8936115" y="3249645"/>
            <a:ext cx="803425"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05</a:t>
            </a:r>
            <a:endParaRPr lang="zh-CN" altLang="en-US" sz="4400" dirty="0">
              <a:solidFill>
                <a:schemeClr val="bg2"/>
              </a:solidFill>
              <a:latin typeface="Lifeline JL" panose="00000400000000000000" pitchFamily="2" charset="0"/>
            </a:endParaRPr>
          </a:p>
        </p:txBody>
      </p:sp>
      <p:sp>
        <p:nvSpPr>
          <p:cNvPr id="62" name="矩形 61"/>
          <p:cNvSpPr/>
          <p:nvPr/>
        </p:nvSpPr>
        <p:spPr>
          <a:xfrm>
            <a:off x="3751485" y="4778249"/>
            <a:ext cx="3142089" cy="1322070"/>
          </a:xfrm>
          <a:prstGeom prst="rect">
            <a:avLst/>
          </a:prstGeom>
          <a:noFill/>
        </p:spPr>
        <p:txBody>
          <a:bodyPr wrap="square" rtlCol="0">
            <a:spAutoFit/>
          </a:bodyPr>
          <a:lstStyle/>
          <a:p>
            <a:r>
              <a:rPr lang="zh-CN" altLang="en-US" sz="1600" dirty="0">
                <a:solidFill>
                  <a:schemeClr val="bg1"/>
                </a:solidFill>
                <a:latin typeface="+mj-ea"/>
                <a:ea typeface="+mj-ea"/>
              </a:rPr>
              <a:t>互联网行业体系整体完善，但是对于线上考核这一方面的法律法规也仍欠缺。像驾考科一线上考核也还是需要人为监考，来杜绝</a:t>
            </a:r>
            <a:r>
              <a:rPr lang="zh-CN" altLang="en-US" sz="1600" dirty="0">
                <a:solidFill>
                  <a:schemeClr val="bg1"/>
                </a:solidFill>
                <a:latin typeface="+mj-ea"/>
                <a:ea typeface="+mj-ea"/>
              </a:rPr>
              <a:t>舞弊</a:t>
            </a:r>
            <a:endParaRPr lang="zh-CN" altLang="en-US" sz="1600" dirty="0">
              <a:solidFill>
                <a:schemeClr val="bg1"/>
              </a:solidFill>
              <a:latin typeface="+mj-ea"/>
              <a:ea typeface="+mj-ea"/>
            </a:endParaRPr>
          </a:p>
        </p:txBody>
      </p:sp>
      <p:sp>
        <p:nvSpPr>
          <p:cNvPr id="86" name="矩形 85"/>
          <p:cNvSpPr/>
          <p:nvPr/>
        </p:nvSpPr>
        <p:spPr>
          <a:xfrm>
            <a:off x="3801933" y="4454327"/>
            <a:ext cx="2011680" cy="368300"/>
          </a:xfrm>
          <a:prstGeom prst="rect">
            <a:avLst/>
          </a:prstGeom>
        </p:spPr>
        <p:txBody>
          <a:bodyPr wrap="none">
            <a:spAutoFit/>
          </a:bodyPr>
          <a:lstStyle/>
          <a:p>
            <a:r>
              <a:rPr lang="zh-CN" altLang="en-US" b="1" dirty="0">
                <a:solidFill>
                  <a:schemeClr val="bg1"/>
                </a:solidFill>
                <a:latin typeface="+mj-ea"/>
                <a:ea typeface="+mj-ea"/>
              </a:rPr>
              <a:t>政策法规制定不全</a:t>
            </a:r>
            <a:endParaRPr lang="zh-CN" altLang="en-US" b="1" dirty="0">
              <a:solidFill>
                <a:schemeClr val="bg1"/>
              </a:solidFill>
              <a:latin typeface="+mj-ea"/>
              <a:ea typeface="+mj-ea"/>
            </a:endParaRPr>
          </a:p>
        </p:txBody>
      </p:sp>
      <p:sp>
        <p:nvSpPr>
          <p:cNvPr id="87" name="矩形 86"/>
          <p:cNvSpPr/>
          <p:nvPr/>
        </p:nvSpPr>
        <p:spPr>
          <a:xfrm>
            <a:off x="5441896" y="1410730"/>
            <a:ext cx="3142089" cy="1322070"/>
          </a:xfrm>
          <a:prstGeom prst="rect">
            <a:avLst/>
          </a:prstGeom>
          <a:noFill/>
        </p:spPr>
        <p:txBody>
          <a:bodyPr wrap="square" rtlCol="0">
            <a:spAutoFit/>
          </a:bodyPr>
          <a:lstStyle/>
          <a:p>
            <a:r>
              <a:rPr lang="zh-CN" altLang="en-US" sz="1600" dirty="0">
                <a:solidFill>
                  <a:schemeClr val="bg1"/>
                </a:solidFill>
                <a:latin typeface="+mj-ea"/>
                <a:ea typeface="+mj-ea"/>
              </a:rPr>
              <a:t>由于一般的考核都采用线下考核，部分行业采用线上考核，大众在习惯了原先的线下考核的情况下，并没有对线上考核投以很高的关注和期待，这方面也缺少宣传</a:t>
            </a:r>
            <a:endParaRPr lang="zh-CN" altLang="en-US" sz="1600" dirty="0">
              <a:solidFill>
                <a:schemeClr val="bg1"/>
              </a:solidFill>
              <a:latin typeface="+mj-ea"/>
              <a:ea typeface="+mj-ea"/>
            </a:endParaRPr>
          </a:p>
        </p:txBody>
      </p:sp>
      <p:sp>
        <p:nvSpPr>
          <p:cNvPr id="88" name="矩形 87"/>
          <p:cNvSpPr/>
          <p:nvPr/>
        </p:nvSpPr>
        <p:spPr>
          <a:xfrm>
            <a:off x="5441901" y="1076013"/>
            <a:ext cx="1102360" cy="368300"/>
          </a:xfrm>
          <a:prstGeom prst="rect">
            <a:avLst/>
          </a:prstGeom>
        </p:spPr>
        <p:txBody>
          <a:bodyPr wrap="none">
            <a:spAutoFit/>
          </a:bodyPr>
          <a:lstStyle/>
          <a:p>
            <a:r>
              <a:rPr lang="zh-CN" altLang="en-US" b="1">
                <a:solidFill>
                  <a:schemeClr val="bg1"/>
                </a:solidFill>
                <a:latin typeface="+mj-ea"/>
              </a:rPr>
              <a:t>缺少关注</a:t>
            </a:r>
            <a:endParaRPr lang="zh-CN" altLang="en-US" b="1">
              <a:solidFill>
                <a:schemeClr val="bg1"/>
              </a:solidFill>
              <a:latin typeface="+mj-ea"/>
            </a:endParaRPr>
          </a:p>
        </p:txBody>
      </p:sp>
      <p:sp>
        <p:nvSpPr>
          <p:cNvPr id="89" name="矩形 88"/>
          <p:cNvSpPr/>
          <p:nvPr/>
        </p:nvSpPr>
        <p:spPr>
          <a:xfrm>
            <a:off x="7240189" y="4778249"/>
            <a:ext cx="3142089" cy="1076325"/>
          </a:xfrm>
          <a:prstGeom prst="rect">
            <a:avLst/>
          </a:prstGeom>
          <a:noFill/>
        </p:spPr>
        <p:txBody>
          <a:bodyPr wrap="square" rtlCol="0">
            <a:spAutoFit/>
          </a:bodyPr>
          <a:lstStyle/>
          <a:p>
            <a:r>
              <a:rPr lang="zh-CN" altLang="en-US" sz="1600" dirty="0">
                <a:solidFill>
                  <a:schemeClr val="bg1"/>
                </a:solidFill>
                <a:latin typeface="+mj-ea"/>
                <a:ea typeface="+mj-ea"/>
              </a:rPr>
              <a:t>行业规模每年以</a:t>
            </a:r>
            <a:r>
              <a:rPr lang="en-US" altLang="zh-CN" sz="1600" dirty="0">
                <a:solidFill>
                  <a:schemeClr val="bg1"/>
                </a:solidFill>
                <a:latin typeface="+mj-ea"/>
                <a:ea typeface="+mj-ea"/>
              </a:rPr>
              <a:t>300%</a:t>
            </a:r>
            <a:r>
              <a:rPr lang="zh-CN" altLang="en-US" sz="1600" dirty="0">
                <a:solidFill>
                  <a:schemeClr val="bg1"/>
                </a:solidFill>
                <a:latin typeface="+mj-ea"/>
                <a:ea typeface="+mj-ea"/>
              </a:rPr>
              <a:t>的速度快速增长，像阿里、腾讯等互联网企业，以及牛客网此类考核网站，每年都有不错的成绩。</a:t>
            </a:r>
            <a:endParaRPr lang="zh-CN" altLang="en-US" sz="1600" dirty="0">
              <a:solidFill>
                <a:schemeClr val="bg1"/>
              </a:solidFill>
              <a:latin typeface="+mj-ea"/>
              <a:ea typeface="+mj-ea"/>
            </a:endParaRPr>
          </a:p>
        </p:txBody>
      </p:sp>
      <p:sp>
        <p:nvSpPr>
          <p:cNvPr id="90" name="矩形 89"/>
          <p:cNvSpPr/>
          <p:nvPr/>
        </p:nvSpPr>
        <p:spPr>
          <a:xfrm>
            <a:off x="7273203" y="4454327"/>
            <a:ext cx="1107996" cy="369332"/>
          </a:xfrm>
          <a:prstGeom prst="rect">
            <a:avLst/>
          </a:prstGeom>
        </p:spPr>
        <p:txBody>
          <a:bodyPr wrap="none">
            <a:spAutoFit/>
          </a:bodyPr>
          <a:lstStyle/>
          <a:p>
            <a:r>
              <a:rPr lang="zh-CN" altLang="en-US" b="1" dirty="0">
                <a:solidFill>
                  <a:schemeClr val="bg1"/>
                </a:solidFill>
                <a:latin typeface="+mj-ea"/>
              </a:rPr>
              <a:t>发展较快</a:t>
            </a:r>
            <a:endParaRPr lang="zh-CN" altLang="en-US" b="1" dirty="0">
              <a:solidFill>
                <a:schemeClr val="bg1"/>
              </a:solidFill>
              <a:latin typeface="+mj-ea"/>
            </a:endParaRPr>
          </a:p>
        </p:txBody>
      </p:sp>
      <p:sp>
        <p:nvSpPr>
          <p:cNvPr id="91" name="矩形 90"/>
          <p:cNvSpPr/>
          <p:nvPr/>
        </p:nvSpPr>
        <p:spPr>
          <a:xfrm>
            <a:off x="8804091" y="1542175"/>
            <a:ext cx="2297688" cy="829945"/>
          </a:xfrm>
          <a:prstGeom prst="rect">
            <a:avLst/>
          </a:prstGeom>
          <a:noFill/>
        </p:spPr>
        <p:txBody>
          <a:bodyPr wrap="square" rtlCol="0">
            <a:spAutoFit/>
          </a:bodyPr>
          <a:lstStyle/>
          <a:p>
            <a:r>
              <a:rPr lang="zh-CN" altLang="en-US" sz="1600" dirty="0">
                <a:solidFill>
                  <a:schemeClr val="bg1"/>
                </a:solidFill>
                <a:latin typeface="+mj-ea"/>
                <a:ea typeface="+mj-ea"/>
              </a:rPr>
              <a:t>相关配套的产业不完善，还需从多面着手构建完整项目</a:t>
            </a:r>
            <a:r>
              <a:rPr lang="zh-CN" altLang="en-US" sz="1600" dirty="0">
                <a:solidFill>
                  <a:schemeClr val="bg1"/>
                </a:solidFill>
                <a:latin typeface="+mj-ea"/>
                <a:ea typeface="+mj-ea"/>
              </a:rPr>
              <a:t>体系。</a:t>
            </a:r>
            <a:endParaRPr lang="zh-CN" altLang="en-US" sz="1600" dirty="0">
              <a:solidFill>
                <a:schemeClr val="bg1"/>
              </a:solidFill>
              <a:latin typeface="+mj-ea"/>
              <a:ea typeface="+mj-ea"/>
            </a:endParaRPr>
          </a:p>
        </p:txBody>
      </p:sp>
      <p:sp>
        <p:nvSpPr>
          <p:cNvPr id="92" name="矩形 91"/>
          <p:cNvSpPr/>
          <p:nvPr/>
        </p:nvSpPr>
        <p:spPr>
          <a:xfrm>
            <a:off x="8762184" y="1076013"/>
            <a:ext cx="1338828" cy="369332"/>
          </a:xfrm>
          <a:prstGeom prst="rect">
            <a:avLst/>
          </a:prstGeom>
        </p:spPr>
        <p:txBody>
          <a:bodyPr wrap="none">
            <a:spAutoFit/>
          </a:bodyPr>
          <a:lstStyle/>
          <a:p>
            <a:r>
              <a:rPr lang="zh-CN" altLang="en-US" b="1" dirty="0">
                <a:solidFill>
                  <a:schemeClr val="bg1"/>
                </a:solidFill>
                <a:latin typeface="+mj-ea"/>
              </a:rPr>
              <a:t>配套不成熟</a:t>
            </a:r>
            <a:endParaRPr lang="zh-CN" altLang="en-US" b="1" dirty="0">
              <a:solidFill>
                <a:schemeClr val="bg1"/>
              </a:solidFill>
              <a:latin typeface="+mj-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6"/>
          <p:cNvSpPr/>
          <p:nvPr/>
        </p:nvSpPr>
        <p:spPr bwMode="auto">
          <a:xfrm>
            <a:off x="1138238" y="2667283"/>
            <a:ext cx="2065338" cy="1787525"/>
          </a:xfrm>
          <a:custGeom>
            <a:avLst/>
            <a:gdLst>
              <a:gd name="T0" fmla="*/ 2143 w 2858"/>
              <a:gd name="T1" fmla="*/ 0 h 2475"/>
              <a:gd name="T2" fmla="*/ 2501 w 2858"/>
              <a:gd name="T3" fmla="*/ 619 h 2475"/>
              <a:gd name="T4" fmla="*/ 2858 w 2858"/>
              <a:gd name="T5" fmla="*/ 1238 h 2475"/>
              <a:gd name="T6" fmla="*/ 2501 w 2858"/>
              <a:gd name="T7" fmla="*/ 1856 h 2475"/>
              <a:gd name="T8" fmla="*/ 2143 w 2858"/>
              <a:gd name="T9" fmla="*/ 2475 h 2475"/>
              <a:gd name="T10" fmla="*/ 1429 w 2858"/>
              <a:gd name="T11" fmla="*/ 2475 h 2475"/>
              <a:gd name="T12" fmla="*/ 714 w 2858"/>
              <a:gd name="T13" fmla="*/ 2475 h 2475"/>
              <a:gd name="T14" fmla="*/ 357 w 2858"/>
              <a:gd name="T15" fmla="*/ 1856 h 2475"/>
              <a:gd name="T16" fmla="*/ 0 w 2858"/>
              <a:gd name="T17" fmla="*/ 1238 h 2475"/>
              <a:gd name="T18" fmla="*/ 357 w 2858"/>
              <a:gd name="T19" fmla="*/ 619 h 2475"/>
              <a:gd name="T20" fmla="*/ 714 w 2858"/>
              <a:gd name="T21" fmla="*/ 0 h 2475"/>
              <a:gd name="T22" fmla="*/ 1429 w 2858"/>
              <a:gd name="T23" fmla="*/ 0 h 2475"/>
              <a:gd name="T24" fmla="*/ 2143 w 2858"/>
              <a:gd name="T25" fmla="*/ 0 h 2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6" name="Line 7"/>
          <p:cNvSpPr>
            <a:spLocks noChangeShapeType="1"/>
          </p:cNvSpPr>
          <p:nvPr/>
        </p:nvSpPr>
        <p:spPr bwMode="auto">
          <a:xfrm flipV="1">
            <a:off x="2690813" y="1833845"/>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7" name="Line 8"/>
          <p:cNvSpPr>
            <a:spLocks noChangeShapeType="1"/>
          </p:cNvSpPr>
          <p:nvPr/>
        </p:nvSpPr>
        <p:spPr bwMode="auto">
          <a:xfrm flipV="1">
            <a:off x="3201987" y="3564220"/>
            <a:ext cx="549275" cy="0"/>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8" name="Rectangle 9"/>
          <p:cNvSpPr>
            <a:spLocks noChangeArrowheads="1"/>
          </p:cNvSpPr>
          <p:nvPr/>
        </p:nvSpPr>
        <p:spPr bwMode="auto">
          <a:xfrm>
            <a:off x="3751263" y="1202020"/>
            <a:ext cx="6194425" cy="1293813"/>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9" name="Rectangle 10"/>
          <p:cNvSpPr>
            <a:spLocks noChangeArrowheads="1"/>
          </p:cNvSpPr>
          <p:nvPr/>
        </p:nvSpPr>
        <p:spPr bwMode="auto">
          <a:xfrm>
            <a:off x="5057775" y="995645"/>
            <a:ext cx="3581400" cy="422275"/>
          </a:xfrm>
          <a:prstGeom prst="rect">
            <a:avLst/>
          </a:prstGeom>
          <a:solidFill>
            <a:schemeClr val="bg1"/>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10" name="Rectangle 11"/>
          <p:cNvSpPr>
            <a:spLocks noChangeArrowheads="1"/>
          </p:cNvSpPr>
          <p:nvPr/>
        </p:nvSpPr>
        <p:spPr bwMode="auto">
          <a:xfrm>
            <a:off x="3751263" y="2949857"/>
            <a:ext cx="6194425" cy="1292225"/>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11" name="Rectangle 12"/>
          <p:cNvSpPr>
            <a:spLocks noChangeArrowheads="1"/>
          </p:cNvSpPr>
          <p:nvPr/>
        </p:nvSpPr>
        <p:spPr bwMode="auto">
          <a:xfrm>
            <a:off x="5057775" y="2741895"/>
            <a:ext cx="3581400" cy="423863"/>
          </a:xfrm>
          <a:prstGeom prst="rect">
            <a:avLst/>
          </a:prstGeom>
          <a:solidFill>
            <a:schemeClr val="bg1"/>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12" name="Line 13"/>
          <p:cNvSpPr>
            <a:spLocks noChangeShapeType="1"/>
          </p:cNvSpPr>
          <p:nvPr/>
        </p:nvSpPr>
        <p:spPr bwMode="auto">
          <a:xfrm>
            <a:off x="2690813" y="4456395"/>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13" name="Rectangle 14"/>
          <p:cNvSpPr>
            <a:spLocks noChangeArrowheads="1"/>
          </p:cNvSpPr>
          <p:nvPr/>
        </p:nvSpPr>
        <p:spPr bwMode="auto">
          <a:xfrm>
            <a:off x="3751263" y="4700870"/>
            <a:ext cx="6194425" cy="1293813"/>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14" name="Rectangle 15"/>
          <p:cNvSpPr>
            <a:spLocks noChangeArrowheads="1"/>
          </p:cNvSpPr>
          <p:nvPr/>
        </p:nvSpPr>
        <p:spPr bwMode="auto">
          <a:xfrm>
            <a:off x="5057775" y="4494495"/>
            <a:ext cx="3581400" cy="423863"/>
          </a:xfrm>
          <a:prstGeom prst="rect">
            <a:avLst/>
          </a:prstGeom>
          <a:solidFill>
            <a:schemeClr val="bg1"/>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15" name="TextBox 16"/>
          <p:cNvSpPr txBox="1"/>
          <p:nvPr/>
        </p:nvSpPr>
        <p:spPr>
          <a:xfrm>
            <a:off x="5294452" y="995645"/>
            <a:ext cx="3108046" cy="430887"/>
          </a:xfrm>
          <a:prstGeom prst="rect">
            <a:avLst/>
          </a:prstGeom>
          <a:noFill/>
        </p:spPr>
        <p:txBody>
          <a:bodyPr wrap="square" rtlCol="0">
            <a:spAutoFit/>
          </a:bodyPr>
          <a:lstStyle/>
          <a:p>
            <a:pPr algn="ctr"/>
            <a:r>
              <a:rPr lang="zh-CN" altLang="en-US" sz="2200" b="1" dirty="0">
                <a:solidFill>
                  <a:schemeClr val="bg2"/>
                </a:solidFill>
                <a:latin typeface="+mn-ea"/>
                <a:ea typeface="+mn-ea"/>
              </a:rPr>
              <a:t>学术研究价值</a:t>
            </a:r>
            <a:endParaRPr lang="en-US" altLang="zh-CN" sz="2200" b="1" dirty="0">
              <a:solidFill>
                <a:schemeClr val="bg2"/>
              </a:solidFill>
              <a:latin typeface="+mn-ea"/>
              <a:ea typeface="+mn-ea"/>
            </a:endParaRPr>
          </a:p>
        </p:txBody>
      </p:sp>
      <p:sp>
        <p:nvSpPr>
          <p:cNvPr id="16" name="TextBox 17"/>
          <p:cNvSpPr txBox="1"/>
          <p:nvPr/>
        </p:nvSpPr>
        <p:spPr>
          <a:xfrm>
            <a:off x="3938141" y="1527796"/>
            <a:ext cx="5760640" cy="645160"/>
          </a:xfrm>
          <a:prstGeom prst="rect">
            <a:avLst/>
          </a:prstGeom>
          <a:noFill/>
        </p:spPr>
        <p:txBody>
          <a:bodyPr wrap="square" rtlCol="0">
            <a:spAutoFit/>
          </a:bodyPr>
          <a:lstStyle/>
          <a:p>
            <a:r>
              <a:rPr lang="zh-CN" altLang="en-US" dirty="0">
                <a:solidFill>
                  <a:schemeClr val="bg1"/>
                </a:solidFill>
                <a:latin typeface="+mn-ea"/>
                <a:ea typeface="+mn-ea"/>
              </a:rPr>
              <a:t>本课题具有较高的学术研究价值，能够未线上考核做出一定的研究贡献</a:t>
            </a:r>
            <a:endParaRPr lang="zh-CN" altLang="en-US" dirty="0">
              <a:solidFill>
                <a:schemeClr val="bg1"/>
              </a:solidFill>
              <a:latin typeface="+mn-ea"/>
              <a:ea typeface="+mn-ea"/>
            </a:endParaRPr>
          </a:p>
        </p:txBody>
      </p:sp>
      <p:sp>
        <p:nvSpPr>
          <p:cNvPr id="17" name="TextBox 18"/>
          <p:cNvSpPr txBox="1"/>
          <p:nvPr/>
        </p:nvSpPr>
        <p:spPr>
          <a:xfrm>
            <a:off x="5294452" y="2750677"/>
            <a:ext cx="3108046" cy="430887"/>
          </a:xfrm>
          <a:prstGeom prst="rect">
            <a:avLst/>
          </a:prstGeom>
          <a:noFill/>
        </p:spPr>
        <p:txBody>
          <a:bodyPr wrap="square" rtlCol="0">
            <a:spAutoFit/>
          </a:bodyPr>
          <a:lstStyle/>
          <a:p>
            <a:pPr algn="ctr"/>
            <a:r>
              <a:rPr lang="zh-CN" altLang="en-US" sz="2200" b="1" dirty="0">
                <a:solidFill>
                  <a:schemeClr val="bg2"/>
                </a:solidFill>
                <a:latin typeface="+mn-ea"/>
                <a:ea typeface="+mn-ea"/>
              </a:rPr>
              <a:t>经济效益</a:t>
            </a:r>
            <a:endParaRPr lang="en-US" altLang="zh-CN" sz="2200" b="1" dirty="0">
              <a:solidFill>
                <a:schemeClr val="bg2"/>
              </a:solidFill>
              <a:latin typeface="+mn-ea"/>
              <a:ea typeface="+mn-ea"/>
            </a:endParaRPr>
          </a:p>
        </p:txBody>
      </p:sp>
      <p:sp>
        <p:nvSpPr>
          <p:cNvPr id="18" name="TextBox 19"/>
          <p:cNvSpPr txBox="1"/>
          <p:nvPr/>
        </p:nvSpPr>
        <p:spPr>
          <a:xfrm>
            <a:off x="3938141" y="3261061"/>
            <a:ext cx="5760640" cy="645160"/>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r>
              <a:rPr lang="zh-CN" altLang="en-US" dirty="0">
                <a:solidFill>
                  <a:schemeClr val="bg1"/>
                </a:solidFill>
              </a:rPr>
              <a:t>本课题能有效地提高时间效率，降低场地</a:t>
            </a:r>
            <a:r>
              <a:rPr lang="zh-CN" altLang="en-US" dirty="0">
                <a:solidFill>
                  <a:schemeClr val="bg1"/>
                </a:solidFill>
              </a:rPr>
              <a:t>成本，经济效益比较明显。</a:t>
            </a:r>
            <a:endParaRPr lang="zh-CN" altLang="en-US" dirty="0">
              <a:solidFill>
                <a:schemeClr val="bg1"/>
              </a:solidFill>
            </a:endParaRPr>
          </a:p>
        </p:txBody>
      </p:sp>
      <p:sp>
        <p:nvSpPr>
          <p:cNvPr id="19" name="TextBox 20"/>
          <p:cNvSpPr txBox="1"/>
          <p:nvPr/>
        </p:nvSpPr>
        <p:spPr>
          <a:xfrm>
            <a:off x="5294452" y="4497591"/>
            <a:ext cx="3108046" cy="430887"/>
          </a:xfrm>
          <a:prstGeom prst="rect">
            <a:avLst/>
          </a:prstGeom>
          <a:noFill/>
        </p:spPr>
        <p:txBody>
          <a:bodyPr wrap="square" rtlCol="0">
            <a:spAutoFit/>
          </a:bodyPr>
          <a:lstStyle/>
          <a:p>
            <a:pPr algn="ctr"/>
            <a:r>
              <a:rPr lang="zh-CN" altLang="en-US" sz="2200" b="1" dirty="0">
                <a:solidFill>
                  <a:schemeClr val="bg2"/>
                </a:solidFill>
                <a:latin typeface="+mn-ea"/>
                <a:ea typeface="+mn-ea"/>
              </a:rPr>
              <a:t>社会效益</a:t>
            </a:r>
            <a:endParaRPr lang="en-US" altLang="zh-CN" sz="2200" b="1" dirty="0">
              <a:solidFill>
                <a:schemeClr val="bg2"/>
              </a:solidFill>
              <a:latin typeface="+mn-ea"/>
              <a:ea typeface="+mn-ea"/>
            </a:endParaRPr>
          </a:p>
        </p:txBody>
      </p:sp>
      <p:sp>
        <p:nvSpPr>
          <p:cNvPr id="20" name="TextBox 21"/>
          <p:cNvSpPr txBox="1"/>
          <p:nvPr/>
        </p:nvSpPr>
        <p:spPr>
          <a:xfrm>
            <a:off x="3938141" y="5007975"/>
            <a:ext cx="5760640" cy="368300"/>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r>
              <a:rPr lang="zh-CN" altLang="en-US" dirty="0">
                <a:solidFill>
                  <a:schemeClr val="bg1"/>
                </a:solidFill>
              </a:rPr>
              <a:t>对于国内的网上考核做出一定贡献和学术参考。</a:t>
            </a:r>
            <a:endParaRPr lang="zh-CN" altLang="en-US" dirty="0">
              <a:solidFill>
                <a:schemeClr val="bg1"/>
              </a:solidFill>
            </a:endParaRPr>
          </a:p>
        </p:txBody>
      </p:sp>
      <p:sp>
        <p:nvSpPr>
          <p:cNvPr id="21" name="TextBox 22"/>
          <p:cNvSpPr txBox="1"/>
          <p:nvPr/>
        </p:nvSpPr>
        <p:spPr>
          <a:xfrm>
            <a:off x="1438197" y="2995804"/>
            <a:ext cx="1499007" cy="1200329"/>
          </a:xfrm>
          <a:prstGeom prst="rect">
            <a:avLst/>
          </a:prstGeom>
          <a:noFill/>
        </p:spPr>
        <p:txBody>
          <a:bodyPr wrap="square" rtlCol="0">
            <a:spAutoFit/>
          </a:bodyPr>
          <a:lstStyle/>
          <a:p>
            <a:pPr algn="ctr"/>
            <a:r>
              <a:rPr lang="zh-CN" altLang="en-US" sz="3600" b="1" dirty="0">
                <a:solidFill>
                  <a:schemeClr val="bg2"/>
                </a:solidFill>
                <a:latin typeface="+mn-ea"/>
                <a:ea typeface="+mn-ea"/>
              </a:rPr>
              <a:t>三个意义</a:t>
            </a:r>
            <a:endParaRPr lang="en-US" altLang="zh-CN" sz="3600" b="1" dirty="0">
              <a:solidFill>
                <a:schemeClr val="bg2"/>
              </a:solidFill>
              <a:latin typeface="+mn-ea"/>
              <a:ea typeface="+mn-ea"/>
            </a:endParaRPr>
          </a:p>
        </p:txBody>
      </p:sp>
      <p:sp>
        <p:nvSpPr>
          <p:cNvPr id="24" name="TextBox 42"/>
          <p:cNvSpPr txBox="1"/>
          <p:nvPr/>
        </p:nvSpPr>
        <p:spPr>
          <a:xfrm>
            <a:off x="1259205" y="182880"/>
            <a:ext cx="6044565" cy="861695"/>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1.3 研</a:t>
            </a:r>
            <a:r>
              <a:rPr lang="en-US" altLang="zh-CN" b="0">
                <a:solidFill>
                  <a:schemeClr val="bg1"/>
                </a:solidFill>
                <a:sym typeface="+mn-ea"/>
              </a:rPr>
              <a:t>课题研究意义</a:t>
            </a:r>
            <a:endParaRPr lang="en-US" altLang="zh-CN" b="0">
              <a:solidFill>
                <a:schemeClr val="bg1"/>
              </a:solidFill>
            </a:endParaRPr>
          </a:p>
          <a:p>
            <a:endParaRPr lang="en-US" altLang="zh-CN" b="0">
              <a:solidFill>
                <a:schemeClr val="bg1"/>
              </a:solidFill>
            </a:endParaRPr>
          </a:p>
        </p:txBody>
      </p:sp>
      <p:sp>
        <p:nvSpPr>
          <p:cNvPr id="25"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27" name="直接连接符 26"/>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p:nvPr/>
        </p:nvSpPr>
        <p:spPr>
          <a:xfrm>
            <a:off x="5410479" y="1169194"/>
            <a:ext cx="5944486" cy="583565"/>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sz="1600" dirty="0"/>
              <a:t>张海峰,张昊,周建锋.大学生安全教育的智能学习考核系统[J].福建电脑,2020,36(03):71-73.</a:t>
            </a:r>
            <a:endParaRPr sz="1600" dirty="0"/>
          </a:p>
        </p:txBody>
      </p:sp>
      <p:sp>
        <p:nvSpPr>
          <p:cNvPr id="6" name="TextBox 7"/>
          <p:cNvSpPr txBox="1"/>
          <p:nvPr/>
        </p:nvSpPr>
        <p:spPr>
          <a:xfrm>
            <a:off x="5410479" y="2017692"/>
            <a:ext cx="5922325" cy="583565"/>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sz="1600" dirty="0"/>
              <a:t>杨华. 党建工作目标网络在线考核系统的开发应用[N]. 东方烟草报,2020-04-15(003).</a:t>
            </a:r>
            <a:endParaRPr sz="1600" dirty="0"/>
          </a:p>
        </p:txBody>
      </p:sp>
      <p:sp>
        <p:nvSpPr>
          <p:cNvPr id="7" name="Oval 10"/>
          <p:cNvSpPr>
            <a:spLocks noChangeArrowheads="1"/>
          </p:cNvSpPr>
          <p:nvPr/>
        </p:nvSpPr>
        <p:spPr bwMode="auto">
          <a:xfrm>
            <a:off x="4761973" y="1203722"/>
            <a:ext cx="463458"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sz="1600" dirty="0">
                <a:solidFill>
                  <a:srgbClr val="F8F8F8"/>
                </a:solidFill>
                <a:latin typeface="Lifeline JL" panose="00000400000000000000" pitchFamily="2" charset="0"/>
                <a:ea typeface="微软雅黑" panose="020B0503020204020204" pitchFamily="34" charset="-122"/>
              </a:rPr>
              <a:t>1</a:t>
            </a:r>
            <a:endParaRPr lang="en-US" altLang="zh-CN" sz="1600" dirty="0">
              <a:solidFill>
                <a:srgbClr val="F8F8F8"/>
              </a:solidFill>
              <a:latin typeface="Lifeline JL" panose="00000400000000000000" pitchFamily="2" charset="0"/>
              <a:ea typeface="微软雅黑" panose="020B0503020204020204" pitchFamily="34" charset="-122"/>
            </a:endParaRPr>
          </a:p>
        </p:txBody>
      </p:sp>
      <p:sp>
        <p:nvSpPr>
          <p:cNvPr id="8" name="Oval 13"/>
          <p:cNvSpPr>
            <a:spLocks noChangeArrowheads="1"/>
          </p:cNvSpPr>
          <p:nvPr/>
        </p:nvSpPr>
        <p:spPr bwMode="auto">
          <a:xfrm>
            <a:off x="4762066" y="1972388"/>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sz="1600" dirty="0">
                <a:solidFill>
                  <a:srgbClr val="F8F8F8"/>
                </a:solidFill>
                <a:latin typeface="Lifeline JL" panose="00000400000000000000" pitchFamily="2" charset="0"/>
                <a:ea typeface="微软雅黑" panose="020B0503020204020204" pitchFamily="34" charset="-122"/>
              </a:rPr>
              <a:t>2</a:t>
            </a:r>
            <a:endParaRPr lang="en-US" altLang="zh-CN" sz="1600" dirty="0">
              <a:solidFill>
                <a:srgbClr val="F8F8F8"/>
              </a:solidFill>
              <a:latin typeface="Lifeline JL" panose="00000400000000000000" pitchFamily="2" charset="0"/>
              <a:ea typeface="微软雅黑" panose="020B0503020204020204" pitchFamily="34" charset="-122"/>
            </a:endParaRPr>
          </a:p>
        </p:txBody>
      </p:sp>
      <p:sp>
        <p:nvSpPr>
          <p:cNvPr id="9" name="TextBox 10"/>
          <p:cNvSpPr txBox="1"/>
          <p:nvPr/>
        </p:nvSpPr>
        <p:spPr>
          <a:xfrm>
            <a:off x="5410479" y="2635230"/>
            <a:ext cx="5922325" cy="583565"/>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sz="1600" dirty="0"/>
              <a:t>基于Bootstrap+spring boot框架的在线考试系统开发[J]. 叶惠仙,沈文杰.网络安全技术与应用,2019(12):54-57.</a:t>
            </a:r>
            <a:endParaRPr sz="1600" dirty="0"/>
          </a:p>
        </p:txBody>
      </p:sp>
      <p:sp>
        <p:nvSpPr>
          <p:cNvPr id="10" name="Oval 13"/>
          <p:cNvSpPr>
            <a:spLocks noChangeArrowheads="1"/>
          </p:cNvSpPr>
          <p:nvPr/>
        </p:nvSpPr>
        <p:spPr bwMode="auto">
          <a:xfrm>
            <a:off x="4762066" y="2757444"/>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sz="1600" dirty="0">
                <a:solidFill>
                  <a:srgbClr val="F8F8F8"/>
                </a:solidFill>
                <a:latin typeface="Lifeline JL" panose="00000400000000000000" pitchFamily="2" charset="0"/>
                <a:ea typeface="微软雅黑" panose="020B0503020204020204" pitchFamily="34" charset="-122"/>
              </a:rPr>
              <a:t>3</a:t>
            </a:r>
            <a:endParaRPr lang="en-US" altLang="zh-CN" sz="1600" dirty="0">
              <a:solidFill>
                <a:srgbClr val="F8F8F8"/>
              </a:solidFill>
              <a:latin typeface="Lifeline JL" panose="00000400000000000000" pitchFamily="2" charset="0"/>
              <a:ea typeface="微软雅黑" panose="020B0503020204020204" pitchFamily="34" charset="-122"/>
            </a:endParaRPr>
          </a:p>
        </p:txBody>
      </p:sp>
      <p:sp>
        <p:nvSpPr>
          <p:cNvPr id="11" name="TextBox 12"/>
          <p:cNvSpPr txBox="1"/>
          <p:nvPr/>
        </p:nvSpPr>
        <p:spPr>
          <a:xfrm>
            <a:off x="5410479" y="3510712"/>
            <a:ext cx="5922325" cy="583565"/>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sz="1600" dirty="0"/>
              <a:t>熊永平.基于SpringBoot框架应用开发技术的分析与研究[J].电脑知识与技术,2019,15(36):76-77</a:t>
            </a:r>
            <a:endParaRPr sz="1600" dirty="0"/>
          </a:p>
        </p:txBody>
      </p:sp>
      <p:sp>
        <p:nvSpPr>
          <p:cNvPr id="12" name="Oval 13"/>
          <p:cNvSpPr>
            <a:spLocks noChangeArrowheads="1"/>
          </p:cNvSpPr>
          <p:nvPr/>
        </p:nvSpPr>
        <p:spPr bwMode="auto">
          <a:xfrm>
            <a:off x="4762066" y="3632926"/>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sz="1600" dirty="0">
                <a:solidFill>
                  <a:srgbClr val="F8F8F8"/>
                </a:solidFill>
                <a:latin typeface="Lifeline JL" panose="00000400000000000000" pitchFamily="2" charset="0"/>
                <a:ea typeface="微软雅黑" panose="020B0503020204020204" pitchFamily="34" charset="-122"/>
              </a:rPr>
              <a:t>4</a:t>
            </a:r>
            <a:endParaRPr lang="en-US" altLang="zh-CN" sz="1600" dirty="0">
              <a:solidFill>
                <a:srgbClr val="F8F8F8"/>
              </a:solidFill>
              <a:latin typeface="Lifeline JL" panose="00000400000000000000" pitchFamily="2" charset="0"/>
              <a:ea typeface="微软雅黑" panose="020B0503020204020204" pitchFamily="34" charset="-122"/>
            </a:endParaRPr>
          </a:p>
        </p:txBody>
      </p:sp>
      <p:sp>
        <p:nvSpPr>
          <p:cNvPr id="13" name="TextBox 14"/>
          <p:cNvSpPr txBox="1"/>
          <p:nvPr/>
        </p:nvSpPr>
        <p:spPr>
          <a:xfrm>
            <a:off x="5410479" y="4407760"/>
            <a:ext cx="5922325" cy="583565"/>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sz="1600" dirty="0"/>
              <a:t>李斯斯. 电力安全规程在线考试系统的设计与实现[D].电子科技大学,2018</a:t>
            </a:r>
            <a:endParaRPr sz="1600" dirty="0"/>
          </a:p>
        </p:txBody>
      </p:sp>
      <p:sp>
        <p:nvSpPr>
          <p:cNvPr id="14" name="Oval 13"/>
          <p:cNvSpPr>
            <a:spLocks noChangeArrowheads="1"/>
          </p:cNvSpPr>
          <p:nvPr/>
        </p:nvSpPr>
        <p:spPr bwMode="auto">
          <a:xfrm>
            <a:off x="4762066" y="4522033"/>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sz="1600" dirty="0">
                <a:solidFill>
                  <a:srgbClr val="F8F8F8"/>
                </a:solidFill>
                <a:latin typeface="Lifeline JL" panose="00000400000000000000" pitchFamily="2" charset="0"/>
                <a:ea typeface="微软雅黑" panose="020B0503020204020204" pitchFamily="34" charset="-122"/>
              </a:rPr>
              <a:t>5</a:t>
            </a:r>
            <a:endParaRPr lang="en-US" altLang="zh-CN" sz="1600" dirty="0">
              <a:solidFill>
                <a:srgbClr val="F8F8F8"/>
              </a:solidFill>
              <a:latin typeface="Lifeline JL" panose="00000400000000000000" pitchFamily="2" charset="0"/>
              <a:ea typeface="微软雅黑" panose="020B0503020204020204" pitchFamily="34" charset="-122"/>
            </a:endParaRPr>
          </a:p>
        </p:txBody>
      </p:sp>
      <p:sp>
        <p:nvSpPr>
          <p:cNvPr id="15" name="TextBox 16"/>
          <p:cNvSpPr txBox="1"/>
          <p:nvPr/>
        </p:nvSpPr>
        <p:spPr>
          <a:xfrm>
            <a:off x="5410479" y="5396872"/>
            <a:ext cx="5922325" cy="583565"/>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sz="1600" dirty="0"/>
              <a:t>基于Spring Boot+Mybatis的在线投票管理系统的设计与实现[D]. 刘超.吉林大学,2018.</a:t>
            </a:r>
            <a:endParaRPr sz="1600" dirty="0"/>
          </a:p>
        </p:txBody>
      </p:sp>
      <p:sp>
        <p:nvSpPr>
          <p:cNvPr id="16" name="Oval 13"/>
          <p:cNvSpPr>
            <a:spLocks noChangeArrowheads="1"/>
          </p:cNvSpPr>
          <p:nvPr/>
        </p:nvSpPr>
        <p:spPr bwMode="auto">
          <a:xfrm>
            <a:off x="4762066" y="5519086"/>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sz="1600" dirty="0">
                <a:solidFill>
                  <a:srgbClr val="F8F8F8"/>
                </a:solidFill>
                <a:latin typeface="Lifeline JL" panose="00000400000000000000" pitchFamily="2" charset="0"/>
                <a:ea typeface="微软雅黑" panose="020B0503020204020204" pitchFamily="34" charset="-122"/>
              </a:rPr>
              <a:t>6</a:t>
            </a:r>
            <a:endParaRPr lang="en-US" altLang="zh-CN" sz="1600" dirty="0">
              <a:solidFill>
                <a:srgbClr val="F8F8F8"/>
              </a:solidFill>
              <a:latin typeface="Lifeline JL" panose="00000400000000000000" pitchFamily="2" charset="0"/>
              <a:ea typeface="微软雅黑" panose="020B0503020204020204" pitchFamily="34" charset="-122"/>
            </a:endParaRPr>
          </a:p>
        </p:txBody>
      </p:sp>
      <p:sp>
        <p:nvSpPr>
          <p:cNvPr id="18" name="Freeform 5"/>
          <p:cNvSpPr>
            <a:spLocks noEditPoints="1"/>
          </p:cNvSpPr>
          <p:nvPr/>
        </p:nvSpPr>
        <p:spPr bwMode="auto">
          <a:xfrm rot="925172">
            <a:off x="-246099" y="1802240"/>
            <a:ext cx="4354235" cy="4358695"/>
          </a:xfrm>
          <a:custGeom>
            <a:avLst/>
            <a:gdLst>
              <a:gd name="T0" fmla="*/ 50 w 4280"/>
              <a:gd name="T1" fmla="*/ 3831 h 4280"/>
              <a:gd name="T2" fmla="*/ 59 w 4280"/>
              <a:gd name="T3" fmla="*/ 4021 h 4280"/>
              <a:gd name="T4" fmla="*/ 259 w 4280"/>
              <a:gd name="T5" fmla="*/ 4221 h 4280"/>
              <a:gd name="T6" fmla="*/ 449 w 4280"/>
              <a:gd name="T7" fmla="*/ 4230 h 4280"/>
              <a:gd name="T8" fmla="*/ 1047 w 4280"/>
              <a:gd name="T9" fmla="*/ 3632 h 4280"/>
              <a:gd name="T10" fmla="*/ 1038 w 4280"/>
              <a:gd name="T11" fmla="*/ 3443 h 4280"/>
              <a:gd name="T12" fmla="*/ 837 w 4280"/>
              <a:gd name="T13" fmla="*/ 3242 h 4280"/>
              <a:gd name="T14" fmla="*/ 648 w 4280"/>
              <a:gd name="T15" fmla="*/ 3233 h 4280"/>
              <a:gd name="T16" fmla="*/ 50 w 4280"/>
              <a:gd name="T17" fmla="*/ 3831 h 4280"/>
              <a:gd name="T18" fmla="*/ 2717 w 4280"/>
              <a:gd name="T19" fmla="*/ 3126 h 4280"/>
              <a:gd name="T20" fmla="*/ 3822 w 4280"/>
              <a:gd name="T21" fmla="*/ 2669 h 4280"/>
              <a:gd name="T22" fmla="*/ 4280 w 4280"/>
              <a:gd name="T23" fmla="*/ 1563 h 4280"/>
              <a:gd name="T24" fmla="*/ 3822 w 4280"/>
              <a:gd name="T25" fmla="*/ 458 h 4280"/>
              <a:gd name="T26" fmla="*/ 2717 w 4280"/>
              <a:gd name="T27" fmla="*/ 0 h 4280"/>
              <a:gd name="T28" fmla="*/ 1611 w 4280"/>
              <a:gd name="T29" fmla="*/ 458 h 4280"/>
              <a:gd name="T30" fmla="*/ 1417 w 4280"/>
              <a:gd name="T31" fmla="*/ 2431 h 4280"/>
              <a:gd name="T32" fmla="*/ 1369 w 4280"/>
              <a:gd name="T33" fmla="*/ 2462 h 4280"/>
              <a:gd name="T34" fmla="*/ 1360 w 4280"/>
              <a:gd name="T35" fmla="*/ 2472 h 4280"/>
              <a:gd name="T36" fmla="*/ 1360 w 4280"/>
              <a:gd name="T37" fmla="*/ 2670 h 4280"/>
              <a:gd name="T38" fmla="*/ 1610 w 4280"/>
              <a:gd name="T39" fmla="*/ 2920 h 4280"/>
              <a:gd name="T40" fmla="*/ 1808 w 4280"/>
              <a:gd name="T41" fmla="*/ 2920 h 4280"/>
              <a:gd name="T42" fmla="*/ 1818 w 4280"/>
              <a:gd name="T43" fmla="*/ 2911 h 4280"/>
              <a:gd name="T44" fmla="*/ 1849 w 4280"/>
              <a:gd name="T45" fmla="*/ 2864 h 4280"/>
              <a:gd name="T46" fmla="*/ 2717 w 4280"/>
              <a:gd name="T47" fmla="*/ 3126 h 4280"/>
              <a:gd name="T48" fmla="*/ 2717 w 4280"/>
              <a:gd name="T49" fmla="*/ 291 h 4280"/>
              <a:gd name="T50" fmla="*/ 3617 w 4280"/>
              <a:gd name="T51" fmla="*/ 663 h 4280"/>
              <a:gd name="T52" fmla="*/ 3989 w 4280"/>
              <a:gd name="T53" fmla="*/ 1563 h 4280"/>
              <a:gd name="T54" fmla="*/ 3617 w 4280"/>
              <a:gd name="T55" fmla="*/ 2463 h 4280"/>
              <a:gd name="T56" fmla="*/ 2717 w 4280"/>
              <a:gd name="T57" fmla="*/ 2836 h 4280"/>
              <a:gd name="T58" fmla="*/ 1817 w 4280"/>
              <a:gd name="T59" fmla="*/ 2463 h 4280"/>
              <a:gd name="T60" fmla="*/ 1817 w 4280"/>
              <a:gd name="T61" fmla="*/ 663 h 4280"/>
              <a:gd name="T62" fmla="*/ 2717 w 4280"/>
              <a:gd name="T63" fmla="*/ 291 h 4280"/>
              <a:gd name="T64" fmla="*/ 1036 w 4280"/>
              <a:gd name="T65" fmla="*/ 2894 h 4280"/>
              <a:gd name="T66" fmla="*/ 1036 w 4280"/>
              <a:gd name="T67" fmla="*/ 3244 h 4280"/>
              <a:gd name="T68" fmla="*/ 1386 w 4280"/>
              <a:gd name="T69" fmla="*/ 3244 h 4280"/>
              <a:gd name="T70" fmla="*/ 1386 w 4280"/>
              <a:gd name="T71" fmla="*/ 2894 h 4280"/>
              <a:gd name="T72" fmla="*/ 1036 w 4280"/>
              <a:gd name="T73" fmla="*/ 2894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80" h="4280">
                <a:moveTo>
                  <a:pt x="50" y="3831"/>
                </a:moveTo>
                <a:cubicBezTo>
                  <a:pt x="0" y="3881"/>
                  <a:pt x="4" y="3966"/>
                  <a:pt x="59" y="4021"/>
                </a:cubicBezTo>
                <a:lnTo>
                  <a:pt x="259" y="4221"/>
                </a:lnTo>
                <a:cubicBezTo>
                  <a:pt x="314" y="4276"/>
                  <a:pt x="399" y="4280"/>
                  <a:pt x="449" y="4230"/>
                </a:cubicBezTo>
                <a:lnTo>
                  <a:pt x="1047" y="3632"/>
                </a:lnTo>
                <a:cubicBezTo>
                  <a:pt x="1096" y="3583"/>
                  <a:pt x="1092" y="3498"/>
                  <a:pt x="1038" y="3443"/>
                </a:cubicBezTo>
                <a:lnTo>
                  <a:pt x="837" y="3242"/>
                </a:lnTo>
                <a:cubicBezTo>
                  <a:pt x="782" y="3188"/>
                  <a:pt x="697" y="3184"/>
                  <a:pt x="648" y="3233"/>
                </a:cubicBezTo>
                <a:lnTo>
                  <a:pt x="50" y="3831"/>
                </a:lnTo>
                <a:close/>
                <a:moveTo>
                  <a:pt x="2717" y="3126"/>
                </a:moveTo>
                <a:cubicBezTo>
                  <a:pt x="3134" y="3126"/>
                  <a:pt x="3527" y="2964"/>
                  <a:pt x="3822" y="2669"/>
                </a:cubicBezTo>
                <a:cubicBezTo>
                  <a:pt x="4117" y="2373"/>
                  <a:pt x="4280" y="1981"/>
                  <a:pt x="4280" y="1563"/>
                </a:cubicBezTo>
                <a:cubicBezTo>
                  <a:pt x="4280" y="1146"/>
                  <a:pt x="4117" y="753"/>
                  <a:pt x="3822" y="458"/>
                </a:cubicBezTo>
                <a:cubicBezTo>
                  <a:pt x="3527" y="163"/>
                  <a:pt x="3134" y="0"/>
                  <a:pt x="2717" y="0"/>
                </a:cubicBezTo>
                <a:cubicBezTo>
                  <a:pt x="2299" y="0"/>
                  <a:pt x="1907" y="163"/>
                  <a:pt x="1611" y="458"/>
                </a:cubicBezTo>
                <a:cubicBezTo>
                  <a:pt x="1076" y="993"/>
                  <a:pt x="1011" y="1824"/>
                  <a:pt x="1417" y="2431"/>
                </a:cubicBezTo>
                <a:cubicBezTo>
                  <a:pt x="1399" y="2438"/>
                  <a:pt x="1383" y="2448"/>
                  <a:pt x="1369" y="2462"/>
                </a:cubicBezTo>
                <a:lnTo>
                  <a:pt x="1360" y="2472"/>
                </a:lnTo>
                <a:cubicBezTo>
                  <a:pt x="1305" y="2526"/>
                  <a:pt x="1305" y="2615"/>
                  <a:pt x="1360" y="2670"/>
                </a:cubicBezTo>
                <a:lnTo>
                  <a:pt x="1610" y="2920"/>
                </a:lnTo>
                <a:cubicBezTo>
                  <a:pt x="1665" y="2975"/>
                  <a:pt x="1754" y="2975"/>
                  <a:pt x="1808" y="2920"/>
                </a:cubicBezTo>
                <a:lnTo>
                  <a:pt x="1818" y="2911"/>
                </a:lnTo>
                <a:cubicBezTo>
                  <a:pt x="1832" y="2897"/>
                  <a:pt x="1842" y="2881"/>
                  <a:pt x="1849" y="2864"/>
                </a:cubicBezTo>
                <a:cubicBezTo>
                  <a:pt x="2104" y="3035"/>
                  <a:pt x="2403" y="3126"/>
                  <a:pt x="2717" y="3126"/>
                </a:cubicBezTo>
                <a:close/>
                <a:moveTo>
                  <a:pt x="2717" y="291"/>
                </a:moveTo>
                <a:cubicBezTo>
                  <a:pt x="3057" y="291"/>
                  <a:pt x="3376" y="423"/>
                  <a:pt x="3617" y="663"/>
                </a:cubicBezTo>
                <a:cubicBezTo>
                  <a:pt x="3857" y="904"/>
                  <a:pt x="3989" y="1223"/>
                  <a:pt x="3989" y="1563"/>
                </a:cubicBezTo>
                <a:cubicBezTo>
                  <a:pt x="3989" y="1903"/>
                  <a:pt x="3857" y="2223"/>
                  <a:pt x="3617" y="2463"/>
                </a:cubicBezTo>
                <a:cubicBezTo>
                  <a:pt x="3376" y="2703"/>
                  <a:pt x="3057" y="2836"/>
                  <a:pt x="2717" y="2836"/>
                </a:cubicBezTo>
                <a:cubicBezTo>
                  <a:pt x="2377" y="2836"/>
                  <a:pt x="2057" y="2703"/>
                  <a:pt x="1817" y="2463"/>
                </a:cubicBezTo>
                <a:cubicBezTo>
                  <a:pt x="1321" y="1967"/>
                  <a:pt x="1321" y="1160"/>
                  <a:pt x="1817" y="663"/>
                </a:cubicBezTo>
                <a:cubicBezTo>
                  <a:pt x="2057" y="423"/>
                  <a:pt x="2377" y="291"/>
                  <a:pt x="2717" y="291"/>
                </a:cubicBezTo>
                <a:close/>
                <a:moveTo>
                  <a:pt x="1036" y="2894"/>
                </a:moveTo>
                <a:cubicBezTo>
                  <a:pt x="940" y="2991"/>
                  <a:pt x="940" y="3147"/>
                  <a:pt x="1036" y="3244"/>
                </a:cubicBezTo>
                <a:cubicBezTo>
                  <a:pt x="1133" y="3340"/>
                  <a:pt x="1289" y="3340"/>
                  <a:pt x="1386" y="3244"/>
                </a:cubicBezTo>
                <a:cubicBezTo>
                  <a:pt x="1482" y="3147"/>
                  <a:pt x="1482" y="2991"/>
                  <a:pt x="1386" y="2894"/>
                </a:cubicBezTo>
                <a:cubicBezTo>
                  <a:pt x="1289" y="2798"/>
                  <a:pt x="1133" y="2798"/>
                  <a:pt x="1036" y="2894"/>
                </a:cubicBezTo>
                <a:close/>
              </a:path>
            </a:pathLst>
          </a:cu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19" name="Freeform 26"/>
          <p:cNvSpPr>
            <a:spLocks noEditPoints="1"/>
          </p:cNvSpPr>
          <p:nvPr/>
        </p:nvSpPr>
        <p:spPr bwMode="auto">
          <a:xfrm>
            <a:off x="1879144" y="2752533"/>
            <a:ext cx="1633000" cy="1516358"/>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22"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1.4 </a:t>
            </a:r>
            <a:r>
              <a:rPr lang="zh-CN" altLang="en-US" b="0">
                <a:solidFill>
                  <a:schemeClr val="bg1"/>
                </a:solidFill>
              </a:rPr>
              <a:t>参考文献</a:t>
            </a:r>
            <a:endParaRPr lang="zh-CN" altLang="en-US" b="0" dirty="0">
              <a:solidFill>
                <a:schemeClr val="bg1"/>
              </a:solidFill>
            </a:endParaRPr>
          </a:p>
        </p:txBody>
      </p:sp>
      <p:sp>
        <p:nvSpPr>
          <p:cNvPr id="23"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25" name="直接连接符 24"/>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p:nvPr/>
        </p:nvSpPr>
        <p:spPr>
          <a:xfrm>
            <a:off x="5410479" y="1169194"/>
            <a:ext cx="5944486" cy="583565"/>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sz="1600" dirty="0"/>
              <a:t>SpringBoot框架在web应用开发中的探讨[J]. 吕宇琛.科技创新导报,2018,15(08):168+173.</a:t>
            </a:r>
            <a:endParaRPr sz="1600" dirty="0"/>
          </a:p>
        </p:txBody>
      </p:sp>
      <p:sp>
        <p:nvSpPr>
          <p:cNvPr id="6" name="TextBox 7"/>
          <p:cNvSpPr txBox="1"/>
          <p:nvPr/>
        </p:nvSpPr>
        <p:spPr>
          <a:xfrm>
            <a:off x="5410479" y="2017692"/>
            <a:ext cx="5922325" cy="583565"/>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sz="1600" dirty="0"/>
              <a:t>基于SpringBoot+Shiro的权限管理实现[J]. 王杉文.电脑编程技巧与维护,2019(09):160-161+173.</a:t>
            </a:r>
            <a:endParaRPr sz="1600" dirty="0"/>
          </a:p>
        </p:txBody>
      </p:sp>
      <p:sp>
        <p:nvSpPr>
          <p:cNvPr id="7" name="Oval 10"/>
          <p:cNvSpPr>
            <a:spLocks noChangeArrowheads="1"/>
          </p:cNvSpPr>
          <p:nvPr/>
        </p:nvSpPr>
        <p:spPr bwMode="auto">
          <a:xfrm>
            <a:off x="4761973" y="1203722"/>
            <a:ext cx="463458"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sz="1600" dirty="0">
                <a:solidFill>
                  <a:srgbClr val="F8F8F8"/>
                </a:solidFill>
                <a:latin typeface="Lifeline JL" panose="00000400000000000000" pitchFamily="2" charset="0"/>
                <a:ea typeface="微软雅黑" panose="020B0503020204020204" pitchFamily="34" charset="-122"/>
              </a:rPr>
              <a:t>7</a:t>
            </a:r>
            <a:endParaRPr lang="en-US" altLang="zh-CN" sz="1600" dirty="0">
              <a:solidFill>
                <a:srgbClr val="F8F8F8"/>
              </a:solidFill>
              <a:latin typeface="Lifeline JL" panose="00000400000000000000" pitchFamily="2" charset="0"/>
              <a:ea typeface="微软雅黑" panose="020B0503020204020204" pitchFamily="34" charset="-122"/>
            </a:endParaRPr>
          </a:p>
        </p:txBody>
      </p:sp>
      <p:sp>
        <p:nvSpPr>
          <p:cNvPr id="8" name="Oval 13"/>
          <p:cNvSpPr>
            <a:spLocks noChangeArrowheads="1"/>
          </p:cNvSpPr>
          <p:nvPr/>
        </p:nvSpPr>
        <p:spPr bwMode="auto">
          <a:xfrm>
            <a:off x="4762066" y="1972388"/>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sz="1600" dirty="0">
                <a:solidFill>
                  <a:srgbClr val="F8F8F8"/>
                </a:solidFill>
                <a:latin typeface="Lifeline JL" panose="00000400000000000000" pitchFamily="2" charset="0"/>
                <a:ea typeface="微软雅黑" panose="020B0503020204020204" pitchFamily="34" charset="-122"/>
              </a:rPr>
              <a:t>8</a:t>
            </a:r>
            <a:endParaRPr lang="en-US" altLang="zh-CN" sz="1600" dirty="0">
              <a:solidFill>
                <a:srgbClr val="F8F8F8"/>
              </a:solidFill>
              <a:latin typeface="Lifeline JL" panose="00000400000000000000" pitchFamily="2" charset="0"/>
              <a:ea typeface="微软雅黑" panose="020B0503020204020204" pitchFamily="34" charset="-122"/>
            </a:endParaRPr>
          </a:p>
        </p:txBody>
      </p:sp>
      <p:sp>
        <p:nvSpPr>
          <p:cNvPr id="9" name="TextBox 10"/>
          <p:cNvSpPr txBox="1"/>
          <p:nvPr/>
        </p:nvSpPr>
        <p:spPr>
          <a:xfrm>
            <a:off x="5410479" y="2635230"/>
            <a:ext cx="5922325" cy="583565"/>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sz="1600" dirty="0"/>
              <a:t>基于SOA架构的在线考试系统[J]. 房健.电子测试,2019(20):43-44+36.</a:t>
            </a:r>
            <a:endParaRPr sz="1600" dirty="0"/>
          </a:p>
        </p:txBody>
      </p:sp>
      <p:sp>
        <p:nvSpPr>
          <p:cNvPr id="10" name="Oval 13"/>
          <p:cNvSpPr>
            <a:spLocks noChangeArrowheads="1"/>
          </p:cNvSpPr>
          <p:nvPr/>
        </p:nvSpPr>
        <p:spPr bwMode="auto">
          <a:xfrm>
            <a:off x="4762066" y="2757444"/>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sz="1600" dirty="0">
                <a:solidFill>
                  <a:srgbClr val="F8F8F8"/>
                </a:solidFill>
                <a:latin typeface="Lifeline JL" panose="00000400000000000000" pitchFamily="2" charset="0"/>
                <a:ea typeface="微软雅黑" panose="020B0503020204020204" pitchFamily="34" charset="-122"/>
              </a:rPr>
              <a:t>9</a:t>
            </a:r>
            <a:endParaRPr lang="en-US" altLang="zh-CN" sz="1600" dirty="0">
              <a:solidFill>
                <a:srgbClr val="F8F8F8"/>
              </a:solidFill>
              <a:latin typeface="Lifeline JL" panose="00000400000000000000" pitchFamily="2" charset="0"/>
              <a:ea typeface="微软雅黑" panose="020B0503020204020204" pitchFamily="34" charset="-122"/>
            </a:endParaRPr>
          </a:p>
        </p:txBody>
      </p:sp>
      <p:sp>
        <p:nvSpPr>
          <p:cNvPr id="11" name="TextBox 12"/>
          <p:cNvSpPr txBox="1"/>
          <p:nvPr/>
        </p:nvSpPr>
        <p:spPr>
          <a:xfrm>
            <a:off x="5410479" y="3510712"/>
            <a:ext cx="5922325" cy="337185"/>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sz="1600" dirty="0"/>
              <a:t>试题库管理系统的设计与实现[D]. 王宇.南京理工大学,2018.</a:t>
            </a:r>
            <a:endParaRPr sz="1600" dirty="0"/>
          </a:p>
        </p:txBody>
      </p:sp>
      <p:sp>
        <p:nvSpPr>
          <p:cNvPr id="13" name="TextBox 14"/>
          <p:cNvSpPr txBox="1"/>
          <p:nvPr/>
        </p:nvSpPr>
        <p:spPr>
          <a:xfrm>
            <a:off x="5410479" y="4407760"/>
            <a:ext cx="5922325" cy="583565"/>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sz="1600" dirty="0"/>
              <a:t>基于自适应决策支持技术的研究生在线考试系统的设计与实现[J]. 闫伟,曹宝香,夏小娜.  计算机应用研究. 2009(02)</a:t>
            </a:r>
            <a:endParaRPr sz="1600" dirty="0"/>
          </a:p>
        </p:txBody>
      </p:sp>
      <p:sp>
        <p:nvSpPr>
          <p:cNvPr id="15" name="TextBox 16"/>
          <p:cNvSpPr txBox="1"/>
          <p:nvPr/>
        </p:nvSpPr>
        <p:spPr>
          <a:xfrm>
            <a:off x="5410479" y="5396872"/>
            <a:ext cx="5922325" cy="583565"/>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sz="1600" dirty="0"/>
              <a:t>基于B/S结构的在线考试系统的设计与实现[D]. 罗利芳.中山大学 2011</a:t>
            </a:r>
            <a:endParaRPr sz="1600" dirty="0"/>
          </a:p>
        </p:txBody>
      </p:sp>
      <p:sp>
        <p:nvSpPr>
          <p:cNvPr id="16" name="Oval 13"/>
          <p:cNvSpPr>
            <a:spLocks noChangeArrowheads="1"/>
          </p:cNvSpPr>
          <p:nvPr/>
        </p:nvSpPr>
        <p:spPr bwMode="auto">
          <a:xfrm>
            <a:off x="4608830" y="5396865"/>
            <a:ext cx="718185" cy="676275"/>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sz="1600" dirty="0">
                <a:solidFill>
                  <a:srgbClr val="F8F8F8"/>
                </a:solidFill>
                <a:latin typeface="Lifeline JL" panose="00000400000000000000" pitchFamily="2" charset="0"/>
                <a:ea typeface="微软雅黑" panose="020B0503020204020204" pitchFamily="34" charset="-122"/>
              </a:rPr>
              <a:t>12</a:t>
            </a:r>
            <a:endParaRPr lang="en-US" altLang="zh-CN" sz="1600" dirty="0">
              <a:solidFill>
                <a:srgbClr val="F8F8F8"/>
              </a:solidFill>
              <a:latin typeface="Lifeline JL" panose="00000400000000000000" pitchFamily="2" charset="0"/>
              <a:ea typeface="微软雅黑" panose="020B0503020204020204" pitchFamily="34" charset="-122"/>
            </a:endParaRPr>
          </a:p>
        </p:txBody>
      </p:sp>
      <p:sp>
        <p:nvSpPr>
          <p:cNvPr id="18" name="Freeform 5"/>
          <p:cNvSpPr>
            <a:spLocks noEditPoints="1"/>
          </p:cNvSpPr>
          <p:nvPr/>
        </p:nvSpPr>
        <p:spPr bwMode="auto">
          <a:xfrm rot="925172">
            <a:off x="-246099" y="1802240"/>
            <a:ext cx="4354235" cy="4358695"/>
          </a:xfrm>
          <a:custGeom>
            <a:avLst/>
            <a:gdLst>
              <a:gd name="T0" fmla="*/ 50 w 4280"/>
              <a:gd name="T1" fmla="*/ 3831 h 4280"/>
              <a:gd name="T2" fmla="*/ 59 w 4280"/>
              <a:gd name="T3" fmla="*/ 4021 h 4280"/>
              <a:gd name="T4" fmla="*/ 259 w 4280"/>
              <a:gd name="T5" fmla="*/ 4221 h 4280"/>
              <a:gd name="T6" fmla="*/ 449 w 4280"/>
              <a:gd name="T7" fmla="*/ 4230 h 4280"/>
              <a:gd name="T8" fmla="*/ 1047 w 4280"/>
              <a:gd name="T9" fmla="*/ 3632 h 4280"/>
              <a:gd name="T10" fmla="*/ 1038 w 4280"/>
              <a:gd name="T11" fmla="*/ 3443 h 4280"/>
              <a:gd name="T12" fmla="*/ 837 w 4280"/>
              <a:gd name="T13" fmla="*/ 3242 h 4280"/>
              <a:gd name="T14" fmla="*/ 648 w 4280"/>
              <a:gd name="T15" fmla="*/ 3233 h 4280"/>
              <a:gd name="T16" fmla="*/ 50 w 4280"/>
              <a:gd name="T17" fmla="*/ 3831 h 4280"/>
              <a:gd name="T18" fmla="*/ 2717 w 4280"/>
              <a:gd name="T19" fmla="*/ 3126 h 4280"/>
              <a:gd name="T20" fmla="*/ 3822 w 4280"/>
              <a:gd name="T21" fmla="*/ 2669 h 4280"/>
              <a:gd name="T22" fmla="*/ 4280 w 4280"/>
              <a:gd name="T23" fmla="*/ 1563 h 4280"/>
              <a:gd name="T24" fmla="*/ 3822 w 4280"/>
              <a:gd name="T25" fmla="*/ 458 h 4280"/>
              <a:gd name="T26" fmla="*/ 2717 w 4280"/>
              <a:gd name="T27" fmla="*/ 0 h 4280"/>
              <a:gd name="T28" fmla="*/ 1611 w 4280"/>
              <a:gd name="T29" fmla="*/ 458 h 4280"/>
              <a:gd name="T30" fmla="*/ 1417 w 4280"/>
              <a:gd name="T31" fmla="*/ 2431 h 4280"/>
              <a:gd name="T32" fmla="*/ 1369 w 4280"/>
              <a:gd name="T33" fmla="*/ 2462 h 4280"/>
              <a:gd name="T34" fmla="*/ 1360 w 4280"/>
              <a:gd name="T35" fmla="*/ 2472 h 4280"/>
              <a:gd name="T36" fmla="*/ 1360 w 4280"/>
              <a:gd name="T37" fmla="*/ 2670 h 4280"/>
              <a:gd name="T38" fmla="*/ 1610 w 4280"/>
              <a:gd name="T39" fmla="*/ 2920 h 4280"/>
              <a:gd name="T40" fmla="*/ 1808 w 4280"/>
              <a:gd name="T41" fmla="*/ 2920 h 4280"/>
              <a:gd name="T42" fmla="*/ 1818 w 4280"/>
              <a:gd name="T43" fmla="*/ 2911 h 4280"/>
              <a:gd name="T44" fmla="*/ 1849 w 4280"/>
              <a:gd name="T45" fmla="*/ 2864 h 4280"/>
              <a:gd name="T46" fmla="*/ 2717 w 4280"/>
              <a:gd name="T47" fmla="*/ 3126 h 4280"/>
              <a:gd name="T48" fmla="*/ 2717 w 4280"/>
              <a:gd name="T49" fmla="*/ 291 h 4280"/>
              <a:gd name="T50" fmla="*/ 3617 w 4280"/>
              <a:gd name="T51" fmla="*/ 663 h 4280"/>
              <a:gd name="T52" fmla="*/ 3989 w 4280"/>
              <a:gd name="T53" fmla="*/ 1563 h 4280"/>
              <a:gd name="T54" fmla="*/ 3617 w 4280"/>
              <a:gd name="T55" fmla="*/ 2463 h 4280"/>
              <a:gd name="T56" fmla="*/ 2717 w 4280"/>
              <a:gd name="T57" fmla="*/ 2836 h 4280"/>
              <a:gd name="T58" fmla="*/ 1817 w 4280"/>
              <a:gd name="T59" fmla="*/ 2463 h 4280"/>
              <a:gd name="T60" fmla="*/ 1817 w 4280"/>
              <a:gd name="T61" fmla="*/ 663 h 4280"/>
              <a:gd name="T62" fmla="*/ 2717 w 4280"/>
              <a:gd name="T63" fmla="*/ 291 h 4280"/>
              <a:gd name="T64" fmla="*/ 1036 w 4280"/>
              <a:gd name="T65" fmla="*/ 2894 h 4280"/>
              <a:gd name="T66" fmla="*/ 1036 w 4280"/>
              <a:gd name="T67" fmla="*/ 3244 h 4280"/>
              <a:gd name="T68" fmla="*/ 1386 w 4280"/>
              <a:gd name="T69" fmla="*/ 3244 h 4280"/>
              <a:gd name="T70" fmla="*/ 1386 w 4280"/>
              <a:gd name="T71" fmla="*/ 2894 h 4280"/>
              <a:gd name="T72" fmla="*/ 1036 w 4280"/>
              <a:gd name="T73" fmla="*/ 2894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80" h="4280">
                <a:moveTo>
                  <a:pt x="50" y="3831"/>
                </a:moveTo>
                <a:cubicBezTo>
                  <a:pt x="0" y="3881"/>
                  <a:pt x="4" y="3966"/>
                  <a:pt x="59" y="4021"/>
                </a:cubicBezTo>
                <a:lnTo>
                  <a:pt x="259" y="4221"/>
                </a:lnTo>
                <a:cubicBezTo>
                  <a:pt x="314" y="4276"/>
                  <a:pt x="399" y="4280"/>
                  <a:pt x="449" y="4230"/>
                </a:cubicBezTo>
                <a:lnTo>
                  <a:pt x="1047" y="3632"/>
                </a:lnTo>
                <a:cubicBezTo>
                  <a:pt x="1096" y="3583"/>
                  <a:pt x="1092" y="3498"/>
                  <a:pt x="1038" y="3443"/>
                </a:cubicBezTo>
                <a:lnTo>
                  <a:pt x="837" y="3242"/>
                </a:lnTo>
                <a:cubicBezTo>
                  <a:pt x="782" y="3188"/>
                  <a:pt x="697" y="3184"/>
                  <a:pt x="648" y="3233"/>
                </a:cubicBezTo>
                <a:lnTo>
                  <a:pt x="50" y="3831"/>
                </a:lnTo>
                <a:close/>
                <a:moveTo>
                  <a:pt x="2717" y="3126"/>
                </a:moveTo>
                <a:cubicBezTo>
                  <a:pt x="3134" y="3126"/>
                  <a:pt x="3527" y="2964"/>
                  <a:pt x="3822" y="2669"/>
                </a:cubicBezTo>
                <a:cubicBezTo>
                  <a:pt x="4117" y="2373"/>
                  <a:pt x="4280" y="1981"/>
                  <a:pt x="4280" y="1563"/>
                </a:cubicBezTo>
                <a:cubicBezTo>
                  <a:pt x="4280" y="1146"/>
                  <a:pt x="4117" y="753"/>
                  <a:pt x="3822" y="458"/>
                </a:cubicBezTo>
                <a:cubicBezTo>
                  <a:pt x="3527" y="163"/>
                  <a:pt x="3134" y="0"/>
                  <a:pt x="2717" y="0"/>
                </a:cubicBezTo>
                <a:cubicBezTo>
                  <a:pt x="2299" y="0"/>
                  <a:pt x="1907" y="163"/>
                  <a:pt x="1611" y="458"/>
                </a:cubicBezTo>
                <a:cubicBezTo>
                  <a:pt x="1076" y="993"/>
                  <a:pt x="1011" y="1824"/>
                  <a:pt x="1417" y="2431"/>
                </a:cubicBezTo>
                <a:cubicBezTo>
                  <a:pt x="1399" y="2438"/>
                  <a:pt x="1383" y="2448"/>
                  <a:pt x="1369" y="2462"/>
                </a:cubicBezTo>
                <a:lnTo>
                  <a:pt x="1360" y="2472"/>
                </a:lnTo>
                <a:cubicBezTo>
                  <a:pt x="1305" y="2526"/>
                  <a:pt x="1305" y="2615"/>
                  <a:pt x="1360" y="2670"/>
                </a:cubicBezTo>
                <a:lnTo>
                  <a:pt x="1610" y="2920"/>
                </a:lnTo>
                <a:cubicBezTo>
                  <a:pt x="1665" y="2975"/>
                  <a:pt x="1754" y="2975"/>
                  <a:pt x="1808" y="2920"/>
                </a:cubicBezTo>
                <a:lnTo>
                  <a:pt x="1818" y="2911"/>
                </a:lnTo>
                <a:cubicBezTo>
                  <a:pt x="1832" y="2897"/>
                  <a:pt x="1842" y="2881"/>
                  <a:pt x="1849" y="2864"/>
                </a:cubicBezTo>
                <a:cubicBezTo>
                  <a:pt x="2104" y="3035"/>
                  <a:pt x="2403" y="3126"/>
                  <a:pt x="2717" y="3126"/>
                </a:cubicBezTo>
                <a:close/>
                <a:moveTo>
                  <a:pt x="2717" y="291"/>
                </a:moveTo>
                <a:cubicBezTo>
                  <a:pt x="3057" y="291"/>
                  <a:pt x="3376" y="423"/>
                  <a:pt x="3617" y="663"/>
                </a:cubicBezTo>
                <a:cubicBezTo>
                  <a:pt x="3857" y="904"/>
                  <a:pt x="3989" y="1223"/>
                  <a:pt x="3989" y="1563"/>
                </a:cubicBezTo>
                <a:cubicBezTo>
                  <a:pt x="3989" y="1903"/>
                  <a:pt x="3857" y="2223"/>
                  <a:pt x="3617" y="2463"/>
                </a:cubicBezTo>
                <a:cubicBezTo>
                  <a:pt x="3376" y="2703"/>
                  <a:pt x="3057" y="2836"/>
                  <a:pt x="2717" y="2836"/>
                </a:cubicBezTo>
                <a:cubicBezTo>
                  <a:pt x="2377" y="2836"/>
                  <a:pt x="2057" y="2703"/>
                  <a:pt x="1817" y="2463"/>
                </a:cubicBezTo>
                <a:cubicBezTo>
                  <a:pt x="1321" y="1967"/>
                  <a:pt x="1321" y="1160"/>
                  <a:pt x="1817" y="663"/>
                </a:cubicBezTo>
                <a:cubicBezTo>
                  <a:pt x="2057" y="423"/>
                  <a:pt x="2377" y="291"/>
                  <a:pt x="2717" y="291"/>
                </a:cubicBezTo>
                <a:close/>
                <a:moveTo>
                  <a:pt x="1036" y="2894"/>
                </a:moveTo>
                <a:cubicBezTo>
                  <a:pt x="940" y="2991"/>
                  <a:pt x="940" y="3147"/>
                  <a:pt x="1036" y="3244"/>
                </a:cubicBezTo>
                <a:cubicBezTo>
                  <a:pt x="1133" y="3340"/>
                  <a:pt x="1289" y="3340"/>
                  <a:pt x="1386" y="3244"/>
                </a:cubicBezTo>
                <a:cubicBezTo>
                  <a:pt x="1482" y="3147"/>
                  <a:pt x="1482" y="2991"/>
                  <a:pt x="1386" y="2894"/>
                </a:cubicBezTo>
                <a:cubicBezTo>
                  <a:pt x="1289" y="2798"/>
                  <a:pt x="1133" y="2798"/>
                  <a:pt x="1036" y="2894"/>
                </a:cubicBezTo>
                <a:close/>
              </a:path>
            </a:pathLst>
          </a:cu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19" name="Freeform 26"/>
          <p:cNvSpPr>
            <a:spLocks noEditPoints="1"/>
          </p:cNvSpPr>
          <p:nvPr/>
        </p:nvSpPr>
        <p:spPr bwMode="auto">
          <a:xfrm>
            <a:off x="1879144" y="2752533"/>
            <a:ext cx="1633000" cy="1516358"/>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22" name="TextBox 42"/>
          <p:cNvSpPr txBox="1"/>
          <p:nvPr/>
        </p:nvSpPr>
        <p:spPr>
          <a:xfrm>
            <a:off x="1259111" y="18279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1.4 </a:t>
            </a:r>
            <a:r>
              <a:rPr lang="zh-CN" altLang="en-US" b="0">
                <a:solidFill>
                  <a:schemeClr val="bg1"/>
                </a:solidFill>
              </a:rPr>
              <a:t>参考文献</a:t>
            </a:r>
            <a:endParaRPr lang="zh-CN" altLang="en-US" b="0" dirty="0">
              <a:solidFill>
                <a:schemeClr val="bg1"/>
              </a:solidFill>
            </a:endParaRPr>
          </a:p>
        </p:txBody>
      </p:sp>
      <p:sp>
        <p:nvSpPr>
          <p:cNvPr id="23"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25" name="直接连接符 24"/>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Oval 13"/>
          <p:cNvSpPr>
            <a:spLocks noChangeArrowheads="1"/>
          </p:cNvSpPr>
          <p:nvPr/>
        </p:nvSpPr>
        <p:spPr bwMode="auto">
          <a:xfrm>
            <a:off x="4608830" y="4407535"/>
            <a:ext cx="718185" cy="676275"/>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p>
            <a:pPr algn="ctr"/>
            <a:r>
              <a:rPr lang="en-US" altLang="zh-CN" sz="1600" dirty="0">
                <a:solidFill>
                  <a:srgbClr val="F8F8F8"/>
                </a:solidFill>
                <a:latin typeface="Lifeline JL" panose="00000400000000000000" pitchFamily="2" charset="0"/>
                <a:ea typeface="微软雅黑" panose="020B0503020204020204" pitchFamily="34" charset="-122"/>
              </a:rPr>
              <a:t>11</a:t>
            </a:r>
            <a:endParaRPr lang="en-US" altLang="zh-CN" sz="1600" dirty="0">
              <a:solidFill>
                <a:srgbClr val="F8F8F8"/>
              </a:solidFill>
              <a:latin typeface="Lifeline JL" panose="00000400000000000000" pitchFamily="2" charset="0"/>
              <a:ea typeface="微软雅黑" panose="020B0503020204020204" pitchFamily="34" charset="-122"/>
            </a:endParaRPr>
          </a:p>
        </p:txBody>
      </p:sp>
      <p:sp>
        <p:nvSpPr>
          <p:cNvPr id="3" name="Oval 13"/>
          <p:cNvSpPr>
            <a:spLocks noChangeArrowheads="1"/>
          </p:cNvSpPr>
          <p:nvPr/>
        </p:nvSpPr>
        <p:spPr bwMode="auto">
          <a:xfrm>
            <a:off x="4608830" y="3464560"/>
            <a:ext cx="718185" cy="676275"/>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p>
            <a:pPr algn="ctr"/>
            <a:r>
              <a:rPr lang="en-US" altLang="zh-CN" sz="1600" dirty="0">
                <a:solidFill>
                  <a:srgbClr val="F8F8F8"/>
                </a:solidFill>
                <a:latin typeface="Lifeline JL" panose="00000400000000000000" pitchFamily="2" charset="0"/>
                <a:ea typeface="微软雅黑" panose="020B0503020204020204" pitchFamily="34" charset="-122"/>
              </a:rPr>
              <a:t>10</a:t>
            </a:r>
            <a:endParaRPr lang="en-US" altLang="zh-CN" sz="1600" dirty="0">
              <a:solidFill>
                <a:srgbClr val="F8F8F8"/>
              </a:solidFill>
              <a:latin typeface="Lifeline JL" panose="00000400000000000000" pitchFamily="2"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628650" y="3427095"/>
            <a:ext cx="2592705" cy="398780"/>
          </a:xfrm>
          <a:prstGeom prst="rect">
            <a:avLst/>
          </a:prstGeom>
        </p:spPr>
        <p:txBody>
          <a:bodyPr wrap="square">
            <a:spAutoFit/>
          </a:bodyPr>
          <a:lstStyle/>
          <a:p>
            <a:pPr algn="r"/>
            <a:r>
              <a:rPr lang="zh-CN" altLang="en-US" sz="2000" b="1" dirty="0">
                <a:solidFill>
                  <a:schemeClr val="bg1"/>
                </a:solidFill>
                <a:ea typeface="微软雅黑" panose="020B0503020204020204" pitchFamily="34" charset="-122"/>
                <a:sym typeface="+mn-ea"/>
              </a:rPr>
              <a:t>工作人员后台模块</a:t>
            </a:r>
            <a:endParaRPr lang="zh-CN" altLang="en-US" sz="2000" b="1" dirty="0">
              <a:solidFill>
                <a:schemeClr val="bg1"/>
              </a:solidFill>
              <a:ea typeface="微软雅黑" panose="020B0503020204020204" pitchFamily="34" charset="-122"/>
            </a:endParaRPr>
          </a:p>
        </p:txBody>
      </p:sp>
      <p:sp>
        <p:nvSpPr>
          <p:cNvPr id="13" name="矩形 12"/>
          <p:cNvSpPr/>
          <p:nvPr/>
        </p:nvSpPr>
        <p:spPr>
          <a:xfrm>
            <a:off x="1562100" y="1419860"/>
            <a:ext cx="2592070" cy="398780"/>
          </a:xfrm>
          <a:prstGeom prst="rect">
            <a:avLst/>
          </a:prstGeom>
        </p:spPr>
        <p:txBody>
          <a:bodyPr wrap="square">
            <a:spAutoFit/>
          </a:bodyPr>
          <a:lstStyle/>
          <a:p>
            <a:pPr algn="r"/>
            <a:r>
              <a:rPr lang="zh-CN" altLang="en-US" sz="2000" b="1" dirty="0">
                <a:solidFill>
                  <a:schemeClr val="bg1"/>
                </a:solidFill>
                <a:ea typeface="微软雅黑" panose="020B0503020204020204" pitchFamily="34" charset="-122"/>
                <a:sym typeface="+mn-ea"/>
              </a:rPr>
              <a:t>登录退出模块</a:t>
            </a:r>
            <a:endParaRPr lang="zh-CN" altLang="en-US" sz="2000" b="1" dirty="0">
              <a:solidFill>
                <a:schemeClr val="bg1"/>
              </a:solidFill>
              <a:ea typeface="微软雅黑" panose="020B0503020204020204" pitchFamily="34" charset="-122"/>
            </a:endParaRPr>
          </a:p>
        </p:txBody>
      </p:sp>
      <p:sp>
        <p:nvSpPr>
          <p:cNvPr id="14" name="矩形 13"/>
          <p:cNvSpPr/>
          <p:nvPr/>
        </p:nvSpPr>
        <p:spPr>
          <a:xfrm>
            <a:off x="8029575" y="1450975"/>
            <a:ext cx="3534410" cy="398780"/>
          </a:xfrm>
          <a:prstGeom prst="rect">
            <a:avLst/>
          </a:prstGeom>
        </p:spPr>
        <p:txBody>
          <a:bodyPr wrap="square">
            <a:spAutoFit/>
          </a:bodyPr>
          <a:lstStyle/>
          <a:p>
            <a:r>
              <a:rPr lang="zh-CN" altLang="en-US" sz="2000" b="1" dirty="0">
                <a:solidFill>
                  <a:schemeClr val="bg1"/>
                </a:solidFill>
                <a:ea typeface="微软雅黑" panose="020B0503020204020204" pitchFamily="34" charset="-122"/>
              </a:rPr>
              <a:t>前台考核模块</a:t>
            </a:r>
            <a:endParaRPr lang="zh-CN" altLang="en-US" sz="2000" b="1" dirty="0">
              <a:solidFill>
                <a:schemeClr val="bg1"/>
              </a:solidFill>
              <a:ea typeface="微软雅黑" panose="020B0503020204020204" pitchFamily="34" charset="-122"/>
            </a:endParaRPr>
          </a:p>
        </p:txBody>
      </p:sp>
      <p:sp>
        <p:nvSpPr>
          <p:cNvPr id="15" name="矩形 14"/>
          <p:cNvSpPr/>
          <p:nvPr/>
        </p:nvSpPr>
        <p:spPr>
          <a:xfrm>
            <a:off x="8888730" y="3359150"/>
            <a:ext cx="2901315" cy="398780"/>
          </a:xfrm>
          <a:prstGeom prst="rect">
            <a:avLst/>
          </a:prstGeom>
        </p:spPr>
        <p:txBody>
          <a:bodyPr wrap="square">
            <a:spAutoFit/>
          </a:bodyPr>
          <a:lstStyle/>
          <a:p>
            <a:r>
              <a:rPr lang="zh-CN" altLang="en-US" sz="2000" b="1" dirty="0">
                <a:solidFill>
                  <a:schemeClr val="bg1"/>
                </a:solidFill>
                <a:ea typeface="微软雅黑" panose="020B0503020204020204" pitchFamily="34" charset="-122"/>
              </a:rPr>
              <a:t>管理员后台模块</a:t>
            </a:r>
            <a:endParaRPr lang="zh-CN" altLang="en-US" sz="2000" b="1" dirty="0">
              <a:solidFill>
                <a:schemeClr val="bg1"/>
              </a:solidFill>
              <a:ea typeface="微软雅黑" panose="020B0503020204020204" pitchFamily="34" charset="-122"/>
            </a:endParaRPr>
          </a:p>
        </p:txBody>
      </p:sp>
      <p:sp>
        <p:nvSpPr>
          <p:cNvPr id="16" name="矩形 25"/>
          <p:cNvSpPr>
            <a:spLocks noChangeArrowheads="1"/>
          </p:cNvSpPr>
          <p:nvPr/>
        </p:nvSpPr>
        <p:spPr bwMode="auto">
          <a:xfrm>
            <a:off x="561975" y="3825875"/>
            <a:ext cx="2659380" cy="181483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chemeClr val="bg1"/>
                </a:solidFill>
                <a:latin typeface="+mj-ea"/>
                <a:ea typeface="+mj-ea"/>
              </a:rPr>
              <a:t>在前台模块里面有一个后台管理模块入口，只给工作人员和管理员授权，考生无权进入。工作人员</a:t>
            </a:r>
            <a:r>
              <a:rPr lang="zh-CN" altLang="en-US" sz="1600" dirty="0">
                <a:solidFill>
                  <a:schemeClr val="bg1"/>
                </a:solidFill>
                <a:latin typeface="+mj-ea"/>
                <a:ea typeface="+mj-ea"/>
                <a:sym typeface="+mn-ea"/>
              </a:rPr>
              <a:t>可对考生和试题进行增删改查基础操作，但对工作人员库没有权限操作。</a:t>
            </a:r>
            <a:endParaRPr lang="zh-CN" altLang="en-US" sz="1600" dirty="0">
              <a:solidFill>
                <a:schemeClr val="bg1"/>
              </a:solidFill>
              <a:latin typeface="+mj-ea"/>
              <a:ea typeface="+mj-ea"/>
              <a:sym typeface="+mn-ea"/>
            </a:endParaRPr>
          </a:p>
        </p:txBody>
      </p:sp>
      <p:sp>
        <p:nvSpPr>
          <p:cNvPr id="17" name="矩形 25"/>
          <p:cNvSpPr>
            <a:spLocks noChangeArrowheads="1"/>
          </p:cNvSpPr>
          <p:nvPr/>
        </p:nvSpPr>
        <p:spPr bwMode="auto">
          <a:xfrm>
            <a:off x="769789" y="1727677"/>
            <a:ext cx="3389333" cy="82994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chemeClr val="bg1"/>
                </a:solidFill>
                <a:latin typeface="+mj-ea"/>
                <a:ea typeface="+mj-ea"/>
              </a:rPr>
              <a:t>考生，工作人员，管理员统一一个登录入口，登录进去的都是前台考核模块</a:t>
            </a:r>
            <a:endParaRPr lang="zh-CN" altLang="en-US" sz="1600" dirty="0">
              <a:solidFill>
                <a:schemeClr val="bg1"/>
              </a:solidFill>
              <a:latin typeface="+mj-ea"/>
              <a:ea typeface="+mj-ea"/>
            </a:endParaRPr>
          </a:p>
        </p:txBody>
      </p:sp>
      <p:sp>
        <p:nvSpPr>
          <p:cNvPr id="18" name="矩形 25"/>
          <p:cNvSpPr>
            <a:spLocks noChangeArrowheads="1"/>
          </p:cNvSpPr>
          <p:nvPr/>
        </p:nvSpPr>
        <p:spPr bwMode="auto">
          <a:xfrm>
            <a:off x="8029541" y="1756092"/>
            <a:ext cx="3397431" cy="132207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chemeClr val="bg1"/>
                </a:solidFill>
                <a:latin typeface="+mj-ea"/>
                <a:ea typeface="+mj-ea"/>
              </a:rPr>
              <a:t>前台考核模块首页会有公告栏展示最近热评以及大众关注热点。每一个角色都可以访问前台考核模块，有临时考核和正式考核两个主要模块展示在前台</a:t>
            </a:r>
            <a:endParaRPr lang="zh-CN" altLang="en-US" sz="1600" dirty="0">
              <a:solidFill>
                <a:schemeClr val="bg1"/>
              </a:solidFill>
              <a:latin typeface="+mj-ea"/>
              <a:ea typeface="+mj-ea"/>
            </a:endParaRPr>
          </a:p>
        </p:txBody>
      </p:sp>
      <p:sp>
        <p:nvSpPr>
          <p:cNvPr id="19" name="矩形 25"/>
          <p:cNvSpPr>
            <a:spLocks noChangeArrowheads="1"/>
          </p:cNvSpPr>
          <p:nvPr/>
        </p:nvSpPr>
        <p:spPr bwMode="auto">
          <a:xfrm>
            <a:off x="8888818" y="3757740"/>
            <a:ext cx="2538153"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chemeClr val="bg1"/>
                </a:solidFill>
                <a:latin typeface="+mj-ea"/>
                <a:ea typeface="+mj-ea"/>
                <a:sym typeface="+mn-ea"/>
              </a:rPr>
              <a:t>最高权限。此模块中有考生数量，工作人员数量，考核次数的统计；以及考生信息的展示、工作人员信息的展示、试题库的展示；并</a:t>
            </a:r>
            <a:r>
              <a:rPr lang="zh-CN" altLang="en-US" sz="1600" dirty="0">
                <a:solidFill>
                  <a:schemeClr val="bg1"/>
                </a:solidFill>
                <a:latin typeface="+mj-ea"/>
                <a:ea typeface="+mj-ea"/>
                <a:sym typeface="+mn-ea"/>
              </a:rPr>
              <a:t>对考生，工作人员，试题进行增删改等操作，诸如此类的操作都在后台管理模块中。</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0" name="Freeform 6"/>
          <p:cNvSpPr>
            <a:spLocks noEditPoints="1"/>
          </p:cNvSpPr>
          <p:nvPr/>
        </p:nvSpPr>
        <p:spPr bwMode="auto">
          <a:xfrm>
            <a:off x="4637435" y="2818924"/>
            <a:ext cx="2797008" cy="2797008"/>
          </a:xfrm>
          <a:custGeom>
            <a:avLst/>
            <a:gdLst>
              <a:gd name="T0" fmla="*/ 2189 w 3067"/>
              <a:gd name="T1" fmla="*/ 554 h 3062"/>
              <a:gd name="T2" fmla="*/ 878 w 3067"/>
              <a:gd name="T3" fmla="*/ 2507 h 3062"/>
              <a:gd name="T4" fmla="*/ 576 w 3067"/>
              <a:gd name="T5" fmla="*/ 2734 h 3062"/>
              <a:gd name="T6" fmla="*/ 968 w 3067"/>
              <a:gd name="T7" fmla="*/ 2704 h 3062"/>
              <a:gd name="T8" fmla="*/ 1122 w 3067"/>
              <a:gd name="T9" fmla="*/ 3013 h 3062"/>
              <a:gd name="T10" fmla="*/ 1474 w 3067"/>
              <a:gd name="T11" fmla="*/ 2829 h 3062"/>
              <a:gd name="T12" fmla="*/ 1712 w 3067"/>
              <a:gd name="T13" fmla="*/ 3062 h 3062"/>
              <a:gd name="T14" fmla="*/ 1968 w 3067"/>
              <a:gd name="T15" fmla="*/ 2754 h 3062"/>
              <a:gd name="T16" fmla="*/ 2309 w 3067"/>
              <a:gd name="T17" fmla="*/ 2867 h 3062"/>
              <a:gd name="T18" fmla="*/ 2420 w 3067"/>
              <a:gd name="T19" fmla="*/ 2480 h 3062"/>
              <a:gd name="T20" fmla="*/ 2744 w 3067"/>
              <a:gd name="T21" fmla="*/ 2493 h 3062"/>
              <a:gd name="T22" fmla="*/ 2704 w 3067"/>
              <a:gd name="T23" fmla="*/ 2092 h 3062"/>
              <a:gd name="T24" fmla="*/ 3017 w 3067"/>
              <a:gd name="T25" fmla="*/ 1964 h 3062"/>
              <a:gd name="T26" fmla="*/ 2830 w 3067"/>
              <a:gd name="T27" fmla="*/ 1608 h 3062"/>
              <a:gd name="T28" fmla="*/ 3067 w 3067"/>
              <a:gd name="T29" fmla="*/ 1361 h 3062"/>
              <a:gd name="T30" fmla="*/ 2760 w 3067"/>
              <a:gd name="T31" fmla="*/ 1104 h 3062"/>
              <a:gd name="T32" fmla="*/ 2889 w 3067"/>
              <a:gd name="T33" fmla="*/ 800 h 3062"/>
              <a:gd name="T34" fmla="*/ 2513 w 3067"/>
              <a:gd name="T35" fmla="*/ 674 h 3062"/>
              <a:gd name="T36" fmla="*/ 2492 w 3067"/>
              <a:gd name="T37" fmla="*/ 328 h 3062"/>
              <a:gd name="T38" fmla="*/ 2102 w 3067"/>
              <a:gd name="T39" fmla="*/ 355 h 3062"/>
              <a:gd name="T40" fmla="*/ 1945 w 3067"/>
              <a:gd name="T41" fmla="*/ 48 h 3062"/>
              <a:gd name="T42" fmla="*/ 1600 w 3067"/>
              <a:gd name="T43" fmla="*/ 220 h 3062"/>
              <a:gd name="T44" fmla="*/ 1355 w 3067"/>
              <a:gd name="T45" fmla="*/ 0 h 3062"/>
              <a:gd name="T46" fmla="*/ 1101 w 3067"/>
              <a:gd name="T47" fmla="*/ 285 h 3062"/>
              <a:gd name="T48" fmla="*/ 758 w 3067"/>
              <a:gd name="T49" fmla="*/ 195 h 3062"/>
              <a:gd name="T50" fmla="*/ 638 w 3067"/>
              <a:gd name="T51" fmla="*/ 556 h 3062"/>
              <a:gd name="T52" fmla="*/ 323 w 3067"/>
              <a:gd name="T53" fmla="*/ 568 h 3062"/>
              <a:gd name="T54" fmla="*/ 344 w 3067"/>
              <a:gd name="T55" fmla="*/ 948 h 3062"/>
              <a:gd name="T56" fmla="*/ 50 w 3067"/>
              <a:gd name="T57" fmla="*/ 1097 h 3062"/>
              <a:gd name="T58" fmla="*/ 216 w 3067"/>
              <a:gd name="T59" fmla="*/ 1443 h 3062"/>
              <a:gd name="T60" fmla="*/ 0 w 3067"/>
              <a:gd name="T61" fmla="*/ 1701 h 3062"/>
              <a:gd name="T62" fmla="*/ 290 w 3067"/>
              <a:gd name="T63" fmla="*/ 1956 h 3062"/>
              <a:gd name="T64" fmla="*/ 179 w 3067"/>
              <a:gd name="T65" fmla="*/ 2262 h 3062"/>
              <a:gd name="T66" fmla="*/ 547 w 3067"/>
              <a:gd name="T67" fmla="*/ 2390 h 3062"/>
              <a:gd name="T68" fmla="*/ 576 w 3067"/>
              <a:gd name="T69" fmla="*/ 2734 h 3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67" h="3062">
                <a:moveTo>
                  <a:pt x="557" y="875"/>
                </a:moveTo>
                <a:cubicBezTo>
                  <a:pt x="919" y="336"/>
                  <a:pt x="1650" y="192"/>
                  <a:pt x="2189" y="554"/>
                </a:cubicBezTo>
                <a:cubicBezTo>
                  <a:pt x="2728" y="916"/>
                  <a:pt x="2872" y="1647"/>
                  <a:pt x="2510" y="2186"/>
                </a:cubicBezTo>
                <a:cubicBezTo>
                  <a:pt x="2148" y="2726"/>
                  <a:pt x="1418" y="2869"/>
                  <a:pt x="878" y="2507"/>
                </a:cubicBezTo>
                <a:cubicBezTo>
                  <a:pt x="339" y="2145"/>
                  <a:pt x="195" y="1415"/>
                  <a:pt x="557" y="875"/>
                </a:cubicBezTo>
                <a:close/>
                <a:moveTo>
                  <a:pt x="576" y="2734"/>
                </a:moveTo>
                <a:lnTo>
                  <a:pt x="779" y="2870"/>
                </a:lnTo>
                <a:lnTo>
                  <a:pt x="968" y="2704"/>
                </a:lnTo>
                <a:cubicBezTo>
                  <a:pt x="1014" y="2726"/>
                  <a:pt x="1062" y="2745"/>
                  <a:pt x="1110" y="2761"/>
                </a:cubicBezTo>
                <a:lnTo>
                  <a:pt x="1122" y="3013"/>
                </a:lnTo>
                <a:lnTo>
                  <a:pt x="1363" y="3060"/>
                </a:lnTo>
                <a:lnTo>
                  <a:pt x="1474" y="2829"/>
                </a:lnTo>
                <a:cubicBezTo>
                  <a:pt x="1517" y="2831"/>
                  <a:pt x="1560" y="2830"/>
                  <a:pt x="1603" y="2828"/>
                </a:cubicBezTo>
                <a:lnTo>
                  <a:pt x="1712" y="3062"/>
                </a:lnTo>
                <a:lnTo>
                  <a:pt x="1952" y="3015"/>
                </a:lnTo>
                <a:lnTo>
                  <a:pt x="1968" y="2754"/>
                </a:lnTo>
                <a:cubicBezTo>
                  <a:pt x="2017" y="2737"/>
                  <a:pt x="2066" y="2716"/>
                  <a:pt x="2113" y="2692"/>
                </a:cubicBezTo>
                <a:lnTo>
                  <a:pt x="2309" y="2867"/>
                </a:lnTo>
                <a:lnTo>
                  <a:pt x="2510" y="2728"/>
                </a:lnTo>
                <a:lnTo>
                  <a:pt x="2420" y="2480"/>
                </a:lnTo>
                <a:cubicBezTo>
                  <a:pt x="2446" y="2455"/>
                  <a:pt x="2472" y="2429"/>
                  <a:pt x="2497" y="2401"/>
                </a:cubicBezTo>
                <a:lnTo>
                  <a:pt x="2744" y="2493"/>
                </a:lnTo>
                <a:lnTo>
                  <a:pt x="2880" y="2290"/>
                </a:lnTo>
                <a:lnTo>
                  <a:pt x="2704" y="2092"/>
                </a:lnTo>
                <a:cubicBezTo>
                  <a:pt x="2723" y="2053"/>
                  <a:pt x="2740" y="2013"/>
                  <a:pt x="2754" y="1973"/>
                </a:cubicBezTo>
                <a:lnTo>
                  <a:pt x="3017" y="1964"/>
                </a:lnTo>
                <a:lnTo>
                  <a:pt x="3066" y="1725"/>
                </a:lnTo>
                <a:lnTo>
                  <a:pt x="2830" y="1608"/>
                </a:lnTo>
                <a:cubicBezTo>
                  <a:pt x="2832" y="1562"/>
                  <a:pt x="2833" y="1515"/>
                  <a:pt x="2831" y="1469"/>
                </a:cubicBezTo>
                <a:lnTo>
                  <a:pt x="3067" y="1361"/>
                </a:lnTo>
                <a:lnTo>
                  <a:pt x="3019" y="1121"/>
                </a:lnTo>
                <a:lnTo>
                  <a:pt x="2760" y="1104"/>
                </a:lnTo>
                <a:cubicBezTo>
                  <a:pt x="2747" y="1064"/>
                  <a:pt x="2731" y="1024"/>
                  <a:pt x="2713" y="986"/>
                </a:cubicBezTo>
                <a:lnTo>
                  <a:pt x="2889" y="800"/>
                </a:lnTo>
                <a:lnTo>
                  <a:pt x="2754" y="595"/>
                </a:lnTo>
                <a:lnTo>
                  <a:pt x="2513" y="674"/>
                </a:lnTo>
                <a:cubicBezTo>
                  <a:pt x="2480" y="635"/>
                  <a:pt x="2444" y="598"/>
                  <a:pt x="2406" y="563"/>
                </a:cubicBezTo>
                <a:lnTo>
                  <a:pt x="2492" y="328"/>
                </a:lnTo>
                <a:lnTo>
                  <a:pt x="2288" y="191"/>
                </a:lnTo>
                <a:lnTo>
                  <a:pt x="2102" y="355"/>
                </a:lnTo>
                <a:cubicBezTo>
                  <a:pt x="2055" y="331"/>
                  <a:pt x="2006" y="310"/>
                  <a:pt x="1957" y="293"/>
                </a:cubicBezTo>
                <a:lnTo>
                  <a:pt x="1945" y="48"/>
                </a:lnTo>
                <a:lnTo>
                  <a:pt x="1705" y="1"/>
                </a:lnTo>
                <a:lnTo>
                  <a:pt x="1600" y="220"/>
                </a:lnTo>
                <a:cubicBezTo>
                  <a:pt x="1552" y="217"/>
                  <a:pt x="1504" y="216"/>
                  <a:pt x="1457" y="218"/>
                </a:cubicBezTo>
                <a:lnTo>
                  <a:pt x="1355" y="0"/>
                </a:lnTo>
                <a:lnTo>
                  <a:pt x="1115" y="46"/>
                </a:lnTo>
                <a:lnTo>
                  <a:pt x="1101" y="285"/>
                </a:lnTo>
                <a:cubicBezTo>
                  <a:pt x="1044" y="304"/>
                  <a:pt x="989" y="326"/>
                  <a:pt x="935" y="353"/>
                </a:cubicBezTo>
                <a:lnTo>
                  <a:pt x="758" y="195"/>
                </a:lnTo>
                <a:lnTo>
                  <a:pt x="557" y="333"/>
                </a:lnTo>
                <a:lnTo>
                  <a:pt x="638" y="556"/>
                </a:lnTo>
                <a:cubicBezTo>
                  <a:pt x="606" y="585"/>
                  <a:pt x="574" y="617"/>
                  <a:pt x="545" y="650"/>
                </a:cubicBezTo>
                <a:lnTo>
                  <a:pt x="323" y="568"/>
                </a:lnTo>
                <a:lnTo>
                  <a:pt x="187" y="771"/>
                </a:lnTo>
                <a:lnTo>
                  <a:pt x="344" y="948"/>
                </a:lnTo>
                <a:cubicBezTo>
                  <a:pt x="322" y="995"/>
                  <a:pt x="302" y="1042"/>
                  <a:pt x="285" y="1090"/>
                </a:cubicBezTo>
                <a:lnTo>
                  <a:pt x="50" y="1097"/>
                </a:lnTo>
                <a:lnTo>
                  <a:pt x="2" y="1337"/>
                </a:lnTo>
                <a:lnTo>
                  <a:pt x="216" y="1443"/>
                </a:lnTo>
                <a:cubicBezTo>
                  <a:pt x="213" y="1496"/>
                  <a:pt x="213" y="1549"/>
                  <a:pt x="216" y="1602"/>
                </a:cubicBezTo>
                <a:lnTo>
                  <a:pt x="0" y="1701"/>
                </a:lnTo>
                <a:lnTo>
                  <a:pt x="48" y="1941"/>
                </a:lnTo>
                <a:lnTo>
                  <a:pt x="290" y="1956"/>
                </a:lnTo>
                <a:cubicBezTo>
                  <a:pt x="305" y="2000"/>
                  <a:pt x="324" y="2044"/>
                  <a:pt x="344" y="2086"/>
                </a:cubicBezTo>
                <a:lnTo>
                  <a:pt x="179" y="2262"/>
                </a:lnTo>
                <a:lnTo>
                  <a:pt x="313" y="2467"/>
                </a:lnTo>
                <a:lnTo>
                  <a:pt x="547" y="2390"/>
                </a:lnTo>
                <a:cubicBezTo>
                  <a:pt x="582" y="2429"/>
                  <a:pt x="620" y="2466"/>
                  <a:pt x="661" y="2502"/>
                </a:cubicBezTo>
                <a:lnTo>
                  <a:pt x="576" y="2734"/>
                </a:lnTo>
                <a:close/>
              </a:path>
            </a:pathLst>
          </a:custGeom>
          <a:solidFill>
            <a:schemeClr val="tx2"/>
          </a:solidFill>
          <a:ln>
            <a:solidFill>
              <a:schemeClr val="tx2">
                <a:lumMod val="7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21" name="Freeform 7"/>
          <p:cNvSpPr>
            <a:spLocks noEditPoints="1"/>
          </p:cNvSpPr>
          <p:nvPr/>
        </p:nvSpPr>
        <p:spPr bwMode="auto">
          <a:xfrm>
            <a:off x="5556395" y="5278846"/>
            <a:ext cx="995205" cy="1079477"/>
          </a:xfrm>
          <a:custGeom>
            <a:avLst/>
            <a:gdLst>
              <a:gd name="T0" fmla="*/ 0 w 1094"/>
              <a:gd name="T1" fmla="*/ 0 h 1182"/>
              <a:gd name="T2" fmla="*/ 1094 w 1094"/>
              <a:gd name="T3" fmla="*/ 0 h 1182"/>
              <a:gd name="T4" fmla="*/ 1094 w 1094"/>
              <a:gd name="T5" fmla="*/ 511 h 1182"/>
              <a:gd name="T6" fmla="*/ 0 w 1094"/>
              <a:gd name="T7" fmla="*/ 511 h 1182"/>
              <a:gd name="T8" fmla="*/ 0 w 1094"/>
              <a:gd name="T9" fmla="*/ 0 h 1182"/>
              <a:gd name="T10" fmla="*/ 113 w 1094"/>
              <a:gd name="T11" fmla="*/ 567 h 1182"/>
              <a:gd name="T12" fmla="*/ 981 w 1094"/>
              <a:gd name="T13" fmla="*/ 567 h 1182"/>
              <a:gd name="T14" fmla="*/ 981 w 1094"/>
              <a:gd name="T15" fmla="*/ 774 h 1182"/>
              <a:gd name="T16" fmla="*/ 113 w 1094"/>
              <a:gd name="T17" fmla="*/ 774 h 1182"/>
              <a:gd name="T18" fmla="*/ 113 w 1094"/>
              <a:gd name="T19" fmla="*/ 567 h 1182"/>
              <a:gd name="T20" fmla="*/ 132 w 1094"/>
              <a:gd name="T21" fmla="*/ 822 h 1182"/>
              <a:gd name="T22" fmla="*/ 961 w 1094"/>
              <a:gd name="T23" fmla="*/ 822 h 1182"/>
              <a:gd name="T24" fmla="*/ 961 w 1094"/>
              <a:gd name="T25" fmla="*/ 979 h 1182"/>
              <a:gd name="T26" fmla="*/ 132 w 1094"/>
              <a:gd name="T27" fmla="*/ 979 h 1182"/>
              <a:gd name="T28" fmla="*/ 132 w 1094"/>
              <a:gd name="T29" fmla="*/ 822 h 1182"/>
              <a:gd name="T30" fmla="*/ 368 w 1094"/>
              <a:gd name="T31" fmla="*/ 1025 h 1182"/>
              <a:gd name="T32" fmla="*/ 725 w 1094"/>
              <a:gd name="T33" fmla="*/ 1025 h 1182"/>
              <a:gd name="T34" fmla="*/ 725 w 1094"/>
              <a:gd name="T35" fmla="*/ 1182 h 1182"/>
              <a:gd name="T36" fmla="*/ 368 w 1094"/>
              <a:gd name="T37" fmla="*/ 1182 h 1182"/>
              <a:gd name="T38" fmla="*/ 368 w 1094"/>
              <a:gd name="T39" fmla="*/ 1025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4" h="1182">
                <a:moveTo>
                  <a:pt x="0" y="0"/>
                </a:moveTo>
                <a:lnTo>
                  <a:pt x="1094" y="0"/>
                </a:lnTo>
                <a:lnTo>
                  <a:pt x="1094" y="511"/>
                </a:lnTo>
                <a:lnTo>
                  <a:pt x="0" y="511"/>
                </a:lnTo>
                <a:lnTo>
                  <a:pt x="0" y="0"/>
                </a:lnTo>
                <a:close/>
                <a:moveTo>
                  <a:pt x="113" y="567"/>
                </a:moveTo>
                <a:lnTo>
                  <a:pt x="981" y="567"/>
                </a:lnTo>
                <a:lnTo>
                  <a:pt x="981" y="774"/>
                </a:lnTo>
                <a:lnTo>
                  <a:pt x="113" y="774"/>
                </a:lnTo>
                <a:lnTo>
                  <a:pt x="113" y="567"/>
                </a:lnTo>
                <a:close/>
                <a:moveTo>
                  <a:pt x="132" y="822"/>
                </a:moveTo>
                <a:lnTo>
                  <a:pt x="961" y="822"/>
                </a:lnTo>
                <a:lnTo>
                  <a:pt x="961" y="979"/>
                </a:lnTo>
                <a:lnTo>
                  <a:pt x="132" y="979"/>
                </a:lnTo>
                <a:lnTo>
                  <a:pt x="132" y="822"/>
                </a:lnTo>
                <a:close/>
                <a:moveTo>
                  <a:pt x="368" y="1025"/>
                </a:moveTo>
                <a:lnTo>
                  <a:pt x="725" y="1025"/>
                </a:lnTo>
                <a:lnTo>
                  <a:pt x="725" y="1182"/>
                </a:lnTo>
                <a:lnTo>
                  <a:pt x="368" y="1182"/>
                </a:lnTo>
                <a:lnTo>
                  <a:pt x="368" y="1025"/>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grpSp>
        <p:nvGrpSpPr>
          <p:cNvPr id="22" name="组合 21"/>
          <p:cNvGrpSpPr/>
          <p:nvPr/>
        </p:nvGrpSpPr>
        <p:grpSpPr>
          <a:xfrm>
            <a:off x="3345274" y="3641573"/>
            <a:ext cx="1264071" cy="1264071"/>
            <a:chOff x="3602100" y="4141250"/>
            <a:chExt cx="1264071" cy="1264071"/>
          </a:xfrm>
        </p:grpSpPr>
        <p:sp>
          <p:nvSpPr>
            <p:cNvPr id="23" name="Freeform 8"/>
            <p:cNvSpPr>
              <a:spLocks noEditPoints="1"/>
            </p:cNvSpPr>
            <p:nvPr/>
          </p:nvSpPr>
          <p:spPr bwMode="auto">
            <a:xfrm>
              <a:off x="3602100"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7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1 w 1386"/>
                <a:gd name="T27" fmla="*/ 520 h 1385"/>
                <a:gd name="T28" fmla="*/ 1313 w 1386"/>
                <a:gd name="T29" fmla="*/ 378 h 1385"/>
                <a:gd name="T30" fmla="*/ 1143 w 1386"/>
                <a:gd name="T31" fmla="*/ 318 h 1385"/>
                <a:gd name="T32" fmla="*/ 1150 w 1386"/>
                <a:gd name="T33" fmla="*/ 168 h 1385"/>
                <a:gd name="T34" fmla="*/ 972 w 1386"/>
                <a:gd name="T35" fmla="*/ 175 h 1385"/>
                <a:gd name="T36" fmla="*/ 909 w 1386"/>
                <a:gd name="T37" fmla="*/ 32 h 1385"/>
                <a:gd name="T38" fmla="*/ 748 w 1386"/>
                <a:gd name="T39" fmla="*/ 105 h 1385"/>
                <a:gd name="T40" fmla="*/ 634 w 1386"/>
                <a:gd name="T41" fmla="*/ 0 h 1385"/>
                <a:gd name="T42" fmla="*/ 516 w 1386"/>
                <a:gd name="T43" fmla="*/ 127 h 1385"/>
                <a:gd name="T44" fmla="*/ 378 w 1386"/>
                <a:gd name="T45" fmla="*/ 72 h 1385"/>
                <a:gd name="T46" fmla="*/ 315 w 1386"/>
                <a:gd name="T47" fmla="*/ 233 h 1385"/>
                <a:gd name="T48" fmla="*/ 157 w 1386"/>
                <a:gd name="T49" fmla="*/ 250 h 1385"/>
                <a:gd name="T50" fmla="*/ 163 w 1386"/>
                <a:gd name="T51" fmla="*/ 421 h 1385"/>
                <a:gd name="T52" fmla="*/ 32 w 1386"/>
                <a:gd name="T53" fmla="*/ 476 h 1385"/>
                <a:gd name="T54" fmla="*/ 100 w 1386"/>
                <a:gd name="T55" fmla="*/ 634 h 1385"/>
                <a:gd name="T56" fmla="*/ 0 w 1386"/>
                <a:gd name="T57" fmla="*/ 744 h 1385"/>
                <a:gd name="T58" fmla="*/ 123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4" y="233"/>
                    <a:pt x="1284" y="526"/>
                    <a:pt x="1214" y="817"/>
                  </a:cubicBezTo>
                  <a:cubicBezTo>
                    <a:pt x="1145" y="1108"/>
                    <a:pt x="852" y="1288"/>
                    <a:pt x="561" y="1218"/>
                  </a:cubicBezTo>
                  <a:cubicBezTo>
                    <a:pt x="270" y="1149"/>
                    <a:pt x="90" y="856"/>
                    <a:pt x="160" y="565"/>
                  </a:cubicBezTo>
                  <a:close/>
                  <a:moveTo>
                    <a:pt x="477" y="1353"/>
                  </a:moveTo>
                  <a:lnTo>
                    <a:pt x="584" y="1379"/>
                  </a:lnTo>
                  <a:lnTo>
                    <a:pt x="638" y="1279"/>
                  </a:lnTo>
                  <a:cubicBezTo>
                    <a:pt x="661" y="1281"/>
                    <a:pt x="684" y="1281"/>
                    <a:pt x="706" y="1280"/>
                  </a:cubicBezTo>
                  <a:lnTo>
                    <a:pt x="751" y="1385"/>
                  </a:lnTo>
                  <a:lnTo>
                    <a:pt x="860" y="1367"/>
                  </a:lnTo>
                  <a:lnTo>
                    <a:pt x="871" y="1251"/>
                  </a:lnTo>
                  <a:cubicBezTo>
                    <a:pt x="889" y="1245"/>
                    <a:pt x="907" y="1238"/>
                    <a:pt x="925" y="1230"/>
                  </a:cubicBezTo>
                  <a:lnTo>
                    <a:pt x="1007" y="1312"/>
                  </a:lnTo>
                  <a:lnTo>
                    <a:pt x="1101" y="1255"/>
                  </a:lnTo>
                  <a:lnTo>
                    <a:pt x="1067" y="1142"/>
                  </a:lnTo>
                  <a:cubicBezTo>
                    <a:pt x="1085"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1" y="520"/>
                  </a:lnTo>
                  <a:cubicBezTo>
                    <a:pt x="1245" y="500"/>
                    <a:pt x="1238" y="480"/>
                    <a:pt x="1230" y="461"/>
                  </a:cubicBezTo>
                  <a:lnTo>
                    <a:pt x="1313" y="378"/>
                  </a:lnTo>
                  <a:lnTo>
                    <a:pt x="1255" y="284"/>
                  </a:lnTo>
                  <a:lnTo>
                    <a:pt x="1143" y="318"/>
                  </a:lnTo>
                  <a:cubicBezTo>
                    <a:pt x="1131" y="303"/>
                    <a:pt x="1118" y="289"/>
                    <a:pt x="1105" y="275"/>
                  </a:cubicBezTo>
                  <a:lnTo>
                    <a:pt x="1150" y="168"/>
                  </a:lnTo>
                  <a:lnTo>
                    <a:pt x="1061" y="103"/>
                  </a:lnTo>
                  <a:lnTo>
                    <a:pt x="972" y="175"/>
                  </a:lnTo>
                  <a:cubicBezTo>
                    <a:pt x="952" y="164"/>
                    <a:pt x="931" y="154"/>
                    <a:pt x="909" y="145"/>
                  </a:cubicBezTo>
                  <a:lnTo>
                    <a:pt x="909" y="32"/>
                  </a:lnTo>
                  <a:lnTo>
                    <a:pt x="801" y="6"/>
                  </a:lnTo>
                  <a:lnTo>
                    <a:pt x="748" y="105"/>
                  </a:lnTo>
                  <a:cubicBezTo>
                    <a:pt x="725" y="102"/>
                    <a:pt x="701" y="101"/>
                    <a:pt x="678" y="101"/>
                  </a:cubicBezTo>
                  <a:lnTo>
                    <a:pt x="634" y="0"/>
                  </a:lnTo>
                  <a:lnTo>
                    <a:pt x="526" y="18"/>
                  </a:lnTo>
                  <a:lnTo>
                    <a:pt x="516" y="127"/>
                  </a:lnTo>
                  <a:cubicBezTo>
                    <a:pt x="495" y="133"/>
                    <a:pt x="475" y="140"/>
                    <a:pt x="455" y="149"/>
                  </a:cubicBezTo>
                  <a:lnTo>
                    <a:pt x="378" y="72"/>
                  </a:lnTo>
                  <a:lnTo>
                    <a:pt x="284" y="130"/>
                  </a:lnTo>
                  <a:lnTo>
                    <a:pt x="315" y="233"/>
                  </a:lnTo>
                  <a:cubicBezTo>
                    <a:pt x="295" y="250"/>
                    <a:pt x="275" y="269"/>
                    <a:pt x="256" y="288"/>
                  </a:cubicBezTo>
                  <a:lnTo>
                    <a:pt x="157" y="250"/>
                  </a:lnTo>
                  <a:lnTo>
                    <a:pt x="94" y="340"/>
                  </a:lnTo>
                  <a:lnTo>
                    <a:pt x="163" y="421"/>
                  </a:lnTo>
                  <a:cubicBezTo>
                    <a:pt x="154" y="439"/>
                    <a:pt x="145" y="457"/>
                    <a:pt x="138" y="476"/>
                  </a:cubicBezTo>
                  <a:lnTo>
                    <a:pt x="32" y="476"/>
                  </a:lnTo>
                  <a:lnTo>
                    <a:pt x="6" y="584"/>
                  </a:lnTo>
                  <a:lnTo>
                    <a:pt x="100" y="634"/>
                  </a:lnTo>
                  <a:cubicBezTo>
                    <a:pt x="98" y="657"/>
                    <a:pt x="97" y="680"/>
                    <a:pt x="97" y="703"/>
                  </a:cubicBezTo>
                  <a:lnTo>
                    <a:pt x="0" y="744"/>
                  </a:lnTo>
                  <a:lnTo>
                    <a:pt x="17" y="853"/>
                  </a:lnTo>
                  <a:lnTo>
                    <a:pt x="123" y="864"/>
                  </a:lnTo>
                  <a:cubicBezTo>
                    <a:pt x="130" y="887"/>
                    <a:pt x="139" y="909"/>
                    <a:pt x="148" y="931"/>
                  </a:cubicBezTo>
                  <a:lnTo>
                    <a:pt x="73" y="1007"/>
                  </a:lnTo>
                  <a:lnTo>
                    <a:pt x="131" y="1101"/>
                  </a:lnTo>
                  <a:lnTo>
                    <a:pt x="235" y="1069"/>
                  </a:lnTo>
                  <a:cubicBezTo>
                    <a:pt x="248"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24" name="Freeform 9"/>
            <p:cNvSpPr/>
            <p:nvPr/>
          </p:nvSpPr>
          <p:spPr bwMode="auto">
            <a:xfrm>
              <a:off x="3714461"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6" y="958"/>
                    <a:pt x="1062" y="683"/>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bg1"/>
                </a:solidFill>
              </a:endParaRPr>
            </a:p>
          </p:txBody>
        </p:sp>
      </p:grpSp>
      <p:grpSp>
        <p:nvGrpSpPr>
          <p:cNvPr id="25" name="组合 24"/>
          <p:cNvGrpSpPr/>
          <p:nvPr/>
        </p:nvGrpSpPr>
        <p:grpSpPr>
          <a:xfrm>
            <a:off x="4327970" y="1792649"/>
            <a:ext cx="1264071" cy="1264071"/>
            <a:chOff x="4637435" y="2231854"/>
            <a:chExt cx="1264071" cy="1264071"/>
          </a:xfrm>
        </p:grpSpPr>
        <p:sp>
          <p:nvSpPr>
            <p:cNvPr id="26" name="Freeform 10"/>
            <p:cNvSpPr>
              <a:spLocks noEditPoints="1"/>
            </p:cNvSpPr>
            <p:nvPr/>
          </p:nvSpPr>
          <p:spPr bwMode="auto">
            <a:xfrm>
              <a:off x="4637435" y="2231854"/>
              <a:ext cx="1264071" cy="1264071"/>
            </a:xfrm>
            <a:custGeom>
              <a:avLst/>
              <a:gdLst>
                <a:gd name="T0" fmla="*/ 813 w 1386"/>
                <a:gd name="T1" fmla="*/ 164 h 1386"/>
                <a:gd name="T2" fmla="*/ 561 w 1386"/>
                <a:gd name="T3" fmla="*/ 1219 h 1386"/>
                <a:gd name="T4" fmla="*/ 477 w 1386"/>
                <a:gd name="T5" fmla="*/ 1354 h 1386"/>
                <a:gd name="T6" fmla="*/ 638 w 1386"/>
                <a:gd name="T7" fmla="*/ 1279 h 1386"/>
                <a:gd name="T8" fmla="*/ 751 w 1386"/>
                <a:gd name="T9" fmla="*/ 1386 h 1386"/>
                <a:gd name="T10" fmla="*/ 871 w 1386"/>
                <a:gd name="T11" fmla="*/ 1252 h 1386"/>
                <a:gd name="T12" fmla="*/ 1008 w 1386"/>
                <a:gd name="T13" fmla="*/ 1313 h 1386"/>
                <a:gd name="T14" fmla="*/ 1067 w 1386"/>
                <a:gd name="T15" fmla="*/ 1142 h 1386"/>
                <a:gd name="T16" fmla="*/ 1229 w 1386"/>
                <a:gd name="T17" fmla="*/ 1136 h 1386"/>
                <a:gd name="T18" fmla="*/ 1215 w 1386"/>
                <a:gd name="T19" fmla="*/ 955 h 1386"/>
                <a:gd name="T20" fmla="*/ 1354 w 1386"/>
                <a:gd name="T21" fmla="*/ 909 h 1386"/>
                <a:gd name="T22" fmla="*/ 1274 w 1386"/>
                <a:gd name="T23" fmla="*/ 745 h 1386"/>
                <a:gd name="T24" fmla="*/ 1386 w 1386"/>
                <a:gd name="T25" fmla="*/ 642 h 1386"/>
                <a:gd name="T26" fmla="*/ 1251 w 1386"/>
                <a:gd name="T27" fmla="*/ 521 h 1386"/>
                <a:gd name="T28" fmla="*/ 1313 w 1386"/>
                <a:gd name="T29" fmla="*/ 378 h 1386"/>
                <a:gd name="T30" fmla="*/ 1143 w 1386"/>
                <a:gd name="T31" fmla="*/ 318 h 1386"/>
                <a:gd name="T32" fmla="*/ 1150 w 1386"/>
                <a:gd name="T33" fmla="*/ 169 h 1386"/>
                <a:gd name="T34" fmla="*/ 972 w 1386"/>
                <a:gd name="T35" fmla="*/ 176 h 1386"/>
                <a:gd name="T36" fmla="*/ 909 w 1386"/>
                <a:gd name="T37" fmla="*/ 32 h 1386"/>
                <a:gd name="T38" fmla="*/ 749 w 1386"/>
                <a:gd name="T39" fmla="*/ 105 h 1386"/>
                <a:gd name="T40" fmla="*/ 635 w 1386"/>
                <a:gd name="T41" fmla="*/ 0 h 1386"/>
                <a:gd name="T42" fmla="*/ 516 w 1386"/>
                <a:gd name="T43" fmla="*/ 128 h 1386"/>
                <a:gd name="T44" fmla="*/ 378 w 1386"/>
                <a:gd name="T45" fmla="*/ 73 h 1386"/>
                <a:gd name="T46" fmla="*/ 316 w 1386"/>
                <a:gd name="T47" fmla="*/ 234 h 1386"/>
                <a:gd name="T48" fmla="*/ 157 w 1386"/>
                <a:gd name="T49" fmla="*/ 250 h 1386"/>
                <a:gd name="T50" fmla="*/ 163 w 1386"/>
                <a:gd name="T51" fmla="*/ 422 h 1386"/>
                <a:gd name="T52" fmla="*/ 32 w 1386"/>
                <a:gd name="T53" fmla="*/ 477 h 1386"/>
                <a:gd name="T54" fmla="*/ 100 w 1386"/>
                <a:gd name="T55" fmla="*/ 635 h 1386"/>
                <a:gd name="T56" fmla="*/ 0 w 1386"/>
                <a:gd name="T57" fmla="*/ 744 h 1386"/>
                <a:gd name="T58" fmla="*/ 123 w 1386"/>
                <a:gd name="T59" fmla="*/ 864 h 1386"/>
                <a:gd name="T60" fmla="*/ 73 w 1386"/>
                <a:gd name="T61" fmla="*/ 1008 h 1386"/>
                <a:gd name="T62" fmla="*/ 235 w 1386"/>
                <a:gd name="T63" fmla="*/ 1070 h 1386"/>
                <a:gd name="T64" fmla="*/ 236 w 1386"/>
                <a:gd name="T65" fmla="*/ 1217 h 1386"/>
                <a:gd name="T66" fmla="*/ 411 w 1386"/>
                <a:gd name="T67" fmla="*/ 1213 h 1386"/>
                <a:gd name="T68" fmla="*/ 477 w 1386"/>
                <a:gd name="T69" fmla="*/ 1354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6">
                  <a:moveTo>
                    <a:pt x="160" y="566"/>
                  </a:moveTo>
                  <a:cubicBezTo>
                    <a:pt x="229" y="274"/>
                    <a:pt x="522" y="95"/>
                    <a:pt x="813" y="164"/>
                  </a:cubicBezTo>
                  <a:cubicBezTo>
                    <a:pt x="1105" y="234"/>
                    <a:pt x="1284" y="527"/>
                    <a:pt x="1215" y="818"/>
                  </a:cubicBezTo>
                  <a:cubicBezTo>
                    <a:pt x="1145" y="1109"/>
                    <a:pt x="852" y="1289"/>
                    <a:pt x="561" y="1219"/>
                  </a:cubicBezTo>
                  <a:cubicBezTo>
                    <a:pt x="270" y="1150"/>
                    <a:pt x="90" y="857"/>
                    <a:pt x="160" y="566"/>
                  </a:cubicBezTo>
                  <a:close/>
                  <a:moveTo>
                    <a:pt x="477" y="1354"/>
                  </a:moveTo>
                  <a:lnTo>
                    <a:pt x="584" y="1380"/>
                  </a:lnTo>
                  <a:lnTo>
                    <a:pt x="638" y="1279"/>
                  </a:lnTo>
                  <a:cubicBezTo>
                    <a:pt x="661" y="1281"/>
                    <a:pt x="684" y="1282"/>
                    <a:pt x="707" y="1281"/>
                  </a:cubicBezTo>
                  <a:lnTo>
                    <a:pt x="751" y="1386"/>
                  </a:lnTo>
                  <a:lnTo>
                    <a:pt x="860" y="1368"/>
                  </a:lnTo>
                  <a:lnTo>
                    <a:pt x="871" y="1252"/>
                  </a:lnTo>
                  <a:cubicBezTo>
                    <a:pt x="889" y="1246"/>
                    <a:pt x="907" y="1239"/>
                    <a:pt x="925" y="1231"/>
                  </a:cubicBezTo>
                  <a:lnTo>
                    <a:pt x="1008" y="1313"/>
                  </a:lnTo>
                  <a:lnTo>
                    <a:pt x="1102" y="1255"/>
                  </a:lnTo>
                  <a:lnTo>
                    <a:pt x="1067" y="1142"/>
                  </a:lnTo>
                  <a:cubicBezTo>
                    <a:pt x="1086" y="1127"/>
                    <a:pt x="1103" y="1111"/>
                    <a:pt x="1119" y="1093"/>
                  </a:cubicBezTo>
                  <a:lnTo>
                    <a:pt x="1229" y="1136"/>
                  </a:lnTo>
                  <a:lnTo>
                    <a:pt x="1292" y="1045"/>
                  </a:lnTo>
                  <a:lnTo>
                    <a:pt x="1215" y="955"/>
                  </a:lnTo>
                  <a:cubicBezTo>
                    <a:pt x="1222" y="940"/>
                    <a:pt x="1229" y="925"/>
                    <a:pt x="1235" y="909"/>
                  </a:cubicBezTo>
                  <a:lnTo>
                    <a:pt x="1354" y="909"/>
                  </a:lnTo>
                  <a:lnTo>
                    <a:pt x="1379" y="802"/>
                  </a:lnTo>
                  <a:lnTo>
                    <a:pt x="1274" y="745"/>
                  </a:lnTo>
                  <a:cubicBezTo>
                    <a:pt x="1276" y="726"/>
                    <a:pt x="1277" y="706"/>
                    <a:pt x="1277" y="687"/>
                  </a:cubicBezTo>
                  <a:lnTo>
                    <a:pt x="1386" y="642"/>
                  </a:lnTo>
                  <a:lnTo>
                    <a:pt x="1369" y="533"/>
                  </a:lnTo>
                  <a:lnTo>
                    <a:pt x="1251" y="521"/>
                  </a:lnTo>
                  <a:cubicBezTo>
                    <a:pt x="1245" y="501"/>
                    <a:pt x="1238" y="481"/>
                    <a:pt x="1230" y="462"/>
                  </a:cubicBezTo>
                  <a:lnTo>
                    <a:pt x="1313" y="378"/>
                  </a:lnTo>
                  <a:lnTo>
                    <a:pt x="1255" y="285"/>
                  </a:lnTo>
                  <a:lnTo>
                    <a:pt x="1143" y="318"/>
                  </a:lnTo>
                  <a:cubicBezTo>
                    <a:pt x="1131" y="304"/>
                    <a:pt x="1119" y="289"/>
                    <a:pt x="1105" y="276"/>
                  </a:cubicBezTo>
                  <a:lnTo>
                    <a:pt x="1150" y="169"/>
                  </a:lnTo>
                  <a:lnTo>
                    <a:pt x="1061" y="104"/>
                  </a:lnTo>
                  <a:lnTo>
                    <a:pt x="972" y="176"/>
                  </a:lnTo>
                  <a:cubicBezTo>
                    <a:pt x="952" y="164"/>
                    <a:pt x="931" y="154"/>
                    <a:pt x="909" y="145"/>
                  </a:cubicBezTo>
                  <a:lnTo>
                    <a:pt x="909" y="32"/>
                  </a:lnTo>
                  <a:lnTo>
                    <a:pt x="802" y="7"/>
                  </a:lnTo>
                  <a:lnTo>
                    <a:pt x="749" y="105"/>
                  </a:lnTo>
                  <a:cubicBezTo>
                    <a:pt x="725" y="103"/>
                    <a:pt x="701" y="102"/>
                    <a:pt x="678" y="102"/>
                  </a:cubicBezTo>
                  <a:lnTo>
                    <a:pt x="635" y="0"/>
                  </a:lnTo>
                  <a:lnTo>
                    <a:pt x="526" y="18"/>
                  </a:lnTo>
                  <a:lnTo>
                    <a:pt x="516" y="128"/>
                  </a:lnTo>
                  <a:cubicBezTo>
                    <a:pt x="495" y="134"/>
                    <a:pt x="475" y="141"/>
                    <a:pt x="455" y="150"/>
                  </a:cubicBezTo>
                  <a:lnTo>
                    <a:pt x="378" y="73"/>
                  </a:lnTo>
                  <a:lnTo>
                    <a:pt x="284" y="131"/>
                  </a:lnTo>
                  <a:lnTo>
                    <a:pt x="316" y="234"/>
                  </a:lnTo>
                  <a:cubicBezTo>
                    <a:pt x="295" y="251"/>
                    <a:pt x="275" y="269"/>
                    <a:pt x="256" y="289"/>
                  </a:cubicBezTo>
                  <a:lnTo>
                    <a:pt x="157" y="250"/>
                  </a:lnTo>
                  <a:lnTo>
                    <a:pt x="94" y="341"/>
                  </a:lnTo>
                  <a:lnTo>
                    <a:pt x="163" y="422"/>
                  </a:lnTo>
                  <a:cubicBezTo>
                    <a:pt x="154" y="440"/>
                    <a:pt x="146" y="458"/>
                    <a:pt x="138" y="477"/>
                  </a:cubicBezTo>
                  <a:lnTo>
                    <a:pt x="32" y="477"/>
                  </a:lnTo>
                  <a:lnTo>
                    <a:pt x="7" y="584"/>
                  </a:lnTo>
                  <a:lnTo>
                    <a:pt x="100" y="635"/>
                  </a:lnTo>
                  <a:cubicBezTo>
                    <a:pt x="98" y="658"/>
                    <a:pt x="97" y="681"/>
                    <a:pt x="98" y="704"/>
                  </a:cubicBezTo>
                  <a:lnTo>
                    <a:pt x="0" y="744"/>
                  </a:lnTo>
                  <a:lnTo>
                    <a:pt x="17" y="853"/>
                  </a:lnTo>
                  <a:lnTo>
                    <a:pt x="123" y="864"/>
                  </a:lnTo>
                  <a:cubicBezTo>
                    <a:pt x="130" y="887"/>
                    <a:pt x="139" y="910"/>
                    <a:pt x="149" y="932"/>
                  </a:cubicBezTo>
                  <a:lnTo>
                    <a:pt x="73" y="1008"/>
                  </a:lnTo>
                  <a:lnTo>
                    <a:pt x="131" y="1102"/>
                  </a:lnTo>
                  <a:lnTo>
                    <a:pt x="235" y="1070"/>
                  </a:lnTo>
                  <a:cubicBezTo>
                    <a:pt x="248" y="1086"/>
                    <a:pt x="263" y="1102"/>
                    <a:pt x="278" y="1116"/>
                  </a:cubicBezTo>
                  <a:lnTo>
                    <a:pt x="236" y="1217"/>
                  </a:lnTo>
                  <a:lnTo>
                    <a:pt x="325" y="1283"/>
                  </a:lnTo>
                  <a:lnTo>
                    <a:pt x="411" y="1213"/>
                  </a:lnTo>
                  <a:cubicBezTo>
                    <a:pt x="432" y="1224"/>
                    <a:pt x="454" y="1234"/>
                    <a:pt x="477" y="1242"/>
                  </a:cubicBezTo>
                  <a:lnTo>
                    <a:pt x="477" y="1354"/>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27" name="Freeform 11"/>
            <p:cNvSpPr/>
            <p:nvPr/>
          </p:nvSpPr>
          <p:spPr bwMode="auto">
            <a:xfrm>
              <a:off x="4749797" y="2348228"/>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1"/>
                    <a:pt x="683" y="66"/>
                  </a:cubicBezTo>
                  <a:cubicBezTo>
                    <a:pt x="408" y="0"/>
                    <a:pt x="132" y="170"/>
                    <a:pt x="66" y="445"/>
                  </a:cubicBezTo>
                  <a:cubicBezTo>
                    <a:pt x="0" y="720"/>
                    <a:pt x="170" y="996"/>
                    <a:pt x="445" y="1062"/>
                  </a:cubicBezTo>
                  <a:cubicBezTo>
                    <a:pt x="720" y="1128"/>
                    <a:pt x="997" y="958"/>
                    <a:pt x="1062" y="683"/>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bg1"/>
                </a:solidFill>
              </a:endParaRPr>
            </a:p>
          </p:txBody>
        </p:sp>
      </p:grpSp>
      <p:grpSp>
        <p:nvGrpSpPr>
          <p:cNvPr id="28" name="组合 27"/>
          <p:cNvGrpSpPr/>
          <p:nvPr/>
        </p:nvGrpSpPr>
        <p:grpSpPr>
          <a:xfrm>
            <a:off x="6537621" y="1834072"/>
            <a:ext cx="1264071" cy="1264071"/>
            <a:chOff x="6847086" y="2273277"/>
            <a:chExt cx="1264071" cy="1264071"/>
          </a:xfrm>
        </p:grpSpPr>
        <p:sp>
          <p:nvSpPr>
            <p:cNvPr id="29" name="Freeform 14"/>
            <p:cNvSpPr>
              <a:spLocks noEditPoints="1"/>
            </p:cNvSpPr>
            <p:nvPr/>
          </p:nvSpPr>
          <p:spPr bwMode="auto">
            <a:xfrm>
              <a:off x="6847086" y="2273277"/>
              <a:ext cx="1264071" cy="1264071"/>
            </a:xfrm>
            <a:custGeom>
              <a:avLst/>
              <a:gdLst>
                <a:gd name="T0" fmla="*/ 813 w 1386"/>
                <a:gd name="T1" fmla="*/ 164 h 1385"/>
                <a:gd name="T2" fmla="*/ 561 w 1386"/>
                <a:gd name="T3" fmla="*/ 1219 h 1385"/>
                <a:gd name="T4" fmla="*/ 477 w 1386"/>
                <a:gd name="T5" fmla="*/ 1354 h 1385"/>
                <a:gd name="T6" fmla="*/ 638 w 1386"/>
                <a:gd name="T7" fmla="*/ 1279 h 1385"/>
                <a:gd name="T8" fmla="*/ 751 w 1386"/>
                <a:gd name="T9" fmla="*/ 1385 h 1385"/>
                <a:gd name="T10" fmla="*/ 871 w 1386"/>
                <a:gd name="T11" fmla="*/ 1252 h 1385"/>
                <a:gd name="T12" fmla="*/ 1008 w 1386"/>
                <a:gd name="T13" fmla="*/ 1313 h 1385"/>
                <a:gd name="T14" fmla="*/ 1067 w 1386"/>
                <a:gd name="T15" fmla="*/ 1142 h 1385"/>
                <a:gd name="T16" fmla="*/ 1229 w 1386"/>
                <a:gd name="T17" fmla="*/ 1135 h 1385"/>
                <a:gd name="T18" fmla="*/ 1215 w 1386"/>
                <a:gd name="T19" fmla="*/ 954 h 1385"/>
                <a:gd name="T20" fmla="*/ 1354 w 1386"/>
                <a:gd name="T21" fmla="*/ 909 h 1385"/>
                <a:gd name="T22" fmla="*/ 1274 w 1386"/>
                <a:gd name="T23" fmla="*/ 745 h 1385"/>
                <a:gd name="T24" fmla="*/ 1386 w 1386"/>
                <a:gd name="T25" fmla="*/ 641 h 1385"/>
                <a:gd name="T26" fmla="*/ 1251 w 1386"/>
                <a:gd name="T27" fmla="*/ 520 h 1385"/>
                <a:gd name="T28" fmla="*/ 1313 w 1386"/>
                <a:gd name="T29" fmla="*/ 378 h 1385"/>
                <a:gd name="T30" fmla="*/ 1144 w 1386"/>
                <a:gd name="T31" fmla="*/ 318 h 1385"/>
                <a:gd name="T32" fmla="*/ 1150 w 1386"/>
                <a:gd name="T33" fmla="*/ 169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3 h 1385"/>
                <a:gd name="T46" fmla="*/ 316 w 1386"/>
                <a:gd name="T47" fmla="*/ 234 h 1385"/>
                <a:gd name="T48" fmla="*/ 157 w 1386"/>
                <a:gd name="T49" fmla="*/ 250 h 1385"/>
                <a:gd name="T50" fmla="*/ 163 w 1386"/>
                <a:gd name="T51" fmla="*/ 422 h 1385"/>
                <a:gd name="T52" fmla="*/ 32 w 1386"/>
                <a:gd name="T53" fmla="*/ 477 h 1385"/>
                <a:gd name="T54" fmla="*/ 101 w 1386"/>
                <a:gd name="T55" fmla="*/ 634 h 1385"/>
                <a:gd name="T56" fmla="*/ 0 w 1386"/>
                <a:gd name="T57" fmla="*/ 744 h 1385"/>
                <a:gd name="T58" fmla="*/ 124 w 1386"/>
                <a:gd name="T59" fmla="*/ 864 h 1385"/>
                <a:gd name="T60" fmla="*/ 73 w 1386"/>
                <a:gd name="T61" fmla="*/ 1007 h 1385"/>
                <a:gd name="T62" fmla="*/ 235 w 1386"/>
                <a:gd name="T63" fmla="*/ 1070 h 1385"/>
                <a:gd name="T64" fmla="*/ 236 w 1386"/>
                <a:gd name="T65" fmla="*/ 1217 h 1385"/>
                <a:gd name="T66" fmla="*/ 411 w 1386"/>
                <a:gd name="T67" fmla="*/ 1212 h 1385"/>
                <a:gd name="T68" fmla="*/ 477 w 1386"/>
                <a:gd name="T69" fmla="*/ 1354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5" y="234"/>
                    <a:pt x="1284" y="526"/>
                    <a:pt x="1215" y="817"/>
                  </a:cubicBezTo>
                  <a:cubicBezTo>
                    <a:pt x="1145" y="1109"/>
                    <a:pt x="852" y="1288"/>
                    <a:pt x="561" y="1219"/>
                  </a:cubicBezTo>
                  <a:cubicBezTo>
                    <a:pt x="270" y="1149"/>
                    <a:pt x="90" y="857"/>
                    <a:pt x="160" y="565"/>
                  </a:cubicBezTo>
                  <a:close/>
                  <a:moveTo>
                    <a:pt x="477" y="1354"/>
                  </a:moveTo>
                  <a:lnTo>
                    <a:pt x="584" y="1379"/>
                  </a:lnTo>
                  <a:lnTo>
                    <a:pt x="638" y="1279"/>
                  </a:lnTo>
                  <a:cubicBezTo>
                    <a:pt x="661" y="1281"/>
                    <a:pt x="684" y="1281"/>
                    <a:pt x="707" y="1281"/>
                  </a:cubicBezTo>
                  <a:lnTo>
                    <a:pt x="751" y="1385"/>
                  </a:lnTo>
                  <a:lnTo>
                    <a:pt x="860" y="1367"/>
                  </a:lnTo>
                  <a:lnTo>
                    <a:pt x="871" y="1252"/>
                  </a:lnTo>
                  <a:cubicBezTo>
                    <a:pt x="889" y="1246"/>
                    <a:pt x="907" y="1239"/>
                    <a:pt x="925" y="1231"/>
                  </a:cubicBezTo>
                  <a:lnTo>
                    <a:pt x="1008" y="1313"/>
                  </a:lnTo>
                  <a:lnTo>
                    <a:pt x="1102" y="1255"/>
                  </a:lnTo>
                  <a:lnTo>
                    <a:pt x="1067" y="1142"/>
                  </a:lnTo>
                  <a:cubicBezTo>
                    <a:pt x="1086" y="1127"/>
                    <a:pt x="1103" y="1110"/>
                    <a:pt x="1119" y="1093"/>
                  </a:cubicBezTo>
                  <a:lnTo>
                    <a:pt x="1229" y="1135"/>
                  </a:lnTo>
                  <a:lnTo>
                    <a:pt x="1292" y="1045"/>
                  </a:lnTo>
                  <a:lnTo>
                    <a:pt x="1215" y="954"/>
                  </a:lnTo>
                  <a:cubicBezTo>
                    <a:pt x="1222" y="940"/>
                    <a:pt x="1229" y="924"/>
                    <a:pt x="1235" y="909"/>
                  </a:cubicBezTo>
                  <a:lnTo>
                    <a:pt x="1354" y="909"/>
                  </a:lnTo>
                  <a:lnTo>
                    <a:pt x="1379" y="801"/>
                  </a:lnTo>
                  <a:lnTo>
                    <a:pt x="1274" y="745"/>
                  </a:lnTo>
                  <a:cubicBezTo>
                    <a:pt x="1276" y="726"/>
                    <a:pt x="1277" y="706"/>
                    <a:pt x="1277" y="687"/>
                  </a:cubicBezTo>
                  <a:lnTo>
                    <a:pt x="1386" y="641"/>
                  </a:lnTo>
                  <a:lnTo>
                    <a:pt x="1369" y="532"/>
                  </a:lnTo>
                  <a:lnTo>
                    <a:pt x="1251" y="520"/>
                  </a:lnTo>
                  <a:cubicBezTo>
                    <a:pt x="1245" y="500"/>
                    <a:pt x="1238" y="481"/>
                    <a:pt x="1230" y="461"/>
                  </a:cubicBezTo>
                  <a:lnTo>
                    <a:pt x="1313" y="378"/>
                  </a:lnTo>
                  <a:lnTo>
                    <a:pt x="1255" y="284"/>
                  </a:lnTo>
                  <a:lnTo>
                    <a:pt x="1144" y="318"/>
                  </a:lnTo>
                  <a:cubicBezTo>
                    <a:pt x="1131" y="303"/>
                    <a:pt x="1119" y="289"/>
                    <a:pt x="1105" y="275"/>
                  </a:cubicBezTo>
                  <a:lnTo>
                    <a:pt x="1150" y="169"/>
                  </a:lnTo>
                  <a:lnTo>
                    <a:pt x="1061" y="103"/>
                  </a:lnTo>
                  <a:lnTo>
                    <a:pt x="972" y="175"/>
                  </a:lnTo>
                  <a:cubicBezTo>
                    <a:pt x="952" y="164"/>
                    <a:pt x="931" y="154"/>
                    <a:pt x="909" y="145"/>
                  </a:cubicBezTo>
                  <a:lnTo>
                    <a:pt x="909" y="32"/>
                  </a:lnTo>
                  <a:lnTo>
                    <a:pt x="802" y="6"/>
                  </a:lnTo>
                  <a:lnTo>
                    <a:pt x="749" y="105"/>
                  </a:lnTo>
                  <a:cubicBezTo>
                    <a:pt x="725" y="103"/>
                    <a:pt x="701" y="101"/>
                    <a:pt x="678" y="102"/>
                  </a:cubicBezTo>
                  <a:lnTo>
                    <a:pt x="635" y="0"/>
                  </a:lnTo>
                  <a:lnTo>
                    <a:pt x="526" y="18"/>
                  </a:lnTo>
                  <a:lnTo>
                    <a:pt x="516" y="127"/>
                  </a:lnTo>
                  <a:cubicBezTo>
                    <a:pt x="495" y="134"/>
                    <a:pt x="475" y="141"/>
                    <a:pt x="455" y="149"/>
                  </a:cubicBezTo>
                  <a:lnTo>
                    <a:pt x="378" y="73"/>
                  </a:lnTo>
                  <a:lnTo>
                    <a:pt x="284" y="131"/>
                  </a:lnTo>
                  <a:lnTo>
                    <a:pt x="316" y="234"/>
                  </a:lnTo>
                  <a:cubicBezTo>
                    <a:pt x="295" y="251"/>
                    <a:pt x="275" y="269"/>
                    <a:pt x="257" y="289"/>
                  </a:cubicBezTo>
                  <a:lnTo>
                    <a:pt x="157" y="250"/>
                  </a:lnTo>
                  <a:lnTo>
                    <a:pt x="94" y="340"/>
                  </a:lnTo>
                  <a:lnTo>
                    <a:pt x="163" y="422"/>
                  </a:lnTo>
                  <a:cubicBezTo>
                    <a:pt x="154" y="439"/>
                    <a:pt x="146" y="458"/>
                    <a:pt x="138" y="477"/>
                  </a:cubicBezTo>
                  <a:lnTo>
                    <a:pt x="32" y="477"/>
                  </a:lnTo>
                  <a:lnTo>
                    <a:pt x="7" y="584"/>
                  </a:lnTo>
                  <a:lnTo>
                    <a:pt x="101" y="634"/>
                  </a:lnTo>
                  <a:cubicBezTo>
                    <a:pt x="98" y="658"/>
                    <a:pt x="97" y="681"/>
                    <a:pt x="98" y="704"/>
                  </a:cubicBezTo>
                  <a:lnTo>
                    <a:pt x="0" y="744"/>
                  </a:lnTo>
                  <a:lnTo>
                    <a:pt x="17" y="853"/>
                  </a:lnTo>
                  <a:lnTo>
                    <a:pt x="124" y="864"/>
                  </a:lnTo>
                  <a:cubicBezTo>
                    <a:pt x="131" y="887"/>
                    <a:pt x="139" y="909"/>
                    <a:pt x="149" y="931"/>
                  </a:cubicBezTo>
                  <a:lnTo>
                    <a:pt x="73" y="1007"/>
                  </a:lnTo>
                  <a:lnTo>
                    <a:pt x="131" y="1101"/>
                  </a:lnTo>
                  <a:lnTo>
                    <a:pt x="235" y="1070"/>
                  </a:lnTo>
                  <a:cubicBezTo>
                    <a:pt x="249" y="1086"/>
                    <a:pt x="263" y="1101"/>
                    <a:pt x="278" y="1116"/>
                  </a:cubicBezTo>
                  <a:lnTo>
                    <a:pt x="236" y="1217"/>
                  </a:lnTo>
                  <a:lnTo>
                    <a:pt x="325" y="1282"/>
                  </a:lnTo>
                  <a:lnTo>
                    <a:pt x="411" y="1212"/>
                  </a:lnTo>
                  <a:cubicBezTo>
                    <a:pt x="432" y="1224"/>
                    <a:pt x="454" y="1233"/>
                    <a:pt x="477" y="1242"/>
                  </a:cubicBezTo>
                  <a:lnTo>
                    <a:pt x="477" y="1354"/>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30" name="Freeform 15"/>
            <p:cNvSpPr/>
            <p:nvPr/>
          </p:nvSpPr>
          <p:spPr bwMode="auto">
            <a:xfrm>
              <a:off x="6959448" y="2389652"/>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7"/>
                    <a:pt x="445" y="1062"/>
                  </a:cubicBezTo>
                  <a:cubicBezTo>
                    <a:pt x="720" y="1128"/>
                    <a:pt x="997" y="958"/>
                    <a:pt x="1062" y="683"/>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bg1"/>
                </a:solidFill>
              </a:endParaRPr>
            </a:p>
          </p:txBody>
        </p:sp>
      </p:grpSp>
      <p:grpSp>
        <p:nvGrpSpPr>
          <p:cNvPr id="31" name="组合 30"/>
          <p:cNvGrpSpPr/>
          <p:nvPr/>
        </p:nvGrpSpPr>
        <p:grpSpPr>
          <a:xfrm>
            <a:off x="7518715" y="3641573"/>
            <a:ext cx="1264071" cy="1264071"/>
            <a:chOff x="7775541" y="4141250"/>
            <a:chExt cx="1264071" cy="1264071"/>
          </a:xfrm>
        </p:grpSpPr>
        <p:sp>
          <p:nvSpPr>
            <p:cNvPr id="32" name="Freeform 16"/>
            <p:cNvSpPr>
              <a:spLocks noEditPoints="1"/>
            </p:cNvSpPr>
            <p:nvPr/>
          </p:nvSpPr>
          <p:spPr bwMode="auto">
            <a:xfrm>
              <a:off x="7775541"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8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2 w 1386"/>
                <a:gd name="T27" fmla="*/ 520 h 1385"/>
                <a:gd name="T28" fmla="*/ 1313 w 1386"/>
                <a:gd name="T29" fmla="*/ 378 h 1385"/>
                <a:gd name="T30" fmla="*/ 1144 w 1386"/>
                <a:gd name="T31" fmla="*/ 318 h 1385"/>
                <a:gd name="T32" fmla="*/ 1150 w 1386"/>
                <a:gd name="T33" fmla="*/ 168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2 h 1385"/>
                <a:gd name="T46" fmla="*/ 316 w 1386"/>
                <a:gd name="T47" fmla="*/ 233 h 1385"/>
                <a:gd name="T48" fmla="*/ 157 w 1386"/>
                <a:gd name="T49" fmla="*/ 250 h 1385"/>
                <a:gd name="T50" fmla="*/ 163 w 1386"/>
                <a:gd name="T51" fmla="*/ 421 h 1385"/>
                <a:gd name="T52" fmla="*/ 32 w 1386"/>
                <a:gd name="T53" fmla="*/ 476 h 1385"/>
                <a:gd name="T54" fmla="*/ 101 w 1386"/>
                <a:gd name="T55" fmla="*/ 634 h 1385"/>
                <a:gd name="T56" fmla="*/ 0 w 1386"/>
                <a:gd name="T57" fmla="*/ 744 h 1385"/>
                <a:gd name="T58" fmla="*/ 124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30" y="274"/>
                    <a:pt x="522" y="94"/>
                    <a:pt x="813" y="164"/>
                  </a:cubicBezTo>
                  <a:cubicBezTo>
                    <a:pt x="1105" y="233"/>
                    <a:pt x="1284" y="526"/>
                    <a:pt x="1215" y="817"/>
                  </a:cubicBezTo>
                  <a:cubicBezTo>
                    <a:pt x="1145" y="1108"/>
                    <a:pt x="853" y="1288"/>
                    <a:pt x="561" y="1218"/>
                  </a:cubicBezTo>
                  <a:cubicBezTo>
                    <a:pt x="270" y="1149"/>
                    <a:pt x="90" y="856"/>
                    <a:pt x="160" y="565"/>
                  </a:cubicBezTo>
                  <a:close/>
                  <a:moveTo>
                    <a:pt x="477" y="1353"/>
                  </a:moveTo>
                  <a:lnTo>
                    <a:pt x="584" y="1379"/>
                  </a:lnTo>
                  <a:lnTo>
                    <a:pt x="638" y="1279"/>
                  </a:lnTo>
                  <a:cubicBezTo>
                    <a:pt x="661" y="1281"/>
                    <a:pt x="684" y="1281"/>
                    <a:pt x="707" y="1280"/>
                  </a:cubicBezTo>
                  <a:lnTo>
                    <a:pt x="751" y="1385"/>
                  </a:lnTo>
                  <a:lnTo>
                    <a:pt x="860" y="1367"/>
                  </a:lnTo>
                  <a:lnTo>
                    <a:pt x="871" y="1251"/>
                  </a:lnTo>
                  <a:cubicBezTo>
                    <a:pt x="889" y="1245"/>
                    <a:pt x="907" y="1238"/>
                    <a:pt x="925" y="1230"/>
                  </a:cubicBezTo>
                  <a:lnTo>
                    <a:pt x="1008" y="1312"/>
                  </a:lnTo>
                  <a:lnTo>
                    <a:pt x="1102" y="1255"/>
                  </a:lnTo>
                  <a:lnTo>
                    <a:pt x="1067" y="1142"/>
                  </a:lnTo>
                  <a:cubicBezTo>
                    <a:pt x="1086"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2" y="520"/>
                  </a:lnTo>
                  <a:cubicBezTo>
                    <a:pt x="1245" y="500"/>
                    <a:pt x="1238" y="480"/>
                    <a:pt x="1230" y="461"/>
                  </a:cubicBezTo>
                  <a:lnTo>
                    <a:pt x="1313" y="378"/>
                  </a:lnTo>
                  <a:lnTo>
                    <a:pt x="1255" y="284"/>
                  </a:lnTo>
                  <a:lnTo>
                    <a:pt x="1144" y="318"/>
                  </a:lnTo>
                  <a:cubicBezTo>
                    <a:pt x="1131" y="303"/>
                    <a:pt x="1119" y="289"/>
                    <a:pt x="1105" y="275"/>
                  </a:cubicBezTo>
                  <a:lnTo>
                    <a:pt x="1150" y="168"/>
                  </a:lnTo>
                  <a:lnTo>
                    <a:pt x="1061" y="103"/>
                  </a:lnTo>
                  <a:lnTo>
                    <a:pt x="972" y="175"/>
                  </a:lnTo>
                  <a:cubicBezTo>
                    <a:pt x="952" y="164"/>
                    <a:pt x="931" y="154"/>
                    <a:pt x="909" y="145"/>
                  </a:cubicBezTo>
                  <a:lnTo>
                    <a:pt x="909" y="32"/>
                  </a:lnTo>
                  <a:lnTo>
                    <a:pt x="802" y="6"/>
                  </a:lnTo>
                  <a:lnTo>
                    <a:pt x="749" y="105"/>
                  </a:lnTo>
                  <a:cubicBezTo>
                    <a:pt x="725" y="102"/>
                    <a:pt x="701" y="101"/>
                    <a:pt x="678" y="101"/>
                  </a:cubicBezTo>
                  <a:lnTo>
                    <a:pt x="635" y="0"/>
                  </a:lnTo>
                  <a:lnTo>
                    <a:pt x="526" y="18"/>
                  </a:lnTo>
                  <a:lnTo>
                    <a:pt x="516" y="127"/>
                  </a:lnTo>
                  <a:cubicBezTo>
                    <a:pt x="495" y="133"/>
                    <a:pt x="475" y="140"/>
                    <a:pt x="455" y="149"/>
                  </a:cubicBezTo>
                  <a:lnTo>
                    <a:pt x="378" y="72"/>
                  </a:lnTo>
                  <a:lnTo>
                    <a:pt x="285" y="130"/>
                  </a:lnTo>
                  <a:lnTo>
                    <a:pt x="316" y="233"/>
                  </a:lnTo>
                  <a:cubicBezTo>
                    <a:pt x="295" y="250"/>
                    <a:pt x="275" y="269"/>
                    <a:pt x="257" y="288"/>
                  </a:cubicBezTo>
                  <a:lnTo>
                    <a:pt x="157" y="250"/>
                  </a:lnTo>
                  <a:lnTo>
                    <a:pt x="94" y="340"/>
                  </a:lnTo>
                  <a:lnTo>
                    <a:pt x="163" y="421"/>
                  </a:lnTo>
                  <a:cubicBezTo>
                    <a:pt x="154" y="439"/>
                    <a:pt x="146" y="457"/>
                    <a:pt x="138" y="476"/>
                  </a:cubicBezTo>
                  <a:lnTo>
                    <a:pt x="32" y="476"/>
                  </a:lnTo>
                  <a:lnTo>
                    <a:pt x="7" y="584"/>
                  </a:lnTo>
                  <a:lnTo>
                    <a:pt x="101" y="634"/>
                  </a:lnTo>
                  <a:cubicBezTo>
                    <a:pt x="98" y="657"/>
                    <a:pt x="97" y="680"/>
                    <a:pt x="98" y="703"/>
                  </a:cubicBezTo>
                  <a:lnTo>
                    <a:pt x="0" y="744"/>
                  </a:lnTo>
                  <a:lnTo>
                    <a:pt x="17" y="853"/>
                  </a:lnTo>
                  <a:lnTo>
                    <a:pt x="124" y="864"/>
                  </a:lnTo>
                  <a:cubicBezTo>
                    <a:pt x="131" y="887"/>
                    <a:pt x="139" y="909"/>
                    <a:pt x="149" y="931"/>
                  </a:cubicBezTo>
                  <a:lnTo>
                    <a:pt x="73" y="1007"/>
                  </a:lnTo>
                  <a:lnTo>
                    <a:pt x="131" y="1101"/>
                  </a:lnTo>
                  <a:lnTo>
                    <a:pt x="235" y="1069"/>
                  </a:lnTo>
                  <a:cubicBezTo>
                    <a:pt x="249"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dirty="0">
                <a:solidFill>
                  <a:schemeClr val="bg1"/>
                </a:solidFill>
              </a:endParaRPr>
            </a:p>
          </p:txBody>
        </p:sp>
        <p:sp>
          <p:nvSpPr>
            <p:cNvPr id="33" name="Freeform 17"/>
            <p:cNvSpPr/>
            <p:nvPr/>
          </p:nvSpPr>
          <p:spPr bwMode="auto">
            <a:xfrm>
              <a:off x="7887903"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7" y="958"/>
                    <a:pt x="1062" y="683"/>
                  </a:cubicBezTo>
                  <a:close/>
                </a:path>
              </a:pathLst>
            </a:custGeom>
            <a:solidFill>
              <a:schemeClr val="tx1"/>
            </a:solidFill>
            <a:ln>
              <a:noFill/>
            </a:ln>
          </p:spPr>
          <p:txBody>
            <a:bodyPr vert="horz" wrap="square" lIns="91440" tIns="45720" rIns="91440" bIns="45720" numCol="1" anchor="t" anchorCtr="0" compatLnSpc="1"/>
            <a:lstStyle/>
            <a:p>
              <a:endParaRPr lang="zh-CN" altLang="en-US" dirty="0">
                <a:solidFill>
                  <a:schemeClr val="bg1"/>
                </a:solidFill>
              </a:endParaRPr>
            </a:p>
          </p:txBody>
        </p:sp>
      </p:grpSp>
      <p:sp>
        <p:nvSpPr>
          <p:cNvPr id="34" name="Freeform 18"/>
          <p:cNvSpPr/>
          <p:nvPr/>
        </p:nvSpPr>
        <p:spPr bwMode="auto">
          <a:xfrm>
            <a:off x="5000910" y="3171630"/>
            <a:ext cx="2070669" cy="2042578"/>
          </a:xfrm>
          <a:custGeom>
            <a:avLst/>
            <a:gdLst>
              <a:gd name="T0" fmla="*/ 810 w 2267"/>
              <a:gd name="T1" fmla="*/ 2236 h 2236"/>
              <a:gd name="T2" fmla="*/ 0 w 2267"/>
              <a:gd name="T3" fmla="*/ 1141 h 2236"/>
              <a:gd name="T4" fmla="*/ 1133 w 2267"/>
              <a:gd name="T5" fmla="*/ 0 h 2236"/>
              <a:gd name="T6" fmla="*/ 2267 w 2267"/>
              <a:gd name="T7" fmla="*/ 1141 h 2236"/>
              <a:gd name="T8" fmla="*/ 1456 w 2267"/>
              <a:gd name="T9" fmla="*/ 2236 h 2236"/>
              <a:gd name="T10" fmla="*/ 810 w 2267"/>
              <a:gd name="T11" fmla="*/ 2236 h 2236"/>
            </a:gdLst>
            <a:ahLst/>
            <a:cxnLst>
              <a:cxn ang="0">
                <a:pos x="T0" y="T1"/>
              </a:cxn>
              <a:cxn ang="0">
                <a:pos x="T2" y="T3"/>
              </a:cxn>
              <a:cxn ang="0">
                <a:pos x="T4" y="T5"/>
              </a:cxn>
              <a:cxn ang="0">
                <a:pos x="T6" y="T7"/>
              </a:cxn>
              <a:cxn ang="0">
                <a:pos x="T8" y="T9"/>
              </a:cxn>
              <a:cxn ang="0">
                <a:pos x="T10" y="T11"/>
              </a:cxn>
            </a:cxnLst>
            <a:rect l="0" t="0" r="r" b="b"/>
            <a:pathLst>
              <a:path w="2267" h="2236">
                <a:moveTo>
                  <a:pt x="810" y="2236"/>
                </a:moveTo>
                <a:cubicBezTo>
                  <a:pt x="342" y="2096"/>
                  <a:pt x="0" y="1659"/>
                  <a:pt x="0" y="1141"/>
                </a:cubicBezTo>
                <a:cubicBezTo>
                  <a:pt x="0" y="511"/>
                  <a:pt x="507" y="0"/>
                  <a:pt x="1133" y="0"/>
                </a:cubicBezTo>
                <a:cubicBezTo>
                  <a:pt x="1759" y="0"/>
                  <a:pt x="2267" y="511"/>
                  <a:pt x="2267" y="1141"/>
                </a:cubicBezTo>
                <a:cubicBezTo>
                  <a:pt x="2267" y="1659"/>
                  <a:pt x="1925" y="2096"/>
                  <a:pt x="1456" y="2236"/>
                </a:cubicBezTo>
                <a:lnTo>
                  <a:pt x="810" y="2236"/>
                </a:ln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5" name="矩形 34"/>
          <p:cNvSpPr/>
          <p:nvPr/>
        </p:nvSpPr>
        <p:spPr>
          <a:xfrm>
            <a:off x="5169956" y="3902452"/>
            <a:ext cx="1732116" cy="645160"/>
          </a:xfrm>
          <a:prstGeom prst="rect">
            <a:avLst/>
          </a:prstGeom>
          <a:noFill/>
        </p:spPr>
        <p:txBody>
          <a:bodyPr wrap="square" rtlCol="0">
            <a:spAutoFit/>
          </a:bodyPr>
          <a:lstStyle/>
          <a:p>
            <a:pPr algn="ctr">
              <a:lnSpc>
                <a:spcPct val="150000"/>
              </a:lnSpc>
            </a:pPr>
            <a:r>
              <a:rPr lang="zh-CN" altLang="en-US" sz="2400" b="1" dirty="0">
                <a:solidFill>
                  <a:schemeClr val="bg2"/>
                </a:solidFill>
                <a:latin typeface="微软雅黑" panose="020B0503020204020204" pitchFamily="34" charset="-122"/>
                <a:ea typeface="微软雅黑" panose="020B0503020204020204" pitchFamily="34" charset="-122"/>
              </a:rPr>
              <a:t>基础分块</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3688990" y="3921193"/>
            <a:ext cx="548548" cy="646331"/>
          </a:xfrm>
          <a:prstGeom prst="rect">
            <a:avLst/>
          </a:prstGeom>
          <a:noFill/>
        </p:spPr>
        <p:txBody>
          <a:bodyPr wrap="none" rtlCol="0">
            <a:spAutoFit/>
          </a:bodyPr>
          <a:lstStyle/>
          <a:p>
            <a:pPr algn="ctr"/>
            <a:r>
              <a:rPr lang="en-US" altLang="zh-CN" sz="3600" dirty="0">
                <a:solidFill>
                  <a:schemeClr val="bg2"/>
                </a:solidFill>
                <a:latin typeface="Lifeline JL" panose="00000400000000000000" pitchFamily="2" charset="0"/>
              </a:rPr>
              <a:t>01</a:t>
            </a:r>
            <a:endParaRPr lang="zh-CN" altLang="en-US" sz="3600" dirty="0">
              <a:solidFill>
                <a:schemeClr val="bg2"/>
              </a:solidFill>
              <a:latin typeface="Lifeline JL" panose="00000400000000000000" pitchFamily="2" charset="0"/>
            </a:endParaRPr>
          </a:p>
        </p:txBody>
      </p:sp>
      <p:sp>
        <p:nvSpPr>
          <p:cNvPr id="37" name="文本框 36"/>
          <p:cNvSpPr txBox="1"/>
          <p:nvPr/>
        </p:nvSpPr>
        <p:spPr>
          <a:xfrm>
            <a:off x="4609180" y="2045812"/>
            <a:ext cx="689612" cy="646331"/>
          </a:xfrm>
          <a:prstGeom prst="rect">
            <a:avLst/>
          </a:prstGeom>
          <a:noFill/>
        </p:spPr>
        <p:txBody>
          <a:bodyPr wrap="none" rtlCol="0">
            <a:spAutoFit/>
          </a:bodyPr>
          <a:lstStyle/>
          <a:p>
            <a:pPr algn="ctr"/>
            <a:r>
              <a:rPr lang="en-US" altLang="zh-CN" sz="3600" dirty="0">
                <a:solidFill>
                  <a:schemeClr val="bg2"/>
                </a:solidFill>
                <a:latin typeface="Lifeline JL" panose="00000400000000000000" pitchFamily="2" charset="0"/>
              </a:rPr>
              <a:t>02</a:t>
            </a:r>
            <a:endParaRPr lang="zh-CN" altLang="en-US" sz="3600" dirty="0">
              <a:solidFill>
                <a:schemeClr val="bg2"/>
              </a:solidFill>
              <a:latin typeface="Lifeline JL" panose="00000400000000000000" pitchFamily="2" charset="0"/>
            </a:endParaRPr>
          </a:p>
        </p:txBody>
      </p:sp>
      <p:sp>
        <p:nvSpPr>
          <p:cNvPr id="38" name="文本框 37"/>
          <p:cNvSpPr txBox="1"/>
          <p:nvPr/>
        </p:nvSpPr>
        <p:spPr>
          <a:xfrm>
            <a:off x="6816427" y="2083087"/>
            <a:ext cx="694421" cy="646331"/>
          </a:xfrm>
          <a:prstGeom prst="rect">
            <a:avLst/>
          </a:prstGeom>
          <a:noFill/>
        </p:spPr>
        <p:txBody>
          <a:bodyPr wrap="none" rtlCol="0">
            <a:spAutoFit/>
          </a:bodyPr>
          <a:lstStyle/>
          <a:p>
            <a:pPr algn="ctr"/>
            <a:r>
              <a:rPr lang="en-US" altLang="zh-CN" sz="3600" dirty="0">
                <a:solidFill>
                  <a:schemeClr val="bg2"/>
                </a:solidFill>
                <a:latin typeface="Lifeline JL" panose="00000400000000000000" pitchFamily="2" charset="0"/>
              </a:rPr>
              <a:t>03</a:t>
            </a:r>
            <a:endParaRPr lang="zh-CN" altLang="en-US" sz="3600" dirty="0">
              <a:solidFill>
                <a:schemeClr val="bg2"/>
              </a:solidFill>
              <a:latin typeface="Lifeline JL" panose="00000400000000000000" pitchFamily="2" charset="0"/>
            </a:endParaRPr>
          </a:p>
        </p:txBody>
      </p:sp>
      <p:sp>
        <p:nvSpPr>
          <p:cNvPr id="39" name="文本框 38"/>
          <p:cNvSpPr txBox="1"/>
          <p:nvPr/>
        </p:nvSpPr>
        <p:spPr>
          <a:xfrm>
            <a:off x="7798509" y="3927615"/>
            <a:ext cx="702436" cy="646331"/>
          </a:xfrm>
          <a:prstGeom prst="rect">
            <a:avLst/>
          </a:prstGeom>
          <a:noFill/>
        </p:spPr>
        <p:txBody>
          <a:bodyPr wrap="none" rtlCol="0">
            <a:spAutoFit/>
          </a:bodyPr>
          <a:lstStyle/>
          <a:p>
            <a:pPr algn="ctr"/>
            <a:r>
              <a:rPr lang="en-US" altLang="zh-CN" sz="3600" dirty="0">
                <a:solidFill>
                  <a:schemeClr val="bg2"/>
                </a:solidFill>
                <a:latin typeface="Lifeline JL" panose="00000400000000000000" pitchFamily="2" charset="0"/>
              </a:rPr>
              <a:t>04</a:t>
            </a:r>
            <a:endParaRPr lang="zh-CN" altLang="en-US" sz="3600" dirty="0">
              <a:solidFill>
                <a:schemeClr val="bg2"/>
              </a:solidFill>
              <a:latin typeface="Lifeline JL" panose="00000400000000000000" pitchFamily="2" charset="0"/>
            </a:endParaRPr>
          </a:p>
        </p:txBody>
      </p:sp>
      <p:sp>
        <p:nvSpPr>
          <p:cNvPr id="42" name="TextBox 42"/>
          <p:cNvSpPr txBox="1"/>
          <p:nvPr/>
        </p:nvSpPr>
        <p:spPr>
          <a:xfrm>
            <a:off x="1259111" y="182798"/>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a:solidFill>
                  <a:schemeClr val="bg1"/>
                </a:solidFill>
              </a:rPr>
              <a:t>1.5 </a:t>
            </a:r>
            <a:r>
              <a:rPr lang="zh-CN" altLang="en-US" b="0">
                <a:solidFill>
                  <a:schemeClr val="bg1"/>
                </a:solidFill>
              </a:rPr>
              <a:t>系统简介 </a:t>
            </a:r>
            <a:endParaRPr lang="zh-CN" altLang="en-US" b="0">
              <a:solidFill>
                <a:schemeClr val="bg1"/>
              </a:solidFill>
            </a:endParaRPr>
          </a:p>
        </p:txBody>
      </p:sp>
      <p:sp>
        <p:nvSpPr>
          <p:cNvPr id="43" name="Freeform 5"/>
          <p:cNvSpPr>
            <a:spLocks noEditPoints="1"/>
          </p:cNvSpPr>
          <p:nvPr/>
        </p:nvSpPr>
        <p:spPr bwMode="auto">
          <a:xfrm>
            <a:off x="704485" y="138888"/>
            <a:ext cx="441325" cy="525463"/>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45" name="直接连接符 44"/>
          <p:cNvCxnSpPr/>
          <p:nvPr/>
        </p:nvCxnSpPr>
        <p:spPr bwMode="auto">
          <a:xfrm>
            <a:off x="1259111" y="598621"/>
            <a:ext cx="9569060" cy="0"/>
          </a:xfrm>
          <a:prstGeom prst="line">
            <a:avLst/>
          </a:prstGeom>
          <a:solidFill>
            <a:schemeClr val="accent1"/>
          </a:solidFill>
          <a:ln w="9525" cap="flat" cmpd="sng" algn="ctr">
            <a:solidFill>
              <a:schemeClr val="bg1">
                <a:lumMod val="60000"/>
                <a:lumOff val="4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ags/tag1.xml><?xml version="1.0" encoding="utf-8"?>
<p:tagLst xmlns:p="http://schemas.openxmlformats.org/presentationml/2006/main">
  <p:tag name="ISPRING_PRESENTATION_TITLE" val="100045.pptx"/>
</p:tagLst>
</file>

<file path=ppt/theme/theme1.xml><?xml version="1.0" encoding="utf-8"?>
<a:theme xmlns:a="http://schemas.openxmlformats.org/drawingml/2006/main" name="第一PPT，www.1ppt.com">
  <a:themeElements>
    <a:clrScheme name="自定义 18">
      <a:dk1>
        <a:srgbClr val="1AA0DA"/>
      </a:dk1>
      <a:lt1>
        <a:srgbClr val="4D4D4D"/>
      </a:lt1>
      <a:dk2>
        <a:srgbClr val="F4F4F4"/>
      </a:dk2>
      <a:lt2>
        <a:srgbClr val="FFFFFF"/>
      </a:lt2>
      <a:accent1>
        <a:srgbClr val="333333"/>
      </a:accent1>
      <a:accent2>
        <a:srgbClr val="1AA0DA"/>
      </a:accent2>
      <a:accent3>
        <a:srgbClr val="999999"/>
      </a:accent3>
      <a:accent4>
        <a:srgbClr val="C2C1C1"/>
      </a:accent4>
      <a:accent5>
        <a:srgbClr val="21A3D0"/>
      </a:accent5>
      <a:accent6>
        <a:srgbClr val="333333"/>
      </a:accent6>
      <a:hlink>
        <a:srgbClr val="FFFFFF"/>
      </a:hlink>
      <a:folHlink>
        <a:srgbClr val="DEDEDD"/>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4089</Words>
  <Application>WPS 演示</Application>
  <PresentationFormat>自定义</PresentationFormat>
  <Paragraphs>476</Paragraphs>
  <Slides>25</Slides>
  <Notes>29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25</vt:i4>
      </vt:variant>
    </vt:vector>
  </HeadingPairs>
  <TitlesOfParts>
    <vt:vector size="38" baseType="lpstr">
      <vt:lpstr>Arial</vt:lpstr>
      <vt:lpstr>宋体</vt:lpstr>
      <vt:lpstr>Wingdings</vt:lpstr>
      <vt:lpstr>微软雅黑</vt:lpstr>
      <vt:lpstr>仿宋_GB2312</vt:lpstr>
      <vt:lpstr>仿宋</vt:lpstr>
      <vt:lpstr>Calibri</vt:lpstr>
      <vt:lpstr>Calibri</vt:lpstr>
      <vt:lpstr>华文行楷</vt:lpstr>
      <vt:lpstr>Lifeline JL</vt:lpstr>
      <vt:lpstr>Segoe Print</vt:lpstr>
      <vt:lpstr>Arial Unicode MS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毕业论文答辩</dc:title>
  <dc:creator>第一PPT</dc:creator>
  <cp:keywords>www.1ppt.com</cp:keywords>
  <dc:description>www.1ppt.com</dc:description>
  <cp:lastModifiedBy>喜平平</cp:lastModifiedBy>
  <cp:revision>151</cp:revision>
  <dcterms:created xsi:type="dcterms:W3CDTF">2017-05-22T16:40:00Z</dcterms:created>
  <dcterms:modified xsi:type="dcterms:W3CDTF">2020-05-23T05:20:06Z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