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PyThon</a:t>
            </a:r>
            <a:r>
              <a:rPr lang="en-US" dirty="0" smtClean="0"/>
              <a:t>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39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CÁC Kiểu 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Kiểu String</a:t>
            </a:r>
          </a:p>
          <a:p>
            <a:pPr marL="0" indent="0">
              <a:buNone/>
            </a:pPr>
            <a:r>
              <a:rPr lang="vi-VN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var1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'Hello World!'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	var2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"Python </a:t>
            </a:r>
            <a:r>
              <a:rPr lang="en-US" dirty="0" smtClean="0">
                <a:solidFill>
                  <a:srgbClr val="FF0000"/>
                </a:solidFill>
              </a:rPr>
              <a:t>Programming”</a:t>
            </a:r>
          </a:p>
          <a:p>
            <a:r>
              <a:rPr lang="vi-VN" dirty="0"/>
              <a:t>Kiểu </a:t>
            </a:r>
            <a:r>
              <a:rPr lang="vi-VN" dirty="0" smtClean="0"/>
              <a:t>List</a:t>
            </a:r>
          </a:p>
          <a:p>
            <a:pPr marL="0" indent="0">
              <a:buNone/>
            </a:pPr>
            <a:r>
              <a:rPr lang="vi-VN" dirty="0">
                <a:solidFill>
                  <a:srgbClr val="FF0000"/>
                </a:solidFill>
              </a:rPr>
              <a:t>	</a:t>
            </a:r>
            <a:r>
              <a:rPr lang="mr-IN" dirty="0">
                <a:solidFill>
                  <a:srgbClr val="FF0000"/>
                </a:solidFill>
              </a:rPr>
              <a:t> list1 </a:t>
            </a:r>
            <a:r>
              <a:rPr lang="mr-IN" dirty="0">
                <a:solidFill>
                  <a:srgbClr val="FF0000"/>
                </a:solidFill>
              </a:rPr>
              <a:t>=</a:t>
            </a:r>
            <a:r>
              <a:rPr lang="mr-IN" dirty="0">
                <a:solidFill>
                  <a:srgbClr val="FF0000"/>
                </a:solidFill>
              </a:rPr>
              <a:t> </a:t>
            </a:r>
            <a:r>
              <a:rPr lang="mr-IN" dirty="0">
                <a:solidFill>
                  <a:srgbClr val="FF0000"/>
                </a:solidFill>
              </a:rPr>
              <a:t>['</a:t>
            </a:r>
            <a:r>
              <a:rPr lang="mr-IN" dirty="0" err="1">
                <a:solidFill>
                  <a:srgbClr val="FF0000"/>
                </a:solidFill>
              </a:rPr>
              <a:t>vatly</a:t>
            </a:r>
            <a:r>
              <a:rPr lang="mr-IN" dirty="0">
                <a:solidFill>
                  <a:srgbClr val="FF0000"/>
                </a:solidFill>
              </a:rPr>
              <a:t>',</a:t>
            </a:r>
            <a:r>
              <a:rPr lang="mr-IN" dirty="0">
                <a:solidFill>
                  <a:srgbClr val="FF0000"/>
                </a:solidFill>
              </a:rPr>
              <a:t> </a:t>
            </a:r>
            <a:r>
              <a:rPr lang="mr-IN" dirty="0">
                <a:solidFill>
                  <a:srgbClr val="FF0000"/>
                </a:solidFill>
              </a:rPr>
              <a:t>'</a:t>
            </a:r>
            <a:r>
              <a:rPr lang="mr-IN" dirty="0" err="1">
                <a:solidFill>
                  <a:srgbClr val="FF0000"/>
                </a:solidFill>
              </a:rPr>
              <a:t>hoahoc</a:t>
            </a:r>
            <a:r>
              <a:rPr lang="mr-IN" dirty="0">
                <a:solidFill>
                  <a:srgbClr val="FF0000"/>
                </a:solidFill>
              </a:rPr>
              <a:t>',</a:t>
            </a:r>
            <a:r>
              <a:rPr lang="mr-IN" dirty="0">
                <a:solidFill>
                  <a:srgbClr val="FF0000"/>
                </a:solidFill>
              </a:rPr>
              <a:t> </a:t>
            </a:r>
            <a:r>
              <a:rPr lang="mr-IN" dirty="0">
                <a:solidFill>
                  <a:srgbClr val="FF0000"/>
                </a:solidFill>
              </a:rPr>
              <a:t>1997,</a:t>
            </a:r>
            <a:r>
              <a:rPr lang="mr-IN" dirty="0">
                <a:solidFill>
                  <a:srgbClr val="FF0000"/>
                </a:solidFill>
              </a:rPr>
              <a:t> </a:t>
            </a:r>
            <a:r>
              <a:rPr lang="mr-IN" dirty="0">
                <a:solidFill>
                  <a:srgbClr val="FF0000"/>
                </a:solidFill>
              </a:rPr>
              <a:t>2000</a:t>
            </a:r>
            <a:r>
              <a:rPr lang="mr-IN" dirty="0" smtClean="0">
                <a:solidFill>
                  <a:srgbClr val="FF0000"/>
                </a:solidFill>
              </a:rPr>
              <a:t>];</a:t>
            </a:r>
            <a:endParaRPr lang="vi-VN" dirty="0" smtClean="0">
              <a:solidFill>
                <a:srgbClr val="FF0000"/>
              </a:solidFill>
            </a:endParaRPr>
          </a:p>
          <a:p>
            <a:r>
              <a:rPr lang="vi-VN" dirty="0"/>
              <a:t>Kiểu </a:t>
            </a:r>
            <a:r>
              <a:rPr lang="en-US" dirty="0" smtClean="0"/>
              <a:t>Tuple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mr-IN" dirty="0"/>
              <a:t> </a:t>
            </a:r>
            <a:r>
              <a:rPr lang="mr-IN" dirty="0" err="1">
                <a:solidFill>
                  <a:srgbClr val="FF0000"/>
                </a:solidFill>
              </a:rPr>
              <a:t>data</a:t>
            </a:r>
            <a:r>
              <a:rPr lang="mr-IN" dirty="0">
                <a:solidFill>
                  <a:srgbClr val="FF0000"/>
                </a:solidFill>
              </a:rPr>
              <a:t>=(10,20,'ram',56.8)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783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CÁC Kiểu 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Kiểu </a:t>
            </a:r>
            <a:r>
              <a:rPr lang="en-US" dirty="0"/>
              <a:t>Dictionary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nl-NL" dirty="0">
                <a:solidFill>
                  <a:srgbClr val="FF0000"/>
                </a:solidFill>
              </a:rPr>
              <a:t> data={100:'Hoang' ,101:'Nam' ,102:'Binh</a:t>
            </a:r>
            <a:r>
              <a:rPr lang="nl-NL" dirty="0" smtClean="0">
                <a:solidFill>
                  <a:srgbClr val="FF0000"/>
                </a:solidFill>
              </a:rPr>
              <a:t>'}</a:t>
            </a:r>
          </a:p>
          <a:p>
            <a:pPr marL="0" indent="0">
              <a:buNone/>
            </a:pPr>
            <a:r>
              <a:rPr lang="nl-NL" dirty="0">
                <a:solidFill>
                  <a:srgbClr val="FF0000"/>
                </a:solidFill>
              </a:rPr>
              <a:t>	</a:t>
            </a:r>
            <a:r>
              <a:rPr lang="nl-NL" dirty="0"/>
              <a:t> </a:t>
            </a:r>
            <a:r>
              <a:rPr lang="nl-NL" dirty="0">
                <a:solidFill>
                  <a:srgbClr val="FF0000"/>
                </a:solidFill>
              </a:rPr>
              <a:t>print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>
                <a:solidFill>
                  <a:srgbClr val="FF0000"/>
                </a:solidFill>
              </a:rPr>
              <a:t>"</a:t>
            </a:r>
            <a:r>
              <a:rPr lang="nl-NL" dirty="0" err="1">
                <a:solidFill>
                  <a:srgbClr val="FF0000"/>
                </a:solidFill>
              </a:rPr>
              <a:t>dict</a:t>
            </a:r>
            <a:r>
              <a:rPr lang="nl-NL" dirty="0">
                <a:solidFill>
                  <a:srgbClr val="FF0000"/>
                </a:solidFill>
              </a:rPr>
              <a:t>['Ten']: ",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 err="1">
                <a:solidFill>
                  <a:srgbClr val="FF0000"/>
                </a:solidFill>
              </a:rPr>
              <a:t>dict</a:t>
            </a:r>
            <a:r>
              <a:rPr lang="nl-NL" dirty="0">
                <a:solidFill>
                  <a:srgbClr val="FF0000"/>
                </a:solidFill>
              </a:rPr>
              <a:t>['Ten']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876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Lệnh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 smtClean="0"/>
              <a:t>If</a:t>
            </a:r>
          </a:p>
          <a:p>
            <a:pPr marL="0" indent="0">
              <a:buNone/>
            </a:pPr>
            <a:r>
              <a:rPr lang="vi-VN" dirty="0" smtClean="0"/>
              <a:t>	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bieu_thuc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cac_lenh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if...</a:t>
            </a:r>
            <a:r>
              <a:rPr lang="en-US" dirty="0" err="1"/>
              <a:t>elif</a:t>
            </a:r>
            <a:r>
              <a:rPr lang="en-US" dirty="0"/>
              <a:t>...</a:t>
            </a:r>
            <a:r>
              <a:rPr lang="en-US" dirty="0" smtClean="0"/>
              <a:t>else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bieu_thuc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cac_lenh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else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cac_lenh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56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Lệnh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vi-VN" dirty="0" smtClean="0"/>
              <a:t>While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F0"/>
                </a:solidFill>
              </a:rPr>
              <a:t>while </a:t>
            </a:r>
            <a:r>
              <a:rPr lang="en-US" dirty="0" err="1">
                <a:solidFill>
                  <a:srgbClr val="00B0F0"/>
                </a:solidFill>
              </a:rPr>
              <a:t>bieu_thuc</a:t>
            </a:r>
            <a:r>
              <a:rPr lang="en-US" dirty="0">
                <a:solidFill>
                  <a:srgbClr val="00B0F0"/>
                </a:solidFill>
              </a:rPr>
              <a:t>: </a:t>
            </a: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	</a:t>
            </a:r>
            <a:r>
              <a:rPr lang="en-US" dirty="0" smtClean="0">
                <a:solidFill>
                  <a:srgbClr val="00B0F0"/>
                </a:solidFill>
              </a:rPr>
              <a:t>	</a:t>
            </a:r>
            <a:r>
              <a:rPr lang="en-US" dirty="0" err="1" smtClean="0">
                <a:solidFill>
                  <a:srgbClr val="00B0F0"/>
                </a:solidFill>
              </a:rPr>
              <a:t>cac_lenh</a:t>
            </a: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count </a:t>
            </a:r>
            <a:r>
              <a:rPr lang="en-US" dirty="0">
                <a:solidFill>
                  <a:srgbClr val="C00000"/>
                </a:solidFill>
              </a:rPr>
              <a:t>= </a:t>
            </a:r>
            <a:r>
              <a:rPr lang="en-US" dirty="0" smtClean="0">
                <a:solidFill>
                  <a:srgbClr val="C00000"/>
                </a:solidFill>
              </a:rPr>
              <a:t>0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C00000"/>
                </a:solidFill>
              </a:rPr>
              <a:t>while </a:t>
            </a:r>
            <a:r>
              <a:rPr lang="en-US" dirty="0">
                <a:solidFill>
                  <a:srgbClr val="C00000"/>
                </a:solidFill>
              </a:rPr>
              <a:t>(count &lt; 9): 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	print </a:t>
            </a:r>
            <a:r>
              <a:rPr lang="en-US" dirty="0">
                <a:solidFill>
                  <a:srgbClr val="C00000"/>
                </a:solidFill>
              </a:rPr>
              <a:t>'So </a:t>
            </a:r>
            <a:r>
              <a:rPr lang="en-US" dirty="0" err="1">
                <a:solidFill>
                  <a:srgbClr val="C00000"/>
                </a:solidFill>
              </a:rPr>
              <a:t>thu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tu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cua</a:t>
            </a:r>
            <a:r>
              <a:rPr lang="en-US" dirty="0">
                <a:solidFill>
                  <a:srgbClr val="C00000"/>
                </a:solidFill>
              </a:rPr>
              <a:t> ban la:', 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	count </a:t>
            </a:r>
            <a:r>
              <a:rPr lang="en-US" dirty="0">
                <a:solidFill>
                  <a:srgbClr val="C00000"/>
                </a:solidFill>
              </a:rPr>
              <a:t>count = count + 1 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print </a:t>
            </a:r>
            <a:r>
              <a:rPr lang="en-US" dirty="0">
                <a:solidFill>
                  <a:srgbClr val="C00000"/>
                </a:solidFill>
              </a:rPr>
              <a:t>"Good bye!"</a:t>
            </a:r>
          </a:p>
        </p:txBody>
      </p:sp>
    </p:spTree>
    <p:extLst>
      <p:ext uri="{BB962C8B-B14F-4D97-AF65-F5344CB8AC3E}">
        <p14:creationId xmlns:p14="http://schemas.microsoft.com/office/powerpoint/2010/main" val="1044876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Lệnh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For</a:t>
            </a:r>
          </a:p>
          <a:p>
            <a:pPr marL="0" indent="0">
              <a:buNone/>
            </a:pPr>
            <a:r>
              <a:rPr lang="vi-VN" dirty="0"/>
              <a:t>	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for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bien_vong_lap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in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day_sequense</a:t>
            </a:r>
            <a:r>
              <a:rPr lang="en-US" dirty="0">
                <a:solidFill>
                  <a:srgbClr val="00B0F0"/>
                </a:solidFill>
              </a:rPr>
              <a:t>:</a:t>
            </a:r>
            <a:r>
              <a:rPr lang="en-US" dirty="0">
                <a:solidFill>
                  <a:srgbClr val="00B0F0"/>
                </a:solidFill>
              </a:rPr>
              <a:t> </a:t>
            </a: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	</a:t>
            </a:r>
            <a:r>
              <a:rPr lang="en-US" dirty="0" smtClean="0">
                <a:solidFill>
                  <a:srgbClr val="00B0F0"/>
                </a:solidFill>
              </a:rPr>
              <a:t>	</a:t>
            </a:r>
            <a:r>
              <a:rPr lang="en-US" dirty="0" err="1" smtClean="0">
                <a:solidFill>
                  <a:srgbClr val="00B0F0"/>
                </a:solidFill>
              </a:rPr>
              <a:t>cac_lenh</a:t>
            </a: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qua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['</a:t>
            </a:r>
            <a:r>
              <a:rPr lang="en-US" dirty="0" err="1">
                <a:solidFill>
                  <a:srgbClr val="C00000"/>
                </a:solidFill>
              </a:rPr>
              <a:t>chuoi</a:t>
            </a:r>
            <a:r>
              <a:rPr lang="en-US" dirty="0">
                <a:solidFill>
                  <a:srgbClr val="C00000"/>
                </a:solidFill>
              </a:rPr>
              <a:t>',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'</a:t>
            </a:r>
            <a:r>
              <a:rPr lang="en-US" dirty="0" err="1">
                <a:solidFill>
                  <a:srgbClr val="C00000"/>
                </a:solidFill>
              </a:rPr>
              <a:t>tao</a:t>
            </a:r>
            <a:r>
              <a:rPr lang="en-US" dirty="0">
                <a:solidFill>
                  <a:srgbClr val="C00000"/>
                </a:solidFill>
              </a:rPr>
              <a:t>',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'</a:t>
            </a:r>
            <a:r>
              <a:rPr lang="en-US" dirty="0" err="1">
                <a:solidFill>
                  <a:srgbClr val="C00000"/>
                </a:solidFill>
              </a:rPr>
              <a:t>xoai</a:t>
            </a:r>
            <a:r>
              <a:rPr lang="en-US" dirty="0">
                <a:solidFill>
                  <a:srgbClr val="C00000"/>
                </a:solidFill>
              </a:rPr>
              <a:t>']</a:t>
            </a:r>
            <a:r>
              <a:rPr lang="en-US" dirty="0">
                <a:solidFill>
                  <a:srgbClr val="C00000"/>
                </a:solidFill>
              </a:rPr>
              <a:t> 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for </a:t>
            </a:r>
            <a:r>
              <a:rPr lang="en-US" dirty="0">
                <a:solidFill>
                  <a:srgbClr val="C00000"/>
                </a:solidFill>
              </a:rPr>
              <a:t>qua </a:t>
            </a:r>
            <a:r>
              <a:rPr lang="en-US" dirty="0">
                <a:solidFill>
                  <a:srgbClr val="C00000"/>
                </a:solidFill>
              </a:rPr>
              <a:t>in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qua</a:t>
            </a:r>
            <a:r>
              <a:rPr lang="en-US" dirty="0">
                <a:solidFill>
                  <a:srgbClr val="C00000"/>
                </a:solidFill>
              </a:rPr>
              <a:t>:</a:t>
            </a:r>
            <a:r>
              <a:rPr lang="en-US" dirty="0">
                <a:solidFill>
                  <a:srgbClr val="C00000"/>
                </a:solidFill>
              </a:rPr>
              <a:t> 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	print </a:t>
            </a:r>
            <a:r>
              <a:rPr lang="en-US" dirty="0">
                <a:solidFill>
                  <a:srgbClr val="C00000"/>
                </a:solidFill>
              </a:rPr>
              <a:t>'Ban co </a:t>
            </a:r>
            <a:r>
              <a:rPr lang="en-US" dirty="0" err="1">
                <a:solidFill>
                  <a:srgbClr val="C00000"/>
                </a:solidFill>
              </a:rPr>
              <a:t>thich</a:t>
            </a:r>
            <a:r>
              <a:rPr lang="en-US" dirty="0">
                <a:solidFill>
                  <a:srgbClr val="C00000"/>
                </a:solidFill>
              </a:rPr>
              <a:t> an :',</a:t>
            </a:r>
            <a:r>
              <a:rPr lang="en-US" dirty="0">
                <a:solidFill>
                  <a:srgbClr val="C00000"/>
                </a:solidFill>
              </a:rPr>
              <a:t> qua 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print </a:t>
            </a:r>
            <a:r>
              <a:rPr lang="en-US" dirty="0">
                <a:solidFill>
                  <a:srgbClr val="C00000"/>
                </a:solidFill>
              </a:rPr>
              <a:t>"Good bye!"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133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LỆNH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For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qua = ['</a:t>
            </a:r>
            <a:r>
              <a:rPr lang="en-US" dirty="0" err="1" smtClean="0">
                <a:solidFill>
                  <a:srgbClr val="C00000"/>
                </a:solidFill>
              </a:rPr>
              <a:t>chuoi</a:t>
            </a:r>
            <a:r>
              <a:rPr lang="en-US" dirty="0" smtClean="0">
                <a:solidFill>
                  <a:srgbClr val="C00000"/>
                </a:solidFill>
              </a:rPr>
              <a:t>', '</a:t>
            </a:r>
            <a:r>
              <a:rPr lang="en-US" dirty="0" err="1" smtClean="0">
                <a:solidFill>
                  <a:srgbClr val="C00000"/>
                </a:solidFill>
              </a:rPr>
              <a:t>tao</a:t>
            </a:r>
            <a:r>
              <a:rPr lang="en-US" dirty="0" smtClean="0">
                <a:solidFill>
                  <a:srgbClr val="C00000"/>
                </a:solidFill>
              </a:rPr>
              <a:t>', '</a:t>
            </a:r>
            <a:r>
              <a:rPr lang="en-US" dirty="0" err="1" smtClean="0">
                <a:solidFill>
                  <a:srgbClr val="C00000"/>
                </a:solidFill>
              </a:rPr>
              <a:t>xoai</a:t>
            </a:r>
            <a:r>
              <a:rPr lang="en-US" dirty="0" smtClean="0">
                <a:solidFill>
                  <a:srgbClr val="C00000"/>
                </a:solidFill>
              </a:rPr>
              <a:t>’]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for index in range(</a:t>
            </a:r>
            <a:r>
              <a:rPr lang="en-US" dirty="0" err="1" smtClean="0">
                <a:solidFill>
                  <a:srgbClr val="C00000"/>
                </a:solidFill>
              </a:rPr>
              <a:t>len</a:t>
            </a:r>
            <a:r>
              <a:rPr lang="en-US" dirty="0" smtClean="0">
                <a:solidFill>
                  <a:srgbClr val="C00000"/>
                </a:solidFill>
              </a:rPr>
              <a:t>(qua)): 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print 'Ban co </a:t>
            </a:r>
            <a:r>
              <a:rPr lang="en-US" dirty="0" err="1" smtClean="0">
                <a:solidFill>
                  <a:srgbClr val="C00000"/>
                </a:solidFill>
              </a:rPr>
              <a:t>thich</a:t>
            </a:r>
            <a:r>
              <a:rPr lang="en-US" dirty="0" smtClean="0">
                <a:solidFill>
                  <a:srgbClr val="C00000"/>
                </a:solidFill>
              </a:rPr>
              <a:t> an :', qua[index] 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print "Good bye!"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408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HÀM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>
                <a:solidFill>
                  <a:srgbClr val="00B0F0"/>
                </a:solidFill>
              </a:rPr>
              <a:t>def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ten_ham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cac_tham_so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):</a:t>
            </a:r>
            <a:r>
              <a:rPr lang="en-US" dirty="0">
                <a:solidFill>
                  <a:srgbClr val="C00000"/>
                </a:solidFill>
              </a:rPr>
              <a:t> 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	"</a:t>
            </a:r>
            <a:r>
              <a:rPr lang="en-US" dirty="0" err="1">
                <a:solidFill>
                  <a:srgbClr val="C00000"/>
                </a:solidFill>
              </a:rPr>
              <a:t>function_docstring</a:t>
            </a:r>
            <a:r>
              <a:rPr lang="en-US" dirty="0">
                <a:solidFill>
                  <a:srgbClr val="C00000"/>
                </a:solidFill>
              </a:rPr>
              <a:t>"</a:t>
            </a:r>
            <a:r>
              <a:rPr lang="en-US" dirty="0">
                <a:solidFill>
                  <a:srgbClr val="C00000"/>
                </a:solidFill>
              </a:rPr>
              <a:t> 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	</a:t>
            </a:r>
            <a:r>
              <a:rPr lang="en-US" dirty="0" err="1" smtClean="0">
                <a:solidFill>
                  <a:srgbClr val="C00000"/>
                </a:solidFill>
              </a:rPr>
              <a:t>function_suite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	return </a:t>
            </a:r>
            <a:r>
              <a:rPr lang="en-US" dirty="0">
                <a:solidFill>
                  <a:srgbClr val="C00000"/>
                </a:solidFill>
              </a:rPr>
              <a:t>[</a:t>
            </a:r>
            <a:r>
              <a:rPr lang="en-US" dirty="0" err="1">
                <a:solidFill>
                  <a:srgbClr val="C00000"/>
                </a:solidFill>
              </a:rPr>
              <a:t>bieu_thuc</a:t>
            </a:r>
            <a:r>
              <a:rPr lang="en-US" dirty="0">
                <a:solidFill>
                  <a:srgbClr val="C00000"/>
                </a:solidFill>
              </a:rPr>
              <a:t>]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782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CẤU TRÚC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C00000"/>
                </a:solidFill>
              </a:rPr>
              <a:t>import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 smtClean="0">
                <a:solidFill>
                  <a:srgbClr val="C00000"/>
                </a:solidFill>
              </a:rPr>
              <a:t>sys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def</a:t>
            </a:r>
            <a:r>
              <a:rPr lang="en-US" dirty="0">
                <a:solidFill>
                  <a:srgbClr val="C00000"/>
                </a:solidFill>
              </a:rPr>
              <a:t> main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argv</a:t>
            </a:r>
            <a:r>
              <a:rPr lang="en-US" dirty="0" smtClean="0">
                <a:solidFill>
                  <a:srgbClr val="C00000"/>
                </a:solidFill>
              </a:rPr>
              <a:t>):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</a:t>
            </a:r>
            <a:r>
              <a:rPr lang="vi-VN" dirty="0" smtClean="0">
                <a:solidFill>
                  <a:srgbClr val="C00000"/>
                </a:solidFill>
              </a:rPr>
              <a:t>print “input: ”, argv</a:t>
            </a:r>
            <a:r>
              <a:rPr lang="en-US" dirty="0">
                <a:solidFill>
                  <a:srgbClr val="C00000"/>
                </a:solidFill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if</a:t>
            </a:r>
            <a:r>
              <a:rPr lang="en-US" dirty="0">
                <a:solidFill>
                  <a:srgbClr val="C00000"/>
                </a:solidFill>
              </a:rPr>
              <a:t> __name__ </a:t>
            </a:r>
            <a:r>
              <a:rPr lang="en-US" dirty="0">
                <a:solidFill>
                  <a:srgbClr val="C00000"/>
                </a:solidFill>
              </a:rPr>
              <a:t>==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"__main__":</a:t>
            </a:r>
            <a:r>
              <a:rPr lang="en-US" dirty="0">
                <a:solidFill>
                  <a:srgbClr val="C00000"/>
                </a:solidFill>
              </a:rPr>
              <a:t> 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main(</a:t>
            </a:r>
            <a:r>
              <a:rPr lang="en-US" dirty="0" err="1" smtClean="0">
                <a:solidFill>
                  <a:srgbClr val="C00000"/>
                </a:solidFill>
              </a:rPr>
              <a:t>sys.argv</a:t>
            </a:r>
            <a:r>
              <a:rPr lang="en-US" dirty="0" smtClean="0">
                <a:solidFill>
                  <a:srgbClr val="C00000"/>
                </a:solidFill>
              </a:rPr>
              <a:t>[1])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32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Giới 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Ngôn ngữ bậc cao</a:t>
            </a:r>
          </a:p>
          <a:p>
            <a:r>
              <a:rPr lang="vi-VN" dirty="0" smtClean="0"/>
              <a:t>Ngôn ngữ thông dịch</a:t>
            </a:r>
          </a:p>
          <a:p>
            <a:r>
              <a:rPr lang="vi-VN" dirty="0" smtClean="0"/>
              <a:t>Ngôn ngữ hướng đối tượng</a:t>
            </a:r>
          </a:p>
          <a:p>
            <a:r>
              <a:rPr lang="vi-VN" dirty="0" smtClean="0"/>
              <a:t>Ngôn ngữ đa mục đích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65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Cài Đặt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vi-VN" dirty="0" smtClean="0"/>
              <a:t>udo apt-get update</a:t>
            </a:r>
          </a:p>
          <a:p>
            <a:r>
              <a:rPr lang="en-US" dirty="0" smtClean="0"/>
              <a:t>S</a:t>
            </a:r>
            <a:r>
              <a:rPr lang="vi-VN" dirty="0" smtClean="0"/>
              <a:t>udo apt-get install [version python]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03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Cú pháp Cơ 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Tên biến, hàm bắt đầu từ a-&gt;z hoặc A-Z hoặc “_”</a:t>
            </a:r>
          </a:p>
          <a:p>
            <a:r>
              <a:rPr lang="vi-VN" dirty="0" smtClean="0"/>
              <a:t>Dòng lệnh và độ thụt dòng</a:t>
            </a:r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>
                <a:solidFill>
                  <a:srgbClr val="FF0000"/>
                </a:solidFill>
              </a:rPr>
              <a:t>if True:</a:t>
            </a:r>
          </a:p>
          <a:p>
            <a:pPr marL="0" indent="0">
              <a:buNone/>
            </a:pPr>
            <a:r>
              <a:rPr lang="vi-VN" dirty="0">
                <a:solidFill>
                  <a:srgbClr val="FF0000"/>
                </a:solidFill>
              </a:rPr>
              <a:t>	</a:t>
            </a:r>
            <a:r>
              <a:rPr lang="vi-VN" dirty="0" smtClean="0">
                <a:solidFill>
                  <a:srgbClr val="FF0000"/>
                </a:solidFill>
              </a:rPr>
              <a:t>	print “True”</a:t>
            </a:r>
          </a:p>
          <a:p>
            <a:pPr marL="0" indent="0">
              <a:buNone/>
            </a:pPr>
            <a:r>
              <a:rPr lang="vi-VN" dirty="0">
                <a:solidFill>
                  <a:srgbClr val="FF0000"/>
                </a:solidFill>
              </a:rPr>
              <a:t>	</a:t>
            </a:r>
            <a:r>
              <a:rPr lang="vi-VN" dirty="0" smtClean="0">
                <a:solidFill>
                  <a:srgbClr val="FF0000"/>
                </a:solidFill>
              </a:rPr>
              <a:t>else:</a:t>
            </a:r>
          </a:p>
          <a:p>
            <a:pPr marL="0" indent="0">
              <a:buNone/>
            </a:pPr>
            <a:r>
              <a:rPr lang="vi-VN" dirty="0">
                <a:solidFill>
                  <a:srgbClr val="FF0000"/>
                </a:solidFill>
              </a:rPr>
              <a:t>	</a:t>
            </a:r>
            <a:r>
              <a:rPr lang="vi-VN" dirty="0" smtClean="0">
                <a:solidFill>
                  <a:srgbClr val="FF0000"/>
                </a:solidFill>
              </a:rPr>
              <a:t>	print “False”</a:t>
            </a:r>
          </a:p>
          <a:p>
            <a:pPr marL="0" indent="0">
              <a:buNone/>
            </a:pPr>
            <a:r>
              <a:rPr lang="vi-VN" dirty="0">
                <a:solidFill>
                  <a:srgbClr val="FF0000"/>
                </a:solidFill>
              </a:rPr>
              <a:t>	</a:t>
            </a:r>
            <a:r>
              <a:rPr lang="vi-VN" dirty="0" smtClean="0">
                <a:solidFill>
                  <a:srgbClr val="FF0000"/>
                </a:solidFill>
              </a:rPr>
              <a:t>print “End”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55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Cú pháp Cơ 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Các lệnh trên nhiều dòng</a:t>
            </a:r>
          </a:p>
          <a:p>
            <a:pPr marL="0" indent="0">
              <a:buNone/>
            </a:pPr>
            <a:r>
              <a:rPr lang="vi-VN" dirty="0"/>
              <a:t>	</a:t>
            </a:r>
            <a:r>
              <a:rPr lang="en-US" dirty="0">
                <a:solidFill>
                  <a:srgbClr val="FF0000"/>
                </a:solidFill>
              </a:rPr>
              <a:t>total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item_one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rgbClr val="FF0000"/>
                </a:solidFill>
              </a:rPr>
              <a:t> \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 </a:t>
            </a:r>
            <a:r>
              <a:rPr lang="en-US" dirty="0" smtClean="0">
                <a:solidFill>
                  <a:srgbClr val="FF0000"/>
                </a:solidFill>
              </a:rPr>
              <a:t>          </a:t>
            </a:r>
            <a:r>
              <a:rPr lang="en-US" dirty="0" err="1" smtClean="0">
                <a:solidFill>
                  <a:srgbClr val="FF0000"/>
                </a:solidFill>
              </a:rPr>
              <a:t>item_two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rgbClr val="FF0000"/>
                </a:solidFill>
              </a:rPr>
              <a:t> \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 </a:t>
            </a:r>
            <a:r>
              <a:rPr lang="en-US" dirty="0" smtClean="0">
                <a:solidFill>
                  <a:srgbClr val="FF0000"/>
                </a:solidFill>
              </a:rPr>
              <a:t>          </a:t>
            </a:r>
            <a:r>
              <a:rPr lang="en-US" dirty="0" err="1" smtClean="0">
                <a:solidFill>
                  <a:srgbClr val="FF0000"/>
                </a:solidFill>
              </a:rPr>
              <a:t>item_three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days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['Monday',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'Tuesday',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'Wednesday',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 </a:t>
            </a:r>
            <a:r>
              <a:rPr lang="en-US" dirty="0" smtClean="0">
                <a:solidFill>
                  <a:srgbClr val="FF0000"/>
                </a:solidFill>
              </a:rPr>
              <a:t>          'Thursday</a:t>
            </a:r>
            <a:r>
              <a:rPr lang="en-US" dirty="0">
                <a:solidFill>
                  <a:srgbClr val="FF0000"/>
                </a:solidFill>
              </a:rPr>
              <a:t>',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'Friday']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571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Trích dẫn trong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Có thể sử dụng (‘),(“”)(“””)</a:t>
            </a:r>
          </a:p>
          <a:p>
            <a:pPr marL="0" indent="0">
              <a:buNone/>
            </a:pPr>
            <a:r>
              <a:rPr lang="vi-VN" dirty="0"/>
              <a:t>	</a:t>
            </a:r>
            <a:r>
              <a:rPr lang="en-US" dirty="0">
                <a:solidFill>
                  <a:srgbClr val="FF0000"/>
                </a:solidFill>
              </a:rPr>
              <a:t>word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'word'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sentence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"This is a sentence."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paragraph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"""This is a paragraph. It is made up of multiple lines and sentences."""</a:t>
            </a:r>
            <a:endParaRPr lang="vi-V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179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Sử dụng “#”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# First comment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print </a:t>
            </a:r>
            <a:r>
              <a:rPr lang="en-US" dirty="0">
                <a:solidFill>
                  <a:srgbClr val="FF0000"/>
                </a:solidFill>
              </a:rPr>
              <a:t>"Hello, Python!"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# second comment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883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Các lệnh đa dòng trên 1 dòng Lệnh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Giữa các dòng lệnh sử dụng (;)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import</a:t>
            </a:r>
            <a:r>
              <a:rPr lang="en-US" dirty="0">
                <a:solidFill>
                  <a:srgbClr val="FF0000"/>
                </a:solidFill>
              </a:rPr>
              <a:t> sys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en-US" dirty="0">
                <a:solidFill>
                  <a:srgbClr val="FF0000"/>
                </a:solidFill>
              </a:rPr>
              <a:t> x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'foo';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sys</a:t>
            </a:r>
            <a:r>
              <a:rPr lang="en-US" dirty="0" err="1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stdout</a:t>
            </a:r>
            <a:r>
              <a:rPr lang="en-US" dirty="0" err="1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write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x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'\n')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165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CÁC Kiểu 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Không cần khai báo biến một cách tường minh</a:t>
            </a:r>
          </a:p>
          <a:p>
            <a:pPr marL="0" indent="0">
              <a:buNone/>
            </a:pPr>
            <a:r>
              <a:rPr lang="vi-VN" dirty="0"/>
              <a:t>	</a:t>
            </a:r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20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# Mot </a:t>
            </a:r>
            <a:r>
              <a:rPr lang="en-US" dirty="0" err="1">
                <a:solidFill>
                  <a:srgbClr val="FF0000"/>
                </a:solidFill>
              </a:rPr>
              <a:t>phép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gan</a:t>
            </a:r>
            <a:r>
              <a:rPr lang="en-US" dirty="0">
                <a:solidFill>
                  <a:srgbClr val="FF0000"/>
                </a:solidFill>
              </a:rPr>
              <a:t> so </a:t>
            </a:r>
            <a:r>
              <a:rPr lang="en-US" dirty="0" err="1">
                <a:solidFill>
                  <a:srgbClr val="FF0000"/>
                </a:solidFill>
              </a:rPr>
              <a:t>nguyen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b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100.0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# Mot so </a:t>
            </a:r>
            <a:r>
              <a:rPr lang="en-US" dirty="0" err="1">
                <a:solidFill>
                  <a:srgbClr val="FF0000"/>
                </a:solidFill>
              </a:rPr>
              <a:t>thuc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ten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"Hoang"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# Mot </a:t>
            </a:r>
            <a:r>
              <a:rPr lang="en-US" dirty="0" err="1" smtClean="0">
                <a:solidFill>
                  <a:srgbClr val="FF0000"/>
                </a:solidFill>
              </a:rPr>
              <a:t>chuoi</a:t>
            </a:r>
            <a:endParaRPr lang="en-US" dirty="0">
              <a:solidFill>
                <a:srgbClr val="FF0000"/>
              </a:solidFill>
            </a:endParaRPr>
          </a:p>
          <a:p>
            <a:pPr>
              <a:buFont typeface="Arial" charset="0"/>
              <a:buChar char="•"/>
            </a:pPr>
            <a:r>
              <a:rPr lang="vi-VN" dirty="0" smtClean="0"/>
              <a:t>Kiểu Number</a:t>
            </a:r>
          </a:p>
          <a:p>
            <a:pPr marL="0" indent="0">
              <a:buNone/>
            </a:pPr>
            <a:r>
              <a:rPr lang="vi-VN" dirty="0"/>
              <a:t>	</a:t>
            </a:r>
            <a:r>
              <a:rPr lang="is-IS" dirty="0">
                <a:solidFill>
                  <a:srgbClr val="FF0000"/>
                </a:solidFill>
              </a:rPr>
              <a:t>var1 </a:t>
            </a:r>
            <a:r>
              <a:rPr lang="is-IS" dirty="0">
                <a:solidFill>
                  <a:srgbClr val="FF0000"/>
                </a:solidFill>
              </a:rPr>
              <a:t>=</a:t>
            </a:r>
            <a:r>
              <a:rPr lang="is-IS" dirty="0">
                <a:solidFill>
                  <a:srgbClr val="FF0000"/>
                </a:solidFill>
              </a:rPr>
              <a:t> </a:t>
            </a:r>
            <a:r>
              <a:rPr lang="is-IS" dirty="0" smtClean="0">
                <a:solidFill>
                  <a:srgbClr val="FF0000"/>
                </a:solidFill>
              </a:rPr>
              <a:t>1.0 </a:t>
            </a:r>
          </a:p>
          <a:p>
            <a:pPr marL="0" indent="0">
              <a:buNone/>
            </a:pPr>
            <a:r>
              <a:rPr lang="is-IS" dirty="0">
                <a:solidFill>
                  <a:srgbClr val="FF0000"/>
                </a:solidFill>
              </a:rPr>
              <a:t>	</a:t>
            </a:r>
            <a:r>
              <a:rPr lang="is-IS" dirty="0" smtClean="0">
                <a:solidFill>
                  <a:srgbClr val="FF0000"/>
                </a:solidFill>
              </a:rPr>
              <a:t>var2 </a:t>
            </a:r>
            <a:r>
              <a:rPr lang="is-IS" dirty="0">
                <a:solidFill>
                  <a:srgbClr val="FF0000"/>
                </a:solidFill>
              </a:rPr>
              <a:t>=</a:t>
            </a:r>
            <a:r>
              <a:rPr lang="is-IS" dirty="0">
                <a:solidFill>
                  <a:srgbClr val="FF0000"/>
                </a:solidFill>
              </a:rPr>
              <a:t> </a:t>
            </a:r>
            <a:r>
              <a:rPr lang="is-IS" dirty="0">
                <a:solidFill>
                  <a:srgbClr val="FF0000"/>
                </a:solidFill>
              </a:rPr>
              <a:t>10</a:t>
            </a:r>
            <a:endParaRPr lang="vi-V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09320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99</TotalTime>
  <Words>174</Words>
  <Application>Microsoft Macintosh PowerPoint</Application>
  <PresentationFormat>Widescreen</PresentationFormat>
  <Paragraphs>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Gill Sans MT</vt:lpstr>
      <vt:lpstr>Mangal</vt:lpstr>
      <vt:lpstr>Times New Roman</vt:lpstr>
      <vt:lpstr>Arial</vt:lpstr>
      <vt:lpstr>Gallery</vt:lpstr>
      <vt:lpstr>PyThon TUTORIAL</vt:lpstr>
      <vt:lpstr>Giới Thiệu</vt:lpstr>
      <vt:lpstr>Cài Đặt PYTHON</vt:lpstr>
      <vt:lpstr>Cú pháp Cơ Bản</vt:lpstr>
      <vt:lpstr>Cú pháp Cơ Bản</vt:lpstr>
      <vt:lpstr>Trích dẫn trong python</vt:lpstr>
      <vt:lpstr>COMMAND</vt:lpstr>
      <vt:lpstr>Các lệnh đa dòng trên 1 dòng Lệnh</vt:lpstr>
      <vt:lpstr>CÁC Kiểu biến</vt:lpstr>
      <vt:lpstr>CÁC Kiểu biến</vt:lpstr>
      <vt:lpstr>CÁC Kiểu biến</vt:lpstr>
      <vt:lpstr>Lệnh</vt:lpstr>
      <vt:lpstr>Lệnh</vt:lpstr>
      <vt:lpstr>Lệnh</vt:lpstr>
      <vt:lpstr>LỆNH</vt:lpstr>
      <vt:lpstr>HÀM</vt:lpstr>
      <vt:lpstr>CẤU TRÚC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TUTORIAL</dc:title>
  <dc:creator>Microsoft Office User</dc:creator>
  <cp:lastModifiedBy>Microsoft Office User</cp:lastModifiedBy>
  <cp:revision>16</cp:revision>
  <dcterms:created xsi:type="dcterms:W3CDTF">2017-03-04T02:27:28Z</dcterms:created>
  <dcterms:modified xsi:type="dcterms:W3CDTF">2017-03-04T04:07:28Z</dcterms:modified>
</cp:coreProperties>
</file>