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22.09.2016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22.09.2016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22.09.2016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22.09.2016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22.09.2016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22.09.2016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22.09.2016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22.09.2016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22.09.2016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22.09.2016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22.09.2016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22.09.2016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Занятие №1</a:t>
            </a:r>
            <a:endParaRPr lang="ru-RU" dirty="0" smtClean="0"/>
          </a:p>
          <a:p>
            <a:r>
              <a:rPr lang="ru-RU" dirty="0" smtClean="0"/>
              <a:t>С++. Шаблоны.</a:t>
            </a:r>
            <a:endParaRPr lang="ru-RU" dirty="0" smtClean="0"/>
          </a:p>
          <a:p>
            <a:r>
              <a:rPr lang="ru-RU" dirty="0" err="1" smtClean="0"/>
              <a:t>Чуканов</a:t>
            </a:r>
            <a:r>
              <a:rPr lang="ru-RU" dirty="0" smtClean="0"/>
              <a:t> </a:t>
            </a:r>
            <a:r>
              <a:rPr lang="ru-RU" dirty="0" smtClean="0"/>
              <a:t>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С++: </a:t>
            </a:r>
            <a:r>
              <a:rPr lang="ru-RU" dirty="0" smtClean="0"/>
              <a:t>Развертка циклов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2564904"/>
            <a:ext cx="5112568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0)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1,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402560" cy="1468760"/>
          </a:xfrm>
        </p:spPr>
        <p:txBody>
          <a:bodyPr/>
          <a:lstStyle/>
          <a:p>
            <a:r>
              <a:rPr lang="ru-RU" dirty="0" smtClean="0"/>
              <a:t>Рекурсивное разрешение шаблонов</a:t>
            </a:r>
          </a:p>
          <a:p>
            <a:pPr lvl="1"/>
            <a:r>
              <a:rPr lang="ru-RU" dirty="0" err="1" smtClean="0"/>
              <a:t>Метапрограммирование</a:t>
            </a:r>
            <a:r>
              <a:rPr lang="ru-RU" dirty="0" smtClean="0"/>
              <a:t>, вычисления </a:t>
            </a:r>
            <a:r>
              <a:rPr lang="en-US" dirty="0" smtClean="0"/>
              <a:t>compile-time</a:t>
            </a:r>
          </a:p>
        </p:txBody>
      </p:sp>
    </p:spTree>
    <p:extLst>
      <p:ext uri="{BB962C8B-B14F-4D97-AF65-F5344CB8AC3E}">
        <p14:creationId xmlns:p14="http://schemas.microsoft.com/office/powerpoint/2010/main" val="182493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Ассемблер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764904"/>
          </a:xfrm>
        </p:spPr>
        <p:txBody>
          <a:bodyPr>
            <a:normAutofit/>
          </a:bodyPr>
          <a:lstStyle/>
          <a:p>
            <a:r>
              <a:rPr lang="ru-RU" dirty="0" smtClean="0"/>
              <a:t>Низкоуровневый язык программирования</a:t>
            </a:r>
          </a:p>
          <a:p>
            <a:r>
              <a:rPr lang="ru-RU" dirty="0" smtClean="0"/>
              <a:t>Промежуточный результат компиляции С/С++</a:t>
            </a:r>
          </a:p>
          <a:p>
            <a:pPr lvl="1"/>
            <a:r>
              <a:rPr lang="ru-RU" dirty="0" smtClean="0"/>
              <a:t>Близкий к машинному коду</a:t>
            </a:r>
          </a:p>
          <a:p>
            <a:r>
              <a:rPr lang="ru-RU" dirty="0"/>
              <a:t>Регистры процессора</a:t>
            </a:r>
          </a:p>
          <a:p>
            <a:pPr lvl="1"/>
            <a:r>
              <a:rPr lang="ru-RU" dirty="0"/>
              <a:t>Небольшая область памяти, распаянная на </a:t>
            </a:r>
            <a:r>
              <a:rPr lang="ru-RU" dirty="0" smtClean="0"/>
              <a:t>чипе</a:t>
            </a:r>
          </a:p>
          <a:p>
            <a:r>
              <a:rPr lang="ru-RU" dirty="0" smtClean="0"/>
              <a:t>Каждая команда работает с регистрами</a:t>
            </a:r>
          </a:p>
          <a:p>
            <a:pPr lvl="1"/>
            <a:r>
              <a:rPr lang="ru-RU" dirty="0" smtClean="0"/>
              <a:t>Наборы </a:t>
            </a:r>
            <a:r>
              <a:rPr lang="ru-RU" dirty="0"/>
              <a:t>инструкций зависят от архитектуры/поколения </a:t>
            </a:r>
            <a:r>
              <a:rPr lang="ru-RU" dirty="0" smtClean="0"/>
              <a:t>устройства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b + c;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436510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b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, c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a, </a:t>
            </a:r>
            <a:r>
              <a:rPr lang="en-US" dirty="0" err="1" smtClean="0"/>
              <a:t>ecx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105803" y="4426079"/>
            <a:ext cx="129614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0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Ассемблер: Команды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7649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Каждая команда имеет несколько аргументов</a:t>
            </a:r>
          </a:p>
          <a:p>
            <a:pPr lvl="1"/>
            <a:r>
              <a:rPr lang="ru-RU" dirty="0" smtClean="0"/>
              <a:t>Как правило, 0-</a:t>
            </a:r>
            <a:r>
              <a:rPr lang="en-US" dirty="0" smtClean="0"/>
              <a:t>4</a:t>
            </a:r>
            <a:endParaRPr lang="ru-RU" dirty="0" smtClean="0"/>
          </a:p>
          <a:p>
            <a:r>
              <a:rPr lang="ru-RU" dirty="0" smtClean="0"/>
              <a:t>В случае наличия аргументов хотя бы один должен быть регистром</a:t>
            </a:r>
          </a:p>
          <a:p>
            <a:pPr lvl="1"/>
            <a:r>
              <a:rPr lang="ru-RU" dirty="0" smtClean="0"/>
              <a:t>Нельзя исполнить инструкцию копирования значения через процессор минуя регистровую память</a:t>
            </a:r>
          </a:p>
          <a:p>
            <a:r>
              <a:rPr lang="ru-RU" dirty="0" smtClean="0"/>
              <a:t>Понимание команд ассемблера дает возможность эффективно кодировать вычисления</a:t>
            </a:r>
          </a:p>
          <a:p>
            <a:pPr lvl="1"/>
            <a:r>
              <a:rPr lang="en-US" dirty="0" smtClean="0"/>
              <a:t>mad = multiply and add</a:t>
            </a:r>
          </a:p>
          <a:p>
            <a:pPr lvl="1"/>
            <a:r>
              <a:rPr lang="en-US" dirty="0" smtClean="0"/>
              <a:t>mad d, a, b, c </a:t>
            </a:r>
            <a:r>
              <a:rPr lang="en-US" dirty="0" smtClean="0">
                <a:sym typeface="Wingdings" panose="05000000000000000000" pitchFamily="2" charset="2"/>
              </a:rPr>
              <a:t> d = a * b + c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450360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+=  5 / c;</a:t>
            </a:r>
          </a:p>
          <a:p>
            <a:r>
              <a:rPr lang="en-US" dirty="0" smtClean="0"/>
              <a:t>d = a * c;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81187" y="464210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a * </a:t>
            </a:r>
            <a:r>
              <a:rPr lang="en-US" dirty="0" smtClean="0"/>
              <a:t>c + 5;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923928" y="4703077"/>
            <a:ext cx="129614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3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Регистры</a:t>
            </a:r>
          </a:p>
          <a:p>
            <a:pPr lvl="1"/>
            <a:r>
              <a:rPr lang="ru-RU" dirty="0" smtClean="0"/>
              <a:t>Регистр имеет размер 32-128 бит (не более 128)</a:t>
            </a:r>
          </a:p>
          <a:p>
            <a:pPr lvl="1"/>
            <a:r>
              <a:rPr lang="ru-RU" dirty="0" smtClean="0"/>
              <a:t>Различные регистры предназначены для различных целей</a:t>
            </a:r>
          </a:p>
          <a:p>
            <a:pPr lvl="2"/>
            <a:r>
              <a:rPr lang="ru-RU" dirty="0" smtClean="0"/>
              <a:t>Хранение вещественных чисел </a:t>
            </a:r>
            <a:endParaRPr lang="en-US" dirty="0" smtClean="0"/>
          </a:p>
          <a:p>
            <a:pPr lvl="3"/>
            <a:r>
              <a:rPr lang="en-US" dirty="0" smtClean="0"/>
              <a:t>xmm0, xmm1 … xmm7 (SSE, intel x86)</a:t>
            </a:r>
            <a:endParaRPr lang="ru-RU" dirty="0" smtClean="0"/>
          </a:p>
          <a:p>
            <a:pPr lvl="2"/>
            <a:r>
              <a:rPr lang="ru-RU" dirty="0" smtClean="0"/>
              <a:t>Хранение целых чисел</a:t>
            </a:r>
            <a:r>
              <a:rPr lang="en-US" dirty="0" smtClean="0"/>
              <a:t> </a:t>
            </a:r>
          </a:p>
          <a:p>
            <a:pPr lvl="3"/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ebc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r>
              <a:rPr lang="en-US" dirty="0" smtClean="0"/>
              <a:t> (intel x86)</a:t>
            </a:r>
          </a:p>
          <a:p>
            <a:r>
              <a:rPr lang="ru-RU" dirty="0" smtClean="0"/>
              <a:t>Регистр может хранить номер инструкции для перехода</a:t>
            </a:r>
            <a:r>
              <a:rPr lang="en-US" dirty="0" smtClean="0"/>
              <a:t> (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Команды </a:t>
            </a:r>
            <a:r>
              <a:rPr lang="en-US" dirty="0" err="1" smtClean="0"/>
              <a:t>jmp</a:t>
            </a:r>
            <a:r>
              <a:rPr lang="en-US" dirty="0" smtClean="0"/>
              <a:t>, </a:t>
            </a:r>
            <a:r>
              <a:rPr lang="en-US" dirty="0" err="1" smtClean="0"/>
              <a:t>jle</a:t>
            </a:r>
            <a:r>
              <a:rPr lang="en-US" dirty="0" smtClean="0"/>
              <a:t>, </a:t>
            </a:r>
            <a:r>
              <a:rPr lang="en-US" dirty="0" err="1" smtClean="0"/>
              <a:t>jge</a:t>
            </a:r>
            <a:r>
              <a:rPr lang="en-US" dirty="0" smtClean="0"/>
              <a:t>, </a:t>
            </a:r>
            <a:r>
              <a:rPr lang="en-US" dirty="0" err="1" smtClean="0"/>
              <a:t>jz</a:t>
            </a:r>
            <a:r>
              <a:rPr lang="en-US" dirty="0" smtClean="0"/>
              <a:t> …</a:t>
            </a:r>
          </a:p>
          <a:p>
            <a:pPr lvl="2"/>
            <a:r>
              <a:rPr lang="en-US" dirty="0" err="1" smtClean="0"/>
              <a:t>jle</a:t>
            </a:r>
            <a:r>
              <a:rPr lang="en-US" dirty="0" smtClean="0"/>
              <a:t> = Jump if Less or Equal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77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Исполнения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Поток</a:t>
            </a:r>
          </a:p>
          <a:p>
            <a:pPr lvl="1"/>
            <a:r>
              <a:rPr lang="ru-RU" dirty="0" smtClean="0"/>
              <a:t>= Нить, </a:t>
            </a:r>
            <a:r>
              <a:rPr lang="en-US" dirty="0" smtClean="0"/>
              <a:t>thread</a:t>
            </a:r>
          </a:p>
          <a:p>
            <a:pPr lvl="1"/>
            <a:r>
              <a:rPr lang="ru-RU" dirty="0" smtClean="0"/>
              <a:t>Совокупность состояния регистров, стека функции, текущей исполняемой инструкции</a:t>
            </a:r>
          </a:p>
          <a:p>
            <a:r>
              <a:rPr lang="ru-RU" dirty="0" smtClean="0"/>
              <a:t>Современные системы способны запускать несколько потоков параллельно</a:t>
            </a:r>
          </a:p>
          <a:p>
            <a:pPr lvl="1"/>
            <a:r>
              <a:rPr lang="ru-RU" dirty="0" smtClean="0"/>
              <a:t>Существуют различные алгоритмы менеджмента активности потоков для достижения максимальной эффективности</a:t>
            </a:r>
          </a:p>
          <a:p>
            <a:r>
              <a:rPr lang="ru-RU" dirty="0" smtClean="0"/>
              <a:t>Разделяемый ресурс – ресурс, доступ к которому осуществляется несколькими потоками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2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С++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ru-RU" dirty="0" smtClean="0"/>
              <a:t>задает неизменяемость того, что слева от модификатора</a:t>
            </a:r>
          </a:p>
          <a:p>
            <a:r>
              <a:rPr lang="ru-RU" dirty="0" smtClean="0"/>
              <a:t>Развертка циклов</a:t>
            </a:r>
          </a:p>
          <a:p>
            <a:pPr lvl="1"/>
            <a:r>
              <a:rPr lang="ru-RU" dirty="0" smtClean="0"/>
              <a:t>Использование шаблонов позволяет разрешать операторы ветвления на этапе компиляции</a:t>
            </a:r>
          </a:p>
          <a:p>
            <a:pPr lvl="1"/>
            <a:r>
              <a:rPr lang="ru-RU" dirty="0" smtClean="0"/>
              <a:t>Рекурсивное разрешение шаблона для одной известной границы цикла</a:t>
            </a:r>
          </a:p>
          <a:p>
            <a:pPr lvl="1"/>
            <a:r>
              <a:rPr lang="ru-RU" dirty="0" smtClean="0"/>
              <a:t>Перебор вариантов для известного множества возможных значений</a:t>
            </a:r>
          </a:p>
          <a:p>
            <a:r>
              <a:rPr lang="ru-RU" dirty="0" smtClean="0"/>
              <a:t>Ассемблер</a:t>
            </a:r>
          </a:p>
          <a:p>
            <a:pPr lvl="1"/>
            <a:r>
              <a:rPr lang="ru-RU" dirty="0" smtClean="0"/>
              <a:t>Операция языка высокого уровня преобразуется в последовательность команд</a:t>
            </a:r>
          </a:p>
          <a:p>
            <a:pPr lvl="1"/>
            <a:r>
              <a:rPr lang="ru-RU" dirty="0" smtClean="0"/>
              <a:t>Понимание возникающих преобразований дает возможность дополнительной оптимизации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4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С++</a:t>
            </a:r>
            <a:r>
              <a:rPr lang="en-US" dirty="0" smtClean="0"/>
              <a:t>: </a:t>
            </a:r>
            <a:r>
              <a:rPr lang="ru-RU" dirty="0" smtClean="0"/>
              <a:t>Основы</a:t>
            </a:r>
          </a:p>
          <a:p>
            <a:r>
              <a:rPr lang="ru-RU" dirty="0" smtClean="0"/>
              <a:t>Статический Полиморфизм</a:t>
            </a:r>
            <a:r>
              <a:rPr lang="en-US" dirty="0" smtClean="0"/>
              <a:t>: Template</a:t>
            </a:r>
          </a:p>
          <a:p>
            <a:r>
              <a:rPr lang="en-US" dirty="0" smtClean="0"/>
              <a:t>Assembler</a:t>
            </a:r>
            <a:endParaRPr lang="ru-RU" dirty="0" smtClean="0"/>
          </a:p>
          <a:p>
            <a:r>
              <a:rPr lang="ru-RU" dirty="0" smtClean="0"/>
              <a:t>Основы </a:t>
            </a:r>
            <a:r>
              <a:rPr lang="ru-RU" dirty="0" err="1" smtClean="0"/>
              <a:t>Многопоточности</a:t>
            </a:r>
            <a:endParaRPr lang="en-US" dirty="0" smtClean="0"/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С++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3989040"/>
          </a:xfrm>
        </p:spPr>
        <p:txBody>
          <a:bodyPr/>
          <a:lstStyle/>
          <a:p>
            <a:r>
              <a:rPr lang="ru-RU" dirty="0" smtClean="0"/>
              <a:t>Базовые типы</a:t>
            </a:r>
          </a:p>
          <a:p>
            <a:pPr lvl="1"/>
            <a:r>
              <a:rPr lang="en-US" dirty="0"/>
              <a:t>unsigned/signed </a:t>
            </a:r>
            <a:r>
              <a:rPr lang="en-US" dirty="0" err="1" smtClean="0"/>
              <a:t>int</a:t>
            </a:r>
            <a:r>
              <a:rPr lang="en-US" dirty="0" smtClean="0"/>
              <a:t>, float, double, </a:t>
            </a:r>
            <a:r>
              <a:rPr lang="en-US" dirty="0"/>
              <a:t>unsigned/signed </a:t>
            </a:r>
            <a:r>
              <a:rPr lang="en-US" dirty="0" smtClean="0"/>
              <a:t>short, unsigned/signed char ...</a:t>
            </a:r>
            <a:endParaRPr lang="ru-RU" dirty="0" smtClean="0"/>
          </a:p>
          <a:p>
            <a:pPr lvl="1"/>
            <a:r>
              <a:rPr lang="ru-RU" dirty="0" smtClean="0"/>
              <a:t>Указатели и ссылки</a:t>
            </a:r>
          </a:p>
          <a:p>
            <a:pPr lvl="2"/>
            <a:r>
              <a:rPr lang="en-US" dirty="0" smtClean="0"/>
              <a:t>float *p;</a:t>
            </a:r>
          </a:p>
          <a:p>
            <a:pPr lvl="2"/>
            <a:r>
              <a:rPr lang="en-US" dirty="0" smtClean="0"/>
              <a:t>float &amp;p;</a:t>
            </a:r>
          </a:p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&lt;</a:t>
            </a:r>
            <a:r>
              <a:rPr lang="ru-RU" dirty="0" smtClean="0"/>
              <a:t>имя типа</a:t>
            </a:r>
            <a:r>
              <a:rPr lang="en-US" dirty="0" smtClean="0"/>
              <a:t>&gt; &lt;</a:t>
            </a:r>
            <a:r>
              <a:rPr lang="ru-RU" dirty="0" smtClean="0"/>
              <a:t>имя переменной</a:t>
            </a:r>
            <a:r>
              <a:rPr lang="en-US" dirty="0" smtClean="0"/>
              <a:t>&gt;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Операторы</a:t>
            </a:r>
          </a:p>
          <a:p>
            <a:pPr lvl="2"/>
            <a:r>
              <a:rPr lang="ru-RU" dirty="0" smtClean="0"/>
              <a:t>=, +=, +, -, /, *, -</a:t>
            </a:r>
            <a:r>
              <a:rPr lang="en-US" dirty="0" smtClean="0"/>
              <a:t>&gt;, …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88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С++: модификатор </a:t>
            </a:r>
            <a:r>
              <a:rPr lang="en-US" dirty="0" err="1" smtClean="0"/>
              <a:t>Const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ru-RU" dirty="0" smtClean="0"/>
              <a:t>Запрет изменения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 </a:t>
            </a:r>
            <a:r>
              <a:rPr lang="en-US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const</a:t>
            </a:r>
            <a:r>
              <a:rPr lang="en-US" dirty="0" smtClean="0">
                <a:sym typeface="Wingdings" panose="05000000000000000000" pitchFamily="2" charset="2"/>
              </a:rPr>
              <a:t> a;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То, что слева от </a:t>
            </a:r>
            <a:r>
              <a:rPr lang="en-US" dirty="0" err="1" smtClean="0">
                <a:sym typeface="Wingdings" panose="05000000000000000000" pitchFamily="2" charset="2"/>
              </a:rPr>
              <a:t>const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неизменяемо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const</a:t>
            </a:r>
            <a:r>
              <a:rPr lang="en-US" dirty="0" smtClean="0">
                <a:sym typeface="Wingdings" panose="05000000000000000000" pitchFamily="2" charset="2"/>
              </a:rPr>
              <a:t> a;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*a;</a:t>
            </a:r>
          </a:p>
          <a:p>
            <a:pPr lvl="2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*a;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const</a:t>
            </a:r>
            <a:r>
              <a:rPr lang="en-US" dirty="0" smtClean="0"/>
              <a:t> a;</a:t>
            </a:r>
          </a:p>
          <a:p>
            <a:pPr lvl="2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a;</a:t>
            </a:r>
          </a:p>
          <a:p>
            <a:pPr lvl="2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const</a:t>
            </a:r>
            <a:r>
              <a:rPr lang="en-US" dirty="0" smtClean="0"/>
              <a:t> *a;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const</a:t>
            </a:r>
            <a:r>
              <a:rPr lang="en-US" dirty="0" smtClean="0"/>
              <a:t> * </a:t>
            </a:r>
            <a:r>
              <a:rPr lang="en-US" dirty="0" err="1" smtClean="0"/>
              <a:t>const</a:t>
            </a:r>
            <a:r>
              <a:rPr lang="en-US" dirty="0" smtClean="0"/>
              <a:t> a;</a:t>
            </a:r>
          </a:p>
          <a:p>
            <a:pPr lvl="2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**a;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4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С++: СТЕК и функции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</a:p>
          <a:p>
            <a:pPr lvl="1"/>
            <a:r>
              <a:rPr lang="en-US" dirty="0" smtClean="0"/>
              <a:t>&lt;</a:t>
            </a:r>
            <a:r>
              <a:rPr lang="ru-RU" dirty="0" smtClean="0"/>
              <a:t>возвращаемый тип</a:t>
            </a:r>
            <a:r>
              <a:rPr lang="en-US" dirty="0" smtClean="0"/>
              <a:t>&gt; &lt;</a:t>
            </a:r>
            <a:r>
              <a:rPr lang="ru-RU" dirty="0" smtClean="0"/>
              <a:t>имя ф-и</a:t>
            </a:r>
            <a:r>
              <a:rPr lang="en-US" dirty="0" smtClean="0"/>
              <a:t>&gt; 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аргумент1</a:t>
            </a:r>
            <a:r>
              <a:rPr lang="en-US" dirty="0" smtClean="0"/>
              <a:t>&gt;</a:t>
            </a:r>
            <a:r>
              <a:rPr lang="ru-RU" dirty="0" smtClean="0"/>
              <a:t>, </a:t>
            </a:r>
            <a:r>
              <a:rPr lang="en-US" dirty="0"/>
              <a:t>&lt;</a:t>
            </a:r>
            <a:r>
              <a:rPr lang="ru-RU" dirty="0" smtClean="0"/>
              <a:t>аргумент2</a:t>
            </a:r>
            <a:r>
              <a:rPr lang="en-US" dirty="0" smtClean="0"/>
              <a:t>&gt;</a:t>
            </a:r>
            <a:r>
              <a:rPr lang="ru-RU" dirty="0" smtClean="0"/>
              <a:t> …)</a:t>
            </a:r>
          </a:p>
          <a:p>
            <a:pPr lvl="1"/>
            <a:r>
              <a:rPr lang="ru-RU" dirty="0" smtClean="0"/>
              <a:t>Локальные переменные функции создаются на стеке</a:t>
            </a:r>
          </a:p>
          <a:p>
            <a:pPr lvl="2"/>
            <a:r>
              <a:rPr lang="ru-RU" dirty="0" smtClean="0"/>
              <a:t>Стек = 1кб</a:t>
            </a:r>
          </a:p>
          <a:p>
            <a:pPr lvl="1"/>
            <a:r>
              <a:rPr lang="ru-RU" dirty="0" smtClean="0"/>
              <a:t>Аргументы функции копируются на стек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3796512"/>
            <a:ext cx="367240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4;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*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3;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3796512"/>
            <a:ext cx="345638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0,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0,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5246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С++: Динамическая Память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Для указателей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typename</a:t>
            </a:r>
            <a:r>
              <a:rPr lang="en-US" dirty="0"/>
              <a:t>&gt; *&lt;name&gt; = new &lt;</a:t>
            </a:r>
            <a:r>
              <a:rPr lang="en-US" dirty="0" err="1"/>
              <a:t>typename</a:t>
            </a:r>
            <a:r>
              <a:rPr lang="en-US" dirty="0" smtClean="0"/>
              <a:t>&gt;;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smtClean="0"/>
              <a:t>&lt;</a:t>
            </a:r>
            <a:r>
              <a:rPr lang="en-US" dirty="0"/>
              <a:t>name</a:t>
            </a:r>
            <a:r>
              <a:rPr lang="en-US" dirty="0" smtClean="0"/>
              <a:t>&gt;;</a:t>
            </a:r>
          </a:p>
          <a:p>
            <a:r>
              <a:rPr lang="ru-RU" dirty="0" smtClean="0"/>
              <a:t>Для массивов 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typename</a:t>
            </a:r>
            <a:r>
              <a:rPr lang="en-US" dirty="0" smtClean="0"/>
              <a:t>&gt; *&lt;name&gt; = new &lt;</a:t>
            </a:r>
            <a:r>
              <a:rPr lang="en-US" dirty="0" err="1" smtClean="0"/>
              <a:t>typename</a:t>
            </a:r>
            <a:r>
              <a:rPr lang="en-US" dirty="0" smtClean="0"/>
              <a:t>&gt;[&lt;size&gt;];</a:t>
            </a:r>
          </a:p>
          <a:p>
            <a:pPr lvl="1"/>
            <a:r>
              <a:rPr lang="en-US" dirty="0" smtClean="0"/>
              <a:t>delete [] &lt;name&gt;;</a:t>
            </a:r>
            <a:endParaRPr lang="ru-RU" dirty="0" smtClean="0"/>
          </a:p>
          <a:p>
            <a:r>
              <a:rPr lang="ru-RU" dirty="0" smtClean="0"/>
              <a:t>Управление выделением и очисткой памяти полностью на программисте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С++: </a:t>
            </a:r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116832"/>
          </a:xfrm>
        </p:spPr>
        <p:txBody>
          <a:bodyPr/>
          <a:lstStyle/>
          <a:p>
            <a:r>
              <a:rPr lang="ru-RU" dirty="0"/>
              <a:t>Определение поведения кода в процессе компиляции</a:t>
            </a:r>
          </a:p>
          <a:p>
            <a:r>
              <a:rPr lang="ru-RU" dirty="0"/>
              <a:t>Простейший вариант = Определение типа данных в процессе компиляции</a:t>
            </a:r>
          </a:p>
          <a:p>
            <a:r>
              <a:rPr lang="en-US" dirty="0"/>
              <a:t>Template</a:t>
            </a:r>
            <a:endParaRPr lang="ru-RU" dirty="0"/>
          </a:p>
          <a:p>
            <a:pPr lvl="1"/>
            <a:r>
              <a:rPr lang="ru-RU" dirty="0"/>
              <a:t>Дает возможность написать функцию, исполняющую одни и те же действия для различных типов данных</a:t>
            </a:r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813285"/>
            <a:ext cx="30963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3803271"/>
            <a:ext cx="39604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(1.0);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(1.0f);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7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С++: </a:t>
            </a:r>
            <a:r>
              <a:rPr lang="ru-RU" dirty="0" smtClean="0"/>
              <a:t>Развертка циклов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5976664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&lt;&lt;= 1)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&lt;&lt;= 1)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1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С++: </a:t>
            </a:r>
            <a:r>
              <a:rPr lang="ru-RU" dirty="0" smtClean="0"/>
              <a:t>Развертка циклов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1556792"/>
            <a:ext cx="2232248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64)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(64);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32)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(32);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16)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(16);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8)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(8);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4)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2)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402560" cy="2620888"/>
          </a:xfrm>
        </p:spPr>
        <p:txBody>
          <a:bodyPr/>
          <a:lstStyle/>
          <a:p>
            <a:r>
              <a:rPr lang="ru-RU" dirty="0" smtClean="0"/>
              <a:t>Операторы ветвления разрешаются на этапе компиляции</a:t>
            </a:r>
          </a:p>
          <a:p>
            <a:r>
              <a:rPr lang="ru-RU" dirty="0" smtClean="0"/>
              <a:t>Реализуется при известных верхних/нижних границах циклов</a:t>
            </a:r>
            <a:endParaRPr lang="en-US" dirty="0" smtClean="0"/>
          </a:p>
          <a:p>
            <a:pPr lvl="1"/>
            <a:r>
              <a:rPr lang="ru-RU" dirty="0" smtClean="0"/>
              <a:t>Простейший способ – перебор возможных значений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4469564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&lt;16&gt;();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0488583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847</TotalTime>
  <Words>944</Words>
  <Application>Microsoft Office PowerPoint</Application>
  <PresentationFormat>Экран (4:3)</PresentationFormat>
  <Paragraphs>198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Горизонт</vt:lpstr>
      <vt:lpstr>Графические процессоры для ВЫЧИСЛЕНИЙ общего назначения</vt:lpstr>
      <vt:lpstr>содержание</vt:lpstr>
      <vt:lpstr>Основы С++</vt:lpstr>
      <vt:lpstr>Основы С++: модификатор Const</vt:lpstr>
      <vt:lpstr>Основы С++: СТЕК и функции</vt:lpstr>
      <vt:lpstr>Основы С++: Динамическая Память</vt:lpstr>
      <vt:lpstr>Основы С++: template</vt:lpstr>
      <vt:lpstr>Основы С++: Развертка циклов</vt:lpstr>
      <vt:lpstr>Основы С++: Развертка циклов (2)</vt:lpstr>
      <vt:lpstr>Основы С++: Развертка циклов (3)</vt:lpstr>
      <vt:lpstr>Ассемблер</vt:lpstr>
      <vt:lpstr>Ассемблер: Команды</vt:lpstr>
      <vt:lpstr>Регистры</vt:lpstr>
      <vt:lpstr>Поток Исполнения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Вячеслав Чуканов</cp:lastModifiedBy>
  <cp:revision>46</cp:revision>
  <dcterms:created xsi:type="dcterms:W3CDTF">2014-09-20T14:26:51Z</dcterms:created>
  <dcterms:modified xsi:type="dcterms:W3CDTF">2016-09-22T15:07:27Z</dcterms:modified>
</cp:coreProperties>
</file>