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665EB-7873-4273-8D06-8E1A1D25F6A5}" type="datetimeFigureOut">
              <a:rPr lang="ru-RU" smtClean="0"/>
              <a:t>18.09.2015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ABAF9-1C94-442F-84B8-EE3C853CE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63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616C-1F9D-4836-9B3A-1D49DB0B6C6A}" type="datetime1">
              <a:rPr lang="ru-RU" smtClean="0"/>
              <a:t>18.09.2015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A77A-3235-4197-B317-FB1D5B4174B4}" type="datetime1">
              <a:rPr lang="ru-RU" smtClean="0"/>
              <a:t>18.09.2015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BA09-654B-4AAF-814F-CD003329BA42}" type="datetime1">
              <a:rPr lang="ru-RU" smtClean="0"/>
              <a:t>18.09.2015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25A-E2E7-4BF5-A828-A969E3D95C46}" type="datetime1">
              <a:rPr lang="ru-RU" smtClean="0"/>
              <a:t>18.09.2015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802F-4F00-47C8-B92C-41DCDB82411D}" type="datetime1">
              <a:rPr lang="ru-RU" smtClean="0"/>
              <a:t>18.09.2015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0470-739B-4BF3-B010-CDF5B77FE2D2}" type="datetime1">
              <a:rPr lang="ru-RU" smtClean="0"/>
              <a:t>18.09.2015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24BE-A6CD-4C35-8B00-E6975EDA4F02}" type="datetime1">
              <a:rPr lang="ru-RU" smtClean="0"/>
              <a:t>18.09.2015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24A2-2BF8-495D-92F2-B8F9D22FE743}" type="datetime1">
              <a:rPr lang="ru-RU" smtClean="0"/>
              <a:t>18.09.2015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4E73-E584-4511-A051-AA0C2EEBF8F7}" type="datetime1">
              <a:rPr lang="ru-RU" smtClean="0"/>
              <a:t>18.09.2015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E2C-461E-401E-AA65-52ABE667B1D0}" type="datetime1">
              <a:rPr lang="ru-RU" smtClean="0"/>
              <a:t>18.09.2015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696F-ACD5-4C6D-8B99-75776F64EE1B}" type="datetime1">
              <a:rPr lang="ru-RU" smtClean="0"/>
              <a:t>18.09.2015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3DFDFBB-B7A8-4B94-8B36-FC5414FD1ABF}" type="datetime1">
              <a:rPr lang="ru-RU" smtClean="0"/>
              <a:t>18.09.2015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№0</a:t>
            </a:r>
          </a:p>
          <a:p>
            <a:r>
              <a:rPr lang="ru-RU" dirty="0" smtClean="0"/>
              <a:t>Введение в параллельное программирование</a:t>
            </a:r>
          </a:p>
          <a:p>
            <a:r>
              <a:rPr lang="ru-RU" dirty="0" err="1" smtClean="0"/>
              <a:t>Чуканов</a:t>
            </a:r>
            <a:r>
              <a:rPr lang="ru-RU" dirty="0" smtClean="0"/>
              <a:t> В.С.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Графические процессоры для ВЫЧИСЛЕНИЙ общего назначения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4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Семафоры</a:t>
            </a:r>
            <a:r>
              <a:rPr lang="ru-RU" dirty="0"/>
              <a:t> </a:t>
            </a:r>
            <a:r>
              <a:rPr lang="ru-RU" dirty="0" smtClean="0"/>
              <a:t>и Синхронизация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10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Семафор</a:t>
            </a:r>
          </a:p>
          <a:p>
            <a:pPr lvl="1"/>
            <a:r>
              <a:rPr lang="ru-RU" dirty="0" smtClean="0"/>
              <a:t>Содержит счетчик потоков, имеющих доступ к ресурсу</a:t>
            </a:r>
          </a:p>
          <a:p>
            <a:pPr lvl="1"/>
            <a:r>
              <a:rPr lang="en-US" dirty="0" smtClean="0"/>
              <a:t>I</a:t>
            </a:r>
            <a:r>
              <a:rPr lang="ru-RU" dirty="0" err="1" smtClean="0"/>
              <a:t>nit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 </a:t>
            </a:r>
            <a:r>
              <a:rPr lang="ru-RU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): </a:t>
            </a:r>
            <a:r>
              <a:rPr lang="en-US" dirty="0" smtClean="0"/>
              <a:t>//</a:t>
            </a:r>
            <a:r>
              <a:rPr lang="ru-RU" dirty="0" smtClean="0"/>
              <a:t>счётчик = </a:t>
            </a:r>
            <a:r>
              <a:rPr lang="ru-RU" dirty="0"/>
              <a:t>n 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ru-RU" dirty="0" err="1" smtClean="0"/>
              <a:t>nter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 </a:t>
            </a:r>
            <a:r>
              <a:rPr lang="ru-RU" dirty="0" smtClean="0"/>
              <a:t>): </a:t>
            </a:r>
            <a:r>
              <a:rPr lang="en-US" dirty="0" smtClean="0"/>
              <a:t>//</a:t>
            </a:r>
            <a:r>
              <a:rPr lang="ru-RU" dirty="0" smtClean="0"/>
              <a:t>ждать </a:t>
            </a:r>
            <a:r>
              <a:rPr lang="ru-RU" dirty="0"/>
              <a:t>пока счётчик станет больше 0; после этого уменьшить счётчик на единицу. </a:t>
            </a:r>
            <a:endParaRPr lang="en-US" dirty="0" smtClean="0"/>
          </a:p>
          <a:p>
            <a:pPr lvl="1"/>
            <a:r>
              <a:rPr lang="en-US" dirty="0" smtClean="0"/>
              <a:t>L</a:t>
            </a:r>
            <a:r>
              <a:rPr lang="ru-RU" dirty="0" err="1" smtClean="0"/>
              <a:t>eave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 </a:t>
            </a:r>
            <a:r>
              <a:rPr lang="ru-RU" dirty="0" smtClean="0"/>
              <a:t>): </a:t>
            </a:r>
            <a:r>
              <a:rPr lang="en-US" dirty="0" smtClean="0"/>
              <a:t>//</a:t>
            </a:r>
            <a:r>
              <a:rPr lang="ru-RU" dirty="0" smtClean="0"/>
              <a:t>увеличить </a:t>
            </a:r>
            <a:r>
              <a:rPr lang="ru-RU" dirty="0"/>
              <a:t>счётчик на единицу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Синхронизация</a:t>
            </a:r>
          </a:p>
          <a:p>
            <a:pPr lvl="1"/>
            <a:r>
              <a:rPr lang="ru-RU" dirty="0" smtClean="0"/>
              <a:t>Точка синхронизации – инструкция, на которой поток останавливается и ждет остальные потоки</a:t>
            </a:r>
          </a:p>
          <a:p>
            <a:pPr lvl="1"/>
            <a:r>
              <a:rPr lang="ru-RU" dirty="0" smtClean="0"/>
              <a:t>Исполнение продолжается, как только все потоки добрались до точки синхронизации</a:t>
            </a:r>
          </a:p>
        </p:txBody>
      </p:sp>
    </p:spTree>
    <p:extLst>
      <p:ext uri="{BB962C8B-B14F-4D97-AF65-F5344CB8AC3E}">
        <p14:creationId xmlns:p14="http://schemas.microsoft.com/office/powerpoint/2010/main" val="23952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Баги в Параллельных программах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11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Некорректное обращение с критическими секциями</a:t>
            </a:r>
          </a:p>
          <a:p>
            <a:pPr lvl="1"/>
            <a:r>
              <a:rPr lang="en-US" dirty="0" smtClean="0"/>
              <a:t>Deadlock</a:t>
            </a:r>
          </a:p>
          <a:p>
            <a:pPr lvl="1"/>
            <a:r>
              <a:rPr lang="ru-RU" dirty="0" smtClean="0"/>
              <a:t>Нестабильное поведение переменных при неаккуратном доступе к ним</a:t>
            </a:r>
          </a:p>
          <a:p>
            <a:r>
              <a:rPr lang="ru-RU" dirty="0" smtClean="0"/>
              <a:t>Смена семантики потока внутри участка кода параллельной программы</a:t>
            </a:r>
          </a:p>
          <a:p>
            <a:pPr lvl="1"/>
            <a:r>
              <a:rPr lang="ru-RU" dirty="0" smtClean="0"/>
              <a:t>Код параллельной программы представлен функцией</a:t>
            </a:r>
            <a:endParaRPr lang="ru-RU" dirty="0"/>
          </a:p>
          <a:p>
            <a:pPr lvl="2"/>
            <a:r>
              <a:rPr lang="ru-RU" dirty="0" smtClean="0"/>
              <a:t>1. Каждый поток </a:t>
            </a:r>
            <a:r>
              <a:rPr lang="ru-RU" dirty="0" err="1" smtClean="0"/>
              <a:t>зануляет</a:t>
            </a:r>
            <a:r>
              <a:rPr lang="ru-RU" dirty="0" smtClean="0"/>
              <a:t> элемент массива с соотв. номером </a:t>
            </a:r>
            <a:endParaRPr lang="ru-RU" dirty="0" smtClean="0"/>
          </a:p>
          <a:p>
            <a:pPr lvl="2"/>
            <a:r>
              <a:rPr lang="en-US" dirty="0" smtClean="0"/>
              <a:t>a[ </a:t>
            </a:r>
            <a:r>
              <a:rPr lang="en-US" dirty="0" err="1" smtClean="0"/>
              <a:t>i</a:t>
            </a:r>
            <a:r>
              <a:rPr lang="en-US" dirty="0" smtClean="0"/>
              <a:t> ] </a:t>
            </a:r>
            <a:r>
              <a:rPr lang="en-US" dirty="0" smtClean="0"/>
              <a:t>= 0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a[ </a:t>
            </a:r>
            <a:r>
              <a:rPr lang="en-US" dirty="0" err="1" smtClean="0"/>
              <a:t>i</a:t>
            </a:r>
            <a:r>
              <a:rPr lang="ru-RU" dirty="0" smtClean="0"/>
              <a:t> + </a:t>
            </a:r>
            <a:r>
              <a:rPr lang="en-US" dirty="0" err="1" smtClean="0"/>
              <a:t>nthreads</a:t>
            </a:r>
            <a:r>
              <a:rPr lang="en-US" dirty="0" smtClean="0"/>
              <a:t> ] </a:t>
            </a:r>
            <a:r>
              <a:rPr lang="en-US" dirty="0"/>
              <a:t>= 0;</a:t>
            </a:r>
            <a:endParaRPr lang="ru-RU" dirty="0" smtClean="0"/>
          </a:p>
          <a:p>
            <a:pPr lvl="2"/>
            <a:r>
              <a:rPr lang="ru-RU" dirty="0" smtClean="0"/>
              <a:t>2. Каждый поток </a:t>
            </a:r>
            <a:r>
              <a:rPr lang="ru-RU" dirty="0" err="1" smtClean="0"/>
              <a:t>аккумулуриет</a:t>
            </a:r>
            <a:r>
              <a:rPr lang="ru-RU" dirty="0" smtClean="0"/>
              <a:t> значения в элементах массива </a:t>
            </a:r>
            <a:endParaRPr lang="en-US" dirty="0" smtClean="0"/>
          </a:p>
          <a:p>
            <a:pPr lvl="2"/>
            <a:r>
              <a:rPr lang="en-US" dirty="0" smtClean="0"/>
              <a:t>a[ </a:t>
            </a:r>
            <a:r>
              <a:rPr lang="en-US" dirty="0" err="1" smtClean="0"/>
              <a:t>i</a:t>
            </a:r>
            <a:r>
              <a:rPr lang="en-US" dirty="0" smtClean="0"/>
              <a:t> ] </a:t>
            </a:r>
            <a:r>
              <a:rPr lang="en-US" dirty="0" smtClean="0"/>
              <a:t>+= </a:t>
            </a:r>
            <a:r>
              <a:rPr lang="en-US" dirty="0" smtClean="0"/>
              <a:t>a[ </a:t>
            </a:r>
            <a:r>
              <a:rPr lang="en-US" dirty="0" err="1" smtClean="0"/>
              <a:t>i</a:t>
            </a:r>
            <a:r>
              <a:rPr lang="en-US" dirty="0" smtClean="0"/>
              <a:t> * 2  ] </a:t>
            </a:r>
            <a:r>
              <a:rPr lang="en-US" dirty="0" smtClean="0"/>
              <a:t>* </a:t>
            </a:r>
            <a:r>
              <a:rPr lang="en-US" dirty="0"/>
              <a:t>a[ </a:t>
            </a:r>
            <a:r>
              <a:rPr lang="en-US" dirty="0" err="1" smtClean="0"/>
              <a:t>i</a:t>
            </a:r>
            <a:r>
              <a:rPr lang="en-US" dirty="0" smtClean="0"/>
              <a:t> * 2 + 1 </a:t>
            </a:r>
            <a:r>
              <a:rPr lang="en-US" dirty="0"/>
              <a:t>];</a:t>
            </a:r>
            <a:endParaRPr lang="en-US" dirty="0" smtClean="0"/>
          </a:p>
          <a:p>
            <a:pPr lvl="2"/>
            <a:r>
              <a:rPr lang="ru-RU" b="1" dirty="0" smtClean="0"/>
              <a:t>Между этими двумя этапами необходима синхронизация!</a:t>
            </a:r>
          </a:p>
          <a:p>
            <a:r>
              <a:rPr lang="ru-RU" b="1" dirty="0" smtClean="0"/>
              <a:t>Баги параллельного программирования зачастую проявляются не при каждом запуске</a:t>
            </a:r>
          </a:p>
          <a:p>
            <a:pPr lvl="1"/>
            <a:r>
              <a:rPr lang="ru-RU" dirty="0" smtClean="0"/>
              <a:t>При условии одинаковых входных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43339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12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Ускорение программы при распараллеливании ограничено по закону Амдала</a:t>
            </a:r>
          </a:p>
          <a:p>
            <a:r>
              <a:rPr lang="ru-RU" dirty="0" smtClean="0"/>
              <a:t>Необходим контроль за доступом к </a:t>
            </a:r>
            <a:r>
              <a:rPr lang="ru-RU" b="1" dirty="0" smtClean="0"/>
              <a:t>любым </a:t>
            </a:r>
            <a:r>
              <a:rPr lang="ru-RU" dirty="0" smtClean="0"/>
              <a:t>ресурсам, общим для потоков</a:t>
            </a:r>
          </a:p>
          <a:p>
            <a:pPr lvl="1"/>
            <a:r>
              <a:rPr lang="ru-RU" dirty="0" smtClean="0"/>
              <a:t>Замки</a:t>
            </a:r>
          </a:p>
          <a:p>
            <a:pPr lvl="1"/>
            <a:r>
              <a:rPr lang="ru-RU" dirty="0" smtClean="0"/>
              <a:t>Семафоры</a:t>
            </a:r>
          </a:p>
          <a:p>
            <a:pPr lvl="1"/>
            <a:r>
              <a:rPr lang="ru-RU" dirty="0" smtClean="0"/>
              <a:t>Атомарные операции</a:t>
            </a:r>
          </a:p>
          <a:p>
            <a:r>
              <a:rPr lang="ru-RU" dirty="0" smtClean="0"/>
              <a:t>Баги параллельного программирование – нестабильные</a:t>
            </a:r>
          </a:p>
          <a:p>
            <a:pPr lvl="1"/>
            <a:r>
              <a:rPr lang="ru-RU" dirty="0" smtClean="0"/>
              <a:t>Проявляются не при всех запусках на одних и тех же входных данных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5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2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Поток исполнения</a:t>
            </a:r>
          </a:p>
          <a:p>
            <a:r>
              <a:rPr lang="ru-RU" dirty="0" smtClean="0"/>
              <a:t>Распараллеливание циклов</a:t>
            </a:r>
            <a:endParaRPr lang="en-US" dirty="0" smtClean="0"/>
          </a:p>
          <a:p>
            <a:r>
              <a:rPr lang="ru-RU" dirty="0" smtClean="0"/>
              <a:t>Распараллеливание. Закон Амдала</a:t>
            </a:r>
          </a:p>
          <a:p>
            <a:r>
              <a:rPr lang="ru-RU" dirty="0" smtClean="0"/>
              <a:t>Критическая секция</a:t>
            </a:r>
            <a:endParaRPr lang="en-US" dirty="0" smtClean="0"/>
          </a:p>
          <a:p>
            <a:r>
              <a:rPr lang="ru-RU" dirty="0"/>
              <a:t>Атомарные операции и </a:t>
            </a:r>
            <a:r>
              <a:rPr lang="ru-RU" dirty="0" smtClean="0"/>
              <a:t>замки</a:t>
            </a:r>
          </a:p>
          <a:p>
            <a:r>
              <a:rPr lang="ru-RU" dirty="0" smtClean="0"/>
              <a:t>Семафоры и синхронизация</a:t>
            </a:r>
          </a:p>
          <a:p>
            <a:r>
              <a:rPr lang="ru-RU" dirty="0"/>
              <a:t>Основные </a:t>
            </a:r>
            <a:r>
              <a:rPr lang="ru-RU" dirty="0" smtClean="0"/>
              <a:t>баги </a:t>
            </a:r>
            <a:r>
              <a:rPr lang="ru-RU" dirty="0"/>
              <a:t>в </a:t>
            </a:r>
            <a:r>
              <a:rPr lang="ru-RU" dirty="0" smtClean="0"/>
              <a:t>параллельных </a:t>
            </a:r>
            <a:r>
              <a:rPr lang="ru-RU" dirty="0"/>
              <a:t>программах</a:t>
            </a:r>
            <a:endParaRPr lang="en-US" dirty="0" smtClean="0"/>
          </a:p>
          <a:p>
            <a:r>
              <a:rPr lang="ru-RU" dirty="0" smtClean="0"/>
              <a:t>Заключение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4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 Исполнения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3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1972816"/>
          </a:xfrm>
        </p:spPr>
        <p:txBody>
          <a:bodyPr/>
          <a:lstStyle/>
          <a:p>
            <a:r>
              <a:rPr lang="ru-RU" dirty="0" smtClean="0"/>
              <a:t>Поток</a:t>
            </a:r>
          </a:p>
          <a:p>
            <a:pPr lvl="1"/>
            <a:r>
              <a:rPr lang="ru-RU" dirty="0" smtClean="0"/>
              <a:t>Исполняет последовательность инструкций</a:t>
            </a:r>
          </a:p>
          <a:p>
            <a:pPr lvl="1"/>
            <a:r>
              <a:rPr lang="ru-RU" dirty="0" smtClean="0"/>
              <a:t>Характеризуется</a:t>
            </a:r>
          </a:p>
          <a:p>
            <a:pPr lvl="2"/>
            <a:r>
              <a:rPr lang="ru-RU" dirty="0" smtClean="0"/>
              <a:t>Состоянием регистров</a:t>
            </a:r>
          </a:p>
          <a:p>
            <a:pPr lvl="2"/>
            <a:r>
              <a:rPr lang="ru-RU" dirty="0" smtClean="0"/>
              <a:t>Указателем на следующую инструкцию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645024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F0"/>
                </a:solidFill>
              </a:rPr>
              <a:t>for</a:t>
            </a:r>
            <a:r>
              <a:rPr lang="en-US" i="1" dirty="0" smtClean="0"/>
              <a:t> (</a:t>
            </a:r>
            <a:r>
              <a:rPr lang="en-US" i="1" dirty="0" err="1" smtClean="0">
                <a:solidFill>
                  <a:srgbClr val="00B0F0"/>
                </a:solidFill>
              </a:rPr>
              <a:t>int</a:t>
            </a:r>
            <a:r>
              <a:rPr lang="en-US" i="1" dirty="0" smtClean="0">
                <a:solidFill>
                  <a:srgbClr val="00B0F0"/>
                </a:solidFill>
              </a:rPr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= </a:t>
            </a:r>
            <a:r>
              <a:rPr lang="en-US" i="1" dirty="0" smtClean="0">
                <a:solidFill>
                  <a:srgbClr val="92D050"/>
                </a:solidFill>
              </a:rPr>
              <a:t>0</a:t>
            </a:r>
            <a:r>
              <a:rPr lang="en-US" i="1" dirty="0" smtClean="0"/>
              <a:t>; </a:t>
            </a:r>
            <a:r>
              <a:rPr lang="en-US" i="1" dirty="0" err="1" smtClean="0"/>
              <a:t>i</a:t>
            </a:r>
            <a:r>
              <a:rPr lang="en-US" i="1" dirty="0" smtClean="0"/>
              <a:t> &lt; </a:t>
            </a:r>
            <a:r>
              <a:rPr lang="en-US" i="1" dirty="0" smtClean="0">
                <a:solidFill>
                  <a:srgbClr val="92D050"/>
                </a:solidFill>
              </a:rPr>
              <a:t>N</a:t>
            </a:r>
            <a:r>
              <a:rPr lang="en-US" i="1" dirty="0" smtClean="0"/>
              <a:t>; ++</a:t>
            </a:r>
            <a:r>
              <a:rPr lang="en-US" i="1" dirty="0" err="1" smtClean="0"/>
              <a:t>i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{</a:t>
            </a:r>
          </a:p>
          <a:p>
            <a:r>
              <a:rPr lang="en-US" i="1" dirty="0" smtClean="0"/>
              <a:t>    res[</a:t>
            </a:r>
            <a:r>
              <a:rPr lang="en-US" i="1" dirty="0" err="1" smtClean="0"/>
              <a:t>i</a:t>
            </a:r>
            <a:r>
              <a:rPr lang="en-US" i="1" dirty="0" smtClean="0"/>
              <a:t>] = </a:t>
            </a:r>
            <a:r>
              <a:rPr lang="en-US" i="1" dirty="0" smtClean="0">
                <a:solidFill>
                  <a:srgbClr val="0070C0"/>
                </a:solidFill>
              </a:rPr>
              <a:t>f</a:t>
            </a:r>
            <a:r>
              <a:rPr lang="en-US" i="1" dirty="0" smtClean="0"/>
              <a:t> ( a[</a:t>
            </a:r>
            <a:r>
              <a:rPr lang="en-US" i="1" dirty="0" err="1" smtClean="0"/>
              <a:t>i</a:t>
            </a:r>
            <a:r>
              <a:rPr lang="en-US" i="1" dirty="0" smtClean="0"/>
              <a:t>] );</a:t>
            </a:r>
          </a:p>
          <a:p>
            <a:r>
              <a:rPr lang="en-US" i="1" dirty="0"/>
              <a:t>}</a:t>
            </a:r>
            <a:endParaRPr lang="ru-RU" i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01635" y="4941168"/>
            <a:ext cx="792088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f(a[0])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583778" y="4941168"/>
            <a:ext cx="792088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f(a[1])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375866" y="4941168"/>
            <a:ext cx="792088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f(a[2])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158009" y="4941168"/>
            <a:ext cx="792088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f(a[3])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950097" y="4941168"/>
            <a:ext cx="792088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f(a[4])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732240" y="4941168"/>
            <a:ext cx="792088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f(a[5])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524328" y="4941168"/>
            <a:ext cx="792088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f(a[6])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03648" y="4987098"/>
            <a:ext cx="1080120" cy="432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thread#0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89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Распараллеливание циклов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4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1684784"/>
          </a:xfrm>
        </p:spPr>
        <p:txBody>
          <a:bodyPr/>
          <a:lstStyle/>
          <a:p>
            <a:r>
              <a:rPr lang="ru-RU" dirty="0" smtClean="0"/>
              <a:t>Несколько потоков могут выполнять независимые операции параллельно</a:t>
            </a:r>
          </a:p>
          <a:p>
            <a:r>
              <a:rPr lang="ru-RU" dirty="0" smtClean="0"/>
              <a:t>Менеджмент потоков осуществляется ОС</a:t>
            </a:r>
          </a:p>
          <a:p>
            <a:r>
              <a:rPr lang="ru-RU" dirty="0" smtClean="0"/>
              <a:t>Потоки на ЦПУ характеризуются структурой </a:t>
            </a:r>
            <a:r>
              <a:rPr lang="en-US" dirty="0" smtClean="0"/>
              <a:t>PCB</a:t>
            </a:r>
          </a:p>
          <a:p>
            <a:pPr lvl="1"/>
            <a:r>
              <a:rPr lang="en-US" dirty="0" smtClean="0"/>
              <a:t>Process Control Block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89436" y="3356992"/>
            <a:ext cx="2504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F0"/>
                </a:solidFill>
              </a:rPr>
              <a:t>#pragma </a:t>
            </a:r>
            <a:r>
              <a:rPr lang="en-US" i="1" dirty="0" err="1" smtClean="0">
                <a:solidFill>
                  <a:srgbClr val="00B0F0"/>
                </a:solidFill>
              </a:rPr>
              <a:t>omp</a:t>
            </a:r>
            <a:r>
              <a:rPr lang="en-US" i="1" dirty="0" smtClean="0">
                <a:solidFill>
                  <a:srgbClr val="00B0F0"/>
                </a:solidFill>
              </a:rPr>
              <a:t> parallel for</a:t>
            </a:r>
          </a:p>
          <a:p>
            <a:r>
              <a:rPr lang="en-US" i="1" dirty="0" smtClean="0">
                <a:solidFill>
                  <a:srgbClr val="00B0F0"/>
                </a:solidFill>
              </a:rPr>
              <a:t>for</a:t>
            </a:r>
            <a:r>
              <a:rPr lang="en-US" i="1" dirty="0" smtClean="0"/>
              <a:t> (</a:t>
            </a:r>
            <a:r>
              <a:rPr lang="en-US" i="1" dirty="0" err="1" smtClean="0">
                <a:solidFill>
                  <a:srgbClr val="00B0F0"/>
                </a:solidFill>
              </a:rPr>
              <a:t>int</a:t>
            </a:r>
            <a:r>
              <a:rPr lang="en-US" i="1" dirty="0" smtClean="0">
                <a:solidFill>
                  <a:srgbClr val="00B0F0"/>
                </a:solidFill>
              </a:rPr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= </a:t>
            </a:r>
            <a:r>
              <a:rPr lang="en-US" i="1" dirty="0" smtClean="0">
                <a:solidFill>
                  <a:srgbClr val="92D050"/>
                </a:solidFill>
              </a:rPr>
              <a:t>0</a:t>
            </a:r>
            <a:r>
              <a:rPr lang="en-US" i="1" dirty="0" smtClean="0"/>
              <a:t>; </a:t>
            </a:r>
            <a:r>
              <a:rPr lang="en-US" i="1" dirty="0" err="1" smtClean="0"/>
              <a:t>i</a:t>
            </a:r>
            <a:r>
              <a:rPr lang="en-US" i="1" dirty="0" smtClean="0"/>
              <a:t> &lt; </a:t>
            </a:r>
            <a:r>
              <a:rPr lang="en-US" i="1" dirty="0" smtClean="0">
                <a:solidFill>
                  <a:srgbClr val="92D050"/>
                </a:solidFill>
              </a:rPr>
              <a:t>N</a:t>
            </a:r>
            <a:r>
              <a:rPr lang="en-US" i="1" dirty="0" smtClean="0"/>
              <a:t>; ++</a:t>
            </a:r>
            <a:r>
              <a:rPr lang="en-US" i="1" dirty="0" err="1" smtClean="0"/>
              <a:t>i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{</a:t>
            </a:r>
          </a:p>
          <a:p>
            <a:r>
              <a:rPr lang="en-US" i="1" dirty="0" smtClean="0"/>
              <a:t>    res[</a:t>
            </a:r>
            <a:r>
              <a:rPr lang="en-US" i="1" dirty="0" err="1" smtClean="0"/>
              <a:t>i</a:t>
            </a:r>
            <a:r>
              <a:rPr lang="en-US" i="1" dirty="0" smtClean="0"/>
              <a:t>] = </a:t>
            </a:r>
            <a:r>
              <a:rPr lang="en-US" i="1" dirty="0" smtClean="0">
                <a:solidFill>
                  <a:srgbClr val="0070C0"/>
                </a:solidFill>
              </a:rPr>
              <a:t>f</a:t>
            </a:r>
            <a:r>
              <a:rPr lang="en-US" i="1" dirty="0" smtClean="0"/>
              <a:t> ( a[</a:t>
            </a:r>
            <a:r>
              <a:rPr lang="en-US" i="1" dirty="0" err="1" smtClean="0"/>
              <a:t>i</a:t>
            </a:r>
            <a:r>
              <a:rPr lang="en-US" i="1" dirty="0" smtClean="0"/>
              <a:t>] );</a:t>
            </a:r>
          </a:p>
          <a:p>
            <a:r>
              <a:rPr lang="en-US" i="1" dirty="0"/>
              <a:t>}</a:t>
            </a:r>
            <a:endParaRPr lang="ru-RU" i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156176" y="2924944"/>
            <a:ext cx="792088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f(a[0])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156176" y="3429000"/>
            <a:ext cx="792088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f(a[1])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156176" y="3933056"/>
            <a:ext cx="792088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f(a[2])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156176" y="4436782"/>
            <a:ext cx="792088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f(a[3])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156176" y="4940838"/>
            <a:ext cx="792088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f(a[4])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595301" y="2960948"/>
            <a:ext cx="1080120" cy="432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thread#0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595301" y="3465004"/>
            <a:ext cx="1080120" cy="432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thread#1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595301" y="3969060"/>
            <a:ext cx="1080120" cy="432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thread#2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595301" y="4472786"/>
            <a:ext cx="1080120" cy="432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thread#3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595228" y="4985743"/>
            <a:ext cx="1080120" cy="432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thread#4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2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Закон Амдала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Объем вычислительной задачи = 1</a:t>
                </a:r>
              </a:p>
              <a:p>
                <a:r>
                  <a:rPr lang="ru-RU" dirty="0" smtClean="0"/>
                  <a:t>α – объем последовательных вычислений</a:t>
                </a:r>
              </a:p>
              <a:p>
                <a:r>
                  <a:rPr lang="ru-RU" dirty="0" smtClean="0"/>
                  <a:t>( 1 – α ) – объем идеально распараллеливаемых вычислений на </a:t>
                </a:r>
                <a:r>
                  <a:rPr lang="en-US" dirty="0" smtClean="0"/>
                  <a:t>p </a:t>
                </a:r>
                <a:r>
                  <a:rPr lang="ru-RU" dirty="0" smtClean="0"/>
                  <a:t>процессорах</a:t>
                </a:r>
              </a:p>
              <a:p>
                <a:r>
                  <a:rPr lang="ru-RU" dirty="0" smtClean="0"/>
                  <a:t>Максимально возможное ускорение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𝐴𝑐𝑐𝑒𝑙𝑒𝑟𝑎𝑡𝑖𝑜𝑛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ru-RU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ru-RU" b="0" i="1" smtClean="0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ru-RU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den>
                        </m:f>
                      </m:den>
                    </m:f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308" t="-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31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Критическая секция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6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Потоки работают с различными ресурсами</a:t>
            </a:r>
          </a:p>
          <a:p>
            <a:pPr lvl="1"/>
            <a:r>
              <a:rPr lang="ru-RU" dirty="0" smtClean="0"/>
              <a:t>Переменные</a:t>
            </a:r>
          </a:p>
          <a:p>
            <a:pPr lvl="1"/>
            <a:r>
              <a:rPr lang="ru-RU" dirty="0" smtClean="0"/>
              <a:t>Файлы</a:t>
            </a:r>
          </a:p>
          <a:p>
            <a:pPr lvl="1"/>
            <a:r>
              <a:rPr lang="ru-RU" dirty="0" smtClean="0"/>
              <a:t>Массивы данных в памяти</a:t>
            </a:r>
          </a:p>
          <a:p>
            <a:r>
              <a:rPr lang="ru-RU" dirty="0" smtClean="0"/>
              <a:t>Критическая секция</a:t>
            </a:r>
          </a:p>
          <a:p>
            <a:pPr lvl="1"/>
            <a:r>
              <a:rPr lang="ru-RU" dirty="0" smtClean="0"/>
              <a:t>Участок кода, в котором производится доступ к общему ресурсу несколькими потоками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88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Критическая Секция</a:t>
            </a:r>
            <a:r>
              <a:rPr lang="en-US" dirty="0" smtClean="0"/>
              <a:t>: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11560" y="1806786"/>
            <a:ext cx="35283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00B0F0"/>
                </a:solidFill>
              </a:rPr>
              <a:t>i</a:t>
            </a:r>
            <a:r>
              <a:rPr lang="en-US" i="1" dirty="0" err="1" smtClean="0">
                <a:solidFill>
                  <a:srgbClr val="00B0F0"/>
                </a:solidFill>
              </a:rPr>
              <a:t>nt</a:t>
            </a:r>
            <a:r>
              <a:rPr lang="en-US" i="1" dirty="0" smtClean="0">
                <a:solidFill>
                  <a:srgbClr val="00B0F0"/>
                </a:solidFill>
              </a:rPr>
              <a:t> </a:t>
            </a:r>
            <a:r>
              <a:rPr lang="en-US" i="1" dirty="0" err="1" smtClean="0">
                <a:solidFill>
                  <a:srgbClr val="00B0F0"/>
                </a:solidFill>
              </a:rPr>
              <a:t>global_big_value</a:t>
            </a:r>
            <a:r>
              <a:rPr lang="en-US" i="1" dirty="0" smtClean="0">
                <a:solidFill>
                  <a:srgbClr val="00B0F0"/>
                </a:solidFill>
              </a:rPr>
              <a:t> = 0;</a:t>
            </a:r>
            <a:endParaRPr lang="en-US" i="1" dirty="0">
              <a:solidFill>
                <a:srgbClr val="00B0F0"/>
              </a:solidFill>
            </a:endParaRPr>
          </a:p>
          <a:p>
            <a:r>
              <a:rPr lang="en-US" i="1" dirty="0" smtClean="0">
                <a:solidFill>
                  <a:srgbClr val="00B0F0"/>
                </a:solidFill>
              </a:rPr>
              <a:t>#pragma </a:t>
            </a:r>
            <a:r>
              <a:rPr lang="en-US" i="1" dirty="0" err="1" smtClean="0">
                <a:solidFill>
                  <a:srgbClr val="00B0F0"/>
                </a:solidFill>
              </a:rPr>
              <a:t>omp</a:t>
            </a:r>
            <a:r>
              <a:rPr lang="en-US" i="1" dirty="0" smtClean="0">
                <a:solidFill>
                  <a:srgbClr val="00B0F0"/>
                </a:solidFill>
              </a:rPr>
              <a:t> parallel </a:t>
            </a:r>
            <a:r>
              <a:rPr lang="ru-RU" i="1" dirty="0" smtClean="0">
                <a:solidFill>
                  <a:srgbClr val="00B0F0"/>
                </a:solidFill>
              </a:rPr>
              <a:t> </a:t>
            </a:r>
            <a:r>
              <a:rPr lang="en-US" i="1" dirty="0" smtClean="0">
                <a:solidFill>
                  <a:srgbClr val="00B0F0"/>
                </a:solidFill>
              </a:rPr>
              <a:t>sections shared  ( </a:t>
            </a:r>
            <a:r>
              <a:rPr lang="en-US" i="1" dirty="0" err="1" smtClean="0">
                <a:solidFill>
                  <a:srgbClr val="00B0F0"/>
                </a:solidFill>
              </a:rPr>
              <a:t>global_big_value</a:t>
            </a:r>
            <a:r>
              <a:rPr lang="en-US" i="1" dirty="0" smtClean="0">
                <a:solidFill>
                  <a:srgbClr val="00B0F0"/>
                </a:solidFill>
              </a:rPr>
              <a:t> )</a:t>
            </a:r>
          </a:p>
          <a:p>
            <a:r>
              <a:rPr lang="en-US" i="1" dirty="0"/>
              <a:t>#pragma </a:t>
            </a:r>
            <a:r>
              <a:rPr lang="en-US" i="1" dirty="0" err="1"/>
              <a:t>omp</a:t>
            </a:r>
            <a:r>
              <a:rPr lang="en-US" i="1" dirty="0"/>
              <a:t> </a:t>
            </a:r>
            <a:r>
              <a:rPr lang="en-US" i="1" dirty="0" smtClean="0"/>
              <a:t>section</a:t>
            </a:r>
          </a:p>
          <a:p>
            <a:r>
              <a:rPr lang="en-US" i="1" dirty="0" smtClean="0"/>
              <a:t>{</a:t>
            </a:r>
          </a:p>
          <a:p>
            <a:r>
              <a:rPr lang="en-US" i="1" dirty="0" smtClean="0">
                <a:solidFill>
                  <a:srgbClr val="00B0F0"/>
                </a:solidFill>
              </a:rPr>
              <a:t>    </a:t>
            </a:r>
            <a:r>
              <a:rPr lang="en-US" i="1" dirty="0" err="1" smtClean="0">
                <a:solidFill>
                  <a:srgbClr val="00B0F0"/>
                </a:solidFill>
              </a:rPr>
              <a:t>global_big_value</a:t>
            </a:r>
            <a:r>
              <a:rPr lang="en-US" i="1" dirty="0" smtClean="0">
                <a:solidFill>
                  <a:srgbClr val="00B0F0"/>
                </a:solidFill>
              </a:rPr>
              <a:t> += 5;</a:t>
            </a:r>
            <a:endParaRPr lang="en-US" i="1" dirty="0" smtClean="0"/>
          </a:p>
          <a:p>
            <a:r>
              <a:rPr lang="en-US" i="1" dirty="0" smtClean="0"/>
              <a:t>}</a:t>
            </a:r>
          </a:p>
          <a:p>
            <a:r>
              <a:rPr lang="en-US" i="1" dirty="0"/>
              <a:t>#pragma </a:t>
            </a:r>
            <a:r>
              <a:rPr lang="en-US" i="1" dirty="0" err="1"/>
              <a:t>omp</a:t>
            </a:r>
            <a:r>
              <a:rPr lang="en-US" i="1" dirty="0"/>
              <a:t> </a:t>
            </a:r>
            <a:r>
              <a:rPr lang="en-US" i="1" dirty="0" smtClean="0"/>
              <a:t>section</a:t>
            </a:r>
          </a:p>
          <a:p>
            <a:r>
              <a:rPr lang="en-US" i="1" dirty="0" smtClean="0"/>
              <a:t>{</a:t>
            </a:r>
          </a:p>
          <a:p>
            <a:r>
              <a:rPr lang="en-US" i="1" dirty="0" smtClean="0">
                <a:solidFill>
                  <a:srgbClr val="00B0F0"/>
                </a:solidFill>
              </a:rPr>
              <a:t>    </a:t>
            </a:r>
            <a:r>
              <a:rPr lang="en-US" i="1" dirty="0" err="1" smtClean="0">
                <a:solidFill>
                  <a:srgbClr val="00B0F0"/>
                </a:solidFill>
              </a:rPr>
              <a:t>global_big_value</a:t>
            </a:r>
            <a:r>
              <a:rPr lang="en-US" i="1" dirty="0" smtClean="0">
                <a:solidFill>
                  <a:srgbClr val="00B0F0"/>
                </a:solidFill>
              </a:rPr>
              <a:t> </a:t>
            </a:r>
            <a:r>
              <a:rPr lang="en-US" i="1" dirty="0">
                <a:solidFill>
                  <a:srgbClr val="00B0F0"/>
                </a:solidFill>
              </a:rPr>
              <a:t>+= </a:t>
            </a:r>
            <a:r>
              <a:rPr lang="en-US" i="1" dirty="0" smtClean="0">
                <a:solidFill>
                  <a:srgbClr val="00B0F0"/>
                </a:solidFill>
              </a:rPr>
              <a:t>4;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}</a:t>
            </a:r>
            <a:endParaRPr lang="ru-RU" i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156176" y="2924944"/>
            <a:ext cx="2376264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bg1"/>
                </a:solidFill>
              </a:rPr>
              <a:t>global_big_value</a:t>
            </a:r>
            <a:r>
              <a:rPr lang="en-US" i="1" dirty="0">
                <a:solidFill>
                  <a:schemeClr val="bg1"/>
                </a:solidFill>
              </a:rPr>
              <a:t> += 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56176" y="3429000"/>
            <a:ext cx="2376264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bg1"/>
                </a:solidFill>
              </a:rPr>
              <a:t>global_big_value</a:t>
            </a:r>
            <a:r>
              <a:rPr lang="en-US" i="1" dirty="0">
                <a:solidFill>
                  <a:schemeClr val="bg1"/>
                </a:solidFill>
              </a:rPr>
              <a:t> += </a:t>
            </a:r>
            <a:r>
              <a:rPr lang="en-US" i="1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595301" y="2960948"/>
            <a:ext cx="1080120" cy="432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thread#0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595301" y="3465004"/>
            <a:ext cx="1080120" cy="432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4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Критическая Секция</a:t>
            </a:r>
            <a:r>
              <a:rPr lang="en-US" dirty="0"/>
              <a:t>: </a:t>
            </a:r>
            <a:r>
              <a:rPr lang="ru-RU" dirty="0" smtClean="0"/>
              <a:t>Пример (2)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8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466456" cy="41148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Операция добавления константы = 3 инструкции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/>
              <a:t>, </a:t>
            </a:r>
            <a:r>
              <a:rPr lang="en-US" dirty="0" err="1" smtClean="0"/>
              <a:t>global_big_value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eax</a:t>
            </a:r>
            <a:r>
              <a:rPr lang="en-US" dirty="0" smtClean="0"/>
              <a:t>,  5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global_big_value</a:t>
            </a:r>
            <a:r>
              <a:rPr lang="en-US" dirty="0" smtClean="0"/>
              <a:t>, 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1"/>
            <a:r>
              <a:rPr lang="ru-RU" dirty="0" smtClean="0"/>
              <a:t>Важно: ни одна инструкция не работает с двумя операндами, находящимися в памяти</a:t>
            </a:r>
          </a:p>
          <a:p>
            <a:r>
              <a:rPr lang="ru-RU" dirty="0" smtClean="0"/>
              <a:t>Результат </a:t>
            </a:r>
            <a:r>
              <a:rPr lang="ru-RU" b="1" dirty="0" smtClean="0"/>
              <a:t>непредсказуем</a:t>
            </a:r>
          </a:p>
          <a:p>
            <a:pPr lvl="1"/>
            <a:r>
              <a:rPr lang="en-US" b="1" dirty="0" err="1" smtClean="0"/>
              <a:t>global_big_value</a:t>
            </a:r>
            <a:r>
              <a:rPr lang="ru-RU" b="1" dirty="0" smtClean="0"/>
              <a:t> == 4?</a:t>
            </a:r>
          </a:p>
          <a:p>
            <a:pPr lvl="1"/>
            <a:r>
              <a:rPr lang="en-US" b="1" dirty="0" err="1"/>
              <a:t>global_big_value</a:t>
            </a:r>
            <a:r>
              <a:rPr lang="ru-RU" b="1" dirty="0"/>
              <a:t> == </a:t>
            </a:r>
            <a:r>
              <a:rPr lang="ru-RU" b="1" dirty="0" smtClean="0"/>
              <a:t>5?</a:t>
            </a:r>
            <a:endParaRPr lang="en-US" b="1" dirty="0"/>
          </a:p>
          <a:p>
            <a:pPr lvl="1"/>
            <a:r>
              <a:rPr lang="en-US" b="1" dirty="0" err="1"/>
              <a:t>global_big_value</a:t>
            </a:r>
            <a:r>
              <a:rPr lang="ru-RU" b="1" dirty="0"/>
              <a:t> == </a:t>
            </a:r>
            <a:r>
              <a:rPr lang="ru-RU" b="1" dirty="0" smtClean="0"/>
              <a:t>9?</a:t>
            </a:r>
            <a:endParaRPr lang="en-US" b="1" dirty="0"/>
          </a:p>
          <a:p>
            <a:pPr lvl="1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444207" y="1944890"/>
            <a:ext cx="2627093" cy="15638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err="1">
                <a:solidFill>
                  <a:schemeClr val="bg1"/>
                </a:solidFill>
              </a:rPr>
              <a:t>mov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eax</a:t>
            </a:r>
            <a:r>
              <a:rPr lang="en-US" i="1" dirty="0">
                <a:solidFill>
                  <a:schemeClr val="bg1"/>
                </a:solidFill>
              </a:rPr>
              <a:t>, </a:t>
            </a:r>
            <a:r>
              <a:rPr lang="en-US" i="1" dirty="0" err="1">
                <a:solidFill>
                  <a:schemeClr val="bg1"/>
                </a:solidFill>
              </a:rPr>
              <a:t>global_big_value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add </a:t>
            </a:r>
            <a:r>
              <a:rPr lang="en-US" i="1" dirty="0" err="1">
                <a:solidFill>
                  <a:schemeClr val="bg1"/>
                </a:solidFill>
              </a:rPr>
              <a:t>eax</a:t>
            </a:r>
            <a:r>
              <a:rPr lang="en-US" i="1" dirty="0">
                <a:solidFill>
                  <a:schemeClr val="bg1"/>
                </a:solidFill>
              </a:rPr>
              <a:t>,  5</a:t>
            </a:r>
          </a:p>
          <a:p>
            <a:r>
              <a:rPr lang="en-US" i="1" dirty="0" err="1">
                <a:solidFill>
                  <a:schemeClr val="bg1"/>
                </a:solidFill>
              </a:rPr>
              <a:t>mov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global_big_value</a:t>
            </a:r>
            <a:r>
              <a:rPr lang="en-US" i="1" dirty="0">
                <a:solidFill>
                  <a:schemeClr val="bg1"/>
                </a:solidFill>
              </a:rPr>
              <a:t>, </a:t>
            </a:r>
            <a:r>
              <a:rPr lang="en-US" i="1" dirty="0" err="1">
                <a:solidFill>
                  <a:schemeClr val="bg1"/>
                </a:solidFill>
              </a:rPr>
              <a:t>eax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34162" y="1973124"/>
            <a:ext cx="1080120" cy="432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thread#0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28815" y="3861048"/>
            <a:ext cx="1080120" cy="432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thread#1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410027" y="3861048"/>
            <a:ext cx="2627093" cy="15638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err="1">
                <a:solidFill>
                  <a:schemeClr val="bg1"/>
                </a:solidFill>
              </a:rPr>
              <a:t>mov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eax</a:t>
            </a:r>
            <a:r>
              <a:rPr lang="en-US" i="1" dirty="0">
                <a:solidFill>
                  <a:schemeClr val="bg1"/>
                </a:solidFill>
              </a:rPr>
              <a:t>, </a:t>
            </a:r>
            <a:r>
              <a:rPr lang="en-US" i="1" dirty="0" err="1">
                <a:solidFill>
                  <a:schemeClr val="bg1"/>
                </a:solidFill>
              </a:rPr>
              <a:t>global_big_value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add </a:t>
            </a:r>
            <a:r>
              <a:rPr lang="en-US" i="1" dirty="0" err="1">
                <a:solidFill>
                  <a:schemeClr val="bg1"/>
                </a:solidFill>
              </a:rPr>
              <a:t>eax</a:t>
            </a:r>
            <a:r>
              <a:rPr lang="en-US" i="1" dirty="0">
                <a:solidFill>
                  <a:schemeClr val="bg1"/>
                </a:solidFill>
              </a:rPr>
              <a:t>,  </a:t>
            </a:r>
            <a:r>
              <a:rPr lang="ru-RU" i="1" dirty="0" smtClean="0">
                <a:solidFill>
                  <a:schemeClr val="bg1"/>
                </a:solidFill>
              </a:rPr>
              <a:t>4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err="1">
                <a:solidFill>
                  <a:schemeClr val="bg1"/>
                </a:solidFill>
              </a:rPr>
              <a:t>mov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global_big_value</a:t>
            </a:r>
            <a:r>
              <a:rPr lang="en-US" i="1" dirty="0">
                <a:solidFill>
                  <a:schemeClr val="bg1"/>
                </a:solidFill>
              </a:rPr>
              <a:t>, </a:t>
            </a:r>
            <a:r>
              <a:rPr lang="en-US" i="1" dirty="0" err="1">
                <a:solidFill>
                  <a:schemeClr val="bg1"/>
                </a:solidFill>
              </a:rPr>
              <a:t>eax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Атомарные операции и замки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9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826496" cy="4114800"/>
          </a:xfrm>
        </p:spPr>
        <p:txBody>
          <a:bodyPr/>
          <a:lstStyle/>
          <a:p>
            <a:r>
              <a:rPr lang="ru-RU" dirty="0" smtClean="0"/>
              <a:t>Замок = </a:t>
            </a:r>
            <a:r>
              <a:rPr lang="en-US" dirty="0" err="1" smtClean="0"/>
              <a:t>mutex</a:t>
            </a:r>
            <a:endParaRPr lang="en-US" dirty="0" smtClean="0"/>
          </a:p>
          <a:p>
            <a:pPr lvl="1"/>
            <a:r>
              <a:rPr lang="en-US" dirty="0" smtClean="0"/>
              <a:t>Mutual exclusive = </a:t>
            </a:r>
            <a:r>
              <a:rPr lang="ru-RU" dirty="0" err="1" smtClean="0"/>
              <a:t>взаимноисключающие</a:t>
            </a:r>
            <a:endParaRPr lang="ru-RU" dirty="0" smtClean="0"/>
          </a:p>
          <a:p>
            <a:pPr lvl="1"/>
            <a:r>
              <a:rPr lang="ru-RU" dirty="0" smtClean="0"/>
              <a:t>Конструкция, разрешающая доступ к ресурсу единовременно только одному потоку</a:t>
            </a:r>
            <a:endParaRPr lang="en-US" dirty="0" smtClean="0"/>
          </a:p>
          <a:p>
            <a:pPr lvl="1"/>
            <a:r>
              <a:rPr lang="ru-RU" dirty="0" smtClean="0"/>
              <a:t>Неаккуратное использование замков может привести к бесконечному ожиданию</a:t>
            </a:r>
          </a:p>
          <a:p>
            <a:pPr lvl="2"/>
            <a:r>
              <a:rPr lang="en-US" dirty="0" smtClean="0"/>
              <a:t>deadlock</a:t>
            </a:r>
            <a:endParaRPr lang="ru-RU" dirty="0" smtClean="0"/>
          </a:p>
          <a:p>
            <a:r>
              <a:rPr lang="ru-RU" dirty="0" smtClean="0"/>
              <a:t>«Атомарные» операции</a:t>
            </a:r>
          </a:p>
          <a:p>
            <a:pPr lvl="1"/>
            <a:r>
              <a:rPr lang="ru-RU" dirty="0" smtClean="0"/>
              <a:t>Единовременно лишь один поток может приступить к исполнению «атомарного» блока инструкций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29427" y="2636912"/>
            <a:ext cx="1080120" cy="432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thread#0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866366" y="2636912"/>
            <a:ext cx="1080120" cy="432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thread#1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7920372" y="4221088"/>
            <a:ext cx="972108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File2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5783433" y="4221088"/>
            <a:ext cx="972108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File1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787439" y="18747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Deadlock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436096" y="1628800"/>
            <a:ext cx="3600400" cy="360040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6086817" y="3162796"/>
            <a:ext cx="365339" cy="98628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трелка вниз 14"/>
          <p:cNvSpPr/>
          <p:nvPr/>
        </p:nvSpPr>
        <p:spPr>
          <a:xfrm>
            <a:off x="8223756" y="3162796"/>
            <a:ext cx="365339" cy="98628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528026" y="34290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443623" y="34290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</a:t>
            </a:r>
            <a:endParaRPr lang="ru-RU" dirty="0"/>
          </a:p>
        </p:txBody>
      </p:sp>
      <p:sp>
        <p:nvSpPr>
          <p:cNvPr id="18" name="Стрелка вниз 17"/>
          <p:cNvSpPr/>
          <p:nvPr/>
        </p:nvSpPr>
        <p:spPr>
          <a:xfrm rot="18795259">
            <a:off x="7215674" y="2940803"/>
            <a:ext cx="365339" cy="16596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Стрелка вниз 18"/>
          <p:cNvSpPr/>
          <p:nvPr/>
        </p:nvSpPr>
        <p:spPr>
          <a:xfrm rot="3070444">
            <a:off x="7104762" y="2894534"/>
            <a:ext cx="365339" cy="174191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649561" y="3471271"/>
            <a:ext cx="55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Wait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36520" y="3471271"/>
            <a:ext cx="55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Wait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612</TotalTime>
  <Words>628</Words>
  <Application>Microsoft Office PowerPoint</Application>
  <PresentationFormat>Экран (4:3)</PresentationFormat>
  <Paragraphs>155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Горизонт</vt:lpstr>
      <vt:lpstr>Графические процессоры для ВЫЧИСЛЕНИЙ общего назначения</vt:lpstr>
      <vt:lpstr>содержание</vt:lpstr>
      <vt:lpstr>Поток Исполнения</vt:lpstr>
      <vt:lpstr>Распараллеливание циклов</vt:lpstr>
      <vt:lpstr>Закон Амдала</vt:lpstr>
      <vt:lpstr>Критическая секция</vt:lpstr>
      <vt:lpstr>Критическая Секция: Пример</vt:lpstr>
      <vt:lpstr>Критическая Секция: Пример (2)</vt:lpstr>
      <vt:lpstr>Атомарные операции и замки</vt:lpstr>
      <vt:lpstr>Семафоры и Синхронизация</vt:lpstr>
      <vt:lpstr>Основные Баги в Параллельных программах</vt:lpstr>
      <vt:lpstr>Заключение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Графические процессоры для задач общего назначения</dc:title>
  <dc:creator>Kauter</dc:creator>
  <cp:lastModifiedBy>Вячеслав Чуканов</cp:lastModifiedBy>
  <cp:revision>32</cp:revision>
  <dcterms:created xsi:type="dcterms:W3CDTF">2014-09-20T14:26:51Z</dcterms:created>
  <dcterms:modified xsi:type="dcterms:W3CDTF">2015-09-17T21:18:40Z</dcterms:modified>
</cp:coreProperties>
</file>