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71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665EB-7873-4273-8D06-8E1A1D25F6A5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BAF9-1C94-442F-84B8-EE3C853CE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3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616C-1F9D-4836-9B3A-1D49DB0B6C6A}" type="datetime1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77A-3235-4197-B317-FB1D5B4174B4}" type="datetime1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BA09-654B-4AAF-814F-CD003329BA42}" type="datetime1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25A-E2E7-4BF5-A828-A969E3D95C46}" type="datetime1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802F-4F00-47C8-B92C-41DCDB82411D}" type="datetime1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470-739B-4BF3-B010-CDF5B77FE2D2}" type="datetime1">
              <a:rPr lang="ru-RU" smtClean="0"/>
              <a:t>14.10.2016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BE-A6CD-4C35-8B00-E6975EDA4F02}" type="datetime1">
              <a:rPr lang="ru-RU" smtClean="0"/>
              <a:t>14.10.2016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24A2-2BF8-495D-92F2-B8F9D22FE743}" type="datetime1">
              <a:rPr lang="ru-RU" smtClean="0"/>
              <a:t>14.10.2016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4E73-E584-4511-A051-AA0C2EEBF8F7}" type="datetime1">
              <a:rPr lang="ru-RU" smtClean="0"/>
              <a:t>14.10.2016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E2C-461E-401E-AA65-52ABE667B1D0}" type="datetime1">
              <a:rPr lang="ru-RU" smtClean="0"/>
              <a:t>14.10.2016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96F-ACD5-4C6D-8B99-75776F64EE1B}" type="datetime1">
              <a:rPr lang="ru-RU" smtClean="0"/>
              <a:t>14.10.2016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3DFDFBB-B7A8-4B94-8B36-FC5414FD1ABF}" type="datetime1">
              <a:rPr lang="ru-RU" smtClean="0"/>
              <a:t>14.10.2016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3</a:t>
            </a:r>
            <a:endParaRPr lang="ru-RU" dirty="0" smtClean="0"/>
          </a:p>
          <a:p>
            <a:r>
              <a:rPr lang="ru-RU" dirty="0" smtClean="0"/>
              <a:t>Обзор архитектуры графических процессоров</a:t>
            </a:r>
          </a:p>
          <a:p>
            <a:r>
              <a:rPr lang="ru-RU" dirty="0" err="1" smtClean="0"/>
              <a:t>Чуканов</a:t>
            </a:r>
            <a:r>
              <a:rPr lang="ru-RU" dirty="0" smtClean="0"/>
              <a:t> В.С.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Графические процессоры для ВЫЧИСЛЕНИЙ общего назначения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47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vs CPU</a:t>
            </a:r>
            <a:r>
              <a:rPr lang="ru-RU" dirty="0" smtClean="0"/>
              <a:t>: Архитектура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4" y="2452865"/>
            <a:ext cx="3991532" cy="22101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43340"/>
            <a:ext cx="3991532" cy="2229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5052" y="198884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CPU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914802" y="1916832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GPU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3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Purpose computations on Graphics Processing Units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2006,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ru-RU" dirty="0" smtClean="0"/>
              <a:t>начинает выпуск линии видеокарт на базе чипа</a:t>
            </a:r>
            <a:r>
              <a:rPr lang="en-US" dirty="0" smtClean="0"/>
              <a:t> G80 (GeForce 8800 GTX, 8800 GT, 8600 GTS, …)</a:t>
            </a:r>
            <a:endParaRPr lang="ru-RU" dirty="0" smtClean="0"/>
          </a:p>
          <a:p>
            <a:r>
              <a:rPr lang="en-US" dirty="0" smtClean="0"/>
              <a:t>API</a:t>
            </a:r>
          </a:p>
          <a:p>
            <a:pPr lvl="1"/>
            <a:r>
              <a:rPr lang="ru-RU" dirty="0" smtClean="0"/>
              <a:t>200</a:t>
            </a:r>
            <a:r>
              <a:rPr lang="en-US" dirty="0" smtClean="0"/>
              <a:t>7</a:t>
            </a:r>
            <a:r>
              <a:rPr lang="ru-RU" dirty="0" smtClean="0"/>
              <a:t>, первый выпуск </a:t>
            </a:r>
            <a:r>
              <a:rPr lang="en-US" dirty="0" smtClean="0"/>
              <a:t>NVIDIA CUDA</a:t>
            </a:r>
            <a:r>
              <a:rPr lang="ru-RU" dirty="0" smtClean="0"/>
              <a:t> </a:t>
            </a:r>
            <a:r>
              <a:rPr lang="en-US" dirty="0" smtClean="0"/>
              <a:t>SDK</a:t>
            </a:r>
            <a:endParaRPr lang="en-US" dirty="0"/>
          </a:p>
          <a:p>
            <a:pPr lvl="2"/>
            <a:r>
              <a:rPr lang="ru-RU" dirty="0" smtClean="0"/>
              <a:t>Библиотека для создания программ на </a:t>
            </a:r>
            <a:r>
              <a:rPr lang="en-US" dirty="0" smtClean="0"/>
              <a:t>GPU </a:t>
            </a:r>
            <a:r>
              <a:rPr lang="ru-RU" dirty="0" smtClean="0"/>
              <a:t>от </a:t>
            </a:r>
            <a:r>
              <a:rPr lang="en-US" dirty="0" smtClean="0"/>
              <a:t>NVIDIA</a:t>
            </a:r>
          </a:p>
          <a:p>
            <a:pPr lvl="1"/>
            <a:r>
              <a:rPr lang="en-US" dirty="0" smtClean="0"/>
              <a:t>2007, </a:t>
            </a:r>
            <a:r>
              <a:rPr lang="ru-RU" dirty="0" smtClean="0"/>
              <a:t>первый выпуск </a:t>
            </a:r>
            <a:r>
              <a:rPr lang="en-US" dirty="0" smtClean="0"/>
              <a:t>ATI Stream</a:t>
            </a:r>
            <a:r>
              <a:rPr lang="ru-RU" dirty="0" smtClean="0"/>
              <a:t> </a:t>
            </a:r>
            <a:r>
              <a:rPr lang="en-US" dirty="0" smtClean="0"/>
              <a:t>SDK</a:t>
            </a:r>
            <a:endParaRPr lang="ru-RU" dirty="0" smtClean="0"/>
          </a:p>
          <a:p>
            <a:pPr lvl="2"/>
            <a:r>
              <a:rPr lang="ru-RU" dirty="0" smtClean="0"/>
              <a:t>Аналог </a:t>
            </a:r>
            <a:r>
              <a:rPr lang="en-US" dirty="0" smtClean="0"/>
              <a:t>CUDA </a:t>
            </a:r>
            <a:r>
              <a:rPr lang="ru-RU" dirty="0" smtClean="0"/>
              <a:t>от А</a:t>
            </a:r>
            <a:r>
              <a:rPr lang="en-US" dirty="0" smtClean="0"/>
              <a:t>TI</a:t>
            </a:r>
          </a:p>
          <a:p>
            <a:pPr lvl="1"/>
            <a:r>
              <a:rPr lang="en-US" dirty="0" smtClean="0"/>
              <a:t>2009, </a:t>
            </a:r>
            <a:r>
              <a:rPr lang="en-US" dirty="0" err="1" smtClean="0"/>
              <a:t>OpenCL</a:t>
            </a:r>
            <a:endParaRPr lang="ru-RU" dirty="0"/>
          </a:p>
          <a:p>
            <a:pPr lvl="2"/>
            <a:r>
              <a:rPr lang="ru-RU" dirty="0" smtClean="0"/>
              <a:t>Открытый стандарт для разработки </a:t>
            </a:r>
            <a:r>
              <a:rPr lang="en-US" dirty="0" smtClean="0"/>
              <a:t>GPGPU </a:t>
            </a:r>
            <a:r>
              <a:rPr lang="ru-RU" dirty="0" smtClean="0"/>
              <a:t>приложений</a:t>
            </a:r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87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GPGPU: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Любые задачи, требующие однотипной обработки больших массивов данных</a:t>
            </a:r>
          </a:p>
          <a:p>
            <a:pPr lvl="1"/>
            <a:r>
              <a:rPr lang="ru-RU" dirty="0" smtClean="0"/>
              <a:t>Компьютерная графика</a:t>
            </a:r>
          </a:p>
          <a:p>
            <a:pPr lvl="1"/>
            <a:r>
              <a:rPr lang="ru-RU" dirty="0" smtClean="0"/>
              <a:t>Обработка и фильтрация изображений</a:t>
            </a:r>
          </a:p>
          <a:p>
            <a:pPr lvl="1"/>
            <a:r>
              <a:rPr lang="ru-RU" dirty="0" smtClean="0"/>
              <a:t>Кодирование/декодирование видео</a:t>
            </a:r>
          </a:p>
          <a:p>
            <a:pPr lvl="1"/>
            <a:r>
              <a:rPr lang="ru-RU" dirty="0" smtClean="0"/>
              <a:t>Физика жидкостей, газов</a:t>
            </a:r>
          </a:p>
          <a:p>
            <a:pPr lvl="1"/>
            <a:r>
              <a:rPr lang="ru-RU" dirty="0" smtClean="0"/>
              <a:t>Компьютерная томография</a:t>
            </a:r>
          </a:p>
          <a:p>
            <a:pPr lvl="1"/>
            <a:r>
              <a:rPr lang="ru-RU" dirty="0" smtClean="0"/>
              <a:t>Прочие научные задачи</a:t>
            </a:r>
          </a:p>
          <a:p>
            <a:pPr lvl="2"/>
            <a:r>
              <a:rPr lang="ru-RU" dirty="0" smtClean="0"/>
              <a:t>Метод конечных элементов</a:t>
            </a:r>
          </a:p>
          <a:p>
            <a:pPr lvl="2"/>
            <a:r>
              <a:rPr lang="ru-RU" dirty="0" smtClean="0"/>
              <a:t>Матричные вычисления</a:t>
            </a:r>
          </a:p>
          <a:p>
            <a:pPr lvl="2"/>
            <a:r>
              <a:rPr lang="ru-RU" dirty="0" smtClean="0"/>
              <a:t>Вычисление финансовых рисков, прогнозирование ситуации на рынке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70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GPGPU: </a:t>
            </a:r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CUDA</a:t>
            </a:r>
          </a:p>
          <a:p>
            <a:pPr lvl="1"/>
            <a:r>
              <a:rPr lang="ru-RU" dirty="0" smtClean="0"/>
              <a:t>Коммерческий продукт</a:t>
            </a:r>
          </a:p>
          <a:p>
            <a:pPr lvl="1"/>
            <a:r>
              <a:rPr lang="ru-RU" dirty="0" smtClean="0"/>
              <a:t>Только для </a:t>
            </a:r>
            <a:r>
              <a:rPr lang="en-US" dirty="0" smtClean="0"/>
              <a:t>NVIDIA GPU</a:t>
            </a:r>
          </a:p>
          <a:p>
            <a:r>
              <a:rPr lang="en-US" dirty="0" err="1" smtClean="0"/>
              <a:t>OpenCL</a:t>
            </a:r>
            <a:endParaRPr lang="en-US" dirty="0" smtClean="0"/>
          </a:p>
          <a:p>
            <a:pPr lvl="1"/>
            <a:r>
              <a:rPr lang="ru-RU" dirty="0" smtClean="0"/>
              <a:t>Открытый стандарт</a:t>
            </a:r>
          </a:p>
          <a:p>
            <a:pPr lvl="1"/>
            <a:r>
              <a:rPr lang="ru-RU" dirty="0" smtClean="0"/>
              <a:t>Подходит для всех </a:t>
            </a:r>
            <a:r>
              <a:rPr lang="en-US" dirty="0" smtClean="0"/>
              <a:t>GPU</a:t>
            </a:r>
          </a:p>
          <a:p>
            <a:pPr lvl="2"/>
            <a:r>
              <a:rPr lang="en-US" dirty="0" err="1" smtClean="0"/>
              <a:t>Nvidia</a:t>
            </a:r>
            <a:r>
              <a:rPr lang="ru-RU" dirty="0" smtClean="0"/>
              <a:t>: </a:t>
            </a:r>
            <a:r>
              <a:rPr lang="ru-RU" dirty="0"/>
              <a:t>н</a:t>
            </a:r>
            <a:r>
              <a:rPr lang="ru-RU" dirty="0" smtClean="0"/>
              <a:t>ачиная </a:t>
            </a:r>
            <a:r>
              <a:rPr lang="ru-RU" dirty="0"/>
              <a:t>с </a:t>
            </a:r>
            <a:r>
              <a:rPr lang="en-US" dirty="0" smtClean="0"/>
              <a:t>GeForce 8000</a:t>
            </a:r>
          </a:p>
          <a:p>
            <a:pPr lvl="2"/>
            <a:r>
              <a:rPr lang="en-US" dirty="0" smtClean="0"/>
              <a:t>ATI: </a:t>
            </a:r>
            <a:r>
              <a:rPr lang="ru-RU" dirty="0" smtClean="0"/>
              <a:t>начиная с </a:t>
            </a:r>
            <a:r>
              <a:rPr lang="en-US" dirty="0" smtClean="0"/>
              <a:t>Radeon X1900</a:t>
            </a:r>
            <a:endParaRPr lang="ru-RU" dirty="0" smtClean="0"/>
          </a:p>
          <a:p>
            <a:r>
              <a:rPr lang="ru-RU" dirty="0" smtClean="0"/>
              <a:t>Библиотеки алгоритмов</a:t>
            </a:r>
          </a:p>
          <a:p>
            <a:pPr lvl="1"/>
            <a:r>
              <a:rPr lang="ru-RU" dirty="0" smtClean="0"/>
              <a:t>Сортировка</a:t>
            </a:r>
          </a:p>
          <a:p>
            <a:pPr lvl="1"/>
            <a:r>
              <a:rPr lang="en-US" dirty="0" smtClean="0"/>
              <a:t>Reduction</a:t>
            </a:r>
          </a:p>
          <a:p>
            <a:pPr lvl="1"/>
            <a:r>
              <a:rPr lang="en-US" dirty="0" smtClean="0"/>
              <a:t>Scan</a:t>
            </a:r>
          </a:p>
          <a:p>
            <a:pPr lvl="1"/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68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GPGPU: </a:t>
            </a:r>
            <a:r>
              <a:rPr lang="ru-RU" dirty="0" smtClean="0"/>
              <a:t>Переносимость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Реализованные алгоритмы сложно перенести на </a:t>
            </a:r>
            <a:r>
              <a:rPr lang="en-US" dirty="0" smtClean="0"/>
              <a:t>GPU</a:t>
            </a:r>
            <a:endParaRPr lang="ru-RU" dirty="0" smtClean="0"/>
          </a:p>
          <a:p>
            <a:pPr lvl="1"/>
            <a:r>
              <a:rPr lang="ru-RU" dirty="0" smtClean="0"/>
              <a:t>Необходимо учитывать разный объем </a:t>
            </a:r>
            <a:r>
              <a:rPr lang="ru-RU" dirty="0" err="1" smtClean="0"/>
              <a:t>кеша</a:t>
            </a:r>
            <a:r>
              <a:rPr lang="ru-RU" dirty="0" smtClean="0"/>
              <a:t> и механизмы кеширования на </a:t>
            </a:r>
            <a:r>
              <a:rPr lang="en-US" dirty="0" smtClean="0"/>
              <a:t>GPU &amp; CPU</a:t>
            </a:r>
            <a:endParaRPr lang="ru-RU" dirty="0" smtClean="0"/>
          </a:p>
          <a:p>
            <a:pPr lvl="2"/>
            <a:r>
              <a:rPr lang="ru-RU" dirty="0" smtClean="0"/>
              <a:t>Обращения мимо </a:t>
            </a:r>
            <a:r>
              <a:rPr lang="ru-RU" dirty="0" err="1" smtClean="0"/>
              <a:t>кеша</a:t>
            </a:r>
            <a:r>
              <a:rPr lang="ru-RU" dirty="0" smtClean="0"/>
              <a:t> – лишние операции с памятью, ухудшают производительность</a:t>
            </a:r>
            <a:endParaRPr lang="en-US" dirty="0" smtClean="0"/>
          </a:p>
          <a:p>
            <a:pPr lvl="1"/>
            <a:r>
              <a:rPr lang="ru-RU" dirty="0" smtClean="0"/>
              <a:t>Производительность зависит от размера задачи</a:t>
            </a:r>
          </a:p>
          <a:p>
            <a:pPr lvl="2"/>
            <a:r>
              <a:rPr lang="ru-RU" dirty="0" smtClean="0"/>
              <a:t>При малом объеме данных время работы с памятью на </a:t>
            </a:r>
            <a:r>
              <a:rPr lang="en-US" dirty="0" smtClean="0"/>
              <a:t>GPU </a:t>
            </a:r>
            <a:r>
              <a:rPr lang="ru-RU" dirty="0" smtClean="0"/>
              <a:t>может более чем компенсировать выигрыш в параллельной обработке</a:t>
            </a:r>
          </a:p>
          <a:p>
            <a:pPr lvl="1"/>
            <a:r>
              <a:rPr lang="ru-RU" dirty="0" smtClean="0"/>
              <a:t>Обработка данных должна быть максимально независимой</a:t>
            </a:r>
          </a:p>
          <a:p>
            <a:pPr lvl="2"/>
            <a:r>
              <a:rPr lang="ru-RU" dirty="0" smtClean="0"/>
              <a:t>Атомарные операции и точки синхронизации ухудшают производительность</a:t>
            </a:r>
          </a:p>
          <a:p>
            <a:pPr lvl="2"/>
            <a:r>
              <a:rPr lang="ru-RU" dirty="0" smtClean="0"/>
              <a:t>Нет метода синхронизации всех потоков</a:t>
            </a:r>
          </a:p>
          <a:p>
            <a:pPr lvl="3"/>
            <a:r>
              <a:rPr lang="ru-RU" dirty="0" smtClean="0"/>
              <a:t>Возможна собственная реализация (семафор), но это существенно скажется на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07506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GPGPU</a:t>
            </a:r>
          </a:p>
          <a:p>
            <a:pPr lvl="1"/>
            <a:r>
              <a:rPr lang="ru-RU" dirty="0" smtClean="0"/>
              <a:t>Для эффективного использования нужен огромный массив данных с однотипной обработкой</a:t>
            </a:r>
            <a:endParaRPr lang="en-US" dirty="0" smtClean="0"/>
          </a:p>
          <a:p>
            <a:pPr lvl="1"/>
            <a:r>
              <a:rPr lang="ru-RU" dirty="0" smtClean="0"/>
              <a:t>Для построения оптимального кода надо учитывать механизмы кеширования и работы с памятью, понимать модель вычислений</a:t>
            </a:r>
          </a:p>
          <a:p>
            <a:pPr lvl="1"/>
            <a:r>
              <a:rPr lang="ru-RU" b="1" dirty="0" smtClean="0"/>
              <a:t>Эффективное</a:t>
            </a:r>
            <a:r>
              <a:rPr lang="ru-RU" dirty="0" smtClean="0"/>
              <a:t> распараллеливание алгоритмов на </a:t>
            </a:r>
            <a:r>
              <a:rPr lang="en-US" dirty="0" smtClean="0"/>
              <a:t>GPU </a:t>
            </a:r>
            <a:r>
              <a:rPr lang="ru-RU" dirty="0" smtClean="0"/>
              <a:t>подразумевает </a:t>
            </a:r>
            <a:r>
              <a:rPr lang="ru-RU" b="1" dirty="0" smtClean="0"/>
              <a:t>модернизацию</a:t>
            </a:r>
            <a:r>
              <a:rPr lang="ru-RU" dirty="0" smtClean="0"/>
              <a:t> алгоритма</a:t>
            </a:r>
          </a:p>
          <a:p>
            <a:r>
              <a:rPr lang="ru-RU" dirty="0" smtClean="0"/>
              <a:t>Библиотеки</a:t>
            </a:r>
          </a:p>
          <a:p>
            <a:pPr lvl="1"/>
            <a:r>
              <a:rPr lang="en-US" dirty="0" smtClean="0"/>
              <a:t>NVIDIA CUDA</a:t>
            </a:r>
          </a:p>
          <a:p>
            <a:pPr lvl="1"/>
            <a:r>
              <a:rPr lang="en-US" dirty="0" err="1" smtClean="0"/>
              <a:t>OpenCL</a:t>
            </a:r>
            <a:endParaRPr lang="en-US" dirty="0" smtClean="0"/>
          </a:p>
          <a:p>
            <a:r>
              <a:rPr lang="ru-RU" dirty="0" smtClean="0"/>
              <a:t>Лабораторные</a:t>
            </a:r>
          </a:p>
          <a:p>
            <a:pPr lvl="1"/>
            <a:r>
              <a:rPr lang="ru-RU" dirty="0" smtClean="0"/>
              <a:t>Необходим </a:t>
            </a:r>
            <a:r>
              <a:rPr lang="en-US" dirty="0" smtClean="0"/>
              <a:t>CUDA SD</a:t>
            </a:r>
            <a:r>
              <a:rPr lang="en-US" dirty="0"/>
              <a:t>K</a:t>
            </a:r>
            <a:r>
              <a:rPr lang="en-US" dirty="0" smtClean="0"/>
              <a:t> (</a:t>
            </a:r>
            <a:r>
              <a:rPr lang="ru-RU" dirty="0" smtClean="0"/>
              <a:t>имеется поддержка </a:t>
            </a:r>
            <a:r>
              <a:rPr lang="en-US" dirty="0" err="1" smtClean="0"/>
              <a:t>OpenCL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35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GPU?</a:t>
            </a:r>
          </a:p>
          <a:p>
            <a:r>
              <a:rPr lang="ru-RU" dirty="0" smtClean="0"/>
              <a:t>Графический конвейер</a:t>
            </a:r>
          </a:p>
          <a:p>
            <a:r>
              <a:rPr lang="ru-RU" dirty="0" smtClean="0"/>
              <a:t>Унифицированные </a:t>
            </a:r>
            <a:r>
              <a:rPr lang="ru-RU" dirty="0" err="1" smtClean="0"/>
              <a:t>шейдерные</a:t>
            </a:r>
            <a:r>
              <a:rPr lang="ru-RU" dirty="0" smtClean="0"/>
              <a:t> процессоры</a:t>
            </a:r>
          </a:p>
          <a:p>
            <a:r>
              <a:rPr lang="en-US" dirty="0" smtClean="0"/>
              <a:t>GPGPU</a:t>
            </a:r>
          </a:p>
          <a:p>
            <a:r>
              <a:rPr lang="en-US" dirty="0" smtClean="0"/>
              <a:t>GPGPU: </a:t>
            </a:r>
            <a:r>
              <a:rPr lang="ru-RU" dirty="0" smtClean="0"/>
              <a:t>Задачи</a:t>
            </a:r>
          </a:p>
          <a:p>
            <a:r>
              <a:rPr lang="en-US" dirty="0" smtClean="0"/>
              <a:t>GPGPU: </a:t>
            </a:r>
            <a:r>
              <a:rPr lang="ru-RU" dirty="0" smtClean="0"/>
              <a:t>Переносимость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44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GPU?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754488" cy="3196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GPU </a:t>
            </a:r>
            <a:r>
              <a:rPr lang="en-US" dirty="0"/>
              <a:t>– Graphics Processing Unit</a:t>
            </a:r>
          </a:p>
          <a:p>
            <a:pPr lvl="1"/>
            <a:r>
              <a:rPr lang="ru-RU" dirty="0"/>
              <a:t>Вход: описание сцены</a:t>
            </a:r>
            <a:endParaRPr lang="en-US" dirty="0"/>
          </a:p>
          <a:p>
            <a:pPr lvl="2"/>
            <a:r>
              <a:rPr lang="ru-RU" dirty="0"/>
              <a:t>Параметры вершин и треугольников</a:t>
            </a:r>
          </a:p>
          <a:p>
            <a:pPr lvl="2"/>
            <a:r>
              <a:rPr lang="ru-RU" dirty="0"/>
              <a:t>Текстуры, …</a:t>
            </a:r>
            <a:endParaRPr lang="en-US" dirty="0"/>
          </a:p>
          <a:p>
            <a:pPr lvl="1"/>
            <a:r>
              <a:rPr lang="ru-RU" dirty="0"/>
              <a:t>Выход: буфер кадра (2</a:t>
            </a:r>
            <a:r>
              <a:rPr lang="en-US" dirty="0"/>
              <a:t>D </a:t>
            </a:r>
            <a:r>
              <a:rPr lang="ru-RU" dirty="0"/>
              <a:t>изображение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Графический конвейер – последовательность этапов обработки данных сцены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7" y="1988840"/>
            <a:ext cx="2600325" cy="176212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625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конвейер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84" y="1449522"/>
            <a:ext cx="3460028" cy="44371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67543" y="1516142"/>
            <a:ext cx="3312367" cy="369332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A2000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</a:gradFill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Параметры вершин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3" y="2276872"/>
            <a:ext cx="3323223" cy="64633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A2000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</a:gradFill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Вершины в пространстве камеры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0757" y="3212976"/>
            <a:ext cx="3323223" cy="369332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A2000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</a:gradFill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Параметры пикселей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759" y="4045714"/>
            <a:ext cx="3323223" cy="369332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A2000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</a:gradFill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Операции над пикселями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50758" y="4883063"/>
            <a:ext cx="3323223" cy="369332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A20000"/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</a:gradFill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Кадр</a:t>
            </a:r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1979712" y="1885474"/>
            <a:ext cx="288032" cy="3913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1979712" y="2923202"/>
            <a:ext cx="288032" cy="27739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1968355" y="3582308"/>
            <a:ext cx="288032" cy="46340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1968355" y="4415046"/>
            <a:ext cx="288032" cy="46340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Чуканов В.С. 15.10.2012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4FB3-7CFD-4DBA-B3E7-7B2CBAAA502A}" type="slidenum">
              <a:rPr lang="ru-RU" smtClean="0"/>
              <a:t>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DirectX 9 Fixed Function Pipeline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6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конвейер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034408" cy="4114800"/>
          </a:xfrm>
        </p:spPr>
        <p:txBody>
          <a:bodyPr/>
          <a:lstStyle/>
          <a:p>
            <a:r>
              <a:rPr lang="ru-RU" dirty="0" smtClean="0"/>
              <a:t>Графический конвейер подразумевает высокую степень параллелизма</a:t>
            </a:r>
          </a:p>
          <a:p>
            <a:pPr lvl="1"/>
            <a:r>
              <a:rPr lang="ru-RU" dirty="0" smtClean="0"/>
              <a:t>Независимая обработка вершин</a:t>
            </a:r>
          </a:p>
          <a:p>
            <a:pPr lvl="1"/>
            <a:r>
              <a:rPr lang="ru-RU" dirty="0" smtClean="0"/>
              <a:t>Независимая обработка пикселей</a:t>
            </a:r>
          </a:p>
          <a:p>
            <a:r>
              <a:rPr lang="ru-RU" dirty="0" smtClean="0"/>
              <a:t>Аппаратная реализация</a:t>
            </a:r>
          </a:p>
          <a:p>
            <a:pPr lvl="1"/>
            <a:r>
              <a:rPr lang="ru-RU" dirty="0" smtClean="0"/>
              <a:t>Вершинные и пиксельные процессоры (до 2006г)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1628800"/>
            <a:ext cx="3528392" cy="3139321"/>
          </a:xfrm>
          <a:prstGeom prst="rect">
            <a:avLst/>
          </a:prstGeom>
          <a:noFill/>
          <a:ln w="5715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rmAutofit/>
          </a:bodyPr>
          <a:lstStyle/>
          <a:p>
            <a:r>
              <a:rPr lang="en-US" i="1" dirty="0" smtClean="0"/>
              <a:t>for each vertex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pos</a:t>
            </a:r>
            <a:r>
              <a:rPr lang="en-US" i="1" dirty="0" smtClean="0"/>
              <a:t> = transform(</a:t>
            </a:r>
            <a:r>
              <a:rPr lang="en-US" i="1" dirty="0" err="1" smtClean="0"/>
              <a:t>vertex.pos</a:t>
            </a:r>
            <a:r>
              <a:rPr lang="en-US" i="1" dirty="0" smtClean="0"/>
              <a:t>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light = </a:t>
            </a:r>
            <a:r>
              <a:rPr lang="en-US" i="1" dirty="0" err="1" smtClean="0"/>
              <a:t>calc_lighting</a:t>
            </a:r>
            <a:r>
              <a:rPr lang="en-US" i="1" dirty="0" smtClean="0"/>
              <a:t>(eye, </a:t>
            </a:r>
            <a:r>
              <a:rPr lang="en-US" i="1" dirty="0" err="1" smtClean="0"/>
              <a:t>pos</a:t>
            </a:r>
            <a:r>
              <a:rPr lang="en-US" i="1" dirty="0" smtClean="0"/>
              <a:t>);</a:t>
            </a:r>
          </a:p>
          <a:p>
            <a:r>
              <a:rPr lang="en-US" i="1" dirty="0" smtClean="0"/>
              <a:t>}</a:t>
            </a:r>
          </a:p>
          <a:p>
            <a:r>
              <a:rPr lang="en-US" i="1" dirty="0" smtClean="0"/>
              <a:t>Pixels = rasterize (vertices);</a:t>
            </a:r>
          </a:p>
          <a:p>
            <a:r>
              <a:rPr lang="en-US" i="1" dirty="0" smtClean="0"/>
              <a:t>for each pixel</a:t>
            </a:r>
          </a:p>
          <a:p>
            <a:r>
              <a:rPr lang="en-US" i="1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color  = </a:t>
            </a:r>
            <a:r>
              <a:rPr lang="en-US" i="1" dirty="0" err="1" smtClean="0"/>
              <a:t>compute_color</a:t>
            </a:r>
            <a:r>
              <a:rPr lang="en-US" i="1" dirty="0" smtClean="0"/>
              <a:t>(pixel);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depth = </a:t>
            </a:r>
            <a:r>
              <a:rPr lang="en-US" i="1" dirty="0" err="1" smtClean="0"/>
              <a:t>compute_depth</a:t>
            </a:r>
            <a:r>
              <a:rPr lang="en-US" i="1" dirty="0" smtClean="0"/>
              <a:t>(pixel)</a:t>
            </a:r>
          </a:p>
          <a:p>
            <a:r>
              <a:rPr lang="en-US" i="1" dirty="0"/>
              <a:t>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58017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нагрузки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84784"/>
            <a:ext cx="2479463" cy="18722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39" y="3789040"/>
            <a:ext cx="2688299" cy="151216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699792" y="1700808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1700808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851920" y="1700808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427984" y="1700808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699792" y="2429514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275856" y="242951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851920" y="242951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427984" y="242951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467544" y="1752343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Processors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67544" y="24968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Processors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699792" y="3816418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275856" y="3816418"/>
            <a:ext cx="576064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851920" y="3816418"/>
            <a:ext cx="576064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427984" y="3816418"/>
            <a:ext cx="576064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699792" y="4545124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3275856" y="4545124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851920" y="4545124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4427984" y="4545124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67544" y="3867953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Processors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461248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Processors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29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Унифицированные </a:t>
            </a:r>
            <a:r>
              <a:rPr lang="ru-RU" dirty="0" err="1" smtClean="0"/>
              <a:t>шейдерные</a:t>
            </a:r>
            <a:r>
              <a:rPr lang="ru-RU" dirty="0" smtClean="0"/>
              <a:t> процессоры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2738264" cy="427707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Одни и те же инструкции для обработки вершин и пикселей</a:t>
            </a:r>
          </a:p>
          <a:p>
            <a:r>
              <a:rPr lang="en-US" dirty="0" smtClean="0"/>
              <a:t>AMD</a:t>
            </a:r>
          </a:p>
          <a:p>
            <a:pPr lvl="1"/>
            <a:r>
              <a:rPr lang="ru-RU" dirty="0" smtClean="0"/>
              <a:t>Векторные операции</a:t>
            </a:r>
          </a:p>
          <a:p>
            <a:r>
              <a:rPr lang="en-US" dirty="0" smtClean="0"/>
              <a:t>NVIDIA</a:t>
            </a:r>
          </a:p>
          <a:p>
            <a:pPr lvl="1"/>
            <a:r>
              <a:rPr lang="ru-RU" dirty="0" smtClean="0"/>
              <a:t>Скалярные операции</a:t>
            </a:r>
          </a:p>
          <a:p>
            <a:r>
              <a:rPr lang="ru-RU" b="1" dirty="0" smtClean="0"/>
              <a:t>Унифицированная архитектура позволяет использовать </a:t>
            </a:r>
            <a:r>
              <a:rPr lang="en-US" b="1" dirty="0" smtClean="0"/>
              <a:t>GPU </a:t>
            </a:r>
            <a:r>
              <a:rPr lang="ru-RU" b="1" dirty="0" smtClean="0"/>
              <a:t>для вычислений общего назначения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00808"/>
            <a:ext cx="2479463" cy="18722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63" y="4005064"/>
            <a:ext cx="2688299" cy="15121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468796" y="2208844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vtx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44860" y="2208844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vtx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20924" y="2208844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vtx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96988" y="2208844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vtx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68796" y="2712900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vtx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44860" y="271290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20924" y="271290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196988" y="271290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756828" y="176870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Unified Processors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68796" y="4430901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vtx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044860" y="4430901"/>
            <a:ext cx="57606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vtx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044860" y="4934957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620924" y="4934957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5196988" y="4934957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756828" y="399076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Unified Processors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620924" y="4430901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196988" y="4430901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468796" y="4934957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28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vs CPU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7840754"/>
              </p:ext>
            </p:extLst>
          </p:nvPr>
        </p:nvGraphicFramePr>
        <p:xfrm>
          <a:off x="611560" y="1666776"/>
          <a:ext cx="79248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MIMD,</a:t>
                      </a:r>
                      <a:r>
                        <a:rPr lang="en-US" baseline="0" dirty="0" smtClean="0"/>
                        <a:t> Multiple Instruction Multiple Data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ru-RU" baseline="0" dirty="0" smtClean="0"/>
                        <a:t>Параллелизм на уровне задач</a:t>
                      </a:r>
                    </a:p>
                    <a:p>
                      <a:pPr algn="ctr"/>
                      <a:r>
                        <a:rPr lang="ru-RU" baseline="0" dirty="0" smtClean="0"/>
                        <a:t>Каждая задача – свои инструкции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свои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SIMD, Single Instruction Multiple Data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Параллелизм на уровне данных</a:t>
                      </a:r>
                    </a:p>
                    <a:p>
                      <a:pPr algn="ctr"/>
                      <a:r>
                        <a:rPr lang="ru-RU" dirty="0" smtClean="0"/>
                        <a:t>Одни и те же инструкции для разных</a:t>
                      </a:r>
                      <a:r>
                        <a:rPr lang="ru-RU" baseline="0" dirty="0" smtClean="0"/>
                        <a:t> элементов данных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Низкая задержка памяти (</a:t>
                      </a:r>
                      <a:r>
                        <a:rPr lang="en-US" dirty="0" smtClean="0"/>
                        <a:t>Low Latency</a:t>
                      </a:r>
                      <a:r>
                        <a:rPr lang="ru-RU" dirty="0" smtClean="0"/>
                        <a:t>)</a:t>
                      </a:r>
                    </a:p>
                    <a:p>
                      <a:pPr algn="ctr"/>
                      <a:r>
                        <a:rPr lang="en-US" dirty="0" smtClean="0"/>
                        <a:t>CPU</a:t>
                      </a:r>
                      <a:r>
                        <a:rPr lang="ru-RU" dirty="0" smtClean="0"/>
                        <a:t> ориентирован на минимизацию задержки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 задержка памяти</a:t>
                      </a:r>
                      <a:r>
                        <a:rPr lang="en-US" dirty="0" smtClean="0"/>
                        <a:t> (High</a:t>
                      </a:r>
                      <a:r>
                        <a:rPr lang="en-US" baseline="0" dirty="0" smtClean="0"/>
                        <a:t> Latency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GPU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ориентирован на обработку больших массивов данных (пикселей) </a:t>
                      </a:r>
                      <a:r>
                        <a:rPr lang="en-US" baseline="0" dirty="0" smtClean="0"/>
                        <a:t>(Latency </a:t>
                      </a:r>
                      <a:r>
                        <a:rPr lang="ru-RU" baseline="0" dirty="0" smtClean="0"/>
                        <a:t>можно сокрыть большим объемом вычислений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Большой объем </a:t>
                      </a:r>
                      <a:r>
                        <a:rPr lang="ru-RU" baseline="0" dirty="0" err="1" smtClean="0"/>
                        <a:t>кеша</a:t>
                      </a:r>
                      <a:r>
                        <a:rPr lang="ru-RU" baseline="0" dirty="0" smtClean="0"/>
                        <a:t>, многоуровневое кеширование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Нет необходимости в больших объемах </a:t>
                      </a:r>
                      <a:r>
                        <a:rPr lang="ru-RU" baseline="0" dirty="0" err="1" smtClean="0"/>
                        <a:t>кеша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8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4800" cy="1143000"/>
          </a:xfrm>
        </p:spPr>
        <p:txBody>
          <a:bodyPr/>
          <a:lstStyle/>
          <a:p>
            <a:r>
              <a:rPr lang="en-US" dirty="0" smtClean="0"/>
              <a:t>GPU vs CPU (2)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6484776"/>
              </p:ext>
            </p:extLst>
          </p:nvPr>
        </p:nvGraphicFramePr>
        <p:xfrm>
          <a:off x="611560" y="1628800"/>
          <a:ext cx="79248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Малое количество вычислительных юнитов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Большое</a:t>
                      </a:r>
                      <a:r>
                        <a:rPr lang="ru-RU" baseline="0" dirty="0" smtClean="0"/>
                        <a:t> количество вычислительных юнитов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Необходимость высокой скорости исполнения потока инструкций (с учетом ветвлений)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Ориентированность на </a:t>
                      </a:r>
                      <a:r>
                        <a:rPr lang="en-US" baseline="0" dirty="0" smtClean="0"/>
                        <a:t>SIMD </a:t>
                      </a:r>
                      <a:r>
                        <a:rPr lang="ru-RU" baseline="0" dirty="0" smtClean="0"/>
                        <a:t>задачи</a:t>
                      </a:r>
                      <a:r>
                        <a:rPr lang="en-US" baseline="0" dirty="0" smtClean="0"/>
                        <a:t> =&gt; </a:t>
                      </a:r>
                      <a:r>
                        <a:rPr lang="ru-RU" baseline="0" dirty="0" smtClean="0"/>
                        <a:t>Минимальная синхронизация потоков</a:t>
                      </a:r>
                      <a:endParaRPr lang="en-US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Потоки группами выполняют инструкции для разных элементов данных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Необходимость сложного менеджмента потоков</a:t>
                      </a:r>
                    </a:p>
                    <a:p>
                      <a:pPr algn="ctr"/>
                      <a:r>
                        <a:rPr lang="ru-RU" baseline="0" dirty="0" smtClean="0"/>
                        <a:t>«Тяжеловесные» потоки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Менеджмент потоков значительно проще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«Легковесные» потоки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88376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514</TotalTime>
  <Words>675</Words>
  <Application>Microsoft Office PowerPoint</Application>
  <PresentationFormat>Экран (4:3)</PresentationFormat>
  <Paragraphs>179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Горизонт</vt:lpstr>
      <vt:lpstr>Графические процессоры для ВЫЧИСЛЕНИЙ общего назначения</vt:lpstr>
      <vt:lpstr>содержание</vt:lpstr>
      <vt:lpstr>Что такое GPU?</vt:lpstr>
      <vt:lpstr>Графический конвейер</vt:lpstr>
      <vt:lpstr>Графический конвейер (2)</vt:lpstr>
      <vt:lpstr>Распределение нагрузки</vt:lpstr>
      <vt:lpstr>Унифицированные шейдерные процессоры</vt:lpstr>
      <vt:lpstr>GPU vs CPU</vt:lpstr>
      <vt:lpstr>GPU vs CPU (2)</vt:lpstr>
      <vt:lpstr>GPU vs CPU: Архитектура</vt:lpstr>
      <vt:lpstr>GPGPU</vt:lpstr>
      <vt:lpstr>GPGPU: Задачи</vt:lpstr>
      <vt:lpstr>GPGPU: Инструменты</vt:lpstr>
      <vt:lpstr>GPGPU: Переносимость</vt:lpstr>
      <vt:lpstr>Заключение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процессоры для задач общего назначения</dc:title>
  <dc:creator>Kauter</dc:creator>
  <cp:lastModifiedBy>Вячеслав Чуканов</cp:lastModifiedBy>
  <cp:revision>20</cp:revision>
  <dcterms:created xsi:type="dcterms:W3CDTF">2014-09-20T14:26:51Z</dcterms:created>
  <dcterms:modified xsi:type="dcterms:W3CDTF">2016-10-13T21:04:17Z</dcterms:modified>
</cp:coreProperties>
</file>