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73" r:id="rId7"/>
    <p:sldId id="274" r:id="rId8"/>
    <p:sldId id="271" r:id="rId9"/>
    <p:sldId id="272" r:id="rId10"/>
    <p:sldId id="275" r:id="rId11"/>
    <p:sldId id="259" r:id="rId12"/>
    <p:sldId id="262" r:id="rId13"/>
    <p:sldId id="263" r:id="rId14"/>
    <p:sldId id="264" r:id="rId15"/>
    <p:sldId id="265" r:id="rId16"/>
    <p:sldId id="266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>
        <p:scale>
          <a:sx n="104" d="100"/>
          <a:sy n="104" d="100"/>
        </p:scale>
        <p:origin x="-1740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665EB-7873-4273-8D06-8E1A1D25F6A5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ABAF9-1C94-442F-84B8-EE3C853CE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63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616C-1F9D-4836-9B3A-1D49DB0B6C6A}" type="datetime1">
              <a:rPr lang="ru-RU" smtClean="0"/>
              <a:t>15.02.2017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A77A-3235-4197-B317-FB1D5B4174B4}" type="datetime1">
              <a:rPr lang="ru-RU" smtClean="0"/>
              <a:t>15.02.2017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BA09-654B-4AAF-814F-CD003329BA42}" type="datetime1">
              <a:rPr lang="ru-RU" smtClean="0"/>
              <a:t>15.02.2017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25A-E2E7-4BF5-A828-A969E3D95C46}" type="datetime1">
              <a:rPr lang="ru-RU" smtClean="0"/>
              <a:t>15.02.2017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802F-4F00-47C8-B92C-41DCDB82411D}" type="datetime1">
              <a:rPr lang="ru-RU" smtClean="0"/>
              <a:t>15.02.2017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0470-739B-4BF3-B010-CDF5B77FE2D2}" type="datetime1">
              <a:rPr lang="ru-RU" smtClean="0"/>
              <a:t>15.02.2017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24BE-A6CD-4C35-8B00-E6975EDA4F02}" type="datetime1">
              <a:rPr lang="ru-RU" smtClean="0"/>
              <a:t>15.02.2017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24A2-2BF8-495D-92F2-B8F9D22FE743}" type="datetime1">
              <a:rPr lang="ru-RU" smtClean="0"/>
              <a:t>15.02.2017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4E73-E584-4511-A051-AA0C2EEBF8F7}" type="datetime1">
              <a:rPr lang="ru-RU" smtClean="0"/>
              <a:t>15.02.2017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E2C-461E-401E-AA65-52ABE667B1D0}" type="datetime1">
              <a:rPr lang="ru-RU" smtClean="0"/>
              <a:t>15.02.2017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696F-ACD5-4C6D-8B99-75776F64EE1B}" type="datetime1">
              <a:rPr lang="ru-RU" smtClean="0"/>
              <a:t>15.02.2017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3DFDFBB-B7A8-4B94-8B36-FC5414FD1ABF}" type="datetime1">
              <a:rPr lang="ru-RU" smtClean="0"/>
              <a:t>15.02.2017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4</a:t>
            </a:r>
            <a:endParaRPr lang="ru-RU" dirty="0" smtClean="0"/>
          </a:p>
          <a:p>
            <a:r>
              <a:rPr lang="ru-RU" dirty="0" smtClean="0"/>
              <a:t>Организация вычислений и модель памяти</a:t>
            </a:r>
            <a:r>
              <a:rPr lang="en-US" dirty="0" smtClean="0"/>
              <a:t> CUDA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err="1" smtClean="0"/>
              <a:t>Чуканов</a:t>
            </a:r>
            <a:r>
              <a:rPr lang="ru-RU" dirty="0" smtClean="0"/>
              <a:t> В.С.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Графические процессоры для ВЫЧИСЛЕНИЙ общего назначения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4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CUDA: </a:t>
            </a:r>
            <a:r>
              <a:rPr lang="ru-RU" dirty="0" smtClean="0"/>
              <a:t>Блоки потоков (2)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10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в </a:t>
            </a:r>
            <a:r>
              <a:rPr lang="ru-RU" dirty="0" err="1"/>
              <a:t>кернеле</a:t>
            </a:r>
            <a:endParaRPr lang="ru-RU" dirty="0"/>
          </a:p>
          <a:p>
            <a:pPr lvl="1"/>
            <a:r>
              <a:rPr lang="en-US" dirty="0" err="1"/>
              <a:t>blockIdx.x</a:t>
            </a:r>
            <a:r>
              <a:rPr lang="en-US" dirty="0"/>
              <a:t> (.y, .z) – </a:t>
            </a:r>
            <a:r>
              <a:rPr lang="ru-RU" dirty="0"/>
              <a:t>индекс исполняемого блока</a:t>
            </a:r>
          </a:p>
          <a:p>
            <a:pPr lvl="1"/>
            <a:r>
              <a:rPr lang="en-US" dirty="0" err="1"/>
              <a:t>threadIdx.x</a:t>
            </a:r>
            <a:r>
              <a:rPr lang="en-US" dirty="0"/>
              <a:t> (.y, .z) – </a:t>
            </a:r>
            <a:r>
              <a:rPr lang="ru-RU" dirty="0"/>
              <a:t>индекс исполняемого потока в блоке</a:t>
            </a:r>
          </a:p>
          <a:p>
            <a:pPr lvl="1"/>
            <a:r>
              <a:rPr lang="en-US" dirty="0" err="1"/>
              <a:t>blockDim</a:t>
            </a:r>
            <a:r>
              <a:rPr lang="ru-RU" dirty="0"/>
              <a:t>.</a:t>
            </a:r>
            <a:r>
              <a:rPr lang="en-US" dirty="0"/>
              <a:t>x (.y, .z) – </a:t>
            </a:r>
            <a:r>
              <a:rPr lang="ru-RU" dirty="0"/>
              <a:t>размерность блока</a:t>
            </a:r>
          </a:p>
          <a:p>
            <a:pPr lvl="1"/>
            <a:r>
              <a:rPr lang="en-US" dirty="0" err="1"/>
              <a:t>gridDim</a:t>
            </a:r>
            <a:r>
              <a:rPr lang="ru-RU" dirty="0"/>
              <a:t>.</a:t>
            </a:r>
            <a:r>
              <a:rPr lang="en-US" dirty="0"/>
              <a:t>x (.y, .z) – </a:t>
            </a:r>
            <a:r>
              <a:rPr lang="ru-RU" dirty="0"/>
              <a:t>размерность сетки </a:t>
            </a:r>
            <a:r>
              <a:rPr lang="ru-RU" dirty="0" smtClean="0"/>
              <a:t>блоков</a:t>
            </a:r>
          </a:p>
          <a:p>
            <a:r>
              <a:rPr lang="ru-RU" dirty="0" smtClean="0"/>
              <a:t>Глобальный номер потока (в случае одномерной сетки и блока)</a:t>
            </a:r>
          </a:p>
          <a:p>
            <a:pPr lvl="1"/>
            <a:r>
              <a:rPr lang="en-US" dirty="0" err="1"/>
              <a:t>idx</a:t>
            </a:r>
            <a:r>
              <a:rPr lang="en-US" dirty="0"/>
              <a:t> = </a:t>
            </a:r>
            <a:r>
              <a:rPr lang="en-US" dirty="0" err="1"/>
              <a:t>blockDim.x</a:t>
            </a:r>
            <a:r>
              <a:rPr lang="en-US" dirty="0"/>
              <a:t> * </a:t>
            </a:r>
            <a:r>
              <a:rPr lang="en-US" dirty="0" err="1"/>
              <a:t>blockIdx.x</a:t>
            </a:r>
            <a:r>
              <a:rPr lang="en-US" dirty="0"/>
              <a:t> + </a:t>
            </a:r>
            <a:r>
              <a:rPr lang="en-US" dirty="0" err="1" smtClean="0"/>
              <a:t>threadIdx.x</a:t>
            </a:r>
            <a:r>
              <a:rPr lang="en-US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052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исполнением кода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19138334"/>
              </p:ext>
            </p:extLst>
          </p:nvPr>
        </p:nvGraphicFramePr>
        <p:xfrm>
          <a:off x="611560" y="1412776"/>
          <a:ext cx="7850832" cy="46346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02160"/>
                <a:gridCol w="1944216"/>
                <a:gridCol w="4104456"/>
              </a:tblGrid>
              <a:tr h="63048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Термин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CUDA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Термин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OpenCL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Семантика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048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Kernel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Код программы</a:t>
                      </a:r>
                      <a:endParaRPr lang="ru-RU" dirty="0"/>
                    </a:p>
                  </a:txBody>
                  <a:tcPr/>
                </a:tc>
              </a:tr>
              <a:tr h="6304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Work-item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Единица</a:t>
                      </a:r>
                      <a:r>
                        <a:rPr lang="ru-RU" baseline="0" dirty="0" smtClean="0"/>
                        <a:t> исполнения потока инструкций</a:t>
                      </a:r>
                      <a:endParaRPr lang="ru-RU" dirty="0"/>
                    </a:p>
                  </a:txBody>
                  <a:tcPr/>
                </a:tc>
              </a:tr>
              <a:tr h="10979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Block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Work-group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Группа потоков, имеющих собственную</a:t>
                      </a:r>
                      <a:r>
                        <a:rPr lang="ru-RU" baseline="0" dirty="0" smtClean="0"/>
                        <a:t> разделяемую память и возможность синхронизации</a:t>
                      </a:r>
                      <a:r>
                        <a:rPr lang="en-US" baseline="0" dirty="0" smtClean="0"/>
                        <a:t>.</a:t>
                      </a:r>
                      <a:r>
                        <a:rPr lang="ru-RU" baseline="0" dirty="0" smtClean="0"/>
                        <a:t> Группа обрабатывается на одном мультипроцессоре</a:t>
                      </a:r>
                      <a:endParaRPr lang="ru-RU" dirty="0"/>
                    </a:p>
                  </a:txBody>
                  <a:tcPr/>
                </a:tc>
              </a:tr>
              <a:tr h="6304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N-dimensional Range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Множество</a:t>
                      </a:r>
                      <a:r>
                        <a:rPr lang="ru-RU" baseline="0" dirty="0" smtClean="0"/>
                        <a:t> групп потоков, на которые разбита задача</a:t>
                      </a:r>
                      <a:endParaRPr lang="ru-RU" dirty="0"/>
                    </a:p>
                  </a:txBody>
                  <a:tcPr/>
                </a:tc>
              </a:tr>
              <a:tr h="8445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Warp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Wavefront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Минимальное</a:t>
                      </a:r>
                      <a:r>
                        <a:rPr lang="ru-RU" baseline="0" dirty="0" smtClean="0"/>
                        <a:t> количество потоков, которое исполняется параллельно в силу особенностей архитектуры</a:t>
                      </a:r>
                      <a:r>
                        <a:rPr lang="en-US" baseline="0" dirty="0" smtClean="0"/>
                        <a:t> (SIMD)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6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памяти </a:t>
            </a:r>
            <a:r>
              <a:rPr lang="en-US" dirty="0" smtClean="0"/>
              <a:t>CUDA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12</a:t>
            </a:fld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508167" cy="4114800"/>
          </a:xfr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09600" y="1600200"/>
            <a:ext cx="4322440" cy="4205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Регистры</a:t>
            </a:r>
          </a:p>
          <a:p>
            <a:pPr lvl="1"/>
            <a:r>
              <a:rPr lang="ru-RU" dirty="0" smtClean="0"/>
              <a:t>Расположена на чипе</a:t>
            </a:r>
          </a:p>
          <a:p>
            <a:pPr lvl="1"/>
            <a:r>
              <a:rPr lang="ru-RU" dirty="0" smtClean="0"/>
              <a:t>Минимальная задержка и объем</a:t>
            </a:r>
          </a:p>
          <a:p>
            <a:r>
              <a:rPr lang="ru-RU" dirty="0" smtClean="0"/>
              <a:t>Разделяемая</a:t>
            </a:r>
            <a:r>
              <a:rPr lang="en-US" dirty="0" smtClean="0"/>
              <a:t> (Shared)</a:t>
            </a:r>
          </a:p>
          <a:p>
            <a:pPr lvl="1"/>
            <a:r>
              <a:rPr lang="ru-RU" dirty="0" smtClean="0"/>
              <a:t>Расположена на чипе</a:t>
            </a:r>
          </a:p>
          <a:p>
            <a:pPr lvl="1"/>
            <a:r>
              <a:rPr lang="ru-RU" dirty="0" smtClean="0"/>
              <a:t>Малая задержка</a:t>
            </a:r>
          </a:p>
          <a:p>
            <a:pPr lvl="1"/>
            <a:r>
              <a:rPr lang="ru-RU" dirty="0" smtClean="0"/>
              <a:t>Видна потокам в блоке (</a:t>
            </a:r>
            <a:r>
              <a:rPr lang="en-US" dirty="0" err="1" smtClean="0"/>
              <a:t>Cuda</a:t>
            </a:r>
            <a:r>
              <a:rPr lang="en-US" dirty="0" smtClean="0"/>
              <a:t> thread block</a:t>
            </a:r>
            <a:r>
              <a:rPr lang="ru-RU" dirty="0" smtClean="0"/>
              <a:t>)</a:t>
            </a:r>
          </a:p>
          <a:p>
            <a:r>
              <a:rPr lang="ru-RU" dirty="0" smtClean="0"/>
              <a:t>Глобальная</a:t>
            </a:r>
          </a:p>
          <a:p>
            <a:pPr lvl="1"/>
            <a:r>
              <a:rPr lang="ru-RU" dirty="0" smtClean="0"/>
              <a:t>Наибольшая задержка</a:t>
            </a:r>
          </a:p>
          <a:p>
            <a:pPr lvl="1"/>
            <a:r>
              <a:rPr lang="ru-RU" dirty="0" smtClean="0"/>
              <a:t>Наибольший объем</a:t>
            </a:r>
          </a:p>
          <a:p>
            <a:r>
              <a:rPr lang="ru-RU" dirty="0" smtClean="0"/>
              <a:t>Константная/текстурная</a:t>
            </a:r>
          </a:p>
          <a:p>
            <a:pPr lvl="1"/>
            <a:r>
              <a:rPr lang="en-US" dirty="0" smtClean="0"/>
              <a:t>Read only </a:t>
            </a:r>
            <a:r>
              <a:rPr lang="ru-RU" dirty="0" smtClean="0"/>
              <a:t>для потоков</a:t>
            </a:r>
          </a:p>
          <a:p>
            <a:r>
              <a:rPr lang="ru-RU" dirty="0" smtClean="0"/>
              <a:t>Локальная</a:t>
            </a:r>
          </a:p>
          <a:p>
            <a:pPr lvl="1"/>
            <a:r>
              <a:rPr lang="ru-RU" dirty="0" smtClean="0"/>
              <a:t>Выделяется из глобальной</a:t>
            </a:r>
          </a:p>
        </p:txBody>
      </p:sp>
    </p:spTree>
    <p:extLst>
      <p:ext uri="{BB962C8B-B14F-4D97-AF65-F5344CB8AC3E}">
        <p14:creationId xmlns:p14="http://schemas.microsoft.com/office/powerpoint/2010/main" val="264104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памяти </a:t>
            </a:r>
            <a:r>
              <a:rPr lang="en-US" dirty="0" err="1" smtClean="0"/>
              <a:t>OPenCL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13</a:t>
            </a:fld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556792"/>
            <a:ext cx="5412816" cy="4114800"/>
          </a:xfr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12328"/>
              </p:ext>
            </p:extLst>
          </p:nvPr>
        </p:nvGraphicFramePr>
        <p:xfrm>
          <a:off x="251520" y="1556792"/>
          <a:ext cx="3024336" cy="41044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12168"/>
                <a:gridCol w="1512168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CUDA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OpenCL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Private</a:t>
                      </a:r>
                      <a:endParaRPr lang="ru-RU" dirty="0"/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endParaRPr lang="ru-RU" dirty="0"/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Global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Global</a:t>
                      </a:r>
                      <a:endParaRPr lang="ru-RU" dirty="0"/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Constant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Constant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97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глобальной памяти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Участки глобальной памяти </a:t>
                </a:r>
                <a:r>
                  <a:rPr lang="ru-RU" dirty="0" err="1" smtClean="0"/>
                  <a:t>кешируются</a:t>
                </a:r>
                <a:r>
                  <a:rPr lang="ru-RU" dirty="0" smtClean="0"/>
                  <a:t> при доступе</a:t>
                </a:r>
              </a:p>
              <a:p>
                <a:pPr lvl="1"/>
                <a:r>
                  <a:rPr lang="ru-RU" dirty="0" smtClean="0"/>
                  <a:t>Кеширование работает только на чтение, не на запись</a:t>
                </a:r>
                <a:endParaRPr lang="en-US" dirty="0" smtClean="0"/>
              </a:p>
              <a:p>
                <a:r>
                  <a:rPr lang="ru-RU" dirty="0" smtClean="0"/>
                  <a:t>Выравнивание данных</a:t>
                </a:r>
              </a:p>
              <a:p>
                <a:pPr lvl="1"/>
                <a:r>
                  <a:rPr lang="ru-RU" dirty="0" smtClean="0"/>
                  <a:t>Потоки должны забирать из памяти слова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ru-RU" dirty="0" smtClean="0"/>
                  <a:t>32 </a:t>
                </a:r>
                <a:r>
                  <a:rPr lang="en-US" dirty="0" smtClean="0"/>
                  <a:t>bit</a:t>
                </a:r>
              </a:p>
              <a:p>
                <a:pPr lvl="1"/>
                <a:r>
                  <a:rPr lang="ru-RU" dirty="0" smtClean="0"/>
                  <a:t>Адрес доступа потоками </a:t>
                </a:r>
                <a:r>
                  <a:rPr lang="en-US" dirty="0" smtClean="0"/>
                  <a:t>warp</a:t>
                </a:r>
                <a:r>
                  <a:rPr lang="ru-RU" dirty="0" smtClean="0"/>
                  <a:t> должен быть выравне</a:t>
                </a:r>
                <a:r>
                  <a:rPr lang="ru-RU" dirty="0" smtClean="0"/>
                  <a:t>н на вдвое </a:t>
                </a:r>
                <a:r>
                  <a:rPr lang="ru-RU" dirty="0" err="1" smtClean="0"/>
                  <a:t>бОльшее</a:t>
                </a:r>
                <a:r>
                  <a:rPr lang="ru-RU" dirty="0" smtClean="0"/>
                  <a:t> число бит, чем размер слова для доступа потоком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ru-RU" dirty="0" smtClean="0"/>
                  <a:t>64 </a:t>
                </a:r>
                <a:r>
                  <a:rPr lang="en-US" dirty="0" smtClean="0"/>
                  <a:t>bit</a:t>
                </a:r>
                <a:endParaRPr lang="ru-RU" dirty="0" smtClean="0"/>
              </a:p>
              <a:p>
                <a:r>
                  <a:rPr lang="ru-RU" dirty="0" smtClean="0"/>
                  <a:t>Кеширование данных происходит для </a:t>
                </a:r>
                <a:r>
                  <a:rPr lang="en-US" dirty="0" smtClean="0"/>
                  <a:t>warp (</a:t>
                </a:r>
                <a:r>
                  <a:rPr lang="en-US" dirty="0" err="1" smtClean="0"/>
                  <a:t>wavefront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ru-RU" dirty="0" smtClean="0"/>
                  <a:t>Потоки одного </a:t>
                </a:r>
                <a:r>
                  <a:rPr lang="en-US" dirty="0" smtClean="0"/>
                  <a:t>warp </a:t>
                </a:r>
                <a:r>
                  <a:rPr lang="ru-RU" dirty="0" smtClean="0"/>
                  <a:t>должны адресовать все данные в </a:t>
                </a:r>
                <a:r>
                  <a:rPr lang="ru-RU" dirty="0" err="1" smtClean="0"/>
                  <a:t>кеше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достижения максимальной </a:t>
                </a:r>
                <a:r>
                  <a:rPr lang="ru-RU" dirty="0" smtClean="0"/>
                  <a:t>производительности</a:t>
                </a:r>
              </a:p>
              <a:p>
                <a:pPr lvl="1"/>
                <a:r>
                  <a:rPr lang="en-US" dirty="0" smtClean="0"/>
                  <a:t>Cache line = 128 byte (L1 cache)</a:t>
                </a:r>
                <a:endParaRPr lang="ru-RU" dirty="0" smtClean="0"/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308" t="-2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33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глобальной памяти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15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411760" y="1620541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0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580112" y="1620541"/>
            <a:ext cx="1368152" cy="64807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128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3779912" y="1700807"/>
            <a:ext cx="1800200" cy="487539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30000">
                <a:srgbClr val="85C2FF"/>
              </a:gs>
              <a:gs pos="52000">
                <a:srgbClr val="C4D6EB"/>
              </a:gs>
              <a:gs pos="100000">
                <a:schemeClr val="tx2"/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411760" y="2269347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580112" y="2269347"/>
            <a:ext cx="1368152" cy="64807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 </a:t>
            </a:r>
            <a:r>
              <a:rPr lang="en-US" dirty="0" smtClean="0"/>
              <a:t>132</a:t>
            </a:r>
            <a:endParaRPr lang="ru-RU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3779912" y="2349613"/>
            <a:ext cx="1800200" cy="487539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30000">
                <a:srgbClr val="85C2FF"/>
              </a:gs>
              <a:gs pos="52000">
                <a:srgbClr val="C4D6EB"/>
              </a:gs>
              <a:gs pos="100000">
                <a:schemeClr val="tx2"/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411760" y="2917419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580112" y="2917419"/>
            <a:ext cx="1368152" cy="64807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 </a:t>
            </a:r>
            <a:r>
              <a:rPr lang="en-US" dirty="0" smtClean="0"/>
              <a:t>136</a:t>
            </a:r>
            <a:endParaRPr lang="ru-RU" dirty="0"/>
          </a:p>
        </p:txBody>
      </p:sp>
      <p:sp>
        <p:nvSpPr>
          <p:cNvPr id="13" name="Стрелка вправо 12"/>
          <p:cNvSpPr/>
          <p:nvPr/>
        </p:nvSpPr>
        <p:spPr>
          <a:xfrm>
            <a:off x="3779912" y="2997685"/>
            <a:ext cx="1800200" cy="487539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30000">
                <a:srgbClr val="85C2FF"/>
              </a:gs>
              <a:gs pos="52000">
                <a:srgbClr val="C4D6EB"/>
              </a:gs>
              <a:gs pos="100000">
                <a:schemeClr val="tx2"/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411760" y="3566225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3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580112" y="3566225"/>
            <a:ext cx="1368152" cy="64807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 </a:t>
            </a:r>
            <a:r>
              <a:rPr lang="en-US" dirty="0" smtClean="0"/>
              <a:t>140</a:t>
            </a:r>
            <a:endParaRPr lang="ru-RU" dirty="0"/>
          </a:p>
        </p:txBody>
      </p:sp>
      <p:sp>
        <p:nvSpPr>
          <p:cNvPr id="16" name="Стрелка вправо 15"/>
          <p:cNvSpPr/>
          <p:nvPr/>
        </p:nvSpPr>
        <p:spPr>
          <a:xfrm>
            <a:off x="3779912" y="3646491"/>
            <a:ext cx="1800200" cy="487539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30000">
                <a:srgbClr val="85C2FF"/>
              </a:gs>
              <a:gs pos="52000">
                <a:srgbClr val="C4D6EB"/>
              </a:gs>
              <a:gs pos="100000">
                <a:schemeClr val="tx2"/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411760" y="4194817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4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580112" y="4194817"/>
            <a:ext cx="1368152" cy="64807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 </a:t>
            </a:r>
            <a:r>
              <a:rPr lang="en-US" dirty="0" smtClean="0"/>
              <a:t>144</a:t>
            </a:r>
            <a:endParaRPr lang="ru-RU" dirty="0"/>
          </a:p>
        </p:txBody>
      </p:sp>
      <p:sp>
        <p:nvSpPr>
          <p:cNvPr id="19" name="Стрелка вправо 18"/>
          <p:cNvSpPr/>
          <p:nvPr/>
        </p:nvSpPr>
        <p:spPr>
          <a:xfrm>
            <a:off x="3779912" y="4275083"/>
            <a:ext cx="1800200" cy="487539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30000">
                <a:srgbClr val="85C2FF"/>
              </a:gs>
              <a:gs pos="52000">
                <a:srgbClr val="C4D6EB"/>
              </a:gs>
              <a:gs pos="100000">
                <a:schemeClr val="tx2"/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</a:t>
            </a:r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411760" y="4843623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5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580112" y="4843623"/>
            <a:ext cx="1368152" cy="64807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 </a:t>
            </a:r>
            <a:r>
              <a:rPr lang="en-US" dirty="0" smtClean="0"/>
              <a:t>148</a:t>
            </a:r>
            <a:endParaRPr lang="ru-RU" dirty="0"/>
          </a:p>
        </p:txBody>
      </p:sp>
      <p:sp>
        <p:nvSpPr>
          <p:cNvPr id="22" name="Стрелка вправо 21"/>
          <p:cNvSpPr/>
          <p:nvPr/>
        </p:nvSpPr>
        <p:spPr>
          <a:xfrm>
            <a:off x="3779912" y="4923889"/>
            <a:ext cx="1800200" cy="487539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30000">
                <a:srgbClr val="85C2FF"/>
              </a:gs>
              <a:gs pos="52000">
                <a:srgbClr val="C4D6EB"/>
              </a:gs>
              <a:gs pos="100000">
                <a:schemeClr val="tx2"/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34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Разделяемая память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16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Разделяемая память разбита на «банки» (</a:t>
            </a:r>
            <a:r>
              <a:rPr lang="en-US" dirty="0" smtClean="0"/>
              <a:t>banks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Каждый банк обрабатывает доступ к определенному участку разделяемой памяти</a:t>
            </a:r>
            <a:endParaRPr lang="en-US" dirty="0" smtClean="0"/>
          </a:p>
          <a:p>
            <a:pPr lvl="2"/>
            <a:r>
              <a:rPr lang="ru-RU" dirty="0" smtClean="0"/>
              <a:t>Банк отвечает за доступ к словам (4 байта подряд) с индексами </a:t>
            </a:r>
            <a:r>
              <a:rPr lang="en-US" dirty="0" smtClean="0"/>
              <a:t>word </a:t>
            </a:r>
            <a:r>
              <a:rPr lang="en-US" dirty="0" err="1" smtClean="0"/>
              <a:t>idx</a:t>
            </a:r>
            <a:r>
              <a:rPr lang="en-US" dirty="0" smtClean="0"/>
              <a:t> % bank count</a:t>
            </a:r>
            <a:endParaRPr lang="ru-RU" dirty="0" smtClean="0"/>
          </a:p>
          <a:p>
            <a:pPr lvl="1"/>
            <a:r>
              <a:rPr lang="en-US" dirty="0" smtClean="0"/>
              <a:t>32 </a:t>
            </a:r>
            <a:r>
              <a:rPr lang="ru-RU" dirty="0" smtClean="0"/>
              <a:t>банка</a:t>
            </a:r>
            <a:r>
              <a:rPr lang="en-US" dirty="0" smtClean="0"/>
              <a:t>, 48kb </a:t>
            </a:r>
            <a:r>
              <a:rPr lang="ru-RU" dirty="0" smtClean="0"/>
              <a:t>разделяемой памяти (</a:t>
            </a:r>
            <a:r>
              <a:rPr lang="en-US" dirty="0" smtClean="0"/>
              <a:t>Fermi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Множественный доступ участкам разделяемой памяти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ank conflict</a:t>
            </a:r>
            <a:r>
              <a:rPr lang="ru-RU" dirty="0" smtClean="0"/>
              <a:t> – если участки «принадлежат» одному банку</a:t>
            </a:r>
            <a:endParaRPr lang="en-US" dirty="0" smtClean="0"/>
          </a:p>
          <a:p>
            <a:r>
              <a:rPr lang="ru-RU" dirty="0" smtClean="0"/>
              <a:t>Разделяемая память не медленнее регистров в случае отсутствия </a:t>
            </a:r>
            <a:r>
              <a:rPr lang="en-US" dirty="0" smtClean="0"/>
              <a:t>bank conflicts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1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17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Имеются на каждом мультипроцессоре</a:t>
            </a:r>
          </a:p>
          <a:p>
            <a:r>
              <a:rPr lang="ru-RU" dirty="0" smtClean="0"/>
              <a:t>Размер варьируется</a:t>
            </a:r>
          </a:p>
          <a:p>
            <a:pPr lvl="1"/>
            <a:r>
              <a:rPr lang="ru-RU" dirty="0" smtClean="0"/>
              <a:t>32</a:t>
            </a:r>
            <a:r>
              <a:rPr lang="en-US" dirty="0" smtClean="0"/>
              <a:t>K </a:t>
            </a:r>
            <a:r>
              <a:rPr lang="en-US" dirty="0" smtClean="0"/>
              <a:t>of 32bit registers </a:t>
            </a:r>
            <a:r>
              <a:rPr lang="ru-RU" dirty="0" smtClean="0"/>
              <a:t>(</a:t>
            </a:r>
            <a:r>
              <a:rPr lang="en-US" dirty="0" smtClean="0"/>
              <a:t>Fermi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64K </a:t>
            </a:r>
            <a:r>
              <a:rPr lang="en-US" dirty="0"/>
              <a:t>of 32bit registers </a:t>
            </a:r>
            <a:r>
              <a:rPr lang="ru-RU" dirty="0" smtClean="0"/>
              <a:t>(</a:t>
            </a:r>
            <a:r>
              <a:rPr lang="en-US" dirty="0" smtClean="0"/>
              <a:t>Kepler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Количество </a:t>
            </a:r>
            <a:r>
              <a:rPr lang="ru-RU" dirty="0" smtClean="0"/>
              <a:t>блоков (</a:t>
            </a:r>
            <a:r>
              <a:rPr lang="en-US" dirty="0" smtClean="0"/>
              <a:t>CUDA Blocks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которые могут выполняться параллельно на мультипроцессоре</a:t>
            </a:r>
          </a:p>
          <a:p>
            <a:pPr lvl="1"/>
            <a:r>
              <a:rPr lang="ru-RU" dirty="0" smtClean="0"/>
              <a:t>8 </a:t>
            </a:r>
            <a:r>
              <a:rPr lang="en-US" dirty="0" smtClean="0"/>
              <a:t>Fermi, 16 </a:t>
            </a:r>
            <a:r>
              <a:rPr lang="en-US" dirty="0" err="1" smtClean="0"/>
              <a:t>kepler</a:t>
            </a:r>
            <a:endParaRPr lang="en-US" dirty="0" smtClean="0"/>
          </a:p>
          <a:p>
            <a:pPr lvl="1"/>
            <a:r>
              <a:rPr lang="ru-RU" dirty="0" smtClean="0"/>
              <a:t>Может быть ограничено числом регистров, используемых блоком</a:t>
            </a:r>
          </a:p>
          <a:p>
            <a:pPr lvl="2"/>
            <a:r>
              <a:rPr lang="ru-RU" dirty="0" smtClean="0"/>
              <a:t>Суммарно по потокам в блоке</a:t>
            </a:r>
          </a:p>
          <a:p>
            <a:r>
              <a:rPr lang="ru-RU" dirty="0" smtClean="0"/>
              <a:t>Переменные размещаются в локальной памяти, если не хватает регистров</a:t>
            </a:r>
          </a:p>
          <a:p>
            <a:pPr lvl="1"/>
            <a:r>
              <a:rPr lang="ru-RU" dirty="0" smtClean="0"/>
              <a:t>Падение производительности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40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Константная И текстурная память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18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Только для чтения (</a:t>
            </a:r>
            <a:r>
              <a:rPr lang="en-US" dirty="0" smtClean="0"/>
              <a:t>GPU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Broadcast</a:t>
            </a:r>
          </a:p>
          <a:p>
            <a:pPr lvl="1"/>
            <a:r>
              <a:rPr lang="ru-RU" dirty="0" smtClean="0"/>
              <a:t>Если все потоки обращаются к одной константе</a:t>
            </a:r>
          </a:p>
          <a:p>
            <a:pPr lvl="1"/>
            <a:r>
              <a:rPr lang="ru-RU" dirty="0" smtClean="0"/>
              <a:t>Эффективное кеширование</a:t>
            </a:r>
            <a:endParaRPr lang="en-US" dirty="0" smtClean="0"/>
          </a:p>
          <a:p>
            <a:r>
              <a:rPr lang="ru-RU" dirty="0" err="1" smtClean="0"/>
              <a:t>Кешируется</a:t>
            </a:r>
            <a:r>
              <a:rPr lang="ru-RU" dirty="0" smtClean="0"/>
              <a:t> независимо на каждом мультипроцессоре</a:t>
            </a:r>
          </a:p>
          <a:p>
            <a:r>
              <a:rPr lang="ru-RU" dirty="0" smtClean="0"/>
              <a:t>Текстурная память </a:t>
            </a:r>
            <a:r>
              <a:rPr lang="ru-RU" dirty="0" err="1" smtClean="0"/>
              <a:t>кешируется</a:t>
            </a:r>
            <a:r>
              <a:rPr lang="ru-RU" dirty="0" smtClean="0"/>
              <a:t> нелинейно</a:t>
            </a:r>
          </a:p>
          <a:p>
            <a:pPr lvl="1"/>
            <a:r>
              <a:rPr lang="ru-RU" dirty="0" err="1" smtClean="0"/>
              <a:t>Кешируются</a:t>
            </a:r>
            <a:r>
              <a:rPr lang="ru-RU" dirty="0" smtClean="0"/>
              <a:t> соседние пиксели в 2</a:t>
            </a:r>
            <a:r>
              <a:rPr lang="en-US" dirty="0" smtClean="0"/>
              <a:t>D</a:t>
            </a:r>
            <a:endParaRPr lang="ru-RU" dirty="0" smtClean="0"/>
          </a:p>
          <a:p>
            <a:pPr lvl="1"/>
            <a:r>
              <a:rPr lang="ru-RU" dirty="0" smtClean="0"/>
              <a:t>Выгодно при определенном паттерне доступа к памяти</a:t>
            </a:r>
            <a:endParaRPr lang="en-US" dirty="0" smtClean="0"/>
          </a:p>
          <a:p>
            <a:pPr lvl="2"/>
            <a:r>
              <a:rPr lang="ru-RU" dirty="0" smtClean="0"/>
              <a:t>Обработка изображений</a:t>
            </a:r>
          </a:p>
          <a:p>
            <a:pPr lvl="2"/>
            <a:r>
              <a:rPr lang="ru-RU" dirty="0" smtClean="0"/>
              <a:t>Трассировка лучей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25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19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Максимальная производительность</a:t>
            </a:r>
          </a:p>
          <a:p>
            <a:pPr lvl="1"/>
            <a:r>
              <a:rPr lang="ru-RU" dirty="0" smtClean="0"/>
              <a:t>Глобальная память</a:t>
            </a:r>
          </a:p>
          <a:p>
            <a:pPr lvl="2"/>
            <a:r>
              <a:rPr lang="ru-RU" dirty="0" smtClean="0"/>
              <a:t>Последовательный доступ </a:t>
            </a:r>
          </a:p>
          <a:p>
            <a:pPr lvl="2"/>
            <a:r>
              <a:rPr lang="ru-RU" dirty="0" smtClean="0"/>
              <a:t>Выравнивание</a:t>
            </a:r>
          </a:p>
          <a:p>
            <a:pPr lvl="1"/>
            <a:r>
              <a:rPr lang="ru-RU" dirty="0" smtClean="0"/>
              <a:t>Разделяемая память</a:t>
            </a:r>
          </a:p>
          <a:p>
            <a:pPr lvl="2"/>
            <a:r>
              <a:rPr lang="ru-RU" dirty="0" smtClean="0"/>
              <a:t>Избегать </a:t>
            </a:r>
            <a:r>
              <a:rPr lang="en-US" dirty="0" smtClean="0"/>
              <a:t>bank conflicts</a:t>
            </a:r>
          </a:p>
          <a:p>
            <a:pPr lvl="2"/>
            <a:r>
              <a:rPr lang="ru-RU" dirty="0" smtClean="0"/>
              <a:t>Копировать в разделяемую память данные из глобальной для обработки</a:t>
            </a:r>
          </a:p>
          <a:p>
            <a:pPr lvl="1"/>
            <a:r>
              <a:rPr lang="ru-RU" dirty="0" smtClean="0"/>
              <a:t>Регистры</a:t>
            </a:r>
          </a:p>
          <a:p>
            <a:pPr lvl="2"/>
            <a:r>
              <a:rPr lang="ru-RU" dirty="0" smtClean="0"/>
              <a:t>Слишком много регистров на блок ведет к падению производительности</a:t>
            </a:r>
            <a:endParaRPr lang="en-US" dirty="0" smtClean="0"/>
          </a:p>
          <a:p>
            <a:pPr lvl="1"/>
            <a:r>
              <a:rPr lang="ru-RU" dirty="0" smtClean="0"/>
              <a:t>Константная</a:t>
            </a:r>
          </a:p>
          <a:p>
            <a:pPr lvl="2"/>
            <a:r>
              <a:rPr lang="ru-RU" dirty="0" smtClean="0"/>
              <a:t>Если переменная не меняется на </a:t>
            </a:r>
            <a:r>
              <a:rPr lang="en-US" dirty="0" smtClean="0"/>
              <a:t>GPU</a:t>
            </a:r>
          </a:p>
          <a:p>
            <a:pPr lvl="2"/>
            <a:r>
              <a:rPr lang="ru-RU" dirty="0" smtClean="0"/>
              <a:t>Эффективное кеширование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72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2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322440" cy="4114800"/>
          </a:xfrm>
        </p:spPr>
        <p:txBody>
          <a:bodyPr/>
          <a:lstStyle/>
          <a:p>
            <a:r>
              <a:rPr lang="en-US" dirty="0" smtClean="0"/>
              <a:t>GPU</a:t>
            </a:r>
            <a:r>
              <a:rPr lang="ru-RU" dirty="0"/>
              <a:t> </a:t>
            </a:r>
            <a:r>
              <a:rPr lang="ru-RU" dirty="0" smtClean="0"/>
              <a:t>для вычислений общего назначения</a:t>
            </a:r>
            <a:endParaRPr lang="en-US" dirty="0" smtClean="0"/>
          </a:p>
          <a:p>
            <a:r>
              <a:rPr lang="ru-RU" dirty="0" smtClean="0"/>
              <a:t>Архитектура </a:t>
            </a:r>
            <a:r>
              <a:rPr lang="en-US" dirty="0" smtClean="0"/>
              <a:t>GPU</a:t>
            </a:r>
          </a:p>
          <a:p>
            <a:r>
              <a:rPr lang="ru-RU" dirty="0" smtClean="0"/>
              <a:t>Исполнение кода</a:t>
            </a:r>
          </a:p>
          <a:p>
            <a:r>
              <a:rPr lang="ru-RU" dirty="0" smtClean="0"/>
              <a:t>Модель памяти</a:t>
            </a:r>
          </a:p>
          <a:p>
            <a:r>
              <a:rPr lang="ru-RU" dirty="0" smtClean="0"/>
              <a:t>Глобальная память</a:t>
            </a:r>
          </a:p>
          <a:p>
            <a:r>
              <a:rPr lang="ru-RU" dirty="0" smtClean="0"/>
              <a:t>Разделяемая память</a:t>
            </a:r>
          </a:p>
          <a:p>
            <a:r>
              <a:rPr lang="ru-RU" dirty="0" smtClean="0"/>
              <a:t>Регистры</a:t>
            </a:r>
          </a:p>
          <a:p>
            <a:r>
              <a:rPr lang="ru-RU" dirty="0" smtClean="0"/>
              <a:t>Константная </a:t>
            </a:r>
            <a:br>
              <a:rPr lang="ru-RU" dirty="0" smtClean="0"/>
            </a:br>
            <a:r>
              <a:rPr lang="ru-RU" dirty="0" smtClean="0"/>
              <a:t>и текстурная память</a:t>
            </a:r>
          </a:p>
          <a:p>
            <a:r>
              <a:rPr lang="ru-RU" dirty="0" smtClean="0"/>
              <a:t>Заключение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068960"/>
            <a:ext cx="5391555" cy="189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ru-RU" dirty="0" smtClean="0"/>
              <a:t>для вычислений Общего назначения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3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754488" cy="3773016"/>
          </a:xfrm>
        </p:spPr>
        <p:txBody>
          <a:bodyPr>
            <a:normAutofit/>
          </a:bodyPr>
          <a:lstStyle/>
          <a:p>
            <a:r>
              <a:rPr lang="ru-RU" dirty="0" smtClean="0"/>
              <a:t>Упрощенная модель кеширования</a:t>
            </a:r>
          </a:p>
          <a:p>
            <a:r>
              <a:rPr lang="ru-RU" dirty="0" smtClean="0"/>
              <a:t>Параллелизм на уровне данных</a:t>
            </a:r>
          </a:p>
          <a:p>
            <a:pPr lvl="1"/>
            <a:r>
              <a:rPr lang="en-US" dirty="0" smtClean="0"/>
              <a:t>SIMD (Single Instruction Multiple Data)</a:t>
            </a:r>
          </a:p>
          <a:p>
            <a:r>
              <a:rPr lang="ru-RU" dirty="0" smtClean="0"/>
              <a:t>Множество </a:t>
            </a:r>
            <a:r>
              <a:rPr lang="en-US" dirty="0" smtClean="0"/>
              <a:t>ALU</a:t>
            </a:r>
          </a:p>
          <a:p>
            <a:pPr lvl="1"/>
            <a:r>
              <a:rPr lang="ru-RU" dirty="0" smtClean="0"/>
              <a:t>Множество исполнительных потоков</a:t>
            </a:r>
          </a:p>
          <a:p>
            <a:r>
              <a:rPr lang="ru-RU" dirty="0" smtClean="0"/>
              <a:t>Максимальная эффективность</a:t>
            </a:r>
          </a:p>
          <a:p>
            <a:pPr lvl="1"/>
            <a:r>
              <a:rPr lang="ru-RU" dirty="0" smtClean="0"/>
              <a:t>Максимум данных</a:t>
            </a:r>
          </a:p>
          <a:p>
            <a:pPr lvl="1"/>
            <a:r>
              <a:rPr lang="ru-RU" dirty="0" smtClean="0"/>
              <a:t>Минимум точек синхронизации</a:t>
            </a:r>
          </a:p>
          <a:p>
            <a:pPr lvl="1"/>
            <a:r>
              <a:rPr lang="ru-RU" dirty="0" smtClean="0"/>
              <a:t>Минимум ветвлений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88839"/>
            <a:ext cx="3443901" cy="2295359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162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GPU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4</a:t>
            </a:fld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7924800" cy="3409724"/>
          </a:xfrm>
        </p:spPr>
      </p:pic>
    </p:spTree>
    <p:extLst>
      <p:ext uri="{BB962C8B-B14F-4D97-AF65-F5344CB8AC3E}">
        <p14:creationId xmlns:p14="http://schemas.microsoft.com/office/powerpoint/2010/main" val="169958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GPU: </a:t>
            </a:r>
            <a:r>
              <a:rPr lang="en-US" dirty="0" err="1" smtClean="0"/>
              <a:t>Kepler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5</a:t>
            </a:fld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12775"/>
            <a:ext cx="4088207" cy="4426679"/>
          </a:xfr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09600" y="1600200"/>
            <a:ext cx="3746376" cy="4061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8 SMX</a:t>
            </a:r>
          </a:p>
          <a:p>
            <a:pPr lvl="1"/>
            <a:r>
              <a:rPr lang="en-US" dirty="0" smtClean="0"/>
              <a:t>CUDA Streaming Multiprocessor</a:t>
            </a:r>
          </a:p>
          <a:p>
            <a:r>
              <a:rPr lang="en-US" dirty="0" smtClean="0"/>
              <a:t>1536 </a:t>
            </a:r>
            <a:r>
              <a:rPr lang="ru-RU" dirty="0" smtClean="0"/>
              <a:t>Ядер </a:t>
            </a:r>
            <a:r>
              <a:rPr lang="en-US" dirty="0" smtClean="0"/>
              <a:t>CUDA</a:t>
            </a:r>
            <a:endParaRPr lang="ru-RU" dirty="0" smtClean="0"/>
          </a:p>
          <a:p>
            <a:pPr lvl="1"/>
            <a:r>
              <a:rPr lang="en-US" dirty="0" smtClean="0"/>
              <a:t>CUDA Streaming Processor</a:t>
            </a:r>
            <a:endParaRPr lang="ru-RU" dirty="0" smtClean="0"/>
          </a:p>
          <a:p>
            <a:pPr lvl="1"/>
            <a:r>
              <a:rPr lang="ru-RU" dirty="0" smtClean="0"/>
              <a:t>По 192 ядра в каждом мультипроцессоре</a:t>
            </a:r>
          </a:p>
        </p:txBody>
      </p:sp>
    </p:spTree>
    <p:extLst>
      <p:ext uri="{BB962C8B-B14F-4D97-AF65-F5344CB8AC3E}">
        <p14:creationId xmlns:p14="http://schemas.microsoft.com/office/powerpoint/2010/main" val="40023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на </a:t>
            </a:r>
            <a:r>
              <a:rPr lang="en-US" dirty="0" smtClean="0"/>
              <a:t>GPU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6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Программа на </a:t>
            </a:r>
            <a:r>
              <a:rPr lang="en-US" dirty="0" smtClean="0"/>
              <a:t>GPU = Kernel</a:t>
            </a:r>
          </a:p>
          <a:p>
            <a:r>
              <a:rPr lang="ru-RU" dirty="0" err="1"/>
              <a:t>Кернел</a:t>
            </a:r>
            <a:r>
              <a:rPr lang="ru-RU" dirty="0"/>
              <a:t> исполняется параллельно с кодом на </a:t>
            </a:r>
            <a:r>
              <a:rPr lang="en-US" dirty="0" smtClean="0"/>
              <a:t>CPU</a:t>
            </a:r>
          </a:p>
          <a:p>
            <a:pPr lvl="1"/>
            <a:r>
              <a:rPr lang="ru-RU" dirty="0" smtClean="0"/>
              <a:t>Т.е. вызов является асинхронным</a:t>
            </a:r>
            <a:endParaRPr lang="ru-RU" dirty="0"/>
          </a:p>
          <a:p>
            <a:r>
              <a:rPr lang="ru-RU" dirty="0" smtClean="0"/>
              <a:t>Запуск </a:t>
            </a:r>
            <a:r>
              <a:rPr lang="ru-RU" dirty="0" err="1" smtClean="0"/>
              <a:t>кернела</a:t>
            </a:r>
            <a:r>
              <a:rPr lang="ru-RU" dirty="0" smtClean="0"/>
              <a:t> = вызов функции</a:t>
            </a:r>
            <a:endParaRPr lang="en-US" dirty="0" smtClean="0"/>
          </a:p>
          <a:p>
            <a:pPr lvl="1"/>
            <a:r>
              <a:rPr lang="en-US" dirty="0" err="1" smtClean="0"/>
              <a:t>kernelName</a:t>
            </a:r>
            <a:r>
              <a:rPr lang="en-US" dirty="0" smtClean="0"/>
              <a:t> </a:t>
            </a:r>
            <a:r>
              <a:rPr lang="en-US" dirty="0"/>
              <a:t>&lt;&lt;&lt; </a:t>
            </a:r>
            <a:r>
              <a:rPr lang="en-US" dirty="0" err="1"/>
              <a:t>gridDim</a:t>
            </a:r>
            <a:r>
              <a:rPr lang="en-US" dirty="0"/>
              <a:t>, </a:t>
            </a:r>
            <a:r>
              <a:rPr lang="en-US" dirty="0" err="1" smtClean="0"/>
              <a:t>blockDim</a:t>
            </a:r>
            <a:r>
              <a:rPr lang="en-US" dirty="0" smtClean="0"/>
              <a:t>&gt;&gt;&gt; </a:t>
            </a:r>
            <a:r>
              <a:rPr lang="en-US" dirty="0"/>
              <a:t>( input </a:t>
            </a:r>
            <a:r>
              <a:rPr lang="en-US" dirty="0" smtClean="0"/>
              <a:t>);</a:t>
            </a:r>
            <a:endParaRPr lang="ru-RU" dirty="0" smtClean="0"/>
          </a:p>
          <a:p>
            <a:pPr lvl="1"/>
            <a:r>
              <a:rPr lang="en-US" dirty="0" err="1"/>
              <a:t>gridDim</a:t>
            </a:r>
            <a:r>
              <a:rPr lang="en-US" dirty="0"/>
              <a:t>, </a:t>
            </a:r>
            <a:r>
              <a:rPr lang="en-US" dirty="0" err="1" smtClean="0"/>
              <a:t>blockDim</a:t>
            </a:r>
            <a:r>
              <a:rPr lang="ru-RU" dirty="0" smtClean="0"/>
              <a:t> – параметры, задающие кол-во потоков для исполнения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559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</a:t>
            </a:r>
            <a:r>
              <a:rPr lang="en-US" dirty="0" smtClean="0"/>
              <a:t>Kernel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7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Объявление функции-</a:t>
            </a:r>
            <a:r>
              <a:rPr lang="ru-RU" dirty="0" err="1" smtClean="0"/>
              <a:t>кернела</a:t>
            </a:r>
            <a:endParaRPr lang="en-US" dirty="0" smtClean="0"/>
          </a:p>
          <a:p>
            <a:pPr lvl="1"/>
            <a:r>
              <a:rPr lang="en-US" sz="1800" dirty="0">
                <a:solidFill>
                  <a:srgbClr val="6F008A"/>
                </a:solidFill>
                <a:latin typeface="Consolas"/>
              </a:rPr>
              <a:t>__global__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latin typeface="Consolas"/>
              </a:rPr>
              <a:t>void </a:t>
            </a:r>
            <a:r>
              <a:rPr lang="en-US" sz="1800" dirty="0" err="1" smtClean="0">
                <a:latin typeface="Consolas"/>
              </a:rPr>
              <a:t>kernelName</a:t>
            </a:r>
            <a:r>
              <a:rPr lang="en-US" sz="1800" dirty="0" smtClean="0">
                <a:latin typeface="Consolas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value</a:t>
            </a:r>
            <a:r>
              <a:rPr lang="en-US" sz="1800" dirty="0" smtClean="0">
                <a:latin typeface="Consolas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 smtClean="0"/>
              <a:t>В </a:t>
            </a:r>
            <a:r>
              <a:rPr lang="ru-RU" dirty="0" err="1" smtClean="0"/>
              <a:t>кернел</a:t>
            </a:r>
            <a:r>
              <a:rPr lang="ru-RU" dirty="0" smtClean="0"/>
              <a:t> нельзя передавать указатель на </a:t>
            </a:r>
            <a:r>
              <a:rPr lang="en-US" dirty="0" smtClean="0"/>
              <a:t>CPU </a:t>
            </a:r>
            <a:r>
              <a:rPr lang="ru-RU" dirty="0" smtClean="0"/>
              <a:t>память</a:t>
            </a:r>
            <a:endParaRPr lang="en-US" dirty="0" smtClean="0"/>
          </a:p>
          <a:p>
            <a:pPr lvl="1"/>
            <a:r>
              <a:rPr lang="ru-RU" dirty="0" smtClean="0"/>
              <a:t>Объекты должны быть переданы по значению, не по ссылке</a:t>
            </a:r>
          </a:p>
          <a:p>
            <a:pPr lvl="1"/>
            <a:r>
              <a:rPr lang="ru-RU" dirty="0" smtClean="0"/>
              <a:t>Исключение – если данные были выделены в области памяти </a:t>
            </a:r>
            <a:r>
              <a:rPr lang="en-US" dirty="0" smtClean="0"/>
              <a:t>GPU</a:t>
            </a: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47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CUDA: </a:t>
            </a:r>
            <a:r>
              <a:rPr lang="ru-RU" dirty="0" smtClean="0"/>
              <a:t>распределение потоков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8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Исполнение</a:t>
            </a:r>
          </a:p>
          <a:p>
            <a:r>
              <a:rPr lang="ru-RU" dirty="0" smtClean="0"/>
              <a:t>Потоки объединены в </a:t>
            </a:r>
            <a:r>
              <a:rPr lang="en-US" dirty="0" smtClean="0"/>
              <a:t>Warp</a:t>
            </a:r>
            <a:endParaRPr lang="ru-RU" dirty="0" smtClean="0"/>
          </a:p>
          <a:p>
            <a:pPr lvl="1"/>
            <a:r>
              <a:rPr lang="ru-RU" dirty="0" smtClean="0"/>
              <a:t>32 потока, исполняющих параллельно одну и ту же инструкцию</a:t>
            </a:r>
          </a:p>
          <a:p>
            <a:pPr lvl="1"/>
            <a:r>
              <a:rPr lang="ru-RU" dirty="0" smtClean="0"/>
              <a:t>Эти потоки всегда синхронизированы</a:t>
            </a:r>
          </a:p>
          <a:p>
            <a:pPr lvl="1"/>
            <a:r>
              <a:rPr lang="ru-RU" dirty="0" smtClean="0"/>
              <a:t>Разбиение на </a:t>
            </a:r>
            <a:r>
              <a:rPr lang="en-US" dirty="0" smtClean="0"/>
              <a:t>warp’</a:t>
            </a:r>
            <a:r>
              <a:rPr lang="ru-RU" dirty="0" smtClean="0"/>
              <a:t>ы осуществляется драйвером</a:t>
            </a:r>
          </a:p>
          <a:p>
            <a:r>
              <a:rPr lang="ru-RU" dirty="0" smtClean="0"/>
              <a:t>Управление исполнением соответствует архитектуре</a:t>
            </a:r>
          </a:p>
          <a:p>
            <a:pPr lvl="1"/>
            <a:r>
              <a:rPr lang="ru-RU" dirty="0" smtClean="0"/>
              <a:t>Потоки задаются блоками</a:t>
            </a:r>
          </a:p>
          <a:p>
            <a:pPr lvl="1"/>
            <a:r>
              <a:rPr lang="ru-RU" dirty="0" smtClean="0"/>
              <a:t>Блоки задаются матрицей (</a:t>
            </a:r>
            <a:r>
              <a:rPr lang="en-US" dirty="0" smtClean="0"/>
              <a:t>1d / 2d / 3d</a:t>
            </a:r>
            <a:r>
              <a:rPr lang="ru-RU" dirty="0" smtClean="0"/>
              <a:t>) 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75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CUDA: </a:t>
            </a:r>
            <a:r>
              <a:rPr lang="ru-RU" dirty="0" smtClean="0"/>
              <a:t>Блоки потоков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9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Блок потоков</a:t>
            </a:r>
          </a:p>
          <a:p>
            <a:pPr lvl="1"/>
            <a:r>
              <a:rPr lang="ru-RU" dirty="0" smtClean="0"/>
              <a:t>Каждый блок содержит некоторое кол-во потоков (</a:t>
            </a:r>
            <a:r>
              <a:rPr lang="en-US" dirty="0" err="1" smtClean="0"/>
              <a:t>blockDim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желательно, кратное размерности </a:t>
            </a:r>
            <a:r>
              <a:rPr lang="en-US" dirty="0" smtClean="0"/>
              <a:t>warp</a:t>
            </a:r>
            <a:endParaRPr lang="ru-RU" dirty="0" smtClean="0"/>
          </a:p>
          <a:p>
            <a:pPr lvl="1"/>
            <a:r>
              <a:rPr lang="ru-RU" dirty="0" smtClean="0"/>
              <a:t>Блок исполняется на одном мультипроцессоре – потоки блока не мигрируют между мультипроцессорами</a:t>
            </a:r>
          </a:p>
          <a:p>
            <a:pPr lvl="1"/>
            <a:r>
              <a:rPr lang="ru-RU" dirty="0" smtClean="0"/>
              <a:t>Размерность индекса -  3</a:t>
            </a:r>
            <a:r>
              <a:rPr lang="en-US" dirty="0" smtClean="0"/>
              <a:t>D</a:t>
            </a:r>
            <a:endParaRPr lang="ru-RU" dirty="0"/>
          </a:p>
          <a:p>
            <a:pPr lvl="2"/>
            <a:r>
              <a:rPr lang="ru-RU" dirty="0" smtClean="0"/>
              <a:t>По каждому измерению можно задать макс. значение индекса потока</a:t>
            </a:r>
          </a:p>
          <a:p>
            <a:r>
              <a:rPr lang="ru-RU" dirty="0" smtClean="0"/>
              <a:t>Сетка потоков</a:t>
            </a:r>
          </a:p>
          <a:p>
            <a:pPr lvl="1"/>
            <a:r>
              <a:rPr lang="ru-RU" dirty="0" smtClean="0"/>
              <a:t>Содержит количество потоков по каждому измерению </a:t>
            </a:r>
          </a:p>
          <a:p>
            <a:pPr lvl="1"/>
            <a:r>
              <a:rPr lang="ru-RU" dirty="0"/>
              <a:t>Размерность индекса -  3</a:t>
            </a:r>
            <a:r>
              <a:rPr lang="en-US" dirty="0"/>
              <a:t>D</a:t>
            </a:r>
            <a:endParaRPr lang="ru-RU" dirty="0"/>
          </a:p>
          <a:p>
            <a:pPr lvl="2"/>
            <a:r>
              <a:rPr lang="ru-RU" dirty="0"/>
              <a:t>По каждому измерению можно задать макс. значение индекса </a:t>
            </a:r>
            <a:r>
              <a:rPr lang="ru-RU" dirty="0" smtClean="0"/>
              <a:t>блока</a:t>
            </a:r>
            <a:endParaRPr lang="ru-RU" dirty="0"/>
          </a:p>
          <a:p>
            <a:pPr lvl="1"/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2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798</TotalTime>
  <Words>851</Words>
  <Application>Microsoft Office PowerPoint</Application>
  <PresentationFormat>Экран (4:3)</PresentationFormat>
  <Paragraphs>207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Горизонт</vt:lpstr>
      <vt:lpstr>Графические процессоры для ВЫЧИСЛЕНИЙ общего назначения</vt:lpstr>
      <vt:lpstr>содержание</vt:lpstr>
      <vt:lpstr>GPU для вычислений Общего назначения</vt:lpstr>
      <vt:lpstr>Архитектура GPU</vt:lpstr>
      <vt:lpstr>Архитектура GPU: Kepler</vt:lpstr>
      <vt:lpstr>Программа на GPU</vt:lpstr>
      <vt:lpstr>Параметры Kernel</vt:lpstr>
      <vt:lpstr>CUDA: распределение потоков</vt:lpstr>
      <vt:lpstr>CUDA: Блоки потоков</vt:lpstr>
      <vt:lpstr>CUDA: Блоки потоков (2)</vt:lpstr>
      <vt:lpstr>Управление исполнением кода</vt:lpstr>
      <vt:lpstr>Модель памяти CUDA</vt:lpstr>
      <vt:lpstr>Модель памяти OPenCL</vt:lpstr>
      <vt:lpstr>Доступ к глобальной памяти</vt:lpstr>
      <vt:lpstr>Доступ к глобальной памяти</vt:lpstr>
      <vt:lpstr>Разделяемая память</vt:lpstr>
      <vt:lpstr>Регистры</vt:lpstr>
      <vt:lpstr>Константная И текстурная память</vt:lpstr>
      <vt:lpstr>Заключение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Графические процессоры для задач общего назначения</dc:title>
  <dc:creator>Kauter</dc:creator>
  <cp:lastModifiedBy>1</cp:lastModifiedBy>
  <cp:revision>45</cp:revision>
  <dcterms:created xsi:type="dcterms:W3CDTF">2014-09-20T14:26:51Z</dcterms:created>
  <dcterms:modified xsi:type="dcterms:W3CDTF">2017-02-15T12:51:05Z</dcterms:modified>
</cp:coreProperties>
</file>