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73" r:id="rId6"/>
    <p:sldId id="274" r:id="rId7"/>
    <p:sldId id="275" r:id="rId8"/>
    <p:sldId id="281" r:id="rId9"/>
    <p:sldId id="282" r:id="rId10"/>
    <p:sldId id="276" r:id="rId11"/>
    <p:sldId id="277" r:id="rId12"/>
    <p:sldId id="278" r:id="rId13"/>
    <p:sldId id="279" r:id="rId14"/>
    <p:sldId id="280" r:id="rId15"/>
    <p:sldId id="283" r:id="rId16"/>
    <p:sldId id="284" r:id="rId17"/>
    <p:sldId id="289" r:id="rId18"/>
    <p:sldId id="287" r:id="rId19"/>
    <p:sldId id="285" r:id="rId20"/>
    <p:sldId id="286" r:id="rId21"/>
    <p:sldId id="288" r:id="rId22"/>
    <p:sldId id="270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665EB-7873-4273-8D06-8E1A1D25F6A5}" type="datetimeFigureOut">
              <a:rPr lang="ru-RU" smtClean="0"/>
              <a:t>10.11.2016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ABAF9-1C94-442F-84B8-EE3C853CE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63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616C-1F9D-4836-9B3A-1D49DB0B6C6A}" type="datetime1">
              <a:rPr lang="ru-RU" smtClean="0"/>
              <a:t>10.11.2016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A77A-3235-4197-B317-FB1D5B4174B4}" type="datetime1">
              <a:rPr lang="ru-RU" smtClean="0"/>
              <a:t>10.11.2016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BA09-654B-4AAF-814F-CD003329BA42}" type="datetime1">
              <a:rPr lang="ru-RU" smtClean="0"/>
              <a:t>10.11.2016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B25A-E2E7-4BF5-A828-A969E3D95C46}" type="datetime1">
              <a:rPr lang="ru-RU" smtClean="0"/>
              <a:t>10.11.2016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802F-4F00-47C8-B92C-41DCDB82411D}" type="datetime1">
              <a:rPr lang="ru-RU" smtClean="0"/>
              <a:t>10.11.2016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0470-739B-4BF3-B010-CDF5B77FE2D2}" type="datetime1">
              <a:rPr lang="ru-RU" smtClean="0"/>
              <a:t>10.11.2016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24BE-A6CD-4C35-8B00-E6975EDA4F02}" type="datetime1">
              <a:rPr lang="ru-RU" smtClean="0"/>
              <a:t>10.11.2016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24A2-2BF8-495D-92F2-B8F9D22FE743}" type="datetime1">
              <a:rPr lang="ru-RU" smtClean="0"/>
              <a:t>10.11.2016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4E73-E584-4511-A051-AA0C2EEBF8F7}" type="datetime1">
              <a:rPr lang="ru-RU" smtClean="0"/>
              <a:t>10.11.2016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EE2C-461E-401E-AA65-52ABE667B1D0}" type="datetime1">
              <a:rPr lang="ru-RU" smtClean="0"/>
              <a:t>10.11.2016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696F-ACD5-4C6D-8B99-75776F64EE1B}" type="datetime1">
              <a:rPr lang="ru-RU" smtClean="0"/>
              <a:t>10.11.2016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3DFDFBB-B7A8-4B94-8B36-FC5414FD1ABF}" type="datetime1">
              <a:rPr lang="ru-RU" smtClean="0"/>
              <a:t>10.11.2016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ru-RU" dirty="0" smtClean="0"/>
              <a:t>№</a:t>
            </a:r>
            <a:r>
              <a:rPr lang="en-US" dirty="0" smtClean="0"/>
              <a:t>5</a:t>
            </a:r>
            <a:endParaRPr lang="ru-RU" dirty="0" smtClean="0"/>
          </a:p>
          <a:p>
            <a:r>
              <a:rPr lang="ru-RU" dirty="0" smtClean="0"/>
              <a:t>Управление памятью с помощью </a:t>
            </a:r>
            <a:r>
              <a:rPr lang="en-US" dirty="0" smtClean="0"/>
              <a:t>CUDA</a:t>
            </a:r>
            <a:r>
              <a:rPr lang="ru-RU" dirty="0" smtClean="0"/>
              <a:t>. Потоки команд </a:t>
            </a:r>
            <a:r>
              <a:rPr lang="en-US" dirty="0" smtClean="0"/>
              <a:t>CUDA.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err="1" smtClean="0"/>
              <a:t>Чуканов</a:t>
            </a:r>
            <a:r>
              <a:rPr lang="ru-RU" dirty="0" smtClean="0"/>
              <a:t> В.С.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Графические процессоры для ВЫЧИСЛЕНИЙ общего назначения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24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Копирование памяти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10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218884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cudaMemcpy</a:t>
            </a:r>
            <a:r>
              <a:rPr lang="en-US" dirty="0"/>
              <a:t> </a:t>
            </a:r>
            <a:r>
              <a:rPr lang="en-US" dirty="0" smtClean="0"/>
              <a:t>(void *</a:t>
            </a:r>
            <a:r>
              <a:rPr lang="en-US" dirty="0" err="1" smtClean="0"/>
              <a:t>dst</a:t>
            </a:r>
            <a:r>
              <a:rPr lang="en-US" dirty="0" smtClean="0"/>
              <a:t>,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void </a:t>
            </a:r>
            <a:r>
              <a:rPr lang="en-US" dirty="0" smtClean="0"/>
              <a:t>*</a:t>
            </a:r>
            <a:r>
              <a:rPr lang="en-US" dirty="0" err="1" smtClean="0"/>
              <a:t>src</a:t>
            </a:r>
            <a:r>
              <a:rPr lang="en-US" dirty="0" smtClean="0"/>
              <a:t>,  </a:t>
            </a:r>
            <a:br>
              <a:rPr lang="en-US" dirty="0" smtClean="0"/>
            </a:br>
            <a:r>
              <a:rPr lang="en-US" dirty="0" err="1" smtClean="0"/>
              <a:t>size_t</a:t>
            </a:r>
            <a:r>
              <a:rPr lang="en-US" dirty="0" smtClean="0"/>
              <a:t>  count, 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/>
              <a:t>cudaMemcpyKind</a:t>
            </a:r>
            <a:r>
              <a:rPr lang="en-US" dirty="0"/>
              <a:t> </a:t>
            </a:r>
            <a:r>
              <a:rPr lang="en-US" dirty="0" smtClean="0"/>
              <a:t> kind) </a:t>
            </a:r>
          </a:p>
          <a:p>
            <a:pPr lvl="1"/>
            <a:r>
              <a:rPr lang="en-US" dirty="0" err="1" smtClean="0"/>
              <a:t>dst</a:t>
            </a:r>
            <a:r>
              <a:rPr lang="en-US" dirty="0" smtClean="0"/>
              <a:t> – </a:t>
            </a:r>
            <a:r>
              <a:rPr lang="ru-RU" dirty="0" smtClean="0"/>
              <a:t>куда копировать</a:t>
            </a:r>
          </a:p>
          <a:p>
            <a:pPr lvl="1"/>
            <a:r>
              <a:rPr lang="en-US" dirty="0" err="1" smtClean="0"/>
              <a:t>src</a:t>
            </a:r>
            <a:r>
              <a:rPr lang="ru-RU" dirty="0" smtClean="0"/>
              <a:t> – откуда копировать</a:t>
            </a:r>
          </a:p>
          <a:p>
            <a:pPr lvl="1"/>
            <a:r>
              <a:rPr lang="en-US" dirty="0" smtClean="0"/>
              <a:t>count</a:t>
            </a:r>
            <a:r>
              <a:rPr lang="ru-RU" dirty="0" smtClean="0"/>
              <a:t> – объем памяти для копирования (в байтах)</a:t>
            </a:r>
          </a:p>
          <a:p>
            <a:pPr lvl="1"/>
            <a:r>
              <a:rPr lang="en-US" dirty="0" smtClean="0"/>
              <a:t>kind</a:t>
            </a:r>
            <a:r>
              <a:rPr lang="ru-RU" dirty="0" smtClean="0"/>
              <a:t> – направление копирования данных</a:t>
            </a:r>
          </a:p>
          <a:p>
            <a:pPr lvl="2"/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878521"/>
              </p:ext>
            </p:extLst>
          </p:nvPr>
        </p:nvGraphicFramePr>
        <p:xfrm>
          <a:off x="611560" y="3933056"/>
          <a:ext cx="7924800" cy="1097280"/>
        </p:xfrm>
        <a:graphic>
          <a:graphicData uri="http://schemas.openxmlformats.org/drawingml/2006/table">
            <a:tbl>
              <a:tblPr/>
              <a:tblGrid>
                <a:gridCol w="3962400"/>
                <a:gridCol w="3962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cudaMemcpyHostToHost</a:t>
                      </a:r>
                      <a:r>
                        <a:rPr lang="en-US" dirty="0"/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Host -&gt; Host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cudaMemcpyHostToDevice</a:t>
                      </a:r>
                      <a:r>
                        <a:rPr lang="en-US" dirty="0"/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Host -&gt; Device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1"/>
                        <a:t>cudaMemcpyDeviceToHost</a:t>
                      </a:r>
                      <a:r>
                        <a:rPr lang="en-US"/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Device -&gt; Host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1"/>
                        <a:t>cudaMemcpyDeviceToDevice</a:t>
                      </a:r>
                      <a:r>
                        <a:rPr lang="en-US"/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Device -&gt; Device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26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Асинхронные операции с памятью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11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cudaMemcpy</a:t>
            </a:r>
            <a:endParaRPr lang="en-US" dirty="0" smtClean="0"/>
          </a:p>
          <a:p>
            <a:pPr lvl="1"/>
            <a:r>
              <a:rPr lang="ru-RU" dirty="0" smtClean="0"/>
              <a:t>Синхронное копирование памяти – ожидает исполнения предыдущих операций</a:t>
            </a:r>
            <a:endParaRPr lang="en-US" dirty="0" smtClean="0"/>
          </a:p>
          <a:p>
            <a:pPr lvl="1"/>
            <a:r>
              <a:rPr lang="en-US" dirty="0" smtClean="0"/>
              <a:t>CPU </a:t>
            </a:r>
            <a:r>
              <a:rPr lang="ru-RU" dirty="0" smtClean="0"/>
              <a:t>ожидает окончания исполнения команд на </a:t>
            </a:r>
            <a:r>
              <a:rPr lang="en-US" dirty="0" smtClean="0"/>
              <a:t>GPU</a:t>
            </a:r>
            <a:endParaRPr lang="ru-RU" dirty="0" smtClean="0"/>
          </a:p>
          <a:p>
            <a:r>
              <a:rPr lang="en-US" dirty="0" err="1" smtClean="0"/>
              <a:t>cudaMemcpyAsync</a:t>
            </a:r>
            <a:endParaRPr lang="en-US" dirty="0" smtClean="0"/>
          </a:p>
          <a:p>
            <a:pPr lvl="1"/>
            <a:r>
              <a:rPr lang="ru-RU" dirty="0" smtClean="0"/>
              <a:t>Асинхронное выполнение команды копирования</a:t>
            </a:r>
          </a:p>
          <a:p>
            <a:pPr lvl="1"/>
            <a:r>
              <a:rPr lang="ru-RU" dirty="0" smtClean="0"/>
              <a:t>Управление </a:t>
            </a:r>
            <a:r>
              <a:rPr lang="en-US" dirty="0" smtClean="0"/>
              <a:t>CPU </a:t>
            </a:r>
            <a:r>
              <a:rPr lang="ru-RU" dirty="0" smtClean="0"/>
              <a:t>возвращается раньше, чем завершится копирование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605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Асинхронные операции с </a:t>
            </a:r>
            <a:r>
              <a:rPr lang="ru-RU" dirty="0" smtClean="0"/>
              <a:t>памятью (2)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12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Копирование </a:t>
            </a:r>
            <a:r>
              <a:rPr lang="en-US" dirty="0" smtClean="0"/>
              <a:t>pitched memory</a:t>
            </a:r>
            <a:endParaRPr lang="ru-RU" dirty="0" smtClean="0"/>
          </a:p>
          <a:p>
            <a:pPr lvl="1"/>
            <a:r>
              <a:rPr lang="en-US" dirty="0" smtClean="0"/>
              <a:t>cudaMemcpy2DAsync </a:t>
            </a:r>
            <a:r>
              <a:rPr lang="en-US" dirty="0"/>
              <a:t>	</a:t>
            </a:r>
            <a:r>
              <a:rPr lang="en-US" dirty="0" smtClean="0"/>
              <a:t>(void *</a:t>
            </a:r>
            <a:r>
              <a:rPr lang="en-US" dirty="0" err="1" smtClean="0"/>
              <a:t>dst</a:t>
            </a:r>
            <a:r>
              <a:rPr lang="en-US" dirty="0" smtClean="0"/>
              <a:t>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</a:t>
            </a:r>
            <a:r>
              <a:rPr lang="en-US" dirty="0" err="1" smtClean="0"/>
              <a:t>size_t</a:t>
            </a:r>
            <a:r>
              <a:rPr lang="en-US" dirty="0" smtClean="0"/>
              <a:t>  	</a:t>
            </a:r>
            <a:r>
              <a:rPr lang="en-US" dirty="0" err="1" smtClean="0"/>
              <a:t>dpitch</a:t>
            </a:r>
            <a:r>
              <a:rPr lang="en-US" dirty="0" smtClean="0"/>
              <a:t>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</a:t>
            </a:r>
            <a:r>
              <a:rPr lang="en-US" dirty="0" err="1"/>
              <a:t>const</a:t>
            </a:r>
            <a:r>
              <a:rPr lang="en-US" dirty="0"/>
              <a:t> void *  	</a:t>
            </a:r>
            <a:r>
              <a:rPr lang="en-US" dirty="0" err="1"/>
              <a:t>src</a:t>
            </a:r>
            <a:r>
              <a:rPr lang="en-US" dirty="0" smtClean="0"/>
              <a:t>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</a:t>
            </a:r>
            <a:r>
              <a:rPr lang="en-US" dirty="0" err="1"/>
              <a:t>size_t</a:t>
            </a:r>
            <a:r>
              <a:rPr lang="en-US" dirty="0"/>
              <a:t>  	</a:t>
            </a:r>
            <a:r>
              <a:rPr lang="en-US" dirty="0" err="1"/>
              <a:t>spitch</a:t>
            </a:r>
            <a:r>
              <a:rPr lang="en-US" dirty="0" smtClean="0"/>
              <a:t>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err="1"/>
              <a:t>size_t</a:t>
            </a:r>
            <a:r>
              <a:rPr lang="en-US" dirty="0"/>
              <a:t>  	width</a:t>
            </a:r>
            <a:r>
              <a:rPr lang="en-US" dirty="0" smtClean="0"/>
              <a:t>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</a:t>
            </a:r>
            <a:r>
              <a:rPr lang="en-US" dirty="0" err="1"/>
              <a:t>size_t</a:t>
            </a:r>
            <a:r>
              <a:rPr lang="en-US" dirty="0"/>
              <a:t>  	height</a:t>
            </a:r>
            <a:r>
              <a:rPr lang="en-US" dirty="0" smtClean="0"/>
              <a:t>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cudaMemcpyKind</a:t>
            </a:r>
            <a:r>
              <a:rPr lang="en-US" dirty="0"/>
              <a:t>  	kind</a:t>
            </a:r>
            <a:r>
              <a:rPr lang="en-US" dirty="0" smtClean="0"/>
              <a:t>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</a:t>
            </a:r>
            <a:r>
              <a:rPr lang="en-US" dirty="0" err="1"/>
              <a:t>cudaStream_t</a:t>
            </a:r>
            <a:r>
              <a:rPr lang="en-US" dirty="0"/>
              <a:t>  	stream </a:t>
            </a:r>
            <a:r>
              <a:rPr lang="en-US" dirty="0" smtClean="0"/>
              <a:t>=</a:t>
            </a:r>
            <a:r>
              <a:rPr lang="ru-RU" dirty="0" smtClean="0"/>
              <a:t> 0)</a:t>
            </a:r>
          </a:p>
          <a:p>
            <a:r>
              <a:rPr lang="en-US" dirty="0" err="1"/>
              <a:t>cudaStream_t</a:t>
            </a:r>
            <a:r>
              <a:rPr lang="en-US" dirty="0"/>
              <a:t>  </a:t>
            </a:r>
            <a:r>
              <a:rPr lang="en-US" dirty="0" smtClean="0"/>
              <a:t>stream</a:t>
            </a:r>
          </a:p>
          <a:p>
            <a:pPr lvl="1"/>
            <a:r>
              <a:rPr lang="ru-RU" dirty="0" smtClean="0"/>
              <a:t>Поток исполнения команд </a:t>
            </a:r>
            <a:r>
              <a:rPr lang="en-US" dirty="0" smtClean="0"/>
              <a:t>GPU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030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 исполнения команд </a:t>
            </a:r>
            <a:r>
              <a:rPr lang="en-US" dirty="0" smtClean="0"/>
              <a:t>GPU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13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CPU </a:t>
            </a:r>
            <a:r>
              <a:rPr lang="ru-RU" dirty="0" smtClean="0"/>
              <a:t>составляет очередь запросов для </a:t>
            </a:r>
            <a:r>
              <a:rPr lang="en-US" dirty="0" smtClean="0"/>
              <a:t>GPU </a:t>
            </a:r>
            <a:endParaRPr lang="ru-RU" dirty="0" smtClean="0"/>
          </a:p>
          <a:p>
            <a:pPr lvl="1"/>
            <a:r>
              <a:rPr lang="ru-RU" dirty="0" smtClean="0"/>
              <a:t>Скопировать данные </a:t>
            </a:r>
            <a:r>
              <a:rPr lang="en-US" dirty="0" smtClean="0"/>
              <a:t>CPU-&gt;GPU</a:t>
            </a:r>
          </a:p>
          <a:p>
            <a:pPr lvl="1"/>
            <a:r>
              <a:rPr lang="ru-RU" dirty="0" smtClean="0"/>
              <a:t>Выполнить </a:t>
            </a:r>
            <a:r>
              <a:rPr lang="en-US" dirty="0" smtClean="0"/>
              <a:t>kernel</a:t>
            </a:r>
          </a:p>
          <a:p>
            <a:pPr lvl="1"/>
            <a:r>
              <a:rPr lang="ru-RU" dirty="0"/>
              <a:t>Скопировать данные </a:t>
            </a:r>
            <a:r>
              <a:rPr lang="en-US" dirty="0"/>
              <a:t>G</a:t>
            </a:r>
            <a:r>
              <a:rPr lang="en-US" dirty="0" smtClean="0"/>
              <a:t>PU-&gt;CPU</a:t>
            </a:r>
          </a:p>
          <a:p>
            <a:r>
              <a:rPr lang="en-US" dirty="0" err="1" smtClean="0"/>
              <a:t>cudaStream_t</a:t>
            </a:r>
            <a:r>
              <a:rPr lang="en-US" dirty="0" smtClean="0"/>
              <a:t> - </a:t>
            </a:r>
            <a:r>
              <a:rPr lang="ru-RU" dirty="0" smtClean="0"/>
              <a:t>очередь запросов, поток исполнения команд</a:t>
            </a:r>
          </a:p>
          <a:p>
            <a:pPr lvl="1"/>
            <a:r>
              <a:rPr lang="ru-RU" dirty="0" smtClean="0"/>
              <a:t>Существует поток по умолчанию (</a:t>
            </a:r>
            <a:r>
              <a:rPr lang="en-US" dirty="0" smtClean="0"/>
              <a:t>null stream</a:t>
            </a:r>
            <a:r>
              <a:rPr lang="ru-RU" dirty="0" smtClean="0"/>
              <a:t>)</a:t>
            </a:r>
          </a:p>
          <a:p>
            <a:pPr lvl="1"/>
            <a:r>
              <a:rPr lang="en-US" dirty="0" err="1"/>
              <a:t>cudaStream_t</a:t>
            </a:r>
            <a:r>
              <a:rPr lang="en-US" dirty="0"/>
              <a:t> stream1; </a:t>
            </a:r>
            <a:endParaRPr lang="ru-RU" dirty="0" smtClean="0"/>
          </a:p>
          <a:p>
            <a:pPr lvl="1"/>
            <a:r>
              <a:rPr lang="en-US" dirty="0" err="1" smtClean="0"/>
              <a:t>cudaError_t</a:t>
            </a:r>
            <a:r>
              <a:rPr lang="en-US" dirty="0" smtClean="0"/>
              <a:t> </a:t>
            </a:r>
            <a:r>
              <a:rPr lang="en-US" dirty="0"/>
              <a:t>result; </a:t>
            </a:r>
            <a:endParaRPr lang="ru-RU" dirty="0" smtClean="0"/>
          </a:p>
          <a:p>
            <a:pPr lvl="1"/>
            <a:r>
              <a:rPr lang="en-US" dirty="0" smtClean="0"/>
              <a:t>result </a:t>
            </a:r>
            <a:r>
              <a:rPr lang="en-US" dirty="0"/>
              <a:t>= </a:t>
            </a:r>
            <a:r>
              <a:rPr lang="en-US" dirty="0" err="1"/>
              <a:t>cudaStreamCreate</a:t>
            </a:r>
            <a:r>
              <a:rPr lang="en-US" dirty="0"/>
              <a:t>(&amp;stream1</a:t>
            </a:r>
            <a:r>
              <a:rPr lang="en-US" dirty="0" smtClean="0"/>
              <a:t>)</a:t>
            </a:r>
            <a:r>
              <a:rPr lang="ru-RU" dirty="0" smtClean="0"/>
              <a:t>;</a:t>
            </a:r>
          </a:p>
          <a:p>
            <a:pPr lvl="1"/>
            <a:r>
              <a:rPr lang="en-US" dirty="0" smtClean="0"/>
              <a:t>result </a:t>
            </a:r>
            <a:r>
              <a:rPr lang="en-US" dirty="0"/>
              <a:t>= </a:t>
            </a:r>
            <a:r>
              <a:rPr lang="en-US" dirty="0" err="1"/>
              <a:t>cudaStreamDestroy</a:t>
            </a:r>
            <a:r>
              <a:rPr lang="en-US" dirty="0"/>
              <a:t>(stream1</a:t>
            </a:r>
            <a:r>
              <a:rPr lang="en-US" dirty="0" smtClean="0"/>
              <a:t>)</a:t>
            </a:r>
            <a:r>
              <a:rPr lang="ru-RU" dirty="0" smtClean="0"/>
              <a:t>;</a:t>
            </a:r>
            <a:endParaRPr lang="ru-RU" dirty="0"/>
          </a:p>
          <a:p>
            <a:pPr lvl="1"/>
            <a:endParaRPr lang="ru-RU" dirty="0" smtClean="0"/>
          </a:p>
          <a:p>
            <a:pPr lvl="1"/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3483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Асинхронное исполнение операций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14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Kernel </a:t>
            </a:r>
            <a:r>
              <a:rPr lang="ru-RU" dirty="0" smtClean="0"/>
              <a:t>по умолчанию выполняется асинхронно с кодом </a:t>
            </a:r>
            <a:r>
              <a:rPr lang="en-US" dirty="0" smtClean="0"/>
              <a:t>CPU </a:t>
            </a:r>
            <a:endParaRPr lang="ru-RU" dirty="0" smtClean="0"/>
          </a:p>
          <a:p>
            <a:pPr lvl="1"/>
            <a:r>
              <a:rPr lang="en-US" dirty="0" err="1"/>
              <a:t>cudaMemcpy</a:t>
            </a:r>
            <a:r>
              <a:rPr lang="en-US" dirty="0"/>
              <a:t>(</a:t>
            </a:r>
            <a:r>
              <a:rPr lang="en-US" dirty="0" err="1"/>
              <a:t>d_a</a:t>
            </a:r>
            <a:r>
              <a:rPr lang="en-US" dirty="0"/>
              <a:t>, a, </a:t>
            </a:r>
            <a:r>
              <a:rPr lang="en-US" dirty="0" err="1"/>
              <a:t>numBytes</a:t>
            </a:r>
            <a:r>
              <a:rPr lang="en-US" dirty="0"/>
              <a:t>, </a:t>
            </a:r>
            <a:r>
              <a:rPr lang="en-US" dirty="0" err="1"/>
              <a:t>cudaMemcpyHostToDevice</a:t>
            </a:r>
            <a:r>
              <a:rPr lang="en-US" dirty="0" smtClean="0"/>
              <a:t>);</a:t>
            </a:r>
          </a:p>
          <a:p>
            <a:pPr lvl="1"/>
            <a:r>
              <a:rPr lang="en-US" i="1" dirty="0" smtClean="0"/>
              <a:t>increment</a:t>
            </a:r>
            <a:r>
              <a:rPr lang="en-US" dirty="0" smtClean="0"/>
              <a:t> &lt;&lt;&lt;1, </a:t>
            </a:r>
            <a:r>
              <a:rPr lang="en-US" i="1" dirty="0" smtClean="0"/>
              <a:t>N</a:t>
            </a:r>
            <a:r>
              <a:rPr lang="en-US" dirty="0" smtClean="0"/>
              <a:t> &gt;&gt;&gt;(</a:t>
            </a:r>
            <a:r>
              <a:rPr lang="en-US" dirty="0" err="1" smtClean="0"/>
              <a:t>d_a</a:t>
            </a:r>
            <a:r>
              <a:rPr lang="en-US" dirty="0" smtClean="0"/>
              <a:t>)</a:t>
            </a:r>
            <a:r>
              <a:rPr lang="ru-RU" dirty="0" smtClean="0"/>
              <a:t>;</a:t>
            </a:r>
            <a:endParaRPr lang="en-US" dirty="0" smtClean="0"/>
          </a:p>
          <a:p>
            <a:pPr lvl="1"/>
            <a:r>
              <a:rPr lang="en-US" dirty="0" err="1" smtClean="0"/>
              <a:t>myCpuFunction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  <a:r>
              <a:rPr lang="ru-RU" dirty="0"/>
              <a:t>;</a:t>
            </a:r>
            <a:endParaRPr lang="en-US" dirty="0"/>
          </a:p>
          <a:p>
            <a:pPr lvl="1"/>
            <a:r>
              <a:rPr lang="en-US" dirty="0" err="1"/>
              <a:t>cudaMemcpy</a:t>
            </a:r>
            <a:r>
              <a:rPr lang="en-US" dirty="0"/>
              <a:t>(a, </a:t>
            </a:r>
            <a:r>
              <a:rPr lang="en-US" dirty="0" err="1"/>
              <a:t>d_a</a:t>
            </a:r>
            <a:r>
              <a:rPr lang="en-US" dirty="0"/>
              <a:t>, </a:t>
            </a:r>
            <a:r>
              <a:rPr lang="en-US" dirty="0" err="1"/>
              <a:t>numBytes</a:t>
            </a:r>
            <a:r>
              <a:rPr lang="en-US" dirty="0"/>
              <a:t>, </a:t>
            </a:r>
            <a:r>
              <a:rPr lang="en-US" dirty="0" err="1"/>
              <a:t>cudaMemcpyDeviceToHost</a:t>
            </a:r>
            <a:r>
              <a:rPr lang="en-US" dirty="0" smtClean="0"/>
              <a:t>);</a:t>
            </a:r>
            <a:endParaRPr lang="ru-RU" dirty="0" smtClean="0"/>
          </a:p>
          <a:p>
            <a:pPr marL="342900" lvl="1" indent="-342900"/>
            <a:r>
              <a:rPr lang="en-US" i="1" dirty="0"/>
              <a:t>increment</a:t>
            </a:r>
            <a:r>
              <a:rPr lang="en-US" dirty="0"/>
              <a:t> &lt;&lt;&lt;1, </a:t>
            </a:r>
            <a:r>
              <a:rPr lang="en-US" i="1" dirty="0"/>
              <a:t>N</a:t>
            </a:r>
            <a:r>
              <a:rPr lang="en-US" dirty="0"/>
              <a:t> &gt;&gt;&gt;(</a:t>
            </a:r>
            <a:r>
              <a:rPr lang="en-US" dirty="0" err="1" smtClean="0"/>
              <a:t>d_a</a:t>
            </a:r>
            <a:r>
              <a:rPr lang="en-US" dirty="0" smtClean="0"/>
              <a:t>)</a:t>
            </a:r>
            <a:r>
              <a:rPr lang="ru-RU" dirty="0"/>
              <a:t> </a:t>
            </a:r>
            <a:r>
              <a:rPr lang="ru-RU" dirty="0" smtClean="0"/>
              <a:t> выполняется параллельно с </a:t>
            </a:r>
            <a:r>
              <a:rPr lang="en-US" dirty="0" err="1"/>
              <a:t>myCpuFunction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 smtClean="0"/>
              <a:t>)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1274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Асинхронное исполнение Операций на </a:t>
            </a:r>
            <a:r>
              <a:rPr lang="en-US" dirty="0" smtClean="0"/>
              <a:t>GPU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15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132474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Копирования памяти </a:t>
            </a:r>
            <a:r>
              <a:rPr lang="en-US" dirty="0" smtClean="0"/>
              <a:t>CPU =&gt; GPU, GPU =&gt; CPU </a:t>
            </a:r>
            <a:r>
              <a:rPr lang="ru-RU" dirty="0" smtClean="0"/>
              <a:t>могут быть исполнены параллельно с </a:t>
            </a:r>
            <a:r>
              <a:rPr lang="en-US" dirty="0" smtClean="0"/>
              <a:t>kernel</a:t>
            </a:r>
            <a:endParaRPr lang="ru-RU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CPU</a:t>
            </a:r>
            <a:r>
              <a:rPr lang="ru-RU" b="1" dirty="0" smtClean="0">
                <a:solidFill>
                  <a:srgbClr val="FF0000"/>
                </a:solidFill>
              </a:rPr>
              <a:t> память должна быть </a:t>
            </a:r>
            <a:r>
              <a:rPr lang="en-US" b="1" dirty="0" smtClean="0">
                <a:solidFill>
                  <a:srgbClr val="FF0000"/>
                </a:solidFill>
              </a:rPr>
              <a:t>PINNED!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Default-</a:t>
            </a:r>
            <a:r>
              <a:rPr lang="ru-RU" b="1" dirty="0" smtClean="0">
                <a:solidFill>
                  <a:srgbClr val="FF0000"/>
                </a:solidFill>
              </a:rPr>
              <a:t>поток исполнения не должен быть использован!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2924944"/>
            <a:ext cx="8280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/>
              <a:t>for (int i = 0; i &lt; nStreams; ++i)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offset = </a:t>
            </a:r>
            <a:r>
              <a:rPr lang="en-US" dirty="0" err="1"/>
              <a:t>i</a:t>
            </a:r>
            <a:r>
              <a:rPr lang="en-US" dirty="0"/>
              <a:t> * </a:t>
            </a:r>
            <a:r>
              <a:rPr lang="en-US" dirty="0" err="1"/>
              <a:t>streamSize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cudaMemcpyAsync</a:t>
            </a:r>
            <a:r>
              <a:rPr lang="en-US" dirty="0"/>
              <a:t>(&amp;</a:t>
            </a:r>
            <a:r>
              <a:rPr lang="en-US" dirty="0" err="1"/>
              <a:t>d_a</a:t>
            </a:r>
            <a:r>
              <a:rPr lang="en-US" dirty="0"/>
              <a:t>[offset], &amp;a[offset], </a:t>
            </a:r>
            <a:r>
              <a:rPr lang="en-US" dirty="0" err="1"/>
              <a:t>streamBytes</a:t>
            </a:r>
            <a:r>
              <a:rPr lang="en-US" dirty="0"/>
              <a:t>, </a:t>
            </a:r>
            <a:r>
              <a:rPr lang="en-US" dirty="0" err="1"/>
              <a:t>cudaMemcpyHostToDevice</a:t>
            </a:r>
            <a:r>
              <a:rPr lang="en-US" dirty="0"/>
              <a:t>, </a:t>
            </a:r>
            <a:r>
              <a:rPr lang="en-US" i="1" dirty="0"/>
              <a:t>stream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 smtClean="0"/>
              <a:t>]);</a:t>
            </a:r>
          </a:p>
          <a:p>
            <a:endParaRPr lang="en-US" dirty="0"/>
          </a:p>
          <a:p>
            <a:r>
              <a:rPr lang="en-US" dirty="0"/>
              <a:t>    kernel &lt;&lt; &lt;</a:t>
            </a:r>
            <a:r>
              <a:rPr lang="en-US" dirty="0" err="1"/>
              <a:t>streamSize</a:t>
            </a:r>
            <a:r>
              <a:rPr lang="en-US" dirty="0"/>
              <a:t> / </a:t>
            </a:r>
            <a:r>
              <a:rPr lang="en-US" dirty="0" err="1"/>
              <a:t>blockSize</a:t>
            </a:r>
            <a:r>
              <a:rPr lang="en-US" dirty="0"/>
              <a:t>, </a:t>
            </a:r>
            <a:r>
              <a:rPr lang="en-US" dirty="0" err="1"/>
              <a:t>blockSize</a:t>
            </a:r>
            <a:r>
              <a:rPr lang="en-US" dirty="0"/>
              <a:t>, 0, </a:t>
            </a:r>
            <a:r>
              <a:rPr lang="en-US" i="1" dirty="0"/>
              <a:t>stream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&gt;&gt; &gt;(</a:t>
            </a:r>
            <a:r>
              <a:rPr lang="en-US" dirty="0" err="1"/>
              <a:t>d_a</a:t>
            </a:r>
            <a:r>
              <a:rPr lang="en-US" dirty="0"/>
              <a:t>, offset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cudaMemcpyAsync</a:t>
            </a:r>
            <a:r>
              <a:rPr lang="en-US" dirty="0"/>
              <a:t>(&amp;a[offset], &amp;</a:t>
            </a:r>
            <a:r>
              <a:rPr lang="en-US" dirty="0" err="1"/>
              <a:t>d_a</a:t>
            </a:r>
            <a:r>
              <a:rPr lang="en-US" dirty="0"/>
              <a:t>[offset], </a:t>
            </a:r>
            <a:r>
              <a:rPr lang="en-US" dirty="0" err="1"/>
              <a:t>streamBytes</a:t>
            </a:r>
            <a:r>
              <a:rPr lang="en-US" dirty="0"/>
              <a:t>, </a:t>
            </a:r>
            <a:r>
              <a:rPr lang="en-US" dirty="0" err="1"/>
              <a:t>cudaMemcpyDeviceToHost</a:t>
            </a:r>
            <a:r>
              <a:rPr lang="en-US" dirty="0"/>
              <a:t>, </a:t>
            </a:r>
            <a:r>
              <a:rPr lang="en-US" i="1" dirty="0"/>
              <a:t>stream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ru-RU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0474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Асинхронное исполнение Операций на </a:t>
            </a:r>
            <a:r>
              <a:rPr lang="en-US" dirty="0" smtClean="0"/>
              <a:t>GPU: </a:t>
            </a:r>
            <a:r>
              <a:rPr lang="ru-RU" dirty="0" err="1" smtClean="0"/>
              <a:t>ПРофайлинг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16</a:t>
            </a:fld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88840"/>
            <a:ext cx="8022774" cy="2438835"/>
          </a:xfrm>
        </p:spPr>
      </p:pic>
    </p:spTree>
    <p:extLst>
      <p:ext uri="{BB962C8B-B14F-4D97-AF65-F5344CB8AC3E}">
        <p14:creationId xmlns:p14="http://schemas.microsoft.com/office/powerpoint/2010/main" val="622190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синхронизации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17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Синхронизация с </a:t>
            </a:r>
            <a:r>
              <a:rPr lang="en-US" dirty="0" smtClean="0"/>
              <a:t>GPU</a:t>
            </a:r>
          </a:p>
          <a:p>
            <a:pPr lvl="1"/>
            <a:r>
              <a:rPr lang="ru-RU" dirty="0" smtClean="0"/>
              <a:t>Управление на </a:t>
            </a:r>
            <a:r>
              <a:rPr lang="en-US" dirty="0" smtClean="0"/>
              <a:t>CPU </a:t>
            </a:r>
            <a:r>
              <a:rPr lang="ru-RU" dirty="0" smtClean="0"/>
              <a:t>вернется тогда, когда все потоки команд на </a:t>
            </a:r>
            <a:r>
              <a:rPr lang="en-US" dirty="0" smtClean="0"/>
              <a:t>GPU </a:t>
            </a:r>
            <a:r>
              <a:rPr lang="ru-RU" dirty="0" smtClean="0"/>
              <a:t>закончат работу</a:t>
            </a:r>
          </a:p>
          <a:p>
            <a:pPr lvl="1"/>
            <a:r>
              <a:rPr lang="en-US" dirty="0" err="1" smtClean="0"/>
              <a:t>cudaDeviceSynchronize</a:t>
            </a:r>
            <a:r>
              <a:rPr lang="en-US" dirty="0" smtClean="0"/>
              <a:t>()</a:t>
            </a:r>
          </a:p>
          <a:p>
            <a:r>
              <a:rPr lang="ru-RU" dirty="0" smtClean="0"/>
              <a:t>Синхронизация одного потока команд</a:t>
            </a:r>
          </a:p>
          <a:p>
            <a:pPr lvl="1"/>
            <a:r>
              <a:rPr lang="en-US" dirty="0" err="1"/>
              <a:t>cudaStreamSynchronize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cudaStream_t</a:t>
            </a:r>
            <a:r>
              <a:rPr lang="en-US" dirty="0" smtClean="0"/>
              <a:t>  stream )</a:t>
            </a:r>
            <a:r>
              <a:rPr lang="ru-RU" dirty="0" smtClean="0"/>
              <a:t>;</a:t>
            </a:r>
          </a:p>
          <a:p>
            <a:r>
              <a:rPr lang="ru-RU" dirty="0" smtClean="0"/>
              <a:t>Все </a:t>
            </a:r>
            <a:r>
              <a:rPr lang="en-US" dirty="0" err="1" smtClean="0"/>
              <a:t>cuda</a:t>
            </a:r>
            <a:r>
              <a:rPr lang="en-US" dirty="0" smtClean="0"/>
              <a:t> </a:t>
            </a:r>
            <a:r>
              <a:rPr lang="ru-RU" dirty="0" smtClean="0"/>
              <a:t>операции возвращают один из элементов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cudaError_t</a:t>
            </a:r>
            <a:endParaRPr lang="en-US" dirty="0" smtClean="0"/>
          </a:p>
          <a:p>
            <a:pPr lvl="1"/>
            <a:r>
              <a:rPr lang="en-US" dirty="0" err="1" smtClean="0"/>
              <a:t>cudaSuccess</a:t>
            </a:r>
            <a:r>
              <a:rPr lang="en-US" dirty="0" smtClean="0"/>
              <a:t> </a:t>
            </a:r>
            <a:r>
              <a:rPr lang="ru-RU" dirty="0" smtClean="0"/>
              <a:t>в случае успешного исполнения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788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memory</a:t>
            </a:r>
            <a:r>
              <a:rPr lang="ru-RU" dirty="0" smtClean="0"/>
              <a:t>: Общее адресное пространство </a:t>
            </a:r>
            <a:r>
              <a:rPr lang="en-US" dirty="0" smtClean="0"/>
              <a:t>CPU </a:t>
            </a:r>
            <a:r>
              <a:rPr lang="en-US" dirty="0" smtClean="0">
                <a:sym typeface="Wingdings" panose="05000000000000000000" pitchFamily="2" charset="2"/>
              </a:rPr>
              <a:t> GPU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18</a:t>
            </a:fld>
            <a:endParaRPr lang="ru-RU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28651"/>
            <a:ext cx="7924800" cy="2857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765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Unified memory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19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Общее пространство памяти</a:t>
            </a:r>
          </a:p>
          <a:p>
            <a:pPr lvl="1"/>
            <a:r>
              <a:rPr lang="ru-RU" dirty="0" smtClean="0"/>
              <a:t>Появилось с </a:t>
            </a:r>
            <a:r>
              <a:rPr lang="en-US" dirty="0" smtClean="0"/>
              <a:t>CUDA SDK </a:t>
            </a:r>
            <a:r>
              <a:rPr lang="en-US" dirty="0" err="1" smtClean="0"/>
              <a:t>ver</a:t>
            </a:r>
            <a:r>
              <a:rPr lang="en-US" dirty="0" smtClean="0"/>
              <a:t> 6</a:t>
            </a:r>
            <a:endParaRPr lang="ru-RU" dirty="0" smtClean="0"/>
          </a:p>
          <a:p>
            <a:pPr lvl="1"/>
            <a:r>
              <a:rPr lang="ru-RU" dirty="0" smtClean="0"/>
              <a:t>К памяти, выделенной как </a:t>
            </a:r>
            <a:r>
              <a:rPr lang="en-US" dirty="0" smtClean="0"/>
              <a:t>unified, </a:t>
            </a:r>
            <a:r>
              <a:rPr lang="ru-RU" dirty="0" smtClean="0"/>
              <a:t>можно обращаться как с </a:t>
            </a:r>
            <a:r>
              <a:rPr lang="en-US" dirty="0" smtClean="0"/>
              <a:t>CPU, </a:t>
            </a:r>
            <a:r>
              <a:rPr lang="ru-RU" dirty="0"/>
              <a:t>т</a:t>
            </a:r>
            <a:r>
              <a:rPr lang="ru-RU" dirty="0" smtClean="0"/>
              <a:t>ак и с </a:t>
            </a:r>
            <a:r>
              <a:rPr lang="en-US" dirty="0" smtClean="0"/>
              <a:t>GPU</a:t>
            </a:r>
            <a:endParaRPr lang="ru-RU" dirty="0" smtClean="0"/>
          </a:p>
          <a:p>
            <a:pPr lvl="1"/>
            <a:r>
              <a:rPr lang="ru-RU" dirty="0" smtClean="0"/>
              <a:t>Драйвер управляет внутренними пересылками памяти</a:t>
            </a:r>
            <a:endParaRPr lang="en-US" dirty="0" smtClean="0"/>
          </a:p>
          <a:p>
            <a:r>
              <a:rPr lang="ru-RU" dirty="0" smtClean="0"/>
              <a:t>Создание/удаление</a:t>
            </a:r>
          </a:p>
          <a:p>
            <a:pPr lvl="1"/>
            <a:r>
              <a:rPr lang="en-US" dirty="0" err="1" smtClean="0"/>
              <a:t>cudaMallocManaged</a:t>
            </a:r>
            <a:endParaRPr lang="en-US" dirty="0" smtClean="0"/>
          </a:p>
          <a:p>
            <a:pPr lvl="1"/>
            <a:r>
              <a:rPr lang="en-US" dirty="0" err="1" smtClean="0"/>
              <a:t>cudaFree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066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2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322440" cy="4114800"/>
          </a:xfrm>
        </p:spPr>
        <p:txBody>
          <a:bodyPr/>
          <a:lstStyle/>
          <a:p>
            <a:r>
              <a:rPr lang="en-US" dirty="0"/>
              <a:t>GPU </a:t>
            </a:r>
            <a:r>
              <a:rPr lang="ru-RU" dirty="0"/>
              <a:t>для вычислений о</a:t>
            </a:r>
            <a:r>
              <a:rPr lang="ru-RU" dirty="0" smtClean="0"/>
              <a:t>бщего назначения</a:t>
            </a:r>
            <a:endParaRPr lang="en-US" dirty="0" smtClean="0"/>
          </a:p>
          <a:p>
            <a:r>
              <a:rPr lang="ru-RU" dirty="0"/>
              <a:t>Выделение памяти с помощью </a:t>
            </a:r>
            <a:r>
              <a:rPr lang="en-US" dirty="0" smtClean="0"/>
              <a:t>CUDA</a:t>
            </a:r>
          </a:p>
          <a:p>
            <a:r>
              <a:rPr lang="en-US" dirty="0" smtClean="0"/>
              <a:t>Pinned memory</a:t>
            </a:r>
          </a:p>
          <a:p>
            <a:r>
              <a:rPr lang="ru-RU" dirty="0" smtClean="0"/>
              <a:t>Потоки команд</a:t>
            </a:r>
          </a:p>
          <a:p>
            <a:r>
              <a:rPr lang="ru-RU" dirty="0" smtClean="0"/>
              <a:t>Инструменты </a:t>
            </a:r>
            <a:br>
              <a:rPr lang="ru-RU" dirty="0" smtClean="0"/>
            </a:br>
            <a:r>
              <a:rPr lang="ru-RU" dirty="0" smtClean="0"/>
              <a:t>синхронизации</a:t>
            </a:r>
          </a:p>
          <a:p>
            <a:r>
              <a:rPr lang="en-US" dirty="0" smtClean="0"/>
              <a:t>Unified memory</a:t>
            </a:r>
          </a:p>
          <a:p>
            <a:r>
              <a:rPr lang="ru-RU" dirty="0" smtClean="0"/>
              <a:t>Заключение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068960"/>
            <a:ext cx="5391555" cy="189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Unified memory: </a:t>
            </a:r>
            <a:r>
              <a:rPr lang="ru-RU" dirty="0" smtClean="0"/>
              <a:t>Переопределение </a:t>
            </a:r>
            <a:r>
              <a:rPr lang="en-US" dirty="0" smtClean="0"/>
              <a:t>new / delete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20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83568" y="1828463"/>
            <a:ext cx="58143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Managed </a:t>
            </a:r>
            <a:endParaRPr lang="en-US" dirty="0" smtClean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void </a:t>
            </a:r>
            <a:r>
              <a:rPr lang="en-US" dirty="0"/>
              <a:t>*operator new(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{</a:t>
            </a:r>
            <a:endParaRPr lang="en-US" dirty="0"/>
          </a:p>
          <a:p>
            <a:r>
              <a:rPr lang="en-US" dirty="0" smtClean="0"/>
              <a:t>    void </a:t>
            </a:r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cudaMallocManaged</a:t>
            </a:r>
            <a:r>
              <a:rPr lang="en-US" dirty="0"/>
              <a:t>(&amp;</a:t>
            </a:r>
            <a:r>
              <a:rPr lang="en-US" dirty="0" err="1"/>
              <a:t>ptr</a:t>
            </a:r>
            <a:r>
              <a:rPr lang="en-US" dirty="0"/>
              <a:t>, </a:t>
            </a:r>
            <a:r>
              <a:rPr lang="en-US" dirty="0" err="1"/>
              <a:t>len</a:t>
            </a:r>
            <a:r>
              <a:rPr lang="en-US" dirty="0"/>
              <a:t>);</a:t>
            </a:r>
          </a:p>
          <a:p>
            <a:r>
              <a:rPr lang="en-US" dirty="0" smtClean="0"/>
              <a:t>    return 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  void </a:t>
            </a:r>
            <a:r>
              <a:rPr lang="en-US" dirty="0"/>
              <a:t>operator delete(void *</a:t>
            </a:r>
            <a:r>
              <a:rPr lang="en-US" dirty="0" err="1"/>
              <a:t>ptr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  {</a:t>
            </a:r>
            <a:endParaRPr lang="en-US" dirty="0"/>
          </a:p>
          <a:p>
            <a:r>
              <a:rPr lang="en-US" dirty="0" smtClean="0"/>
              <a:t>      </a:t>
            </a:r>
            <a:r>
              <a:rPr lang="en-US" dirty="0" err="1" smtClean="0"/>
              <a:t>cudaFree</a:t>
            </a:r>
            <a:r>
              <a:rPr lang="en-US" dirty="0" smtClean="0"/>
              <a:t>(</a:t>
            </a:r>
            <a:r>
              <a:rPr lang="en-US" dirty="0" err="1" smtClean="0"/>
              <a:t>ptr</a:t>
            </a:r>
            <a:r>
              <a:rPr lang="en-US" dirty="0"/>
              <a:t>);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68098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Unified memory: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21</a:t>
            </a:fld>
            <a:endParaRPr lang="ru-RU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35277"/>
            <a:ext cx="7924800" cy="32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367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22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Исполнение </a:t>
            </a:r>
            <a:r>
              <a:rPr lang="en-US" dirty="0" smtClean="0"/>
              <a:t>kernel </a:t>
            </a:r>
            <a:r>
              <a:rPr lang="ru-RU" dirty="0" smtClean="0"/>
              <a:t>и кода на </a:t>
            </a:r>
            <a:r>
              <a:rPr lang="en-US" dirty="0" smtClean="0"/>
              <a:t>CPU </a:t>
            </a:r>
            <a:r>
              <a:rPr lang="ru-RU" dirty="0" smtClean="0"/>
              <a:t>всегда асинхронно</a:t>
            </a:r>
          </a:p>
          <a:p>
            <a:r>
              <a:rPr lang="ru-RU" dirty="0" smtClean="0"/>
              <a:t>Оперативная память</a:t>
            </a:r>
          </a:p>
          <a:p>
            <a:pPr lvl="1"/>
            <a:r>
              <a:rPr lang="ru-RU" dirty="0" smtClean="0"/>
              <a:t>Выгружаемая/невыгружаемая (</a:t>
            </a:r>
            <a:r>
              <a:rPr lang="en-US" dirty="0" err="1" smtClean="0"/>
              <a:t>pageable</a:t>
            </a:r>
            <a:r>
              <a:rPr lang="en-US" dirty="0" smtClean="0"/>
              <a:t> vs pinned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Возможно исполнять параллельно</a:t>
            </a:r>
          </a:p>
          <a:p>
            <a:pPr lvl="1"/>
            <a:r>
              <a:rPr lang="en-US" dirty="0" smtClean="0"/>
              <a:t>Kernel</a:t>
            </a:r>
            <a:endParaRPr lang="ru-RU" dirty="0" smtClean="0"/>
          </a:p>
          <a:p>
            <a:pPr lvl="1"/>
            <a:r>
              <a:rPr lang="ru-RU" dirty="0" smtClean="0"/>
              <a:t>Операции на </a:t>
            </a:r>
            <a:r>
              <a:rPr lang="en-US" dirty="0" smtClean="0"/>
              <a:t>CPU</a:t>
            </a:r>
            <a:endParaRPr lang="ru-RU" dirty="0" smtClean="0"/>
          </a:p>
          <a:p>
            <a:pPr lvl="1"/>
            <a:r>
              <a:rPr lang="ru-RU" dirty="0" smtClean="0"/>
              <a:t>Копирование </a:t>
            </a:r>
            <a:r>
              <a:rPr lang="en-US" dirty="0" smtClean="0"/>
              <a:t>pinned =&gt; GPU</a:t>
            </a:r>
          </a:p>
          <a:p>
            <a:pPr lvl="1"/>
            <a:r>
              <a:rPr lang="ru-RU" dirty="0"/>
              <a:t>Копирование </a:t>
            </a:r>
            <a:r>
              <a:rPr lang="en-US" dirty="0"/>
              <a:t>pinned </a:t>
            </a:r>
            <a:r>
              <a:rPr lang="en-US" dirty="0" smtClean="0"/>
              <a:t>&lt;= </a:t>
            </a:r>
            <a:r>
              <a:rPr lang="en-US" dirty="0"/>
              <a:t>GPU</a:t>
            </a:r>
            <a:endParaRPr lang="ru-RU" dirty="0"/>
          </a:p>
          <a:p>
            <a:r>
              <a:rPr lang="en-US" dirty="0" smtClean="0"/>
              <a:t>Unified memory</a:t>
            </a:r>
          </a:p>
          <a:p>
            <a:pPr lvl="1"/>
            <a:r>
              <a:rPr lang="ru-RU" dirty="0" smtClean="0"/>
              <a:t>Общее адресное пространство </a:t>
            </a:r>
            <a:r>
              <a:rPr lang="en-US" dirty="0" smtClean="0"/>
              <a:t>GPU &amp; CPU</a:t>
            </a:r>
          </a:p>
          <a:p>
            <a:pPr lvl="1"/>
            <a:r>
              <a:rPr lang="ru-RU" dirty="0" smtClean="0"/>
              <a:t>Упрощает перенос алгоритмов на </a:t>
            </a:r>
            <a:r>
              <a:rPr lang="en-US" dirty="0" smtClean="0"/>
              <a:t>GPU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2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</a:t>
            </a:r>
            <a:r>
              <a:rPr lang="ru-RU" dirty="0" smtClean="0"/>
              <a:t>для вычислений Общего назначения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3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754488" cy="3773016"/>
          </a:xfrm>
        </p:spPr>
        <p:txBody>
          <a:bodyPr>
            <a:normAutofit/>
          </a:bodyPr>
          <a:lstStyle/>
          <a:p>
            <a:r>
              <a:rPr lang="ru-RU" dirty="0" smtClean="0"/>
              <a:t>Упрощенная модель кеширования</a:t>
            </a:r>
          </a:p>
          <a:p>
            <a:r>
              <a:rPr lang="ru-RU" dirty="0" smtClean="0"/>
              <a:t>Параллелизм на уровне данных</a:t>
            </a:r>
          </a:p>
          <a:p>
            <a:pPr lvl="1"/>
            <a:r>
              <a:rPr lang="en-US" dirty="0" smtClean="0"/>
              <a:t>SIMD (Single Instruction Multiple Data)</a:t>
            </a:r>
          </a:p>
          <a:p>
            <a:r>
              <a:rPr lang="ru-RU" dirty="0" smtClean="0"/>
              <a:t>Множество </a:t>
            </a:r>
            <a:r>
              <a:rPr lang="en-US" dirty="0" smtClean="0"/>
              <a:t>ALU</a:t>
            </a:r>
          </a:p>
          <a:p>
            <a:pPr lvl="1"/>
            <a:r>
              <a:rPr lang="ru-RU" dirty="0" smtClean="0"/>
              <a:t>Множество исполнительных потоков</a:t>
            </a:r>
          </a:p>
          <a:p>
            <a:r>
              <a:rPr lang="ru-RU" dirty="0" smtClean="0"/>
              <a:t>Максимальная эффективность</a:t>
            </a:r>
          </a:p>
          <a:p>
            <a:pPr lvl="1"/>
            <a:r>
              <a:rPr lang="ru-RU" dirty="0" smtClean="0"/>
              <a:t>Максимум данных</a:t>
            </a:r>
          </a:p>
          <a:p>
            <a:pPr lvl="1"/>
            <a:r>
              <a:rPr lang="ru-RU" dirty="0" smtClean="0"/>
              <a:t>Минимум точек синхронизации</a:t>
            </a:r>
          </a:p>
          <a:p>
            <a:pPr lvl="1"/>
            <a:r>
              <a:rPr lang="ru-RU" dirty="0" smtClean="0"/>
              <a:t>Минимум ветвлений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988839"/>
            <a:ext cx="3443901" cy="2295359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1625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GPU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4</a:t>
            </a:fld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7924800" cy="3409724"/>
          </a:xfrm>
        </p:spPr>
      </p:pic>
    </p:spTree>
    <p:extLst>
      <p:ext uri="{BB962C8B-B14F-4D97-AF65-F5344CB8AC3E}">
        <p14:creationId xmlns:p14="http://schemas.microsoft.com/office/powerpoint/2010/main" val="169958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на </a:t>
            </a:r>
            <a:r>
              <a:rPr lang="en-US" dirty="0" smtClean="0"/>
              <a:t>GPU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5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Программа на </a:t>
            </a:r>
            <a:r>
              <a:rPr lang="en-US" dirty="0" smtClean="0"/>
              <a:t>GPU = Kernel</a:t>
            </a:r>
          </a:p>
          <a:p>
            <a:r>
              <a:rPr lang="ru-RU" dirty="0" err="1"/>
              <a:t>Кернел</a:t>
            </a:r>
            <a:r>
              <a:rPr lang="ru-RU" dirty="0"/>
              <a:t> исполняется параллельно с кодом на </a:t>
            </a:r>
            <a:r>
              <a:rPr lang="en-US" dirty="0" smtClean="0"/>
              <a:t>CPU</a:t>
            </a:r>
          </a:p>
          <a:p>
            <a:pPr lvl="1"/>
            <a:r>
              <a:rPr lang="ru-RU" dirty="0" smtClean="0"/>
              <a:t>Т.е. вызов является асинхронным</a:t>
            </a:r>
            <a:endParaRPr lang="ru-RU" dirty="0"/>
          </a:p>
          <a:p>
            <a:r>
              <a:rPr lang="ru-RU" dirty="0" smtClean="0"/>
              <a:t>Запуск </a:t>
            </a:r>
            <a:r>
              <a:rPr lang="ru-RU" dirty="0" err="1" smtClean="0"/>
              <a:t>кернела</a:t>
            </a:r>
            <a:r>
              <a:rPr lang="ru-RU" dirty="0" smtClean="0"/>
              <a:t> = вызов функции</a:t>
            </a:r>
            <a:endParaRPr lang="en-US" dirty="0" smtClean="0"/>
          </a:p>
          <a:p>
            <a:pPr lvl="1"/>
            <a:r>
              <a:rPr lang="en-US" dirty="0" err="1" smtClean="0"/>
              <a:t>kernelName</a:t>
            </a:r>
            <a:r>
              <a:rPr lang="en-US" dirty="0" smtClean="0"/>
              <a:t> </a:t>
            </a:r>
            <a:r>
              <a:rPr lang="en-US" dirty="0"/>
              <a:t>&lt;&lt;&lt; </a:t>
            </a:r>
            <a:r>
              <a:rPr lang="en-US" dirty="0" err="1"/>
              <a:t>gridDim</a:t>
            </a:r>
            <a:r>
              <a:rPr lang="en-US" dirty="0"/>
              <a:t>, </a:t>
            </a:r>
            <a:r>
              <a:rPr lang="en-US" dirty="0" err="1" smtClean="0"/>
              <a:t>blockDim</a:t>
            </a:r>
            <a:r>
              <a:rPr lang="en-US" dirty="0" smtClean="0"/>
              <a:t>&gt;&gt;&gt; </a:t>
            </a:r>
            <a:r>
              <a:rPr lang="en-US" dirty="0"/>
              <a:t>( input </a:t>
            </a:r>
            <a:r>
              <a:rPr lang="en-US" dirty="0" smtClean="0"/>
              <a:t>);</a:t>
            </a:r>
            <a:endParaRPr lang="ru-RU" dirty="0" smtClean="0"/>
          </a:p>
          <a:p>
            <a:pPr lvl="1"/>
            <a:r>
              <a:rPr lang="en-US" dirty="0" err="1"/>
              <a:t>gridDim</a:t>
            </a:r>
            <a:r>
              <a:rPr lang="en-US" dirty="0"/>
              <a:t>, </a:t>
            </a:r>
            <a:r>
              <a:rPr lang="en-US" dirty="0" err="1" smtClean="0"/>
              <a:t>blockDim</a:t>
            </a:r>
            <a:r>
              <a:rPr lang="ru-RU" dirty="0" smtClean="0"/>
              <a:t> – параметры, задающие кол-во потоков для исполнения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559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</a:t>
            </a:r>
            <a:r>
              <a:rPr lang="en-US" dirty="0" smtClean="0"/>
              <a:t>Kernel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6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Объявление функции-</a:t>
            </a:r>
            <a:r>
              <a:rPr lang="ru-RU" dirty="0" err="1" smtClean="0"/>
              <a:t>кернела</a:t>
            </a:r>
            <a:endParaRPr lang="en-US" dirty="0" smtClean="0"/>
          </a:p>
          <a:p>
            <a:pPr lvl="1"/>
            <a:r>
              <a:rPr lang="en-US" sz="1800" dirty="0">
                <a:solidFill>
                  <a:srgbClr val="6F008A"/>
                </a:solidFill>
                <a:latin typeface="Consolas"/>
              </a:rPr>
              <a:t>__global__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latin typeface="Consolas"/>
              </a:rPr>
              <a:t>kernelName</a:t>
            </a:r>
            <a:r>
              <a:rPr lang="en-US" sz="1800" dirty="0">
                <a:latin typeface="Consolas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value</a:t>
            </a:r>
            <a:r>
              <a:rPr lang="en-US" sz="1800" dirty="0" smtClean="0">
                <a:latin typeface="Consolas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dirty="0" smtClean="0"/>
              <a:t>В </a:t>
            </a:r>
            <a:r>
              <a:rPr lang="ru-RU" dirty="0" err="1" smtClean="0"/>
              <a:t>кернел</a:t>
            </a:r>
            <a:r>
              <a:rPr lang="ru-RU" dirty="0" smtClean="0"/>
              <a:t> нельзя передавать указатель на </a:t>
            </a:r>
            <a:r>
              <a:rPr lang="en-US" dirty="0" smtClean="0"/>
              <a:t>CPU </a:t>
            </a:r>
            <a:r>
              <a:rPr lang="ru-RU" dirty="0" smtClean="0"/>
              <a:t>память</a:t>
            </a:r>
            <a:endParaRPr lang="en-US" dirty="0" smtClean="0"/>
          </a:p>
          <a:p>
            <a:pPr lvl="1"/>
            <a:r>
              <a:rPr lang="ru-RU" dirty="0" smtClean="0"/>
              <a:t>Объекты должны быть переданы по значению, не по ссылке</a:t>
            </a:r>
          </a:p>
          <a:p>
            <a:pPr lvl="1"/>
            <a:r>
              <a:rPr lang="ru-RU" dirty="0" smtClean="0"/>
              <a:t>Исключение – если данные были выделены в области памяти </a:t>
            </a:r>
            <a:r>
              <a:rPr lang="en-US" dirty="0" smtClean="0"/>
              <a:t>GPU</a:t>
            </a:r>
            <a:r>
              <a:rPr lang="ru-R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473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памяти с помощью </a:t>
            </a:r>
            <a:r>
              <a:rPr lang="en-US" dirty="0" smtClean="0"/>
              <a:t>CUDA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7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Выделение памяти на </a:t>
            </a:r>
            <a:r>
              <a:rPr lang="en-US" dirty="0" smtClean="0"/>
              <a:t>GPU</a:t>
            </a:r>
            <a:endParaRPr lang="ru-RU" dirty="0" smtClean="0"/>
          </a:p>
          <a:p>
            <a:pPr lvl="1"/>
            <a:r>
              <a:rPr lang="ru-RU" dirty="0" smtClean="0"/>
              <a:t>Выделение глобальной памяти</a:t>
            </a:r>
          </a:p>
          <a:p>
            <a:pPr lvl="1"/>
            <a:r>
              <a:rPr lang="ru-RU" dirty="0" smtClean="0"/>
              <a:t>Прямая запись/чтение элементов возможна только из </a:t>
            </a:r>
            <a:r>
              <a:rPr lang="en-US" dirty="0" smtClean="0"/>
              <a:t>kernel</a:t>
            </a:r>
            <a:endParaRPr lang="ru-RU" dirty="0" smtClean="0"/>
          </a:p>
          <a:p>
            <a:pPr lvl="1"/>
            <a:r>
              <a:rPr lang="en-US" dirty="0" err="1" smtClean="0"/>
              <a:t>cudaMalloc</a:t>
            </a:r>
            <a:r>
              <a:rPr lang="en-US" dirty="0" smtClean="0"/>
              <a:t>(void **</a:t>
            </a:r>
            <a:r>
              <a:rPr lang="en-US" dirty="0" err="1" smtClean="0"/>
              <a:t>dptr</a:t>
            </a:r>
            <a:r>
              <a:rPr lang="en-US" dirty="0" smtClean="0"/>
              <a:t>, </a:t>
            </a:r>
            <a:r>
              <a:rPr lang="en-US" dirty="0" err="1" smtClean="0"/>
              <a:t>size_t</a:t>
            </a:r>
            <a:r>
              <a:rPr lang="en-US" dirty="0" smtClean="0"/>
              <a:t> size)</a:t>
            </a:r>
            <a:endParaRPr lang="ru-RU" dirty="0" smtClean="0"/>
          </a:p>
          <a:p>
            <a:r>
              <a:rPr lang="ru-RU" dirty="0" smtClean="0"/>
              <a:t>Выделение памяти на </a:t>
            </a:r>
            <a:r>
              <a:rPr lang="en-US" dirty="0" smtClean="0"/>
              <a:t>GPU </a:t>
            </a:r>
            <a:r>
              <a:rPr lang="ru-RU" dirty="0" smtClean="0"/>
              <a:t>для двумерного массива</a:t>
            </a:r>
          </a:p>
          <a:p>
            <a:pPr lvl="1"/>
            <a:r>
              <a:rPr lang="ru-RU" dirty="0" smtClean="0"/>
              <a:t>Выделяет память с учетом выравнивания, добавляя байты к каждой «строке»</a:t>
            </a:r>
          </a:p>
          <a:p>
            <a:pPr lvl="1"/>
            <a:r>
              <a:rPr lang="en-US" dirty="0" err="1"/>
              <a:t>cudaMallocPitch</a:t>
            </a:r>
            <a:r>
              <a:rPr lang="en-US" dirty="0"/>
              <a:t> </a:t>
            </a:r>
            <a:r>
              <a:rPr lang="en-US" dirty="0" smtClean="0"/>
              <a:t>(void **</a:t>
            </a:r>
            <a:r>
              <a:rPr lang="en-US" dirty="0" err="1" smtClean="0"/>
              <a:t>devPtr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err="1" smtClean="0"/>
              <a:t>size_t</a:t>
            </a:r>
            <a:r>
              <a:rPr lang="en-US" dirty="0" smtClean="0"/>
              <a:t> *pitch,</a:t>
            </a:r>
            <a:r>
              <a:rPr lang="ru-RU" dirty="0" smtClean="0"/>
              <a:t> </a:t>
            </a:r>
            <a:r>
              <a:rPr lang="en-US" dirty="0" err="1" smtClean="0"/>
              <a:t>size_t</a:t>
            </a:r>
            <a:r>
              <a:rPr lang="en-US" dirty="0" smtClean="0"/>
              <a:t>  width,</a:t>
            </a:r>
            <a:r>
              <a:rPr lang="ru-RU" dirty="0" smtClean="0"/>
              <a:t> </a:t>
            </a:r>
            <a:r>
              <a:rPr lang="en-US" dirty="0" err="1" smtClean="0"/>
              <a:t>size_t</a:t>
            </a:r>
            <a:r>
              <a:rPr lang="en-US" dirty="0" smtClean="0"/>
              <a:t>  height)</a:t>
            </a:r>
            <a:endParaRPr lang="ru-RU" dirty="0" smtClean="0"/>
          </a:p>
          <a:p>
            <a:pPr lvl="2"/>
            <a:r>
              <a:rPr lang="en-US" dirty="0" smtClean="0"/>
              <a:t>width</a:t>
            </a:r>
            <a:r>
              <a:rPr lang="ru-RU" dirty="0" smtClean="0"/>
              <a:t> – запрашиваемый размер строки массива</a:t>
            </a:r>
            <a:r>
              <a:rPr lang="ru-RU" dirty="0"/>
              <a:t> (в байтах)</a:t>
            </a:r>
          </a:p>
          <a:p>
            <a:pPr lvl="2"/>
            <a:r>
              <a:rPr lang="en-US" dirty="0" smtClean="0"/>
              <a:t>pitch</a:t>
            </a:r>
            <a:r>
              <a:rPr lang="ru-RU" dirty="0" smtClean="0"/>
              <a:t> – реально выделенный размер под строку массива</a:t>
            </a:r>
          </a:p>
          <a:p>
            <a:r>
              <a:rPr lang="ru-RU" dirty="0" smtClean="0"/>
              <a:t>Очистка памяти</a:t>
            </a:r>
          </a:p>
          <a:p>
            <a:pPr lvl="1"/>
            <a:r>
              <a:rPr lang="en-US" dirty="0" err="1" smtClean="0"/>
              <a:t>cudaFree</a:t>
            </a:r>
            <a:r>
              <a:rPr lang="en-US" dirty="0" smtClean="0"/>
              <a:t>(void *</a:t>
            </a:r>
            <a:r>
              <a:rPr lang="en-US" dirty="0" err="1" smtClean="0"/>
              <a:t>dptr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132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невыгружаемой </a:t>
            </a:r>
            <a:r>
              <a:rPr lang="en-US" dirty="0" smtClean="0"/>
              <a:t>CPU </a:t>
            </a:r>
            <a:r>
              <a:rPr lang="ru-RU" dirty="0" smtClean="0"/>
              <a:t>памяти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8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() / new</a:t>
            </a:r>
          </a:p>
          <a:p>
            <a:pPr lvl="1"/>
            <a:r>
              <a:rPr lang="ru-RU" dirty="0" smtClean="0"/>
              <a:t>Выделяют область оперативной памяти</a:t>
            </a:r>
          </a:p>
          <a:p>
            <a:pPr lvl="1"/>
            <a:r>
              <a:rPr lang="ru-RU" dirty="0" smtClean="0"/>
              <a:t>ОС может выгрузить часть памяти на жесткий диск (в файл подкачки) если будет необходимость передать ресурсы более приоритетным приложениям</a:t>
            </a:r>
          </a:p>
          <a:p>
            <a:r>
              <a:rPr lang="en-US" dirty="0" err="1" smtClean="0"/>
              <a:t>cudaHostAlloc</a:t>
            </a:r>
            <a:r>
              <a:rPr lang="en-US" dirty="0" smtClean="0"/>
              <a:t>() / </a:t>
            </a:r>
            <a:r>
              <a:rPr lang="en-US" dirty="0" err="1" smtClean="0"/>
              <a:t>cudaMallocHost</a:t>
            </a:r>
            <a:r>
              <a:rPr lang="en-US" dirty="0" smtClean="0"/>
              <a:t>()</a:t>
            </a:r>
          </a:p>
          <a:p>
            <a:pPr lvl="1"/>
            <a:r>
              <a:rPr lang="ru-RU" dirty="0" smtClean="0"/>
              <a:t>Средства для выделения области невыгружаемой памяти (</a:t>
            </a:r>
            <a:r>
              <a:rPr lang="en-US" dirty="0" smtClean="0"/>
              <a:t>pinned memory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Удаление при помощи </a:t>
            </a:r>
            <a:r>
              <a:rPr lang="en-US" dirty="0" err="1" smtClean="0"/>
              <a:t>cudaFreeHost</a:t>
            </a:r>
            <a:r>
              <a:rPr lang="en-US" dirty="0" smtClean="0"/>
              <a:t>()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656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передачи данных между </a:t>
            </a:r>
            <a:r>
              <a:rPr lang="en-US" dirty="0" smtClean="0"/>
              <a:t>CPU &amp; GPU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9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19572" y="2312876"/>
            <a:ext cx="3600400" cy="12961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33927" y="4257092"/>
            <a:ext cx="3600400" cy="12961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35596" y="4650744"/>
            <a:ext cx="1260140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Pageable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879812" y="4653136"/>
            <a:ext cx="1260140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Pinned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879812" y="2708920"/>
            <a:ext cx="1260140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DRAM</a:t>
            </a:r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2282099" y="4681630"/>
            <a:ext cx="504056" cy="39365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 flipV="1">
            <a:off x="3296694" y="3284984"/>
            <a:ext cx="450050" cy="126014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680012" y="2312876"/>
            <a:ext cx="3600400" cy="12961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694367" y="4257092"/>
            <a:ext cx="3600400" cy="12961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852660" y="4653136"/>
            <a:ext cx="1260140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Pinned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852660" y="2708920"/>
            <a:ext cx="1260140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DRAM</a:t>
            </a:r>
            <a:endParaRPr lang="ru-RU" dirty="0"/>
          </a:p>
        </p:txBody>
      </p:sp>
      <p:sp>
        <p:nvSpPr>
          <p:cNvPr id="20" name="Стрелка вниз 19"/>
          <p:cNvSpPr/>
          <p:nvPr/>
        </p:nvSpPr>
        <p:spPr>
          <a:xfrm flipV="1">
            <a:off x="6269542" y="3284984"/>
            <a:ext cx="450050" cy="126014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160621" y="1484784"/>
            <a:ext cx="2361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float *</a:t>
            </a:r>
            <a:r>
              <a:rPr lang="en-US" dirty="0" err="1" smtClean="0"/>
              <a:t>src</a:t>
            </a:r>
            <a:r>
              <a:rPr lang="en-US" dirty="0" smtClean="0"/>
              <a:t> = new float[size];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812" y="4681630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src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77845" y="2776282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dst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088992" y="1484784"/>
            <a:ext cx="3011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cudaMallocHost</a:t>
            </a:r>
            <a:r>
              <a:rPr lang="en-US" dirty="0" smtClean="0"/>
              <a:t>(&amp;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sizeof</a:t>
            </a:r>
            <a:r>
              <a:rPr lang="en-US" dirty="0" smtClean="0"/>
              <a:t>(float) * size);</a:t>
            </a:r>
          </a:p>
        </p:txBody>
      </p:sp>
    </p:spTree>
    <p:extLst>
      <p:ext uri="{BB962C8B-B14F-4D97-AF65-F5344CB8AC3E}">
        <p14:creationId xmlns:p14="http://schemas.microsoft.com/office/powerpoint/2010/main" val="4116335155"/>
      </p:ext>
    </p:extLst>
  </p:cSld>
  <p:clrMapOvr>
    <a:masterClrMapping/>
  </p:clrMapOvr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934</TotalTime>
  <Words>834</Words>
  <Application>Microsoft Office PowerPoint</Application>
  <PresentationFormat>Экран (4:3)</PresentationFormat>
  <Paragraphs>189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Горизонт</vt:lpstr>
      <vt:lpstr>Графические процессоры для ВЫЧИСЛЕНИЙ общего назначения</vt:lpstr>
      <vt:lpstr>содержание</vt:lpstr>
      <vt:lpstr>GPU для вычислений Общего назначения</vt:lpstr>
      <vt:lpstr>Архитектура GPU</vt:lpstr>
      <vt:lpstr>Программа на GPU</vt:lpstr>
      <vt:lpstr>Параметры Kernel</vt:lpstr>
      <vt:lpstr>Выделение памяти с помощью CUDA</vt:lpstr>
      <vt:lpstr>Выделение невыгружаемой CPU памяти</vt:lpstr>
      <vt:lpstr>Механизм передачи данных между CPU &amp; GPU</vt:lpstr>
      <vt:lpstr>Копирование памяти</vt:lpstr>
      <vt:lpstr>Асинхронные операции с памятью</vt:lpstr>
      <vt:lpstr>Асинхронные операции с памятью (2)</vt:lpstr>
      <vt:lpstr>Поток исполнения команд GPU</vt:lpstr>
      <vt:lpstr>Асинхронное исполнение операций</vt:lpstr>
      <vt:lpstr>Асинхронное исполнение Операций на GPU</vt:lpstr>
      <vt:lpstr>Асинхронное исполнение Операций на GPU: ПРофайлинг</vt:lpstr>
      <vt:lpstr>Инструменты синхронизации</vt:lpstr>
      <vt:lpstr>Unified memory: Общее адресное пространство CPU  GPU</vt:lpstr>
      <vt:lpstr>CUDA Unified memory</vt:lpstr>
      <vt:lpstr>CUDA Unified memory: Переопределение new / delete</vt:lpstr>
      <vt:lpstr>CUDA Unified memory: Пример</vt:lpstr>
      <vt:lpstr>Заключение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Графические процессоры для задач общего назначения</dc:title>
  <dc:creator>Kauter</dc:creator>
  <cp:lastModifiedBy>Вячеслав Чуканов</cp:lastModifiedBy>
  <cp:revision>54</cp:revision>
  <dcterms:created xsi:type="dcterms:W3CDTF">2014-09-20T14:26:51Z</dcterms:created>
  <dcterms:modified xsi:type="dcterms:W3CDTF">2016-11-10T20:35:22Z</dcterms:modified>
</cp:coreProperties>
</file>