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0" r:id="rId6"/>
    <p:sldId id="296" r:id="rId7"/>
    <p:sldId id="300" r:id="rId8"/>
    <p:sldId id="297" r:id="rId9"/>
    <p:sldId id="298" r:id="rId10"/>
    <p:sldId id="299" r:id="rId11"/>
    <p:sldId id="301" r:id="rId12"/>
    <p:sldId id="271" r:id="rId13"/>
    <p:sldId id="302" r:id="rId14"/>
    <p:sldId id="272" r:id="rId15"/>
    <p:sldId id="273" r:id="rId16"/>
    <p:sldId id="274" r:id="rId17"/>
    <p:sldId id="30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01.11.2017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01.11.2017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01.11.2017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№6</a:t>
            </a:r>
          </a:p>
          <a:p>
            <a:r>
              <a:rPr lang="ru-RU" dirty="0" smtClean="0"/>
              <a:t>Основы оптимизации на </a:t>
            </a:r>
            <a:r>
              <a:rPr lang="en-US" dirty="0" smtClean="0"/>
              <a:t>GPU</a:t>
            </a:r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Пропускная способность памяти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Профайлер предоставляет информацию об эффективной пропускной способности</a:t>
            </a:r>
          </a:p>
          <a:p>
            <a:r>
              <a:rPr lang="ru-RU" dirty="0" smtClean="0"/>
              <a:t>Максимальная пропускная способность может быть вычислена</a:t>
            </a:r>
          </a:p>
          <a:p>
            <a:pPr lvl="1"/>
            <a:r>
              <a:rPr lang="ru-RU" dirty="0" smtClean="0"/>
              <a:t>Тип памяти – </a:t>
            </a:r>
            <a:r>
              <a:rPr lang="en-US" dirty="0" smtClean="0"/>
              <a:t>GDDR5</a:t>
            </a:r>
          </a:p>
          <a:p>
            <a:pPr lvl="2"/>
            <a:r>
              <a:rPr lang="en-US" dirty="0"/>
              <a:t>Graphics Double Data </a:t>
            </a:r>
            <a:r>
              <a:rPr lang="en-US" dirty="0" smtClean="0"/>
              <a:t>Rate, 5</a:t>
            </a:r>
            <a:r>
              <a:rPr lang="en-US" baseline="30000" dirty="0" smtClean="0"/>
              <a:t>th</a:t>
            </a:r>
            <a:r>
              <a:rPr lang="en-US" dirty="0" smtClean="0"/>
              <a:t> generation</a:t>
            </a:r>
          </a:p>
          <a:p>
            <a:pPr lvl="2"/>
            <a:r>
              <a:rPr lang="ru-RU" dirty="0" smtClean="0"/>
              <a:t>Двухканальная память позволяет передать в два раза больше бит за такт</a:t>
            </a:r>
          </a:p>
          <a:p>
            <a:pPr lvl="1"/>
            <a:r>
              <a:rPr lang="ru-RU" dirty="0" smtClean="0"/>
              <a:t>Частота памяти = число тактов в секунду</a:t>
            </a:r>
          </a:p>
          <a:p>
            <a:pPr lvl="1"/>
            <a:r>
              <a:rPr lang="ru-RU" dirty="0" smtClean="0"/>
              <a:t>Ширина шины памяти = число бит за такт через 1 канал</a:t>
            </a:r>
          </a:p>
          <a:p>
            <a:r>
              <a:rPr lang="en-US" dirty="0"/>
              <a:t>NVIDIA Tesla </a:t>
            </a:r>
            <a:r>
              <a:rPr lang="en-US" dirty="0" smtClean="0"/>
              <a:t>M2090 1.85GHz GDDR5 384 bit</a:t>
            </a:r>
            <a:endParaRPr lang="ru-RU" dirty="0" smtClean="0"/>
          </a:p>
          <a:p>
            <a:pPr lvl="1"/>
            <a:r>
              <a:rPr lang="ru-RU" dirty="0" smtClean="0"/>
              <a:t>2 </a:t>
            </a:r>
            <a:r>
              <a:rPr lang="en-US" dirty="0" smtClean="0"/>
              <a:t>channels * 1.85GHz* 384 bits / (8 bits in byte) = 177.6 Gb/s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6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памятью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548880"/>
          </a:xfrm>
        </p:spPr>
        <p:txBody>
          <a:bodyPr>
            <a:normAutofit/>
          </a:bodyPr>
          <a:lstStyle/>
          <a:p>
            <a:r>
              <a:rPr lang="ru-RU" dirty="0" smtClean="0"/>
              <a:t>Задержка памяти</a:t>
            </a:r>
          </a:p>
          <a:p>
            <a:pPr lvl="1"/>
            <a:r>
              <a:rPr lang="ru-RU" dirty="0" smtClean="0"/>
              <a:t>Доступ к глобальной памяти может занимать 400-600 тактов</a:t>
            </a:r>
          </a:p>
          <a:p>
            <a:pPr lvl="1"/>
            <a:r>
              <a:rPr lang="ru-RU" dirty="0" smtClean="0"/>
              <a:t>Пока одни </a:t>
            </a:r>
            <a:r>
              <a:rPr lang="en-US" dirty="0" smtClean="0"/>
              <a:t>warp </a:t>
            </a:r>
            <a:r>
              <a:rPr lang="ru-RU" dirty="0" smtClean="0"/>
              <a:t>ждут, другие могут исполнять инструкции</a:t>
            </a:r>
          </a:p>
          <a:p>
            <a:pPr lvl="2"/>
            <a:r>
              <a:rPr lang="ru-RU" dirty="0" smtClean="0"/>
              <a:t>Задержка памяти может компенсироваться большим количеством </a:t>
            </a:r>
            <a:r>
              <a:rPr lang="en-US" dirty="0" smtClean="0"/>
              <a:t>warp </a:t>
            </a:r>
            <a:r>
              <a:rPr lang="ru-RU" dirty="0" smtClean="0"/>
              <a:t>и нагрузкой на </a:t>
            </a:r>
            <a:r>
              <a:rPr lang="en-US" dirty="0" smtClean="0"/>
              <a:t>ALU</a:t>
            </a:r>
            <a:endParaRPr lang="ru-RU" dirty="0" smtClean="0"/>
          </a:p>
          <a:p>
            <a:pPr lvl="1"/>
            <a:r>
              <a:rPr lang="ru-RU" dirty="0" smtClean="0"/>
              <a:t>Копирование данных в разделяемую память может помочь ускорить выполнение даже при наличии </a:t>
            </a:r>
            <a:r>
              <a:rPr lang="en-US" dirty="0" smtClean="0"/>
              <a:t>bank conflicts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4277122"/>
            <a:ext cx="4572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__shared__ float shared[32];</a:t>
            </a:r>
          </a:p>
          <a:p>
            <a:r>
              <a:rPr lang="en-US" dirty="0"/>
              <a:t>__device__ float device[32];</a:t>
            </a:r>
          </a:p>
          <a:p>
            <a:r>
              <a:rPr lang="en-US" dirty="0"/>
              <a:t>shared[</a:t>
            </a:r>
            <a:r>
              <a:rPr lang="en-US" dirty="0" err="1"/>
              <a:t>threadIdx.x</a:t>
            </a:r>
            <a:r>
              <a:rPr lang="en-US" dirty="0"/>
              <a:t>] = device[</a:t>
            </a:r>
            <a:r>
              <a:rPr lang="en-US" dirty="0" err="1"/>
              <a:t>threadIdx.x</a:t>
            </a:r>
            <a:r>
              <a:rPr lang="en-US" dirty="0"/>
              <a:t>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8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готовых реализаций в </a:t>
            </a:r>
            <a:r>
              <a:rPr lang="en-US" dirty="0" smtClean="0"/>
              <a:t>CUDA SDK</a:t>
            </a:r>
          </a:p>
          <a:p>
            <a:r>
              <a:rPr lang="ru-RU" dirty="0" smtClean="0"/>
              <a:t>Преобразование Фурье</a:t>
            </a:r>
          </a:p>
          <a:p>
            <a:pPr lvl="1"/>
            <a:r>
              <a:rPr lang="ru-RU" dirty="0" smtClean="0"/>
              <a:t>Реализован в </a:t>
            </a:r>
            <a:r>
              <a:rPr lang="en-US" dirty="0" err="1" smtClean="0"/>
              <a:t>CuFFT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Решение задач на графах (поиск кратчайших путей, …)</a:t>
            </a:r>
          </a:p>
          <a:p>
            <a:pPr lvl="1"/>
            <a:r>
              <a:rPr lang="en-US" dirty="0" err="1" smtClean="0"/>
              <a:t>nvGraph</a:t>
            </a:r>
            <a:endParaRPr lang="en-US" dirty="0" smtClean="0"/>
          </a:p>
          <a:p>
            <a:r>
              <a:rPr lang="ru-RU" dirty="0" smtClean="0"/>
              <a:t>Решение СЛАУ и поиск собственных векторов/чисел, хранение и работа с разреженными матрицами</a:t>
            </a:r>
          </a:p>
          <a:p>
            <a:pPr lvl="1"/>
            <a:r>
              <a:rPr lang="en-US" dirty="0" err="1" smtClean="0"/>
              <a:t>cuSparse</a:t>
            </a:r>
            <a:r>
              <a:rPr lang="en-US" dirty="0" smtClean="0"/>
              <a:t>, </a:t>
            </a:r>
            <a:r>
              <a:rPr lang="en-US" dirty="0" err="1" smtClean="0"/>
              <a:t>cuSolver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90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на </a:t>
            </a:r>
            <a:r>
              <a:rPr lang="en-US" dirty="0" smtClean="0"/>
              <a:t>GPU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Scan</a:t>
                </a:r>
              </a:p>
              <a:p>
                <a:pPr lvl="1"/>
                <a:r>
                  <a:rPr lang="en-US" dirty="0"/>
                  <a:t>Parallel Prefix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 i="1">
                            <a:latin typeface="Cambria Math"/>
                          </a:rPr>
                          <m:t>⁡[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 i="1">
                            <a:latin typeface="Cambria Math"/>
                          </a:rPr>
                          <m:t>⁡[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Sort</a:t>
                </a:r>
                <a:endParaRPr lang="ru-RU" dirty="0" smtClean="0"/>
              </a:p>
              <a:p>
                <a:pPr lvl="1"/>
                <a:r>
                  <a:rPr lang="ru-RU" dirty="0" err="1" smtClean="0"/>
                  <a:t>Битоническая</a:t>
                </a:r>
                <a:r>
                  <a:rPr lang="ru-RU" dirty="0" smtClean="0"/>
                  <a:t> сортировка</a:t>
                </a:r>
                <a:endParaRPr lang="en-US" dirty="0"/>
              </a:p>
              <a:p>
                <a:r>
                  <a:rPr lang="en-US" dirty="0"/>
                  <a:t>N-body </a:t>
                </a:r>
                <a:r>
                  <a:rPr lang="en-US" dirty="0" smtClean="0"/>
                  <a:t>simulation</a:t>
                </a:r>
                <a:endParaRPr lang="ru-RU" dirty="0" smtClean="0"/>
              </a:p>
              <a:p>
                <a:r>
                  <a:rPr lang="ru-RU" dirty="0" smtClean="0"/>
                  <a:t>….</a:t>
                </a:r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6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Распараллеливание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396752"/>
          </a:xfrm>
        </p:spPr>
        <p:txBody>
          <a:bodyPr/>
          <a:lstStyle/>
          <a:p>
            <a:r>
              <a:rPr lang="ru-RU" dirty="0" smtClean="0"/>
              <a:t>Алгоритм должен быть адаптирован под </a:t>
            </a:r>
            <a:r>
              <a:rPr lang="en-US" dirty="0" smtClean="0"/>
              <a:t>SIMD</a:t>
            </a:r>
          </a:p>
          <a:p>
            <a:pPr lvl="1"/>
            <a:r>
              <a:rPr lang="ru-RU" dirty="0" smtClean="0"/>
              <a:t>Однотипная обработка множества данных</a:t>
            </a:r>
          </a:p>
          <a:p>
            <a:r>
              <a:rPr lang="ru-RU" dirty="0" smtClean="0"/>
              <a:t>Древовидная обработка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7524328" cy="25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Древовидная обработка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Обход по ярусам</a:t>
                </a:r>
              </a:p>
              <a:p>
                <a:pPr lvl="1"/>
                <a:r>
                  <a:rPr lang="ru-RU" dirty="0" smtClean="0"/>
                  <a:t>По порядку убывания ширины яруса</a:t>
                </a:r>
              </a:p>
              <a:p>
                <a:pPr lvl="1"/>
                <a:r>
                  <a:rPr lang="ru-RU" dirty="0" smtClean="0"/>
                  <a:t>Если ярус можно загрузить в разделяемую память</a:t>
                </a:r>
              </a:p>
              <a:p>
                <a:pPr lvl="2"/>
                <a:r>
                  <a:rPr lang="ru-RU" dirty="0" smtClean="0"/>
                  <a:t>Дальнейший обход можно осуществить циклом в </a:t>
                </a:r>
                <a:r>
                  <a:rPr lang="ru-RU" dirty="0" err="1" smtClean="0"/>
                  <a:t>кернеле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По окончанию обработки яруса потоки в блоке синхронизируются</a:t>
                </a:r>
              </a:p>
              <a:p>
                <a:pPr lvl="1"/>
                <a:r>
                  <a:rPr lang="ru-RU" dirty="0" smtClean="0"/>
                  <a:t>Для ярусов больше размера разделяемой памяти</a:t>
                </a:r>
              </a:p>
              <a:p>
                <a:pPr lvl="2"/>
                <a:r>
                  <a:rPr lang="ru-RU" dirty="0" smtClean="0"/>
                  <a:t>Запуск последовательности </a:t>
                </a:r>
                <a:r>
                  <a:rPr lang="ru-RU" dirty="0" err="1" smtClean="0"/>
                  <a:t>кернелов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1 </a:t>
                </a:r>
                <a:r>
                  <a:rPr lang="ru-RU" dirty="0" err="1" smtClean="0"/>
                  <a:t>кернел</a:t>
                </a:r>
                <a:r>
                  <a:rPr lang="ru-RU" dirty="0" smtClean="0"/>
                  <a:t> обходит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ярусов</a:t>
                </a:r>
                <a:endParaRPr lang="en-US" dirty="0"/>
              </a:p>
              <a:p>
                <a:pPr lvl="3"/>
                <a:r>
                  <a:rPr lang="en-US" i="1" dirty="0"/>
                  <a:t>K</a:t>
                </a:r>
                <a:r>
                  <a:rPr lang="en-US" i="1" dirty="0" smtClean="0"/>
                  <a:t> – </a:t>
                </a:r>
                <a:r>
                  <a:rPr lang="ru-RU" dirty="0" smtClean="0"/>
                  <a:t>количество элементов яруса, загруженное в разделяемую память</a:t>
                </a:r>
                <a:endParaRPr lang="ru-RU" i="1" dirty="0" smtClean="0"/>
              </a:p>
              <a:p>
                <a:pPr lvl="2"/>
                <a:r>
                  <a:rPr lang="ru-RU" dirty="0" smtClean="0"/>
                  <a:t>Запуск </a:t>
                </a:r>
                <a:r>
                  <a:rPr lang="ru-RU" dirty="0" err="1" smtClean="0"/>
                  <a:t>кернела</a:t>
                </a:r>
                <a:r>
                  <a:rPr lang="ru-RU" dirty="0" smtClean="0"/>
                  <a:t> – точка глобальной синхронизации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древовидной обработки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Распаковка дерева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выбирают разные ветви </a:t>
            </a:r>
            <a:r>
              <a:rPr lang="en-US" dirty="0" smtClean="0"/>
              <a:t>if</a:t>
            </a:r>
          </a:p>
          <a:p>
            <a:r>
              <a:rPr lang="ru-RU" dirty="0" smtClean="0"/>
              <a:t>Работа с разделяемой памятью</a:t>
            </a:r>
          </a:p>
          <a:p>
            <a:pPr lvl="1"/>
            <a:r>
              <a:rPr lang="ru-RU" dirty="0" smtClean="0"/>
              <a:t>Баланс операций с памятью и арифметических инструкций на ярус дерева</a:t>
            </a:r>
          </a:p>
          <a:p>
            <a:pPr lvl="1"/>
            <a:r>
              <a:rPr lang="en-US" dirty="0" smtClean="0"/>
              <a:t>Bank conflicts</a:t>
            </a:r>
            <a:endParaRPr lang="ru-RU" dirty="0" smtClean="0"/>
          </a:p>
          <a:p>
            <a:r>
              <a:rPr lang="en-US" dirty="0" smtClean="0"/>
              <a:t>Instruction throughput</a:t>
            </a:r>
          </a:p>
          <a:p>
            <a:pPr lvl="1"/>
            <a:r>
              <a:rPr lang="ru-RU" dirty="0" smtClean="0"/>
              <a:t>Слишком много служебных инструкций</a:t>
            </a:r>
          </a:p>
          <a:p>
            <a:pPr lvl="2"/>
            <a:r>
              <a:rPr lang="ru-RU" dirty="0" smtClean="0"/>
              <a:t>Циклы, адресная арифметика</a:t>
            </a:r>
            <a:endParaRPr lang="en-US" dirty="0" smtClean="0"/>
          </a:p>
          <a:p>
            <a:r>
              <a:rPr lang="ru-RU" dirty="0" smtClean="0"/>
              <a:t>Ярусы шириной меньше </a:t>
            </a:r>
            <a:r>
              <a:rPr lang="en-US" dirty="0" smtClean="0"/>
              <a:t>warp</a:t>
            </a:r>
          </a:p>
          <a:p>
            <a:pPr lvl="1"/>
            <a:r>
              <a:rPr lang="ru-RU" dirty="0" smtClean="0"/>
              <a:t>Потоки простаивают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Оптимизация производительности начинается с выбора корректной метрики</a:t>
            </a:r>
          </a:p>
          <a:p>
            <a:r>
              <a:rPr lang="ru-RU" dirty="0" smtClean="0"/>
              <a:t>Выбор метрики должен осуществляться путем замеров производительности с «отключенными» арифметическими/служебными инструкциями либо чтением/записью в память</a:t>
            </a:r>
            <a:endParaRPr lang="en-US" dirty="0" smtClean="0"/>
          </a:p>
          <a:p>
            <a:r>
              <a:rPr lang="ru-RU" dirty="0" smtClean="0"/>
              <a:t>Распараллеливание итерационных алгоритмов</a:t>
            </a:r>
          </a:p>
          <a:p>
            <a:pPr lvl="1"/>
            <a:r>
              <a:rPr lang="ru-RU" dirty="0" smtClean="0"/>
              <a:t>Выделение независимых элементов для обработки часто подразумевает древовидную структуру</a:t>
            </a:r>
          </a:p>
          <a:p>
            <a:pPr lvl="1"/>
            <a:r>
              <a:rPr lang="ru-RU" dirty="0" err="1" smtClean="0"/>
              <a:t>Неоптимальность</a:t>
            </a:r>
            <a:r>
              <a:rPr lang="ru-RU" dirty="0" smtClean="0"/>
              <a:t> обработки дерева на </a:t>
            </a:r>
            <a:r>
              <a:rPr lang="en-US" dirty="0" smtClean="0"/>
              <a:t>GPU </a:t>
            </a:r>
            <a:r>
              <a:rPr lang="ru-RU" dirty="0" smtClean="0"/>
              <a:t>подразумевает выигрыш в производительности при обработке сравнительно большого количества элементов (2</a:t>
            </a:r>
            <a:r>
              <a:rPr lang="en-US" dirty="0" smtClean="0"/>
              <a:t>^20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1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24232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GPU</a:t>
            </a:r>
            <a:r>
              <a:rPr lang="ru-RU" dirty="0"/>
              <a:t> </a:t>
            </a:r>
            <a:r>
              <a:rPr lang="ru-RU" dirty="0" smtClean="0"/>
              <a:t>для вычислений общего назначения</a:t>
            </a:r>
            <a:endParaRPr lang="en-US" dirty="0" smtClean="0"/>
          </a:p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 smtClean="0"/>
          </a:p>
          <a:p>
            <a:r>
              <a:rPr lang="ru-RU" dirty="0" smtClean="0"/>
              <a:t>Максимальная производительность</a:t>
            </a:r>
            <a:endParaRPr lang="en-US" dirty="0" smtClean="0"/>
          </a:p>
          <a:p>
            <a:r>
              <a:rPr lang="ru-RU" dirty="0" smtClean="0"/>
              <a:t>Метрика производительности</a:t>
            </a:r>
          </a:p>
          <a:p>
            <a:r>
              <a:rPr lang="ru-RU" dirty="0" smtClean="0"/>
              <a:t>Алгоритмы на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Древовидная обработка данных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5391555" cy="18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ru-RU" dirty="0" smtClean="0"/>
              <a:t>для вычислений Общего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754488" cy="3773016"/>
          </a:xfrm>
        </p:spPr>
        <p:txBody>
          <a:bodyPr>
            <a:normAutofit/>
          </a:bodyPr>
          <a:lstStyle/>
          <a:p>
            <a:r>
              <a:rPr lang="ru-RU" dirty="0" smtClean="0"/>
              <a:t>Упрощенная модель кеширования</a:t>
            </a:r>
          </a:p>
          <a:p>
            <a:r>
              <a:rPr lang="ru-RU" dirty="0" smtClean="0"/>
              <a:t>Параллелизм на уровне данных</a:t>
            </a:r>
          </a:p>
          <a:p>
            <a:pPr lvl="1"/>
            <a:r>
              <a:rPr lang="en-US" dirty="0" smtClean="0"/>
              <a:t>SIMD (Single Instruction Multiple Data)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ALU</a:t>
            </a:r>
          </a:p>
          <a:p>
            <a:pPr lvl="1"/>
            <a:r>
              <a:rPr lang="ru-RU" dirty="0" smtClean="0"/>
              <a:t>Множество исполнительных потоков</a:t>
            </a:r>
          </a:p>
          <a:p>
            <a:r>
              <a:rPr lang="ru-RU" dirty="0"/>
              <a:t>При оптимизации важно </a:t>
            </a:r>
            <a:r>
              <a:rPr lang="ru-RU" dirty="0" smtClean="0"/>
              <a:t>определить причину плохой производительности</a:t>
            </a:r>
            <a:endParaRPr lang="ru-RU" dirty="0"/>
          </a:p>
          <a:p>
            <a:pPr lvl="1"/>
            <a:r>
              <a:rPr lang="ru-RU" dirty="0" smtClean="0"/>
              <a:t>Пропускная </a:t>
            </a:r>
            <a:r>
              <a:rPr lang="ru-RU" dirty="0"/>
              <a:t>способность памяти</a:t>
            </a:r>
          </a:p>
          <a:p>
            <a:pPr lvl="1"/>
            <a:r>
              <a:rPr lang="ru-RU" dirty="0" smtClean="0"/>
              <a:t>Вычислительная нагрузка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39"/>
            <a:ext cx="3443901" cy="229535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6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24800" cy="3409724"/>
          </a:xfrm>
        </p:spPr>
      </p:pic>
    </p:spTree>
    <p:extLst>
      <p:ext uri="{BB962C8B-B14F-4D97-AF65-F5344CB8AC3E}">
        <p14:creationId xmlns:p14="http://schemas.microsoft.com/office/powerpoint/2010/main" val="1699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Максимальная производительность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Глобальная память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адресуют один выровненный сегмент памяти </a:t>
            </a:r>
          </a:p>
          <a:p>
            <a:pPr lvl="2"/>
            <a:r>
              <a:rPr lang="ru-RU" dirty="0" smtClean="0"/>
              <a:t>Последовательно (до </a:t>
            </a:r>
            <a:r>
              <a:rPr lang="en-US" dirty="0" smtClean="0"/>
              <a:t>compute </a:t>
            </a:r>
            <a:r>
              <a:rPr lang="en-US" dirty="0" err="1" smtClean="0"/>
              <a:t>capabilty</a:t>
            </a:r>
            <a:r>
              <a:rPr lang="en-US" dirty="0" smtClean="0"/>
              <a:t> 2.0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Произвольно (начиная с </a:t>
            </a:r>
            <a:r>
              <a:rPr lang="en-US" dirty="0" smtClean="0"/>
              <a:t>compute capability 2.0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Разделяемая память</a:t>
            </a:r>
          </a:p>
          <a:p>
            <a:pPr lvl="1"/>
            <a:r>
              <a:rPr lang="ru-RU" dirty="0" smtClean="0"/>
              <a:t>Избегать </a:t>
            </a:r>
            <a:r>
              <a:rPr lang="en-US" dirty="0" smtClean="0"/>
              <a:t>bank conflicts</a:t>
            </a:r>
          </a:p>
          <a:p>
            <a:pPr lvl="1"/>
            <a:r>
              <a:rPr lang="ru-RU" dirty="0" smtClean="0"/>
              <a:t>Копировать в разделяемую память данные из глобальной для обработки</a:t>
            </a:r>
          </a:p>
          <a:p>
            <a:r>
              <a:rPr lang="ru-RU" dirty="0" smtClean="0"/>
              <a:t>Регистры</a:t>
            </a:r>
          </a:p>
          <a:p>
            <a:pPr lvl="1"/>
            <a:r>
              <a:rPr lang="ru-RU" dirty="0" smtClean="0"/>
              <a:t>Слишком много регистров на блок ведет к падению производительности</a:t>
            </a:r>
            <a:endParaRPr lang="en-US" dirty="0" smtClean="0"/>
          </a:p>
          <a:p>
            <a:r>
              <a:rPr lang="ru-RU" dirty="0" smtClean="0"/>
              <a:t>Константная</a:t>
            </a:r>
            <a:r>
              <a:rPr lang="ru-RU" dirty="0"/>
              <a:t> </a:t>
            </a:r>
            <a:r>
              <a:rPr lang="ru-RU" dirty="0" smtClean="0"/>
              <a:t>память</a:t>
            </a:r>
          </a:p>
          <a:p>
            <a:pPr lvl="1"/>
            <a:r>
              <a:rPr lang="ru-RU" dirty="0" smtClean="0"/>
              <a:t>Если переменная не меняется на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Эффективное кеширование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производительности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 ходе оптимизации необходимо определить метрику</a:t>
            </a:r>
          </a:p>
          <a:p>
            <a:pPr lvl="1"/>
            <a:r>
              <a:rPr lang="ru-RU" dirty="0" smtClean="0"/>
              <a:t>Избыток каких операций приводит к ухудшению производительности?</a:t>
            </a:r>
          </a:p>
          <a:p>
            <a:r>
              <a:rPr lang="ru-RU" dirty="0" smtClean="0"/>
              <a:t>Метрики</a:t>
            </a:r>
          </a:p>
          <a:p>
            <a:pPr lvl="1"/>
            <a:r>
              <a:rPr lang="ru-RU" dirty="0" smtClean="0"/>
              <a:t>Арифметические инструкции</a:t>
            </a:r>
          </a:p>
          <a:p>
            <a:pPr lvl="2"/>
            <a:r>
              <a:rPr lang="ru-RU" dirty="0" smtClean="0"/>
              <a:t>Много расчетов на малое количество считываний/записей в глобальную память</a:t>
            </a:r>
          </a:p>
          <a:p>
            <a:pPr lvl="1"/>
            <a:r>
              <a:rPr lang="ru-RU" dirty="0" smtClean="0"/>
              <a:t>Служебные инструкции</a:t>
            </a:r>
          </a:p>
          <a:p>
            <a:pPr lvl="2"/>
            <a:r>
              <a:rPr lang="ru-RU" dirty="0" smtClean="0"/>
              <a:t>Операции ветвления</a:t>
            </a:r>
          </a:p>
          <a:p>
            <a:pPr lvl="1"/>
            <a:r>
              <a:rPr lang="ru-RU" dirty="0" smtClean="0"/>
              <a:t>Объем памяти в единицу времени</a:t>
            </a:r>
          </a:p>
          <a:p>
            <a:pPr lvl="2"/>
            <a:r>
              <a:rPr lang="en-US" dirty="0" smtClean="0"/>
              <a:t>Bandwidth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4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метрики производительности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Замерить время работы разных модификаций </a:t>
            </a:r>
            <a:r>
              <a:rPr lang="ru-RU" dirty="0" err="1" smtClean="0"/>
              <a:t>кернела</a:t>
            </a:r>
            <a:endParaRPr lang="ru-RU" dirty="0" smtClean="0"/>
          </a:p>
          <a:p>
            <a:pPr lvl="1"/>
            <a:r>
              <a:rPr lang="ru-RU" dirty="0" smtClean="0"/>
              <a:t>Убрать арифметические инструкции, сохранить чтение/запись в память</a:t>
            </a:r>
          </a:p>
          <a:p>
            <a:pPr lvl="1"/>
            <a:r>
              <a:rPr lang="ru-RU" dirty="0" smtClean="0"/>
              <a:t>Убрать </a:t>
            </a:r>
            <a:r>
              <a:rPr lang="ru-RU" dirty="0" err="1" smtClean="0"/>
              <a:t>бОльшую</a:t>
            </a:r>
            <a:r>
              <a:rPr lang="ru-RU" dirty="0" smtClean="0"/>
              <a:t> часть операций с памятью, оставить вычисления</a:t>
            </a:r>
          </a:p>
          <a:p>
            <a:r>
              <a:rPr lang="ru-RU" dirty="0" smtClean="0"/>
              <a:t>Теоретические выкладки</a:t>
            </a:r>
          </a:p>
          <a:p>
            <a:pPr lvl="1"/>
            <a:r>
              <a:rPr lang="ru-RU" dirty="0" smtClean="0"/>
              <a:t>Статический анализ кода</a:t>
            </a:r>
          </a:p>
        </p:txBody>
      </p:sp>
    </p:spTree>
    <p:extLst>
      <p:ext uri="{BB962C8B-B14F-4D97-AF65-F5344CB8AC3E}">
        <p14:creationId xmlns:p14="http://schemas.microsoft.com/office/powerpoint/2010/main" val="20192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Оптимизация: Арифметические инструкции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Вычисления с типом </a:t>
            </a:r>
            <a:r>
              <a:rPr lang="en-US" dirty="0" smtClean="0"/>
              <a:t>float </a:t>
            </a:r>
            <a:r>
              <a:rPr lang="ru-RU" dirty="0" smtClean="0"/>
              <a:t>требуют минимального времени</a:t>
            </a:r>
            <a:endParaRPr lang="en-US" dirty="0" smtClean="0"/>
          </a:p>
          <a:p>
            <a:pPr lvl="1"/>
            <a:r>
              <a:rPr lang="ru-RU" dirty="0" smtClean="0"/>
              <a:t>Вместо </a:t>
            </a:r>
            <a:r>
              <a:rPr lang="en-US" dirty="0" smtClean="0"/>
              <a:t>1.0f / </a:t>
            </a:r>
            <a:r>
              <a:rPr lang="en-US" dirty="0" err="1" smtClean="0"/>
              <a:t>sqrtf</a:t>
            </a:r>
            <a:r>
              <a:rPr lang="en-US" dirty="0" smtClean="0"/>
              <a:t> (a) </a:t>
            </a:r>
            <a:r>
              <a:rPr lang="ru-RU" dirty="0" smtClean="0"/>
              <a:t>используйте </a:t>
            </a:r>
            <a:r>
              <a:rPr lang="en-US" dirty="0" err="1" smtClean="0"/>
              <a:t>rsqrtf</a:t>
            </a:r>
            <a:r>
              <a:rPr lang="en-US" dirty="0" smtClean="0"/>
              <a:t> (a)</a:t>
            </a:r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 (a)  //  </a:t>
            </a:r>
            <a:r>
              <a:rPr lang="en-US" dirty="0" err="1" smtClean="0"/>
              <a:t>rsqrt</a:t>
            </a:r>
            <a:r>
              <a:rPr lang="en-US" dirty="0" smtClean="0"/>
              <a:t> (a)</a:t>
            </a:r>
          </a:p>
          <a:p>
            <a:pPr lvl="1"/>
            <a:r>
              <a:rPr lang="en-US" dirty="0" smtClean="0"/>
              <a:t>mad </a:t>
            </a:r>
            <a:r>
              <a:rPr lang="ru-RU" dirty="0" smtClean="0"/>
              <a:t>инструкция </a:t>
            </a:r>
            <a:r>
              <a:rPr lang="en-US" dirty="0" smtClean="0"/>
              <a:t>– multiply and add</a:t>
            </a:r>
          </a:p>
          <a:p>
            <a:pPr lvl="2"/>
            <a:r>
              <a:rPr lang="en-US" dirty="0" smtClean="0"/>
              <a:t>d = a * b + c</a:t>
            </a:r>
            <a:endParaRPr lang="ru-RU" dirty="0" smtClean="0"/>
          </a:p>
          <a:p>
            <a:r>
              <a:rPr lang="ru-RU" dirty="0" smtClean="0"/>
              <a:t>Целочисленные операции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/ n </a:t>
            </a:r>
            <a:r>
              <a:rPr lang="ru-RU" dirty="0" smtClean="0"/>
              <a:t>и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степень двойки </a:t>
            </a:r>
            <a:r>
              <a:rPr lang="en-US" dirty="0" smtClean="0"/>
              <a:t>=&gt; </a:t>
            </a:r>
            <a:r>
              <a:rPr lang="en-US" dirty="0" err="1" smtClean="0"/>
              <a:t>i</a:t>
            </a:r>
            <a:r>
              <a:rPr lang="en-US" dirty="0" smtClean="0"/>
              <a:t> / n = </a:t>
            </a:r>
            <a:r>
              <a:rPr lang="en-US" dirty="0" err="1" smtClean="0"/>
              <a:t>i</a:t>
            </a:r>
            <a:r>
              <a:rPr lang="en-US" dirty="0" smtClean="0"/>
              <a:t> &gt;&gt; log(n)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% </a:t>
            </a:r>
            <a:r>
              <a:rPr lang="en-US" dirty="0"/>
              <a:t>n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степень двойки </a:t>
            </a:r>
            <a:r>
              <a:rPr lang="en-US" dirty="0"/>
              <a:t>=&gt;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smtClean="0"/>
              <a:t>%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&amp; (n – 1)</a:t>
            </a:r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Математические операции</a:t>
            </a:r>
          </a:p>
          <a:p>
            <a:pPr lvl="1"/>
            <a:r>
              <a:rPr lang="ru-RU" dirty="0" smtClean="0"/>
              <a:t>Точность </a:t>
            </a:r>
            <a:r>
              <a:rPr lang="en-US" dirty="0" smtClean="0"/>
              <a:t>vs </a:t>
            </a:r>
            <a:r>
              <a:rPr lang="ru-RU" dirty="0" smtClean="0"/>
              <a:t>скорость исполнения</a:t>
            </a:r>
            <a:endParaRPr lang="en-US" dirty="0" smtClean="0"/>
          </a:p>
          <a:p>
            <a:pPr lvl="1"/>
            <a:r>
              <a:rPr lang="ru-RU" dirty="0" smtClean="0"/>
              <a:t>Имена функций с «__» исполняются быстрее, но обладают меньшей точностью</a:t>
            </a:r>
          </a:p>
          <a:p>
            <a:pPr lvl="2"/>
            <a:r>
              <a:rPr lang="ru-RU" dirty="0" smtClean="0"/>
              <a:t>__</a:t>
            </a:r>
            <a:r>
              <a:rPr lang="en-US" dirty="0" err="1" smtClean="0"/>
              <a:t>expf</a:t>
            </a:r>
            <a:r>
              <a:rPr lang="en-US" dirty="0" smtClean="0"/>
              <a:t> vs </a:t>
            </a:r>
            <a:r>
              <a:rPr lang="en-US" dirty="0" err="1" smtClean="0"/>
              <a:t>expf</a:t>
            </a:r>
            <a:endParaRPr lang="ru-RU" dirty="0" smtClean="0"/>
          </a:p>
          <a:p>
            <a:pPr lvl="1"/>
            <a:r>
              <a:rPr lang="ru-RU" dirty="0" smtClean="0"/>
              <a:t>Флаг компилятора </a:t>
            </a:r>
            <a:r>
              <a:rPr lang="en-US" dirty="0" smtClean="0"/>
              <a:t>--</a:t>
            </a:r>
            <a:r>
              <a:rPr lang="en-US" dirty="0" err="1" smtClean="0"/>
              <a:t>use_fast_math</a:t>
            </a:r>
            <a:r>
              <a:rPr lang="ru-RU" dirty="0" smtClean="0"/>
              <a:t> заменяет имена на аналоги с «__»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9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Оптимизация: Служебные инструкции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970512" cy="4114800"/>
          </a:xfrm>
        </p:spPr>
        <p:txBody>
          <a:bodyPr/>
          <a:lstStyle/>
          <a:p>
            <a:r>
              <a:rPr lang="ru-RU" dirty="0" smtClean="0"/>
              <a:t>Операции ветвления</a:t>
            </a:r>
          </a:p>
          <a:p>
            <a:pPr lvl="1"/>
            <a:r>
              <a:rPr lang="en-US" dirty="0" smtClean="0"/>
              <a:t>for, if, while, switch, do</a:t>
            </a:r>
          </a:p>
          <a:p>
            <a:r>
              <a:rPr lang="ru-RU" dirty="0" smtClean="0"/>
              <a:t>Избегайте ветвлений внутри </a:t>
            </a:r>
            <a:r>
              <a:rPr lang="en-US" dirty="0" smtClean="0"/>
              <a:t>warp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</a:t>
            </a:r>
            <a:r>
              <a:rPr lang="ru-RU" dirty="0" smtClean="0"/>
              <a:t> должны исполнять одни и те же инструкции</a:t>
            </a:r>
          </a:p>
          <a:p>
            <a:r>
              <a:rPr lang="ru-RU" dirty="0" smtClean="0"/>
              <a:t>Синхронизация потоков в блоке: вызов внутри цикла</a:t>
            </a:r>
          </a:p>
          <a:p>
            <a:pPr lvl="1"/>
            <a:r>
              <a:rPr lang="ru-RU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должны синхронизироваться на одной и той же итерации</a:t>
            </a: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619411" y="1556792"/>
            <a:ext cx="3430488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imax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blockDim.x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nelements</a:t>
            </a:r>
            <a:r>
              <a:rPr lang="en-US" dirty="0"/>
              <a:t>)</a:t>
            </a:r>
          </a:p>
          <a:p>
            <a:r>
              <a:rPr lang="ru-RU" dirty="0"/>
              <a:t>    {</a:t>
            </a:r>
          </a:p>
          <a:p>
            <a:r>
              <a:rPr lang="ru-RU" dirty="0"/>
              <a:t>        ...</a:t>
            </a:r>
          </a:p>
          <a:p>
            <a:r>
              <a:rPr lang="ru-RU" dirty="0"/>
              <a:t> 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en-US" dirty="0"/>
              <a:t>    __</a:t>
            </a:r>
            <a:r>
              <a:rPr lang="en-US" dirty="0" err="1"/>
              <a:t>syncthreads</a:t>
            </a:r>
            <a:r>
              <a:rPr lang="en-US" dirty="0" smtClean="0"/>
              <a:t>();</a:t>
            </a:r>
            <a:endParaRPr lang="ru-RU" dirty="0"/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nelements</a:t>
            </a:r>
            <a:r>
              <a:rPr lang="en-US" dirty="0"/>
              <a:t>)</a:t>
            </a:r>
          </a:p>
          <a:p>
            <a:r>
              <a:rPr lang="ru-RU" dirty="0"/>
              <a:t>    {</a:t>
            </a:r>
          </a:p>
          <a:p>
            <a:r>
              <a:rPr lang="ru-RU" dirty="0"/>
              <a:t>        ...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1168</TotalTime>
  <Words>848</Words>
  <Application>Microsoft Office PowerPoint</Application>
  <PresentationFormat>Экран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Горизонт</vt:lpstr>
      <vt:lpstr>Графические процессоры для ВЫЧИСЛЕНИЙ общего назначения</vt:lpstr>
      <vt:lpstr>содержание</vt:lpstr>
      <vt:lpstr>GPU для вычислений Общего назначения</vt:lpstr>
      <vt:lpstr>Архитектура GPU</vt:lpstr>
      <vt:lpstr>Максимальная производительность</vt:lpstr>
      <vt:lpstr>Метрика производительности</vt:lpstr>
      <vt:lpstr>Определение метрики производительности</vt:lpstr>
      <vt:lpstr>Оптимизация: Арифметические инструкции</vt:lpstr>
      <vt:lpstr>Оптимизация: Служебные инструкции</vt:lpstr>
      <vt:lpstr>Пропускная способность памяти</vt:lpstr>
      <vt:lpstr>Операции с памятью</vt:lpstr>
      <vt:lpstr>Алгоритмы на GPU</vt:lpstr>
      <vt:lpstr>Алгоритмы на GPU (2)</vt:lpstr>
      <vt:lpstr>Распараллеливание алгоритмов</vt:lpstr>
      <vt:lpstr>Древовидная обработка данных</vt:lpstr>
      <vt:lpstr>Проблемы древовидной обработки данных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Kauter</cp:lastModifiedBy>
  <cp:revision>66</cp:revision>
  <dcterms:created xsi:type="dcterms:W3CDTF">2014-09-20T14:26:51Z</dcterms:created>
  <dcterms:modified xsi:type="dcterms:W3CDTF">2017-11-01T09:56:29Z</dcterms:modified>
</cp:coreProperties>
</file>