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0" r:id="rId17"/>
    <p:sldId id="281" r:id="rId18"/>
    <p:sldId id="282" r:id="rId19"/>
    <p:sldId id="283" r:id="rId20"/>
    <p:sldId id="299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665EB-7873-4273-8D06-8E1A1D25F6A5}" type="datetimeFigureOut">
              <a:rPr lang="ru-RU" smtClean="0"/>
              <a:t>25.11.2016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AF9-1C94-442F-84B8-EE3C853CE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616C-1F9D-4836-9B3A-1D49DB0B6C6A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A77A-3235-4197-B317-FB1D5B4174B4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BA09-654B-4AAF-814F-CD003329BA42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25A-E2E7-4BF5-A828-A969E3D95C46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802F-4F00-47C8-B92C-41DCDB82411D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0470-739B-4BF3-B010-CDF5B77FE2D2}" type="datetime1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24BE-A6CD-4C35-8B00-E6975EDA4F02}" type="datetime1">
              <a:rPr lang="ru-RU" smtClean="0"/>
              <a:t>25.11.2016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24A2-2BF8-495D-92F2-B8F9D22FE743}" type="datetime1">
              <a:rPr lang="ru-RU" smtClean="0"/>
              <a:t>25.11.2016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4E73-E584-4511-A051-AA0C2EEBF8F7}" type="datetime1">
              <a:rPr lang="ru-RU" smtClean="0"/>
              <a:t>25.11.2016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EE2C-461E-401E-AA65-52ABE667B1D0}" type="datetime1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696F-ACD5-4C6D-8B99-75776F64EE1B}" type="datetime1">
              <a:rPr lang="ru-RU" smtClean="0"/>
              <a:t>25.11.2016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3DFDFBB-B7A8-4B94-8B36-FC5414FD1ABF}" type="datetime1">
              <a:rPr lang="ru-RU" smtClean="0"/>
              <a:t>25.11.2016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88E2B2-C038-45D3-BB7C-FE818CA9DC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№7</a:t>
            </a:r>
            <a:endParaRPr lang="ru-RU" dirty="0" smtClean="0"/>
          </a:p>
          <a:p>
            <a:r>
              <a:rPr lang="ru-RU" dirty="0" smtClean="0"/>
              <a:t>Подробный анализ оптимизаций на примере </a:t>
            </a:r>
            <a:r>
              <a:rPr lang="en-US" dirty="0" smtClean="0"/>
              <a:t>Reduction</a:t>
            </a:r>
            <a:endParaRPr lang="en-US" dirty="0" smtClean="0"/>
          </a:p>
          <a:p>
            <a:r>
              <a:rPr lang="ru-RU" dirty="0" err="1" smtClean="0"/>
              <a:t>Чуканов</a:t>
            </a:r>
            <a:r>
              <a:rPr lang="ru-RU" dirty="0" smtClean="0"/>
              <a:t> В.С.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процессоры для ВЫЧИСЛЕНИЙ общего 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Reduction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Задача</a:t>
                </a:r>
              </a:p>
              <a:p>
                <a:pPr lvl="1"/>
                <a:r>
                  <a:rPr lang="ru-RU" dirty="0" smtClean="0"/>
                  <a:t>Вычислить сумму элементов массива</a:t>
                </a:r>
              </a:p>
              <a:p>
                <a:pPr lvl="1"/>
                <a:r>
                  <a:rPr lang="ru-RU" dirty="0" smtClean="0"/>
                  <a:t>Размер массива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Reduction</a:t>
                </a:r>
              </a:p>
              <a:p>
                <a:pPr lvl="1"/>
                <a:r>
                  <a:rPr lang="ru-RU" dirty="0" smtClean="0"/>
                  <a:t>Мало арифметических </a:t>
                </a:r>
                <a:r>
                  <a:rPr lang="ru-RU" dirty="0" smtClean="0"/>
                  <a:t>операций</a:t>
                </a:r>
              </a:p>
              <a:p>
                <a:pPr lvl="1"/>
                <a:r>
                  <a:rPr lang="ru-RU" dirty="0" smtClean="0"/>
                  <a:t>1 загрузка элемента из памяти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1 </a:t>
                </a:r>
                <a:r>
                  <a:rPr lang="ru-RU" dirty="0" err="1" smtClean="0"/>
                  <a:t>арифм</a:t>
                </a:r>
                <a:r>
                  <a:rPr lang="ru-RU" dirty="0" smtClean="0"/>
                  <a:t>. операция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Метрика </a:t>
                </a:r>
                <a:r>
                  <a:rPr lang="ru-RU" dirty="0" smtClean="0"/>
                  <a:t>оптимизации - максимально </a:t>
                </a:r>
                <a:r>
                  <a:rPr lang="ru-RU" dirty="0" smtClean="0"/>
                  <a:t>возможная пропускная способность памяти</a:t>
                </a:r>
              </a:p>
              <a:p>
                <a:r>
                  <a:rPr lang="ru-RU" dirty="0" smtClean="0"/>
                  <a:t>Тестовый стенд</a:t>
                </a:r>
              </a:p>
              <a:p>
                <a:pPr lvl="1"/>
                <a:r>
                  <a:rPr lang="en-US" dirty="0" smtClean="0"/>
                  <a:t>GeForce 8800GT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Пиковая пропускная способность памяти 86.4</a:t>
                </a:r>
                <a:r>
                  <a:rPr lang="en-US" dirty="0" smtClean="0"/>
                  <a:t> GB/s</a:t>
                </a:r>
              </a:p>
              <a:p>
                <a:r>
                  <a:rPr lang="ru-RU" dirty="0" smtClean="0"/>
                  <a:t>Входные данные </a:t>
                </a:r>
              </a:p>
              <a:p>
                <a:pPr lvl="1"/>
                <a:r>
                  <a:rPr lang="en-US" i="1" dirty="0" smtClean="0"/>
                  <a:t>N</a:t>
                </a:r>
                <a:r>
                  <a:rPr lang="en-US" dirty="0" smtClean="0"/>
                  <a:t> = 22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Целые числа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7" t="-1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r>
              <a:rPr lang="ru-RU" dirty="0" smtClean="0"/>
              <a:t> №1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84784"/>
            <a:ext cx="5137149" cy="4114800"/>
          </a:xfrm>
        </p:spPr>
      </p:pic>
      <p:sp>
        <p:nvSpPr>
          <p:cNvPr id="6" name="Объект 3"/>
          <p:cNvSpPr txBox="1">
            <a:spLocks/>
          </p:cNvSpPr>
          <p:nvPr/>
        </p:nvSpPr>
        <p:spPr>
          <a:xfrm>
            <a:off x="586907" y="1484784"/>
            <a:ext cx="3098304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CUDA</a:t>
            </a:r>
          </a:p>
          <a:p>
            <a:pPr lvl="1"/>
            <a:r>
              <a:rPr lang="en-US" dirty="0" smtClean="0"/>
              <a:t>extern </a:t>
            </a:r>
            <a:r>
              <a:rPr lang="ru-RU" dirty="0" smtClean="0"/>
              <a:t>__</a:t>
            </a:r>
            <a:r>
              <a:rPr lang="en-US" dirty="0" smtClean="0"/>
              <a:t>shared__ </a:t>
            </a:r>
          </a:p>
          <a:p>
            <a:pPr lvl="2"/>
            <a:r>
              <a:rPr lang="ru-RU" dirty="0"/>
              <a:t>Р</a:t>
            </a:r>
            <a:r>
              <a:rPr lang="ru-RU" dirty="0" smtClean="0"/>
              <a:t>азделяемая память</a:t>
            </a:r>
            <a:endParaRPr lang="en-US" dirty="0" smtClean="0"/>
          </a:p>
          <a:p>
            <a:pPr lvl="2"/>
            <a:r>
              <a:rPr lang="ru-RU" dirty="0" smtClean="0"/>
              <a:t>Размер задается в момент запуска </a:t>
            </a:r>
            <a:r>
              <a:rPr lang="ru-RU" dirty="0" err="1" smtClean="0"/>
              <a:t>кернела</a:t>
            </a:r>
            <a:endParaRPr lang="ru-RU" dirty="0" smtClean="0"/>
          </a:p>
          <a:p>
            <a:pPr lvl="1"/>
            <a:r>
              <a:rPr lang="ru-RU" dirty="0" smtClean="0"/>
              <a:t>__</a:t>
            </a:r>
            <a:r>
              <a:rPr lang="en-US" dirty="0" smtClean="0"/>
              <a:t>global__</a:t>
            </a:r>
          </a:p>
          <a:p>
            <a:pPr lvl="2"/>
            <a:r>
              <a:rPr lang="ru-RU" dirty="0" smtClean="0"/>
              <a:t>Объявление </a:t>
            </a:r>
            <a:r>
              <a:rPr lang="ru-RU" dirty="0" err="1" smtClean="0"/>
              <a:t>кернела</a:t>
            </a:r>
            <a:endParaRPr lang="ru-RU" dirty="0" smtClean="0"/>
          </a:p>
          <a:p>
            <a:pPr lvl="1"/>
            <a:r>
              <a:rPr lang="ru-RU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pPr lvl="2"/>
            <a:r>
              <a:rPr lang="ru-RU" dirty="0" smtClean="0"/>
              <a:t>Синхронизация потоков в </a:t>
            </a:r>
            <a:r>
              <a:rPr lang="ru-RU" dirty="0" smtClean="0"/>
              <a:t>блоке</a:t>
            </a:r>
          </a:p>
          <a:p>
            <a:r>
              <a:rPr lang="ru-RU" dirty="0" smtClean="0"/>
              <a:t>Результат сохраняет только один поток в каждом блоке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9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№</a:t>
            </a:r>
            <a:r>
              <a:rPr lang="ru-RU" dirty="0" smtClean="0"/>
              <a:t>1</a:t>
            </a:r>
            <a:r>
              <a:rPr lang="en-US" dirty="0" smtClean="0"/>
              <a:t>: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12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24800" cy="4048539"/>
          </a:xfrm>
        </p:spPr>
      </p:pic>
    </p:spTree>
    <p:extLst>
      <p:ext uri="{BB962C8B-B14F-4D97-AF65-F5344CB8AC3E}">
        <p14:creationId xmlns:p14="http://schemas.microsoft.com/office/powerpoint/2010/main" val="21328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№1</a:t>
            </a:r>
            <a:r>
              <a:rPr lang="en-US" dirty="0"/>
              <a:t>: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180728"/>
          </a:xfrm>
        </p:spPr>
        <p:txBody>
          <a:bodyPr/>
          <a:lstStyle/>
          <a:p>
            <a:r>
              <a:rPr lang="ru-RU" dirty="0" smtClean="0"/>
              <a:t>Основная проблема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исполняют различные ветви инструкций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6" y="2996952"/>
            <a:ext cx="587774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№1</a:t>
            </a:r>
            <a:r>
              <a:rPr lang="en-US" dirty="0"/>
              <a:t>: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34168"/>
            <a:ext cx="5877746" cy="2305372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140968"/>
            <a:ext cx="5877746" cy="2572109"/>
          </a:xfrm>
        </p:spPr>
      </p:pic>
      <p:sp>
        <p:nvSpPr>
          <p:cNvPr id="8" name="Стрелка углом 7"/>
          <p:cNvSpPr/>
          <p:nvPr/>
        </p:nvSpPr>
        <p:spPr>
          <a:xfrm rot="10800000" flipH="1">
            <a:off x="1804123" y="3722035"/>
            <a:ext cx="1224136" cy="1273636"/>
          </a:xfrm>
          <a:prstGeom prst="bentArrow">
            <a:avLst>
              <a:gd name="adj1" fmla="val 25000"/>
              <a:gd name="adj2" fmla="val 27901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№2</a:t>
            </a:r>
            <a:r>
              <a:rPr lang="en-US" dirty="0" smtClean="0"/>
              <a:t>: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30717"/>
            <a:ext cx="7924800" cy="4044704"/>
          </a:xfrm>
        </p:spPr>
      </p:pic>
    </p:spTree>
    <p:extLst>
      <p:ext uri="{BB962C8B-B14F-4D97-AF65-F5344CB8AC3E}">
        <p14:creationId xmlns:p14="http://schemas.microsoft.com/office/powerpoint/2010/main" val="32566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#2: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80747269"/>
              </p:ext>
            </p:extLst>
          </p:nvPr>
        </p:nvGraphicFramePr>
        <p:xfrm>
          <a:off x="683568" y="1484784"/>
          <a:ext cx="7924800" cy="36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145372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Пропускная способность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пред.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первой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368479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baseline="0" dirty="0" smtClean="0"/>
                        <a:t>1</a:t>
                      </a:r>
                      <a:endParaRPr lang="ru-RU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Interleaved addressing with divergent branching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94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</a:t>
                      </a: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№2</a:t>
            </a:r>
            <a:r>
              <a:rPr lang="en-US" dirty="0" smtClean="0"/>
              <a:t>: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180728"/>
          </a:xfrm>
        </p:spPr>
        <p:txBody>
          <a:bodyPr/>
          <a:lstStyle/>
          <a:p>
            <a:r>
              <a:rPr lang="ru-RU" dirty="0" smtClean="0"/>
              <a:t>Основная проблема</a:t>
            </a:r>
          </a:p>
          <a:p>
            <a:pPr lvl="1"/>
            <a:r>
              <a:rPr lang="en-US" dirty="0" smtClean="0"/>
              <a:t>Bank conflicts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7" y="2564904"/>
            <a:ext cx="525966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</a:t>
            </a:r>
            <a:r>
              <a:rPr lang="en-US" dirty="0" smtClean="0"/>
              <a:t>2: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1" y="1434168"/>
            <a:ext cx="5259663" cy="2305372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398179"/>
            <a:ext cx="5877746" cy="2057687"/>
          </a:xfrm>
        </p:spPr>
      </p:pic>
      <p:sp>
        <p:nvSpPr>
          <p:cNvPr id="8" name="Стрелка углом 7"/>
          <p:cNvSpPr/>
          <p:nvPr/>
        </p:nvSpPr>
        <p:spPr>
          <a:xfrm rot="10800000" flipH="1">
            <a:off x="1804123" y="3722035"/>
            <a:ext cx="1224136" cy="1273636"/>
          </a:xfrm>
          <a:prstGeom prst="bentArrow">
            <a:avLst>
              <a:gd name="adj1" fmla="val 25000"/>
              <a:gd name="adj2" fmla="val 27901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</a:t>
            </a:r>
            <a:r>
              <a:rPr lang="en-US" dirty="0" smtClean="0"/>
              <a:t>3: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19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3" y="1630717"/>
            <a:ext cx="7230354" cy="4044704"/>
          </a:xfrm>
        </p:spPr>
      </p:pic>
    </p:spTree>
    <p:extLst>
      <p:ext uri="{BB962C8B-B14F-4D97-AF65-F5344CB8AC3E}">
        <p14:creationId xmlns:p14="http://schemas.microsoft.com/office/powerpoint/2010/main" val="30001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242320" cy="4114800"/>
          </a:xfrm>
        </p:spPr>
        <p:txBody>
          <a:bodyPr/>
          <a:lstStyle/>
          <a:p>
            <a:r>
              <a:rPr lang="en-US" dirty="0" smtClean="0"/>
              <a:t>GPU</a:t>
            </a:r>
            <a:r>
              <a:rPr lang="ru-RU" dirty="0"/>
              <a:t> </a:t>
            </a:r>
            <a:r>
              <a:rPr lang="ru-RU" dirty="0" smtClean="0"/>
              <a:t>для вычислений общего назначения</a:t>
            </a:r>
            <a:endParaRPr lang="en-US" dirty="0" smtClean="0"/>
          </a:p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 smtClean="0"/>
          </a:p>
          <a:p>
            <a:r>
              <a:rPr lang="ru-RU" dirty="0" smtClean="0"/>
              <a:t>Максимальная производительность</a:t>
            </a:r>
          </a:p>
          <a:p>
            <a:r>
              <a:rPr lang="ru-RU" dirty="0" smtClean="0"/>
              <a:t>Алгоритмы на </a:t>
            </a:r>
            <a:r>
              <a:rPr lang="en-US" dirty="0" smtClean="0"/>
              <a:t>GPU</a:t>
            </a:r>
          </a:p>
          <a:p>
            <a:r>
              <a:rPr lang="ru-RU" dirty="0" smtClean="0"/>
              <a:t>Древовидная обработка данных</a:t>
            </a:r>
          </a:p>
          <a:p>
            <a:r>
              <a:rPr lang="ru-RU" dirty="0" smtClean="0"/>
              <a:t>Подробный анализ </a:t>
            </a:r>
            <a:r>
              <a:rPr lang="en-US" dirty="0" smtClean="0"/>
              <a:t>reduction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68960"/>
            <a:ext cx="5391555" cy="18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#3: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4293844"/>
              </p:ext>
            </p:extLst>
          </p:nvPr>
        </p:nvGraphicFramePr>
        <p:xfrm>
          <a:off x="683568" y="1484784"/>
          <a:ext cx="7924800" cy="382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145372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Пропускная способность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пред.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первой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368479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baseline="0" dirty="0" smtClean="0"/>
                        <a:t>1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94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</a:t>
                      </a:r>
                      <a:r>
                        <a:rPr lang="en-US" dirty="0" smtClean="0"/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Interleaved addressing with bank conflicts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</a:tr>
              <a:tr h="9994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1.722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9.741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2.01x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</a:t>
            </a:r>
            <a:r>
              <a:rPr lang="en-US" dirty="0" smtClean="0"/>
              <a:t>3: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180728"/>
          </a:xfrm>
        </p:spPr>
        <p:txBody>
          <a:bodyPr/>
          <a:lstStyle/>
          <a:p>
            <a:r>
              <a:rPr lang="ru-RU" dirty="0" smtClean="0"/>
              <a:t>Основная проблема</a:t>
            </a:r>
          </a:p>
          <a:p>
            <a:pPr lvl="1"/>
            <a:r>
              <a:rPr lang="ru-RU" dirty="0" smtClean="0"/>
              <a:t>Простаивающие потоки</a:t>
            </a:r>
          </a:p>
          <a:p>
            <a:pPr lvl="1"/>
            <a:r>
              <a:rPr lang="ru-RU" dirty="0" smtClean="0"/>
              <a:t>На первой итерации простаивает половина потоков!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33" y="3080705"/>
            <a:ext cx="5259663" cy="18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  <a:r>
              <a:rPr lang="ru-RU" dirty="0"/>
              <a:t> </a:t>
            </a:r>
            <a:r>
              <a:rPr lang="ru-RU" dirty="0" smtClean="0"/>
              <a:t>№</a:t>
            </a:r>
            <a:r>
              <a:rPr lang="en-US" dirty="0" smtClean="0"/>
              <a:t>3: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180728"/>
          </a:xfrm>
        </p:spPr>
        <p:txBody>
          <a:bodyPr/>
          <a:lstStyle/>
          <a:p>
            <a:r>
              <a:rPr lang="ru-RU" dirty="0" smtClean="0"/>
              <a:t>Урезать вдвое количество блоков</a:t>
            </a:r>
          </a:p>
          <a:p>
            <a:r>
              <a:rPr lang="ru-RU" dirty="0" smtClean="0"/>
              <a:t>Осуществлять обработку одного яруса вместе с загрузкой элемента в разделяемую память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5259663" cy="1207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82" y="3916266"/>
            <a:ext cx="4604761" cy="1207346"/>
          </a:xfrm>
          <a:prstGeom prst="rect">
            <a:avLst/>
          </a:prstGeom>
        </p:spPr>
      </p:pic>
      <p:sp>
        <p:nvSpPr>
          <p:cNvPr id="7" name="Стрелка углом 6"/>
          <p:cNvSpPr/>
          <p:nvPr/>
        </p:nvSpPr>
        <p:spPr>
          <a:xfrm rot="10800000" flipH="1">
            <a:off x="2704746" y="3883121"/>
            <a:ext cx="1224136" cy="1273636"/>
          </a:xfrm>
          <a:prstGeom prst="bentArrow">
            <a:avLst>
              <a:gd name="adj1" fmla="val 25000"/>
              <a:gd name="adj2" fmla="val 27901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#4: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6032385"/>
              </p:ext>
            </p:extLst>
          </p:nvPr>
        </p:nvGraphicFramePr>
        <p:xfrm>
          <a:off x="683568" y="1484784"/>
          <a:ext cx="7924800" cy="462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1453726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Пропускная способность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пред.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первой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368479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#</a:t>
                      </a:r>
                      <a:r>
                        <a:rPr lang="en-US" baseline="0" dirty="0" smtClean="0"/>
                        <a:t>1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994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</a:t>
                      </a:r>
                      <a:r>
                        <a:rPr lang="en-US" dirty="0" smtClean="0"/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Interleaved addressing with bank conflicts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</a:tr>
              <a:tr h="9994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#3</a:t>
                      </a:r>
                    </a:p>
                    <a:p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Sequential addressing with idle threads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1.722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9.741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2.01x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4.68x</a:t>
                      </a:r>
                      <a:endParaRPr lang="ru-RU" dirty="0"/>
                    </a:p>
                  </a:txBody>
                  <a:tcPr/>
                </a:tc>
              </a:tr>
              <a:tr h="787435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#4</a:t>
                      </a:r>
                    </a:p>
                    <a:p>
                      <a:r>
                        <a:rPr lang="en-US" sz="1400" dirty="0" smtClean="0"/>
                        <a:t>First add during load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17.377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1.78x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8.34x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1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#4: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r>
              <a:rPr lang="en-US" dirty="0" smtClean="0"/>
              <a:t> Gb/s vs 86 Gb/s</a:t>
            </a:r>
          </a:p>
          <a:p>
            <a:pPr lvl="1"/>
            <a:r>
              <a:rPr lang="ru-RU" dirty="0" smtClean="0"/>
              <a:t>Проблема в служебных инструкциях</a:t>
            </a:r>
          </a:p>
          <a:p>
            <a:pPr lvl="1"/>
            <a:r>
              <a:rPr lang="ru-RU" dirty="0" smtClean="0"/>
              <a:t>Слишком много затрат на циклы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Развертка циклов (</a:t>
            </a:r>
            <a:r>
              <a:rPr lang="en-US" dirty="0" smtClean="0"/>
              <a:t>loop unrolling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Инструкции внутри одного </a:t>
            </a:r>
            <a:r>
              <a:rPr lang="en-US" dirty="0" smtClean="0"/>
              <a:t>warp </a:t>
            </a:r>
            <a:r>
              <a:rPr lang="ru-RU" dirty="0" smtClean="0"/>
              <a:t>исполняются последовательно</a:t>
            </a:r>
          </a:p>
          <a:p>
            <a:r>
              <a:rPr lang="ru-RU" dirty="0" smtClean="0"/>
              <a:t>Когда ярус занимает меньше 32 </a:t>
            </a:r>
            <a:r>
              <a:rPr lang="ru-RU" dirty="0" smtClean="0"/>
              <a:t>элементов – остается 1 </a:t>
            </a:r>
            <a:r>
              <a:rPr lang="en-US" dirty="0" smtClean="0"/>
              <a:t>warp</a:t>
            </a:r>
            <a:endParaRPr lang="ru-RU" dirty="0" smtClean="0"/>
          </a:p>
          <a:p>
            <a:pPr lvl="1"/>
            <a:r>
              <a:rPr lang="ru-RU" dirty="0" smtClean="0"/>
              <a:t>Нет нужды в </a:t>
            </a:r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Нет нужды в </a:t>
            </a:r>
            <a:r>
              <a:rPr lang="en-US" dirty="0" smtClean="0"/>
              <a:t>if (</a:t>
            </a:r>
            <a:r>
              <a:rPr lang="en-US" dirty="0" err="1" smtClean="0"/>
              <a:t>tid</a:t>
            </a:r>
            <a:r>
              <a:rPr lang="en-US" dirty="0" smtClean="0"/>
              <a:t> &lt; 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ru-RU" dirty="0" smtClean="0"/>
              <a:t>потоки исполняют инструкции </a:t>
            </a:r>
            <a:r>
              <a:rPr lang="en-US" dirty="0" smtClean="0"/>
              <a:t>for </a:t>
            </a:r>
            <a:r>
              <a:rPr lang="ru-RU" dirty="0" smtClean="0"/>
              <a:t>и </a:t>
            </a:r>
            <a:r>
              <a:rPr lang="en-US" dirty="0" smtClean="0"/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7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#</a:t>
            </a:r>
            <a:r>
              <a:rPr lang="en-US" dirty="0" smtClean="0"/>
              <a:t>4: </a:t>
            </a:r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46" y="1600200"/>
            <a:ext cx="4809708" cy="4114800"/>
          </a:xfrm>
        </p:spPr>
      </p:pic>
    </p:spTree>
    <p:extLst>
      <p:ext uri="{BB962C8B-B14F-4D97-AF65-F5344CB8AC3E}">
        <p14:creationId xmlns:p14="http://schemas.microsoft.com/office/powerpoint/2010/main" val="2887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#5: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3951373"/>
              </p:ext>
            </p:extLst>
          </p:nvPr>
        </p:nvGraphicFramePr>
        <p:xfrm>
          <a:off x="683568" y="1484784"/>
          <a:ext cx="79248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Пропускная способность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пред.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первой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1.722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9.741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2.01x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#4</a:t>
                      </a:r>
                    </a:p>
                    <a:p>
                      <a:r>
                        <a:rPr lang="en-US" sz="1400" dirty="0" smtClean="0"/>
                        <a:t>First add during load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17.377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1.78x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8.34x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Reduction #5</a:t>
                      </a:r>
                    </a:p>
                    <a:p>
                      <a:r>
                        <a:rPr lang="en-US" sz="1400" dirty="0" smtClean="0"/>
                        <a:t>Unroll</a:t>
                      </a:r>
                      <a:r>
                        <a:rPr lang="en-US" sz="1400" baseline="0" dirty="0" smtClean="0"/>
                        <a:t> last warp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31.289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15.01x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Развертка циклов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33285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Полная развертка циклов</a:t>
            </a:r>
          </a:p>
          <a:p>
            <a:pPr lvl="1"/>
            <a:r>
              <a:rPr lang="ru-RU" dirty="0" smtClean="0"/>
              <a:t>Возможна при известном </a:t>
            </a:r>
            <a:r>
              <a:rPr lang="en-US" dirty="0" err="1" smtClean="0"/>
              <a:t>block_size</a:t>
            </a:r>
            <a:endParaRPr lang="en-US" dirty="0" smtClean="0"/>
          </a:p>
          <a:p>
            <a:pPr lvl="1"/>
            <a:r>
              <a:rPr lang="ru-RU" dirty="0" smtClean="0"/>
              <a:t>Но </a:t>
            </a:r>
            <a:r>
              <a:rPr lang="en-US" dirty="0" err="1" smtClean="0"/>
              <a:t>block_size</a:t>
            </a:r>
            <a:r>
              <a:rPr lang="en-US" dirty="0" smtClean="0"/>
              <a:t> </a:t>
            </a:r>
            <a:r>
              <a:rPr lang="ru-RU" dirty="0" smtClean="0"/>
              <a:t>должен быть известен на этапе компиляции</a:t>
            </a:r>
            <a:endParaRPr lang="en-US" dirty="0" smtClean="0"/>
          </a:p>
          <a:p>
            <a:pPr lvl="1"/>
            <a:r>
              <a:rPr lang="ru-RU" dirty="0" smtClean="0"/>
              <a:t>Ограничен 512 </a:t>
            </a:r>
            <a:r>
              <a:rPr lang="ru-RU" dirty="0" err="1" smtClean="0"/>
              <a:t>аппаратно</a:t>
            </a:r>
            <a:r>
              <a:rPr lang="ru-RU" dirty="0" smtClean="0"/>
              <a:t> (1024?)</a:t>
            </a:r>
            <a:endParaRPr lang="en-US" dirty="0" smtClean="0"/>
          </a:p>
          <a:p>
            <a:r>
              <a:rPr lang="en-US" dirty="0" smtClean="0"/>
              <a:t>CUDA </a:t>
            </a:r>
            <a:r>
              <a:rPr lang="ru-RU" dirty="0" smtClean="0"/>
              <a:t>поддерживает </a:t>
            </a:r>
            <a:r>
              <a:rPr lang="en-US" dirty="0" smtClean="0"/>
              <a:t>template</a:t>
            </a:r>
            <a:endParaRPr lang="ru-RU" dirty="0" smtClean="0"/>
          </a:p>
          <a:p>
            <a:pPr lvl="1"/>
            <a:r>
              <a:rPr lang="ru-RU" dirty="0" smtClean="0"/>
              <a:t>Генерация кода </a:t>
            </a:r>
            <a:r>
              <a:rPr lang="ru-RU" dirty="0" err="1" smtClean="0"/>
              <a:t>кернела</a:t>
            </a:r>
            <a:r>
              <a:rPr lang="ru-RU" dirty="0" smtClean="0"/>
              <a:t> на этапе компиляции</a:t>
            </a:r>
          </a:p>
          <a:p>
            <a:pPr lvl="1"/>
            <a:r>
              <a:rPr lang="ru-RU" dirty="0" err="1" smtClean="0"/>
              <a:t>Кернел</a:t>
            </a:r>
            <a:r>
              <a:rPr lang="ru-RU" dirty="0" smtClean="0"/>
              <a:t> – шаблонная функция с параметром </a:t>
            </a:r>
            <a:r>
              <a:rPr lang="en-US" dirty="0" err="1" smtClean="0"/>
              <a:t>block_size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05064"/>
            <a:ext cx="644932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#6: </a:t>
            </a:r>
            <a:r>
              <a:rPr lang="ru-RU" dirty="0" smtClean="0"/>
              <a:t>Полная Развертка цикла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28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59" y="1600200"/>
            <a:ext cx="6356081" cy="4114800"/>
          </a:xfrm>
        </p:spPr>
      </p:pic>
    </p:spTree>
    <p:extLst>
      <p:ext uri="{BB962C8B-B14F-4D97-AF65-F5344CB8AC3E}">
        <p14:creationId xmlns:p14="http://schemas.microsoft.com/office/powerpoint/2010/main" val="31606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#6: </a:t>
            </a:r>
            <a:r>
              <a:rPr lang="ru-RU" dirty="0" smtClean="0"/>
              <a:t>Запуск </a:t>
            </a:r>
            <a:r>
              <a:rPr lang="ru-RU" dirty="0" err="1" smtClean="0"/>
              <a:t>кернела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29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2" y="1600200"/>
            <a:ext cx="6454916" cy="4565104"/>
          </a:xfrm>
        </p:spPr>
      </p:pic>
    </p:spTree>
    <p:extLst>
      <p:ext uri="{BB962C8B-B14F-4D97-AF65-F5344CB8AC3E}">
        <p14:creationId xmlns:p14="http://schemas.microsoft.com/office/powerpoint/2010/main" val="31692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ru-RU" dirty="0" smtClean="0"/>
              <a:t>для вычислений Общего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754488" cy="3773016"/>
          </a:xfrm>
        </p:spPr>
        <p:txBody>
          <a:bodyPr>
            <a:normAutofit/>
          </a:bodyPr>
          <a:lstStyle/>
          <a:p>
            <a:r>
              <a:rPr lang="ru-RU" dirty="0" smtClean="0"/>
              <a:t>Упрощенная модель кеширования</a:t>
            </a:r>
          </a:p>
          <a:p>
            <a:r>
              <a:rPr lang="ru-RU" dirty="0" smtClean="0"/>
              <a:t>Параллелизм на уровне данных</a:t>
            </a:r>
          </a:p>
          <a:p>
            <a:pPr lvl="1"/>
            <a:r>
              <a:rPr lang="en-US" dirty="0" smtClean="0"/>
              <a:t>SIMD (Single Instruction Multiple Data)</a:t>
            </a:r>
          </a:p>
          <a:p>
            <a:r>
              <a:rPr lang="ru-RU" dirty="0" smtClean="0"/>
              <a:t>Множество </a:t>
            </a:r>
            <a:r>
              <a:rPr lang="en-US" dirty="0" smtClean="0"/>
              <a:t>ALU</a:t>
            </a:r>
          </a:p>
          <a:p>
            <a:pPr lvl="1"/>
            <a:r>
              <a:rPr lang="ru-RU" dirty="0" smtClean="0"/>
              <a:t>Множество исполнительных потоков</a:t>
            </a:r>
          </a:p>
          <a:p>
            <a:r>
              <a:rPr lang="ru-RU" dirty="0"/>
              <a:t>При оптимизации важно </a:t>
            </a:r>
            <a:r>
              <a:rPr lang="ru-RU" dirty="0" smtClean="0"/>
              <a:t>определить причину плохой производительности</a:t>
            </a:r>
            <a:endParaRPr lang="ru-RU" dirty="0"/>
          </a:p>
          <a:p>
            <a:pPr lvl="1"/>
            <a:r>
              <a:rPr lang="ru-RU" dirty="0" smtClean="0"/>
              <a:t>Пропускная </a:t>
            </a:r>
            <a:r>
              <a:rPr lang="ru-RU" dirty="0"/>
              <a:t>способность памяти</a:t>
            </a:r>
          </a:p>
          <a:p>
            <a:pPr lvl="1"/>
            <a:r>
              <a:rPr lang="ru-RU" dirty="0" smtClean="0"/>
              <a:t>Вычислительная нагрузка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39"/>
            <a:ext cx="3443901" cy="229535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62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#6: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17607341"/>
              </p:ext>
            </p:extLst>
          </p:nvPr>
        </p:nvGraphicFramePr>
        <p:xfrm>
          <a:off x="683568" y="1484784"/>
          <a:ext cx="7924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Пропускная способность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пред.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Ускорение (в</a:t>
                      </a:r>
                      <a:r>
                        <a:rPr lang="ru-RU" sz="1600" baseline="0" dirty="0" smtClean="0"/>
                        <a:t> сравнении с первой версией</a:t>
                      </a:r>
                      <a:r>
                        <a:rPr lang="ru-RU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</a:t>
                      </a:r>
                      <a:r>
                        <a:rPr lang="en-US" baseline="0" dirty="0" smtClean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1.722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9.741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2.01x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Reduction #4</a:t>
                      </a:r>
                    </a:p>
                    <a:p>
                      <a:r>
                        <a:rPr lang="en-US" sz="1400" dirty="0" smtClean="0"/>
                        <a:t>First add during load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17.377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1.78x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8.34x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Reduction #5</a:t>
                      </a:r>
                    </a:p>
                    <a:p>
                      <a:r>
                        <a:rPr lang="en-US" sz="1400" dirty="0" smtClean="0"/>
                        <a:t>Unroll</a:t>
                      </a:r>
                      <a:r>
                        <a:rPr lang="en-US" sz="1400" baseline="0" dirty="0" smtClean="0"/>
                        <a:t> last warp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0.536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31.289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15.01x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Reduction #6</a:t>
                      </a:r>
                    </a:p>
                    <a:p>
                      <a:r>
                        <a:rPr lang="en-US" sz="1400" dirty="0" smtClean="0"/>
                        <a:t>Completely</a:t>
                      </a:r>
                      <a:r>
                        <a:rPr lang="en-US" sz="1400" baseline="0" dirty="0" smtClean="0"/>
                        <a:t> unrolled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0.381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43.996 GB/s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21.16x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данных в Разделяемую память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476872"/>
          </a:xfrm>
        </p:spPr>
        <p:txBody>
          <a:bodyPr/>
          <a:lstStyle/>
          <a:p>
            <a:r>
              <a:rPr lang="ru-RU" dirty="0" smtClean="0"/>
              <a:t>Эффективная пропускная способность недостаточно высока</a:t>
            </a:r>
          </a:p>
          <a:p>
            <a:pPr lvl="1"/>
            <a:r>
              <a:rPr lang="ru-RU" dirty="0" smtClean="0"/>
              <a:t>Объем вычислений на поток не покрывает задержку доступа к памяти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Увеличить объем последовательных вычислений в потоке, загружая больше данных из глобальной памяти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23" y="3717032"/>
            <a:ext cx="52933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4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</a:t>
            </a:r>
            <a:r>
              <a:rPr lang="en-US" dirty="0" smtClean="0"/>
              <a:t>#</a:t>
            </a:r>
            <a:r>
              <a:rPr lang="ru-RU" dirty="0" smtClean="0"/>
              <a:t>7</a:t>
            </a:r>
            <a:r>
              <a:rPr lang="en-US" dirty="0" smtClean="0"/>
              <a:t>: </a:t>
            </a:r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04234990"/>
              </p:ext>
            </p:extLst>
          </p:nvPr>
        </p:nvGraphicFramePr>
        <p:xfrm>
          <a:off x="683568" y="1484784"/>
          <a:ext cx="7924800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295360"/>
                <a:gridCol w="1584176"/>
                <a:gridCol w="1875344"/>
                <a:gridCol w="1584960"/>
              </a:tblGrid>
              <a:tr h="3708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Время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Bandwidth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(max 86.4 GB/s)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Ускорение</a:t>
                      </a:r>
                      <a:r>
                        <a:rPr lang="ru-RU" sz="1600" baseline="0" dirty="0" smtClean="0"/>
                        <a:t> относительно пред. версии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Общее ускорение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</a:t>
                      </a:r>
                      <a:r>
                        <a:rPr lang="en-US" sz="1600" baseline="0" dirty="0" smtClean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8.054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2.083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3.456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4.854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2.33x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1.722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9.741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2.01x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4.68x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#</a:t>
                      </a:r>
                      <a:r>
                        <a:rPr lang="en-US" sz="1600" dirty="0" smtClean="0"/>
                        <a:t>4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17.377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1.78x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8.34x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#5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0.536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31.289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15.01x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#6</a:t>
                      </a:r>
                    </a:p>
                    <a:p>
                      <a:r>
                        <a:rPr lang="en-US" sz="1600" dirty="0" smtClean="0"/>
                        <a:t>Completely</a:t>
                      </a:r>
                      <a:r>
                        <a:rPr lang="en-US" sz="1600" baseline="0" dirty="0" smtClean="0"/>
                        <a:t> unrolled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0.381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43.996 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21.16x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Reduction </a:t>
                      </a:r>
                      <a:r>
                        <a:rPr lang="en-US" sz="1600" dirty="0" smtClean="0"/>
                        <a:t>#</a:t>
                      </a:r>
                      <a:r>
                        <a:rPr lang="ru-RU" sz="1600" dirty="0" smtClean="0"/>
                        <a:t>7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Multiple</a:t>
                      </a:r>
                      <a:r>
                        <a:rPr lang="en-US" sz="1600" baseline="0" dirty="0" smtClean="0"/>
                        <a:t> element loads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671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GB/s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r>
                        <a:rPr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5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33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908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Реализация алгоритма на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Древовидная схема обработки данных</a:t>
            </a:r>
            <a:endParaRPr lang="en-US" dirty="0" smtClean="0"/>
          </a:p>
          <a:p>
            <a:r>
              <a:rPr lang="ru-RU" dirty="0" smtClean="0"/>
              <a:t>Пути оптимизации</a:t>
            </a:r>
          </a:p>
          <a:p>
            <a:pPr lvl="1"/>
            <a:r>
              <a:rPr lang="ru-RU" dirty="0" smtClean="0"/>
              <a:t>Ветвления в </a:t>
            </a:r>
            <a:r>
              <a:rPr lang="en-US" dirty="0" smtClean="0"/>
              <a:t>warp</a:t>
            </a:r>
          </a:p>
          <a:p>
            <a:pPr lvl="1"/>
            <a:r>
              <a:rPr lang="en-US" dirty="0" smtClean="0"/>
              <a:t>Bank conflicts</a:t>
            </a:r>
            <a:endParaRPr lang="ru-RU" dirty="0" smtClean="0"/>
          </a:p>
          <a:p>
            <a:pPr lvl="1"/>
            <a:r>
              <a:rPr lang="ru-RU" dirty="0" smtClean="0"/>
              <a:t>Простаивающие потоки</a:t>
            </a:r>
          </a:p>
          <a:p>
            <a:pPr lvl="1"/>
            <a:r>
              <a:rPr lang="ru-RU" dirty="0" smtClean="0"/>
              <a:t>Баланс операций с памятью и арифметических операций</a:t>
            </a:r>
          </a:p>
          <a:p>
            <a:pPr lvl="1"/>
            <a:r>
              <a:rPr lang="ru-RU" dirty="0" smtClean="0"/>
              <a:t>Избыток служебных инструкций</a:t>
            </a:r>
          </a:p>
          <a:p>
            <a:pPr lvl="2"/>
            <a:r>
              <a:rPr lang="ru-RU" dirty="0" smtClean="0"/>
              <a:t>Развертка циклов</a:t>
            </a:r>
          </a:p>
          <a:p>
            <a:pPr lvl="1"/>
            <a:r>
              <a:rPr lang="ru-RU" dirty="0" smtClean="0"/>
              <a:t>Полная развертка циклов </a:t>
            </a:r>
          </a:p>
          <a:p>
            <a:pPr lvl="2"/>
            <a:r>
              <a:rPr lang="ru-RU" dirty="0" smtClean="0"/>
              <a:t>Использование информации о возможных размерах блока и числе </a:t>
            </a:r>
            <a:r>
              <a:rPr lang="ru-RU" dirty="0" smtClean="0"/>
              <a:t>итераций</a:t>
            </a:r>
            <a:endParaRPr lang="en-US" dirty="0" smtClean="0"/>
          </a:p>
          <a:p>
            <a:pPr lvl="1"/>
            <a:r>
              <a:rPr lang="ru-RU" dirty="0" smtClean="0"/>
              <a:t>Объем работы потоков по отношению к реальной задержке получения данных из памяти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6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4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7924800" cy="3409724"/>
          </a:xfrm>
        </p:spPr>
      </p:pic>
    </p:spTree>
    <p:extLst>
      <p:ext uri="{BB962C8B-B14F-4D97-AF65-F5344CB8AC3E}">
        <p14:creationId xmlns:p14="http://schemas.microsoft.com/office/powerpoint/2010/main" val="16995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Максимальная производительность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Глобальная память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адресуют один выровненный сегмент памяти </a:t>
            </a:r>
          </a:p>
          <a:p>
            <a:pPr lvl="2"/>
            <a:r>
              <a:rPr lang="ru-RU" dirty="0" smtClean="0"/>
              <a:t>Последовательно (до </a:t>
            </a:r>
            <a:r>
              <a:rPr lang="en-US" dirty="0" smtClean="0"/>
              <a:t>compute </a:t>
            </a:r>
            <a:r>
              <a:rPr lang="en-US" dirty="0" err="1" smtClean="0"/>
              <a:t>capabilty</a:t>
            </a:r>
            <a:r>
              <a:rPr lang="en-US" dirty="0" smtClean="0"/>
              <a:t> 2.0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Произвольно (начиная с </a:t>
            </a:r>
            <a:r>
              <a:rPr lang="en-US" dirty="0" smtClean="0"/>
              <a:t>compute capability 2.0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Разделяемая память</a:t>
            </a:r>
          </a:p>
          <a:p>
            <a:pPr lvl="1"/>
            <a:r>
              <a:rPr lang="ru-RU" dirty="0" smtClean="0"/>
              <a:t>Избегать </a:t>
            </a:r>
            <a:r>
              <a:rPr lang="en-US" dirty="0" smtClean="0"/>
              <a:t>bank conflicts</a:t>
            </a:r>
          </a:p>
          <a:p>
            <a:pPr lvl="1"/>
            <a:r>
              <a:rPr lang="ru-RU" dirty="0" smtClean="0"/>
              <a:t>Копировать в разделяемую память данные из глобальной для обработки</a:t>
            </a:r>
          </a:p>
          <a:p>
            <a:r>
              <a:rPr lang="ru-RU" dirty="0" smtClean="0"/>
              <a:t>Регистры</a:t>
            </a:r>
          </a:p>
          <a:p>
            <a:pPr lvl="1"/>
            <a:r>
              <a:rPr lang="ru-RU" dirty="0" smtClean="0"/>
              <a:t>Слишком много регистров на блок ведет к падению производительности</a:t>
            </a:r>
            <a:endParaRPr lang="en-US" dirty="0" smtClean="0"/>
          </a:p>
          <a:p>
            <a:r>
              <a:rPr lang="ru-RU" dirty="0" smtClean="0"/>
              <a:t>Константная</a:t>
            </a:r>
            <a:r>
              <a:rPr lang="ru-RU" dirty="0"/>
              <a:t> </a:t>
            </a:r>
            <a:r>
              <a:rPr lang="ru-RU" dirty="0" smtClean="0"/>
              <a:t>память</a:t>
            </a:r>
          </a:p>
          <a:p>
            <a:pPr lvl="1"/>
            <a:r>
              <a:rPr lang="ru-RU" dirty="0" smtClean="0"/>
              <a:t>Если переменная не меняется на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Эффективное кеширование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Преобразование Фурье</a:t>
                </a:r>
              </a:p>
              <a:p>
                <a:pPr lvl="1"/>
                <a:r>
                  <a:rPr lang="ru-RU" dirty="0" smtClean="0"/>
                  <a:t>Реализован в </a:t>
                </a:r>
                <a:r>
                  <a:rPr lang="en-US" dirty="0" err="1" smtClean="0"/>
                  <a:t>CuFFT</a:t>
                </a:r>
                <a:r>
                  <a:rPr lang="ru-RU" dirty="0"/>
                  <a:t> </a:t>
                </a:r>
                <a:r>
                  <a:rPr lang="ru-RU" dirty="0" smtClean="0"/>
                  <a:t>(входит в </a:t>
                </a:r>
                <a:r>
                  <a:rPr lang="en-US" dirty="0" smtClean="0"/>
                  <a:t>CUDA SDK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Scan</a:t>
                </a:r>
              </a:p>
              <a:p>
                <a:pPr lvl="1"/>
                <a:r>
                  <a:rPr lang="en-US" dirty="0" smtClean="0"/>
                  <a:t>Parallel Prefix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𝑟𝑒𝑠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  <m:r>
                          <a:rPr lang="en-US" b="0" i="1" smtClean="0">
                            <a:latin typeface="Cambria Math"/>
                          </a:rPr>
                          <m:t>⁡[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Reduction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𝑟𝑒𝑠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arg</m:t>
                        </m:r>
                        <m:r>
                          <a:rPr lang="en-US" i="1">
                            <a:latin typeface="Cambria Math"/>
                          </a:rPr>
                          <m:t>⁡[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Sort</a:t>
                </a:r>
              </a:p>
              <a:p>
                <a:r>
                  <a:rPr lang="en-US" dirty="0" smtClean="0"/>
                  <a:t>N-body simulation</a:t>
                </a:r>
              </a:p>
              <a:p>
                <a:r>
                  <a:rPr lang="en-US" dirty="0" smtClean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9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Распараллеливание алгоритмов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6847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Алгоритм должен быть адаптирован под </a:t>
            </a:r>
            <a:r>
              <a:rPr lang="en-US" dirty="0" smtClean="0"/>
              <a:t>SIMD</a:t>
            </a:r>
          </a:p>
          <a:p>
            <a:pPr lvl="1"/>
            <a:r>
              <a:rPr lang="ru-RU" dirty="0" smtClean="0"/>
              <a:t>Однотипная обработка множества данных</a:t>
            </a:r>
          </a:p>
          <a:p>
            <a:r>
              <a:rPr lang="ru-RU" dirty="0" smtClean="0"/>
              <a:t>Древовидная обработка </a:t>
            </a:r>
            <a:r>
              <a:rPr lang="ru-RU" dirty="0" smtClean="0"/>
              <a:t>данных</a:t>
            </a:r>
            <a:endParaRPr lang="en-US" dirty="0" smtClean="0"/>
          </a:p>
          <a:p>
            <a:pPr lvl="1"/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Scan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12976"/>
            <a:ext cx="7524328" cy="25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Древовидная обработка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Обход по ярусам</a:t>
                </a:r>
              </a:p>
              <a:p>
                <a:pPr lvl="1"/>
                <a:r>
                  <a:rPr lang="ru-RU" dirty="0" smtClean="0"/>
                  <a:t>По порядку убывания ширины яруса</a:t>
                </a:r>
              </a:p>
              <a:p>
                <a:pPr lvl="1"/>
                <a:r>
                  <a:rPr lang="ru-RU" dirty="0" smtClean="0"/>
                  <a:t>Если ярус можно загрузить в разделяемую память</a:t>
                </a:r>
              </a:p>
              <a:p>
                <a:pPr lvl="2"/>
                <a:r>
                  <a:rPr lang="ru-RU" dirty="0" smtClean="0"/>
                  <a:t>Дальнейший обход можно осуществить циклом в </a:t>
                </a:r>
                <a:r>
                  <a:rPr lang="ru-RU" dirty="0" err="1" smtClean="0"/>
                  <a:t>кернеле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По окончанию обработки яруса потоки в блоке синхронизируются</a:t>
                </a:r>
              </a:p>
              <a:p>
                <a:pPr lvl="1"/>
                <a:r>
                  <a:rPr lang="ru-RU" dirty="0" smtClean="0"/>
                  <a:t>Для ярусов больше размера разделяемой памяти</a:t>
                </a:r>
              </a:p>
              <a:p>
                <a:pPr lvl="2"/>
                <a:r>
                  <a:rPr lang="ru-RU" dirty="0" smtClean="0"/>
                  <a:t>Запуск последовательности </a:t>
                </a:r>
                <a:r>
                  <a:rPr lang="ru-RU" dirty="0" err="1" smtClean="0"/>
                  <a:t>кернелов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1 </a:t>
                </a:r>
                <a:r>
                  <a:rPr lang="ru-RU" dirty="0" err="1" smtClean="0"/>
                  <a:t>кернел</a:t>
                </a:r>
                <a:r>
                  <a:rPr lang="ru-RU" dirty="0" smtClean="0"/>
                  <a:t> обходит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ярусов</a:t>
                </a:r>
                <a:endParaRPr lang="en-US" dirty="0"/>
              </a:p>
              <a:p>
                <a:pPr lvl="3"/>
                <a:r>
                  <a:rPr lang="en-US" i="1" dirty="0"/>
                  <a:t>K</a:t>
                </a:r>
                <a:r>
                  <a:rPr lang="en-US" i="1" dirty="0" smtClean="0"/>
                  <a:t> – </a:t>
                </a:r>
                <a:r>
                  <a:rPr lang="ru-RU" dirty="0" smtClean="0"/>
                  <a:t>количество элементов яруса, загруженное в разделяемую память</a:t>
                </a:r>
                <a:endParaRPr lang="ru-RU" i="1" dirty="0" smtClean="0"/>
              </a:p>
              <a:p>
                <a:pPr lvl="2"/>
                <a:r>
                  <a:rPr lang="ru-RU" dirty="0" smtClean="0"/>
                  <a:t>Запуск </a:t>
                </a:r>
                <a:r>
                  <a:rPr lang="ru-RU" dirty="0" err="1" smtClean="0"/>
                  <a:t>кернела</a:t>
                </a:r>
                <a:r>
                  <a:rPr lang="ru-RU" dirty="0" smtClean="0"/>
                  <a:t> – точка глобальной синхронизации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308" t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древовидной обработки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E2B2-C038-45D3-BB7C-FE818CA9DC48}" type="slidenum">
              <a:rPr lang="ru-RU" smtClean="0"/>
              <a:t>9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Распаковка дерева</a:t>
            </a:r>
          </a:p>
          <a:p>
            <a:pPr lvl="1"/>
            <a:r>
              <a:rPr lang="ru-RU" dirty="0" smtClean="0"/>
              <a:t>Потоки </a:t>
            </a:r>
            <a:r>
              <a:rPr lang="en-US" dirty="0" smtClean="0"/>
              <a:t>warp </a:t>
            </a:r>
            <a:r>
              <a:rPr lang="ru-RU" dirty="0" smtClean="0"/>
              <a:t>выбирают разные ветви </a:t>
            </a:r>
            <a:r>
              <a:rPr lang="en-US" dirty="0" smtClean="0"/>
              <a:t>if</a:t>
            </a:r>
          </a:p>
          <a:p>
            <a:r>
              <a:rPr lang="ru-RU" dirty="0" smtClean="0"/>
              <a:t>Работа с разделяемой памятью</a:t>
            </a:r>
          </a:p>
          <a:p>
            <a:pPr lvl="1"/>
            <a:r>
              <a:rPr lang="ru-RU" dirty="0" smtClean="0"/>
              <a:t>Баланс операций с памятью и арифметических инструкций на ярус дерева</a:t>
            </a:r>
          </a:p>
          <a:p>
            <a:pPr lvl="1"/>
            <a:r>
              <a:rPr lang="en-US" dirty="0" smtClean="0"/>
              <a:t>Bank </a:t>
            </a:r>
            <a:r>
              <a:rPr lang="en-US" dirty="0" smtClean="0"/>
              <a:t>conflicts</a:t>
            </a:r>
          </a:p>
          <a:p>
            <a:pPr lvl="2"/>
            <a:r>
              <a:rPr lang="ru-RU" dirty="0" smtClean="0"/>
              <a:t>Неэффективный паттерн доступ к памяти</a:t>
            </a:r>
            <a:endParaRPr lang="ru-RU" dirty="0" smtClean="0"/>
          </a:p>
          <a:p>
            <a:r>
              <a:rPr lang="en-US" dirty="0" smtClean="0"/>
              <a:t>Instruction throughput</a:t>
            </a:r>
          </a:p>
          <a:p>
            <a:pPr lvl="1"/>
            <a:r>
              <a:rPr lang="ru-RU" dirty="0" smtClean="0"/>
              <a:t>Слишком много служебных инструкций</a:t>
            </a:r>
          </a:p>
          <a:p>
            <a:pPr lvl="2"/>
            <a:r>
              <a:rPr lang="ru-RU" dirty="0" smtClean="0"/>
              <a:t>Циклы, адресная арифметика</a:t>
            </a:r>
            <a:endParaRPr lang="en-US" dirty="0" smtClean="0"/>
          </a:p>
          <a:p>
            <a:r>
              <a:rPr lang="ru-RU" dirty="0" smtClean="0"/>
              <a:t>Ярусы шириной меньше </a:t>
            </a:r>
            <a:r>
              <a:rPr lang="en-US" dirty="0" smtClean="0"/>
              <a:t>warp</a:t>
            </a:r>
          </a:p>
          <a:p>
            <a:pPr lvl="1"/>
            <a:r>
              <a:rPr lang="ru-RU" dirty="0" smtClean="0"/>
              <a:t>Потоки простаивают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1024</TotalTime>
  <Words>1196</Words>
  <Application>Microsoft Office PowerPoint</Application>
  <PresentationFormat>Экран (4:3)</PresentationFormat>
  <Paragraphs>365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Горизонт</vt:lpstr>
      <vt:lpstr>Графические процессоры для ВЫЧИСЛЕНИЙ общего назначения</vt:lpstr>
      <vt:lpstr>содержание</vt:lpstr>
      <vt:lpstr>GPU для вычислений Общего назначения</vt:lpstr>
      <vt:lpstr>Архитектура GPU</vt:lpstr>
      <vt:lpstr>Максимальная производительность</vt:lpstr>
      <vt:lpstr>Алгоритмы на GPU</vt:lpstr>
      <vt:lpstr>Распараллеливание алгоритмов</vt:lpstr>
      <vt:lpstr>Древовидная обработка данных</vt:lpstr>
      <vt:lpstr>Проблемы древовидной обработки данных</vt:lpstr>
      <vt:lpstr>Parallel Reduction</vt:lpstr>
      <vt:lpstr>REDUCTION №1</vt:lpstr>
      <vt:lpstr>REDUCTION №1: Адресация</vt:lpstr>
      <vt:lpstr>REDUCTION №1: Анализ</vt:lpstr>
      <vt:lpstr>REDUCTION №1: Решение</vt:lpstr>
      <vt:lpstr>REDUCTION №2: Адресация</vt:lpstr>
      <vt:lpstr>Reduction #2: Производительность</vt:lpstr>
      <vt:lpstr>REDUCTION №2: Анализ</vt:lpstr>
      <vt:lpstr>REDUCTION №2: Решение</vt:lpstr>
      <vt:lpstr>REDUCTION №3: Адресация</vt:lpstr>
      <vt:lpstr>Reduction #3: Производительность</vt:lpstr>
      <vt:lpstr>REDUCTION №3: Анализ</vt:lpstr>
      <vt:lpstr>REDUCTION №3: решение</vt:lpstr>
      <vt:lpstr>Reduction #4: Производительность</vt:lpstr>
      <vt:lpstr>Reduction #4: Анализ</vt:lpstr>
      <vt:lpstr>Reduction #4: Решение</vt:lpstr>
      <vt:lpstr>Reduction #5: Производительность</vt:lpstr>
      <vt:lpstr>Развертка циклов</vt:lpstr>
      <vt:lpstr>Reduction #6: Полная Развертка цикла</vt:lpstr>
      <vt:lpstr>Reduction #6: Запуск кернела</vt:lpstr>
      <vt:lpstr>Reduction #6: Производительность</vt:lpstr>
      <vt:lpstr>Загрузка данных в Разделяемую память</vt:lpstr>
      <vt:lpstr>Reduction #7: Производительность</vt:lpstr>
      <vt:lpstr>Заключение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процессоры для задач общего назначения</dc:title>
  <dc:creator>Kauter</dc:creator>
  <cp:lastModifiedBy>Вячеслав Чуканов</cp:lastModifiedBy>
  <cp:revision>57</cp:revision>
  <dcterms:created xsi:type="dcterms:W3CDTF">2014-09-20T14:26:51Z</dcterms:created>
  <dcterms:modified xsi:type="dcterms:W3CDTF">2016-11-24T23:33:44Z</dcterms:modified>
</cp:coreProperties>
</file>