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309" r:id="rId14"/>
    <p:sldId id="310" r:id="rId15"/>
    <p:sldId id="268" r:id="rId16"/>
    <p:sldId id="30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6" r:id="rId48"/>
    <p:sldId id="307" r:id="rId49"/>
    <p:sldId id="300" r:id="rId50"/>
    <p:sldId id="301" r:id="rId51"/>
    <p:sldId id="302" r:id="rId52"/>
    <p:sldId id="303" r:id="rId53"/>
    <p:sldId id="304" r:id="rId54"/>
    <p:sldId id="311" r:id="rId55"/>
    <p:sldId id="312" r:id="rId56"/>
    <p:sldId id="305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80BC-99C1-4BB5-B09C-91DB0F1D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A9CA95-A1C3-4BAA-9778-4F1E3C10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B3682-0A66-4462-AE6E-78A6C9C9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FAE4-50A8-43C4-A4EF-6D9519CB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0F5F8-3A30-4664-83BE-20914918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2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CC105-7558-44DD-8E87-29406944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51CC7-386C-413D-AF71-EF264A362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0BDD8-78D6-4F80-B913-47C4FF58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5D00C-030A-463B-A26E-3D83CA93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89C7A-E2A4-46B0-BFAE-975FFA9C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8BA71-5D99-420E-8B95-568ABC064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23837-3650-4EE0-929D-E5BF745DB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B7B2C-A3E3-4C25-8648-C2B4290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FADF9-2960-4AE6-B2E9-CD2E1F18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7B01A-AC20-4CE2-852A-F6E5F5D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5D5C0-0DB5-4DE0-9A7D-2A531CC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74817-7535-4047-AAE9-8D547310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F3A3A-7A58-4302-B147-F9CF20C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314AB-93CE-49B8-A4C7-AA659B8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6285F-3870-447D-9030-6A28A8D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BED46-32AC-4219-932B-463E0404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05E71-F206-43D6-9C9C-A04FE8E7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D4751-19A9-4E43-A388-FE2E950A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06824-8EA1-4377-863F-02BDA107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84E9B-DA39-458E-9FD4-0DDD2953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B541F-AE6B-4F19-9D73-53139842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F60E0-98A9-4B1B-95A5-0D2F043F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A8B14-50AE-4698-9B4D-A4E55848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D21AF-32B2-45CE-80F0-BB1BD12F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449A7-BBD2-4077-8836-01D002C3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2462C-7ED2-41E1-AE44-262DA284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ABE12-8B26-4D69-99DD-55B7F32B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A083E-E0CD-41D1-A2BE-AF217DCB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62AEB-6D6A-4682-AB86-4FE5C7F8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09158-055D-4AC6-90DA-4B63F814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2E19D3-AD50-489A-ACAA-DA59670C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7F3BB-DD26-4943-9575-88EF47D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5EDE3-1F83-440A-9C69-E730BFB5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973810-4AD5-4916-A5AA-3803CA5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541ED-3DE7-4A39-9B0B-243363F6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0E5BF-80E1-4AAC-9A8E-1159634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05FE7-C34B-4AD9-981E-C32BD091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0896E-193D-4D9F-8077-30993424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2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E616C-F3E7-48DC-8349-46A0833B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2DE2E3-F37D-47C0-9EFA-378ADB58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78F92-619D-407F-A2B7-EFDDF26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91B89-5417-47DF-B3E8-04690473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1076F-45A6-4930-BBC8-6089787E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77843-4065-4801-8C36-6CD289B4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87B1A-F92A-42D8-A6F8-A9B96E68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F85AB-BC4C-4298-917B-70FDEEAC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46905-3C3B-4386-877B-CDFCF4D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A854-8D33-4ADA-B010-0808D429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117A10-84FE-43AA-B6B7-612C6654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E80F6-1A2B-4E1F-B80C-35AB8F7E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E2D3B-4D2F-4450-B969-25B1DBBA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2B995-86AC-4B28-80AE-C65AE95A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0566B-3C27-4E3F-AC0E-1B086699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9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6316E-A29B-4456-B3B6-65C598EF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12888-0285-49B1-B01A-FE0A5BA6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04CE-E3EF-4721-9C8F-A5C120E02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F492-4977-47E9-A5FC-88871A7256C8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56EAB-3325-4C1C-BA55-E37AE210A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92F39-2588-4CF3-9DB7-F6893C85E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F140-6EAE-4F40-884F-BAD1F164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5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ixuesen.icu/2020/09/17/this%E6%8C%87%E5%90%9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wt411X7e3" TargetMode="External"/><Relationship Id="rId2" Type="http://schemas.openxmlformats.org/officeDocument/2006/relationships/hyperlink" Target="https://www.youtube.com/watch?v=dpw9EHDh2bM&amp;feature=youtu.be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depen.io/cxs2018/pen/poEOapZ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xs2018/pen/WNGgEQv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-hans.reactjs.org/docs/react-api.html#reactmemo" TargetMode="External"/><Relationship Id="rId5" Type="http://schemas.openxmlformats.org/officeDocument/2006/relationships/hyperlink" Target="https://zh-hans.reactjs.org/docs/react-component.html#shouldcomponentupdate" TargetMode="External"/><Relationship Id="rId4" Type="http://schemas.openxmlformats.org/officeDocument/2006/relationships/hyperlink" Target="https://zh-hans.reactjs.org/docs/react-api.html#reactpurecomponen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xs2018/pen/GRjXMMr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xs2018/pen/zYKJgj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pen.io/cxs2018/pen/dypgPXK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xs2018/pen/gOwBaM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blog/2016/07/13/mixins-considered-harmfu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xs2018/pen/QWKZrZE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xs2018/pen/zYKmMrg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xs2018/pen/poEQeQb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zh-hans.reactj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pen.io/cxs2018/pens/publi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4C994-A0B8-480A-98BB-119A97DB8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  <a:cs typeface="Arial" panose="020B0604020202020204" pitchFamily="34" charset="0"/>
              </a:rPr>
              <a:t>Hooks</a:t>
            </a:r>
            <a:endParaRPr lang="zh-CN" altLang="en-US" dirty="0">
              <a:latin typeface="-apple-system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A1EE2-DCEF-4C30-A1A3-4C2826484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  <a:cs typeface="Arial" panose="020B0604020202020204" pitchFamily="34" charset="0"/>
              </a:rPr>
              <a:t>Cui </a:t>
            </a:r>
            <a:r>
              <a:rPr lang="en-US" altLang="zh-CN" dirty="0" err="1">
                <a:latin typeface="-apple-system"/>
                <a:cs typeface="Arial" panose="020B0604020202020204" pitchFamily="34" charset="0"/>
              </a:rPr>
              <a:t>Xuesen</a:t>
            </a:r>
            <a:endParaRPr lang="zh-CN" altLang="en-US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2740E1-681B-4116-8C7B-51AE6F43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0" y="157293"/>
            <a:ext cx="5947030" cy="65434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4F4C2F-9876-4A87-A16D-4AABE38C8CAD}"/>
              </a:ext>
            </a:extLst>
          </p:cNvPr>
          <p:cNvSpPr/>
          <p:nvPr/>
        </p:nvSpPr>
        <p:spPr>
          <a:xfrm>
            <a:off x="427839" y="1963024"/>
            <a:ext cx="3171038" cy="93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268CC3-EF83-415C-8502-D044AA40A09F}"/>
              </a:ext>
            </a:extLst>
          </p:cNvPr>
          <p:cNvSpPr/>
          <p:nvPr/>
        </p:nvSpPr>
        <p:spPr>
          <a:xfrm>
            <a:off x="427839" y="3976382"/>
            <a:ext cx="3481431" cy="93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37C458-590F-4BB8-A478-1A437309F8AF}"/>
              </a:ext>
            </a:extLst>
          </p:cNvPr>
          <p:cNvSpPr txBox="1"/>
          <p:nvPr/>
        </p:nvSpPr>
        <p:spPr>
          <a:xfrm>
            <a:off x="6169794" y="741145"/>
            <a:ext cx="6022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Notice that  </a:t>
            </a:r>
            <a:r>
              <a:rPr lang="en-US" altLang="zh-CN" sz="2800" dirty="0" err="1">
                <a:latin typeface="-apple-system"/>
                <a:cs typeface="Arial" panose="020B0604020202020204" pitchFamily="34" charset="0"/>
              </a:rPr>
              <a:t>componentDidMount</a:t>
            </a:r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 and </a:t>
            </a:r>
            <a:r>
              <a:rPr lang="en-US" altLang="zh-CN" sz="2800" dirty="0" err="1">
                <a:latin typeface="-apple-system"/>
                <a:cs typeface="Arial" panose="020B0604020202020204" pitchFamily="34" charset="0"/>
              </a:rPr>
              <a:t>componentWillUnmount</a:t>
            </a:r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 need to mirror each other. Lifecycle methods force us to split this logic even though conceptually code in both of them is related to the same effect.</a:t>
            </a:r>
            <a:endParaRPr lang="zh-CN" altLang="en-US" sz="2800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6EE7-25F3-4537-90EA-FFDD5CD1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  <a:cs typeface="Arial" panose="020B0604020202020204" pitchFamily="34" charset="0"/>
              </a:rPr>
              <a:t>Complex components become hard to understand</a:t>
            </a:r>
            <a:endParaRPr lang="zh-CN" altLang="en-US" dirty="0">
              <a:latin typeface="-apple-system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0734-B671-46CB-924D-04B01049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-apple-system"/>
                <a:cs typeface="Arial" panose="020B0604020202020204" pitchFamily="34" charset="0"/>
              </a:rPr>
              <a:t>Components: simple -&gt; a mess of stateful logic and side effects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-apple-system"/>
                <a:cs typeface="Arial" panose="020B0604020202020204" pitchFamily="34" charset="0"/>
              </a:rPr>
              <a:t>Each lifecycle method often contains a mix of unrelated logic. </a:t>
            </a:r>
          </a:p>
          <a:p>
            <a:pPr marL="0" indent="0">
              <a:buNone/>
            </a:pPr>
            <a:r>
              <a:rPr lang="en-US" altLang="zh-CN" dirty="0" err="1">
                <a:latin typeface="-apple-system"/>
                <a:cs typeface="Arial" panose="020B0604020202020204" pitchFamily="34" charset="0"/>
              </a:rPr>
              <a:t>componentDidMount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 and </a:t>
            </a:r>
            <a:r>
              <a:rPr lang="en-US" altLang="zh-CN" dirty="0" err="1">
                <a:latin typeface="-apple-system"/>
                <a:cs typeface="Arial" panose="020B0604020202020204" pitchFamily="34" charset="0"/>
              </a:rPr>
              <a:t>componentDidUpdate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: fetch some data</a:t>
            </a:r>
          </a:p>
          <a:p>
            <a:pPr marL="0" indent="0">
              <a:buNone/>
            </a:pPr>
            <a:r>
              <a:rPr lang="en-US" altLang="zh-CN" dirty="0" err="1">
                <a:latin typeface="-apple-system"/>
                <a:cs typeface="Arial" panose="020B0604020202020204" pitchFamily="34" charset="0"/>
              </a:rPr>
              <a:t>componentDidMount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: other logic(set up event listeners etc.)</a:t>
            </a:r>
            <a:r>
              <a:rPr lang="zh-CN" altLang="en-US" dirty="0">
                <a:latin typeface="-apple-system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latin typeface="-apple-system"/>
                <a:cs typeface="Arial" panose="020B0604020202020204" pitchFamily="34" charset="0"/>
              </a:rPr>
              <a:t>componentWillUnMount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: cleanup them</a:t>
            </a:r>
          </a:p>
          <a:p>
            <a:pPr marL="0" indent="0">
              <a:buNone/>
            </a:pPr>
            <a:r>
              <a:rPr lang="en-US" altLang="zh-CN" dirty="0">
                <a:latin typeface="-apple-system"/>
                <a:cs typeface="Arial" panose="020B0604020202020204" pitchFamily="34" charset="0"/>
              </a:rPr>
              <a:t>Mutually related code that changes together gets split apart, but completely unrelated code ends up combined in a single method.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-apple-system"/>
                <a:cs typeface="Arial" panose="020B0604020202020204" pitchFamily="34" charset="0"/>
              </a:rPr>
              <a:t>force a split based on lifecycle methods =&gt; logic inconsistencies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5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05F8E-CC9B-4D8D-84DD-45604DB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Classes confuse both people and machines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6286-0E14-4B0A-AC2C-9F06A85E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this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bind the event handlers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Classes don’t minify very well, and they make hot reloading flaky and unreliable. </a:t>
            </a:r>
          </a:p>
        </p:txBody>
      </p:sp>
    </p:spTree>
    <p:extLst>
      <p:ext uri="{BB962C8B-B14F-4D97-AF65-F5344CB8AC3E}">
        <p14:creationId xmlns:p14="http://schemas.microsoft.com/office/powerpoint/2010/main" val="252132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84C67C-6226-43C1-9AF9-C792828C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4" y="255862"/>
            <a:ext cx="4424258" cy="6346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8502EE-7F38-4DA9-8BE9-8AF8C45C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08" y="1181098"/>
            <a:ext cx="6581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6B2B8E-CF83-45D2-9423-44AA6199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48890"/>
            <a:ext cx="5372329" cy="65602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12E459-0345-453B-9B79-B700E545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03" y="148890"/>
            <a:ext cx="6411985" cy="10595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972EC5-6AB8-48C6-B719-71A546922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340" y="1367561"/>
            <a:ext cx="6419548" cy="5341548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FAA2F3-FC01-4E0C-AA5D-271A9ABD5E76}"/>
              </a:ext>
            </a:extLst>
          </p:cNvPr>
          <p:cNvCxnSpPr/>
          <p:nvPr/>
        </p:nvCxnSpPr>
        <p:spPr>
          <a:xfrm>
            <a:off x="5889072" y="1954635"/>
            <a:ext cx="13506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26131DE-4147-44BE-927E-BBABC0294CAB}"/>
              </a:ext>
            </a:extLst>
          </p:cNvPr>
          <p:cNvCxnSpPr/>
          <p:nvPr/>
        </p:nvCxnSpPr>
        <p:spPr>
          <a:xfrm>
            <a:off x="5889072" y="2130804"/>
            <a:ext cx="1619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31B155-8601-47AE-ACD9-E8A6B4D6D213}"/>
              </a:ext>
            </a:extLst>
          </p:cNvPr>
          <p:cNvCxnSpPr/>
          <p:nvPr/>
        </p:nvCxnSpPr>
        <p:spPr>
          <a:xfrm>
            <a:off x="5889072" y="2676088"/>
            <a:ext cx="1249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D76AB7-0647-4298-AE60-679F928B69FE}"/>
              </a:ext>
            </a:extLst>
          </p:cNvPr>
          <p:cNvCxnSpPr/>
          <p:nvPr/>
        </p:nvCxnSpPr>
        <p:spPr>
          <a:xfrm>
            <a:off x="6014906" y="3951215"/>
            <a:ext cx="1744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422339-C9CA-4BBB-853D-9BF58E311EC9}"/>
              </a:ext>
            </a:extLst>
          </p:cNvPr>
          <p:cNvCxnSpPr/>
          <p:nvPr/>
        </p:nvCxnSpPr>
        <p:spPr>
          <a:xfrm>
            <a:off x="5998128" y="4127383"/>
            <a:ext cx="20720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DDFE0E-A6C4-459F-A053-FA74DA6A50B4}"/>
              </a:ext>
            </a:extLst>
          </p:cNvPr>
          <p:cNvCxnSpPr/>
          <p:nvPr/>
        </p:nvCxnSpPr>
        <p:spPr>
          <a:xfrm>
            <a:off x="6014906" y="4320330"/>
            <a:ext cx="2030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AD26EA-697D-49BE-B84A-31CB264BFFB4}"/>
              </a:ext>
            </a:extLst>
          </p:cNvPr>
          <p:cNvCxnSpPr/>
          <p:nvPr/>
        </p:nvCxnSpPr>
        <p:spPr>
          <a:xfrm>
            <a:off x="6014906" y="4672668"/>
            <a:ext cx="1300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77562C2-83F5-4340-AB16-B314928371CC}"/>
              </a:ext>
            </a:extLst>
          </p:cNvPr>
          <p:cNvCxnSpPr/>
          <p:nvPr/>
        </p:nvCxnSpPr>
        <p:spPr>
          <a:xfrm>
            <a:off x="6096000" y="5209563"/>
            <a:ext cx="1764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510DE6-B4AF-4D0C-A3E8-E22DEA1077E8}"/>
              </a:ext>
            </a:extLst>
          </p:cNvPr>
          <p:cNvCxnSpPr/>
          <p:nvPr/>
        </p:nvCxnSpPr>
        <p:spPr>
          <a:xfrm>
            <a:off x="6096000" y="5394121"/>
            <a:ext cx="14121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9E743DC-22E5-487E-8116-EDC0369B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14" y="3668889"/>
            <a:ext cx="2713340" cy="1302881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0361F00-9B56-40AD-A7AB-06663E5920CB}"/>
              </a:ext>
            </a:extLst>
          </p:cNvPr>
          <p:cNvCxnSpPr/>
          <p:nvPr/>
        </p:nvCxnSpPr>
        <p:spPr>
          <a:xfrm>
            <a:off x="6096000" y="5570290"/>
            <a:ext cx="25111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3630E6A-647A-461E-8C4C-33DD213F066B}"/>
              </a:ext>
            </a:extLst>
          </p:cNvPr>
          <p:cNvSpPr/>
          <p:nvPr/>
        </p:nvSpPr>
        <p:spPr>
          <a:xfrm>
            <a:off x="8800051" y="3548543"/>
            <a:ext cx="2910980" cy="1484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8AE922-B1AB-4170-B1E2-ABCDF877B0FF}"/>
              </a:ext>
            </a:extLst>
          </p:cNvPr>
          <p:cNvCxnSpPr/>
          <p:nvPr/>
        </p:nvCxnSpPr>
        <p:spPr>
          <a:xfrm>
            <a:off x="9026554" y="3951215"/>
            <a:ext cx="2601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3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FB36BA-13EB-4313-B976-B6DDA48A69F8}"/>
              </a:ext>
            </a:extLst>
          </p:cNvPr>
          <p:cNvSpPr txBox="1"/>
          <p:nvPr/>
        </p:nvSpPr>
        <p:spPr>
          <a:xfrm>
            <a:off x="1536584" y="2659559"/>
            <a:ext cx="925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  <a:cs typeface="Arial" panose="020B0604020202020204" pitchFamily="34" charset="0"/>
              </a:rPr>
              <a:t>How do Hooks solve these problems? </a:t>
            </a:r>
            <a:endParaRPr lang="zh-CN" altLang="en-US" sz="4400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2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CE3E7-E6C5-49EE-BEDA-35E445B74ED7}"/>
              </a:ext>
            </a:extLst>
          </p:cNvPr>
          <p:cNvSpPr txBox="1"/>
          <p:nvPr/>
        </p:nvSpPr>
        <p:spPr>
          <a:xfrm>
            <a:off x="1090569" y="751344"/>
            <a:ext cx="392604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-apple-system"/>
              </a:rPr>
              <a:t>React Conf 2018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Sophie Alpert:</a:t>
            </a:r>
          </a:p>
          <a:p>
            <a:r>
              <a:rPr lang="en-US" altLang="zh-CN" sz="2800" dirty="0">
                <a:latin typeface="-apple-system"/>
              </a:rPr>
              <a:t>    	Reusing logic</a:t>
            </a:r>
          </a:p>
          <a:p>
            <a:r>
              <a:rPr lang="en-US" altLang="zh-CN" sz="2800" dirty="0">
                <a:latin typeface="-apple-system"/>
              </a:rPr>
              <a:t>	Giant components</a:t>
            </a:r>
          </a:p>
          <a:p>
            <a:r>
              <a:rPr lang="en-US" altLang="zh-CN" sz="2800" dirty="0">
                <a:latin typeface="-apple-system"/>
              </a:rPr>
              <a:t>	Confusing classes</a:t>
            </a:r>
          </a:p>
          <a:p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2"/>
              </a:rPr>
              <a:t>video</a:t>
            </a:r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3"/>
              </a:rPr>
              <a:t>video</a:t>
            </a:r>
            <a:endParaRPr lang="en-US" altLang="zh-CN" sz="2800" dirty="0"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E08F13-4646-48F5-A3A1-49CC6A9D43AE}"/>
              </a:ext>
            </a:extLst>
          </p:cNvPr>
          <p:cNvSpPr txBox="1"/>
          <p:nvPr/>
        </p:nvSpPr>
        <p:spPr>
          <a:xfrm>
            <a:off x="5226341" y="1736521"/>
            <a:ext cx="66105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</a:rPr>
              <a:t>Dan Abramov:</a:t>
            </a:r>
          </a:p>
          <a:p>
            <a:endParaRPr lang="en-US" altLang="zh-CN" dirty="0"/>
          </a:p>
          <a:p>
            <a:r>
              <a:rPr lang="en-US" altLang="zh-CN" sz="2800" dirty="0">
                <a:latin typeface="-apple-system"/>
              </a:rPr>
              <a:t>Problems Today:</a:t>
            </a:r>
          </a:p>
          <a:p>
            <a:r>
              <a:rPr lang="en-US" altLang="zh-CN" sz="2800" dirty="0">
                <a:latin typeface="-apple-system"/>
              </a:rPr>
              <a:t>	Wrapper hell</a:t>
            </a:r>
          </a:p>
          <a:p>
            <a:r>
              <a:rPr lang="en-US" altLang="zh-CN" sz="2800" dirty="0">
                <a:latin typeface="-apple-system"/>
              </a:rPr>
              <a:t>	Huge components</a:t>
            </a:r>
          </a:p>
          <a:p>
            <a:r>
              <a:rPr lang="en-US" altLang="zh-CN" sz="2800" dirty="0">
                <a:latin typeface="-apple-system"/>
              </a:rPr>
              <a:t>	Confusing classes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React doesn’t provide a 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stateful primitive</a:t>
            </a:r>
            <a:r>
              <a:rPr lang="en-US" altLang="zh-CN" sz="2800" dirty="0">
                <a:latin typeface="-apple-system"/>
              </a:rPr>
              <a:t> simpler than a class component.</a:t>
            </a:r>
          </a:p>
        </p:txBody>
      </p:sp>
    </p:spTree>
    <p:extLst>
      <p:ext uri="{BB962C8B-B14F-4D97-AF65-F5344CB8AC3E}">
        <p14:creationId xmlns:p14="http://schemas.microsoft.com/office/powerpoint/2010/main" val="68745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55E55C-9329-4318-8A49-38D6CE610DFF}"/>
              </a:ext>
            </a:extLst>
          </p:cNvPr>
          <p:cNvSpPr txBox="1"/>
          <p:nvPr/>
        </p:nvSpPr>
        <p:spPr>
          <a:xfrm>
            <a:off x="1230385" y="1012954"/>
            <a:ext cx="97312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-apple-system"/>
              </a:rPr>
              <a:t>code reuse 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Hooks allow you to reuse stateful logic without changing your component hierarchy. </a:t>
            </a: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-apple-system"/>
              </a:rPr>
              <a:t>code organization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Hooks let you split one component into smaller functions based on what pieces are related (such as setting up a subscription or fetching data).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-apple-system"/>
              </a:rPr>
              <a:t>lass and this 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Hooks let you use more of 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React’s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 features without classes.</a:t>
            </a:r>
          </a:p>
        </p:txBody>
      </p:sp>
    </p:spTree>
    <p:extLst>
      <p:ext uri="{BB962C8B-B14F-4D97-AF65-F5344CB8AC3E}">
        <p14:creationId xmlns:p14="http://schemas.microsoft.com/office/powerpoint/2010/main" val="4680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0F0B31-3661-48AF-B4C4-0037EAB151C6}"/>
              </a:ext>
            </a:extLst>
          </p:cNvPr>
          <p:cNvSpPr txBox="1"/>
          <p:nvPr/>
        </p:nvSpPr>
        <p:spPr>
          <a:xfrm>
            <a:off x="4414007" y="2659559"/>
            <a:ext cx="336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What’s Hooks?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2107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061A4-8E59-4A52-A68F-B144C580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190"/>
            <a:ext cx="10515600" cy="3813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-apple-system"/>
              </a:rPr>
              <a:t>Hooks are a new addition in React 16.8. They let you use state and other React features without writing a class. React Native supports Hooks since the 0.59 release of React Native.</a:t>
            </a: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latin typeface="-apple-system"/>
              </a:rPr>
              <a:t>Hooks are functions that let you “hook into” React state and lifecycle features from function components.</a:t>
            </a: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latin typeface="-apple-system"/>
              </a:rPr>
              <a:t>Let’s us see what hooks are in React.</a:t>
            </a:r>
          </a:p>
        </p:txBody>
      </p:sp>
    </p:spTree>
    <p:extLst>
      <p:ext uri="{BB962C8B-B14F-4D97-AF65-F5344CB8AC3E}">
        <p14:creationId xmlns:p14="http://schemas.microsoft.com/office/powerpoint/2010/main" val="76324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D5FD-560D-4C53-93F0-7FF2A10D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272" y="2705347"/>
            <a:ext cx="2777455" cy="723653"/>
          </a:xfrm>
        </p:spPr>
        <p:txBody>
          <a:bodyPr/>
          <a:lstStyle/>
          <a:p>
            <a:r>
              <a:rPr lang="en-US" altLang="zh-CN" dirty="0">
                <a:latin typeface="-apple-system"/>
                <a:cs typeface="Arial" panose="020B0604020202020204" pitchFamily="34" charset="0"/>
              </a:rPr>
              <a:t>Motivation</a:t>
            </a:r>
            <a:endParaRPr lang="zh-CN" altLang="en-US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3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CB68A9-BBFF-40DE-956E-7029A04C81A2}"/>
              </a:ext>
            </a:extLst>
          </p:cNvPr>
          <p:cNvSpPr txBox="1"/>
          <p:nvPr/>
        </p:nvSpPr>
        <p:spPr>
          <a:xfrm>
            <a:off x="4612196" y="2659559"/>
            <a:ext cx="2967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4400" dirty="0">
                <a:latin typeface="-apple-system"/>
              </a:rPr>
              <a:t>State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81409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689C69-6320-4135-9632-14C67D84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1725" cy="4362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D59BAA-682F-49B9-BBEA-7F20CD17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22" y="2567031"/>
            <a:ext cx="7560278" cy="42909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0BF195-7241-4DF9-87DE-B87699EED43B}"/>
              </a:ext>
            </a:extLst>
          </p:cNvPr>
          <p:cNvSpPr/>
          <p:nvPr/>
        </p:nvSpPr>
        <p:spPr>
          <a:xfrm>
            <a:off x="0" y="536895"/>
            <a:ext cx="1979802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D490C0-FEF8-4345-89D4-41DA30B3E7B8}"/>
              </a:ext>
            </a:extLst>
          </p:cNvPr>
          <p:cNvSpPr txBox="1"/>
          <p:nvPr/>
        </p:nvSpPr>
        <p:spPr>
          <a:xfrm>
            <a:off x="6181725" y="181845"/>
            <a:ext cx="533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-apple-system"/>
              </a:rPr>
              <a:t>Of course, we can use ( ) =&gt; { }</a:t>
            </a:r>
          </a:p>
          <a:p>
            <a:r>
              <a:rPr lang="en-US" altLang="zh-CN" sz="2000" dirty="0" err="1">
                <a:latin typeface="-apple-system"/>
              </a:rPr>
              <a:t>init</a:t>
            </a:r>
            <a:r>
              <a:rPr lang="en-US" altLang="zh-CN" sz="2000" dirty="0">
                <a:latin typeface="-apple-system"/>
              </a:rPr>
              <a:t> state</a:t>
            </a:r>
          </a:p>
          <a:p>
            <a:r>
              <a:rPr lang="en-US" altLang="zh-CN" sz="2000" dirty="0">
                <a:latin typeface="-apple-system"/>
              </a:rPr>
              <a:t>the current state and a function that updates it</a:t>
            </a:r>
          </a:p>
          <a:p>
            <a:r>
              <a:rPr lang="en-US" altLang="zh-CN" sz="2000" dirty="0">
                <a:latin typeface="-apple-system"/>
              </a:rPr>
              <a:t>array </a:t>
            </a:r>
            <a:r>
              <a:rPr lang="en-US" altLang="zh-CN" sz="2000" dirty="0" err="1">
                <a:latin typeface="-apple-system"/>
              </a:rPr>
              <a:t>destructuring</a:t>
            </a:r>
            <a:endParaRPr lang="en-US" altLang="zh-CN" sz="2000" dirty="0">
              <a:latin typeface="-apple-syste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220A68-82BC-49F2-A378-2D64C51D4A6C}"/>
              </a:ext>
            </a:extLst>
          </p:cNvPr>
          <p:cNvSpPr/>
          <p:nvPr/>
        </p:nvSpPr>
        <p:spPr>
          <a:xfrm>
            <a:off x="2885813" y="1090569"/>
            <a:ext cx="1241570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251623-9380-4991-A0A3-99F618D7BB8C}"/>
              </a:ext>
            </a:extLst>
          </p:cNvPr>
          <p:cNvSpPr/>
          <p:nvPr/>
        </p:nvSpPr>
        <p:spPr>
          <a:xfrm>
            <a:off x="864066" y="1031846"/>
            <a:ext cx="1761688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FE83A8-46A7-44D7-96F4-16773C087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1516398"/>
            <a:ext cx="5657850" cy="7905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EF24C9-63EC-4009-ABD8-813A7225F266}"/>
              </a:ext>
            </a:extLst>
          </p:cNvPr>
          <p:cNvSpPr/>
          <p:nvPr/>
        </p:nvSpPr>
        <p:spPr>
          <a:xfrm>
            <a:off x="2944536" y="2298583"/>
            <a:ext cx="1979802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C42F07-385C-4DE8-A7A0-45FFD7C64056}"/>
              </a:ext>
            </a:extLst>
          </p:cNvPr>
          <p:cNvSpPr txBox="1"/>
          <p:nvPr/>
        </p:nvSpPr>
        <p:spPr>
          <a:xfrm>
            <a:off x="67612" y="4580564"/>
            <a:ext cx="4496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-apple-system"/>
              </a:rPr>
              <a:t>update the count state</a:t>
            </a:r>
          </a:p>
          <a:p>
            <a:endParaRPr lang="en-US" altLang="zh-CN" sz="2000" dirty="0">
              <a:latin typeface="-apple-system"/>
            </a:endParaRPr>
          </a:p>
          <a:p>
            <a:r>
              <a:rPr lang="en-US" altLang="zh-CN" sz="2000" dirty="0">
                <a:latin typeface="-apple-system"/>
              </a:rPr>
              <a:t>In a function, we already have </a:t>
            </a:r>
            <a:r>
              <a:rPr lang="en-US" altLang="zh-CN" sz="2000" dirty="0" err="1">
                <a:latin typeface="-apple-system"/>
              </a:rPr>
              <a:t>setCount</a:t>
            </a:r>
            <a:r>
              <a:rPr lang="en-US" altLang="zh-CN" sz="2000" dirty="0">
                <a:latin typeface="-apple-system"/>
              </a:rPr>
              <a:t> and count as variables so we don’t need this.</a:t>
            </a:r>
          </a:p>
          <a:p>
            <a:endParaRPr lang="en-US" altLang="zh-CN" sz="2000" dirty="0">
              <a:latin typeface="-apple-system"/>
            </a:endParaRPr>
          </a:p>
          <a:p>
            <a:r>
              <a:rPr lang="en-US" altLang="zh-CN" sz="2000" dirty="0">
                <a:latin typeface="-apple-system"/>
                <a:hlinkClick r:id="rId5"/>
              </a:rPr>
              <a:t>question</a:t>
            </a:r>
            <a:endParaRPr lang="zh-CN" altLang="en-US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0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D5A7F-ED90-4547-A4C8-349C58D5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Using Multiple State Variables</a:t>
            </a:r>
            <a:endParaRPr lang="zh-CN" altLang="en-US" dirty="0"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BD4B84-A9EA-4EB3-B36F-953C22B5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38925" cy="1562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169EB8-5492-4ABB-88AE-38BCA9ED05F4}"/>
              </a:ext>
            </a:extLst>
          </p:cNvPr>
          <p:cNvSpPr txBox="1"/>
          <p:nvPr/>
        </p:nvSpPr>
        <p:spPr>
          <a:xfrm>
            <a:off x="838200" y="3531765"/>
            <a:ext cx="657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-apple-system"/>
              </a:rPr>
              <a:t>const [something, </a:t>
            </a:r>
            <a:r>
              <a:rPr lang="en-US" altLang="zh-CN" dirty="0" err="1">
                <a:latin typeface="-apple-system"/>
              </a:rPr>
              <a:t>setSomething</a:t>
            </a:r>
            <a:r>
              <a:rPr lang="en-US" altLang="zh-CN" dirty="0">
                <a:latin typeface="-apple-system"/>
              </a:rPr>
              <a:t>] = </a:t>
            </a:r>
            <a:r>
              <a:rPr lang="en-US" altLang="zh-CN" dirty="0" err="1">
                <a:latin typeface="-apple-system"/>
              </a:rPr>
              <a:t>useState</a:t>
            </a:r>
            <a:r>
              <a:rPr lang="en-US" altLang="zh-CN" dirty="0">
                <a:latin typeface="-apple-system"/>
              </a:rPr>
              <a:t>(</a:t>
            </a:r>
            <a:r>
              <a:rPr lang="en-US" altLang="zh-CN" dirty="0" err="1">
                <a:latin typeface="-apple-system"/>
              </a:rPr>
              <a:t>initialValue</a:t>
            </a:r>
            <a:r>
              <a:rPr lang="en-US" altLang="zh-CN" dirty="0">
                <a:latin typeface="-apple-system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3AB69F-B872-4A35-84B2-58F6C05F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0074"/>
            <a:ext cx="5286375" cy="1133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F01CF6-CE90-4A84-978C-7A85E4D960D6}"/>
              </a:ext>
            </a:extLst>
          </p:cNvPr>
          <p:cNvSpPr txBox="1"/>
          <p:nvPr/>
        </p:nvSpPr>
        <p:spPr>
          <a:xfrm>
            <a:off x="838200" y="5592526"/>
            <a:ext cx="32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-apple-system"/>
              </a:rPr>
              <a:t>update individually</a:t>
            </a:r>
            <a:endParaRPr lang="zh-CN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78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FDBF4D-4276-4C4A-B747-C33CDECCC7B4}"/>
              </a:ext>
            </a:extLst>
          </p:cNvPr>
          <p:cNvSpPr txBox="1"/>
          <p:nvPr/>
        </p:nvSpPr>
        <p:spPr>
          <a:xfrm>
            <a:off x="4690844" y="2659559"/>
            <a:ext cx="2810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Effect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2522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C582A-F699-4DA5-B66B-9318FDBF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1" y="681067"/>
            <a:ext cx="8124825" cy="5410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6F9E4F-7EB1-46F4-A44F-C5DC148E3573}"/>
              </a:ext>
            </a:extLst>
          </p:cNvPr>
          <p:cNvSpPr txBox="1"/>
          <p:nvPr/>
        </p:nvSpPr>
        <p:spPr>
          <a:xfrm>
            <a:off x="8440483" y="681067"/>
            <a:ext cx="3523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-apple-system"/>
              </a:rPr>
              <a:t>What does </a:t>
            </a:r>
            <a:r>
              <a:rPr lang="en-US" altLang="zh-CN" sz="2000" b="1" dirty="0" err="1">
                <a:latin typeface="-apple-system"/>
              </a:rPr>
              <a:t>useEffect</a:t>
            </a:r>
            <a:r>
              <a:rPr lang="en-US" altLang="zh-CN" sz="2000" b="1" dirty="0">
                <a:latin typeface="-apple-system"/>
              </a:rPr>
              <a:t> do?</a:t>
            </a:r>
          </a:p>
          <a:p>
            <a:endParaRPr lang="en-US" altLang="zh-CN" sz="2000" dirty="0">
              <a:latin typeface="-apple-system"/>
            </a:endParaRPr>
          </a:p>
          <a:p>
            <a:r>
              <a:rPr lang="en-US" altLang="zh-CN" sz="2000" dirty="0">
                <a:latin typeface="-apple-system"/>
              </a:rPr>
              <a:t>do something after render</a:t>
            </a:r>
            <a:endParaRPr lang="zh-CN" altLang="en-US" sz="2000" dirty="0">
              <a:latin typeface="-apple-system"/>
            </a:endParaRPr>
          </a:p>
          <a:p>
            <a:endParaRPr lang="en-US" altLang="zh-CN" sz="2000" b="1" dirty="0">
              <a:latin typeface="-apple-system"/>
            </a:endParaRPr>
          </a:p>
          <a:p>
            <a:endParaRPr lang="en-US" altLang="zh-CN" sz="2000" b="1" dirty="0">
              <a:latin typeface="-apple-system"/>
            </a:endParaRPr>
          </a:p>
          <a:p>
            <a:r>
              <a:rPr lang="en-US" altLang="zh-CN" sz="2000" b="1" dirty="0">
                <a:latin typeface="-apple-system"/>
              </a:rPr>
              <a:t>Use Multiple Effects to Separate Concerns</a:t>
            </a:r>
          </a:p>
          <a:p>
            <a:endParaRPr lang="en-US" altLang="zh-CN" sz="2000" dirty="0">
              <a:latin typeface="-apple-system"/>
            </a:endParaRPr>
          </a:p>
          <a:p>
            <a:r>
              <a:rPr lang="en-US" altLang="zh-CN" sz="2000" dirty="0">
                <a:latin typeface="-apple-system"/>
              </a:rPr>
              <a:t>Hooks let us split the code based on what it is doing rather than a lifecycle method name. React will apply every effect used by the component, in the order they were specified.</a:t>
            </a:r>
          </a:p>
        </p:txBody>
      </p:sp>
      <p:pic>
        <p:nvPicPr>
          <p:cNvPr id="9" name="图形 8" descr="兔子">
            <a:hlinkClick r:id="rId3" action="ppaction://hlinksldjump"/>
            <a:extLst>
              <a:ext uri="{FF2B5EF4-FFF2-40B4-BE49-F238E27FC236}">
                <a16:creationId xmlns:a16="http://schemas.microsoft.com/office/drawing/2014/main" id="{166617FD-14DC-4548-B01F-09CDE869B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6083" y="52625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F250-C7B1-4EC3-BB96-A47994E5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-apple-system"/>
              </a:rPr>
              <a:t>Optimizing Performance by Skipping Effects</a:t>
            </a:r>
            <a:endParaRPr lang="zh-CN" altLang="en-US" dirty="0">
              <a:latin typeface="-apple-system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903436-6694-418F-B1C3-5BAD7D1BE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87" y="4099726"/>
            <a:ext cx="5886450" cy="885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4A6D20-1C3E-4631-9D6F-DA18D7FF7534}"/>
              </a:ext>
            </a:extLst>
          </p:cNvPr>
          <p:cNvSpPr txBox="1"/>
          <p:nvPr/>
        </p:nvSpPr>
        <p:spPr>
          <a:xfrm>
            <a:off x="838200" y="1510018"/>
            <a:ext cx="888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-apple-system"/>
              </a:rPr>
              <a:t>In some cases, cleaning up or applying the effect after every render might create a performance problem. </a:t>
            </a:r>
            <a:endParaRPr lang="zh-CN" altLang="en-US" sz="2000" dirty="0"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09B712-0D2F-4D49-8246-0932AE34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87" y="2377780"/>
            <a:ext cx="6400800" cy="1352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AB3C2E-D3B7-4AAE-B8A3-F70CC8B7EE15}"/>
              </a:ext>
            </a:extLst>
          </p:cNvPr>
          <p:cNvSpPr txBox="1"/>
          <p:nvPr/>
        </p:nvSpPr>
        <p:spPr>
          <a:xfrm>
            <a:off x="838199" y="5545123"/>
            <a:ext cx="748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 ], </a:t>
            </a:r>
            <a:r>
              <a:rPr lang="en-US" altLang="zh-CN" sz="2000" dirty="0">
                <a:latin typeface="-apple-system"/>
              </a:rPr>
              <a:t>run an effect and clean it up only once (on mount and unmount)</a:t>
            </a:r>
            <a:endParaRPr lang="zh-CN" altLang="en-US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862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B3AAC1-6278-499C-A99F-50A228B8455A}"/>
              </a:ext>
            </a:extLst>
          </p:cNvPr>
          <p:cNvSpPr txBox="1"/>
          <p:nvPr/>
        </p:nvSpPr>
        <p:spPr>
          <a:xfrm>
            <a:off x="4397230" y="2659559"/>
            <a:ext cx="3397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Context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555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AC408C-1FC5-4D64-B03E-F6059135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5" y="109057"/>
            <a:ext cx="5839280" cy="66398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3BD821-5829-4C15-8F29-054A6B15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492"/>
            <a:ext cx="3666427" cy="2534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8628BE-E096-490B-B1A1-4C51A2604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7093"/>
            <a:ext cx="5988075" cy="16454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F2225F-8A25-4BE1-ABED-C3D809FDFF1F}"/>
              </a:ext>
            </a:extLst>
          </p:cNvPr>
          <p:cNvSpPr/>
          <p:nvPr/>
        </p:nvSpPr>
        <p:spPr>
          <a:xfrm>
            <a:off x="162158" y="4001548"/>
            <a:ext cx="5730813" cy="2533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2457A-6477-4F31-8025-7FCB1B628275}"/>
              </a:ext>
            </a:extLst>
          </p:cNvPr>
          <p:cNvSpPr/>
          <p:nvPr/>
        </p:nvSpPr>
        <p:spPr>
          <a:xfrm>
            <a:off x="162158" y="113252"/>
            <a:ext cx="2118618" cy="21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43B9E6B-F6D8-4F5A-ABA8-FDB935A407C8}"/>
              </a:ext>
            </a:extLst>
          </p:cNvPr>
          <p:cNvSpPr/>
          <p:nvPr/>
        </p:nvSpPr>
        <p:spPr>
          <a:xfrm>
            <a:off x="2449737" y="109057"/>
            <a:ext cx="3571865" cy="213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D40F2B2-2837-4A32-8DB7-C6B6DF1C06A7}"/>
              </a:ext>
            </a:extLst>
          </p:cNvPr>
          <p:cNvSpPr/>
          <p:nvPr/>
        </p:nvSpPr>
        <p:spPr>
          <a:xfrm rot="19151985">
            <a:off x="4127029" y="2946489"/>
            <a:ext cx="2210449" cy="3839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DF15ED-F26E-4D88-B28F-D2C54C346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676040"/>
            <a:ext cx="5988076" cy="18194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278BE2-8E58-4E11-8D1A-F60D81E93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650121"/>
            <a:ext cx="5988076" cy="1819456"/>
          </a:xfrm>
          <a:prstGeom prst="rect">
            <a:avLst/>
          </a:prstGeom>
        </p:spPr>
      </p:pic>
      <p:sp>
        <p:nvSpPr>
          <p:cNvPr id="16" name="箭头: 直角双向 15">
            <a:extLst>
              <a:ext uri="{FF2B5EF4-FFF2-40B4-BE49-F238E27FC236}">
                <a16:creationId xmlns:a16="http://schemas.microsoft.com/office/drawing/2014/main" id="{5876AE06-3AC1-45D7-B77D-B8FF032125F0}"/>
              </a:ext>
            </a:extLst>
          </p:cNvPr>
          <p:cNvSpPr/>
          <p:nvPr/>
        </p:nvSpPr>
        <p:spPr>
          <a:xfrm rot="8127500">
            <a:off x="5467775" y="4137043"/>
            <a:ext cx="850392" cy="850392"/>
          </a:xfrm>
          <a:prstGeom prst="lef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8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B0232B-E7F2-495B-B776-923BD11EF89A}"/>
              </a:ext>
            </a:extLst>
          </p:cNvPr>
          <p:cNvSpPr txBox="1"/>
          <p:nvPr/>
        </p:nvSpPr>
        <p:spPr>
          <a:xfrm>
            <a:off x="4355284" y="2659559"/>
            <a:ext cx="3481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Reducer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19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6B27C7-A685-4661-84DD-4A7E11B0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47117"/>
            <a:ext cx="6974572" cy="65637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C87D28-23D6-46DB-802C-2C680AB575BD}"/>
              </a:ext>
            </a:extLst>
          </p:cNvPr>
          <p:cNvSpPr txBox="1"/>
          <p:nvPr/>
        </p:nvSpPr>
        <p:spPr>
          <a:xfrm>
            <a:off x="7393497" y="600122"/>
            <a:ext cx="46558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-apple-system"/>
              </a:rPr>
              <a:t>useReducer</a:t>
            </a:r>
            <a:r>
              <a:rPr lang="en-US" altLang="zh-CN" sz="2800" dirty="0">
                <a:latin typeface="-apple-system"/>
              </a:rPr>
              <a:t> is usually preferable to </a:t>
            </a:r>
            <a:r>
              <a:rPr lang="en-US" altLang="zh-CN" sz="2800" dirty="0" err="1">
                <a:latin typeface="-apple-system"/>
              </a:rPr>
              <a:t>useState</a:t>
            </a:r>
            <a:r>
              <a:rPr lang="en-US" altLang="zh-CN" sz="2800" dirty="0">
                <a:latin typeface="-apple-system"/>
              </a:rPr>
              <a:t> when you have complex state logic that involves multiple sub-values or when the next state depends on the previous one. </a:t>
            </a:r>
          </a:p>
        </p:txBody>
      </p:sp>
    </p:spTree>
    <p:extLst>
      <p:ext uri="{BB962C8B-B14F-4D97-AF65-F5344CB8AC3E}">
        <p14:creationId xmlns:p14="http://schemas.microsoft.com/office/powerpoint/2010/main" val="399192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5FBE3-BE70-4E3D-B229-997828B8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  <a:ea typeface="微软雅黑" panose="020B0503020204020204" pitchFamily="34" charset="-122"/>
                <a:cs typeface="Arial" panose="020B0604020202020204" pitchFamily="34" charset="0"/>
              </a:rPr>
              <a:t>It’s hard to reuse stateful logic between components</a:t>
            </a:r>
            <a:endParaRPr lang="zh-CN" altLang="en-US" dirty="0">
              <a:latin typeface="-apple-system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4ACEA-9C8E-4867-BB2E-F094C2C2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-apple-system"/>
                <a:cs typeface="Arial" panose="020B0604020202020204" pitchFamily="34" charset="0"/>
              </a:rPr>
              <a:t>React doesn’t offer a way to “attach” reusable behavior to a component (for example, connecting it to a store). </a:t>
            </a:r>
          </a:p>
          <a:p>
            <a:pPr marL="0" indent="0">
              <a:buNone/>
            </a:pPr>
            <a:endParaRPr lang="en-US" altLang="zh-CN" dirty="0"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-apple-system"/>
                <a:cs typeface="Arial" panose="020B0604020202020204" pitchFamily="34" charset="0"/>
              </a:rPr>
              <a:t>Solutions:</a:t>
            </a:r>
            <a:r>
              <a:rPr lang="zh-CN" altLang="en-US" dirty="0">
                <a:latin typeface="-apple-system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Mixins, render props, HOC</a:t>
            </a:r>
          </a:p>
          <a:p>
            <a:pPr marL="0" indent="0">
              <a:buNone/>
            </a:pPr>
            <a:endParaRPr lang="en-US" altLang="zh-CN" dirty="0"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-apple-system"/>
                <a:cs typeface="Arial" panose="020B0604020202020204" pitchFamily="34" charset="0"/>
              </a:rPr>
              <a:t>Let’s</a:t>
            </a:r>
            <a:r>
              <a:rPr lang="zh-CN" altLang="en-US" dirty="0">
                <a:latin typeface="-apple-system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see</a:t>
            </a:r>
            <a:r>
              <a:rPr lang="zh-CN" altLang="en-US" dirty="0">
                <a:latin typeface="-apple-system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-apple-system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they</a:t>
            </a:r>
            <a:r>
              <a:rPr lang="zh-CN" altLang="en-US" dirty="0">
                <a:latin typeface="-apple-system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-apple-system"/>
                <a:cs typeface="Arial" panose="020B0604020202020204" pitchFamily="34" charset="0"/>
              </a:rPr>
              <a:t>work.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E06F4-E49D-4F5C-A440-830E3BD1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125767"/>
            <a:ext cx="8924525" cy="66064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A9C974-D577-40B8-BEB5-667D7EC0DD29}"/>
              </a:ext>
            </a:extLst>
          </p:cNvPr>
          <p:cNvSpPr txBox="1"/>
          <p:nvPr/>
        </p:nvSpPr>
        <p:spPr>
          <a:xfrm>
            <a:off x="9162873" y="310285"/>
            <a:ext cx="2783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-apple-system"/>
              </a:rPr>
              <a:t>Lazy initialization</a:t>
            </a:r>
            <a:endParaRPr lang="zh-CN" alt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12212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0D4BD4-A09D-46F3-B2E7-C393184FE53F}"/>
              </a:ext>
            </a:extLst>
          </p:cNvPr>
          <p:cNvSpPr txBox="1"/>
          <p:nvPr/>
        </p:nvSpPr>
        <p:spPr>
          <a:xfrm>
            <a:off x="4401423" y="2659559"/>
            <a:ext cx="338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Callback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612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9BA303-6786-42E3-93BF-8ED5F233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" y="311922"/>
            <a:ext cx="4448175" cy="1838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C79CF1-DFA4-433D-B4FB-BD949E95C0B1}"/>
              </a:ext>
            </a:extLst>
          </p:cNvPr>
          <p:cNvSpPr txBox="1"/>
          <p:nvPr/>
        </p:nvSpPr>
        <p:spPr>
          <a:xfrm>
            <a:off x="566650" y="2521059"/>
            <a:ext cx="93407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-apple-system"/>
              </a:rPr>
              <a:t>If the values of the variables in a and b remain the same, the reference to the </a:t>
            </a:r>
            <a:r>
              <a:rPr lang="en-US" altLang="zh-CN" sz="2800" dirty="0" err="1">
                <a:latin typeface="-apple-system"/>
              </a:rPr>
              <a:t>memoizedCallback</a:t>
            </a:r>
            <a:r>
              <a:rPr lang="en-US" altLang="zh-CN" sz="2800" dirty="0">
                <a:latin typeface="-apple-system"/>
              </a:rPr>
              <a:t> remains the same. That is, the first input function of the </a:t>
            </a:r>
            <a:r>
              <a:rPr lang="en-US" altLang="zh-CN" sz="2800" dirty="0" err="1">
                <a:latin typeface="-apple-system"/>
              </a:rPr>
              <a:t>useCallback</a:t>
            </a:r>
            <a:r>
              <a:rPr lang="en-US" altLang="zh-CN" sz="2800" dirty="0">
                <a:latin typeface="-apple-system"/>
              </a:rPr>
              <a:t> is cached for render performance optimization purposes.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3"/>
              </a:rPr>
              <a:t>example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 err="1">
                <a:latin typeface="-apple-system"/>
                <a:hlinkClick r:id="rId4"/>
              </a:rPr>
              <a:t>PureComponent</a:t>
            </a:r>
            <a:r>
              <a:rPr lang="zh-CN" altLang="en-US" sz="2800" dirty="0">
                <a:latin typeface="-apple-system"/>
              </a:rPr>
              <a:t>、</a:t>
            </a:r>
            <a:r>
              <a:rPr lang="en-US" altLang="zh-CN" sz="2800" dirty="0">
                <a:latin typeface="-apple-system"/>
                <a:hlinkClick r:id="rId5"/>
              </a:rPr>
              <a:t>shouldComponentUpdate</a:t>
            </a:r>
            <a:r>
              <a:rPr lang="zh-CN" altLang="en-US" sz="2800" dirty="0">
                <a:latin typeface="-apple-system"/>
              </a:rPr>
              <a:t>、</a:t>
            </a:r>
            <a:r>
              <a:rPr lang="en-US" altLang="zh-CN" sz="2800" dirty="0" err="1">
                <a:latin typeface="-apple-system"/>
                <a:hlinkClick r:id="rId6"/>
              </a:rPr>
              <a:t>React.memo</a:t>
            </a:r>
            <a:endParaRPr lang="zh-CN" alt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72302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04B672-AD07-469F-9519-F9347BE7B65C}"/>
              </a:ext>
            </a:extLst>
          </p:cNvPr>
          <p:cNvSpPr txBox="1"/>
          <p:nvPr/>
        </p:nvSpPr>
        <p:spPr>
          <a:xfrm>
            <a:off x="4531453" y="2659559"/>
            <a:ext cx="3129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Memo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5136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938BB4-1562-449D-B884-DB1FCFAA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5" y="522040"/>
            <a:ext cx="8239125" cy="495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66831B-8C81-46C9-9063-5F9005F2A425}"/>
              </a:ext>
            </a:extLst>
          </p:cNvPr>
          <p:cNvSpPr txBox="1"/>
          <p:nvPr/>
        </p:nvSpPr>
        <p:spPr>
          <a:xfrm>
            <a:off x="606103" y="1882977"/>
            <a:ext cx="109623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-apple-system"/>
              </a:rPr>
              <a:t>If the values of the variables a and b remain the same, the value of the </a:t>
            </a:r>
            <a:r>
              <a:rPr lang="en-US" altLang="zh-CN" sz="2800" dirty="0" err="1">
                <a:latin typeface="-apple-system"/>
              </a:rPr>
              <a:t>memoizedValue</a:t>
            </a:r>
            <a:r>
              <a:rPr lang="en-US" altLang="zh-CN" sz="2800" dirty="0">
                <a:latin typeface="-apple-system"/>
              </a:rPr>
              <a:t> remains the same. The first input function of the </a:t>
            </a:r>
            <a:r>
              <a:rPr lang="en-US" altLang="zh-CN" sz="2800" dirty="0" err="1">
                <a:latin typeface="-apple-system"/>
              </a:rPr>
              <a:t>useMemo</a:t>
            </a:r>
            <a:r>
              <a:rPr lang="en-US" altLang="zh-CN" sz="2800" dirty="0">
                <a:latin typeface="-apple-system"/>
              </a:rPr>
              <a:t> function is not executed, thus saving computation.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3"/>
              </a:rPr>
              <a:t>example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difference: </a:t>
            </a:r>
          </a:p>
          <a:p>
            <a:r>
              <a:rPr lang="en-US" altLang="zh-CN" sz="2800" dirty="0">
                <a:latin typeface="-apple-system"/>
              </a:rPr>
              <a:t>The </a:t>
            </a:r>
            <a:r>
              <a:rPr lang="en-US" altLang="zh-CN" sz="2800" dirty="0" err="1">
                <a:latin typeface="-apple-system"/>
              </a:rPr>
              <a:t>useCallback</a:t>
            </a:r>
            <a:r>
              <a:rPr lang="en-US" altLang="zh-CN" sz="2800" dirty="0">
                <a:latin typeface="-apple-system"/>
              </a:rPr>
              <a:t> is to cache the first argument(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callback</a:t>
            </a:r>
            <a:r>
              <a:rPr lang="en-US" altLang="zh-CN" sz="2800" dirty="0">
                <a:latin typeface="-apple-system"/>
              </a:rPr>
              <a:t>) according to the dependency, but the </a:t>
            </a:r>
            <a:r>
              <a:rPr lang="en-US" altLang="zh-CN" sz="2800" dirty="0" err="1">
                <a:latin typeface="-apple-system"/>
              </a:rPr>
              <a:t>useMemo</a:t>
            </a:r>
            <a:r>
              <a:rPr lang="en-US" altLang="zh-CN" sz="2800" dirty="0">
                <a:latin typeface="-apple-system"/>
              </a:rPr>
              <a:t> is to cache the 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value</a:t>
            </a:r>
            <a:r>
              <a:rPr lang="en-US" altLang="zh-CN" sz="2800" dirty="0">
                <a:latin typeface="-apple-system"/>
              </a:rPr>
              <a:t> after the execution of the first argument(callback) according to the dependency.</a:t>
            </a:r>
          </a:p>
          <a:p>
            <a:endParaRPr lang="en-US" altLang="zh-CN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38650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95E74-8041-454C-B0A0-5D2856182112}"/>
              </a:ext>
            </a:extLst>
          </p:cNvPr>
          <p:cNvSpPr txBox="1"/>
          <p:nvPr/>
        </p:nvSpPr>
        <p:spPr>
          <a:xfrm>
            <a:off x="4934124" y="2659559"/>
            <a:ext cx="232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Ref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4682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137EEF-00CE-4632-BE55-329C8186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8" y="404375"/>
            <a:ext cx="4829175" cy="428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2CE99F-A649-477C-B118-DE9DF36807C4}"/>
              </a:ext>
            </a:extLst>
          </p:cNvPr>
          <p:cNvSpPr txBox="1"/>
          <p:nvPr/>
        </p:nvSpPr>
        <p:spPr>
          <a:xfrm>
            <a:off x="552318" y="1455138"/>
            <a:ext cx="101184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-apple-system"/>
              </a:rPr>
              <a:t>The </a:t>
            </a:r>
            <a:r>
              <a:rPr lang="en-US" altLang="zh-CN" sz="2800" dirty="0" err="1">
                <a:latin typeface="-apple-system"/>
              </a:rPr>
              <a:t>useRef</a:t>
            </a:r>
            <a:r>
              <a:rPr lang="en-US" altLang="zh-CN" sz="2800" dirty="0">
                <a:latin typeface="-apple-system"/>
              </a:rPr>
              <a:t> returns a mutable ref object whose .current property is initialized to the passed argument (</a:t>
            </a:r>
            <a:r>
              <a:rPr lang="en-US" altLang="zh-CN" sz="2800" dirty="0" err="1">
                <a:latin typeface="-apple-system"/>
              </a:rPr>
              <a:t>initialValue</a:t>
            </a:r>
            <a:r>
              <a:rPr lang="en-US" altLang="zh-CN" sz="2800" dirty="0">
                <a:latin typeface="-apple-system"/>
              </a:rPr>
              <a:t>). The returned object will persist for the full lifetime of the component.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3"/>
              </a:rPr>
              <a:t>example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So what’re the differences between the </a:t>
            </a:r>
            <a:r>
              <a:rPr lang="en-US" altLang="zh-CN" sz="2800" dirty="0" err="1">
                <a:latin typeface="-apple-system"/>
              </a:rPr>
              <a:t>useRef</a:t>
            </a:r>
            <a:r>
              <a:rPr lang="en-US" altLang="zh-CN" sz="2800" dirty="0">
                <a:latin typeface="-apple-system"/>
              </a:rPr>
              <a:t> and refs?</a:t>
            </a:r>
          </a:p>
          <a:p>
            <a:r>
              <a:rPr lang="en-US" altLang="zh-CN" sz="2800" dirty="0" err="1">
                <a:latin typeface="-apple-system"/>
              </a:rPr>
              <a:t>Let’us</a:t>
            </a:r>
            <a:r>
              <a:rPr lang="en-US" altLang="zh-CN" sz="2800" dirty="0">
                <a:latin typeface="-apple-system"/>
              </a:rPr>
              <a:t> see how do refs work first.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4"/>
              </a:rPr>
              <a:t>example</a:t>
            </a:r>
            <a:endParaRPr lang="zh-CN" alt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10437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4E01CC-DE68-4B05-8A3D-0C5931700917}"/>
              </a:ext>
            </a:extLst>
          </p:cNvPr>
          <p:cNvSpPr txBox="1"/>
          <p:nvPr/>
        </p:nvSpPr>
        <p:spPr>
          <a:xfrm>
            <a:off x="765495" y="981404"/>
            <a:ext cx="10484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-apple-system"/>
              </a:rPr>
              <a:t>useRef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save data “across render cycles”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The </a:t>
            </a:r>
            <a:r>
              <a:rPr lang="en-US" altLang="zh-CN" sz="2800" dirty="0" err="1">
                <a:latin typeface="-apple-system"/>
              </a:rPr>
              <a:t>useRef</a:t>
            </a:r>
            <a:r>
              <a:rPr lang="en-US" altLang="zh-CN" sz="2800" dirty="0">
                <a:latin typeface="-apple-system"/>
              </a:rPr>
              <a:t> doesn’t notify you when its content changes. Mutating the .current property doesn’t cause a re-render.</a:t>
            </a:r>
            <a:endParaRPr lang="zh-CN" alt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421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F07D09-C944-457C-9543-34F356166725}"/>
              </a:ext>
            </a:extLst>
          </p:cNvPr>
          <p:cNvSpPr txBox="1"/>
          <p:nvPr/>
        </p:nvSpPr>
        <p:spPr>
          <a:xfrm>
            <a:off x="3260521" y="2659559"/>
            <a:ext cx="5670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-apple-system"/>
              </a:rPr>
              <a:t>ImperativeHandle</a:t>
            </a:r>
            <a:r>
              <a:rPr lang="en-US" altLang="zh-CN" sz="4400" dirty="0">
                <a:latin typeface="-apple-system"/>
              </a:rPr>
              <a:t>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32648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F7140-B5CD-4959-A184-B2875DBAB75B}"/>
              </a:ext>
            </a:extLst>
          </p:cNvPr>
          <p:cNvSpPr txBox="1"/>
          <p:nvPr/>
        </p:nvSpPr>
        <p:spPr>
          <a:xfrm>
            <a:off x="906011" y="1367406"/>
            <a:ext cx="9630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  <a:hlinkClick r:id="rId2"/>
              </a:rPr>
              <a:t>example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The official recommendation is to use both </a:t>
            </a:r>
            <a:r>
              <a:rPr lang="en-US" altLang="zh-CN" sz="2800" dirty="0" err="1">
                <a:latin typeface="-apple-system"/>
              </a:rPr>
              <a:t>useImperativeHandle</a:t>
            </a:r>
            <a:r>
              <a:rPr lang="en-US" altLang="zh-CN" sz="2800" dirty="0">
                <a:latin typeface="-apple-system"/>
              </a:rPr>
              <a:t> and </a:t>
            </a:r>
            <a:r>
              <a:rPr lang="en-US" altLang="zh-CN" sz="2800" dirty="0" err="1">
                <a:latin typeface="-apple-system"/>
              </a:rPr>
              <a:t>forwardRef</a:t>
            </a:r>
            <a:r>
              <a:rPr lang="en-US" altLang="zh-CN" sz="2800" dirty="0">
                <a:latin typeface="-apple-system"/>
              </a:rPr>
              <a:t> to customizes the instance value that is exposed to parent components(reduce the exposed attributes to parent components).</a:t>
            </a:r>
            <a:endParaRPr lang="zh-CN" alt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343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EB2F7A-A67D-49BB-BFDE-FB587C74C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23" y="206719"/>
            <a:ext cx="6785059" cy="64445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792AE2-EDA7-424D-8C83-288371353B10}"/>
              </a:ext>
            </a:extLst>
          </p:cNvPr>
          <p:cNvSpPr txBox="1"/>
          <p:nvPr/>
        </p:nvSpPr>
        <p:spPr>
          <a:xfrm>
            <a:off x="7029974" y="1367406"/>
            <a:ext cx="4899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Mixins has been abandoned!!!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  <a:hlinkClick r:id="rId3"/>
              </a:rPr>
              <a:t>Mixins Considered Harmful</a:t>
            </a:r>
            <a:endParaRPr lang="en-US" altLang="zh-CN" sz="2800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55C2FD-5086-408C-AD8C-B272AD2159F5}"/>
              </a:ext>
            </a:extLst>
          </p:cNvPr>
          <p:cNvSpPr txBox="1"/>
          <p:nvPr/>
        </p:nvSpPr>
        <p:spPr>
          <a:xfrm>
            <a:off x="3935835" y="2659559"/>
            <a:ext cx="4320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-apple-system"/>
              </a:rPr>
              <a:t>LayoutEffect</a:t>
            </a:r>
            <a:r>
              <a:rPr lang="en-US" altLang="zh-CN" sz="4400" dirty="0">
                <a:latin typeface="-apple-system"/>
              </a:rPr>
              <a:t>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2523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BCB10B-562A-44E0-BA25-C97340DA2DFD}"/>
              </a:ext>
            </a:extLst>
          </p:cNvPr>
          <p:cNvSpPr txBox="1"/>
          <p:nvPr/>
        </p:nvSpPr>
        <p:spPr>
          <a:xfrm>
            <a:off x="520116" y="545284"/>
            <a:ext cx="11283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</a:rPr>
              <a:t>In React Hooks, the </a:t>
            </a:r>
            <a:r>
              <a:rPr lang="en-US" altLang="zh-CN" sz="2800" dirty="0" err="1">
                <a:latin typeface="-apple-system"/>
              </a:rPr>
              <a:t>useEffect</a:t>
            </a:r>
            <a:r>
              <a:rPr lang="en-US" altLang="zh-CN" sz="2800" dirty="0">
                <a:latin typeface="-apple-system"/>
              </a:rPr>
              <a:t> is to replace the </a:t>
            </a:r>
            <a:r>
              <a:rPr lang="en-US" altLang="zh-CN" sz="2800" dirty="0" err="1">
                <a:latin typeface="-apple-system"/>
              </a:rPr>
              <a:t>componentDidMount</a:t>
            </a:r>
            <a:r>
              <a:rPr lang="en-US" altLang="zh-CN" sz="2800" dirty="0">
                <a:latin typeface="-apple-system"/>
              </a:rPr>
              <a:t> and </a:t>
            </a:r>
            <a:r>
              <a:rPr lang="en-US" altLang="zh-CN" sz="2800" dirty="0" err="1">
                <a:latin typeface="-apple-system"/>
              </a:rPr>
              <a:t>componentDidUpdate</a:t>
            </a:r>
            <a:r>
              <a:rPr lang="en-US" altLang="zh-CN" sz="2800" dirty="0">
                <a:latin typeface="-apple-system"/>
              </a:rPr>
              <a:t>, which the main function is to perform some side effects(such as accessing DOM, requesting data) after the page is rendered.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The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signature</a:t>
            </a:r>
            <a:r>
              <a:rPr lang="en-US" altLang="zh-CN" sz="2800" dirty="0">
                <a:latin typeface="-apple-system"/>
              </a:rPr>
              <a:t> is identical to </a:t>
            </a:r>
            <a:r>
              <a:rPr lang="en-US" altLang="zh-CN" sz="2800" dirty="0" err="1">
                <a:latin typeface="-apple-system"/>
              </a:rPr>
              <a:t>useEffect</a:t>
            </a:r>
            <a:r>
              <a:rPr lang="en-US" altLang="zh-CN" sz="2800" dirty="0">
                <a:latin typeface="-apple-system"/>
              </a:rPr>
              <a:t>, but it calls effect synchronously after all DOM mutations. Use this to read layout from the DOM and synchronously re-render. Updates scheduled inside </a:t>
            </a:r>
            <a:r>
              <a:rPr lang="en-US" altLang="zh-CN" sz="2800" dirty="0" err="1">
                <a:latin typeface="-apple-system"/>
              </a:rPr>
              <a:t>useLayoutEffect</a:t>
            </a:r>
            <a:r>
              <a:rPr lang="en-US" altLang="zh-CN" sz="2800" dirty="0">
                <a:latin typeface="-apple-system"/>
              </a:rPr>
              <a:t> will be flushed synchronously, before the browser has a chance to paint.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2"/>
              </a:rPr>
              <a:t>example</a:t>
            </a:r>
            <a:endParaRPr lang="en-US" altLang="zh-CN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25034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902DB8-3B6C-40FB-873C-BA0F07C8383D}"/>
              </a:ext>
            </a:extLst>
          </p:cNvPr>
          <p:cNvSpPr txBox="1"/>
          <p:nvPr/>
        </p:nvSpPr>
        <p:spPr>
          <a:xfrm>
            <a:off x="3919057" y="2659559"/>
            <a:ext cx="4353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-apple-system"/>
              </a:rPr>
              <a:t>DebugValue</a:t>
            </a:r>
            <a:r>
              <a:rPr lang="en-US" altLang="zh-CN" sz="4400" dirty="0">
                <a:latin typeface="-apple-system"/>
              </a:rPr>
              <a:t> Hook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630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00F1A3-36D9-49DB-9C14-3EE6ED45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" y="177523"/>
            <a:ext cx="6800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ED63A5-E3A8-4F7E-BB5E-20F34441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4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14BDEC2-A394-4E8A-9B52-BCF5E2FEC0F7}"/>
              </a:ext>
            </a:extLst>
          </p:cNvPr>
          <p:cNvSpPr/>
          <p:nvPr/>
        </p:nvSpPr>
        <p:spPr>
          <a:xfrm>
            <a:off x="7793372" y="4462943"/>
            <a:ext cx="1493241" cy="469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61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2DAEB2-1A67-49D9-BEFE-F9D12930FF7B}"/>
              </a:ext>
            </a:extLst>
          </p:cNvPr>
          <p:cNvSpPr txBox="1"/>
          <p:nvPr/>
        </p:nvSpPr>
        <p:spPr>
          <a:xfrm>
            <a:off x="3457662" y="2659559"/>
            <a:ext cx="527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-apple-system"/>
              </a:rPr>
              <a:t>Bulid</a:t>
            </a:r>
            <a:r>
              <a:rPr lang="en-US" altLang="zh-CN" sz="4400" dirty="0">
                <a:latin typeface="-apple-system"/>
              </a:rPr>
              <a:t> Your Own Hooks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19603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365D3E-FFDF-488D-A164-7FC6616B4A08}"/>
              </a:ext>
            </a:extLst>
          </p:cNvPr>
          <p:cNvSpPr txBox="1"/>
          <p:nvPr/>
        </p:nvSpPr>
        <p:spPr>
          <a:xfrm>
            <a:off x="780176" y="956345"/>
            <a:ext cx="7919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</a:rPr>
              <a:t>Building your own Hooks lets you extract component logic into reusable functions.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2"/>
              </a:rPr>
              <a:t>example</a:t>
            </a:r>
            <a:endParaRPr lang="en-US" altLang="zh-CN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4930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3C5E8-9CF3-4ACF-B3EC-1A9B5A100DFF}"/>
              </a:ext>
            </a:extLst>
          </p:cNvPr>
          <p:cNvSpPr txBox="1"/>
          <p:nvPr/>
        </p:nvSpPr>
        <p:spPr>
          <a:xfrm>
            <a:off x="4313525" y="2659559"/>
            <a:ext cx="3564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Rules of Hooks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59047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989C02-6C52-49EB-B962-F33ACA9AE45A}"/>
              </a:ext>
            </a:extLst>
          </p:cNvPr>
          <p:cNvSpPr txBox="1"/>
          <p:nvPr/>
        </p:nvSpPr>
        <p:spPr>
          <a:xfrm>
            <a:off x="715161" y="637455"/>
            <a:ext cx="96536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-apple-system"/>
              </a:rPr>
              <a:t>Only Call Hooks at the Top Level</a:t>
            </a:r>
          </a:p>
          <a:p>
            <a:r>
              <a:rPr lang="en-US" altLang="zh-CN" sz="2800" dirty="0">
                <a:latin typeface="-apple-system"/>
              </a:rPr>
              <a:t>    Don’t call Hooks inside loops, conditions, or nested functions.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b="1" dirty="0">
                <a:latin typeface="-apple-system"/>
              </a:rPr>
              <a:t>Only Call Hooks from React Functions</a:t>
            </a:r>
          </a:p>
          <a:p>
            <a:r>
              <a:rPr lang="en-US" altLang="zh-CN" sz="2800" dirty="0">
                <a:latin typeface="-apple-system"/>
              </a:rPr>
              <a:t>    Don’t call Hooks from regular JavaScript functions.</a:t>
            </a: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  <a:hlinkClick r:id="rId2"/>
              </a:rPr>
              <a:t>example</a:t>
            </a:r>
            <a:endParaRPr lang="zh-CN" alt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35611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F2A5-4959-4C5E-A925-DD3622DCCE0D}"/>
              </a:ext>
            </a:extLst>
          </p:cNvPr>
          <p:cNvSpPr txBox="1"/>
          <p:nvPr/>
        </p:nvSpPr>
        <p:spPr>
          <a:xfrm>
            <a:off x="4871207" y="2659559"/>
            <a:ext cx="2449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Summary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970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50C349-9A3D-49A9-8C18-5E6C3283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44710"/>
            <a:ext cx="6957045" cy="65685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921A01-AD1C-44EE-9203-6ED1012DBAA8}"/>
              </a:ext>
            </a:extLst>
          </p:cNvPr>
          <p:cNvSpPr txBox="1"/>
          <p:nvPr/>
        </p:nvSpPr>
        <p:spPr>
          <a:xfrm>
            <a:off x="7306811" y="872455"/>
            <a:ext cx="4798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render props</a:t>
            </a:r>
          </a:p>
          <a:p>
            <a:endParaRPr lang="en-US" altLang="zh-CN" sz="2800" dirty="0">
              <a:latin typeface="-apple-system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It refers to a technique for sharing code between React components using a prop whose value is a function.</a:t>
            </a:r>
            <a:endParaRPr lang="zh-CN" altLang="en-US" sz="2800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EEC5EF-5B09-4DE7-8263-D74382F6FFDC}"/>
              </a:ext>
            </a:extLst>
          </p:cNvPr>
          <p:cNvSpPr txBox="1"/>
          <p:nvPr/>
        </p:nvSpPr>
        <p:spPr>
          <a:xfrm>
            <a:off x="991998" y="973015"/>
            <a:ext cx="92341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-apple-system"/>
              </a:rPr>
              <a:t>No Breaking Changes</a:t>
            </a:r>
          </a:p>
          <a:p>
            <a:endParaRPr lang="en-US" altLang="zh-CN" sz="2800" dirty="0"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-apple-system"/>
              </a:rPr>
              <a:t>Completely opt-in.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-apple-system"/>
              </a:rPr>
              <a:t>100% backwards-compatible.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-apple-system"/>
              </a:rPr>
              <a:t>Available now.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-apple-system"/>
              </a:rPr>
              <a:t>There are no plans to remove classes from React.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-apple-system"/>
              </a:rPr>
              <a:t> Hooks don’t replace your knowledge of React concepts.</a:t>
            </a:r>
          </a:p>
        </p:txBody>
      </p:sp>
    </p:spTree>
    <p:extLst>
      <p:ext uri="{BB962C8B-B14F-4D97-AF65-F5344CB8AC3E}">
        <p14:creationId xmlns:p14="http://schemas.microsoft.com/office/powerpoint/2010/main" val="1629190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E005BD-6D5D-459C-A894-7BE039D3E09E}"/>
              </a:ext>
            </a:extLst>
          </p:cNvPr>
          <p:cNvSpPr txBox="1"/>
          <p:nvPr/>
        </p:nvSpPr>
        <p:spPr>
          <a:xfrm>
            <a:off x="3533163" y="2659559"/>
            <a:ext cx="5125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Information Support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28805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CF3D0B-DDAD-4099-A1DC-C2D06F7C55DC}"/>
              </a:ext>
            </a:extLst>
          </p:cNvPr>
          <p:cNvSpPr txBox="1"/>
          <p:nvPr/>
        </p:nvSpPr>
        <p:spPr>
          <a:xfrm>
            <a:off x="755010" y="905232"/>
            <a:ext cx="95466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</a:rPr>
              <a:t>React Official Chinese Document: </a:t>
            </a:r>
            <a:r>
              <a:rPr lang="en-US" altLang="zh-CN" sz="2800" dirty="0">
                <a:latin typeface="-apple-system"/>
                <a:hlinkClick r:id="rId2"/>
              </a:rPr>
              <a:t>https://zh-hans.reactjs.org/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>
                <a:latin typeface="-apple-system"/>
              </a:rPr>
              <a:t>React Official English Document: </a:t>
            </a:r>
            <a:r>
              <a:rPr lang="en-US" altLang="zh-CN" sz="2800" dirty="0">
                <a:latin typeface="-apple-system"/>
                <a:hlinkClick r:id="rId3"/>
              </a:rPr>
              <a:t>https://reactjs.org/</a:t>
            </a:r>
            <a:endParaRPr lang="en-US" altLang="zh-CN" sz="2800" dirty="0"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en-US" altLang="zh-CN" sz="2800" dirty="0" err="1">
                <a:latin typeface="-apple-system"/>
              </a:rPr>
              <a:t>Codepen</a:t>
            </a:r>
            <a:r>
              <a:rPr lang="en-US" altLang="zh-CN" sz="2800" dirty="0">
                <a:latin typeface="-apple-system"/>
              </a:rPr>
              <a:t>: </a:t>
            </a:r>
            <a:r>
              <a:rPr lang="en-US" altLang="zh-CN" sz="2800" dirty="0">
                <a:latin typeface="-apple-system"/>
                <a:hlinkClick r:id="rId4"/>
              </a:rPr>
              <a:t>https://codepen.io/cxs2018/pens/public</a:t>
            </a:r>
            <a:endParaRPr lang="en-US" altLang="zh-CN" sz="2800" dirty="0"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504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DD0A43-6DCF-4043-B6BF-C299F53629BF}"/>
              </a:ext>
            </a:extLst>
          </p:cNvPr>
          <p:cNvSpPr txBox="1"/>
          <p:nvPr/>
        </p:nvSpPr>
        <p:spPr>
          <a:xfrm>
            <a:off x="5329604" y="2659559"/>
            <a:ext cx="1532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Q &amp; A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08544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E05348-7614-4328-AAED-CF54FE98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8" y="504825"/>
            <a:ext cx="7505700" cy="5848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10511E-8A1F-4D70-BA36-694C3518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92" y="504825"/>
            <a:ext cx="5813746" cy="22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CAA4E4-6768-4C7C-87E6-3CB48320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0" y="213920"/>
            <a:ext cx="6521663" cy="6430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08D6D7-2500-400D-8691-E9E6DEF9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59" y="213920"/>
            <a:ext cx="5932021" cy="2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225E2F-F8BF-49D8-B598-D5E8CDB4E97E}"/>
              </a:ext>
            </a:extLst>
          </p:cNvPr>
          <p:cNvSpPr txBox="1"/>
          <p:nvPr/>
        </p:nvSpPr>
        <p:spPr>
          <a:xfrm>
            <a:off x="3558330" y="2659559"/>
            <a:ext cx="507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-apple-system"/>
              </a:rPr>
              <a:t>That’s all. Thank you!</a:t>
            </a:r>
            <a:endParaRPr lang="zh-CN" altLang="en-US" sz="4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7857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426E49-723A-463F-A3FD-080CC708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9" y="201336"/>
            <a:ext cx="6901138" cy="64553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0E7083-CEC2-4A39-B780-9609307F4CB3}"/>
              </a:ext>
            </a:extLst>
          </p:cNvPr>
          <p:cNvSpPr txBox="1"/>
          <p:nvPr/>
        </p:nvSpPr>
        <p:spPr>
          <a:xfrm>
            <a:off x="7119277" y="855677"/>
            <a:ext cx="50727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HOC</a:t>
            </a:r>
          </a:p>
          <a:p>
            <a:endParaRPr lang="en-US" altLang="zh-CN" sz="2800" dirty="0">
              <a:latin typeface="-apple-system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a function that takes a component and returns a new component</a:t>
            </a:r>
          </a:p>
          <a:p>
            <a:endParaRPr lang="en-US" altLang="zh-CN" sz="2800" dirty="0">
              <a:latin typeface="-apple-system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API</a:t>
            </a:r>
            <a:r>
              <a:rPr lang="zh-CN" altLang="en-US" sz="2800" dirty="0">
                <a:latin typeface="-apple-system"/>
                <a:cs typeface="Arial" panose="020B0604020202020204" pitchFamily="34" charset="0"/>
              </a:rPr>
              <a:t>❌</a:t>
            </a:r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    </a:t>
            </a: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composition -&gt; design pattern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5EFF8D-2C42-41A8-AB1D-1C113CB46D5E}"/>
              </a:ext>
            </a:extLst>
          </p:cNvPr>
          <p:cNvSpPr txBox="1"/>
          <p:nvPr/>
        </p:nvSpPr>
        <p:spPr>
          <a:xfrm>
            <a:off x="306200" y="645952"/>
            <a:ext cx="56541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Redux </a:t>
            </a: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React Redux</a:t>
            </a: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React Router</a:t>
            </a:r>
          </a:p>
          <a:p>
            <a:endParaRPr lang="en-US" altLang="zh-CN" sz="2800" dirty="0">
              <a:latin typeface="-apple-system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wrapper hell</a:t>
            </a:r>
          </a:p>
          <a:p>
            <a:endParaRPr lang="en-US" altLang="zh-CN" sz="2800" dirty="0">
              <a:latin typeface="-apple-system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modify component structure -&gt;  reuse component logic</a:t>
            </a:r>
          </a:p>
          <a:p>
            <a:endParaRPr lang="en-US" altLang="zh-CN" sz="2800" dirty="0">
              <a:latin typeface="-apple-system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React needs a better 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  <a:cs typeface="Arial" panose="020B0604020202020204" pitchFamily="34" charset="0"/>
              </a:rPr>
              <a:t>primitive</a:t>
            </a:r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 for sharing stateful logic.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473AAA-A200-439E-AF95-A76BB900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70" y="190905"/>
            <a:ext cx="5809524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D5D11-3CBA-4839-BE02-17E534CD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  <a:cs typeface="Arial" panose="020B0604020202020204" pitchFamily="34" charset="0"/>
              </a:rPr>
              <a:t>Complex components become hard to understand</a:t>
            </a:r>
            <a:endParaRPr lang="zh-CN" altLang="en-US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6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2740E1-681B-4116-8C7B-51AE6F43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0" y="157293"/>
            <a:ext cx="5947030" cy="65434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CF2300-F04E-4C24-93AD-3640067F8B19}"/>
              </a:ext>
            </a:extLst>
          </p:cNvPr>
          <p:cNvSpPr/>
          <p:nvPr/>
        </p:nvSpPr>
        <p:spPr>
          <a:xfrm>
            <a:off x="486561" y="1728132"/>
            <a:ext cx="5268287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CDCC23-F7E1-4641-A6D0-38D2F9410DB7}"/>
              </a:ext>
            </a:extLst>
          </p:cNvPr>
          <p:cNvSpPr/>
          <p:nvPr/>
        </p:nvSpPr>
        <p:spPr>
          <a:xfrm>
            <a:off x="486561" y="3296873"/>
            <a:ext cx="5268287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D095F2-5811-4E9E-88EF-004F8AD91BCE}"/>
              </a:ext>
            </a:extLst>
          </p:cNvPr>
          <p:cNvSpPr txBox="1"/>
          <p:nvPr/>
        </p:nvSpPr>
        <p:spPr>
          <a:xfrm>
            <a:off x="6165908" y="136498"/>
            <a:ext cx="60260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-apple-system"/>
                <a:cs typeface="Arial" panose="020B0604020202020204" pitchFamily="34" charset="0"/>
              </a:rPr>
              <a:t>We have to duplicate the code between these two lifecycle methods in class.</a:t>
            </a: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In many cases we want to perform the same side effect regardless of whether the component just mounted, or if it has been updated. </a:t>
            </a: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Conceptually, we want it to happen after every render — but React class components don’t have a method like this. </a:t>
            </a:r>
          </a:p>
          <a:p>
            <a:r>
              <a:rPr lang="en-US" altLang="zh-CN" sz="2800" dirty="0">
                <a:latin typeface="-apple-system"/>
                <a:cs typeface="Arial" panose="020B0604020202020204" pitchFamily="34" charset="0"/>
              </a:rPr>
              <a:t>We could extract a separate method but we would still have to call it in two places.</a:t>
            </a:r>
            <a:endParaRPr lang="zh-CN" altLang="en-US" sz="2800" dirty="0">
              <a:latin typeface="-apple-system"/>
              <a:cs typeface="Arial" panose="020B0604020202020204" pitchFamily="34" charset="0"/>
            </a:endParaRPr>
          </a:p>
        </p:txBody>
      </p:sp>
      <p:pic>
        <p:nvPicPr>
          <p:cNvPr id="7" name="图形 6" descr="兔子">
            <a:hlinkClick r:id="rId3" action="ppaction://hlinksldjump"/>
            <a:extLst>
              <a:ext uri="{FF2B5EF4-FFF2-40B4-BE49-F238E27FC236}">
                <a16:creationId xmlns:a16="http://schemas.microsoft.com/office/drawing/2014/main" id="{5920AF36-62B5-46BD-81DD-84966E73E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1508" y="5870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1202</Words>
  <Application>Microsoft Office PowerPoint</Application>
  <PresentationFormat>宽屏</PresentationFormat>
  <Paragraphs>178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-apple-system</vt:lpstr>
      <vt:lpstr>等线</vt:lpstr>
      <vt:lpstr>等线 Light</vt:lpstr>
      <vt:lpstr>Arial</vt:lpstr>
      <vt:lpstr>Office 主题​​</vt:lpstr>
      <vt:lpstr>Hooks</vt:lpstr>
      <vt:lpstr>Motivation</vt:lpstr>
      <vt:lpstr>It’s hard to reuse stateful logic between components</vt:lpstr>
      <vt:lpstr>PowerPoint 演示文稿</vt:lpstr>
      <vt:lpstr>PowerPoint 演示文稿</vt:lpstr>
      <vt:lpstr>PowerPoint 演示文稿</vt:lpstr>
      <vt:lpstr>PowerPoint 演示文稿</vt:lpstr>
      <vt:lpstr>Complex components become hard to understand</vt:lpstr>
      <vt:lpstr>PowerPoint 演示文稿</vt:lpstr>
      <vt:lpstr>PowerPoint 演示文稿</vt:lpstr>
      <vt:lpstr>Complex components become hard to understand</vt:lpstr>
      <vt:lpstr>Classes confuse both people and machines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Multiple State Variables</vt:lpstr>
      <vt:lpstr>PowerPoint 演示文稿</vt:lpstr>
      <vt:lpstr>PowerPoint 演示文稿</vt:lpstr>
      <vt:lpstr>Optimizing Performance by Skipping Effects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学森</dc:creator>
  <cp:lastModifiedBy>崔 学森</cp:lastModifiedBy>
  <cp:revision>101</cp:revision>
  <dcterms:created xsi:type="dcterms:W3CDTF">2020-12-29T03:20:21Z</dcterms:created>
  <dcterms:modified xsi:type="dcterms:W3CDTF">2021-01-22T05:43:15Z</dcterms:modified>
</cp:coreProperties>
</file>