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5" r:id="rId2"/>
    <p:sldId id="273" r:id="rId3"/>
    <p:sldId id="282" r:id="rId4"/>
    <p:sldId id="283" r:id="rId5"/>
    <p:sldId id="274" r:id="rId6"/>
    <p:sldId id="284" r:id="rId7"/>
    <p:sldId id="285" r:id="rId8"/>
    <p:sldId id="279" r:id="rId9"/>
    <p:sldId id="277" r:id="rId10"/>
    <p:sldId id="286" r:id="rId11"/>
    <p:sldId id="287" r:id="rId12"/>
    <p:sldId id="260" r:id="rId13"/>
    <p:sldId id="262" r:id="rId14"/>
    <p:sldId id="280" r:id="rId15"/>
    <p:sldId id="288" r:id="rId16"/>
    <p:sldId id="291" r:id="rId17"/>
    <p:sldId id="290" r:id="rId18"/>
    <p:sldId id="289" r:id="rId19"/>
    <p:sldId id="29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79" d="100"/>
          <a:sy n="79" d="100"/>
        </p:scale>
        <p:origin x="850" y="10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5/16/2018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522569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5/16/2018</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5/16/2018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9E583DDF-CA54-461A-A486-592D2374C532}" type="datetimeFigureOut">
              <a:rPr lang="en-US"/>
              <a:t>5/16/2018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3"/>
          <p:cNvSpPr>
            <a:spLocks noGrp="1"/>
          </p:cNvSpPr>
          <p:nvPr>
            <p:ph type="ftr" sz="quarter" idx="11"/>
          </p:nvPr>
        </p:nvSpPr>
        <p:spPr/>
        <p:txBody>
          <a:bodyPr/>
          <a:lstStyle>
            <a:lvl1pPr>
              <a:defRPr>
                <a:solidFill>
                  <a:schemeClr val="tx2"/>
                </a:solidFill>
              </a:defRPr>
            </a:lvl1pPr>
          </a:lstStyle>
          <a:p>
            <a:endParaRPr/>
          </a:p>
        </p:txBody>
      </p:sp>
      <p:sp>
        <p:nvSpPr>
          <p:cNvPr id="4"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5/16/2018</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DD7D43D-6574-4C7B-808D-C6C12215A4D4}" type="datetimeFigureOut">
              <a:rPr lang="en-US"/>
              <a:t>5/16/2018</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9E583DDF-CA54-461A-A486-592D2374C532}" type="datetimeFigureOut">
              <a:rPr lang="en-US"/>
              <a:t>5/16/2018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9E583DDF-CA54-461A-A486-592D2374C532}" type="datetimeFigureOut">
              <a:rPr lang="en-US"/>
              <a:t>5/16/2018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lvl1pPr>
              <a:defRPr>
                <a:solidFill>
                  <a:schemeClr val="tx2"/>
                </a:solidFill>
              </a:defRPr>
            </a:lvl1pPr>
          </a:lstStyle>
          <a:p>
            <a:endParaRPr/>
          </a:p>
        </p:txBody>
      </p:sp>
      <p:sp>
        <p:nvSpPr>
          <p:cNvPr id="2" name="Date Placeholder 2"/>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5/16/2018</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5/16/2018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5" name="Footer Placeholder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8" name="Rectangle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Date Placeholder 6"/>
          <p:cNvSpPr>
            <a:spLocks noGrp="1"/>
          </p:cNvSpPr>
          <p:nvPr>
            <p:ph type="dt" sz="half" idx="2"/>
          </p:nvPr>
        </p:nvSpPr>
        <p:spPr>
          <a:xfrm>
            <a:off x="8875776" y="6614494"/>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5/16/2018</a:t>
            </a:fld>
            <a:endParaRPr lang="en-US"/>
          </a:p>
        </p:txBody>
      </p:sp>
      <p:sp>
        <p:nvSpPr>
          <p:cNvPr id="6" name="Slide Number Placeholder 7"/>
          <p:cNvSpPr>
            <a:spLocks noGrp="1"/>
          </p:cNvSpPr>
          <p:nvPr>
            <p:ph type="sldNum" sz="quarter" idx="4"/>
          </p:nvPr>
        </p:nvSpPr>
        <p:spPr>
          <a:xfrm>
            <a:off x="10210800" y="6614494"/>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C:\Users\Chelsea\Documents\Capstone%20Project\ChiSquare.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Chelsea\Documents\Capstone%20Project\bar2.html" TargetMode="External"/><Relationship Id="rId2" Type="http://schemas.openxmlformats.org/officeDocument/2006/relationships/hyperlink" Target="file:///C:\Users\Chelsea\Documents\Capstone%20Project\Sample.html"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file:///C:\Users\Chelsea\Documents\Capstone%20Project\obs%20by%20par%20bar%20chart.ht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file:///C:\Users\Chelsea\Documents\Capstone%20Project\slide%206.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Biodiversity for the National Parks</a:t>
            </a:r>
            <a:endParaRPr lang="en-US" dirty="0"/>
          </a:p>
        </p:txBody>
      </p:sp>
      <p:sp>
        <p:nvSpPr>
          <p:cNvPr id="4" name="Subtitle 2"/>
          <p:cNvSpPr>
            <a:spLocks noGrp="1"/>
          </p:cNvSpPr>
          <p:nvPr>
            <p:ph type="subTitle" idx="1"/>
          </p:nvPr>
        </p:nvSpPr>
        <p:spPr/>
        <p:txBody>
          <a:bodyPr/>
          <a:lstStyle/>
          <a:p>
            <a:r>
              <a:rPr lang="en-US" dirty="0" smtClean="0"/>
              <a:t>By: Chelsea Shaffer</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880" y="327677"/>
            <a:ext cx="5276496" cy="3282790"/>
          </a:xfrm>
        </p:spPr>
        <p:txBody>
          <a:bodyPr/>
          <a:lstStyle/>
          <a:p>
            <a:pPr marL="45720" indent="0">
              <a:buNone/>
            </a:pPr>
            <a:r>
              <a:rPr lang="en-US" dirty="0" smtClean="0"/>
              <a:t>       </a:t>
            </a:r>
            <a:r>
              <a:rPr lang="en-US" dirty="0"/>
              <a:t>category </a:t>
            </a:r>
            <a:r>
              <a:rPr lang="en-US" dirty="0" smtClean="0"/>
              <a:t>  </a:t>
            </a:r>
            <a:r>
              <a:rPr lang="en-US" dirty="0" err="1"/>
              <a:t>is_protected</a:t>
            </a:r>
            <a:r>
              <a:rPr lang="en-US" dirty="0"/>
              <a:t>  </a:t>
            </a:r>
            <a:r>
              <a:rPr lang="en-US" dirty="0" smtClean="0"/>
              <a:t> </a:t>
            </a:r>
            <a:r>
              <a:rPr lang="en-US" dirty="0" err="1" smtClean="0"/>
              <a:t>scientific_name</a:t>
            </a:r>
            <a:endParaRPr lang="en-US" dirty="0"/>
          </a:p>
          <a:p>
            <a:pPr marL="45720" indent="0">
              <a:buNone/>
            </a:pPr>
            <a:r>
              <a:rPr lang="en-US" dirty="0"/>
              <a:t>0  Amphibian         False               72</a:t>
            </a:r>
          </a:p>
          <a:p>
            <a:pPr marL="45720" indent="0">
              <a:buNone/>
            </a:pPr>
            <a:r>
              <a:rPr lang="en-US" dirty="0"/>
              <a:t>1  Amphibian          True                7</a:t>
            </a:r>
          </a:p>
          <a:p>
            <a:pPr marL="45720" indent="0">
              <a:buNone/>
            </a:pPr>
            <a:r>
              <a:rPr lang="en-US" dirty="0"/>
              <a:t>2       Bird        </a:t>
            </a:r>
            <a:r>
              <a:rPr lang="en-US" dirty="0" smtClean="0"/>
              <a:t>          </a:t>
            </a:r>
            <a:r>
              <a:rPr lang="en-US" dirty="0"/>
              <a:t>False              413</a:t>
            </a:r>
          </a:p>
          <a:p>
            <a:pPr marL="45720" indent="0">
              <a:buNone/>
            </a:pPr>
            <a:r>
              <a:rPr lang="en-US" dirty="0"/>
              <a:t>3       Bird         </a:t>
            </a:r>
            <a:r>
              <a:rPr lang="en-US" dirty="0" smtClean="0"/>
              <a:t>         True               </a:t>
            </a:r>
            <a:r>
              <a:rPr lang="en-US" dirty="0"/>
              <a:t>75</a:t>
            </a:r>
          </a:p>
          <a:p>
            <a:pPr marL="45720" indent="0">
              <a:buNone/>
            </a:pPr>
            <a:r>
              <a:rPr lang="en-US" dirty="0"/>
              <a:t>4       Fish         </a:t>
            </a:r>
            <a:r>
              <a:rPr lang="en-US" dirty="0" smtClean="0"/>
              <a:t>        False              </a:t>
            </a:r>
            <a:r>
              <a:rPr lang="en-US" dirty="0"/>
              <a:t>115</a:t>
            </a:r>
          </a:p>
        </p:txBody>
      </p:sp>
      <p:sp>
        <p:nvSpPr>
          <p:cNvPr id="4" name="TextBox 3"/>
          <p:cNvSpPr txBox="1"/>
          <p:nvPr/>
        </p:nvSpPr>
        <p:spPr>
          <a:xfrm>
            <a:off x="6532775" y="327677"/>
            <a:ext cx="5269584" cy="2308324"/>
          </a:xfrm>
          <a:prstGeom prst="rect">
            <a:avLst/>
          </a:prstGeom>
          <a:noFill/>
        </p:spPr>
        <p:txBody>
          <a:bodyPr wrap="square" rtlCol="0">
            <a:spAutoFit/>
          </a:bodyPr>
          <a:lstStyle/>
          <a:p>
            <a:r>
              <a:rPr lang="en-US" dirty="0" err="1"/>
              <a:t>is_protected</a:t>
            </a:r>
            <a:r>
              <a:rPr lang="en-US" dirty="0"/>
              <a:t>           category  </a:t>
            </a:r>
            <a:r>
              <a:rPr lang="en-US" dirty="0" smtClean="0"/>
              <a:t> False  </a:t>
            </a:r>
            <a:r>
              <a:rPr lang="en-US" dirty="0"/>
              <a:t>True</a:t>
            </a:r>
          </a:p>
          <a:p>
            <a:r>
              <a:rPr lang="en-US" dirty="0"/>
              <a:t>0                     </a:t>
            </a:r>
            <a:r>
              <a:rPr lang="en-US" dirty="0" smtClean="0"/>
              <a:t>           Amphibian     </a:t>
            </a:r>
            <a:r>
              <a:rPr lang="en-US" dirty="0"/>
              <a:t>72     7</a:t>
            </a:r>
          </a:p>
          <a:p>
            <a:r>
              <a:rPr lang="en-US" dirty="0"/>
              <a:t>1                        </a:t>
            </a:r>
            <a:r>
              <a:rPr lang="en-US" dirty="0" smtClean="0"/>
              <a:t>                      </a:t>
            </a:r>
            <a:r>
              <a:rPr lang="en-US" dirty="0"/>
              <a:t>Bird    413    75</a:t>
            </a:r>
          </a:p>
          <a:p>
            <a:r>
              <a:rPr lang="en-US" dirty="0"/>
              <a:t>2                         </a:t>
            </a:r>
            <a:r>
              <a:rPr lang="en-US" dirty="0" smtClean="0"/>
              <a:t>                     </a:t>
            </a:r>
            <a:r>
              <a:rPr lang="en-US" dirty="0"/>
              <a:t>Fish    115    11</a:t>
            </a:r>
          </a:p>
          <a:p>
            <a:r>
              <a:rPr lang="en-US" dirty="0"/>
              <a:t>3                        </a:t>
            </a:r>
            <a:r>
              <a:rPr lang="en-US" dirty="0" smtClean="0"/>
              <a:t>            Mammal    </a:t>
            </a:r>
            <a:r>
              <a:rPr lang="en-US" dirty="0"/>
              <a:t>146    30</a:t>
            </a:r>
          </a:p>
          <a:p>
            <a:r>
              <a:rPr lang="en-US" dirty="0"/>
              <a:t>4              </a:t>
            </a:r>
            <a:r>
              <a:rPr lang="en-US" dirty="0" smtClean="0"/>
              <a:t>    Nonvascular </a:t>
            </a:r>
            <a:r>
              <a:rPr lang="en-US" dirty="0"/>
              <a:t>Plant    328     5</a:t>
            </a:r>
          </a:p>
          <a:p>
            <a:r>
              <a:rPr lang="en-US" dirty="0"/>
              <a:t>5                       </a:t>
            </a:r>
            <a:r>
              <a:rPr lang="en-US" dirty="0" smtClean="0"/>
              <a:t>                   Reptile     </a:t>
            </a:r>
            <a:r>
              <a:rPr lang="en-US" dirty="0"/>
              <a:t>73     5</a:t>
            </a:r>
          </a:p>
          <a:p>
            <a:r>
              <a:rPr lang="en-US" dirty="0"/>
              <a:t>6               </a:t>
            </a:r>
            <a:r>
              <a:rPr lang="en-US" dirty="0" smtClean="0"/>
              <a:t>             </a:t>
            </a:r>
            <a:r>
              <a:rPr lang="en-US" dirty="0"/>
              <a:t>Vascular Plant   4216    46</a:t>
            </a:r>
          </a:p>
        </p:txBody>
      </p:sp>
      <p:sp>
        <p:nvSpPr>
          <p:cNvPr id="5" name="TextBox 4"/>
          <p:cNvSpPr txBox="1"/>
          <p:nvPr/>
        </p:nvSpPr>
        <p:spPr>
          <a:xfrm>
            <a:off x="3497343" y="3968685"/>
            <a:ext cx="4675696" cy="2308324"/>
          </a:xfrm>
          <a:prstGeom prst="rect">
            <a:avLst/>
          </a:prstGeom>
          <a:noFill/>
        </p:spPr>
        <p:txBody>
          <a:bodyPr wrap="square" rtlCol="0">
            <a:spAutoFit/>
          </a:bodyPr>
          <a:lstStyle/>
          <a:p>
            <a:r>
              <a:rPr lang="en-US" dirty="0"/>
              <a:t> </a:t>
            </a:r>
            <a:r>
              <a:rPr lang="en-US" dirty="0" smtClean="0"/>
              <a:t>             category     </a:t>
            </a:r>
            <a:r>
              <a:rPr lang="en-US" dirty="0" err="1"/>
              <a:t>not_protected</a:t>
            </a:r>
            <a:r>
              <a:rPr lang="en-US" dirty="0"/>
              <a:t>  protected</a:t>
            </a:r>
          </a:p>
          <a:p>
            <a:r>
              <a:rPr lang="en-US" dirty="0"/>
              <a:t>0         </a:t>
            </a:r>
            <a:r>
              <a:rPr lang="en-US" dirty="0" smtClean="0"/>
              <a:t>    </a:t>
            </a:r>
            <a:r>
              <a:rPr lang="en-US" dirty="0"/>
              <a:t>Amphibian             72          </a:t>
            </a:r>
            <a:r>
              <a:rPr lang="en-US" dirty="0" smtClean="0"/>
              <a:t>       7</a:t>
            </a:r>
            <a:endParaRPr lang="en-US" dirty="0"/>
          </a:p>
          <a:p>
            <a:r>
              <a:rPr lang="en-US" dirty="0"/>
              <a:t>1               </a:t>
            </a:r>
            <a:r>
              <a:rPr lang="en-US" dirty="0" smtClean="0"/>
              <a:t>            Bird            </a:t>
            </a:r>
            <a:r>
              <a:rPr lang="en-US" dirty="0"/>
              <a:t>413        </a:t>
            </a:r>
            <a:r>
              <a:rPr lang="en-US" dirty="0" smtClean="0"/>
              <a:t>       </a:t>
            </a:r>
            <a:r>
              <a:rPr lang="en-US" dirty="0"/>
              <a:t>75</a:t>
            </a:r>
          </a:p>
          <a:p>
            <a:r>
              <a:rPr lang="en-US" dirty="0"/>
              <a:t>2               </a:t>
            </a:r>
            <a:r>
              <a:rPr lang="en-US" dirty="0" smtClean="0"/>
              <a:t>            Fish            </a:t>
            </a:r>
            <a:r>
              <a:rPr lang="en-US" dirty="0"/>
              <a:t>115         </a:t>
            </a:r>
            <a:r>
              <a:rPr lang="en-US" dirty="0" smtClean="0"/>
              <a:t>     11</a:t>
            </a:r>
            <a:endParaRPr lang="en-US" dirty="0"/>
          </a:p>
          <a:p>
            <a:r>
              <a:rPr lang="en-US" dirty="0"/>
              <a:t>3            </a:t>
            </a:r>
            <a:r>
              <a:rPr lang="en-US" dirty="0" smtClean="0"/>
              <a:t>      </a:t>
            </a:r>
            <a:r>
              <a:rPr lang="en-US" dirty="0"/>
              <a:t>Mammal            146        </a:t>
            </a:r>
            <a:r>
              <a:rPr lang="en-US" dirty="0" smtClean="0"/>
              <a:t>     </a:t>
            </a:r>
            <a:r>
              <a:rPr lang="en-US" dirty="0"/>
              <a:t>30</a:t>
            </a:r>
          </a:p>
          <a:p>
            <a:r>
              <a:rPr lang="en-US" dirty="0"/>
              <a:t>4  </a:t>
            </a:r>
            <a:r>
              <a:rPr lang="en-US" dirty="0" smtClean="0"/>
              <a:t>Nonvascular </a:t>
            </a:r>
            <a:r>
              <a:rPr lang="en-US" dirty="0"/>
              <a:t>Plant        </a:t>
            </a:r>
            <a:r>
              <a:rPr lang="en-US" dirty="0" smtClean="0"/>
              <a:t> 328            5</a:t>
            </a:r>
            <a:endParaRPr lang="en-US" dirty="0"/>
          </a:p>
          <a:p>
            <a:r>
              <a:rPr lang="en-US" dirty="0"/>
              <a:t>5            </a:t>
            </a:r>
            <a:r>
              <a:rPr lang="en-US" dirty="0" smtClean="0"/>
              <a:t>           Reptile             </a:t>
            </a:r>
            <a:r>
              <a:rPr lang="en-US" dirty="0"/>
              <a:t>73          </a:t>
            </a:r>
            <a:r>
              <a:rPr lang="en-US" dirty="0" smtClean="0"/>
              <a:t>   5</a:t>
            </a:r>
            <a:endParaRPr lang="en-US" dirty="0"/>
          </a:p>
          <a:p>
            <a:r>
              <a:rPr lang="en-US" dirty="0"/>
              <a:t>6     </a:t>
            </a:r>
            <a:r>
              <a:rPr lang="en-US" dirty="0" smtClean="0"/>
              <a:t>   Vascular </a:t>
            </a:r>
            <a:r>
              <a:rPr lang="en-US" dirty="0"/>
              <a:t>Plant           4216       </a:t>
            </a:r>
            <a:r>
              <a:rPr lang="en-US" dirty="0" smtClean="0"/>
              <a:t>   </a:t>
            </a:r>
            <a:r>
              <a:rPr lang="en-US" dirty="0"/>
              <a:t>46</a:t>
            </a:r>
          </a:p>
        </p:txBody>
      </p:sp>
    </p:spTree>
    <p:extLst>
      <p:ext uri="{BB962C8B-B14F-4D97-AF65-F5344CB8AC3E}">
        <p14:creationId xmlns:p14="http://schemas.microsoft.com/office/powerpoint/2010/main" val="188266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353" y="1044113"/>
            <a:ext cx="9509760" cy="4127627"/>
          </a:xfrm>
        </p:spPr>
        <p:txBody>
          <a:bodyPr/>
          <a:lstStyle/>
          <a:p>
            <a:pPr marL="45720" indent="0">
              <a:buNone/>
            </a:pPr>
            <a:r>
              <a:rPr lang="en-US" dirty="0"/>
              <a:t> </a:t>
            </a:r>
            <a:r>
              <a:rPr lang="en-US" dirty="0" smtClean="0"/>
              <a:t>                   category        </a:t>
            </a:r>
            <a:r>
              <a:rPr lang="en-US" dirty="0" err="1" smtClean="0"/>
              <a:t>not_protected</a:t>
            </a:r>
            <a:r>
              <a:rPr lang="en-US" dirty="0" smtClean="0"/>
              <a:t>         </a:t>
            </a:r>
            <a:r>
              <a:rPr lang="en-US" dirty="0"/>
              <a:t>protected </a:t>
            </a:r>
            <a:r>
              <a:rPr lang="en-US" dirty="0" smtClean="0"/>
              <a:t>                </a:t>
            </a:r>
            <a:r>
              <a:rPr lang="en-US" dirty="0" err="1"/>
              <a:t>percent_protected</a:t>
            </a:r>
            <a:endParaRPr lang="en-US" dirty="0"/>
          </a:p>
          <a:p>
            <a:pPr marL="45720" indent="0">
              <a:buNone/>
            </a:pPr>
            <a:r>
              <a:rPr lang="en-US" dirty="0"/>
              <a:t>0         </a:t>
            </a:r>
            <a:r>
              <a:rPr lang="en-US" dirty="0" smtClean="0"/>
              <a:t>      </a:t>
            </a:r>
            <a:r>
              <a:rPr lang="en-US" dirty="0"/>
              <a:t>Amphibian             </a:t>
            </a:r>
            <a:r>
              <a:rPr lang="en-US" dirty="0" smtClean="0"/>
              <a:t>    72                                      7                         0.088608</a:t>
            </a:r>
            <a:endParaRPr lang="en-US" dirty="0"/>
          </a:p>
          <a:p>
            <a:pPr marL="45720" indent="0">
              <a:buNone/>
            </a:pPr>
            <a:r>
              <a:rPr lang="en-US" dirty="0"/>
              <a:t>1               Bird            </a:t>
            </a:r>
            <a:r>
              <a:rPr lang="en-US" dirty="0" smtClean="0"/>
              <a:t>                  413                                    75                       0.153689</a:t>
            </a:r>
            <a:endParaRPr lang="en-US" dirty="0"/>
          </a:p>
          <a:p>
            <a:pPr marL="45720" indent="0">
              <a:buNone/>
            </a:pPr>
            <a:r>
              <a:rPr lang="en-US" dirty="0"/>
              <a:t>2               Fish         </a:t>
            </a:r>
            <a:r>
              <a:rPr lang="en-US" dirty="0" smtClean="0"/>
              <a:t>                     </a:t>
            </a:r>
            <a:r>
              <a:rPr lang="en-US" dirty="0"/>
              <a:t>115        </a:t>
            </a:r>
            <a:r>
              <a:rPr lang="en-US" dirty="0" smtClean="0"/>
              <a:t>                           11                       0.087302</a:t>
            </a:r>
            <a:endParaRPr lang="en-US" dirty="0"/>
          </a:p>
          <a:p>
            <a:pPr marL="45720" indent="0">
              <a:buNone/>
            </a:pPr>
            <a:r>
              <a:rPr lang="en-US" dirty="0"/>
              <a:t>3             Mammal            </a:t>
            </a:r>
            <a:r>
              <a:rPr lang="en-US" dirty="0" smtClean="0"/>
              <a:t>           146                                 30                       0.170455</a:t>
            </a:r>
            <a:endParaRPr lang="en-US" dirty="0"/>
          </a:p>
          <a:p>
            <a:pPr marL="45720" indent="0">
              <a:buNone/>
            </a:pPr>
            <a:r>
              <a:rPr lang="en-US" dirty="0"/>
              <a:t>4  </a:t>
            </a:r>
            <a:r>
              <a:rPr lang="en-US" dirty="0" smtClean="0"/>
              <a:t>         Nonvascular </a:t>
            </a:r>
            <a:r>
              <a:rPr lang="en-US" dirty="0"/>
              <a:t>Plant      </a:t>
            </a:r>
            <a:r>
              <a:rPr lang="en-US" dirty="0" smtClean="0"/>
              <a:t> </a:t>
            </a:r>
            <a:r>
              <a:rPr lang="en-US" dirty="0"/>
              <a:t>328          </a:t>
            </a:r>
            <a:r>
              <a:rPr lang="en-US" dirty="0" smtClean="0"/>
              <a:t>                        5                       </a:t>
            </a:r>
            <a:r>
              <a:rPr lang="en-US" dirty="0"/>
              <a:t>0.015015</a:t>
            </a:r>
          </a:p>
          <a:p>
            <a:pPr marL="45720" indent="0">
              <a:buNone/>
            </a:pPr>
            <a:r>
              <a:rPr lang="en-US" dirty="0"/>
              <a:t>5            Reptile             </a:t>
            </a:r>
            <a:r>
              <a:rPr lang="en-US" dirty="0" smtClean="0"/>
              <a:t>                  73                                   5                      0.064103</a:t>
            </a:r>
            <a:endParaRPr lang="en-US" dirty="0"/>
          </a:p>
          <a:p>
            <a:pPr marL="45720" indent="0">
              <a:buNone/>
            </a:pPr>
            <a:r>
              <a:rPr lang="en-US" dirty="0"/>
              <a:t>6     Vascular Plant           </a:t>
            </a:r>
            <a:r>
              <a:rPr lang="en-US" dirty="0" smtClean="0"/>
              <a:t>        4216                               46                     </a:t>
            </a:r>
            <a:r>
              <a:rPr lang="en-US" dirty="0"/>
              <a:t>0.010793</a:t>
            </a:r>
          </a:p>
        </p:txBody>
      </p:sp>
    </p:spTree>
    <p:extLst>
      <p:ext uri="{BB962C8B-B14F-4D97-AF65-F5344CB8AC3E}">
        <p14:creationId xmlns:p14="http://schemas.microsoft.com/office/powerpoint/2010/main" val="101812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1096023" y="1873466"/>
            <a:ext cx="4230121" cy="3288848"/>
          </a:xfrm>
        </p:spPr>
        <p:txBody>
          <a:bodyPr/>
          <a:lstStyle/>
          <a:p>
            <a:pPr marL="45720" indent="0">
              <a:buNone/>
            </a:pPr>
            <a:r>
              <a:rPr lang="en-US" dirty="0" smtClean="0"/>
              <a:t>I </a:t>
            </a:r>
            <a:r>
              <a:rPr lang="en-US" dirty="0"/>
              <a:t>did the Chi-Squared Test for significance between the Mammal and Bird, the results was 68%, which mean that there is no significance and that the null hypothesis is true and the results are due to random chance. Decided to do the same for Mammal and Reptile, the results was 3%, which means that it is significant</a:t>
            </a:r>
            <a:r>
              <a:rPr lang="en-US" dirty="0" smtClean="0"/>
              <a:t>.</a:t>
            </a:r>
          </a:p>
          <a:p>
            <a:pPr marL="45720" indent="0">
              <a:buNone/>
            </a:pPr>
            <a:r>
              <a:rPr lang="en-US" dirty="0" smtClean="0">
                <a:hlinkClick r:id="rId2" action="ppaction://hlinkfile"/>
              </a:rPr>
              <a:t>C:\Users\Chelsea\Documents\Capstone Project\ChiSquare.html</a:t>
            </a:r>
            <a:endParaRPr lang="en-US" dirty="0"/>
          </a:p>
        </p:txBody>
      </p:sp>
      <p:sp>
        <p:nvSpPr>
          <p:cNvPr id="11" name="Content Placeholder 5"/>
          <p:cNvSpPr>
            <a:spLocks noGrp="1"/>
          </p:cNvSpPr>
          <p:nvPr>
            <p:ph sz="quarter" idx="4"/>
          </p:nvPr>
        </p:nvSpPr>
        <p:spPr>
          <a:xfrm>
            <a:off x="5825765" y="801278"/>
            <a:ext cx="6287677" cy="4128941"/>
          </a:xfrm>
        </p:spPr>
        <p:txBody>
          <a:bodyPr/>
          <a:lstStyle/>
          <a:p>
            <a:pPr marL="45720" indent="0">
              <a:buNone/>
            </a:pPr>
            <a:r>
              <a:rPr lang="en-US" dirty="0" smtClean="0"/>
              <a:t>         </a:t>
            </a:r>
            <a:r>
              <a:rPr lang="en-US" dirty="0"/>
              <a:t>category  </a:t>
            </a:r>
            <a:r>
              <a:rPr lang="en-US" dirty="0" smtClean="0"/>
              <a:t>  </a:t>
            </a:r>
            <a:r>
              <a:rPr lang="en-US" dirty="0" err="1" smtClean="0"/>
              <a:t>not_protected</a:t>
            </a:r>
            <a:r>
              <a:rPr lang="en-US" dirty="0" smtClean="0"/>
              <a:t>   </a:t>
            </a:r>
            <a:r>
              <a:rPr lang="en-US" dirty="0"/>
              <a:t>protected </a:t>
            </a:r>
            <a:r>
              <a:rPr lang="en-US" dirty="0" smtClean="0"/>
              <a:t>  </a:t>
            </a:r>
            <a:r>
              <a:rPr lang="en-US" dirty="0" err="1"/>
              <a:t>percent_protected</a:t>
            </a:r>
            <a:endParaRPr lang="en-US" dirty="0"/>
          </a:p>
          <a:p>
            <a:pPr marL="45720" indent="0">
              <a:buNone/>
            </a:pPr>
            <a:r>
              <a:rPr lang="en-US" dirty="0"/>
              <a:t>0          Amphibian             73          </a:t>
            </a:r>
            <a:r>
              <a:rPr lang="en-US" dirty="0" smtClean="0"/>
              <a:t>          7           </a:t>
            </a:r>
            <a:r>
              <a:rPr lang="en-US" dirty="0"/>
              <a:t>0.087500</a:t>
            </a:r>
          </a:p>
          <a:p>
            <a:pPr marL="45720" indent="0">
              <a:buNone/>
            </a:pPr>
            <a:r>
              <a:rPr lang="en-US" dirty="0"/>
              <a:t>1               Bird            </a:t>
            </a:r>
            <a:r>
              <a:rPr lang="en-US" dirty="0" smtClean="0"/>
              <a:t>          442              79           </a:t>
            </a:r>
            <a:r>
              <a:rPr lang="en-US" dirty="0"/>
              <a:t>0.151631</a:t>
            </a:r>
          </a:p>
          <a:p>
            <a:pPr marL="45720" indent="0">
              <a:buNone/>
            </a:pPr>
            <a:r>
              <a:rPr lang="en-US" dirty="0"/>
              <a:t>2               Fish            </a:t>
            </a:r>
            <a:r>
              <a:rPr lang="en-US" dirty="0" smtClean="0"/>
              <a:t>          116              11           </a:t>
            </a:r>
            <a:r>
              <a:rPr lang="en-US" dirty="0"/>
              <a:t>0.086614</a:t>
            </a:r>
          </a:p>
          <a:p>
            <a:pPr marL="45720" indent="0">
              <a:buNone/>
            </a:pPr>
            <a:r>
              <a:rPr lang="en-US" dirty="0"/>
              <a:t>3             Mammal          </a:t>
            </a:r>
            <a:r>
              <a:rPr lang="en-US" dirty="0" smtClean="0"/>
              <a:t>     </a:t>
            </a:r>
            <a:r>
              <a:rPr lang="en-US" dirty="0"/>
              <a:t>176         </a:t>
            </a:r>
            <a:r>
              <a:rPr lang="en-US" dirty="0" smtClean="0"/>
              <a:t>    38           </a:t>
            </a:r>
            <a:r>
              <a:rPr lang="en-US" dirty="0"/>
              <a:t>0.177570</a:t>
            </a:r>
          </a:p>
          <a:p>
            <a:pPr marL="45720" indent="0">
              <a:buNone/>
            </a:pPr>
            <a:r>
              <a:rPr lang="en-US" dirty="0"/>
              <a:t>4  Nonvascular Plant           </a:t>
            </a:r>
            <a:r>
              <a:rPr lang="en-US" dirty="0" smtClean="0"/>
              <a:t>328          </a:t>
            </a:r>
            <a:r>
              <a:rPr lang="en-US" dirty="0"/>
              <a:t>5           0.015015</a:t>
            </a:r>
          </a:p>
          <a:p>
            <a:pPr marL="45720" indent="0">
              <a:buNone/>
            </a:pPr>
            <a:r>
              <a:rPr lang="en-US" dirty="0"/>
              <a:t>0.687594809666</a:t>
            </a:r>
          </a:p>
          <a:p>
            <a:pPr marL="45720" indent="0">
              <a:buNone/>
            </a:pPr>
            <a:r>
              <a:rPr lang="en-US" dirty="0"/>
              <a:t>0.0383555902297</a:t>
            </a:r>
            <a:endParaRPr lang="en-US" dirty="0"/>
          </a:p>
        </p:txBody>
      </p:sp>
      <p:sp>
        <p:nvSpPr>
          <p:cNvPr id="4" name="TextBox 3"/>
          <p:cNvSpPr txBox="1"/>
          <p:nvPr/>
        </p:nvSpPr>
        <p:spPr>
          <a:xfrm>
            <a:off x="1341120" y="801278"/>
            <a:ext cx="3874074" cy="769441"/>
          </a:xfrm>
          <a:prstGeom prst="rect">
            <a:avLst/>
          </a:prstGeom>
          <a:noFill/>
        </p:spPr>
        <p:txBody>
          <a:bodyPr wrap="none" rtlCol="0">
            <a:spAutoFit/>
          </a:bodyPr>
          <a:lstStyle/>
          <a:p>
            <a:r>
              <a:rPr lang="en-US" sz="4000" dirty="0"/>
              <a:t>Chi-Squared</a:t>
            </a:r>
            <a:r>
              <a:rPr lang="en-US" sz="4400" dirty="0"/>
              <a:t> Test</a:t>
            </a:r>
          </a:p>
        </p:txBody>
      </p:sp>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84136" y="1597449"/>
            <a:ext cx="4572396" cy="3286029"/>
          </a:xfrm>
          <a:prstGeom prst="rect">
            <a:avLst/>
          </a:prstGeom>
        </p:spPr>
      </p:pic>
      <p:sp>
        <p:nvSpPr>
          <p:cNvPr id="3" name="Rectangle 2"/>
          <p:cNvSpPr/>
          <p:nvPr/>
        </p:nvSpPr>
        <p:spPr>
          <a:xfrm>
            <a:off x="2397550" y="2248099"/>
            <a:ext cx="6096000" cy="2835263"/>
          </a:xfrm>
          <a:prstGeom prst="rect">
            <a:avLst/>
          </a:prstGeom>
        </p:spPr>
        <p:txBody>
          <a:bodyPr>
            <a:spAutoFit/>
          </a:bodyPr>
          <a:lstStyle/>
          <a:p>
            <a:pPr>
              <a:lnSpc>
                <a:spcPct val="107000"/>
              </a:lnSpc>
              <a:spcAft>
                <a:spcPts val="800"/>
              </a:spcAft>
            </a:pPr>
            <a:r>
              <a:rPr lang="en-US" sz="2800" dirty="0">
                <a:solidFill>
                  <a:srgbClr val="3E3E40"/>
                </a:solidFill>
                <a:latin typeface="inherit"/>
                <a:ea typeface="Times New Roman" panose="02020603050405020304" pitchFamily="18" charset="0"/>
                <a:cs typeface="Segoe UI" panose="020B0502040204020203" pitchFamily="34" charset="0"/>
              </a:rPr>
              <a:t>I recommend that the conservation specialist to look over each species and create a better solution for those who are in a high risk of being endangered and to keep the good work on those that are stable.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2397550" y="1016544"/>
            <a:ext cx="4308050" cy="769441"/>
          </a:xfrm>
          <a:prstGeom prst="rect">
            <a:avLst/>
          </a:prstGeom>
          <a:noFill/>
        </p:spPr>
        <p:txBody>
          <a:bodyPr wrap="square" rtlCol="0">
            <a:spAutoFit/>
          </a:bodyPr>
          <a:lstStyle/>
          <a:p>
            <a:r>
              <a:rPr lang="en-US" sz="4400" dirty="0" smtClean="0"/>
              <a:t>In co</a:t>
            </a:r>
            <a:r>
              <a:rPr lang="en-US" sz="4000" dirty="0" smtClean="0"/>
              <a:t>nclusion</a:t>
            </a:r>
            <a:r>
              <a:rPr lang="en-US" sz="4400" dirty="0" smtClean="0"/>
              <a:t>:</a:t>
            </a:r>
            <a:endParaRPr lang="en-US" sz="4400" dirty="0"/>
          </a:p>
        </p:txBody>
      </p:sp>
    </p:spTree>
    <p:extLst>
      <p:ext uri="{BB962C8B-B14F-4D97-AF65-F5344CB8AC3E}">
        <p14:creationId xmlns:p14="http://schemas.microsoft.com/office/powerpoint/2010/main" val="189142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960" y="-126477"/>
            <a:ext cx="6922433" cy="1990725"/>
          </a:xfrm>
        </p:spPr>
        <p:txBody>
          <a:bodyPr/>
          <a:lstStyle/>
          <a:p>
            <a:r>
              <a:rPr lang="en-US" dirty="0"/>
              <a:t>F</a:t>
            </a:r>
            <a:r>
              <a:rPr lang="en-US" dirty="0" smtClean="0"/>
              <a:t>oot and Mouth Disease Study</a:t>
            </a:r>
            <a:endParaRPr lang="en-US" dirty="0"/>
          </a:p>
        </p:txBody>
      </p:sp>
      <p:sp>
        <p:nvSpPr>
          <p:cNvPr id="3" name="Content Placeholder 2"/>
          <p:cNvSpPr>
            <a:spLocks noGrp="1"/>
          </p:cNvSpPr>
          <p:nvPr>
            <p:ph idx="1"/>
          </p:nvPr>
        </p:nvSpPr>
        <p:spPr>
          <a:xfrm>
            <a:off x="911240" y="2092752"/>
            <a:ext cx="9147160" cy="3749510"/>
          </a:xfrm>
        </p:spPr>
        <p:txBody>
          <a:bodyPr/>
          <a:lstStyle/>
          <a:p>
            <a:pPr marL="45720" indent="0">
              <a:buNone/>
            </a:pPr>
            <a:r>
              <a:rPr lang="en-US" dirty="0"/>
              <a:t>I created a table that shows how many different sightings of sheep there are between 4 different National Parks. Had to use the lambda function to create a new column True for each park that has sheep and false for each that does not.  The results shows that all parks have sightings of sheep. In the end, I created a table which merged the sheep and observation </a:t>
            </a:r>
            <a:r>
              <a:rPr lang="en-US" dirty="0" err="1"/>
              <a:t>DataFrames</a:t>
            </a:r>
            <a:r>
              <a:rPr lang="en-US" dirty="0"/>
              <a:t> to 1 table so we can see the total amount of sightings. Which looks like this</a:t>
            </a:r>
            <a:r>
              <a:rPr lang="en-US" dirty="0" smtClean="0"/>
              <a:t>:</a:t>
            </a:r>
          </a:p>
          <a:p>
            <a:pPr marL="45720" indent="0">
              <a:buNone/>
            </a:pPr>
            <a:r>
              <a:rPr lang="en-US" dirty="0" smtClean="0">
                <a:hlinkClick r:id="rId2" action="ppaction://hlinkfile"/>
              </a:rPr>
              <a:t>C:\Users\Chelsea\Documents\Capstone Project\Sample.html</a:t>
            </a:r>
            <a:endParaRPr lang="en-US" dirty="0"/>
          </a:p>
          <a:p>
            <a:endParaRPr lang="en-US" dirty="0"/>
          </a:p>
        </p:txBody>
      </p:sp>
      <p:sp>
        <p:nvSpPr>
          <p:cNvPr id="5" name="TextBox 4"/>
          <p:cNvSpPr txBox="1"/>
          <p:nvPr/>
        </p:nvSpPr>
        <p:spPr>
          <a:xfrm>
            <a:off x="882960" y="4888951"/>
            <a:ext cx="6048451" cy="400110"/>
          </a:xfrm>
          <a:prstGeom prst="rect">
            <a:avLst/>
          </a:prstGeom>
          <a:noFill/>
        </p:spPr>
        <p:txBody>
          <a:bodyPr wrap="none" rtlCol="0">
            <a:spAutoFit/>
          </a:bodyPr>
          <a:lstStyle/>
          <a:p>
            <a:r>
              <a:rPr lang="en-US" dirty="0" smtClean="0">
                <a:hlinkClick r:id="rId3" action="ppaction://hlinkfile"/>
              </a:rPr>
              <a:t>C:\</a:t>
            </a:r>
            <a:r>
              <a:rPr lang="en-US" sz="2000" dirty="0" smtClean="0">
                <a:hlinkClick r:id="rId3" action="ppaction://hlinkfile"/>
              </a:rPr>
              <a:t>Users\Chelsea\Documents\Capstone</a:t>
            </a:r>
            <a:r>
              <a:rPr lang="en-US" dirty="0" smtClean="0">
                <a:hlinkClick r:id="rId3" action="ppaction://hlinkfile"/>
              </a:rPr>
              <a:t> Project\bar2.html</a:t>
            </a:r>
            <a:endParaRPr lang="en-US" dirty="0"/>
          </a:p>
        </p:txBody>
      </p:sp>
    </p:spTree>
    <p:extLst>
      <p:ext uri="{BB962C8B-B14F-4D97-AF65-F5344CB8AC3E}">
        <p14:creationId xmlns:p14="http://schemas.microsoft.com/office/powerpoint/2010/main" val="158264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41279001"/>
              </p:ext>
            </p:extLst>
          </p:nvPr>
        </p:nvGraphicFramePr>
        <p:xfrm>
          <a:off x="2865750" y="1187777"/>
          <a:ext cx="6033153" cy="4232636"/>
        </p:xfrm>
        <a:graphic>
          <a:graphicData uri="http://schemas.openxmlformats.org/drawingml/2006/table">
            <a:tbl>
              <a:tblPr/>
              <a:tblGrid>
                <a:gridCol w="1508288"/>
                <a:gridCol w="1444425"/>
                <a:gridCol w="1572152"/>
                <a:gridCol w="1508288"/>
              </a:tblGrid>
              <a:tr h="486927">
                <a:tc>
                  <a:txBody>
                    <a:bodyPr/>
                    <a:lstStyle/>
                    <a:p>
                      <a:pPr algn="l"/>
                      <a:endParaRPr lang="en-US" sz="1400" dirty="0">
                        <a:effectLst/>
                      </a:endParaRPr>
                    </a:p>
                  </a:txBody>
                  <a:tcPr marL="73152" marR="73152" marT="36576" marB="36576" anchor="ctr">
                    <a:lnL>
                      <a:noFill/>
                    </a:lnL>
                    <a:lnR>
                      <a:noFill/>
                    </a:lnR>
                    <a:lnT>
                      <a:noFill/>
                    </a:lnT>
                    <a:lnB>
                      <a:noFill/>
                    </a:lnB>
                    <a:solidFill>
                      <a:srgbClr val="FFFFFF"/>
                    </a:solidFill>
                  </a:tcPr>
                </a:tc>
                <a:tc>
                  <a:txBody>
                    <a:bodyPr/>
                    <a:lstStyle/>
                    <a:p>
                      <a:pPr algn="l"/>
                      <a:r>
                        <a:rPr lang="en-US" sz="1400" dirty="0" err="1" smtClean="0">
                          <a:effectLst/>
                        </a:rPr>
                        <a:t>scientific_name</a:t>
                      </a:r>
                      <a:endParaRPr lang="en-US" sz="1400" dirty="0">
                        <a:effectLst/>
                      </a:endParaRPr>
                    </a:p>
                  </a:txBody>
                  <a:tcPr marL="73152" marR="73152" marT="36576" marB="36576" anchor="ctr">
                    <a:lnL>
                      <a:noFill/>
                    </a:lnL>
                    <a:lnR>
                      <a:noFill/>
                    </a:lnR>
                    <a:lnT>
                      <a:noFill/>
                    </a:lnT>
                    <a:lnB>
                      <a:noFill/>
                    </a:lnB>
                    <a:solidFill>
                      <a:srgbClr val="FFFFFF"/>
                    </a:solidFill>
                  </a:tcPr>
                </a:tc>
                <a:tc>
                  <a:txBody>
                    <a:bodyPr/>
                    <a:lstStyle/>
                    <a:p>
                      <a:pPr algn="l"/>
                      <a:r>
                        <a:rPr lang="en-US" sz="1400" dirty="0" err="1" smtClean="0">
                          <a:effectLst/>
                        </a:rPr>
                        <a:t>park_name</a:t>
                      </a:r>
                      <a:endParaRPr lang="en-US" sz="1400" dirty="0">
                        <a:effectLst/>
                      </a:endParaRPr>
                    </a:p>
                  </a:txBody>
                  <a:tcPr marL="73152" marR="73152" marT="36576" marB="36576" anchor="ctr">
                    <a:lnL>
                      <a:noFill/>
                    </a:lnL>
                    <a:lnR>
                      <a:noFill/>
                    </a:lnR>
                    <a:lnT>
                      <a:noFill/>
                    </a:lnT>
                    <a:lnB>
                      <a:noFill/>
                    </a:lnB>
                    <a:solidFill>
                      <a:srgbClr val="FFFFFF"/>
                    </a:solidFill>
                  </a:tcPr>
                </a:tc>
                <a:tc>
                  <a:txBody>
                    <a:bodyPr/>
                    <a:lstStyle/>
                    <a:p>
                      <a:r>
                        <a:rPr lang="en-US" sz="1400" dirty="0" smtClean="0"/>
                        <a:t>observations</a:t>
                      </a:r>
                      <a:endParaRPr lang="en-US" sz="1400" dirty="0"/>
                    </a:p>
                  </a:txBody>
                  <a:tcPr marL="73152" marR="73152" marT="36576" marB="36576">
                    <a:lnL>
                      <a:noFill/>
                    </a:lnL>
                  </a:tcPr>
                </a:tc>
              </a:tr>
              <a:tr h="881343">
                <a:tc>
                  <a:txBody>
                    <a:bodyPr/>
                    <a:lstStyle/>
                    <a:p>
                      <a:pPr algn="l"/>
                      <a:r>
                        <a:rPr lang="en-US" sz="1400">
                          <a:effectLst/>
                        </a:rPr>
                        <a:t>0</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Vicia benghalensis</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Great Smoky Mountains National Park</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68</a:t>
                      </a:r>
                    </a:p>
                  </a:txBody>
                  <a:tcPr marL="73152" marR="73152" marT="36576" marB="36576" anchor="ctr">
                    <a:lnL>
                      <a:noFill/>
                    </a:lnL>
                    <a:lnR>
                      <a:noFill/>
                    </a:lnR>
                    <a:lnB>
                      <a:noFill/>
                    </a:lnB>
                    <a:solidFill>
                      <a:srgbClr val="FFFFFF"/>
                    </a:solidFill>
                  </a:tcPr>
                </a:tc>
              </a:tr>
              <a:tr h="881343">
                <a:tc>
                  <a:txBody>
                    <a:bodyPr/>
                    <a:lstStyle/>
                    <a:p>
                      <a:pPr algn="l"/>
                      <a:r>
                        <a:rPr lang="en-US" sz="1400">
                          <a:effectLst/>
                        </a:rPr>
                        <a:t>1</a:t>
                      </a:r>
                    </a:p>
                  </a:txBody>
                  <a:tcPr marL="73152" marR="73152" marT="36576" marB="36576" anchor="ctr">
                    <a:lnL>
                      <a:noFill/>
                    </a:lnL>
                    <a:lnR>
                      <a:noFill/>
                    </a:lnR>
                    <a:lnT>
                      <a:noFill/>
                    </a:lnT>
                    <a:lnB>
                      <a:noFill/>
                    </a:lnB>
                    <a:solidFill>
                      <a:srgbClr val="E9EAEA"/>
                    </a:solidFill>
                  </a:tcPr>
                </a:tc>
                <a:tc>
                  <a:txBody>
                    <a:bodyPr/>
                    <a:lstStyle/>
                    <a:p>
                      <a:pPr algn="l"/>
                      <a:r>
                        <a:rPr lang="en-US" sz="1400">
                          <a:effectLst/>
                        </a:rPr>
                        <a:t>Neovison vison</a:t>
                      </a:r>
                    </a:p>
                  </a:txBody>
                  <a:tcPr marL="73152" marR="73152" marT="36576" marB="36576" anchor="ctr">
                    <a:lnL>
                      <a:noFill/>
                    </a:lnL>
                    <a:lnR>
                      <a:noFill/>
                    </a:lnR>
                    <a:lnT>
                      <a:noFill/>
                    </a:lnT>
                    <a:lnB>
                      <a:noFill/>
                    </a:lnB>
                    <a:solidFill>
                      <a:srgbClr val="E9EAEA"/>
                    </a:solidFill>
                  </a:tcPr>
                </a:tc>
                <a:tc>
                  <a:txBody>
                    <a:bodyPr/>
                    <a:lstStyle/>
                    <a:p>
                      <a:pPr algn="l"/>
                      <a:r>
                        <a:rPr lang="en-US" sz="1400">
                          <a:effectLst/>
                        </a:rPr>
                        <a:t>Great Smoky Mountains National Park</a:t>
                      </a:r>
                    </a:p>
                  </a:txBody>
                  <a:tcPr marL="73152" marR="73152" marT="36576" marB="36576" anchor="ctr">
                    <a:lnL>
                      <a:noFill/>
                    </a:lnL>
                    <a:lnR>
                      <a:noFill/>
                    </a:lnR>
                    <a:lnT>
                      <a:noFill/>
                    </a:lnT>
                    <a:lnB>
                      <a:noFill/>
                    </a:lnB>
                    <a:solidFill>
                      <a:srgbClr val="E9EAEA"/>
                    </a:solidFill>
                  </a:tcPr>
                </a:tc>
                <a:tc>
                  <a:txBody>
                    <a:bodyPr/>
                    <a:lstStyle/>
                    <a:p>
                      <a:pPr algn="l"/>
                      <a:r>
                        <a:rPr lang="en-US" sz="1400">
                          <a:effectLst/>
                        </a:rPr>
                        <a:t>77</a:t>
                      </a:r>
                    </a:p>
                  </a:txBody>
                  <a:tcPr marL="73152" marR="73152" marT="36576" marB="36576" anchor="ctr">
                    <a:lnL>
                      <a:noFill/>
                    </a:lnL>
                    <a:lnR>
                      <a:noFill/>
                    </a:lnR>
                    <a:lnT>
                      <a:noFill/>
                    </a:lnT>
                    <a:lnB>
                      <a:noFill/>
                    </a:lnB>
                    <a:solidFill>
                      <a:srgbClr val="E9EAEA"/>
                    </a:solidFill>
                  </a:tcPr>
                </a:tc>
              </a:tr>
              <a:tr h="550840">
                <a:tc>
                  <a:txBody>
                    <a:bodyPr/>
                    <a:lstStyle/>
                    <a:p>
                      <a:pPr algn="l"/>
                      <a:r>
                        <a:rPr lang="en-US" sz="1400">
                          <a:effectLst/>
                        </a:rPr>
                        <a:t>2</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Prunus subcordata</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Yosemite National Park</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138</a:t>
                      </a:r>
                    </a:p>
                  </a:txBody>
                  <a:tcPr marL="73152" marR="73152" marT="36576" marB="36576" anchor="ctr">
                    <a:lnL>
                      <a:noFill/>
                    </a:lnL>
                    <a:lnR>
                      <a:noFill/>
                    </a:lnR>
                    <a:lnT>
                      <a:noFill/>
                    </a:lnT>
                    <a:lnB>
                      <a:noFill/>
                    </a:lnB>
                    <a:solidFill>
                      <a:srgbClr val="FFFFFF"/>
                    </a:solidFill>
                  </a:tcPr>
                </a:tc>
              </a:tr>
              <a:tr h="550840">
                <a:tc>
                  <a:txBody>
                    <a:bodyPr/>
                    <a:lstStyle/>
                    <a:p>
                      <a:pPr algn="l"/>
                      <a:r>
                        <a:rPr lang="en-US" sz="1400">
                          <a:effectLst/>
                        </a:rPr>
                        <a:t>3</a:t>
                      </a:r>
                    </a:p>
                  </a:txBody>
                  <a:tcPr marL="73152" marR="73152" marT="36576" marB="36576" anchor="ctr">
                    <a:lnL>
                      <a:noFill/>
                    </a:lnL>
                    <a:lnR>
                      <a:noFill/>
                    </a:lnR>
                    <a:lnT>
                      <a:noFill/>
                    </a:lnT>
                    <a:lnB>
                      <a:noFill/>
                    </a:lnB>
                    <a:solidFill>
                      <a:srgbClr val="E9EAEA"/>
                    </a:solidFill>
                  </a:tcPr>
                </a:tc>
                <a:tc>
                  <a:txBody>
                    <a:bodyPr/>
                    <a:lstStyle/>
                    <a:p>
                      <a:pPr algn="l"/>
                      <a:r>
                        <a:rPr lang="en-US" sz="1400">
                          <a:effectLst/>
                        </a:rPr>
                        <a:t>Abutilon theophrasti</a:t>
                      </a:r>
                    </a:p>
                  </a:txBody>
                  <a:tcPr marL="73152" marR="73152" marT="36576" marB="36576" anchor="ctr">
                    <a:lnL>
                      <a:noFill/>
                    </a:lnL>
                    <a:lnR>
                      <a:noFill/>
                    </a:lnR>
                    <a:lnT>
                      <a:noFill/>
                    </a:lnT>
                    <a:lnB>
                      <a:noFill/>
                    </a:lnB>
                    <a:solidFill>
                      <a:srgbClr val="E9EAEA"/>
                    </a:solidFill>
                  </a:tcPr>
                </a:tc>
                <a:tc>
                  <a:txBody>
                    <a:bodyPr/>
                    <a:lstStyle/>
                    <a:p>
                      <a:pPr algn="l"/>
                      <a:r>
                        <a:rPr lang="en-US" sz="1400">
                          <a:effectLst/>
                        </a:rPr>
                        <a:t>Bryce National Park</a:t>
                      </a:r>
                    </a:p>
                  </a:txBody>
                  <a:tcPr marL="73152" marR="73152" marT="36576" marB="36576" anchor="ctr">
                    <a:lnL>
                      <a:noFill/>
                    </a:lnL>
                    <a:lnR>
                      <a:noFill/>
                    </a:lnR>
                    <a:lnT>
                      <a:noFill/>
                    </a:lnT>
                    <a:lnB>
                      <a:noFill/>
                    </a:lnB>
                    <a:solidFill>
                      <a:srgbClr val="E9EAEA"/>
                    </a:solidFill>
                  </a:tcPr>
                </a:tc>
                <a:tc>
                  <a:txBody>
                    <a:bodyPr/>
                    <a:lstStyle/>
                    <a:p>
                      <a:pPr algn="l"/>
                      <a:r>
                        <a:rPr lang="en-US" sz="1400">
                          <a:effectLst/>
                        </a:rPr>
                        <a:t>84</a:t>
                      </a:r>
                    </a:p>
                  </a:txBody>
                  <a:tcPr marL="73152" marR="73152" marT="36576" marB="36576" anchor="ctr">
                    <a:lnL>
                      <a:noFill/>
                    </a:lnL>
                    <a:lnR>
                      <a:noFill/>
                    </a:lnR>
                    <a:lnT>
                      <a:noFill/>
                    </a:lnT>
                    <a:lnB>
                      <a:noFill/>
                    </a:lnB>
                    <a:solidFill>
                      <a:srgbClr val="E9EAEA"/>
                    </a:solidFill>
                  </a:tcPr>
                </a:tc>
              </a:tr>
              <a:tr h="881343">
                <a:tc>
                  <a:txBody>
                    <a:bodyPr/>
                    <a:lstStyle/>
                    <a:p>
                      <a:pPr algn="l"/>
                      <a:r>
                        <a:rPr lang="en-US" sz="1400">
                          <a:effectLst/>
                        </a:rPr>
                        <a:t>4</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Githopsis specularioides</a:t>
                      </a:r>
                    </a:p>
                  </a:txBody>
                  <a:tcPr marL="73152" marR="73152" marT="36576" marB="36576" anchor="ctr">
                    <a:lnL>
                      <a:noFill/>
                    </a:lnL>
                    <a:lnR>
                      <a:noFill/>
                    </a:lnR>
                    <a:lnT>
                      <a:noFill/>
                    </a:lnT>
                    <a:lnB>
                      <a:noFill/>
                    </a:lnB>
                    <a:solidFill>
                      <a:srgbClr val="FFFFFF"/>
                    </a:solidFill>
                  </a:tcPr>
                </a:tc>
                <a:tc>
                  <a:txBody>
                    <a:bodyPr/>
                    <a:lstStyle/>
                    <a:p>
                      <a:pPr algn="l"/>
                      <a:r>
                        <a:rPr lang="en-US" sz="1400">
                          <a:effectLst/>
                        </a:rPr>
                        <a:t>Great Smoky Mountains National Park</a:t>
                      </a:r>
                    </a:p>
                  </a:txBody>
                  <a:tcPr marL="73152" marR="73152" marT="36576" marB="36576" anchor="ctr">
                    <a:lnL>
                      <a:noFill/>
                    </a:lnL>
                    <a:lnR>
                      <a:noFill/>
                    </a:lnR>
                    <a:lnT>
                      <a:noFill/>
                    </a:lnT>
                    <a:lnB>
                      <a:noFill/>
                    </a:lnB>
                    <a:solidFill>
                      <a:srgbClr val="FFFFFF"/>
                    </a:solidFill>
                  </a:tcPr>
                </a:tc>
                <a:tc>
                  <a:txBody>
                    <a:bodyPr/>
                    <a:lstStyle/>
                    <a:p>
                      <a:pPr algn="l"/>
                      <a:r>
                        <a:rPr lang="en-US" sz="1400" dirty="0">
                          <a:effectLst/>
                        </a:rPr>
                        <a:t>85</a:t>
                      </a:r>
                    </a:p>
                  </a:txBody>
                  <a:tcPr marL="73152" marR="73152" marT="36576" marB="36576"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512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77665585"/>
              </p:ext>
            </p:extLst>
          </p:nvPr>
        </p:nvGraphicFramePr>
        <p:xfrm>
          <a:off x="669303" y="685800"/>
          <a:ext cx="10925663" cy="5486400"/>
        </p:xfrm>
        <a:graphic>
          <a:graphicData uri="http://schemas.openxmlformats.org/drawingml/2006/table">
            <a:tbl>
              <a:tblPr/>
              <a:tblGrid>
                <a:gridCol w="1560809"/>
                <a:gridCol w="1560809"/>
                <a:gridCol w="1560809"/>
                <a:gridCol w="1560809"/>
                <a:gridCol w="1560809"/>
                <a:gridCol w="1560809"/>
                <a:gridCol w="1560809"/>
              </a:tblGrid>
              <a:tr h="571500">
                <a:tc>
                  <a:txBody>
                    <a:bodyPr/>
                    <a:lstStyle/>
                    <a:p>
                      <a:pPr algn="l"/>
                      <a:endParaRPr lang="en-US" sz="1100" dirty="0">
                        <a:effectLst/>
                      </a:endParaRPr>
                    </a:p>
                  </a:txBody>
                  <a:tcPr marL="57150" marR="57150" marT="28575" marB="28575" anchor="ctr">
                    <a:lnL>
                      <a:noFill/>
                    </a:lnL>
                    <a:lnR>
                      <a:noFill/>
                    </a:lnR>
                    <a:lnT>
                      <a:noFill/>
                    </a:lnT>
                    <a:lnB>
                      <a:noFill/>
                    </a:lnB>
                    <a:solidFill>
                      <a:srgbClr val="FFFFFF"/>
                    </a:solidFill>
                  </a:tcPr>
                </a:tc>
                <a:tc>
                  <a:txBody>
                    <a:bodyPr/>
                    <a:lstStyle/>
                    <a:p>
                      <a:pPr algn="l"/>
                      <a:r>
                        <a:rPr lang="en-US" sz="1100">
                          <a:effectLst/>
                        </a:rPr>
                        <a:t>category</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scientific_name</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common_names</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conservation_status</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is_protected</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is_sheep</a:t>
                      </a:r>
                    </a:p>
                  </a:txBody>
                  <a:tcPr marL="57150" marR="57150" marT="28575" marB="28575" anchor="ctr">
                    <a:lnL>
                      <a:noFill/>
                    </a:lnL>
                    <a:lnR>
                      <a:noFill/>
                    </a:lnR>
                    <a:lnT>
                      <a:noFill/>
                    </a:lnT>
                    <a:lnB>
                      <a:noFill/>
                    </a:lnB>
                    <a:solidFill>
                      <a:srgbClr val="FFFFFF"/>
                    </a:solidFill>
                  </a:tcPr>
                </a:tc>
              </a:tr>
              <a:tr h="1257300">
                <a:tc>
                  <a:txBody>
                    <a:bodyPr/>
                    <a:lstStyle/>
                    <a:p>
                      <a:pPr algn="l"/>
                      <a:r>
                        <a:rPr lang="en-US" sz="1100">
                          <a:effectLst/>
                        </a:rPr>
                        <a:t>3</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Mammal</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Ovis aries</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Domestic Sheep, Mouflon, Red Sheep, Sheep (Feral)</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No Intervention</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False</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True</a:t>
                      </a:r>
                    </a:p>
                  </a:txBody>
                  <a:tcPr marL="57150" marR="57150" marT="28575" marB="28575" anchor="ctr">
                    <a:lnL>
                      <a:noFill/>
                    </a:lnL>
                    <a:lnR>
                      <a:noFill/>
                    </a:lnR>
                    <a:lnT>
                      <a:noFill/>
                    </a:lnT>
                    <a:lnB>
                      <a:noFill/>
                    </a:lnB>
                    <a:solidFill>
                      <a:srgbClr val="FFFFFF"/>
                    </a:solidFill>
                  </a:tcPr>
                </a:tc>
              </a:tr>
              <a:tr h="742950">
                <a:tc>
                  <a:txBody>
                    <a:bodyPr/>
                    <a:lstStyle/>
                    <a:p>
                      <a:pPr algn="l"/>
                      <a:r>
                        <a:rPr lang="en-US" sz="1100">
                          <a:effectLst/>
                        </a:rPr>
                        <a:t>1139</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Vascular Plant</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Rumex acetosella</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Sheep Sorrel, Sheep Sorrell</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No Intervention</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False</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True</a:t>
                      </a:r>
                    </a:p>
                  </a:txBody>
                  <a:tcPr marL="57150" marR="57150" marT="28575" marB="28575" anchor="ctr">
                    <a:lnL>
                      <a:noFill/>
                    </a:lnL>
                    <a:lnR>
                      <a:noFill/>
                    </a:lnR>
                    <a:lnT>
                      <a:noFill/>
                    </a:lnT>
                    <a:lnB>
                      <a:noFill/>
                    </a:lnB>
                    <a:solidFill>
                      <a:srgbClr val="E9EAEA"/>
                    </a:solidFill>
                  </a:tcPr>
                </a:tc>
              </a:tr>
              <a:tr h="571500">
                <a:tc>
                  <a:txBody>
                    <a:bodyPr/>
                    <a:lstStyle/>
                    <a:p>
                      <a:pPr algn="l"/>
                      <a:r>
                        <a:rPr lang="en-US" sz="1100" dirty="0">
                          <a:effectLst/>
                        </a:rPr>
                        <a:t>2233</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Vascular Plant</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Festuca filiformis</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Fineleaf Sheep Fescue</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No Intervention</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False</a:t>
                      </a:r>
                    </a:p>
                  </a:txBody>
                  <a:tcPr marL="57150" marR="57150" marT="28575" marB="28575" anchor="ctr">
                    <a:lnL>
                      <a:noFill/>
                    </a:lnL>
                    <a:lnR>
                      <a:noFill/>
                    </a:lnR>
                    <a:lnT>
                      <a:noFill/>
                    </a:lnT>
                    <a:lnB>
                      <a:noFill/>
                    </a:lnB>
                    <a:solidFill>
                      <a:srgbClr val="FFFFFF"/>
                    </a:solidFill>
                  </a:tcPr>
                </a:tc>
                <a:tc>
                  <a:txBody>
                    <a:bodyPr/>
                    <a:lstStyle/>
                    <a:p>
                      <a:pPr algn="l"/>
                      <a:r>
                        <a:rPr lang="en-US" sz="1100" dirty="0">
                          <a:effectLst/>
                        </a:rPr>
                        <a:t>True</a:t>
                      </a:r>
                    </a:p>
                  </a:txBody>
                  <a:tcPr marL="57150" marR="57150" marT="28575" marB="28575" anchor="ctr">
                    <a:lnL>
                      <a:noFill/>
                    </a:lnL>
                    <a:lnR>
                      <a:noFill/>
                    </a:lnR>
                    <a:lnT>
                      <a:noFill/>
                    </a:lnT>
                    <a:lnB>
                      <a:noFill/>
                    </a:lnB>
                    <a:solidFill>
                      <a:srgbClr val="FFFFFF"/>
                    </a:solidFill>
                  </a:tcPr>
                </a:tc>
              </a:tr>
              <a:tr h="742950">
                <a:tc>
                  <a:txBody>
                    <a:bodyPr/>
                    <a:lstStyle/>
                    <a:p>
                      <a:pPr algn="l"/>
                      <a:r>
                        <a:rPr lang="en-US" sz="1100">
                          <a:effectLst/>
                        </a:rPr>
                        <a:t>3014</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Mammal</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Ovis canadensis</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Bighorn Sheep, Bighorn Sheep</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Species of Concern</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True</a:t>
                      </a:r>
                    </a:p>
                  </a:txBody>
                  <a:tcPr marL="57150" marR="57150" marT="28575" marB="28575" anchor="ctr">
                    <a:lnL>
                      <a:noFill/>
                    </a:lnL>
                    <a:lnR>
                      <a:noFill/>
                    </a:lnR>
                    <a:lnT>
                      <a:noFill/>
                    </a:lnT>
                    <a:lnB>
                      <a:noFill/>
                    </a:lnB>
                    <a:solidFill>
                      <a:srgbClr val="E9EAEA"/>
                    </a:solidFill>
                  </a:tcPr>
                </a:tc>
                <a:tc>
                  <a:txBody>
                    <a:bodyPr/>
                    <a:lstStyle/>
                    <a:p>
                      <a:pPr algn="l"/>
                      <a:r>
                        <a:rPr lang="en-US" sz="1100">
                          <a:effectLst/>
                        </a:rPr>
                        <a:t>True</a:t>
                      </a:r>
                    </a:p>
                  </a:txBody>
                  <a:tcPr marL="57150" marR="57150" marT="28575" marB="28575" anchor="ctr">
                    <a:lnL>
                      <a:noFill/>
                    </a:lnL>
                    <a:lnR>
                      <a:noFill/>
                    </a:lnR>
                    <a:lnT>
                      <a:noFill/>
                    </a:lnT>
                    <a:lnB>
                      <a:noFill/>
                    </a:lnB>
                    <a:solidFill>
                      <a:srgbClr val="E9EAEA"/>
                    </a:solidFill>
                  </a:tcPr>
                </a:tc>
              </a:tr>
              <a:tr h="1600200">
                <a:tc>
                  <a:txBody>
                    <a:bodyPr/>
                    <a:lstStyle/>
                    <a:p>
                      <a:pPr algn="l"/>
                      <a:r>
                        <a:rPr lang="en-US" sz="1100">
                          <a:effectLst/>
                        </a:rPr>
                        <a:t>3758</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Vascular Plant</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Rumex acetosella</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Common Sheep Sorrel, Field Sorrel, Red Sorrel, Sheep Sorrel</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No Intervention</a:t>
                      </a:r>
                    </a:p>
                  </a:txBody>
                  <a:tcPr marL="57150" marR="57150" marT="28575" marB="28575" anchor="ctr">
                    <a:lnL>
                      <a:noFill/>
                    </a:lnL>
                    <a:lnR>
                      <a:noFill/>
                    </a:lnR>
                    <a:lnT>
                      <a:noFill/>
                    </a:lnT>
                    <a:lnB>
                      <a:noFill/>
                    </a:lnB>
                    <a:solidFill>
                      <a:srgbClr val="FFFFFF"/>
                    </a:solidFill>
                  </a:tcPr>
                </a:tc>
                <a:tc>
                  <a:txBody>
                    <a:bodyPr/>
                    <a:lstStyle/>
                    <a:p>
                      <a:pPr algn="l"/>
                      <a:r>
                        <a:rPr lang="en-US" sz="1100">
                          <a:effectLst/>
                        </a:rPr>
                        <a:t>False</a:t>
                      </a:r>
                    </a:p>
                  </a:txBody>
                  <a:tcPr marL="57150" marR="57150" marT="28575" marB="28575" anchor="ctr">
                    <a:lnL>
                      <a:noFill/>
                    </a:lnL>
                    <a:lnR>
                      <a:noFill/>
                    </a:lnR>
                    <a:lnT>
                      <a:noFill/>
                    </a:lnT>
                    <a:lnB>
                      <a:noFill/>
                    </a:lnB>
                    <a:solidFill>
                      <a:srgbClr val="FFFFFF"/>
                    </a:solidFill>
                  </a:tcPr>
                </a:tc>
                <a:tc>
                  <a:txBody>
                    <a:bodyPr/>
                    <a:lstStyle/>
                    <a:p>
                      <a:pPr algn="l"/>
                      <a:r>
                        <a:rPr lang="en-US" sz="1100" dirty="0">
                          <a:effectLst/>
                        </a:rPr>
                        <a:t>True</a:t>
                      </a:r>
                    </a:p>
                  </a:txBody>
                  <a:tcPr marL="57150" marR="57150" marT="28575" marB="2857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8804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2277198"/>
              </p:ext>
            </p:extLst>
          </p:nvPr>
        </p:nvGraphicFramePr>
        <p:xfrm>
          <a:off x="226240" y="777240"/>
          <a:ext cx="11670386" cy="4963685"/>
        </p:xfrm>
        <a:graphic>
          <a:graphicData uri="http://schemas.openxmlformats.org/drawingml/2006/table">
            <a:tbl>
              <a:tblPr/>
              <a:tblGrid>
                <a:gridCol w="1667198"/>
                <a:gridCol w="1667198"/>
                <a:gridCol w="1667198"/>
                <a:gridCol w="1667198"/>
                <a:gridCol w="1667198"/>
                <a:gridCol w="1667198"/>
                <a:gridCol w="1667198"/>
              </a:tblGrid>
              <a:tr h="868645">
                <a:tc>
                  <a:txBody>
                    <a:bodyPr/>
                    <a:lstStyle/>
                    <a:p>
                      <a:pPr algn="l"/>
                      <a:endParaRPr lang="en-US" sz="1400" dirty="0">
                        <a:effectLst/>
                      </a:endParaRPr>
                    </a:p>
                  </a:txBody>
                  <a:tcPr anchor="ctr">
                    <a:lnL>
                      <a:noFill/>
                    </a:lnL>
                    <a:lnR>
                      <a:noFill/>
                    </a:lnR>
                    <a:lnT>
                      <a:noFill/>
                    </a:lnT>
                    <a:lnB>
                      <a:noFill/>
                    </a:lnB>
                    <a:solidFill>
                      <a:srgbClr val="FFFFFF"/>
                    </a:solidFill>
                  </a:tcPr>
                </a:tc>
                <a:tc>
                  <a:txBody>
                    <a:bodyPr/>
                    <a:lstStyle/>
                    <a:p>
                      <a:pPr algn="l"/>
                      <a:r>
                        <a:rPr lang="en-US" sz="1400">
                          <a:effectLst/>
                        </a:rPr>
                        <a:t>category</a:t>
                      </a:r>
                    </a:p>
                  </a:txBody>
                  <a:tcPr anchor="ctr">
                    <a:lnL>
                      <a:noFill/>
                    </a:lnL>
                    <a:lnR>
                      <a:noFill/>
                    </a:lnR>
                    <a:lnT>
                      <a:noFill/>
                    </a:lnT>
                    <a:lnB>
                      <a:noFill/>
                    </a:lnB>
                    <a:solidFill>
                      <a:srgbClr val="FFFFFF"/>
                    </a:solidFill>
                  </a:tcPr>
                </a:tc>
                <a:tc>
                  <a:txBody>
                    <a:bodyPr/>
                    <a:lstStyle/>
                    <a:p>
                      <a:pPr algn="l"/>
                      <a:r>
                        <a:rPr lang="en-US" sz="1400">
                          <a:effectLst/>
                        </a:rPr>
                        <a:t>scientific_name</a:t>
                      </a:r>
                    </a:p>
                  </a:txBody>
                  <a:tcPr anchor="ctr">
                    <a:lnL>
                      <a:noFill/>
                    </a:lnL>
                    <a:lnR>
                      <a:noFill/>
                    </a:lnR>
                    <a:lnT>
                      <a:noFill/>
                    </a:lnT>
                    <a:lnB>
                      <a:noFill/>
                    </a:lnB>
                    <a:solidFill>
                      <a:srgbClr val="FFFFFF"/>
                    </a:solidFill>
                  </a:tcPr>
                </a:tc>
                <a:tc>
                  <a:txBody>
                    <a:bodyPr/>
                    <a:lstStyle/>
                    <a:p>
                      <a:pPr algn="l"/>
                      <a:r>
                        <a:rPr lang="en-US" sz="1400">
                          <a:effectLst/>
                        </a:rPr>
                        <a:t>common_names</a:t>
                      </a:r>
                    </a:p>
                  </a:txBody>
                  <a:tcPr anchor="ctr">
                    <a:lnL>
                      <a:noFill/>
                    </a:lnL>
                    <a:lnR>
                      <a:noFill/>
                    </a:lnR>
                    <a:lnT>
                      <a:noFill/>
                    </a:lnT>
                    <a:lnB>
                      <a:noFill/>
                    </a:lnB>
                    <a:solidFill>
                      <a:srgbClr val="FFFFFF"/>
                    </a:solidFill>
                  </a:tcPr>
                </a:tc>
                <a:tc>
                  <a:txBody>
                    <a:bodyPr/>
                    <a:lstStyle/>
                    <a:p>
                      <a:pPr algn="l"/>
                      <a:r>
                        <a:rPr lang="en-US" sz="1400">
                          <a:effectLst/>
                        </a:rPr>
                        <a:t>conservation_status</a:t>
                      </a:r>
                    </a:p>
                  </a:txBody>
                  <a:tcPr anchor="ctr">
                    <a:lnL>
                      <a:noFill/>
                    </a:lnL>
                    <a:lnR>
                      <a:noFill/>
                    </a:lnR>
                    <a:lnT>
                      <a:noFill/>
                    </a:lnT>
                    <a:lnB>
                      <a:noFill/>
                    </a:lnB>
                    <a:solidFill>
                      <a:srgbClr val="FFFFFF"/>
                    </a:solidFill>
                  </a:tcPr>
                </a:tc>
                <a:tc>
                  <a:txBody>
                    <a:bodyPr/>
                    <a:lstStyle/>
                    <a:p>
                      <a:pPr algn="l"/>
                      <a:r>
                        <a:rPr lang="en-US" sz="1400">
                          <a:effectLst/>
                        </a:rPr>
                        <a:t>is_protected</a:t>
                      </a:r>
                    </a:p>
                  </a:txBody>
                  <a:tcPr anchor="ctr">
                    <a:lnL>
                      <a:noFill/>
                    </a:lnL>
                    <a:lnR>
                      <a:noFill/>
                    </a:lnR>
                    <a:lnT>
                      <a:noFill/>
                    </a:lnT>
                    <a:lnB>
                      <a:noFill/>
                    </a:lnB>
                    <a:solidFill>
                      <a:srgbClr val="FFFFFF"/>
                    </a:solidFill>
                  </a:tcPr>
                </a:tc>
                <a:tc>
                  <a:txBody>
                    <a:bodyPr/>
                    <a:lstStyle/>
                    <a:p>
                      <a:pPr algn="l"/>
                      <a:r>
                        <a:rPr lang="en-US" sz="1400">
                          <a:effectLst/>
                        </a:rPr>
                        <a:t>is_sheep</a:t>
                      </a:r>
                    </a:p>
                  </a:txBody>
                  <a:tcPr anchor="ctr">
                    <a:lnL>
                      <a:noFill/>
                    </a:lnL>
                    <a:lnR>
                      <a:noFill/>
                    </a:lnR>
                    <a:lnT>
                      <a:noFill/>
                    </a:lnT>
                    <a:lnB>
                      <a:noFill/>
                    </a:lnB>
                    <a:solidFill>
                      <a:srgbClr val="FFFFFF"/>
                    </a:solidFill>
                  </a:tcPr>
                </a:tc>
              </a:tr>
              <a:tr h="1985474">
                <a:tc>
                  <a:txBody>
                    <a:bodyPr/>
                    <a:lstStyle/>
                    <a:p>
                      <a:pPr algn="l"/>
                      <a:r>
                        <a:rPr lang="en-US" sz="1400" dirty="0">
                          <a:effectLst/>
                        </a:rPr>
                        <a:t>3</a:t>
                      </a:r>
                    </a:p>
                  </a:txBody>
                  <a:tcPr anchor="ctr">
                    <a:lnL>
                      <a:noFill/>
                    </a:lnL>
                    <a:lnR>
                      <a:noFill/>
                    </a:lnR>
                    <a:lnT>
                      <a:noFill/>
                    </a:lnT>
                    <a:lnB>
                      <a:noFill/>
                    </a:lnB>
                    <a:solidFill>
                      <a:srgbClr val="FFFFFF"/>
                    </a:solidFill>
                  </a:tcPr>
                </a:tc>
                <a:tc>
                  <a:txBody>
                    <a:bodyPr/>
                    <a:lstStyle/>
                    <a:p>
                      <a:pPr algn="l"/>
                      <a:r>
                        <a:rPr lang="en-US" sz="1400">
                          <a:effectLst/>
                        </a:rPr>
                        <a:t>Mammal</a:t>
                      </a:r>
                    </a:p>
                  </a:txBody>
                  <a:tcPr anchor="ctr">
                    <a:lnL>
                      <a:noFill/>
                    </a:lnL>
                    <a:lnR>
                      <a:noFill/>
                    </a:lnR>
                    <a:lnT>
                      <a:noFill/>
                    </a:lnT>
                    <a:lnB>
                      <a:noFill/>
                    </a:lnB>
                    <a:solidFill>
                      <a:srgbClr val="FFFFFF"/>
                    </a:solidFill>
                  </a:tcPr>
                </a:tc>
                <a:tc>
                  <a:txBody>
                    <a:bodyPr/>
                    <a:lstStyle/>
                    <a:p>
                      <a:pPr algn="l"/>
                      <a:r>
                        <a:rPr lang="en-US" sz="1400">
                          <a:effectLst/>
                        </a:rPr>
                        <a:t>Ovis aries</a:t>
                      </a:r>
                    </a:p>
                  </a:txBody>
                  <a:tcPr anchor="ctr">
                    <a:lnL>
                      <a:noFill/>
                    </a:lnL>
                    <a:lnR>
                      <a:noFill/>
                    </a:lnR>
                    <a:lnT>
                      <a:noFill/>
                    </a:lnT>
                    <a:lnB>
                      <a:noFill/>
                    </a:lnB>
                    <a:solidFill>
                      <a:srgbClr val="FFFFFF"/>
                    </a:solidFill>
                  </a:tcPr>
                </a:tc>
                <a:tc>
                  <a:txBody>
                    <a:bodyPr/>
                    <a:lstStyle/>
                    <a:p>
                      <a:pPr algn="l"/>
                      <a:r>
                        <a:rPr lang="en-US" sz="1400">
                          <a:effectLst/>
                        </a:rPr>
                        <a:t>Domestic Sheep, Mouflon, Red Sheep, Sheep (Feral)</a:t>
                      </a:r>
                    </a:p>
                  </a:txBody>
                  <a:tcPr anchor="ctr">
                    <a:lnL>
                      <a:noFill/>
                    </a:lnL>
                    <a:lnR>
                      <a:noFill/>
                    </a:lnR>
                    <a:lnT>
                      <a:noFill/>
                    </a:lnT>
                    <a:lnB>
                      <a:noFill/>
                    </a:lnB>
                    <a:solidFill>
                      <a:srgbClr val="FFFFFF"/>
                    </a:solidFill>
                  </a:tcPr>
                </a:tc>
                <a:tc>
                  <a:txBody>
                    <a:bodyPr/>
                    <a:lstStyle/>
                    <a:p>
                      <a:pPr algn="l"/>
                      <a:r>
                        <a:rPr lang="en-US" sz="1400">
                          <a:effectLst/>
                        </a:rPr>
                        <a:t>No Intervention</a:t>
                      </a:r>
                    </a:p>
                  </a:txBody>
                  <a:tcPr anchor="ctr">
                    <a:lnL>
                      <a:noFill/>
                    </a:lnL>
                    <a:lnR>
                      <a:noFill/>
                    </a:lnR>
                    <a:lnT>
                      <a:noFill/>
                    </a:lnT>
                    <a:lnB>
                      <a:noFill/>
                    </a:lnB>
                    <a:solidFill>
                      <a:srgbClr val="FFFFFF"/>
                    </a:solidFill>
                  </a:tcPr>
                </a:tc>
                <a:tc>
                  <a:txBody>
                    <a:bodyPr/>
                    <a:lstStyle/>
                    <a:p>
                      <a:pPr algn="l"/>
                      <a:r>
                        <a:rPr lang="en-US" sz="1400">
                          <a:effectLst/>
                        </a:rPr>
                        <a:t>False</a:t>
                      </a:r>
                    </a:p>
                  </a:txBody>
                  <a:tcPr anchor="ctr">
                    <a:lnL>
                      <a:noFill/>
                    </a:lnL>
                    <a:lnR>
                      <a:noFill/>
                    </a:lnR>
                    <a:lnT>
                      <a:noFill/>
                    </a:lnT>
                    <a:lnB>
                      <a:noFill/>
                    </a:lnB>
                    <a:solidFill>
                      <a:srgbClr val="FFFFFF"/>
                    </a:solidFill>
                  </a:tcPr>
                </a:tc>
                <a:tc>
                  <a:txBody>
                    <a:bodyPr/>
                    <a:lstStyle/>
                    <a:p>
                      <a:pPr algn="l"/>
                      <a:r>
                        <a:rPr lang="en-US" sz="1400">
                          <a:effectLst/>
                        </a:rPr>
                        <a:t>True</a:t>
                      </a:r>
                    </a:p>
                  </a:txBody>
                  <a:tcPr anchor="ctr">
                    <a:lnL>
                      <a:noFill/>
                    </a:lnL>
                    <a:lnR>
                      <a:noFill/>
                    </a:lnR>
                    <a:lnT>
                      <a:noFill/>
                    </a:lnT>
                    <a:lnB>
                      <a:noFill/>
                    </a:lnB>
                    <a:solidFill>
                      <a:srgbClr val="FFFFFF"/>
                    </a:solidFill>
                  </a:tcPr>
                </a:tc>
              </a:tr>
              <a:tr h="868645">
                <a:tc>
                  <a:txBody>
                    <a:bodyPr/>
                    <a:lstStyle/>
                    <a:p>
                      <a:pPr algn="l"/>
                      <a:r>
                        <a:rPr lang="en-US" sz="1400">
                          <a:effectLst/>
                        </a:rPr>
                        <a:t>3014</a:t>
                      </a:r>
                    </a:p>
                  </a:txBody>
                  <a:tcPr anchor="ctr">
                    <a:lnL>
                      <a:noFill/>
                    </a:lnL>
                    <a:lnR>
                      <a:noFill/>
                    </a:lnR>
                    <a:lnT>
                      <a:noFill/>
                    </a:lnT>
                    <a:lnB>
                      <a:noFill/>
                    </a:lnB>
                    <a:solidFill>
                      <a:srgbClr val="E9EAEA"/>
                    </a:solidFill>
                  </a:tcPr>
                </a:tc>
                <a:tc>
                  <a:txBody>
                    <a:bodyPr/>
                    <a:lstStyle/>
                    <a:p>
                      <a:pPr algn="l"/>
                      <a:r>
                        <a:rPr lang="en-US" sz="1400">
                          <a:effectLst/>
                        </a:rPr>
                        <a:t>Mammal</a:t>
                      </a:r>
                    </a:p>
                  </a:txBody>
                  <a:tcPr anchor="ctr">
                    <a:lnL>
                      <a:noFill/>
                    </a:lnL>
                    <a:lnR>
                      <a:noFill/>
                    </a:lnR>
                    <a:lnT>
                      <a:noFill/>
                    </a:lnT>
                    <a:lnB>
                      <a:noFill/>
                    </a:lnB>
                    <a:solidFill>
                      <a:srgbClr val="E9EAEA"/>
                    </a:solidFill>
                  </a:tcPr>
                </a:tc>
                <a:tc>
                  <a:txBody>
                    <a:bodyPr/>
                    <a:lstStyle/>
                    <a:p>
                      <a:pPr algn="l"/>
                      <a:r>
                        <a:rPr lang="en-US" sz="1400">
                          <a:effectLst/>
                        </a:rPr>
                        <a:t>Ovis canadensis</a:t>
                      </a:r>
                    </a:p>
                  </a:txBody>
                  <a:tcPr anchor="ctr">
                    <a:lnL>
                      <a:noFill/>
                    </a:lnL>
                    <a:lnR>
                      <a:noFill/>
                    </a:lnR>
                    <a:lnT>
                      <a:noFill/>
                    </a:lnT>
                    <a:lnB>
                      <a:noFill/>
                    </a:lnB>
                    <a:solidFill>
                      <a:srgbClr val="E9EAEA"/>
                    </a:solidFill>
                  </a:tcPr>
                </a:tc>
                <a:tc>
                  <a:txBody>
                    <a:bodyPr/>
                    <a:lstStyle/>
                    <a:p>
                      <a:pPr algn="l"/>
                      <a:r>
                        <a:rPr lang="en-US" sz="1400">
                          <a:effectLst/>
                        </a:rPr>
                        <a:t>Bighorn Sheep, Bighorn Sheep</a:t>
                      </a:r>
                    </a:p>
                  </a:txBody>
                  <a:tcPr anchor="ctr">
                    <a:lnL>
                      <a:noFill/>
                    </a:lnL>
                    <a:lnR>
                      <a:noFill/>
                    </a:lnR>
                    <a:lnT>
                      <a:noFill/>
                    </a:lnT>
                    <a:lnB>
                      <a:noFill/>
                    </a:lnB>
                    <a:solidFill>
                      <a:srgbClr val="E9EAEA"/>
                    </a:solidFill>
                  </a:tcPr>
                </a:tc>
                <a:tc>
                  <a:txBody>
                    <a:bodyPr/>
                    <a:lstStyle/>
                    <a:p>
                      <a:pPr algn="l"/>
                      <a:r>
                        <a:rPr lang="en-US" sz="1400">
                          <a:effectLst/>
                        </a:rPr>
                        <a:t>Species of Concern</a:t>
                      </a:r>
                    </a:p>
                  </a:txBody>
                  <a:tcPr anchor="ctr">
                    <a:lnL>
                      <a:noFill/>
                    </a:lnL>
                    <a:lnR>
                      <a:noFill/>
                    </a:lnR>
                    <a:lnT>
                      <a:noFill/>
                    </a:lnT>
                    <a:lnB>
                      <a:noFill/>
                    </a:lnB>
                    <a:solidFill>
                      <a:srgbClr val="E9EAEA"/>
                    </a:solidFill>
                  </a:tcPr>
                </a:tc>
                <a:tc>
                  <a:txBody>
                    <a:bodyPr/>
                    <a:lstStyle/>
                    <a:p>
                      <a:pPr algn="l"/>
                      <a:r>
                        <a:rPr lang="en-US" sz="1400">
                          <a:effectLst/>
                        </a:rPr>
                        <a:t>True</a:t>
                      </a:r>
                    </a:p>
                  </a:txBody>
                  <a:tcPr anchor="ctr">
                    <a:lnL>
                      <a:noFill/>
                    </a:lnL>
                    <a:lnR>
                      <a:noFill/>
                    </a:lnR>
                    <a:lnT>
                      <a:noFill/>
                    </a:lnT>
                    <a:lnB>
                      <a:noFill/>
                    </a:lnB>
                    <a:solidFill>
                      <a:srgbClr val="E9EAEA"/>
                    </a:solidFill>
                  </a:tcPr>
                </a:tc>
                <a:tc>
                  <a:txBody>
                    <a:bodyPr/>
                    <a:lstStyle/>
                    <a:p>
                      <a:pPr algn="l"/>
                      <a:r>
                        <a:rPr lang="en-US" sz="1400">
                          <a:effectLst/>
                        </a:rPr>
                        <a:t>True</a:t>
                      </a:r>
                    </a:p>
                  </a:txBody>
                  <a:tcPr anchor="ctr">
                    <a:lnL>
                      <a:noFill/>
                    </a:lnL>
                    <a:lnR>
                      <a:noFill/>
                    </a:lnR>
                    <a:lnT>
                      <a:noFill/>
                    </a:lnT>
                    <a:lnB>
                      <a:noFill/>
                    </a:lnB>
                    <a:solidFill>
                      <a:srgbClr val="E9EAEA"/>
                    </a:solidFill>
                  </a:tcPr>
                </a:tc>
              </a:tr>
              <a:tr h="1240921">
                <a:tc>
                  <a:txBody>
                    <a:bodyPr/>
                    <a:lstStyle/>
                    <a:p>
                      <a:pPr algn="l"/>
                      <a:r>
                        <a:rPr lang="en-US" sz="1400">
                          <a:effectLst/>
                        </a:rPr>
                        <a:t>4446</a:t>
                      </a:r>
                    </a:p>
                  </a:txBody>
                  <a:tcPr anchor="ctr">
                    <a:lnL>
                      <a:noFill/>
                    </a:lnL>
                    <a:lnR>
                      <a:noFill/>
                    </a:lnR>
                    <a:lnT>
                      <a:noFill/>
                    </a:lnT>
                    <a:lnB>
                      <a:noFill/>
                    </a:lnB>
                    <a:solidFill>
                      <a:srgbClr val="FFFFFF"/>
                    </a:solidFill>
                  </a:tcPr>
                </a:tc>
                <a:tc>
                  <a:txBody>
                    <a:bodyPr/>
                    <a:lstStyle/>
                    <a:p>
                      <a:pPr algn="l"/>
                      <a:r>
                        <a:rPr lang="en-US" sz="1400">
                          <a:effectLst/>
                        </a:rPr>
                        <a:t>Mammal</a:t>
                      </a:r>
                    </a:p>
                  </a:txBody>
                  <a:tcPr anchor="ctr">
                    <a:lnL>
                      <a:noFill/>
                    </a:lnL>
                    <a:lnR>
                      <a:noFill/>
                    </a:lnR>
                    <a:lnT>
                      <a:noFill/>
                    </a:lnT>
                    <a:lnB>
                      <a:noFill/>
                    </a:lnB>
                    <a:solidFill>
                      <a:srgbClr val="FFFFFF"/>
                    </a:solidFill>
                  </a:tcPr>
                </a:tc>
                <a:tc>
                  <a:txBody>
                    <a:bodyPr/>
                    <a:lstStyle/>
                    <a:p>
                      <a:pPr algn="l"/>
                      <a:r>
                        <a:rPr lang="en-US" sz="1400">
                          <a:effectLst/>
                        </a:rPr>
                        <a:t>Ovis canadensis sierrae</a:t>
                      </a:r>
                    </a:p>
                  </a:txBody>
                  <a:tcPr anchor="ctr">
                    <a:lnL>
                      <a:noFill/>
                    </a:lnL>
                    <a:lnR>
                      <a:noFill/>
                    </a:lnR>
                    <a:lnT>
                      <a:noFill/>
                    </a:lnT>
                    <a:lnB>
                      <a:noFill/>
                    </a:lnB>
                    <a:solidFill>
                      <a:srgbClr val="FFFFFF"/>
                    </a:solidFill>
                  </a:tcPr>
                </a:tc>
                <a:tc>
                  <a:txBody>
                    <a:bodyPr/>
                    <a:lstStyle/>
                    <a:p>
                      <a:pPr algn="l"/>
                      <a:r>
                        <a:rPr lang="en-US" sz="1400">
                          <a:effectLst/>
                        </a:rPr>
                        <a:t>Sierra Nevada Bighorn Sheep</a:t>
                      </a:r>
                    </a:p>
                  </a:txBody>
                  <a:tcPr anchor="ctr">
                    <a:lnL>
                      <a:noFill/>
                    </a:lnL>
                    <a:lnR>
                      <a:noFill/>
                    </a:lnR>
                    <a:lnT>
                      <a:noFill/>
                    </a:lnT>
                    <a:lnB>
                      <a:noFill/>
                    </a:lnB>
                    <a:solidFill>
                      <a:srgbClr val="FFFFFF"/>
                    </a:solidFill>
                  </a:tcPr>
                </a:tc>
                <a:tc>
                  <a:txBody>
                    <a:bodyPr/>
                    <a:lstStyle/>
                    <a:p>
                      <a:pPr algn="l"/>
                      <a:r>
                        <a:rPr lang="en-US" sz="1400">
                          <a:effectLst/>
                        </a:rPr>
                        <a:t>Endangered</a:t>
                      </a:r>
                    </a:p>
                  </a:txBody>
                  <a:tcPr anchor="ctr">
                    <a:lnL>
                      <a:noFill/>
                    </a:lnL>
                    <a:lnR>
                      <a:noFill/>
                    </a:lnR>
                    <a:lnT>
                      <a:noFill/>
                    </a:lnT>
                    <a:lnB>
                      <a:noFill/>
                    </a:lnB>
                    <a:solidFill>
                      <a:srgbClr val="FFFFFF"/>
                    </a:solidFill>
                  </a:tcPr>
                </a:tc>
                <a:tc>
                  <a:txBody>
                    <a:bodyPr/>
                    <a:lstStyle/>
                    <a:p>
                      <a:pPr algn="l"/>
                      <a:r>
                        <a:rPr lang="en-US" sz="1400">
                          <a:effectLst/>
                        </a:rPr>
                        <a:t>True</a:t>
                      </a:r>
                    </a:p>
                  </a:txBody>
                  <a:tcPr anchor="ctr">
                    <a:lnL>
                      <a:noFill/>
                    </a:lnL>
                    <a:lnR>
                      <a:noFill/>
                    </a:lnR>
                    <a:lnT>
                      <a:noFill/>
                    </a:lnT>
                    <a:lnB>
                      <a:noFill/>
                    </a:lnB>
                    <a:solidFill>
                      <a:srgbClr val="FFFFFF"/>
                    </a:solidFill>
                  </a:tcPr>
                </a:tc>
                <a:tc>
                  <a:txBody>
                    <a:bodyPr/>
                    <a:lstStyle/>
                    <a:p>
                      <a:pPr algn="l"/>
                      <a:r>
                        <a:rPr lang="en-US" sz="1400" dirty="0">
                          <a:effectLst/>
                        </a:rPr>
                        <a:t>True</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17232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02033319"/>
              </p:ext>
            </p:extLst>
          </p:nvPr>
        </p:nvGraphicFramePr>
        <p:xfrm>
          <a:off x="263950" y="613716"/>
          <a:ext cx="10642860" cy="5486401"/>
        </p:xfrm>
        <a:graphic>
          <a:graphicData uri="http://schemas.openxmlformats.org/drawingml/2006/table">
            <a:tbl>
              <a:tblPr/>
              <a:tblGrid>
                <a:gridCol w="1182540"/>
                <a:gridCol w="1182540"/>
                <a:gridCol w="1182540"/>
                <a:gridCol w="1182540"/>
                <a:gridCol w="1182540"/>
                <a:gridCol w="1182540"/>
                <a:gridCol w="1182540"/>
                <a:gridCol w="1182540"/>
                <a:gridCol w="1182540"/>
              </a:tblGrid>
              <a:tr h="494270">
                <a:tc>
                  <a:txBody>
                    <a:bodyPr/>
                    <a:lstStyle/>
                    <a:p>
                      <a:pPr algn="l"/>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pPr algn="l"/>
                      <a:r>
                        <a:rPr lang="en-US" sz="1000" dirty="0" smtClean="0">
                          <a:effectLst/>
                        </a:rPr>
                        <a:t>category</a:t>
                      </a:r>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pPr algn="l"/>
                      <a:r>
                        <a:rPr lang="en-US" sz="1000" dirty="0" err="1" smtClean="0">
                          <a:effectLst/>
                        </a:rPr>
                        <a:t>scientific_names</a:t>
                      </a:r>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pPr algn="l"/>
                      <a:r>
                        <a:rPr lang="en-US" sz="1000" dirty="0" err="1" smtClean="0">
                          <a:effectLst/>
                        </a:rPr>
                        <a:t>common_names</a:t>
                      </a:r>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pPr algn="l"/>
                      <a:r>
                        <a:rPr lang="en-US" sz="1000" dirty="0" err="1" smtClean="0">
                          <a:effectLst/>
                        </a:rPr>
                        <a:t>conservation_status</a:t>
                      </a:r>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pPr algn="l"/>
                      <a:r>
                        <a:rPr lang="en-US" sz="1000" dirty="0" err="1" smtClean="0">
                          <a:effectLst/>
                        </a:rPr>
                        <a:t>is_protected</a:t>
                      </a:r>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pPr algn="l"/>
                      <a:r>
                        <a:rPr lang="en-US" sz="1000" dirty="0" err="1" smtClean="0">
                          <a:effectLst/>
                        </a:rPr>
                        <a:t>is_sheep</a:t>
                      </a:r>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pPr algn="l"/>
                      <a:r>
                        <a:rPr lang="en-US" sz="1000" dirty="0" err="1" smtClean="0">
                          <a:effectLst/>
                        </a:rPr>
                        <a:t>park_name</a:t>
                      </a:r>
                      <a:endParaRPr lang="en-US" sz="1000" dirty="0">
                        <a:effectLst/>
                      </a:endParaRPr>
                    </a:p>
                  </a:txBody>
                  <a:tcPr marL="49427" marR="49427" marT="24714" marB="24714" anchor="ctr">
                    <a:lnL>
                      <a:noFill/>
                    </a:lnL>
                    <a:lnR>
                      <a:noFill/>
                    </a:lnR>
                    <a:lnT>
                      <a:noFill/>
                    </a:lnT>
                    <a:lnB>
                      <a:noFill/>
                    </a:lnB>
                    <a:solidFill>
                      <a:srgbClr val="FFFFFF"/>
                    </a:solidFill>
                  </a:tcPr>
                </a:tc>
                <a:tc>
                  <a:txBody>
                    <a:bodyPr/>
                    <a:lstStyle/>
                    <a:p>
                      <a:endParaRPr lang="en-US" sz="1000" dirty="0" smtClean="0"/>
                    </a:p>
                    <a:p>
                      <a:r>
                        <a:rPr lang="en-US" sz="1000" dirty="0" smtClean="0"/>
                        <a:t>observations</a:t>
                      </a:r>
                      <a:endParaRPr lang="en-US" sz="1000" dirty="0"/>
                    </a:p>
                  </a:txBody>
                  <a:tcPr marL="49427" marR="49427" marT="24714" marB="24714">
                    <a:lnL>
                      <a:noFill/>
                    </a:lnL>
                  </a:tcPr>
                </a:tc>
              </a:tr>
              <a:tr h="1087395">
                <a:tc>
                  <a:txBody>
                    <a:bodyPr/>
                    <a:lstStyle/>
                    <a:p>
                      <a:pPr algn="l"/>
                      <a:r>
                        <a:rPr lang="en-US" sz="1000">
                          <a:effectLst/>
                        </a:rPr>
                        <a:t>0</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Mammal</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Ovis aries</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Domestic Sheep, Mouflon, Red Sheep, Sheep (Feral)</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No Intervention</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False</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True</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Yosemite National Park</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126</a:t>
                      </a:r>
                    </a:p>
                  </a:txBody>
                  <a:tcPr marL="49427" marR="49427" marT="24714" marB="24714" anchor="ctr">
                    <a:lnL>
                      <a:noFill/>
                    </a:lnL>
                    <a:lnR>
                      <a:noFill/>
                    </a:lnR>
                    <a:lnB>
                      <a:noFill/>
                    </a:lnB>
                    <a:solidFill>
                      <a:srgbClr val="FFFFFF"/>
                    </a:solidFill>
                  </a:tcPr>
                </a:tc>
              </a:tr>
              <a:tr h="1087395">
                <a:tc>
                  <a:txBody>
                    <a:bodyPr/>
                    <a:lstStyle/>
                    <a:p>
                      <a:pPr algn="l"/>
                      <a:r>
                        <a:rPr lang="en-US" sz="1000">
                          <a:effectLst/>
                        </a:rPr>
                        <a:t>1</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Mammal</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Ovis aries</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Domestic Sheep, Mouflon, Red Sheep, Sheep (Feral)</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No Intervention</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False</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True</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Great Smoky Mountains National Park</a:t>
                      </a:r>
                    </a:p>
                  </a:txBody>
                  <a:tcPr marL="49427" marR="49427" marT="24714" marB="24714" anchor="ctr">
                    <a:lnL>
                      <a:noFill/>
                    </a:lnL>
                    <a:lnR>
                      <a:noFill/>
                    </a:lnR>
                    <a:lnT>
                      <a:noFill/>
                    </a:lnT>
                    <a:lnB>
                      <a:noFill/>
                    </a:lnB>
                    <a:solidFill>
                      <a:srgbClr val="E9EAEA"/>
                    </a:solidFill>
                  </a:tcPr>
                </a:tc>
                <a:tc>
                  <a:txBody>
                    <a:bodyPr/>
                    <a:lstStyle/>
                    <a:p>
                      <a:pPr algn="l"/>
                      <a:r>
                        <a:rPr lang="en-US" sz="1000" dirty="0">
                          <a:effectLst/>
                        </a:rPr>
                        <a:t>76</a:t>
                      </a:r>
                    </a:p>
                  </a:txBody>
                  <a:tcPr marL="49427" marR="49427" marT="24714" marB="24714" anchor="ctr">
                    <a:lnL>
                      <a:noFill/>
                    </a:lnL>
                    <a:lnR>
                      <a:noFill/>
                    </a:lnR>
                    <a:lnT>
                      <a:noFill/>
                    </a:lnT>
                    <a:lnB>
                      <a:noFill/>
                    </a:lnB>
                    <a:solidFill>
                      <a:srgbClr val="E9EAEA"/>
                    </a:solidFill>
                  </a:tcPr>
                </a:tc>
              </a:tr>
              <a:tr h="1087395">
                <a:tc>
                  <a:txBody>
                    <a:bodyPr/>
                    <a:lstStyle/>
                    <a:p>
                      <a:pPr algn="l"/>
                      <a:r>
                        <a:rPr lang="en-US" sz="1000">
                          <a:effectLst/>
                        </a:rPr>
                        <a:t>2</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Mammal</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Ovis aries</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Domestic Sheep, Mouflon, Red Sheep, Sheep (Feral)</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No Intervention</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False</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True</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Bryce National Park</a:t>
                      </a:r>
                    </a:p>
                  </a:txBody>
                  <a:tcPr marL="49427" marR="49427" marT="24714" marB="24714" anchor="ctr">
                    <a:lnL>
                      <a:noFill/>
                    </a:lnL>
                    <a:lnR>
                      <a:noFill/>
                    </a:lnR>
                    <a:lnT>
                      <a:noFill/>
                    </a:lnT>
                    <a:lnB>
                      <a:noFill/>
                    </a:lnB>
                    <a:solidFill>
                      <a:srgbClr val="FFFFFF"/>
                    </a:solidFill>
                  </a:tcPr>
                </a:tc>
                <a:tc>
                  <a:txBody>
                    <a:bodyPr/>
                    <a:lstStyle/>
                    <a:p>
                      <a:pPr algn="l"/>
                      <a:r>
                        <a:rPr lang="en-US" sz="1000" dirty="0">
                          <a:effectLst/>
                        </a:rPr>
                        <a:t>119</a:t>
                      </a:r>
                    </a:p>
                  </a:txBody>
                  <a:tcPr marL="49427" marR="49427" marT="24714" marB="24714" anchor="ctr">
                    <a:lnL>
                      <a:noFill/>
                    </a:lnL>
                    <a:lnR>
                      <a:noFill/>
                    </a:lnR>
                    <a:lnT>
                      <a:noFill/>
                    </a:lnT>
                    <a:lnB>
                      <a:noFill/>
                    </a:lnB>
                    <a:solidFill>
                      <a:srgbClr val="FFFFFF"/>
                    </a:solidFill>
                  </a:tcPr>
                </a:tc>
              </a:tr>
              <a:tr h="1087395">
                <a:tc>
                  <a:txBody>
                    <a:bodyPr/>
                    <a:lstStyle/>
                    <a:p>
                      <a:pPr algn="l"/>
                      <a:r>
                        <a:rPr lang="en-US" sz="1000">
                          <a:effectLst/>
                        </a:rPr>
                        <a:t>3</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Mammal</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Ovis aries</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Domestic Sheep, Mouflon, Red Sheep, Sheep (Feral)</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No Intervention</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False</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True</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Yellowstone National Park</a:t>
                      </a:r>
                    </a:p>
                  </a:txBody>
                  <a:tcPr marL="49427" marR="49427" marT="24714" marB="24714" anchor="ctr">
                    <a:lnL>
                      <a:noFill/>
                    </a:lnL>
                    <a:lnR>
                      <a:noFill/>
                    </a:lnR>
                    <a:lnT>
                      <a:noFill/>
                    </a:lnT>
                    <a:lnB>
                      <a:noFill/>
                    </a:lnB>
                    <a:solidFill>
                      <a:srgbClr val="E9EAEA"/>
                    </a:solidFill>
                  </a:tcPr>
                </a:tc>
                <a:tc>
                  <a:txBody>
                    <a:bodyPr/>
                    <a:lstStyle/>
                    <a:p>
                      <a:pPr algn="l"/>
                      <a:r>
                        <a:rPr lang="en-US" sz="1000">
                          <a:effectLst/>
                        </a:rPr>
                        <a:t>221</a:t>
                      </a:r>
                    </a:p>
                  </a:txBody>
                  <a:tcPr marL="49427" marR="49427" marT="24714" marB="24714" anchor="ctr">
                    <a:lnL>
                      <a:noFill/>
                    </a:lnL>
                    <a:lnR>
                      <a:noFill/>
                    </a:lnR>
                    <a:lnT>
                      <a:noFill/>
                    </a:lnT>
                    <a:lnB>
                      <a:noFill/>
                    </a:lnB>
                    <a:solidFill>
                      <a:srgbClr val="E9EAEA"/>
                    </a:solidFill>
                  </a:tcPr>
                </a:tc>
              </a:tr>
              <a:tr h="642551">
                <a:tc>
                  <a:txBody>
                    <a:bodyPr/>
                    <a:lstStyle/>
                    <a:p>
                      <a:pPr algn="l"/>
                      <a:r>
                        <a:rPr lang="en-US" sz="1000">
                          <a:effectLst/>
                        </a:rPr>
                        <a:t>4</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Mammal</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Ovis canadensis</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Bighorn Sheep, Bighorn Sheep</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Species of Concern</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True</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True</a:t>
                      </a:r>
                    </a:p>
                  </a:txBody>
                  <a:tcPr marL="49427" marR="49427" marT="24714" marB="24714" anchor="ctr">
                    <a:lnL>
                      <a:noFill/>
                    </a:lnL>
                    <a:lnR>
                      <a:noFill/>
                    </a:lnR>
                    <a:lnT>
                      <a:noFill/>
                    </a:lnT>
                    <a:lnB>
                      <a:noFill/>
                    </a:lnB>
                    <a:solidFill>
                      <a:srgbClr val="FFFFFF"/>
                    </a:solidFill>
                  </a:tcPr>
                </a:tc>
                <a:tc>
                  <a:txBody>
                    <a:bodyPr/>
                    <a:lstStyle/>
                    <a:p>
                      <a:pPr algn="l"/>
                      <a:r>
                        <a:rPr lang="en-US" sz="1000">
                          <a:effectLst/>
                        </a:rPr>
                        <a:t>Yellowstone National Park</a:t>
                      </a:r>
                    </a:p>
                  </a:txBody>
                  <a:tcPr marL="49427" marR="49427" marT="24714" marB="24714" anchor="ctr">
                    <a:lnL>
                      <a:noFill/>
                    </a:lnL>
                    <a:lnR>
                      <a:noFill/>
                    </a:lnR>
                    <a:lnT>
                      <a:noFill/>
                    </a:lnT>
                    <a:lnB>
                      <a:noFill/>
                    </a:lnB>
                    <a:solidFill>
                      <a:srgbClr val="FFFFFF"/>
                    </a:solidFill>
                  </a:tcPr>
                </a:tc>
                <a:tc>
                  <a:txBody>
                    <a:bodyPr/>
                    <a:lstStyle/>
                    <a:p>
                      <a:pPr algn="l"/>
                      <a:r>
                        <a:rPr lang="en-US" sz="1000" dirty="0">
                          <a:effectLst/>
                        </a:rPr>
                        <a:t>219</a:t>
                      </a:r>
                    </a:p>
                  </a:txBody>
                  <a:tcPr marL="49427" marR="49427" marT="24714" marB="24714"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34709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55488837"/>
              </p:ext>
            </p:extLst>
          </p:nvPr>
        </p:nvGraphicFramePr>
        <p:xfrm>
          <a:off x="1611982" y="1602558"/>
          <a:ext cx="8804637" cy="3553903"/>
        </p:xfrm>
        <a:graphic>
          <a:graphicData uri="http://schemas.openxmlformats.org/drawingml/2006/table">
            <a:tbl>
              <a:tblPr/>
              <a:tblGrid>
                <a:gridCol w="2934879"/>
                <a:gridCol w="2934879"/>
                <a:gridCol w="2934879"/>
              </a:tblGrid>
              <a:tr h="618070">
                <a:tc>
                  <a:txBody>
                    <a:bodyPr/>
                    <a:lstStyle/>
                    <a:p>
                      <a:pPr algn="l"/>
                      <a:endParaRPr lang="en-US">
                        <a:effectLst/>
                      </a:endParaRPr>
                    </a:p>
                  </a:txBody>
                  <a:tcPr anchor="ctr">
                    <a:lnL>
                      <a:noFill/>
                    </a:lnL>
                    <a:lnR>
                      <a:noFill/>
                    </a:lnR>
                    <a:lnT>
                      <a:noFill/>
                    </a:lnT>
                    <a:lnB>
                      <a:noFill/>
                    </a:lnB>
                    <a:solidFill>
                      <a:srgbClr val="FFFFFF"/>
                    </a:solidFill>
                  </a:tcPr>
                </a:tc>
                <a:tc>
                  <a:txBody>
                    <a:bodyPr/>
                    <a:lstStyle/>
                    <a:p>
                      <a:pPr algn="l"/>
                      <a:r>
                        <a:rPr lang="en-US">
                          <a:effectLst/>
                        </a:rPr>
                        <a:t>park_name</a:t>
                      </a:r>
                    </a:p>
                  </a:txBody>
                  <a:tcPr anchor="ctr">
                    <a:lnL>
                      <a:noFill/>
                    </a:lnL>
                    <a:lnR>
                      <a:noFill/>
                    </a:lnR>
                    <a:lnT>
                      <a:noFill/>
                    </a:lnT>
                    <a:lnB>
                      <a:noFill/>
                    </a:lnB>
                    <a:solidFill>
                      <a:srgbClr val="FFFFFF"/>
                    </a:solidFill>
                  </a:tcPr>
                </a:tc>
                <a:tc>
                  <a:txBody>
                    <a:bodyPr/>
                    <a:lstStyle/>
                    <a:p>
                      <a:pPr algn="l"/>
                      <a:r>
                        <a:rPr lang="en-US">
                          <a:effectLst/>
                        </a:rPr>
                        <a:t>observations</a:t>
                      </a:r>
                    </a:p>
                  </a:txBody>
                  <a:tcPr anchor="ctr">
                    <a:lnL>
                      <a:noFill/>
                    </a:lnL>
                    <a:lnR>
                      <a:noFill/>
                    </a:lnR>
                    <a:lnT>
                      <a:noFill/>
                    </a:lnT>
                    <a:lnB>
                      <a:noFill/>
                    </a:lnB>
                    <a:solidFill>
                      <a:srgbClr val="FFFFFF"/>
                    </a:solidFill>
                  </a:tcPr>
                </a:tc>
              </a:tr>
              <a:tr h="618070">
                <a:tc>
                  <a:txBody>
                    <a:bodyPr/>
                    <a:lstStyle/>
                    <a:p>
                      <a:pPr algn="l"/>
                      <a:r>
                        <a:rPr lang="en-US">
                          <a:effectLst/>
                        </a:rPr>
                        <a:t>0</a:t>
                      </a:r>
                    </a:p>
                  </a:txBody>
                  <a:tcPr anchor="ctr">
                    <a:lnL>
                      <a:noFill/>
                    </a:lnL>
                    <a:lnR>
                      <a:noFill/>
                    </a:lnR>
                    <a:lnT>
                      <a:noFill/>
                    </a:lnT>
                    <a:lnB>
                      <a:noFill/>
                    </a:lnB>
                    <a:solidFill>
                      <a:srgbClr val="FFFFFF"/>
                    </a:solidFill>
                  </a:tcPr>
                </a:tc>
                <a:tc>
                  <a:txBody>
                    <a:bodyPr/>
                    <a:lstStyle/>
                    <a:p>
                      <a:pPr algn="l"/>
                      <a:r>
                        <a:rPr lang="en-US">
                          <a:effectLst/>
                        </a:rPr>
                        <a:t>Bryce National Park</a:t>
                      </a:r>
                    </a:p>
                  </a:txBody>
                  <a:tcPr anchor="ctr">
                    <a:lnL>
                      <a:noFill/>
                    </a:lnL>
                    <a:lnR>
                      <a:noFill/>
                    </a:lnR>
                    <a:lnT>
                      <a:noFill/>
                    </a:lnT>
                    <a:lnB>
                      <a:noFill/>
                    </a:lnB>
                    <a:solidFill>
                      <a:srgbClr val="FFFFFF"/>
                    </a:solidFill>
                  </a:tcPr>
                </a:tc>
                <a:tc>
                  <a:txBody>
                    <a:bodyPr/>
                    <a:lstStyle/>
                    <a:p>
                      <a:pPr algn="l"/>
                      <a:r>
                        <a:rPr lang="en-US">
                          <a:effectLst/>
                        </a:rPr>
                        <a:t>250</a:t>
                      </a:r>
                    </a:p>
                  </a:txBody>
                  <a:tcPr anchor="ctr">
                    <a:lnL>
                      <a:noFill/>
                    </a:lnL>
                    <a:lnR>
                      <a:noFill/>
                    </a:lnR>
                    <a:lnT>
                      <a:noFill/>
                    </a:lnT>
                    <a:lnB>
                      <a:noFill/>
                    </a:lnB>
                    <a:solidFill>
                      <a:srgbClr val="FFFFFF"/>
                    </a:solidFill>
                  </a:tcPr>
                </a:tc>
              </a:tr>
              <a:tr h="1081623">
                <a:tc>
                  <a:txBody>
                    <a:bodyPr/>
                    <a:lstStyle/>
                    <a:p>
                      <a:pPr algn="l"/>
                      <a:r>
                        <a:rPr lang="en-US">
                          <a:effectLst/>
                        </a:rPr>
                        <a:t>1</a:t>
                      </a:r>
                    </a:p>
                  </a:txBody>
                  <a:tcPr anchor="ctr">
                    <a:lnL>
                      <a:noFill/>
                    </a:lnL>
                    <a:lnR>
                      <a:noFill/>
                    </a:lnR>
                    <a:lnT>
                      <a:noFill/>
                    </a:lnT>
                    <a:lnB>
                      <a:noFill/>
                    </a:lnB>
                    <a:solidFill>
                      <a:srgbClr val="E9EAEA"/>
                    </a:solidFill>
                  </a:tcPr>
                </a:tc>
                <a:tc>
                  <a:txBody>
                    <a:bodyPr/>
                    <a:lstStyle/>
                    <a:p>
                      <a:pPr algn="l"/>
                      <a:r>
                        <a:rPr lang="en-US">
                          <a:effectLst/>
                        </a:rPr>
                        <a:t>Great Smoky Mountains National Park</a:t>
                      </a:r>
                    </a:p>
                  </a:txBody>
                  <a:tcPr anchor="ctr">
                    <a:lnL>
                      <a:noFill/>
                    </a:lnL>
                    <a:lnR>
                      <a:noFill/>
                    </a:lnR>
                    <a:lnT>
                      <a:noFill/>
                    </a:lnT>
                    <a:lnB>
                      <a:noFill/>
                    </a:lnB>
                    <a:solidFill>
                      <a:srgbClr val="E9EAEA"/>
                    </a:solidFill>
                  </a:tcPr>
                </a:tc>
                <a:tc>
                  <a:txBody>
                    <a:bodyPr/>
                    <a:lstStyle/>
                    <a:p>
                      <a:pPr algn="l"/>
                      <a:r>
                        <a:rPr lang="en-US">
                          <a:effectLst/>
                        </a:rPr>
                        <a:t>149</a:t>
                      </a:r>
                    </a:p>
                  </a:txBody>
                  <a:tcPr anchor="ctr">
                    <a:lnL>
                      <a:noFill/>
                    </a:lnL>
                    <a:lnR>
                      <a:noFill/>
                    </a:lnR>
                    <a:lnT>
                      <a:noFill/>
                    </a:lnT>
                    <a:lnB>
                      <a:noFill/>
                    </a:lnB>
                    <a:solidFill>
                      <a:srgbClr val="E9EAEA"/>
                    </a:solidFill>
                  </a:tcPr>
                </a:tc>
              </a:tr>
              <a:tr h="618070">
                <a:tc>
                  <a:txBody>
                    <a:bodyPr/>
                    <a:lstStyle/>
                    <a:p>
                      <a:pPr algn="l"/>
                      <a:r>
                        <a:rPr lang="en-US">
                          <a:effectLst/>
                        </a:rPr>
                        <a:t>2</a:t>
                      </a:r>
                    </a:p>
                  </a:txBody>
                  <a:tcPr anchor="ctr">
                    <a:lnL>
                      <a:noFill/>
                    </a:lnL>
                    <a:lnR>
                      <a:noFill/>
                    </a:lnR>
                    <a:lnT>
                      <a:noFill/>
                    </a:lnT>
                    <a:lnB>
                      <a:noFill/>
                    </a:lnB>
                    <a:solidFill>
                      <a:srgbClr val="FFFFFF"/>
                    </a:solidFill>
                  </a:tcPr>
                </a:tc>
                <a:tc>
                  <a:txBody>
                    <a:bodyPr/>
                    <a:lstStyle/>
                    <a:p>
                      <a:pPr algn="l"/>
                      <a:r>
                        <a:rPr lang="en-US">
                          <a:effectLst/>
                        </a:rPr>
                        <a:t>Yellowstone National Park</a:t>
                      </a:r>
                    </a:p>
                  </a:txBody>
                  <a:tcPr anchor="ctr">
                    <a:lnL>
                      <a:noFill/>
                    </a:lnL>
                    <a:lnR>
                      <a:noFill/>
                    </a:lnR>
                    <a:lnT>
                      <a:noFill/>
                    </a:lnT>
                    <a:lnB>
                      <a:noFill/>
                    </a:lnB>
                    <a:solidFill>
                      <a:srgbClr val="FFFFFF"/>
                    </a:solidFill>
                  </a:tcPr>
                </a:tc>
                <a:tc>
                  <a:txBody>
                    <a:bodyPr/>
                    <a:lstStyle/>
                    <a:p>
                      <a:pPr algn="l"/>
                      <a:r>
                        <a:rPr lang="en-US">
                          <a:effectLst/>
                        </a:rPr>
                        <a:t>507</a:t>
                      </a:r>
                    </a:p>
                  </a:txBody>
                  <a:tcPr anchor="ctr">
                    <a:lnL>
                      <a:noFill/>
                    </a:lnL>
                    <a:lnR>
                      <a:noFill/>
                    </a:lnR>
                    <a:lnT>
                      <a:noFill/>
                    </a:lnT>
                    <a:lnB>
                      <a:noFill/>
                    </a:lnB>
                    <a:solidFill>
                      <a:srgbClr val="FFFFFF"/>
                    </a:solidFill>
                  </a:tcPr>
                </a:tc>
              </a:tr>
              <a:tr h="618070">
                <a:tc>
                  <a:txBody>
                    <a:bodyPr/>
                    <a:lstStyle/>
                    <a:p>
                      <a:pPr algn="l"/>
                      <a:r>
                        <a:rPr lang="en-US">
                          <a:effectLst/>
                        </a:rPr>
                        <a:t>3</a:t>
                      </a:r>
                    </a:p>
                  </a:txBody>
                  <a:tcPr anchor="ctr">
                    <a:lnL>
                      <a:noFill/>
                    </a:lnL>
                    <a:lnR>
                      <a:noFill/>
                    </a:lnR>
                    <a:lnT>
                      <a:noFill/>
                    </a:lnT>
                    <a:lnB>
                      <a:noFill/>
                    </a:lnB>
                    <a:solidFill>
                      <a:srgbClr val="E9EAEA"/>
                    </a:solidFill>
                  </a:tcPr>
                </a:tc>
                <a:tc>
                  <a:txBody>
                    <a:bodyPr/>
                    <a:lstStyle/>
                    <a:p>
                      <a:pPr algn="l"/>
                      <a:r>
                        <a:rPr lang="en-US">
                          <a:effectLst/>
                        </a:rPr>
                        <a:t>Yosemite National Park</a:t>
                      </a:r>
                    </a:p>
                  </a:txBody>
                  <a:tcPr anchor="ctr">
                    <a:lnL>
                      <a:noFill/>
                    </a:lnL>
                    <a:lnR>
                      <a:noFill/>
                    </a:lnR>
                    <a:lnT>
                      <a:noFill/>
                    </a:lnT>
                    <a:lnB>
                      <a:noFill/>
                    </a:lnB>
                    <a:solidFill>
                      <a:srgbClr val="E9EAEA"/>
                    </a:solidFill>
                  </a:tcPr>
                </a:tc>
                <a:tc>
                  <a:txBody>
                    <a:bodyPr/>
                    <a:lstStyle/>
                    <a:p>
                      <a:pPr algn="l"/>
                      <a:r>
                        <a:rPr lang="en-US" dirty="0">
                          <a:effectLst/>
                        </a:rPr>
                        <a:t>282</a:t>
                      </a:r>
                    </a:p>
                  </a:txBody>
                  <a:tcPr anchor="ctr">
                    <a:lnL>
                      <a:noFill/>
                    </a:lnL>
                    <a:lnR>
                      <a:noFill/>
                    </a:lnR>
                    <a:lnT>
                      <a:noFill/>
                    </a:lnT>
                    <a:lnB>
                      <a:noFill/>
                    </a:lnB>
                    <a:solidFill>
                      <a:srgbClr val="E9EAEA"/>
                    </a:solidFill>
                  </a:tcPr>
                </a:tc>
              </a:tr>
            </a:tbl>
          </a:graphicData>
        </a:graphic>
      </p:graphicFrame>
    </p:spTree>
    <p:extLst>
      <p:ext uri="{BB962C8B-B14F-4D97-AF65-F5344CB8AC3E}">
        <p14:creationId xmlns:p14="http://schemas.microsoft.com/office/powerpoint/2010/main" val="196348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000" dirty="0" smtClean="0"/>
              <a:t>The National Parks Service</a:t>
            </a:r>
            <a:endParaRPr lang="en-US" sz="4000" dirty="0"/>
          </a:p>
        </p:txBody>
      </p:sp>
      <p:sp>
        <p:nvSpPr>
          <p:cNvPr id="14" name="Content Placeholder 2"/>
          <p:cNvSpPr>
            <a:spLocks noGrp="1"/>
          </p:cNvSpPr>
          <p:nvPr>
            <p:ph idx="1"/>
          </p:nvPr>
        </p:nvSpPr>
        <p:spPr/>
        <p:txBody>
          <a:bodyPr/>
          <a:lstStyle/>
          <a:p>
            <a:r>
              <a:rPr lang="en-US" sz="2800" dirty="0"/>
              <a:t>The data in the species_info.csv shows type of species, the scientific name of the species, as well as the common name of the species, and their conservation status. </a:t>
            </a:r>
          </a:p>
          <a:p>
            <a:r>
              <a:rPr lang="en-US" sz="2800" dirty="0"/>
              <a:t>The different values of category in the species </a:t>
            </a:r>
            <a:r>
              <a:rPr lang="en-US" sz="2800" dirty="0" err="1"/>
              <a:t>DataFrame</a:t>
            </a:r>
            <a:r>
              <a:rPr lang="en-US" sz="2800" dirty="0"/>
              <a:t> are: Mammal, Bird, Reptile, Amphibian, Fish, and Vascular Plant.</a:t>
            </a:r>
            <a:r>
              <a:rPr lang="en-US" dirty="0"/>
              <a:t/>
            </a:r>
            <a:br>
              <a:rPr lang="en-US" dirty="0"/>
            </a:br>
            <a:endParaRPr lang="en-US" dirty="0"/>
          </a:p>
          <a:p>
            <a:pPr marL="45720" indent="0">
              <a:buNone/>
            </a:pPr>
            <a:endParaRPr lang="en-US" dirty="0"/>
          </a:p>
        </p:txBody>
      </p:sp>
    </p:spTree>
    <p:extLst>
      <p:ext uri="{BB962C8B-B14F-4D97-AF65-F5344CB8AC3E}">
        <p14:creationId xmlns:p14="http://schemas.microsoft.com/office/powerpoint/2010/main" val="14959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033" y="542827"/>
            <a:ext cx="6187142" cy="1144571"/>
          </a:xfrm>
        </p:spPr>
        <p:txBody>
          <a:bodyPr>
            <a:normAutofit/>
          </a:bodyPr>
          <a:lstStyle/>
          <a:p>
            <a:r>
              <a:rPr lang="en-US" sz="4000" dirty="0" smtClean="0"/>
              <a:t>Sample Size Determination</a:t>
            </a:r>
            <a:endParaRPr lang="en-US" sz="4000" dirty="0"/>
          </a:p>
        </p:txBody>
      </p:sp>
      <p:sp>
        <p:nvSpPr>
          <p:cNvPr id="4" name="Content Placeholder 3"/>
          <p:cNvSpPr>
            <a:spLocks noGrp="1"/>
          </p:cNvSpPr>
          <p:nvPr>
            <p:ph idx="1"/>
          </p:nvPr>
        </p:nvSpPr>
        <p:spPr>
          <a:xfrm>
            <a:off x="1260033" y="1725105"/>
            <a:ext cx="7239001" cy="2092751"/>
          </a:xfrm>
        </p:spPr>
        <p:txBody>
          <a:bodyPr>
            <a:noAutofit/>
          </a:bodyPr>
          <a:lstStyle/>
          <a:p>
            <a:pPr marL="45720" indent="0">
              <a:buNone/>
            </a:pPr>
            <a:r>
              <a:rPr lang="en-US" sz="2400" dirty="0" smtClean="0"/>
              <a:t>In </a:t>
            </a:r>
            <a:r>
              <a:rPr lang="en-US" sz="2400" dirty="0"/>
              <a:t>the Sample Size Determination, I had to calculate the number of sheep that each park needs to observe to get the current results showing that foot and mouth disease have been reduced. Yellowstone National Park needs to spend 1.77 weeks of observing their sheep and 510 </a:t>
            </a:r>
            <a:r>
              <a:rPr lang="en-US" sz="2400" dirty="0" smtClean="0"/>
              <a:t>sheep's </a:t>
            </a:r>
            <a:r>
              <a:rPr lang="en-US" sz="2400" dirty="0"/>
              <a:t>will need to be observed. While Bryce Weeks National Park needs 3.6 weeks to observe their sheep.</a:t>
            </a:r>
          </a:p>
          <a:p>
            <a:pPr marL="45720" indent="0">
              <a:buNone/>
            </a:pPr>
            <a:endParaRPr lang="en-US" sz="2400" dirty="0" smtClean="0"/>
          </a:p>
        </p:txBody>
      </p:sp>
    </p:spTree>
    <p:extLst>
      <p:ext uri="{BB962C8B-B14F-4D97-AF65-F5344CB8AC3E}">
        <p14:creationId xmlns:p14="http://schemas.microsoft.com/office/powerpoint/2010/main" val="132723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013788036"/>
              </p:ext>
            </p:extLst>
          </p:nvPr>
        </p:nvGraphicFramePr>
        <p:xfrm>
          <a:off x="443060" y="603315"/>
          <a:ext cx="10991655" cy="4693886"/>
        </p:xfrm>
        <a:graphic>
          <a:graphicData uri="http://schemas.openxmlformats.org/drawingml/2006/table">
            <a:tbl>
              <a:tblPr/>
              <a:tblGrid>
                <a:gridCol w="2198331"/>
                <a:gridCol w="2198331"/>
                <a:gridCol w="2198331"/>
                <a:gridCol w="2198331"/>
                <a:gridCol w="2198331"/>
              </a:tblGrid>
              <a:tr h="394984">
                <a:tc>
                  <a:txBody>
                    <a:bodyPr/>
                    <a:lstStyle/>
                    <a:p>
                      <a:pPr algn="l"/>
                      <a:r>
                        <a:rPr lang="en-US" dirty="0" smtClean="0">
                          <a:effectLst/>
                        </a:rPr>
                        <a:t>                     </a:t>
                      </a:r>
                      <a:r>
                        <a:rPr lang="en-US" baseline="0" dirty="0" smtClean="0">
                          <a:effectLst/>
                        </a:rPr>
                        <a:t>             </a:t>
                      </a:r>
                      <a:r>
                        <a:rPr lang="en-US" dirty="0" smtClean="0">
                          <a:effectLst/>
                        </a:rPr>
                        <a:t> </a:t>
                      </a:r>
                      <a:endParaRPr lang="en-US" dirty="0">
                        <a:effectLst/>
                      </a:endParaRPr>
                    </a:p>
                  </a:txBody>
                  <a:tcPr anchor="ctr">
                    <a:lnL>
                      <a:noFill/>
                    </a:lnL>
                    <a:lnR>
                      <a:noFill/>
                    </a:lnR>
                    <a:lnT>
                      <a:noFill/>
                    </a:lnT>
                    <a:lnB>
                      <a:noFill/>
                    </a:lnB>
                    <a:solidFill>
                      <a:srgbClr val="FFFFFF"/>
                    </a:solidFill>
                  </a:tcPr>
                </a:tc>
                <a:tc>
                  <a:txBody>
                    <a:bodyPr/>
                    <a:lstStyle/>
                    <a:p>
                      <a:pPr algn="l"/>
                      <a:r>
                        <a:rPr lang="en-US" dirty="0" smtClean="0">
                          <a:effectLst/>
                        </a:rPr>
                        <a:t>category</a:t>
                      </a:r>
                      <a:endParaRPr lang="en-US" dirty="0">
                        <a:effectLst/>
                      </a:endParaRPr>
                    </a:p>
                  </a:txBody>
                  <a:tcPr anchor="ctr">
                    <a:lnL>
                      <a:noFill/>
                    </a:lnL>
                    <a:lnR>
                      <a:noFill/>
                    </a:lnR>
                    <a:lnT>
                      <a:noFill/>
                    </a:lnT>
                    <a:lnB>
                      <a:noFill/>
                    </a:lnB>
                    <a:solidFill>
                      <a:srgbClr val="FFFFFF"/>
                    </a:solidFill>
                  </a:tcPr>
                </a:tc>
                <a:tc>
                  <a:txBody>
                    <a:bodyPr/>
                    <a:lstStyle/>
                    <a:p>
                      <a:pPr algn="l"/>
                      <a:r>
                        <a:rPr lang="en-US" dirty="0" smtClean="0">
                          <a:effectLst/>
                        </a:rPr>
                        <a:t>          </a:t>
                      </a:r>
                      <a:r>
                        <a:rPr lang="en-US" dirty="0" err="1" smtClean="0">
                          <a:effectLst/>
                        </a:rPr>
                        <a:t>scientific_names</a:t>
                      </a:r>
                      <a:endParaRPr lang="en-US" dirty="0">
                        <a:effectLst/>
                      </a:endParaRPr>
                    </a:p>
                  </a:txBody>
                  <a:tcPr anchor="ctr">
                    <a:lnL>
                      <a:noFill/>
                    </a:lnL>
                    <a:lnR>
                      <a:noFill/>
                    </a:lnR>
                    <a:lnT>
                      <a:noFill/>
                    </a:lnT>
                    <a:lnB>
                      <a:noFill/>
                    </a:lnB>
                    <a:solidFill>
                      <a:srgbClr val="FFFFFF"/>
                    </a:solidFill>
                  </a:tcPr>
                </a:tc>
                <a:tc>
                  <a:txBody>
                    <a:bodyPr/>
                    <a:lstStyle/>
                    <a:p>
                      <a:pPr algn="l"/>
                      <a:r>
                        <a:rPr lang="en-US" dirty="0" smtClean="0">
                          <a:effectLst/>
                        </a:rPr>
                        <a:t>                      </a:t>
                      </a:r>
                      <a:r>
                        <a:rPr lang="en-US" dirty="0" err="1" smtClean="0">
                          <a:effectLst/>
                        </a:rPr>
                        <a:t>common_names</a:t>
                      </a:r>
                      <a:endParaRPr lang="en-US" dirty="0">
                        <a:effectLst/>
                      </a:endParaRPr>
                    </a:p>
                  </a:txBody>
                  <a:tcPr anchor="ctr">
                    <a:lnL>
                      <a:noFill/>
                    </a:lnL>
                    <a:lnR>
                      <a:noFill/>
                    </a:lnR>
                    <a:lnT>
                      <a:noFill/>
                    </a:lnT>
                    <a:lnB>
                      <a:noFill/>
                    </a:lnB>
                    <a:solidFill>
                      <a:srgbClr val="FFFFFF"/>
                    </a:solidFill>
                  </a:tcPr>
                </a:tc>
                <a:tc>
                  <a:txBody>
                    <a:bodyPr/>
                    <a:lstStyle/>
                    <a:p>
                      <a:r>
                        <a:rPr lang="en-US" dirty="0" err="1" smtClean="0"/>
                        <a:t>conservation_status</a:t>
                      </a:r>
                      <a:endParaRPr lang="en-US" dirty="0"/>
                    </a:p>
                  </a:txBody>
                  <a:tcPr>
                    <a:lnL>
                      <a:noFill/>
                    </a:lnL>
                  </a:tcPr>
                </a:tc>
              </a:tr>
              <a:tr h="702826">
                <a:tc>
                  <a:txBody>
                    <a:bodyPr/>
                    <a:lstStyle/>
                    <a:p>
                      <a:pPr algn="l"/>
                      <a:r>
                        <a:rPr lang="en-US">
                          <a:effectLst/>
                        </a:rPr>
                        <a:t>0</a:t>
                      </a:r>
                    </a:p>
                  </a:txBody>
                  <a:tcPr anchor="ctr">
                    <a:lnL>
                      <a:noFill/>
                    </a:lnL>
                    <a:lnR>
                      <a:noFill/>
                    </a:lnR>
                    <a:lnT>
                      <a:noFill/>
                    </a:lnT>
                    <a:lnB>
                      <a:noFill/>
                    </a:lnB>
                    <a:solidFill>
                      <a:srgbClr val="FFFFFF"/>
                    </a:solidFill>
                  </a:tcPr>
                </a:tc>
                <a:tc>
                  <a:txBody>
                    <a:bodyPr/>
                    <a:lstStyle/>
                    <a:p>
                      <a:pPr algn="l"/>
                      <a:r>
                        <a:rPr lang="en-US">
                          <a:effectLst/>
                        </a:rPr>
                        <a:t>Mammal</a:t>
                      </a:r>
                    </a:p>
                  </a:txBody>
                  <a:tcPr anchor="ctr">
                    <a:lnL>
                      <a:noFill/>
                    </a:lnL>
                    <a:lnR>
                      <a:noFill/>
                    </a:lnR>
                    <a:lnT>
                      <a:noFill/>
                    </a:lnT>
                    <a:lnB>
                      <a:noFill/>
                    </a:lnB>
                    <a:solidFill>
                      <a:srgbClr val="FFFFFF"/>
                    </a:solidFill>
                  </a:tcPr>
                </a:tc>
                <a:tc>
                  <a:txBody>
                    <a:bodyPr/>
                    <a:lstStyle/>
                    <a:p>
                      <a:pPr algn="l"/>
                      <a:r>
                        <a:rPr lang="en-US">
                          <a:effectLst/>
                        </a:rPr>
                        <a:t>Clethrionomys gapperi gapperi</a:t>
                      </a:r>
                    </a:p>
                  </a:txBody>
                  <a:tcPr anchor="ctr">
                    <a:lnL>
                      <a:noFill/>
                    </a:lnL>
                    <a:lnR>
                      <a:noFill/>
                    </a:lnR>
                    <a:lnT>
                      <a:noFill/>
                    </a:lnT>
                    <a:lnB>
                      <a:noFill/>
                    </a:lnB>
                    <a:solidFill>
                      <a:srgbClr val="FFFFFF"/>
                    </a:solidFill>
                  </a:tcPr>
                </a:tc>
                <a:tc>
                  <a:txBody>
                    <a:bodyPr/>
                    <a:lstStyle/>
                    <a:p>
                      <a:pPr algn="l"/>
                      <a:r>
                        <a:rPr lang="en-US">
                          <a:effectLst/>
                        </a:rPr>
                        <a:t>Gapper's Red-Backed Vole</a:t>
                      </a:r>
                    </a:p>
                  </a:txBody>
                  <a:tcPr anchor="ctr">
                    <a:lnL>
                      <a:noFill/>
                    </a:lnL>
                    <a:lnR>
                      <a:noFill/>
                    </a:lnR>
                    <a:lnT>
                      <a:noFill/>
                    </a:lnT>
                    <a:lnB>
                      <a:noFill/>
                    </a:lnB>
                    <a:solidFill>
                      <a:srgbClr val="FFFFFF"/>
                    </a:solidFill>
                  </a:tcPr>
                </a:tc>
                <a:tc>
                  <a:txBody>
                    <a:bodyPr/>
                    <a:lstStyle/>
                    <a:p>
                      <a:pPr algn="l"/>
                      <a:r>
                        <a:rPr lang="en-US">
                          <a:effectLst/>
                        </a:rPr>
                        <a:t>nan</a:t>
                      </a:r>
                    </a:p>
                  </a:txBody>
                  <a:tcPr anchor="ctr">
                    <a:lnL>
                      <a:noFill/>
                    </a:lnL>
                    <a:lnR>
                      <a:noFill/>
                    </a:lnR>
                    <a:lnB>
                      <a:noFill/>
                    </a:lnB>
                    <a:solidFill>
                      <a:srgbClr val="FFFFFF"/>
                    </a:solidFill>
                  </a:tcPr>
                </a:tc>
              </a:tr>
              <a:tr h="401615">
                <a:tc>
                  <a:txBody>
                    <a:bodyPr/>
                    <a:lstStyle/>
                    <a:p>
                      <a:pPr algn="l"/>
                      <a:r>
                        <a:rPr lang="en-US">
                          <a:effectLst/>
                        </a:rPr>
                        <a:t>1</a:t>
                      </a:r>
                    </a:p>
                  </a:txBody>
                  <a:tcPr anchor="ctr">
                    <a:lnL>
                      <a:noFill/>
                    </a:lnL>
                    <a:lnR>
                      <a:noFill/>
                    </a:lnR>
                    <a:lnT>
                      <a:noFill/>
                    </a:lnT>
                    <a:lnB>
                      <a:noFill/>
                    </a:lnB>
                    <a:solidFill>
                      <a:srgbClr val="E9EAEA"/>
                    </a:solidFill>
                  </a:tcPr>
                </a:tc>
                <a:tc>
                  <a:txBody>
                    <a:bodyPr/>
                    <a:lstStyle/>
                    <a:p>
                      <a:pPr algn="l"/>
                      <a:r>
                        <a:rPr lang="en-US">
                          <a:effectLst/>
                        </a:rPr>
                        <a:t>Mammal</a:t>
                      </a:r>
                    </a:p>
                  </a:txBody>
                  <a:tcPr anchor="ctr">
                    <a:lnL>
                      <a:noFill/>
                    </a:lnL>
                    <a:lnR>
                      <a:noFill/>
                    </a:lnR>
                    <a:lnT>
                      <a:noFill/>
                    </a:lnT>
                    <a:lnB>
                      <a:noFill/>
                    </a:lnB>
                    <a:solidFill>
                      <a:srgbClr val="E9EAEA"/>
                    </a:solidFill>
                  </a:tcPr>
                </a:tc>
                <a:tc>
                  <a:txBody>
                    <a:bodyPr/>
                    <a:lstStyle/>
                    <a:p>
                      <a:pPr algn="l"/>
                      <a:r>
                        <a:rPr lang="en-US">
                          <a:effectLst/>
                        </a:rPr>
                        <a:t>Bos bison</a:t>
                      </a:r>
                    </a:p>
                  </a:txBody>
                  <a:tcPr anchor="ctr">
                    <a:lnL>
                      <a:noFill/>
                    </a:lnL>
                    <a:lnR>
                      <a:noFill/>
                    </a:lnR>
                    <a:lnT>
                      <a:noFill/>
                    </a:lnT>
                    <a:lnB>
                      <a:noFill/>
                    </a:lnB>
                    <a:solidFill>
                      <a:srgbClr val="E9EAEA"/>
                    </a:solidFill>
                  </a:tcPr>
                </a:tc>
                <a:tc>
                  <a:txBody>
                    <a:bodyPr/>
                    <a:lstStyle/>
                    <a:p>
                      <a:pPr algn="l"/>
                      <a:r>
                        <a:rPr lang="en-US">
                          <a:effectLst/>
                        </a:rPr>
                        <a:t>American Bison, Bison</a:t>
                      </a:r>
                    </a:p>
                  </a:txBody>
                  <a:tcPr anchor="ctr">
                    <a:lnL>
                      <a:noFill/>
                    </a:lnL>
                    <a:lnR>
                      <a:noFill/>
                    </a:lnR>
                    <a:lnT>
                      <a:noFill/>
                    </a:lnT>
                    <a:lnB>
                      <a:noFill/>
                    </a:lnB>
                    <a:solidFill>
                      <a:srgbClr val="E9EAEA"/>
                    </a:solidFill>
                  </a:tcPr>
                </a:tc>
                <a:tc>
                  <a:txBody>
                    <a:bodyPr/>
                    <a:lstStyle/>
                    <a:p>
                      <a:pPr algn="l"/>
                      <a:r>
                        <a:rPr lang="en-US">
                          <a:effectLst/>
                        </a:rPr>
                        <a:t>nan</a:t>
                      </a:r>
                    </a:p>
                  </a:txBody>
                  <a:tcPr anchor="ctr">
                    <a:lnL>
                      <a:noFill/>
                    </a:lnL>
                    <a:lnR>
                      <a:noFill/>
                    </a:lnR>
                    <a:lnT>
                      <a:noFill/>
                    </a:lnT>
                    <a:lnB>
                      <a:noFill/>
                    </a:lnB>
                    <a:solidFill>
                      <a:srgbClr val="E9EAEA"/>
                    </a:solidFill>
                  </a:tcPr>
                </a:tc>
              </a:tr>
              <a:tr h="1305248">
                <a:tc>
                  <a:txBody>
                    <a:bodyPr/>
                    <a:lstStyle/>
                    <a:p>
                      <a:pPr algn="l"/>
                      <a:r>
                        <a:rPr lang="en-US">
                          <a:effectLst/>
                        </a:rPr>
                        <a:t>2</a:t>
                      </a:r>
                    </a:p>
                  </a:txBody>
                  <a:tcPr anchor="ctr">
                    <a:lnL>
                      <a:noFill/>
                    </a:lnL>
                    <a:lnR>
                      <a:noFill/>
                    </a:lnR>
                    <a:lnT>
                      <a:noFill/>
                    </a:lnT>
                    <a:lnB>
                      <a:noFill/>
                    </a:lnB>
                    <a:solidFill>
                      <a:srgbClr val="FFFFFF"/>
                    </a:solidFill>
                  </a:tcPr>
                </a:tc>
                <a:tc>
                  <a:txBody>
                    <a:bodyPr/>
                    <a:lstStyle/>
                    <a:p>
                      <a:pPr algn="l"/>
                      <a:r>
                        <a:rPr lang="en-US">
                          <a:effectLst/>
                        </a:rPr>
                        <a:t>Mammal</a:t>
                      </a:r>
                    </a:p>
                  </a:txBody>
                  <a:tcPr anchor="ctr">
                    <a:lnL>
                      <a:noFill/>
                    </a:lnL>
                    <a:lnR>
                      <a:noFill/>
                    </a:lnR>
                    <a:lnT>
                      <a:noFill/>
                    </a:lnT>
                    <a:lnB>
                      <a:noFill/>
                    </a:lnB>
                    <a:solidFill>
                      <a:srgbClr val="FFFFFF"/>
                    </a:solidFill>
                  </a:tcPr>
                </a:tc>
                <a:tc>
                  <a:txBody>
                    <a:bodyPr/>
                    <a:lstStyle/>
                    <a:p>
                      <a:pPr algn="l"/>
                      <a:r>
                        <a:rPr lang="en-US">
                          <a:effectLst/>
                        </a:rPr>
                        <a:t>Bos taurus</a:t>
                      </a:r>
                    </a:p>
                  </a:txBody>
                  <a:tcPr anchor="ctr">
                    <a:lnL>
                      <a:noFill/>
                    </a:lnL>
                    <a:lnR>
                      <a:noFill/>
                    </a:lnR>
                    <a:lnT>
                      <a:noFill/>
                    </a:lnT>
                    <a:lnB>
                      <a:noFill/>
                    </a:lnB>
                    <a:solidFill>
                      <a:srgbClr val="FFFFFF"/>
                    </a:solidFill>
                  </a:tcPr>
                </a:tc>
                <a:tc>
                  <a:txBody>
                    <a:bodyPr/>
                    <a:lstStyle/>
                    <a:p>
                      <a:pPr algn="l"/>
                      <a:r>
                        <a:rPr lang="en-US">
                          <a:effectLst/>
                        </a:rPr>
                        <a:t>Aurochs, Aurochs, Domestic Cattle (Feral), Domesticated Cattle</a:t>
                      </a:r>
                    </a:p>
                  </a:txBody>
                  <a:tcPr anchor="ctr">
                    <a:lnL>
                      <a:noFill/>
                    </a:lnL>
                    <a:lnR>
                      <a:noFill/>
                    </a:lnR>
                    <a:lnT>
                      <a:noFill/>
                    </a:lnT>
                    <a:lnB>
                      <a:noFill/>
                    </a:lnB>
                    <a:solidFill>
                      <a:srgbClr val="FFFFFF"/>
                    </a:solidFill>
                  </a:tcPr>
                </a:tc>
                <a:tc>
                  <a:txBody>
                    <a:bodyPr/>
                    <a:lstStyle/>
                    <a:p>
                      <a:pPr algn="l"/>
                      <a:r>
                        <a:rPr lang="en-US">
                          <a:effectLst/>
                        </a:rPr>
                        <a:t>nan</a:t>
                      </a:r>
                    </a:p>
                  </a:txBody>
                  <a:tcPr anchor="ctr">
                    <a:lnL>
                      <a:noFill/>
                    </a:lnL>
                    <a:lnR>
                      <a:noFill/>
                    </a:lnR>
                    <a:lnT>
                      <a:noFill/>
                    </a:lnT>
                    <a:lnB>
                      <a:noFill/>
                    </a:lnB>
                    <a:solidFill>
                      <a:srgbClr val="FFFFFF"/>
                    </a:solidFill>
                  </a:tcPr>
                </a:tc>
              </a:tr>
              <a:tr h="1004037">
                <a:tc>
                  <a:txBody>
                    <a:bodyPr/>
                    <a:lstStyle/>
                    <a:p>
                      <a:pPr algn="l"/>
                      <a:r>
                        <a:rPr lang="en-US">
                          <a:effectLst/>
                        </a:rPr>
                        <a:t>3</a:t>
                      </a:r>
                    </a:p>
                  </a:txBody>
                  <a:tcPr anchor="ctr">
                    <a:lnL>
                      <a:noFill/>
                    </a:lnL>
                    <a:lnR>
                      <a:noFill/>
                    </a:lnR>
                    <a:lnT>
                      <a:noFill/>
                    </a:lnT>
                    <a:lnB>
                      <a:noFill/>
                    </a:lnB>
                    <a:solidFill>
                      <a:srgbClr val="E9EAEA"/>
                    </a:solidFill>
                  </a:tcPr>
                </a:tc>
                <a:tc>
                  <a:txBody>
                    <a:bodyPr/>
                    <a:lstStyle/>
                    <a:p>
                      <a:pPr algn="l"/>
                      <a:r>
                        <a:rPr lang="en-US">
                          <a:effectLst/>
                        </a:rPr>
                        <a:t>Mammal</a:t>
                      </a:r>
                    </a:p>
                  </a:txBody>
                  <a:tcPr anchor="ctr">
                    <a:lnL>
                      <a:noFill/>
                    </a:lnL>
                    <a:lnR>
                      <a:noFill/>
                    </a:lnR>
                    <a:lnT>
                      <a:noFill/>
                    </a:lnT>
                    <a:lnB>
                      <a:noFill/>
                    </a:lnB>
                    <a:solidFill>
                      <a:srgbClr val="E9EAEA"/>
                    </a:solidFill>
                  </a:tcPr>
                </a:tc>
                <a:tc>
                  <a:txBody>
                    <a:bodyPr/>
                    <a:lstStyle/>
                    <a:p>
                      <a:pPr algn="l"/>
                      <a:r>
                        <a:rPr lang="en-US">
                          <a:effectLst/>
                        </a:rPr>
                        <a:t>Ovis aries</a:t>
                      </a:r>
                    </a:p>
                  </a:txBody>
                  <a:tcPr anchor="ctr">
                    <a:lnL>
                      <a:noFill/>
                    </a:lnL>
                    <a:lnR>
                      <a:noFill/>
                    </a:lnR>
                    <a:lnT>
                      <a:noFill/>
                    </a:lnT>
                    <a:lnB>
                      <a:noFill/>
                    </a:lnB>
                    <a:solidFill>
                      <a:srgbClr val="E9EAEA"/>
                    </a:solidFill>
                  </a:tcPr>
                </a:tc>
                <a:tc>
                  <a:txBody>
                    <a:bodyPr/>
                    <a:lstStyle/>
                    <a:p>
                      <a:pPr algn="l"/>
                      <a:r>
                        <a:rPr lang="en-US">
                          <a:effectLst/>
                        </a:rPr>
                        <a:t>Domestic Sheep, Mouflon, Red Sheep, Sheep (Feral)</a:t>
                      </a:r>
                    </a:p>
                  </a:txBody>
                  <a:tcPr anchor="ctr">
                    <a:lnL>
                      <a:noFill/>
                    </a:lnL>
                    <a:lnR>
                      <a:noFill/>
                    </a:lnR>
                    <a:lnT>
                      <a:noFill/>
                    </a:lnT>
                    <a:lnB>
                      <a:noFill/>
                    </a:lnB>
                    <a:solidFill>
                      <a:srgbClr val="E9EAEA"/>
                    </a:solidFill>
                  </a:tcPr>
                </a:tc>
                <a:tc>
                  <a:txBody>
                    <a:bodyPr/>
                    <a:lstStyle/>
                    <a:p>
                      <a:pPr algn="l"/>
                      <a:r>
                        <a:rPr lang="en-US">
                          <a:effectLst/>
                        </a:rPr>
                        <a:t>nan</a:t>
                      </a:r>
                    </a:p>
                  </a:txBody>
                  <a:tcPr anchor="ctr">
                    <a:lnL>
                      <a:noFill/>
                    </a:lnL>
                    <a:lnR>
                      <a:noFill/>
                    </a:lnR>
                    <a:lnT>
                      <a:noFill/>
                    </a:lnT>
                    <a:lnB>
                      <a:noFill/>
                    </a:lnB>
                    <a:solidFill>
                      <a:srgbClr val="E9EAEA"/>
                    </a:solidFill>
                  </a:tcPr>
                </a:tc>
              </a:tr>
              <a:tr h="401615">
                <a:tc>
                  <a:txBody>
                    <a:bodyPr/>
                    <a:lstStyle/>
                    <a:p>
                      <a:pPr algn="l"/>
                      <a:r>
                        <a:rPr lang="en-US">
                          <a:effectLst/>
                        </a:rPr>
                        <a:t>4</a:t>
                      </a:r>
                    </a:p>
                  </a:txBody>
                  <a:tcPr anchor="ctr">
                    <a:lnL>
                      <a:noFill/>
                    </a:lnL>
                    <a:lnR>
                      <a:noFill/>
                    </a:lnR>
                    <a:lnT>
                      <a:noFill/>
                    </a:lnT>
                    <a:lnB>
                      <a:noFill/>
                    </a:lnB>
                    <a:solidFill>
                      <a:srgbClr val="FFFFFF"/>
                    </a:solidFill>
                  </a:tcPr>
                </a:tc>
                <a:tc>
                  <a:txBody>
                    <a:bodyPr/>
                    <a:lstStyle/>
                    <a:p>
                      <a:pPr algn="l"/>
                      <a:r>
                        <a:rPr lang="en-US">
                          <a:effectLst/>
                        </a:rPr>
                        <a:t>Mammal</a:t>
                      </a:r>
                    </a:p>
                  </a:txBody>
                  <a:tcPr anchor="ctr">
                    <a:lnL>
                      <a:noFill/>
                    </a:lnL>
                    <a:lnR>
                      <a:noFill/>
                    </a:lnR>
                    <a:lnT>
                      <a:noFill/>
                    </a:lnT>
                    <a:lnB>
                      <a:noFill/>
                    </a:lnB>
                    <a:solidFill>
                      <a:srgbClr val="FFFFFF"/>
                    </a:solidFill>
                  </a:tcPr>
                </a:tc>
                <a:tc>
                  <a:txBody>
                    <a:bodyPr/>
                    <a:lstStyle/>
                    <a:p>
                      <a:pPr algn="l"/>
                      <a:r>
                        <a:rPr lang="en-US">
                          <a:effectLst/>
                        </a:rPr>
                        <a:t>Cervus elaphus</a:t>
                      </a:r>
                    </a:p>
                  </a:txBody>
                  <a:tcPr anchor="ctr">
                    <a:lnL>
                      <a:noFill/>
                    </a:lnL>
                    <a:lnR>
                      <a:noFill/>
                    </a:lnR>
                    <a:lnT>
                      <a:noFill/>
                    </a:lnT>
                    <a:lnB>
                      <a:noFill/>
                    </a:lnB>
                    <a:solidFill>
                      <a:srgbClr val="FFFFFF"/>
                    </a:solidFill>
                  </a:tcPr>
                </a:tc>
                <a:tc>
                  <a:txBody>
                    <a:bodyPr/>
                    <a:lstStyle/>
                    <a:p>
                      <a:pPr algn="l"/>
                      <a:r>
                        <a:rPr lang="en-US">
                          <a:effectLst/>
                        </a:rPr>
                        <a:t>Wapiti Or Elk</a:t>
                      </a:r>
                    </a:p>
                  </a:txBody>
                  <a:tcPr anchor="ctr">
                    <a:lnL>
                      <a:noFill/>
                    </a:lnL>
                    <a:lnR>
                      <a:noFill/>
                    </a:lnR>
                    <a:lnT>
                      <a:noFill/>
                    </a:lnT>
                    <a:lnB>
                      <a:noFill/>
                    </a:lnB>
                    <a:solidFill>
                      <a:srgbClr val="FFFFFF"/>
                    </a:solidFill>
                  </a:tcPr>
                </a:tc>
                <a:tc>
                  <a:txBody>
                    <a:bodyPr/>
                    <a:lstStyle/>
                    <a:p>
                      <a:pPr algn="l"/>
                      <a:r>
                        <a:rPr lang="en-US" dirty="0">
                          <a:effectLst/>
                        </a:rPr>
                        <a:t>nan</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543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4685630"/>
              </p:ext>
            </p:extLst>
          </p:nvPr>
        </p:nvGraphicFramePr>
        <p:xfrm>
          <a:off x="659970" y="473225"/>
          <a:ext cx="7399947" cy="2145253"/>
        </p:xfrm>
        <a:graphic>
          <a:graphicData uri="http://schemas.openxmlformats.org/drawingml/2006/table">
            <a:tbl>
              <a:tblPr/>
              <a:tblGrid>
                <a:gridCol w="2466649"/>
                <a:gridCol w="2466649"/>
                <a:gridCol w="2466649"/>
              </a:tblGrid>
              <a:tr h="682213">
                <a:tc>
                  <a:txBody>
                    <a:bodyPr/>
                    <a:lstStyle/>
                    <a:p>
                      <a:pPr algn="l"/>
                      <a:r>
                        <a:rPr lang="en-US" dirty="0">
                          <a:effectLst/>
                        </a:rPr>
                        <a:t/>
                      </a:r>
                      <a:br>
                        <a:rPr lang="en-US" dirty="0">
                          <a:effectLst/>
                        </a:rPr>
                      </a:br>
                      <a:endParaRPr lang="en-US" dirty="0">
                        <a:effectLst/>
                      </a:endParaRPr>
                    </a:p>
                  </a:txBody>
                  <a:tcPr anchor="ctr">
                    <a:lnL>
                      <a:noFill/>
                    </a:lnL>
                    <a:lnR>
                      <a:noFill/>
                    </a:lnR>
                    <a:lnT>
                      <a:noFill/>
                    </a:lnT>
                    <a:lnB>
                      <a:noFill/>
                    </a:lnB>
                    <a:solidFill>
                      <a:srgbClr val="FFFFFF"/>
                    </a:solidFill>
                  </a:tcPr>
                </a:tc>
                <a:tc>
                  <a:txBody>
                    <a:bodyPr/>
                    <a:lstStyle/>
                    <a:p>
                      <a:pPr algn="l"/>
                      <a:r>
                        <a:rPr lang="en-US" dirty="0" err="1" smtClean="0">
                          <a:effectLst/>
                        </a:rPr>
                        <a:t>conservation_status</a:t>
                      </a:r>
                      <a:endParaRPr lang="en-US" dirty="0">
                        <a:effectLst/>
                      </a:endParaRPr>
                    </a:p>
                  </a:txBody>
                  <a:tcPr anchor="ctr">
                    <a:lnL>
                      <a:noFill/>
                    </a:lnL>
                    <a:lnR>
                      <a:noFill/>
                    </a:lnR>
                    <a:lnT>
                      <a:noFill/>
                    </a:lnT>
                    <a:lnB>
                      <a:noFill/>
                    </a:lnB>
                    <a:solidFill>
                      <a:srgbClr val="FFFFFF"/>
                    </a:solidFill>
                  </a:tcPr>
                </a:tc>
                <a:tc>
                  <a:txBody>
                    <a:bodyPr/>
                    <a:lstStyle/>
                    <a:p>
                      <a:endParaRPr lang="en-US" dirty="0" smtClean="0"/>
                    </a:p>
                    <a:p>
                      <a:r>
                        <a:rPr lang="en-US" dirty="0" err="1" smtClean="0"/>
                        <a:t>scientific_name</a:t>
                      </a:r>
                      <a:endParaRPr lang="en-US" dirty="0" smtClean="0"/>
                    </a:p>
                  </a:txBody>
                  <a:tcPr>
                    <a:lnL>
                      <a:noFill/>
                    </a:lnL>
                  </a:tcPr>
                </a:tc>
              </a:tr>
              <a:tr h="316741">
                <a:tc>
                  <a:txBody>
                    <a:bodyPr/>
                    <a:lstStyle/>
                    <a:p>
                      <a:pPr algn="l"/>
                      <a:r>
                        <a:rPr lang="en-US">
                          <a:effectLst/>
                        </a:rPr>
                        <a:t>0</a:t>
                      </a:r>
                    </a:p>
                  </a:txBody>
                  <a:tcPr anchor="ctr">
                    <a:lnL>
                      <a:noFill/>
                    </a:lnL>
                    <a:lnR>
                      <a:noFill/>
                    </a:lnR>
                    <a:lnT>
                      <a:noFill/>
                    </a:lnT>
                    <a:lnB>
                      <a:noFill/>
                    </a:lnB>
                    <a:solidFill>
                      <a:srgbClr val="FFFFFF"/>
                    </a:solidFill>
                  </a:tcPr>
                </a:tc>
                <a:tc>
                  <a:txBody>
                    <a:bodyPr/>
                    <a:lstStyle/>
                    <a:p>
                      <a:pPr algn="l"/>
                      <a:r>
                        <a:rPr lang="en-US">
                          <a:effectLst/>
                        </a:rPr>
                        <a:t>Endangered</a:t>
                      </a:r>
                    </a:p>
                  </a:txBody>
                  <a:tcPr anchor="ctr">
                    <a:lnL>
                      <a:noFill/>
                    </a:lnL>
                    <a:lnR>
                      <a:noFill/>
                    </a:lnR>
                    <a:lnT>
                      <a:noFill/>
                    </a:lnT>
                    <a:lnB>
                      <a:noFill/>
                    </a:lnB>
                    <a:solidFill>
                      <a:srgbClr val="FFFFFF"/>
                    </a:solidFill>
                  </a:tcPr>
                </a:tc>
                <a:tc>
                  <a:txBody>
                    <a:bodyPr/>
                    <a:lstStyle/>
                    <a:p>
                      <a:pPr algn="l"/>
                      <a:r>
                        <a:rPr lang="en-US">
                          <a:effectLst/>
                        </a:rPr>
                        <a:t>15</a:t>
                      </a:r>
                    </a:p>
                  </a:txBody>
                  <a:tcPr anchor="ctr">
                    <a:lnL>
                      <a:noFill/>
                    </a:lnL>
                    <a:lnR>
                      <a:noFill/>
                    </a:lnR>
                    <a:lnB>
                      <a:noFill/>
                    </a:lnB>
                    <a:solidFill>
                      <a:srgbClr val="FFFFFF"/>
                    </a:solidFill>
                  </a:tcPr>
                </a:tc>
              </a:tr>
              <a:tr h="316741">
                <a:tc>
                  <a:txBody>
                    <a:bodyPr/>
                    <a:lstStyle/>
                    <a:p>
                      <a:pPr algn="l"/>
                      <a:r>
                        <a:rPr lang="en-US">
                          <a:effectLst/>
                        </a:rPr>
                        <a:t>1</a:t>
                      </a:r>
                    </a:p>
                  </a:txBody>
                  <a:tcPr anchor="ctr">
                    <a:lnL>
                      <a:noFill/>
                    </a:lnL>
                    <a:lnR>
                      <a:noFill/>
                    </a:lnR>
                    <a:lnT>
                      <a:noFill/>
                    </a:lnT>
                    <a:lnB>
                      <a:noFill/>
                    </a:lnB>
                    <a:solidFill>
                      <a:srgbClr val="E9EAEA"/>
                    </a:solidFill>
                  </a:tcPr>
                </a:tc>
                <a:tc>
                  <a:txBody>
                    <a:bodyPr/>
                    <a:lstStyle/>
                    <a:p>
                      <a:pPr algn="l"/>
                      <a:r>
                        <a:rPr lang="en-US">
                          <a:effectLst/>
                        </a:rPr>
                        <a:t>In Recovery</a:t>
                      </a:r>
                    </a:p>
                  </a:txBody>
                  <a:tcPr anchor="ctr">
                    <a:lnL>
                      <a:noFill/>
                    </a:lnL>
                    <a:lnR>
                      <a:noFill/>
                    </a:lnR>
                    <a:lnT>
                      <a:noFill/>
                    </a:lnT>
                    <a:lnB>
                      <a:noFill/>
                    </a:lnB>
                    <a:solidFill>
                      <a:srgbClr val="E9EAEA"/>
                    </a:solidFill>
                  </a:tcPr>
                </a:tc>
                <a:tc>
                  <a:txBody>
                    <a:bodyPr/>
                    <a:lstStyle/>
                    <a:p>
                      <a:pPr algn="l"/>
                      <a:r>
                        <a:rPr lang="en-US">
                          <a:effectLst/>
                        </a:rPr>
                        <a:t>4</a:t>
                      </a:r>
                    </a:p>
                  </a:txBody>
                  <a:tcPr anchor="ctr">
                    <a:lnL>
                      <a:noFill/>
                    </a:lnL>
                    <a:lnR>
                      <a:noFill/>
                    </a:lnR>
                    <a:lnT>
                      <a:noFill/>
                    </a:lnT>
                    <a:lnB>
                      <a:noFill/>
                    </a:lnB>
                    <a:solidFill>
                      <a:srgbClr val="E9EAEA"/>
                    </a:solidFill>
                  </a:tcPr>
                </a:tc>
              </a:tr>
              <a:tr h="316741">
                <a:tc>
                  <a:txBody>
                    <a:bodyPr/>
                    <a:lstStyle/>
                    <a:p>
                      <a:pPr algn="l"/>
                      <a:r>
                        <a:rPr lang="en-US">
                          <a:effectLst/>
                        </a:rPr>
                        <a:t>2</a:t>
                      </a:r>
                    </a:p>
                  </a:txBody>
                  <a:tcPr anchor="ctr">
                    <a:lnL>
                      <a:noFill/>
                    </a:lnL>
                    <a:lnR>
                      <a:noFill/>
                    </a:lnR>
                    <a:lnT>
                      <a:noFill/>
                    </a:lnT>
                    <a:lnB>
                      <a:noFill/>
                    </a:lnB>
                    <a:solidFill>
                      <a:srgbClr val="FFFFFF"/>
                    </a:solidFill>
                  </a:tcPr>
                </a:tc>
                <a:tc>
                  <a:txBody>
                    <a:bodyPr/>
                    <a:lstStyle/>
                    <a:p>
                      <a:pPr algn="l"/>
                      <a:r>
                        <a:rPr lang="en-US">
                          <a:effectLst/>
                        </a:rPr>
                        <a:t>Species of Concern</a:t>
                      </a:r>
                    </a:p>
                  </a:txBody>
                  <a:tcPr anchor="ctr">
                    <a:lnL>
                      <a:noFill/>
                    </a:lnL>
                    <a:lnR>
                      <a:noFill/>
                    </a:lnR>
                    <a:lnT>
                      <a:noFill/>
                    </a:lnT>
                    <a:lnB>
                      <a:noFill/>
                    </a:lnB>
                    <a:solidFill>
                      <a:srgbClr val="FFFFFF"/>
                    </a:solidFill>
                  </a:tcPr>
                </a:tc>
                <a:tc>
                  <a:txBody>
                    <a:bodyPr/>
                    <a:lstStyle/>
                    <a:p>
                      <a:pPr algn="l"/>
                      <a:r>
                        <a:rPr lang="en-US">
                          <a:effectLst/>
                        </a:rPr>
                        <a:t>151</a:t>
                      </a:r>
                    </a:p>
                  </a:txBody>
                  <a:tcPr anchor="ctr">
                    <a:lnL>
                      <a:noFill/>
                    </a:lnL>
                    <a:lnR>
                      <a:noFill/>
                    </a:lnR>
                    <a:lnT>
                      <a:noFill/>
                    </a:lnT>
                    <a:lnB>
                      <a:noFill/>
                    </a:lnB>
                    <a:solidFill>
                      <a:srgbClr val="FFFFFF"/>
                    </a:solidFill>
                  </a:tcPr>
                </a:tc>
              </a:tr>
              <a:tr h="316741">
                <a:tc>
                  <a:txBody>
                    <a:bodyPr/>
                    <a:lstStyle/>
                    <a:p>
                      <a:pPr algn="l"/>
                      <a:r>
                        <a:rPr lang="en-US">
                          <a:effectLst/>
                        </a:rPr>
                        <a:t>3</a:t>
                      </a:r>
                    </a:p>
                  </a:txBody>
                  <a:tcPr anchor="ctr">
                    <a:lnL>
                      <a:noFill/>
                    </a:lnL>
                    <a:lnR>
                      <a:noFill/>
                    </a:lnR>
                    <a:lnT>
                      <a:noFill/>
                    </a:lnT>
                    <a:lnB>
                      <a:noFill/>
                    </a:lnB>
                    <a:solidFill>
                      <a:srgbClr val="E9EAEA"/>
                    </a:solidFill>
                  </a:tcPr>
                </a:tc>
                <a:tc>
                  <a:txBody>
                    <a:bodyPr/>
                    <a:lstStyle/>
                    <a:p>
                      <a:pPr algn="l"/>
                      <a:r>
                        <a:rPr lang="en-US" dirty="0">
                          <a:effectLst/>
                        </a:rPr>
                        <a:t>Threatened</a:t>
                      </a:r>
                    </a:p>
                  </a:txBody>
                  <a:tcPr anchor="ctr">
                    <a:lnL>
                      <a:noFill/>
                    </a:lnL>
                    <a:lnR>
                      <a:noFill/>
                    </a:lnR>
                    <a:lnT>
                      <a:noFill/>
                    </a:lnT>
                    <a:lnB>
                      <a:noFill/>
                    </a:lnB>
                    <a:solidFill>
                      <a:srgbClr val="E9EAEA"/>
                    </a:solidFill>
                  </a:tcPr>
                </a:tc>
                <a:tc>
                  <a:txBody>
                    <a:bodyPr/>
                    <a:lstStyle/>
                    <a:p>
                      <a:pPr algn="l"/>
                      <a:r>
                        <a:rPr lang="en-US" dirty="0">
                          <a:effectLst/>
                        </a:rPr>
                        <a:t>10</a:t>
                      </a:r>
                    </a:p>
                  </a:txBody>
                  <a:tcPr anchor="ctr">
                    <a:lnL>
                      <a:noFill/>
                    </a:lnL>
                    <a:lnR>
                      <a:noFill/>
                    </a:lnR>
                    <a:lnT>
                      <a:noFill/>
                    </a:lnT>
                    <a:lnB>
                      <a:noFill/>
                    </a:lnB>
                    <a:solidFill>
                      <a:srgbClr val="E9EAEA"/>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11868084"/>
              </p:ext>
            </p:extLst>
          </p:nvPr>
        </p:nvGraphicFramePr>
        <p:xfrm>
          <a:off x="2187112" y="3610465"/>
          <a:ext cx="7484790" cy="2468880"/>
        </p:xfrm>
        <a:graphic>
          <a:graphicData uri="http://schemas.openxmlformats.org/drawingml/2006/table">
            <a:tbl>
              <a:tblPr/>
              <a:tblGrid>
                <a:gridCol w="2494930"/>
                <a:gridCol w="2494930"/>
                <a:gridCol w="2494930"/>
              </a:tblGrid>
              <a:tr h="611800">
                <a:tc>
                  <a:txBody>
                    <a:bodyPr/>
                    <a:lstStyle/>
                    <a:p>
                      <a:pPr algn="l"/>
                      <a:r>
                        <a:rPr lang="en-US" dirty="0">
                          <a:effectLst/>
                        </a:rPr>
                        <a:t/>
                      </a:r>
                      <a:br>
                        <a:rPr lang="en-US" dirty="0">
                          <a:effectLst/>
                        </a:rPr>
                      </a:br>
                      <a:endParaRPr lang="en-US" dirty="0">
                        <a:effectLst/>
                      </a:endParaRPr>
                    </a:p>
                  </a:txBody>
                  <a:tcPr anchor="ctr">
                    <a:lnL>
                      <a:noFill/>
                    </a:lnL>
                    <a:lnR>
                      <a:noFill/>
                    </a:lnR>
                    <a:lnT>
                      <a:noFill/>
                    </a:lnT>
                    <a:lnB>
                      <a:noFill/>
                    </a:lnB>
                    <a:solidFill>
                      <a:srgbClr val="FFFFFF"/>
                    </a:solidFill>
                  </a:tcPr>
                </a:tc>
                <a:tc>
                  <a:txBody>
                    <a:bodyPr/>
                    <a:lstStyle/>
                    <a:p>
                      <a:pPr algn="l"/>
                      <a:r>
                        <a:rPr lang="en-US" dirty="0" err="1" smtClean="0">
                          <a:effectLst/>
                        </a:rPr>
                        <a:t>conservation_status</a:t>
                      </a:r>
                      <a:endParaRPr lang="en-US" dirty="0">
                        <a:effectLst/>
                      </a:endParaRPr>
                    </a:p>
                  </a:txBody>
                  <a:tcPr anchor="ctr">
                    <a:lnL>
                      <a:noFill/>
                    </a:lnL>
                    <a:lnR>
                      <a:noFill/>
                    </a:lnR>
                    <a:lnT>
                      <a:noFill/>
                    </a:lnT>
                    <a:lnB>
                      <a:noFill/>
                    </a:lnB>
                    <a:solidFill>
                      <a:srgbClr val="FFFFFF"/>
                    </a:solidFill>
                  </a:tcPr>
                </a:tc>
                <a:tc>
                  <a:txBody>
                    <a:bodyPr/>
                    <a:lstStyle/>
                    <a:p>
                      <a:endParaRPr lang="en-US" dirty="0" smtClean="0"/>
                    </a:p>
                    <a:p>
                      <a:r>
                        <a:rPr lang="en-US" dirty="0" err="1" smtClean="0"/>
                        <a:t>scientific_name</a:t>
                      </a:r>
                      <a:endParaRPr lang="en-US" dirty="0"/>
                    </a:p>
                  </a:txBody>
                  <a:tcPr>
                    <a:lnL>
                      <a:noFill/>
                    </a:lnL>
                  </a:tcPr>
                </a:tc>
              </a:tr>
              <a:tr h="291742">
                <a:tc>
                  <a:txBody>
                    <a:bodyPr/>
                    <a:lstStyle/>
                    <a:p>
                      <a:pPr algn="l"/>
                      <a:r>
                        <a:rPr lang="en-US">
                          <a:effectLst/>
                        </a:rPr>
                        <a:t>0</a:t>
                      </a:r>
                    </a:p>
                  </a:txBody>
                  <a:tcPr anchor="ctr">
                    <a:lnL>
                      <a:noFill/>
                    </a:lnL>
                    <a:lnR>
                      <a:noFill/>
                    </a:lnR>
                    <a:lnT>
                      <a:noFill/>
                    </a:lnT>
                    <a:lnB>
                      <a:noFill/>
                    </a:lnB>
                    <a:solidFill>
                      <a:srgbClr val="FFFFFF"/>
                    </a:solidFill>
                  </a:tcPr>
                </a:tc>
                <a:tc>
                  <a:txBody>
                    <a:bodyPr/>
                    <a:lstStyle/>
                    <a:p>
                      <a:pPr algn="l"/>
                      <a:r>
                        <a:rPr lang="en-US">
                          <a:effectLst/>
                        </a:rPr>
                        <a:t>Endangered</a:t>
                      </a:r>
                    </a:p>
                  </a:txBody>
                  <a:tcPr anchor="ctr">
                    <a:lnL>
                      <a:noFill/>
                    </a:lnL>
                    <a:lnR>
                      <a:noFill/>
                    </a:lnR>
                    <a:lnT>
                      <a:noFill/>
                    </a:lnT>
                    <a:lnB>
                      <a:noFill/>
                    </a:lnB>
                    <a:solidFill>
                      <a:srgbClr val="FFFFFF"/>
                    </a:solidFill>
                  </a:tcPr>
                </a:tc>
                <a:tc>
                  <a:txBody>
                    <a:bodyPr/>
                    <a:lstStyle/>
                    <a:p>
                      <a:pPr algn="l"/>
                      <a:r>
                        <a:rPr lang="en-US">
                          <a:effectLst/>
                        </a:rPr>
                        <a:t>15</a:t>
                      </a:r>
                    </a:p>
                  </a:txBody>
                  <a:tcPr anchor="ctr">
                    <a:lnL>
                      <a:noFill/>
                    </a:lnL>
                    <a:lnR>
                      <a:noFill/>
                    </a:lnR>
                    <a:lnB>
                      <a:noFill/>
                    </a:lnB>
                    <a:solidFill>
                      <a:srgbClr val="FFFFFF"/>
                    </a:solidFill>
                  </a:tcPr>
                </a:tc>
              </a:tr>
              <a:tr h="291742">
                <a:tc>
                  <a:txBody>
                    <a:bodyPr/>
                    <a:lstStyle/>
                    <a:p>
                      <a:pPr algn="l"/>
                      <a:r>
                        <a:rPr lang="en-US">
                          <a:effectLst/>
                        </a:rPr>
                        <a:t>1</a:t>
                      </a:r>
                    </a:p>
                  </a:txBody>
                  <a:tcPr anchor="ctr">
                    <a:lnL>
                      <a:noFill/>
                    </a:lnL>
                    <a:lnR>
                      <a:noFill/>
                    </a:lnR>
                    <a:lnT>
                      <a:noFill/>
                    </a:lnT>
                    <a:lnB>
                      <a:noFill/>
                    </a:lnB>
                    <a:solidFill>
                      <a:srgbClr val="E9EAEA"/>
                    </a:solidFill>
                  </a:tcPr>
                </a:tc>
                <a:tc>
                  <a:txBody>
                    <a:bodyPr/>
                    <a:lstStyle/>
                    <a:p>
                      <a:pPr algn="l"/>
                      <a:r>
                        <a:rPr lang="en-US">
                          <a:effectLst/>
                        </a:rPr>
                        <a:t>In Recovery</a:t>
                      </a:r>
                    </a:p>
                  </a:txBody>
                  <a:tcPr anchor="ctr">
                    <a:lnL>
                      <a:noFill/>
                    </a:lnL>
                    <a:lnR>
                      <a:noFill/>
                    </a:lnR>
                    <a:lnT>
                      <a:noFill/>
                    </a:lnT>
                    <a:lnB>
                      <a:noFill/>
                    </a:lnB>
                    <a:solidFill>
                      <a:srgbClr val="E9EAEA"/>
                    </a:solidFill>
                  </a:tcPr>
                </a:tc>
                <a:tc>
                  <a:txBody>
                    <a:bodyPr/>
                    <a:lstStyle/>
                    <a:p>
                      <a:pPr algn="l"/>
                      <a:r>
                        <a:rPr lang="en-US">
                          <a:effectLst/>
                        </a:rPr>
                        <a:t>4</a:t>
                      </a:r>
                    </a:p>
                  </a:txBody>
                  <a:tcPr anchor="ctr">
                    <a:lnL>
                      <a:noFill/>
                    </a:lnL>
                    <a:lnR>
                      <a:noFill/>
                    </a:lnR>
                    <a:lnT>
                      <a:noFill/>
                    </a:lnT>
                    <a:lnB>
                      <a:noFill/>
                    </a:lnB>
                    <a:solidFill>
                      <a:srgbClr val="E9EAEA"/>
                    </a:solidFill>
                  </a:tcPr>
                </a:tc>
              </a:tr>
              <a:tr h="291742">
                <a:tc>
                  <a:txBody>
                    <a:bodyPr/>
                    <a:lstStyle/>
                    <a:p>
                      <a:pPr algn="l"/>
                      <a:r>
                        <a:rPr lang="en-US">
                          <a:effectLst/>
                        </a:rPr>
                        <a:t>2</a:t>
                      </a:r>
                    </a:p>
                  </a:txBody>
                  <a:tcPr anchor="ctr">
                    <a:lnL>
                      <a:noFill/>
                    </a:lnL>
                    <a:lnR>
                      <a:noFill/>
                    </a:lnR>
                    <a:lnT>
                      <a:noFill/>
                    </a:lnT>
                    <a:lnB>
                      <a:noFill/>
                    </a:lnB>
                    <a:solidFill>
                      <a:srgbClr val="FFFFFF"/>
                    </a:solidFill>
                  </a:tcPr>
                </a:tc>
                <a:tc>
                  <a:txBody>
                    <a:bodyPr/>
                    <a:lstStyle/>
                    <a:p>
                      <a:pPr algn="l"/>
                      <a:r>
                        <a:rPr lang="en-US">
                          <a:effectLst/>
                        </a:rPr>
                        <a:t>No Intervention</a:t>
                      </a:r>
                    </a:p>
                  </a:txBody>
                  <a:tcPr anchor="ctr">
                    <a:lnL>
                      <a:noFill/>
                    </a:lnL>
                    <a:lnR>
                      <a:noFill/>
                    </a:lnR>
                    <a:lnT>
                      <a:noFill/>
                    </a:lnT>
                    <a:lnB>
                      <a:noFill/>
                    </a:lnB>
                    <a:solidFill>
                      <a:srgbClr val="FFFFFF"/>
                    </a:solidFill>
                  </a:tcPr>
                </a:tc>
                <a:tc>
                  <a:txBody>
                    <a:bodyPr/>
                    <a:lstStyle/>
                    <a:p>
                      <a:pPr algn="l"/>
                      <a:r>
                        <a:rPr lang="en-US">
                          <a:effectLst/>
                        </a:rPr>
                        <a:t>5363</a:t>
                      </a:r>
                    </a:p>
                  </a:txBody>
                  <a:tcPr anchor="ctr">
                    <a:lnL>
                      <a:noFill/>
                    </a:lnL>
                    <a:lnR>
                      <a:noFill/>
                    </a:lnR>
                    <a:lnT>
                      <a:noFill/>
                    </a:lnT>
                    <a:lnB>
                      <a:noFill/>
                    </a:lnB>
                    <a:solidFill>
                      <a:srgbClr val="FFFFFF"/>
                    </a:solidFill>
                  </a:tcPr>
                </a:tc>
              </a:tr>
              <a:tr h="291742">
                <a:tc>
                  <a:txBody>
                    <a:bodyPr/>
                    <a:lstStyle/>
                    <a:p>
                      <a:pPr algn="l"/>
                      <a:r>
                        <a:rPr lang="en-US">
                          <a:effectLst/>
                        </a:rPr>
                        <a:t>3</a:t>
                      </a:r>
                    </a:p>
                  </a:txBody>
                  <a:tcPr anchor="ctr">
                    <a:lnL>
                      <a:noFill/>
                    </a:lnL>
                    <a:lnR>
                      <a:noFill/>
                    </a:lnR>
                    <a:lnT>
                      <a:noFill/>
                    </a:lnT>
                    <a:lnB>
                      <a:noFill/>
                    </a:lnB>
                    <a:solidFill>
                      <a:srgbClr val="E9EAEA"/>
                    </a:solidFill>
                  </a:tcPr>
                </a:tc>
                <a:tc>
                  <a:txBody>
                    <a:bodyPr/>
                    <a:lstStyle/>
                    <a:p>
                      <a:pPr algn="l"/>
                      <a:r>
                        <a:rPr lang="en-US">
                          <a:effectLst/>
                        </a:rPr>
                        <a:t>Species of Concern</a:t>
                      </a:r>
                    </a:p>
                  </a:txBody>
                  <a:tcPr anchor="ctr">
                    <a:lnL>
                      <a:noFill/>
                    </a:lnL>
                    <a:lnR>
                      <a:noFill/>
                    </a:lnR>
                    <a:lnT>
                      <a:noFill/>
                    </a:lnT>
                    <a:lnB>
                      <a:noFill/>
                    </a:lnB>
                    <a:solidFill>
                      <a:srgbClr val="E9EAEA"/>
                    </a:solidFill>
                  </a:tcPr>
                </a:tc>
                <a:tc>
                  <a:txBody>
                    <a:bodyPr/>
                    <a:lstStyle/>
                    <a:p>
                      <a:pPr algn="l"/>
                      <a:r>
                        <a:rPr lang="en-US">
                          <a:effectLst/>
                        </a:rPr>
                        <a:t>151</a:t>
                      </a:r>
                    </a:p>
                  </a:txBody>
                  <a:tcPr anchor="ctr">
                    <a:lnL>
                      <a:noFill/>
                    </a:lnL>
                    <a:lnR>
                      <a:noFill/>
                    </a:lnR>
                    <a:lnT>
                      <a:noFill/>
                    </a:lnT>
                    <a:lnB>
                      <a:noFill/>
                    </a:lnB>
                    <a:solidFill>
                      <a:srgbClr val="E9EAEA"/>
                    </a:solidFill>
                  </a:tcPr>
                </a:tc>
              </a:tr>
              <a:tr h="291742">
                <a:tc>
                  <a:txBody>
                    <a:bodyPr/>
                    <a:lstStyle/>
                    <a:p>
                      <a:pPr algn="l"/>
                      <a:r>
                        <a:rPr lang="en-US">
                          <a:effectLst/>
                        </a:rPr>
                        <a:t>4</a:t>
                      </a:r>
                    </a:p>
                  </a:txBody>
                  <a:tcPr anchor="ctr">
                    <a:lnL>
                      <a:noFill/>
                    </a:lnL>
                    <a:lnR>
                      <a:noFill/>
                    </a:lnR>
                    <a:lnT>
                      <a:noFill/>
                    </a:lnT>
                    <a:lnB>
                      <a:noFill/>
                    </a:lnB>
                    <a:solidFill>
                      <a:srgbClr val="FFFFFF"/>
                    </a:solidFill>
                  </a:tcPr>
                </a:tc>
                <a:tc>
                  <a:txBody>
                    <a:bodyPr/>
                    <a:lstStyle/>
                    <a:p>
                      <a:pPr algn="l"/>
                      <a:r>
                        <a:rPr lang="en-US">
                          <a:effectLst/>
                        </a:rPr>
                        <a:t>Threatened</a:t>
                      </a:r>
                    </a:p>
                  </a:txBody>
                  <a:tcPr anchor="ctr">
                    <a:lnL>
                      <a:noFill/>
                    </a:lnL>
                    <a:lnR>
                      <a:noFill/>
                    </a:lnR>
                    <a:lnT>
                      <a:noFill/>
                    </a:lnT>
                    <a:lnB>
                      <a:noFill/>
                    </a:lnB>
                    <a:solidFill>
                      <a:srgbClr val="FFFFFF"/>
                    </a:solidFill>
                  </a:tcPr>
                </a:tc>
                <a:tc>
                  <a:txBody>
                    <a:bodyPr/>
                    <a:lstStyle/>
                    <a:p>
                      <a:pPr algn="l"/>
                      <a:r>
                        <a:rPr lang="en-US" dirty="0">
                          <a:effectLst/>
                        </a:rPr>
                        <a:t>10</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7911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5706" y="1065230"/>
            <a:ext cx="9509760" cy="4229060"/>
          </a:xfrm>
        </p:spPr>
        <p:txBody>
          <a:bodyPr>
            <a:normAutofit/>
          </a:bodyPr>
          <a:lstStyle/>
          <a:p>
            <a:r>
              <a:rPr lang="en-US" sz="2800" dirty="0"/>
              <a:t>There are a total of 5,541 different species in the </a:t>
            </a:r>
            <a:r>
              <a:rPr lang="en-US" sz="2800" dirty="0" err="1" smtClean="0"/>
              <a:t>DataFrame</a:t>
            </a:r>
            <a:r>
              <a:rPr lang="en-US" sz="2800" dirty="0" smtClean="0"/>
              <a:t>.</a:t>
            </a:r>
            <a:endParaRPr lang="en-US" sz="2800" dirty="0"/>
          </a:p>
          <a:p>
            <a:r>
              <a:rPr lang="en-US" sz="2800" dirty="0" smtClean="0"/>
              <a:t>There </a:t>
            </a:r>
            <a:r>
              <a:rPr lang="en-US" sz="2800" dirty="0"/>
              <a:t>191 different values in the conservation status section of the species </a:t>
            </a:r>
            <a:r>
              <a:rPr lang="en-US" sz="2800" dirty="0" err="1" smtClean="0"/>
              <a:t>DataFrame</a:t>
            </a:r>
            <a:r>
              <a:rPr lang="en-US" sz="2800" dirty="0" smtClean="0"/>
              <a:t>.</a:t>
            </a:r>
            <a:endParaRPr lang="en-US" sz="2800" dirty="0"/>
          </a:p>
          <a:p>
            <a:r>
              <a:rPr lang="en-US" sz="2800" dirty="0" smtClean="0"/>
              <a:t>There </a:t>
            </a:r>
            <a:r>
              <a:rPr lang="en-US" sz="2800" dirty="0"/>
              <a:t>is a total of 15 endangered species out there.</a:t>
            </a:r>
            <a:endParaRPr lang="en-US" sz="2800" dirty="0"/>
          </a:p>
        </p:txBody>
      </p:sp>
    </p:spTree>
    <p:extLst>
      <p:ext uri="{BB962C8B-B14F-4D97-AF65-F5344CB8AC3E}">
        <p14:creationId xmlns:p14="http://schemas.microsoft.com/office/powerpoint/2010/main" val="10478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147" y="525640"/>
            <a:ext cx="5069107" cy="3075400"/>
          </a:xfrm>
        </p:spPr>
        <p:txBody>
          <a:bodyPr/>
          <a:lstStyle/>
          <a:p>
            <a:pPr marL="45720" indent="0">
              <a:buNone/>
            </a:pPr>
            <a:r>
              <a:rPr lang="en-US" dirty="0"/>
              <a:t> category                </a:t>
            </a:r>
            <a:r>
              <a:rPr lang="en-US" dirty="0" err="1"/>
              <a:t>scientific_name</a:t>
            </a:r>
            <a:r>
              <a:rPr lang="en-US" dirty="0"/>
              <a:t>  \</a:t>
            </a:r>
          </a:p>
          <a:p>
            <a:pPr marL="45720" indent="0">
              <a:buNone/>
            </a:pPr>
            <a:r>
              <a:rPr lang="en-US" dirty="0"/>
              <a:t>0   Mammal  </a:t>
            </a:r>
            <a:r>
              <a:rPr lang="en-US" dirty="0" err="1"/>
              <a:t>Clethrionomys</a:t>
            </a:r>
            <a:r>
              <a:rPr lang="en-US" dirty="0"/>
              <a:t> </a:t>
            </a:r>
            <a:r>
              <a:rPr lang="en-US" dirty="0" err="1"/>
              <a:t>gapperi</a:t>
            </a:r>
            <a:r>
              <a:rPr lang="en-US" dirty="0"/>
              <a:t> </a:t>
            </a:r>
            <a:r>
              <a:rPr lang="en-US" dirty="0" err="1"/>
              <a:t>gapperi</a:t>
            </a:r>
            <a:r>
              <a:rPr lang="en-US" dirty="0"/>
              <a:t>   </a:t>
            </a:r>
          </a:p>
          <a:p>
            <a:pPr marL="45720" indent="0">
              <a:buNone/>
            </a:pPr>
            <a:r>
              <a:rPr lang="en-US" dirty="0"/>
              <a:t>1   Mammal                      </a:t>
            </a:r>
            <a:r>
              <a:rPr lang="en-US" dirty="0" err="1"/>
              <a:t>Bos</a:t>
            </a:r>
            <a:r>
              <a:rPr lang="en-US" dirty="0"/>
              <a:t> bison   </a:t>
            </a:r>
          </a:p>
          <a:p>
            <a:pPr marL="45720" indent="0">
              <a:buNone/>
            </a:pPr>
            <a:r>
              <a:rPr lang="en-US" dirty="0"/>
              <a:t>2   Mammal                     </a:t>
            </a:r>
            <a:r>
              <a:rPr lang="en-US" dirty="0" err="1"/>
              <a:t>Bos</a:t>
            </a:r>
            <a:r>
              <a:rPr lang="en-US" dirty="0"/>
              <a:t> </a:t>
            </a:r>
            <a:r>
              <a:rPr lang="en-US" dirty="0" err="1"/>
              <a:t>taurus</a:t>
            </a:r>
            <a:r>
              <a:rPr lang="en-US" dirty="0"/>
              <a:t>   </a:t>
            </a:r>
          </a:p>
          <a:p>
            <a:pPr marL="45720" indent="0">
              <a:buNone/>
            </a:pPr>
            <a:r>
              <a:rPr lang="en-US" dirty="0"/>
              <a:t>3   Mammal                     </a:t>
            </a:r>
            <a:r>
              <a:rPr lang="en-US" dirty="0" err="1"/>
              <a:t>Ovis</a:t>
            </a:r>
            <a:r>
              <a:rPr lang="en-US" dirty="0"/>
              <a:t> </a:t>
            </a:r>
            <a:r>
              <a:rPr lang="en-US" dirty="0" err="1"/>
              <a:t>aries</a:t>
            </a:r>
            <a:r>
              <a:rPr lang="en-US" dirty="0"/>
              <a:t>   </a:t>
            </a:r>
          </a:p>
          <a:p>
            <a:pPr marL="45720" indent="0">
              <a:buNone/>
            </a:pPr>
            <a:r>
              <a:rPr lang="en-US" dirty="0"/>
              <a:t>4   Mammal                 </a:t>
            </a:r>
            <a:r>
              <a:rPr lang="en-US" dirty="0" err="1"/>
              <a:t>Cervus</a:t>
            </a:r>
            <a:r>
              <a:rPr lang="en-US" dirty="0"/>
              <a:t> </a:t>
            </a:r>
            <a:r>
              <a:rPr lang="en-US" dirty="0" err="1"/>
              <a:t>elaphus</a:t>
            </a:r>
            <a:r>
              <a:rPr lang="en-US" dirty="0"/>
              <a:t> </a:t>
            </a:r>
          </a:p>
        </p:txBody>
      </p:sp>
      <p:sp>
        <p:nvSpPr>
          <p:cNvPr id="5" name="TextBox 4"/>
          <p:cNvSpPr txBox="1"/>
          <p:nvPr/>
        </p:nvSpPr>
        <p:spPr>
          <a:xfrm>
            <a:off x="2007908" y="4440025"/>
            <a:ext cx="9312169" cy="1754326"/>
          </a:xfrm>
          <a:prstGeom prst="rect">
            <a:avLst/>
          </a:prstGeom>
          <a:noFill/>
        </p:spPr>
        <p:txBody>
          <a:bodyPr wrap="square" rtlCol="0">
            <a:spAutoFit/>
          </a:bodyPr>
          <a:lstStyle/>
          <a:p>
            <a:r>
              <a:rPr lang="en-US" dirty="0"/>
              <a:t> </a:t>
            </a:r>
            <a:r>
              <a:rPr lang="en-US" dirty="0" smtClean="0"/>
              <a:t>		</a:t>
            </a:r>
            <a:r>
              <a:rPr lang="en-US" dirty="0" err="1" smtClean="0"/>
              <a:t>common_names</a:t>
            </a:r>
            <a:r>
              <a:rPr lang="en-US" dirty="0" smtClean="0"/>
              <a:t>                                    </a:t>
            </a:r>
            <a:r>
              <a:rPr lang="en-US" dirty="0" err="1" smtClean="0"/>
              <a:t>conservation_status</a:t>
            </a:r>
            <a:r>
              <a:rPr lang="en-US" dirty="0" smtClean="0"/>
              <a:t>  </a:t>
            </a:r>
            <a:endParaRPr lang="en-US" dirty="0"/>
          </a:p>
          <a:p>
            <a:r>
              <a:rPr lang="en-US" dirty="0"/>
              <a:t>0                           </a:t>
            </a:r>
            <a:r>
              <a:rPr lang="en-US" dirty="0" err="1"/>
              <a:t>Gapper's</a:t>
            </a:r>
            <a:r>
              <a:rPr lang="en-US" dirty="0"/>
              <a:t> Red-Backed Vole                 </a:t>
            </a:r>
            <a:r>
              <a:rPr lang="en-US" dirty="0" smtClean="0"/>
              <a:t>                            </a:t>
            </a:r>
            <a:r>
              <a:rPr lang="en-US" dirty="0" err="1" smtClean="0"/>
              <a:t>NaN</a:t>
            </a:r>
            <a:r>
              <a:rPr lang="en-US" dirty="0" smtClean="0"/>
              <a:t>  </a:t>
            </a:r>
            <a:endParaRPr lang="en-US" dirty="0"/>
          </a:p>
          <a:p>
            <a:r>
              <a:rPr lang="en-US" dirty="0"/>
              <a:t>1                              American Bison, Bison                </a:t>
            </a:r>
            <a:r>
              <a:rPr lang="en-US" dirty="0" smtClean="0"/>
              <a:t>                                  </a:t>
            </a:r>
            <a:r>
              <a:rPr lang="en-US" dirty="0" err="1"/>
              <a:t>NaN</a:t>
            </a:r>
            <a:r>
              <a:rPr lang="en-US" dirty="0"/>
              <a:t>  </a:t>
            </a:r>
          </a:p>
          <a:p>
            <a:r>
              <a:rPr lang="en-US" dirty="0"/>
              <a:t>2  Aurochs, Aurochs, Domestic Cattle (Feral), Dom...                </a:t>
            </a:r>
            <a:r>
              <a:rPr lang="en-US" dirty="0" smtClean="0"/>
              <a:t>      </a:t>
            </a:r>
            <a:r>
              <a:rPr lang="en-US" dirty="0" err="1"/>
              <a:t>NaN</a:t>
            </a:r>
            <a:r>
              <a:rPr lang="en-US" dirty="0"/>
              <a:t>  </a:t>
            </a:r>
          </a:p>
          <a:p>
            <a:r>
              <a:rPr lang="en-US" dirty="0"/>
              <a:t>3  Domestic Sheep, Mouflon, Red Sheep, Sheep (Feral)                 </a:t>
            </a:r>
            <a:r>
              <a:rPr lang="en-US" dirty="0" err="1"/>
              <a:t>NaN</a:t>
            </a:r>
            <a:r>
              <a:rPr lang="en-US" dirty="0"/>
              <a:t>  </a:t>
            </a:r>
          </a:p>
          <a:p>
            <a:r>
              <a:rPr lang="en-US" dirty="0"/>
              <a:t>4                                      Wapiti Or Elk                 </a:t>
            </a:r>
            <a:r>
              <a:rPr lang="en-US" dirty="0" smtClean="0"/>
              <a:t>                                            </a:t>
            </a:r>
            <a:r>
              <a:rPr lang="en-US" dirty="0" err="1" smtClean="0"/>
              <a:t>NaN</a:t>
            </a:r>
            <a:r>
              <a:rPr lang="en-US" dirty="0" smtClean="0"/>
              <a:t> </a:t>
            </a:r>
            <a:endParaRPr lang="en-US" dirty="0"/>
          </a:p>
        </p:txBody>
      </p:sp>
    </p:spTree>
    <p:extLst>
      <p:ext uri="{BB962C8B-B14F-4D97-AF65-F5344CB8AC3E}">
        <p14:creationId xmlns:p14="http://schemas.microsoft.com/office/powerpoint/2010/main" val="228179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377" y="308822"/>
            <a:ext cx="5342484" cy="2547499"/>
          </a:xfrm>
        </p:spPr>
        <p:txBody>
          <a:bodyPr/>
          <a:lstStyle/>
          <a:p>
            <a:pPr marL="45720" indent="0">
              <a:buNone/>
            </a:pPr>
            <a:r>
              <a:rPr lang="en-US" dirty="0"/>
              <a:t> </a:t>
            </a:r>
            <a:r>
              <a:rPr lang="en-US" dirty="0" smtClean="0"/>
              <a:t>        </a:t>
            </a:r>
            <a:r>
              <a:rPr lang="en-US" dirty="0" err="1" smtClean="0"/>
              <a:t>conservation_status</a:t>
            </a:r>
            <a:r>
              <a:rPr lang="en-US" dirty="0" smtClean="0"/>
              <a:t>        </a:t>
            </a:r>
            <a:r>
              <a:rPr lang="en-US" dirty="0" err="1" smtClean="0"/>
              <a:t>scientific_name</a:t>
            </a:r>
            <a:endParaRPr lang="en-US" dirty="0"/>
          </a:p>
          <a:p>
            <a:pPr marL="45720" indent="0">
              <a:buNone/>
            </a:pPr>
            <a:r>
              <a:rPr lang="en-US" dirty="0"/>
              <a:t>0          Endangered              </a:t>
            </a:r>
            <a:r>
              <a:rPr lang="en-US" dirty="0" smtClean="0"/>
              <a:t>               </a:t>
            </a:r>
            <a:r>
              <a:rPr lang="en-US" dirty="0"/>
              <a:t>15</a:t>
            </a:r>
          </a:p>
          <a:p>
            <a:pPr marL="45720" indent="0">
              <a:buNone/>
            </a:pPr>
            <a:r>
              <a:rPr lang="en-US" dirty="0"/>
              <a:t>1         </a:t>
            </a:r>
            <a:r>
              <a:rPr lang="en-US" dirty="0" smtClean="0"/>
              <a:t> In </a:t>
            </a:r>
            <a:r>
              <a:rPr lang="en-US" dirty="0"/>
              <a:t>Recovery                </a:t>
            </a:r>
            <a:r>
              <a:rPr lang="en-US" dirty="0" smtClean="0"/>
              <a:t>                4</a:t>
            </a:r>
            <a:endParaRPr lang="en-US" dirty="0"/>
          </a:p>
          <a:p>
            <a:pPr marL="45720" indent="0">
              <a:buNone/>
            </a:pPr>
            <a:r>
              <a:rPr lang="en-US" dirty="0"/>
              <a:t>2  </a:t>
            </a:r>
            <a:r>
              <a:rPr lang="en-US" dirty="0" smtClean="0"/>
              <a:t>        Species </a:t>
            </a:r>
            <a:r>
              <a:rPr lang="en-US" dirty="0"/>
              <a:t>of Concern              151</a:t>
            </a:r>
          </a:p>
          <a:p>
            <a:pPr marL="45720" indent="0">
              <a:buNone/>
            </a:pPr>
            <a:r>
              <a:rPr lang="en-US" dirty="0"/>
              <a:t>3          </a:t>
            </a:r>
            <a:r>
              <a:rPr lang="en-US" dirty="0" smtClean="0"/>
              <a:t>Threatened                               10</a:t>
            </a:r>
            <a:endParaRPr lang="en-US" dirty="0"/>
          </a:p>
        </p:txBody>
      </p:sp>
      <p:sp>
        <p:nvSpPr>
          <p:cNvPr id="4" name="TextBox 3"/>
          <p:cNvSpPr txBox="1"/>
          <p:nvPr/>
        </p:nvSpPr>
        <p:spPr>
          <a:xfrm>
            <a:off x="6070861" y="3318236"/>
            <a:ext cx="5118755" cy="1754326"/>
          </a:xfrm>
          <a:prstGeom prst="rect">
            <a:avLst/>
          </a:prstGeom>
          <a:noFill/>
        </p:spPr>
        <p:txBody>
          <a:bodyPr wrap="square" rtlCol="0">
            <a:spAutoFit/>
          </a:bodyPr>
          <a:lstStyle/>
          <a:p>
            <a:pPr marL="45720" indent="0">
              <a:buNone/>
            </a:pPr>
            <a:r>
              <a:rPr lang="en-US" dirty="0"/>
              <a:t> </a:t>
            </a:r>
            <a:r>
              <a:rPr lang="en-US" dirty="0" err="1"/>
              <a:t>conservation_status</a:t>
            </a:r>
            <a:r>
              <a:rPr lang="en-US" dirty="0"/>
              <a:t>        </a:t>
            </a:r>
            <a:r>
              <a:rPr lang="en-US" dirty="0" err="1"/>
              <a:t>scientific_name</a:t>
            </a:r>
            <a:endParaRPr lang="en-US" dirty="0"/>
          </a:p>
          <a:p>
            <a:pPr marL="45720" indent="0">
              <a:buNone/>
            </a:pPr>
            <a:r>
              <a:rPr lang="en-US" dirty="0"/>
              <a:t>0          Endangered                             15</a:t>
            </a:r>
          </a:p>
          <a:p>
            <a:pPr marL="388620" indent="-342900">
              <a:buAutoNum type="arabicPlain"/>
            </a:pPr>
            <a:r>
              <a:rPr lang="en-US" dirty="0" smtClean="0"/>
              <a:t>     In </a:t>
            </a:r>
            <a:r>
              <a:rPr lang="en-US" dirty="0"/>
              <a:t>Recovery                                </a:t>
            </a:r>
            <a:r>
              <a:rPr lang="en-US" dirty="0" smtClean="0"/>
              <a:t>4</a:t>
            </a:r>
          </a:p>
          <a:p>
            <a:pPr marL="388620" indent="-342900">
              <a:buAutoNum type="arabicPlain"/>
            </a:pPr>
            <a:r>
              <a:rPr lang="en-US" dirty="0" smtClean="0"/>
              <a:t>     </a:t>
            </a:r>
            <a:r>
              <a:rPr lang="en-US" dirty="0"/>
              <a:t>No Intervention             </a:t>
            </a:r>
            <a:r>
              <a:rPr lang="en-US" dirty="0" smtClean="0"/>
              <a:t>       5363</a:t>
            </a:r>
            <a:endParaRPr lang="en-US" dirty="0"/>
          </a:p>
          <a:p>
            <a:pPr marL="45720" indent="0">
              <a:buNone/>
            </a:pPr>
            <a:r>
              <a:rPr lang="en-US" dirty="0" smtClean="0"/>
              <a:t>3          </a:t>
            </a:r>
            <a:r>
              <a:rPr lang="en-US" dirty="0"/>
              <a:t>Species of Concern              </a:t>
            </a:r>
            <a:r>
              <a:rPr lang="en-US" dirty="0" smtClean="0"/>
              <a:t> 151</a:t>
            </a:r>
            <a:endParaRPr lang="en-US" dirty="0"/>
          </a:p>
          <a:p>
            <a:pPr marL="45720" indent="0">
              <a:buNone/>
            </a:pPr>
            <a:r>
              <a:rPr lang="en-US" dirty="0" smtClean="0"/>
              <a:t>4          </a:t>
            </a:r>
            <a:r>
              <a:rPr lang="en-US" dirty="0"/>
              <a:t>Threatened                               10</a:t>
            </a:r>
          </a:p>
        </p:txBody>
      </p:sp>
      <p:sp>
        <p:nvSpPr>
          <p:cNvPr id="5" name="TextBox 4"/>
          <p:cNvSpPr txBox="1"/>
          <p:nvPr/>
        </p:nvSpPr>
        <p:spPr>
          <a:xfrm>
            <a:off x="4392891" y="2774507"/>
            <a:ext cx="7481535" cy="461665"/>
          </a:xfrm>
          <a:prstGeom prst="rect">
            <a:avLst/>
          </a:prstGeom>
          <a:noFill/>
        </p:spPr>
        <p:txBody>
          <a:bodyPr wrap="none" rtlCol="0">
            <a:spAutoFit/>
          </a:bodyPr>
          <a:lstStyle/>
          <a:p>
            <a:r>
              <a:rPr lang="en-US" sz="2400" b="1" dirty="0" smtClean="0"/>
              <a:t>Changing the </a:t>
            </a:r>
            <a:r>
              <a:rPr lang="en-US" sz="2400" b="1" dirty="0" err="1" smtClean="0"/>
              <a:t>NaN</a:t>
            </a:r>
            <a:r>
              <a:rPr lang="en-US" sz="2400" b="1" dirty="0" smtClean="0"/>
              <a:t> to No Intervention to see the results</a:t>
            </a:r>
            <a:endParaRPr lang="en-US" sz="2400" b="1" dirty="0"/>
          </a:p>
        </p:txBody>
      </p:sp>
    </p:spTree>
    <p:extLst>
      <p:ext uri="{BB962C8B-B14F-4D97-AF65-F5344CB8AC3E}">
        <p14:creationId xmlns:p14="http://schemas.microsoft.com/office/powerpoint/2010/main" val="39312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The bar chart shows that there are 151 species who are close to being endangered </a:t>
            </a:r>
            <a:r>
              <a:rPr lang="en-US" dirty="0" smtClean="0"/>
              <a:t>.</a:t>
            </a:r>
          </a:p>
          <a:p>
            <a:r>
              <a:rPr lang="en-US" dirty="0"/>
              <a:t>5,363 species does not require any sort of protection. I changed the </a:t>
            </a:r>
            <a:r>
              <a:rPr lang="en-US" dirty="0" err="1"/>
              <a:t>NaN</a:t>
            </a:r>
            <a:r>
              <a:rPr lang="en-US" dirty="0"/>
              <a:t> value to “No Intervention” since the </a:t>
            </a:r>
            <a:r>
              <a:rPr lang="en-US" dirty="0" err="1"/>
              <a:t>groupby</a:t>
            </a:r>
            <a:r>
              <a:rPr lang="en-US" dirty="0"/>
              <a:t> method did not produce the information the first time around.</a:t>
            </a:r>
            <a:endParaRPr lang="en-US" dirty="0"/>
          </a:p>
        </p:txBody>
      </p:sp>
      <p:sp>
        <p:nvSpPr>
          <p:cNvPr id="5" name="Content Placeholder 4"/>
          <p:cNvSpPr>
            <a:spLocks noGrp="1"/>
          </p:cNvSpPr>
          <p:nvPr>
            <p:ph sz="half" idx="2"/>
          </p:nvPr>
        </p:nvSpPr>
        <p:spPr>
          <a:xfrm>
            <a:off x="6278880" y="1901952"/>
            <a:ext cx="4572000" cy="1010930"/>
          </a:xfrm>
        </p:spPr>
        <p:txBody>
          <a:bodyPr/>
          <a:lstStyle/>
          <a:p>
            <a:pPr marL="45720" indent="0">
              <a:buNone/>
            </a:pPr>
            <a:r>
              <a:rPr lang="en-US" dirty="0" smtClean="0">
                <a:hlinkClick r:id="rId2" action="ppaction://hlinkfile"/>
              </a:rPr>
              <a:t>C:\Users\Chelsea\Documents\Capstone Project\</a:t>
            </a:r>
            <a:r>
              <a:rPr lang="en-US" dirty="0" err="1" smtClean="0">
                <a:hlinkClick r:id="rId2" action="ppaction://hlinkfile"/>
              </a:rPr>
              <a:t>obs</a:t>
            </a:r>
            <a:r>
              <a:rPr lang="en-US" dirty="0" smtClean="0">
                <a:hlinkClick r:id="rId2" action="ppaction://hlinkfile"/>
              </a:rPr>
              <a:t> by par bar chart.html</a:t>
            </a:r>
            <a:endParaRPr lang="en-US" dirty="0"/>
          </a:p>
        </p:txBody>
      </p:sp>
      <p:sp>
        <p:nvSpPr>
          <p:cNvPr id="6" name="TextBox 5"/>
          <p:cNvSpPr txBox="1"/>
          <p:nvPr/>
        </p:nvSpPr>
        <p:spPr>
          <a:xfrm>
            <a:off x="1341120" y="688156"/>
            <a:ext cx="5480988" cy="646331"/>
          </a:xfrm>
          <a:prstGeom prst="rect">
            <a:avLst/>
          </a:prstGeom>
          <a:noFill/>
        </p:spPr>
        <p:txBody>
          <a:bodyPr wrap="none" rtlCol="0">
            <a:spAutoFit/>
          </a:bodyPr>
          <a:lstStyle/>
          <a:p>
            <a:r>
              <a:rPr lang="en-US" sz="3600" dirty="0" smtClean="0"/>
              <a:t>Species the are Endangered</a:t>
            </a:r>
            <a:endParaRPr lang="en-US" sz="3600" dirty="0"/>
          </a:p>
        </p:txBody>
      </p:sp>
    </p:spTree>
    <p:extLst>
      <p:ext uri="{BB962C8B-B14F-4D97-AF65-F5344CB8AC3E}">
        <p14:creationId xmlns:p14="http://schemas.microsoft.com/office/powerpoint/2010/main" val="23015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94365" y="424205"/>
            <a:ext cx="9509760" cy="5552389"/>
          </a:xfrm>
        </p:spPr>
        <p:txBody>
          <a:bodyPr/>
          <a:lstStyle/>
          <a:p>
            <a:pPr marL="45720" indent="0">
              <a:buNone/>
            </a:pPr>
            <a:r>
              <a:rPr lang="en-US" dirty="0"/>
              <a:t>The most protected species are Birds by 15% and Mammals by 17%. The rest of species on the list have a very low percentage of being protected. We need to start protecting the Vascular Plant since they have a higher chance of being endangered.</a:t>
            </a:r>
          </a:p>
          <a:p>
            <a:pPr marL="45720" indent="0">
              <a:buNone/>
            </a:pPr>
            <a:r>
              <a:rPr lang="en-US" dirty="0" smtClean="0">
                <a:hlinkClick r:id="rId2" action="ppaction://hlinkfile"/>
              </a:rPr>
              <a:t>C:\Users\Chelsea\Documents\Capstone Project\slide 6.html</a:t>
            </a:r>
            <a:endParaRPr lang="en-US" dirty="0" smtClean="0"/>
          </a:p>
          <a:p>
            <a:pPr marL="45720" indent="0">
              <a:buNone/>
            </a:pPr>
            <a:endParaRPr lang="en-US" dirty="0"/>
          </a:p>
          <a:p>
            <a:pPr marL="45720" indent="0">
              <a:buNone/>
            </a:pPr>
            <a:r>
              <a:rPr lang="en-US" dirty="0"/>
              <a:t>In order to make the </a:t>
            </a:r>
            <a:r>
              <a:rPr lang="en-US" dirty="0" err="1"/>
              <a:t>DataFrame</a:t>
            </a:r>
            <a:r>
              <a:rPr lang="en-US" dirty="0"/>
              <a:t> easier to read, I had to pivot the table and change True and False from the is protected columns and make their own columns under the new names protected and not protected so the reader can have a better understanding of what’s going on in the park.</a:t>
            </a:r>
          </a:p>
          <a:p>
            <a:pPr marL="45720" indent="0">
              <a:buNone/>
            </a:pPr>
            <a:endParaRPr lang="en-US" dirty="0" smtClean="0"/>
          </a:p>
          <a:p>
            <a:pPr marL="45720" indent="0">
              <a:buNone/>
            </a:pPr>
            <a:r>
              <a:rPr lang="en-US" dirty="0"/>
              <a:t> </a:t>
            </a:r>
          </a:p>
        </p:txBody>
      </p:sp>
    </p:spTree>
    <p:extLst>
      <p:ext uri="{BB962C8B-B14F-4D97-AF65-F5344CB8AC3E}">
        <p14:creationId xmlns:p14="http://schemas.microsoft.com/office/powerpoint/2010/main" val="372293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84.potx" id="{22E7A37F-2161-4E4B-A340-BF7CA314E3E5}" vid="{F2416EA9-E215-4704-9EB2-B7658E7031A3}"/>
    </a:ext>
  </a:ext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1451</TotalTime>
  <Words>1218</Words>
  <Application>Microsoft Office PowerPoint</Application>
  <PresentationFormat>Widescreen</PresentationFormat>
  <Paragraphs>316</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Corbel</vt:lpstr>
      <vt:lpstr>Euphemia</vt:lpstr>
      <vt:lpstr>inherit</vt:lpstr>
      <vt:lpstr>Segoe UI</vt:lpstr>
      <vt:lpstr>Times New Roman</vt:lpstr>
      <vt:lpstr>Banded Design Blue 16x9</vt:lpstr>
      <vt:lpstr>Biodiversity for the National Parks</vt:lpstr>
      <vt:lpstr>The National Parks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Foot and Mouth Disease Study</vt:lpstr>
      <vt:lpstr>PowerPoint Presentation</vt:lpstr>
      <vt:lpstr>PowerPoint Presentation</vt:lpstr>
      <vt:lpstr>PowerPoint Presentation</vt:lpstr>
      <vt:lpstr>PowerPoint Presentation</vt:lpstr>
      <vt:lpstr>PowerPoint Presentation</vt:lpstr>
      <vt:lpstr>Sample Size Determination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for the National Parks</dc:title>
  <dc:creator>Chelsea Shaffer</dc:creator>
  <cp:lastModifiedBy>Chelsea Shaffer</cp:lastModifiedBy>
  <cp:revision>11</cp:revision>
  <dcterms:created xsi:type="dcterms:W3CDTF">2018-05-17T04:42:24Z</dcterms:created>
  <dcterms:modified xsi:type="dcterms:W3CDTF">2018-05-18T04:53:48Z</dcterms:modified>
</cp:coreProperties>
</file>