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57" r:id="rId5"/>
    <p:sldId id="259" r:id="rId6"/>
    <p:sldId id="284" r:id="rId7"/>
    <p:sldId id="264" r:id="rId8"/>
    <p:sldId id="290" r:id="rId9"/>
    <p:sldId id="281" r:id="rId10"/>
    <p:sldId id="283" r:id="rId11"/>
    <p:sldId id="287" r:id="rId12"/>
    <p:sldId id="292" r:id="rId13"/>
    <p:sldId id="280" r:id="rId14"/>
    <p:sldId id="267" r:id="rId15"/>
    <p:sldId id="269" r:id="rId16"/>
    <p:sldId id="282" r:id="rId17"/>
    <p:sldId id="271" r:id="rId18"/>
    <p:sldId id="272" r:id="rId19"/>
    <p:sldId id="275" r:id="rId20"/>
    <p:sldId id="291" r:id="rId21"/>
    <p:sldId id="274" r:id="rId22"/>
    <p:sldId id="273" r:id="rId23"/>
    <p:sldId id="289" r:id="rId24"/>
    <p:sldId id="293" r:id="rId25"/>
    <p:sldId id="285" r:id="rId26"/>
    <p:sldId id="286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6C75B-53D0-432E-B276-00C7BF252515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D1AF-9BC3-496F-8AD3-76C71837C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9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181C4-FB22-47B9-BE5A-E57A7D69FB71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8687-5632-4E4C-A2F3-A381EA645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23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214B-FC86-4A26-9D46-256F487A2AE6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969C-A162-404A-A2B4-FCADB0BDAE15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3810-3A5C-4217-871A-9A04E190A9E8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1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E13D-9F85-4C97-877C-8323F99913D5}" type="datetime1">
              <a:rPr lang="zh-CN" altLang="en-US" smtClean="0"/>
              <a:t>2016/7/28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882" y="4415413"/>
            <a:ext cx="972888" cy="595382"/>
          </a:xfrm>
        </p:spPr>
        <p:txBody>
          <a:bodyPr/>
          <a:lstStyle/>
          <a:p>
            <a:fld id="{6CD0C71D-0261-4D6F-B71F-C35893DE91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08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B8A5-C39F-427D-812A-259D944A623A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A1C0-3B40-4DD5-A9F2-E08F6AD1B95E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7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31A4-FD4B-47B1-9C4C-70121D0445EA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3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60C3-439C-4BBA-9C13-75B27C8EB805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2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F773-785B-4E79-8982-E78DCCA1D9FB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9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611-BDF6-4FD7-9F3C-B0D6E97E48D9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8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796C-DDD9-48CC-A863-EB472C1A8CFE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D525-0C7B-45D0-9679-9F685B25C633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95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53F9-90A6-40F9-9137-0AFBC4D5DCB4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6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2EF1-5BA1-4D5E-9CBC-6AC9383C3550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22DC-3DD7-4865-A553-1EF5A11F575E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88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85D4-7E40-4C88-91BF-735FA448DF26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8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0551-DA08-4396-B502-392CEEEFBBC8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31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F67-6A5A-4E48-960F-BBCF81EF0B71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0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2FFF-A605-4F35-AC2F-0C987FFC4943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4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851B-156E-4734-AE48-050F130C94D0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C71D-0261-4D6F-B71F-C35893DE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6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C7F2-5274-4790-A17C-D1EF6AE8EBD5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74EA-5FCB-43A9-9093-E5FB256C8034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547-A7A8-4160-9F81-3456A9562444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0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3559-9699-4338-B11D-A70B05F3CC81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55A8-2C27-4472-94F9-F880AAE90919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7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509-F9E7-4D5E-8F5E-2A56CD8FFD20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5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3978-9E46-4701-888E-626E10D66815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C9B2-222D-475E-A365-C6AFFC3F7BBC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F6B0-347F-44D0-99CD-E5A17DE2E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A8DF-900F-4C24-B1E2-A94359357BB1}" type="datetime1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#/20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BEF6B0-347F-44D0-99CD-E5A17DE2E54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01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zh-CN" altLang="en-US" b="1" dirty="0" smtClean="0"/>
              <a:t>教程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C71D-0261-4D6F-B71F-C35893DE910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-protocol </a:t>
            </a:r>
            <a:r>
              <a:rPr lang="zh-CN" altLang="en-US" b="1" dirty="0" smtClean="0"/>
              <a:t>消息解析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2972" y="1598248"/>
            <a:ext cx="52730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{//</a:t>
            </a:r>
            <a:r>
              <a:rPr lang="zh-CN" altLang="en-US" dirty="0" smtClean="0"/>
              <a:t>方法交换消息</a:t>
            </a:r>
            <a:endParaRPr lang="en-US" altLang="zh-CN" dirty="0"/>
          </a:p>
          <a:p>
            <a:r>
              <a:rPr lang="en-US" altLang="zh-CN" dirty="0"/>
              <a:t>    "method": "methods",</a:t>
            </a:r>
          </a:p>
          <a:p>
            <a:r>
              <a:rPr lang="en-US" altLang="zh-CN" dirty="0"/>
              <a:t>    "arguments": [ { "x": "[Function]", "y": 555 } ],</a:t>
            </a:r>
          </a:p>
          <a:p>
            <a:r>
              <a:rPr lang="en-US" altLang="zh-CN" dirty="0"/>
              <a:t>    "callbacks": { "0": [ "0", "x" ] },</a:t>
            </a:r>
          </a:p>
          <a:p>
            <a:r>
              <a:rPr lang="en-US" altLang="zh-CN" dirty="0"/>
              <a:t>    "links": []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239589" y="3487782"/>
            <a:ext cx="378823" cy="61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2973" y="4236943"/>
            <a:ext cx="492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rgs</a:t>
            </a:r>
            <a:r>
              <a:rPr lang="en-US" altLang="zh-CN" dirty="0" smtClean="0"/>
              <a:t> = [ </a:t>
            </a:r>
            <a:r>
              <a:rPr lang="en-US" altLang="zh-CN" dirty="0"/>
              <a:t>{ </a:t>
            </a:r>
            <a:r>
              <a:rPr lang="en-US" altLang="zh-CN" dirty="0" smtClean="0"/>
              <a:t>“x”: x</a:t>
            </a:r>
            <a:r>
              <a:rPr lang="zh-CN" altLang="en-US" dirty="0" smtClean="0"/>
              <a:t>方法代理</a:t>
            </a:r>
            <a:r>
              <a:rPr lang="en-US" altLang="zh-CN" dirty="0" smtClean="0"/>
              <a:t>}]</a:t>
            </a:r>
          </a:p>
          <a:p>
            <a:r>
              <a:rPr lang="zh-CN" altLang="en-US" dirty="0" smtClean="0"/>
              <a:t>这里会被用为生成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（远端方法代理）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48767" y="14630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{//</a:t>
            </a:r>
            <a:r>
              <a:rPr lang="zh-CN" altLang="en-US" dirty="0" smtClean="0"/>
              <a:t>方法调用消息</a:t>
            </a:r>
            <a:endParaRPr lang="en-US" altLang="zh-CN" dirty="0"/>
          </a:p>
          <a:p>
            <a:r>
              <a:rPr lang="en-US" altLang="zh-CN" dirty="0"/>
              <a:t>    "method": 0,</a:t>
            </a:r>
          </a:p>
          <a:p>
            <a:r>
              <a:rPr lang="en-US" altLang="zh-CN" dirty="0"/>
              <a:t>    "arguments": [ "[Function]", "[Function]" ],</a:t>
            </a:r>
          </a:p>
          <a:p>
            <a:r>
              <a:rPr lang="en-US" altLang="zh-CN" dirty="0"/>
              <a:t>    "callbacks": { "0": ["0"], "1": ["1"] },</a:t>
            </a:r>
          </a:p>
          <a:p>
            <a:r>
              <a:rPr lang="en-US" altLang="zh-CN" dirty="0"/>
              <a:t>    "links": []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8940703" y="3397048"/>
            <a:ext cx="378823" cy="61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48767" y="4191504"/>
            <a:ext cx="3225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args</a:t>
            </a:r>
            <a:r>
              <a:rPr lang="en-US" altLang="zh-CN" dirty="0"/>
              <a:t> = </a:t>
            </a:r>
            <a:r>
              <a:rPr lang="en-US" altLang="zh-CN" dirty="0" smtClean="0"/>
              <a:t>[f</a:t>
            </a:r>
            <a:r>
              <a:rPr lang="zh-CN" altLang="en-US" dirty="0" smtClean="0"/>
              <a:t>函数代理</a:t>
            </a:r>
            <a:r>
              <a:rPr lang="en-US" altLang="zh-CN" dirty="0" smtClean="0"/>
              <a:t>,g</a:t>
            </a:r>
            <a:r>
              <a:rPr lang="zh-CN" altLang="en-US" dirty="0" smtClean="0"/>
              <a:t>函数代理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已经没用了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618412" y="3471239"/>
            <a:ext cx="228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err="1" smtClean="0"/>
              <a:t>args</a:t>
            </a:r>
            <a:r>
              <a:rPr lang="zh-CN" altLang="en-US" sz="1400" dirty="0" smtClean="0"/>
              <a:t>的同时</a:t>
            </a:r>
            <a:r>
              <a:rPr lang="en-US" altLang="zh-CN" sz="1400" dirty="0" smtClean="0"/>
              <a:t>callbacks</a:t>
            </a:r>
            <a:r>
              <a:rPr lang="zh-CN" altLang="en-US" sz="1400" dirty="0" smtClean="0"/>
              <a:t>已经更新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9319526" y="3397048"/>
            <a:ext cx="1826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生成</a:t>
            </a:r>
            <a:r>
              <a:rPr lang="en-US" altLang="zh-CN" sz="1400" dirty="0" err="1"/>
              <a:t>args</a:t>
            </a:r>
            <a:r>
              <a:rPr lang="zh-CN" altLang="en-US" sz="1400" dirty="0"/>
              <a:t>的同时</a:t>
            </a:r>
            <a:r>
              <a:rPr lang="en-US" altLang="zh-CN" sz="1400" dirty="0"/>
              <a:t>callbacks</a:t>
            </a:r>
            <a:r>
              <a:rPr lang="zh-CN" altLang="en-US" sz="1400" dirty="0"/>
              <a:t>已经更新</a:t>
            </a:r>
          </a:p>
        </p:txBody>
      </p:sp>
    </p:spTree>
    <p:extLst>
      <p:ext uri="{BB962C8B-B14F-4D97-AF65-F5344CB8AC3E}">
        <p14:creationId xmlns:p14="http://schemas.microsoft.com/office/powerpoint/2010/main" val="14397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-protocol </a:t>
            </a:r>
            <a:r>
              <a:rPr lang="zh-CN" altLang="en-US" b="1" dirty="0"/>
              <a:t>消息</a:t>
            </a:r>
            <a:r>
              <a:rPr lang="zh-CN" altLang="en-US" b="1" dirty="0" smtClean="0"/>
              <a:t>解析流程图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72937" y="1528354"/>
            <a:ext cx="862149" cy="37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开始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911634" y="1335312"/>
            <a:ext cx="1907177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将消息变换成</a:t>
            </a:r>
            <a:r>
              <a:rPr lang="en-US" altLang="zh-CN" sz="1400" dirty="0" err="1" smtClean="0"/>
              <a:t>args</a:t>
            </a:r>
            <a:r>
              <a:rPr lang="zh-CN" altLang="en-US" sz="1400" dirty="0" smtClean="0"/>
              <a:t>数组的同时生成并更新</a:t>
            </a:r>
            <a:r>
              <a:rPr lang="en-US" altLang="zh-CN" sz="1400" dirty="0" smtClean="0"/>
              <a:t>callbacks</a:t>
            </a:r>
            <a:endParaRPr lang="zh-CN" altLang="en-US" sz="1400" dirty="0"/>
          </a:p>
        </p:txBody>
      </p:sp>
      <p:sp>
        <p:nvSpPr>
          <p:cNvPr id="8" name="菱形 7"/>
          <p:cNvSpPr/>
          <p:nvPr/>
        </p:nvSpPr>
        <p:spPr>
          <a:xfrm>
            <a:off x="4251958" y="2421344"/>
            <a:ext cx="3226527" cy="8621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methods</a:t>
            </a:r>
            <a:r>
              <a:rPr lang="zh-CN" altLang="en-US" sz="1400" dirty="0" smtClean="0"/>
              <a:t>值</a:t>
            </a:r>
            <a:r>
              <a:rPr lang="en-US" altLang="zh-CN" sz="1400" dirty="0" smtClean="0"/>
              <a:t>===“methods”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368937" y="2590984"/>
            <a:ext cx="3135674" cy="4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args</a:t>
            </a:r>
            <a:r>
              <a:rPr lang="zh-CN" altLang="en-US" sz="1400" dirty="0" smtClean="0"/>
              <a:t>更新</a:t>
            </a:r>
            <a:r>
              <a:rPr lang="en-US" altLang="zh-CN" sz="1400" dirty="0" smtClean="0"/>
              <a:t>remote(</a:t>
            </a:r>
            <a:r>
              <a:rPr lang="zh-CN" altLang="en-US" sz="1400" dirty="0" smtClean="0"/>
              <a:t>远端方法代理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0" name="菱形 9"/>
          <p:cNvSpPr/>
          <p:nvPr/>
        </p:nvSpPr>
        <p:spPr>
          <a:xfrm>
            <a:off x="4245427" y="3650350"/>
            <a:ext cx="3226527" cy="8621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methods</a:t>
            </a:r>
            <a:r>
              <a:rPr lang="zh-CN" altLang="en-US" sz="1400" dirty="0" smtClean="0"/>
              <a:t>值</a:t>
            </a:r>
            <a:r>
              <a:rPr lang="en-US" altLang="zh-CN" sz="1400" dirty="0" smtClean="0"/>
              <a:t>===“cull”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8486503" y="3852097"/>
            <a:ext cx="2551611" cy="458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</a:t>
            </a:r>
            <a:r>
              <a:rPr lang="en-US" altLang="zh-CN" sz="1400" dirty="0" err="1" smtClean="0"/>
              <a:t>self.callbacks.local</a:t>
            </a:r>
            <a:r>
              <a:rPr lang="en-US" altLang="zh-CN" sz="1400" dirty="0" smtClean="0"/>
              <a:t>[id]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4245426" y="4814758"/>
            <a:ext cx="3226527" cy="8621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methods</a:t>
            </a:r>
            <a:r>
              <a:rPr lang="zh-CN" altLang="en-US" sz="1400" dirty="0" smtClean="0"/>
              <a:t>值</a:t>
            </a:r>
            <a:r>
              <a:rPr lang="en-US" altLang="zh-CN" sz="1400" dirty="0" smtClean="0"/>
              <a:t>===“string”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486503" y="5021225"/>
            <a:ext cx="2734491" cy="44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smtClean="0"/>
              <a:t>instance</a:t>
            </a:r>
            <a:r>
              <a:rPr lang="zh-CN" altLang="en-US" sz="1400" dirty="0" smtClean="0"/>
              <a:t>调用方法（方法名）</a:t>
            </a:r>
            <a:endParaRPr lang="zh-CN" altLang="en-US" sz="1400" dirty="0"/>
          </a:p>
        </p:txBody>
      </p:sp>
      <p:sp>
        <p:nvSpPr>
          <p:cNvPr id="14" name="菱形 13"/>
          <p:cNvSpPr/>
          <p:nvPr/>
        </p:nvSpPr>
        <p:spPr>
          <a:xfrm>
            <a:off x="4245425" y="5976268"/>
            <a:ext cx="3226527" cy="8621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methods</a:t>
            </a:r>
            <a:r>
              <a:rPr lang="zh-CN" altLang="en-US" sz="1400" dirty="0" smtClean="0"/>
              <a:t>值</a:t>
            </a:r>
            <a:r>
              <a:rPr lang="en-US" altLang="zh-CN" sz="1400" dirty="0" smtClean="0"/>
              <a:t>===“number”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8486503" y="6096015"/>
            <a:ext cx="3257006" cy="46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callbacks.local</a:t>
            </a:r>
            <a:r>
              <a:rPr lang="en-US" altLang="zh-CN" sz="1400" dirty="0" smtClean="0"/>
              <a:t>[id]</a:t>
            </a:r>
            <a:r>
              <a:rPr lang="zh-CN" altLang="en-US" sz="1400" dirty="0" smtClean="0"/>
              <a:t>调用方法（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5" idx="3"/>
            <a:endCxn id="6" idx="1"/>
          </p:cNvCxnSpPr>
          <p:nvPr/>
        </p:nvCxnSpPr>
        <p:spPr>
          <a:xfrm>
            <a:off x="3135086" y="1716677"/>
            <a:ext cx="1776548" cy="1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8" idx="0"/>
          </p:cNvCxnSpPr>
          <p:nvPr/>
        </p:nvCxnSpPr>
        <p:spPr>
          <a:xfrm flipH="1">
            <a:off x="5865222" y="2119084"/>
            <a:ext cx="1" cy="3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 flipH="1">
            <a:off x="5858691" y="3283492"/>
            <a:ext cx="6531" cy="36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2" idx="0"/>
          </p:cNvCxnSpPr>
          <p:nvPr/>
        </p:nvCxnSpPr>
        <p:spPr>
          <a:xfrm flipH="1">
            <a:off x="5858690" y="4512498"/>
            <a:ext cx="1" cy="3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4" idx="0"/>
          </p:cNvCxnSpPr>
          <p:nvPr/>
        </p:nvCxnSpPr>
        <p:spPr>
          <a:xfrm flipH="1">
            <a:off x="5858689" y="5676906"/>
            <a:ext cx="1" cy="29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1"/>
          </p:cNvCxnSpPr>
          <p:nvPr/>
        </p:nvCxnSpPr>
        <p:spPr>
          <a:xfrm flipV="1">
            <a:off x="7478485" y="2794726"/>
            <a:ext cx="890452" cy="5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3"/>
            <a:endCxn id="11" idx="1"/>
          </p:cNvCxnSpPr>
          <p:nvPr/>
        </p:nvCxnSpPr>
        <p:spPr>
          <a:xfrm>
            <a:off x="7471954" y="4081424"/>
            <a:ext cx="1014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13" idx="1"/>
          </p:cNvCxnSpPr>
          <p:nvPr/>
        </p:nvCxnSpPr>
        <p:spPr>
          <a:xfrm>
            <a:off x="7471953" y="5245832"/>
            <a:ext cx="1014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 flipV="1">
            <a:off x="7471952" y="6328790"/>
            <a:ext cx="1014551" cy="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1"/>
          </p:cNvCxnSpPr>
          <p:nvPr/>
        </p:nvCxnSpPr>
        <p:spPr>
          <a:xfrm flipH="1">
            <a:off x="3461657" y="6407342"/>
            <a:ext cx="7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599508" y="6219019"/>
            <a:ext cx="862149" cy="37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结束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471952" y="2549043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7451905" y="377364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468501" y="495932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7468501" y="6094935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5858688" y="3308964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889391" y="4508291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5889391" y="5668491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857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-protocol </a:t>
            </a:r>
            <a:r>
              <a:rPr lang="zh-CN" altLang="en-US" b="1" dirty="0" smtClean="0"/>
              <a:t>可选项</a:t>
            </a:r>
            <a:r>
              <a:rPr lang="en-US" altLang="zh-CN" b="1" dirty="0" smtClean="0"/>
              <a:t>wrap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unwrap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1927" y="1526923"/>
            <a:ext cx="60821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proto(cons, </a:t>
            </a:r>
            <a:r>
              <a:rPr lang="en-US" altLang="zh-CN" dirty="0" smtClean="0"/>
              <a:t>{//cons</a:t>
            </a:r>
            <a:r>
              <a:rPr lang="zh-CN" altLang="en-US" dirty="0" smtClean="0"/>
              <a:t>为自身的方法</a:t>
            </a:r>
            <a:endParaRPr lang="en-US" altLang="zh-CN" dirty="0"/>
          </a:p>
          <a:p>
            <a:r>
              <a:rPr lang="en-US" altLang="zh-CN" dirty="0"/>
              <a:t>        wrap : function (</a:t>
            </a:r>
            <a:r>
              <a:rPr lang="en-US" altLang="zh-CN" dirty="0" err="1"/>
              <a:t>cb</a:t>
            </a:r>
            <a:r>
              <a:rPr lang="en-US" altLang="zh-CN" dirty="0"/>
              <a:t>, id) {</a:t>
            </a:r>
          </a:p>
          <a:p>
            <a:r>
              <a:rPr lang="en-US" altLang="zh-CN" dirty="0"/>
              <a:t>            return weak(</a:t>
            </a:r>
            <a:r>
              <a:rPr lang="en-US" altLang="zh-CN" dirty="0" err="1"/>
              <a:t>cb</a:t>
            </a:r>
            <a:r>
              <a:rPr lang="en-US" altLang="zh-CN" dirty="0"/>
              <a:t>, function </a:t>
            </a:r>
            <a:r>
              <a:rPr lang="en-US" altLang="zh-CN" dirty="0" smtClean="0"/>
              <a:t>(){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/>
              <a:t>console.log('</a:t>
            </a:r>
            <a:r>
              <a:rPr lang="en-US" altLang="zh-CN" dirty="0" err="1"/>
              <a:t>s.cull</a:t>
            </a:r>
            <a:r>
              <a:rPr lang="en-US" altLang="zh-CN" dirty="0"/>
              <a:t>(' + id + ')')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s.cull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      });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unwrap : function (ref, id)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weak.get</a:t>
            </a:r>
            <a:r>
              <a:rPr lang="en-US" altLang="zh-CN" dirty="0" smtClean="0"/>
              <a:t>(ref);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/>
              <a:t>return </a:t>
            </a:r>
            <a:r>
              <a:rPr lang="en-US" altLang="zh-CN" dirty="0" err="1"/>
              <a:t>cb</a:t>
            </a:r>
            <a:r>
              <a:rPr lang="en-US" altLang="zh-CN" dirty="0"/>
              <a:t> || function </a:t>
            </a:r>
            <a:r>
              <a:rPr lang="en-US" altLang="zh-CN" dirty="0" smtClean="0"/>
              <a:t>() </a:t>
            </a:r>
            <a:r>
              <a:rPr lang="en-US" altLang="zh-CN" dirty="0"/>
              <a:t>{};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3423" y="2002672"/>
            <a:ext cx="33375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Wrap:</a:t>
            </a:r>
            <a:r>
              <a:rPr lang="zh-CN" altLang="en-US" dirty="0" smtClean="0"/>
              <a:t>把回调函数打包存在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callback.remote</a:t>
            </a:r>
            <a:r>
              <a:rPr lang="en-US" altLang="zh-CN" dirty="0" smtClean="0"/>
              <a:t>[1,2…]</a:t>
            </a:r>
          </a:p>
          <a:p>
            <a:r>
              <a:rPr lang="en-US" altLang="zh-CN" dirty="0" smtClean="0"/>
              <a:t>Unwrap:</a:t>
            </a:r>
            <a:r>
              <a:rPr lang="zh-CN" altLang="en-US" dirty="0" smtClean="0"/>
              <a:t>调用</a:t>
            </a:r>
            <a:r>
              <a:rPr lang="en-US" altLang="zh-CN" dirty="0"/>
              <a:t>.</a:t>
            </a:r>
            <a:r>
              <a:rPr lang="en-US" altLang="zh-CN" dirty="0" err="1"/>
              <a:t>callback.remote</a:t>
            </a:r>
            <a:r>
              <a:rPr lang="en-US" altLang="zh-CN" dirty="0"/>
              <a:t>[1,2…]</a:t>
            </a:r>
            <a:r>
              <a:rPr lang="zh-CN" altLang="en-US" dirty="0" smtClean="0"/>
              <a:t>时自动把回调函数解包调用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79669" y="5212081"/>
            <a:ext cx="1606731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Wrap:</a:t>
            </a:r>
          </a:p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+….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92924" y="545195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200865" y="5533907"/>
            <a:ext cx="561703" cy="189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656218" y="5533906"/>
            <a:ext cx="561703" cy="189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87739" y="5204068"/>
            <a:ext cx="1423850" cy="85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Unwrap:</a:t>
            </a:r>
          </a:p>
          <a:p>
            <a:pPr algn="ctr"/>
            <a:r>
              <a:rPr lang="en-US" altLang="zh-CN" dirty="0" smtClean="0"/>
              <a:t>return </a:t>
            </a:r>
            <a:r>
              <a:rPr lang="en-US" altLang="zh-CN" dirty="0" err="1" smtClean="0"/>
              <a:t>cb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7981407" y="5509566"/>
            <a:ext cx="561703" cy="189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929" y="541960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-protocol </a:t>
            </a:r>
            <a:r>
              <a:rPr lang="zh-CN" altLang="en-US" b="1" dirty="0" smtClean="0"/>
              <a:t>方法删除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76613" y="5829252"/>
            <a:ext cx="50721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调用</a:t>
            </a:r>
            <a:r>
              <a:rPr lang="en-US" altLang="zh-CN" sz="1400" dirty="0" err="1" smtClean="0"/>
              <a:t>s.cull</a:t>
            </a:r>
            <a:r>
              <a:rPr lang="en-US" altLang="zh-CN" sz="1400" dirty="0" smtClean="0"/>
              <a:t>(id)</a:t>
            </a:r>
            <a:r>
              <a:rPr lang="zh-CN" altLang="en-US" sz="1400" dirty="0" smtClean="0"/>
              <a:t>会删除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之前传过来回调函数</a:t>
            </a:r>
            <a:r>
              <a:rPr lang="en-US" altLang="zh-CN" sz="1400" dirty="0" err="1" smtClean="0"/>
              <a:t>callbacks.remote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方法，并发送消息告诉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让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删除本地记录</a:t>
            </a:r>
            <a:r>
              <a:rPr lang="en-US" altLang="zh-CN" sz="1400" dirty="0" err="1" smtClean="0"/>
              <a:t>callbacks.local</a:t>
            </a:r>
            <a:r>
              <a:rPr lang="zh-CN" altLang="en-US" sz="1400" dirty="0" smtClean="0"/>
              <a:t>里的已经发送给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的回调函数的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方法</a:t>
            </a:r>
            <a:endParaRPr lang="en-US" altLang="zh-CN" sz="14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3066"/>
              </p:ext>
            </p:extLst>
          </p:nvPr>
        </p:nvGraphicFramePr>
        <p:xfrm>
          <a:off x="531812" y="1513114"/>
          <a:ext cx="9047617" cy="410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52">
                  <a:extLst>
                    <a:ext uri="{9D8B030D-6E8A-4147-A177-3AD203B41FA5}">
                      <a16:colId xmlns:a16="http://schemas.microsoft.com/office/drawing/2014/main" val="112006656"/>
                    </a:ext>
                  </a:extLst>
                </a:gridCol>
                <a:gridCol w="447780">
                  <a:extLst>
                    <a:ext uri="{9D8B030D-6E8A-4147-A177-3AD203B41FA5}">
                      <a16:colId xmlns:a16="http://schemas.microsoft.com/office/drawing/2014/main" val="147023668"/>
                    </a:ext>
                  </a:extLst>
                </a:gridCol>
                <a:gridCol w="1295217">
                  <a:extLst>
                    <a:ext uri="{9D8B030D-6E8A-4147-A177-3AD203B41FA5}">
                      <a16:colId xmlns:a16="http://schemas.microsoft.com/office/drawing/2014/main" val="1429789529"/>
                    </a:ext>
                  </a:extLst>
                </a:gridCol>
                <a:gridCol w="1554061">
                  <a:extLst>
                    <a:ext uri="{9D8B030D-6E8A-4147-A177-3AD203B41FA5}">
                      <a16:colId xmlns:a16="http://schemas.microsoft.com/office/drawing/2014/main" val="2884329825"/>
                    </a:ext>
                  </a:extLst>
                </a:gridCol>
                <a:gridCol w="722521">
                  <a:extLst>
                    <a:ext uri="{9D8B030D-6E8A-4147-A177-3AD203B41FA5}">
                      <a16:colId xmlns:a16="http://schemas.microsoft.com/office/drawing/2014/main" val="1757688153"/>
                    </a:ext>
                  </a:extLst>
                </a:gridCol>
                <a:gridCol w="1172157">
                  <a:extLst>
                    <a:ext uri="{9D8B030D-6E8A-4147-A177-3AD203B41FA5}">
                      <a16:colId xmlns:a16="http://schemas.microsoft.com/office/drawing/2014/main" val="1676466006"/>
                    </a:ext>
                  </a:extLst>
                </a:gridCol>
                <a:gridCol w="1043137">
                  <a:extLst>
                    <a:ext uri="{9D8B030D-6E8A-4147-A177-3AD203B41FA5}">
                      <a16:colId xmlns:a16="http://schemas.microsoft.com/office/drawing/2014/main" val="4246308401"/>
                    </a:ext>
                  </a:extLst>
                </a:gridCol>
                <a:gridCol w="1681792">
                  <a:extLst>
                    <a:ext uri="{9D8B030D-6E8A-4147-A177-3AD203B41FA5}">
                      <a16:colId xmlns:a16="http://schemas.microsoft.com/office/drawing/2014/main" val="1170229012"/>
                    </a:ext>
                  </a:extLst>
                </a:gridCol>
              </a:tblGrid>
              <a:tr h="125446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s.instance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</a:t>
                      </a:r>
                      <a:r>
                        <a:rPr lang="zh-CN" altLang="en-US" sz="1400" dirty="0" smtClean="0"/>
                        <a:t>自己的方法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s.callback.remote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s.callback.local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c.instance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</a:t>
                      </a: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自己的方法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c.callback.remote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c.callback.local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43193"/>
                  </a:ext>
                </a:extLst>
              </a:tr>
              <a:tr h="103623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,y:555}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91882"/>
                  </a:ext>
                </a:extLst>
              </a:tr>
              <a:tr h="65942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,y:555}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 ,g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2392"/>
                  </a:ext>
                </a:extLst>
              </a:tr>
              <a:tr h="103623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,y:555}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 ,g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3389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33063" y="572153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{</a:t>
            </a:r>
            <a:r>
              <a:rPr lang="en-US" altLang="zh-CN" sz="1400" dirty="0"/>
              <a:t>//</a:t>
            </a:r>
            <a:r>
              <a:rPr lang="zh-CN" altLang="en-US" sz="1400" dirty="0"/>
              <a:t>删除</a:t>
            </a:r>
            <a:r>
              <a:rPr lang="en-US" altLang="zh-CN" sz="1400" dirty="0"/>
              <a:t>id</a:t>
            </a:r>
            <a:r>
              <a:rPr lang="zh-CN" altLang="en-US" sz="1400" dirty="0"/>
              <a:t>为</a:t>
            </a:r>
            <a:r>
              <a:rPr lang="en-US" altLang="zh-CN" sz="1400" dirty="0"/>
              <a:t>0</a:t>
            </a:r>
            <a:r>
              <a:rPr lang="zh-CN" altLang="en-US" sz="1400" dirty="0"/>
              <a:t>的消息</a:t>
            </a:r>
          </a:p>
          <a:p>
            <a:r>
              <a:rPr lang="zh-CN" altLang="en-US" sz="1400" dirty="0"/>
              <a:t>        method : 'cull',</a:t>
            </a:r>
          </a:p>
          <a:p>
            <a:r>
              <a:rPr lang="zh-CN" altLang="en-US" sz="1400" dirty="0"/>
              <a:t>        arguments : [ </a:t>
            </a:r>
            <a:r>
              <a:rPr lang="en-US" altLang="zh-CN" sz="1400" dirty="0"/>
              <a:t>0</a:t>
            </a:r>
            <a:r>
              <a:rPr lang="zh-CN" altLang="en-US" sz="1400" dirty="0"/>
              <a:t> ]</a:t>
            </a:r>
          </a:p>
          <a:p>
            <a:r>
              <a:rPr lang="zh-CN" altLang="en-US" sz="1400" dirty="0"/>
              <a:t>}</a:t>
            </a:r>
            <a:endParaRPr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9579429" y="404981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zh-CN" altLang="en-US" sz="1400" dirty="0" smtClean="0"/>
              <a:t>发送删除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方法的消息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>
          <a:xfrm>
            <a:off x="9579429" y="4877268"/>
            <a:ext cx="2106065" cy="541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</a:t>
            </a:r>
            <a:r>
              <a:rPr lang="zh-CN" altLang="en-US" sz="1400" dirty="0" smtClean="0"/>
              <a:t>收到删除</a:t>
            </a:r>
            <a:r>
              <a:rPr lang="en-US" altLang="zh-CN" sz="1400" dirty="0"/>
              <a:t>0</a:t>
            </a:r>
            <a:r>
              <a:rPr lang="zh-CN" altLang="en-US" sz="1400" dirty="0"/>
              <a:t>方法的</a:t>
            </a:r>
            <a:r>
              <a:rPr lang="zh-CN" altLang="en-US" sz="1400" dirty="0" smtClean="0"/>
              <a:t>消息并处理后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142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</a:t>
            </a:r>
            <a:r>
              <a:rPr lang="en-US" altLang="zh-CN" b="1" dirty="0" err="1" smtClean="0"/>
              <a:t>node</a:t>
            </a:r>
            <a:r>
              <a:rPr lang="en-US" altLang="zh-CN" b="1" dirty="0" smtClean="0"/>
              <a:t>-protocol links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32706" y="1552584"/>
            <a:ext cx="5126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如果要发送的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里有循环结构，消息中的</a:t>
            </a:r>
            <a:r>
              <a:rPr lang="en-US" altLang="zh-CN" dirty="0" smtClean="0"/>
              <a:t>links</a:t>
            </a:r>
            <a:r>
              <a:rPr lang="zh-CN" altLang="en-US" dirty="0" smtClean="0"/>
              <a:t>有内容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data = { a : 5, b : [ { c : 5 } ] };</a:t>
            </a:r>
            <a:br>
              <a:rPr lang="en-US" altLang="zh-CN" dirty="0"/>
            </a:br>
            <a:r>
              <a:rPr lang="en-US" altLang="zh-CN" dirty="0" err="1" smtClean="0"/>
              <a:t>data.b.push</a:t>
            </a:r>
            <a:r>
              <a:rPr lang="en-US" altLang="zh-CN" dirty="0" smtClean="0"/>
              <a:t>(data);</a:t>
            </a:r>
          </a:p>
          <a:p>
            <a:r>
              <a:rPr lang="zh-CN" altLang="en-US" dirty="0" smtClean="0"/>
              <a:t>发送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08015" y="39234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  <a:endParaRPr lang="en-US" altLang="zh-CN" dirty="0"/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method" : 12,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arguments" : [ { "a" : 5, "b" : [ { "c" : 5 } ,'[Circular]'] } ],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callbacks" : {},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links" : [ { "from" : [ 0 ], "to" : [ 0, "b", 1 ] } 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0477" y="3189448"/>
            <a:ext cx="4336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‘from’</a:t>
            </a:r>
            <a:r>
              <a:rPr lang="zh-CN" altLang="en-US" dirty="0" smtClean="0"/>
              <a:t>的值指向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里循环数据结构的位置，即该位置的数据结构为一个循环数据结构，而</a:t>
            </a:r>
            <a:r>
              <a:rPr lang="en-US" altLang="zh-CN" dirty="0" smtClean="0"/>
              <a:t>’to’</a:t>
            </a:r>
            <a:r>
              <a:rPr lang="zh-CN" altLang="en-US" dirty="0" smtClean="0"/>
              <a:t>的值指向该循环结构在数据中循环的位置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解析时，根据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的路径找到循环结构本身，</a:t>
            </a:r>
            <a:r>
              <a:rPr lang="en-US" altLang="zh-CN" dirty="0" smtClean="0"/>
              <a:t>to</a:t>
            </a:r>
            <a:r>
              <a:rPr lang="zh-CN" altLang="en-US" dirty="0" smtClean="0"/>
              <a:t>的路径找到循环结构循环的地方，将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里的数据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to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8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-protocol </a:t>
            </a:r>
            <a:r>
              <a:rPr lang="zh-CN" altLang="en-US" b="1" dirty="0"/>
              <a:t>方法与事件说明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0523"/>
              </p:ext>
            </p:extLst>
          </p:nvPr>
        </p:nvGraphicFramePr>
        <p:xfrm>
          <a:off x="849085" y="1541418"/>
          <a:ext cx="10655525" cy="189149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3997533623"/>
                    </a:ext>
                  </a:extLst>
                </a:gridCol>
                <a:gridCol w="8434839">
                  <a:extLst>
                    <a:ext uri="{9D8B030D-6E8A-4147-A177-3AD203B41FA5}">
                      <a16:colId xmlns:a16="http://schemas.microsoft.com/office/drawing/2014/main" val="1329677170"/>
                    </a:ext>
                  </a:extLst>
                </a:gridCol>
              </a:tblGrid>
              <a:tr h="27726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.start()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调用</a:t>
                      </a:r>
                      <a:r>
                        <a:rPr lang="en-US" altLang="zh-CN" sz="1400" dirty="0" smtClean="0"/>
                        <a:t>.request()</a:t>
                      </a:r>
                      <a:r>
                        <a:rPr lang="zh-CN" altLang="en-US" sz="1400" dirty="0" smtClean="0"/>
                        <a:t>来达到发送方法交换消息的目的</a:t>
                      </a:r>
                      <a:endParaRPr lang="en-US" altLang="zh-C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32689"/>
                  </a:ext>
                </a:extLst>
              </a:tr>
              <a:tr h="47135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.request(methods, </a:t>
                      </a:r>
                      <a:r>
                        <a:rPr lang="en-US" altLang="zh-CN" sz="1400" dirty="0" err="1" smtClean="0"/>
                        <a:t>args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发送</a:t>
                      </a:r>
                      <a:r>
                        <a:rPr lang="en-US" altLang="zh-CN" sz="1400" dirty="0" smtClean="0"/>
                        <a:t>”</a:t>
                      </a:r>
                      <a:r>
                        <a:rPr lang="en-US" altLang="zh-CN" sz="1400" dirty="0" err="1" smtClean="0"/>
                        <a:t>methos</a:t>
                      </a:r>
                      <a:r>
                        <a:rPr lang="en-US" altLang="zh-CN" sz="1400" dirty="0" smtClean="0"/>
                        <a:t>”</a:t>
                      </a:r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methods</a:t>
                      </a:r>
                      <a:r>
                        <a:rPr lang="zh-CN" altLang="en-US" sz="1400" dirty="0" smtClean="0"/>
                        <a:t>的消息，</a:t>
                      </a:r>
                      <a:r>
                        <a:rPr lang="en-US" altLang="zh-CN" sz="1400" dirty="0" err="1" smtClean="0"/>
                        <a:t>args</a:t>
                      </a:r>
                      <a:r>
                        <a:rPr lang="zh-CN" altLang="en-US" sz="1400" dirty="0" smtClean="0"/>
                        <a:t>为原始</a:t>
                      </a:r>
                      <a:r>
                        <a:rPr lang="en-US" altLang="zh-CN" sz="1400" dirty="0" smtClean="0"/>
                        <a:t>arguments</a:t>
                      </a:r>
                      <a:r>
                        <a:rPr lang="zh-CN" altLang="en-US" sz="1400" dirty="0" smtClean="0"/>
                        <a:t>，经过处理</a:t>
                      </a:r>
                      <a:r>
                        <a:rPr lang="en-US" altLang="zh-CN" sz="1400" dirty="0" err="1" smtClean="0"/>
                        <a:t>args</a:t>
                      </a:r>
                      <a:r>
                        <a:rPr lang="zh-CN" altLang="en-US" sz="1400" dirty="0" smtClean="0"/>
                        <a:t>里的函数和循环结构会被替代成占位符（</a:t>
                      </a:r>
                      <a:r>
                        <a:rPr lang="en-US" altLang="zh-CN" sz="1400" dirty="0" smtClean="0"/>
                        <a:t>’[Function]’,’[Circular]’</a:t>
                      </a:r>
                      <a:r>
                        <a:rPr lang="zh-CN" altLang="en-US" sz="1400" dirty="0" smtClean="0"/>
                        <a:t>），最后</a:t>
                      </a:r>
                      <a:r>
                        <a:rPr lang="en-US" altLang="zh-CN" sz="1400" dirty="0" smtClean="0"/>
                        <a:t>emit(‘request’</a:t>
                      </a:r>
                      <a:r>
                        <a:rPr lang="zh-CN" altLang="en-US" sz="1400" dirty="0" smtClean="0"/>
                        <a:t>，消息）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4337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.handle(</a:t>
                      </a:r>
                      <a:r>
                        <a:rPr lang="en-US" altLang="zh-CN" sz="1400" dirty="0" err="1" smtClean="0"/>
                        <a:t>req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处理收到的消息</a:t>
                      </a:r>
                      <a:r>
                        <a:rPr lang="en-US" altLang="zh-CN" sz="1400" dirty="0" err="1" smtClean="0"/>
                        <a:t>req</a:t>
                      </a:r>
                      <a:endParaRPr lang="en-US" altLang="zh-C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09056"/>
                  </a:ext>
                </a:extLst>
              </a:tr>
              <a:tr h="76373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</a:t>
                      </a:r>
                      <a:r>
                        <a:rPr lang="en-US" altLang="zh-CN" sz="1400" dirty="0" err="1" smtClean="0"/>
                        <a:t>handleMethods</a:t>
                      </a:r>
                      <a:r>
                        <a:rPr lang="en-US" altLang="zh-CN" sz="1400" dirty="0" smtClean="0"/>
                        <a:t>(methods)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如果在</a:t>
                      </a:r>
                      <a:r>
                        <a:rPr lang="en-US" altLang="zh-CN" sz="1400" dirty="0" smtClean="0"/>
                        <a:t>.handle</a:t>
                      </a:r>
                      <a:r>
                        <a:rPr lang="zh-CN" altLang="en-US" sz="1400" dirty="0" smtClean="0"/>
                        <a:t>里判断出是一个方法交换消息，则将解析后的</a:t>
                      </a:r>
                      <a:r>
                        <a:rPr lang="en-US" altLang="zh-CN" sz="1400" dirty="0" smtClean="0"/>
                        <a:t>arguments</a:t>
                      </a:r>
                      <a:r>
                        <a:rPr lang="zh-CN" altLang="en-US" sz="1400" dirty="0" smtClean="0"/>
                        <a:t>传进来，保存好对方拥有的方法信息以待调用，最后</a:t>
                      </a:r>
                      <a:r>
                        <a:rPr lang="en-US" altLang="zh-CN" sz="1400" dirty="0" smtClean="0"/>
                        <a:t>.emit(‘remote’, </a:t>
                      </a:r>
                      <a:r>
                        <a:rPr lang="en-US" altLang="zh-CN" sz="1400" dirty="0" err="1" smtClean="0"/>
                        <a:t>self.remote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同时</a:t>
                      </a:r>
                      <a:r>
                        <a:rPr lang="en-US" altLang="zh-CN" sz="1400" dirty="0" smtClean="0"/>
                        <a:t>.emit(‘ready’)</a:t>
                      </a:r>
                      <a:r>
                        <a:rPr lang="zh-CN" altLang="en-US" sz="1400" dirty="0" smtClean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5351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26409"/>
              </p:ext>
            </p:extLst>
          </p:nvPr>
        </p:nvGraphicFramePr>
        <p:xfrm>
          <a:off x="849084" y="3821421"/>
          <a:ext cx="10655525" cy="283489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3107">
                  <a:extLst>
                    <a:ext uri="{9D8B030D-6E8A-4147-A177-3AD203B41FA5}">
                      <a16:colId xmlns:a16="http://schemas.microsoft.com/office/drawing/2014/main" val="3702421016"/>
                    </a:ext>
                  </a:extLst>
                </a:gridCol>
                <a:gridCol w="9072418">
                  <a:extLst>
                    <a:ext uri="{9D8B030D-6E8A-4147-A177-3AD203B41FA5}">
                      <a16:colId xmlns:a16="http://schemas.microsoft.com/office/drawing/2014/main" val="3874279212"/>
                    </a:ext>
                  </a:extLst>
                </a:gridCol>
              </a:tblGrid>
              <a:tr h="4640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.on(‘request’, cd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req</a:t>
                      </a:r>
                      <a:r>
                        <a:rPr lang="en-US" altLang="zh-CN" sz="1400" dirty="0" smtClean="0"/>
                        <a:t>))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自己要发送消息的时候触发，回调函数里可获得</a:t>
                      </a:r>
                      <a:r>
                        <a:rPr lang="en-US" altLang="zh-CN" sz="1400" dirty="0" err="1" smtClean="0"/>
                        <a:t>req</a:t>
                      </a:r>
                      <a:r>
                        <a:rPr lang="zh-CN" altLang="en-US" sz="1400" dirty="0" smtClean="0"/>
                        <a:t>为发送的消息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03591"/>
                  </a:ext>
                </a:extLst>
              </a:tr>
              <a:tr h="4640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.on('remote',</a:t>
                      </a:r>
                      <a:r>
                        <a:rPr lang="en-US" altLang="zh-CN" sz="1400" dirty="0" err="1" smtClean="0"/>
                        <a:t>cb</a:t>
                      </a:r>
                      <a:r>
                        <a:rPr lang="en-US" altLang="zh-CN" sz="1400" dirty="0" smtClean="0"/>
                        <a:t>(remote))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收到对方的方法交换消息并处理好后触发，回调里</a:t>
                      </a:r>
                      <a:r>
                        <a:rPr lang="en-US" altLang="zh-CN" sz="1400" dirty="0" smtClean="0"/>
                        <a:t>remote</a:t>
                      </a:r>
                      <a:r>
                        <a:rPr lang="zh-CN" altLang="en-US" sz="1400" dirty="0" smtClean="0"/>
                        <a:t>是对方方法的代理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7330"/>
                  </a:ext>
                </a:extLst>
              </a:tr>
              <a:tr h="4640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.on('fail', </a:t>
                      </a:r>
                      <a:r>
                        <a:rPr lang="en-US" altLang="zh-CN" sz="1400" dirty="0" err="1" smtClean="0"/>
                        <a:t>cb</a:t>
                      </a:r>
                      <a:r>
                        <a:rPr lang="en-US" altLang="zh-CN" sz="1400" dirty="0" smtClean="0"/>
                        <a:t> (err))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在收到方法调用消息但是自己找不到这个方法时触发，</a:t>
                      </a:r>
                      <a:r>
                        <a:rPr lang="en-US" altLang="zh-CN" sz="1400" dirty="0" smtClean="0"/>
                        <a:t>err</a:t>
                      </a:r>
                      <a:r>
                        <a:rPr lang="zh-CN" altLang="en-US" sz="1400" dirty="0" smtClean="0"/>
                        <a:t>为失败信息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36338"/>
                  </a:ext>
                </a:extLst>
              </a:tr>
              <a:tr h="4640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.on('error', </a:t>
                      </a:r>
                      <a:r>
                        <a:rPr lang="en-US" altLang="zh-CN" sz="1400" dirty="0" err="1" smtClean="0"/>
                        <a:t>cb</a:t>
                      </a:r>
                      <a:r>
                        <a:rPr lang="en-US" altLang="zh-CN" sz="1400" dirty="0" smtClean="0"/>
                        <a:t> (err) 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代码发生了错误时触发，通过回调的</a:t>
                      </a:r>
                      <a:r>
                        <a:rPr lang="en-US" altLang="zh-CN" sz="1400" dirty="0" smtClean="0"/>
                        <a:t>err</a:t>
                      </a:r>
                      <a:r>
                        <a:rPr lang="zh-CN" altLang="en-US" sz="1400" dirty="0" smtClean="0"/>
                        <a:t>可以查看错误信息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0422"/>
                  </a:ext>
                </a:extLst>
              </a:tr>
              <a:tr h="76225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.on(‘ready’)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与</a:t>
                      </a:r>
                      <a:r>
                        <a:rPr lang="en-US" altLang="zh-CN" sz="1400" dirty="0" smtClean="0"/>
                        <a:t>remote</a:t>
                      </a:r>
                      <a:r>
                        <a:rPr lang="zh-CN" altLang="en-US" sz="1400" dirty="0" smtClean="0"/>
                        <a:t>一同触发，区别是无法获得</a:t>
                      </a:r>
                      <a:r>
                        <a:rPr lang="en-US" altLang="zh-CN" sz="1400" dirty="0" smtClean="0"/>
                        <a:t>remote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2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继承了旧</a:t>
            </a:r>
            <a:r>
              <a:rPr lang="en-US" altLang="zh-CN" dirty="0" smtClean="0"/>
              <a:t>stream</a:t>
            </a:r>
          </a:p>
          <a:p>
            <a:r>
              <a:rPr lang="en-US" altLang="zh-CN" dirty="0" err="1" smtClean="0"/>
              <a:t>Dnode</a:t>
            </a:r>
            <a:r>
              <a:rPr lang="zh-CN" altLang="en-US" dirty="0" smtClean="0"/>
              <a:t>流实例拥有一个</a:t>
            </a:r>
            <a:r>
              <a:rPr lang="en-US" altLang="zh-CN" dirty="0" err="1" smtClean="0"/>
              <a:t>dnode</a:t>
            </a:r>
            <a:r>
              <a:rPr lang="en-US" altLang="zh-CN" dirty="0" smtClean="0"/>
              <a:t>-protocol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.proto(),</a:t>
            </a:r>
            <a:r>
              <a:rPr lang="zh-CN" altLang="en-US" dirty="0" smtClean="0"/>
              <a:t>通过监听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的各种事件要触发流的各种事件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1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zh-CN" altLang="en-US" b="1" dirty="0" smtClean="0"/>
              <a:t>流与</a:t>
            </a:r>
            <a:r>
              <a:rPr lang="en-US" altLang="zh-CN" b="1" dirty="0" err="1" smtClean="0"/>
              <a:t>dnode</a:t>
            </a:r>
            <a:r>
              <a:rPr lang="en-US" altLang="zh-CN" b="1" dirty="0" smtClean="0"/>
              <a:t>-protocol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88245" y="167084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dnode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4681" y="1718913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node</a:t>
            </a:r>
            <a:r>
              <a:rPr lang="en-US" altLang="zh-CN" dirty="0" smtClean="0"/>
              <a:t>-protocol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41816" y="2271490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onRemote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73682" y="2272145"/>
            <a:ext cx="19736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emote|ready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1815" y="2729345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onRequest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73681" y="2729345"/>
            <a:ext cx="197361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41815" y="3187200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onFail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3681" y="3187199"/>
            <a:ext cx="197361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41815" y="3645055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onError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73681" y="3644400"/>
            <a:ext cx="1973618" cy="45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4987040" y="2882071"/>
            <a:ext cx="1260764" cy="61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73681" y="4331182"/>
            <a:ext cx="1973618" cy="4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.handle()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41815" y="4331182"/>
            <a:ext cx="1419348" cy="4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.handle()</a:t>
            </a:r>
            <a:endParaRPr lang="zh-CN" altLang="en-US" dirty="0"/>
          </a:p>
        </p:txBody>
      </p:sp>
      <p:sp>
        <p:nvSpPr>
          <p:cNvPr id="19" name="左箭头 18"/>
          <p:cNvSpPr/>
          <p:nvPr/>
        </p:nvSpPr>
        <p:spPr>
          <a:xfrm>
            <a:off x="4987040" y="4403099"/>
            <a:ext cx="1108960" cy="318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51864" y="2991375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emit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/>
          <p:cNvSpPr/>
          <p:nvPr/>
        </p:nvSpPr>
        <p:spPr>
          <a:xfrm>
            <a:off x="2470369" y="5256014"/>
            <a:ext cx="903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.opts.</a:t>
            </a:r>
            <a:r>
              <a:rPr lang="zh-CN" altLang="en-US" dirty="0" smtClean="0"/>
              <a:t>emit可指定流数据发送为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），默认为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则消息之间通过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分隔，若指定为</a:t>
            </a:r>
            <a:r>
              <a:rPr lang="en-US" altLang="zh-CN" dirty="0" smtClean="0"/>
              <a:t>”object”</a:t>
            </a:r>
            <a:r>
              <a:rPr lang="zh-CN" altLang="en-US" dirty="0" smtClean="0"/>
              <a:t>则每次发送一个消息。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流过程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189017" y="2105891"/>
            <a:ext cx="332509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source.emit</a:t>
            </a:r>
            <a:r>
              <a:rPr lang="en-US" altLang="zh-CN" dirty="0" smtClean="0"/>
              <a:t> (‘request’,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70073" y="2105891"/>
            <a:ext cx="344978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source.emit</a:t>
            </a:r>
            <a:r>
              <a:rPr lang="en-US" altLang="zh-CN" dirty="0" smtClean="0"/>
              <a:t> (‘data’,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70073" y="3158836"/>
            <a:ext cx="344978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es.write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89017" y="3158836"/>
            <a:ext cx="332509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des.handle</a:t>
            </a:r>
            <a:r>
              <a:rPr lang="en-US" altLang="zh-CN" dirty="0"/>
              <a:t> </a:t>
            </a:r>
            <a:r>
              <a:rPr lang="en-US" altLang="zh-CN" dirty="0" smtClean="0"/>
              <a:t>(row)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9017" y="4211782"/>
            <a:ext cx="3325092" cy="88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des.emit</a:t>
            </a:r>
            <a:r>
              <a:rPr lang="en-US" altLang="zh-CN" dirty="0" smtClean="0"/>
              <a:t> (‘</a:t>
            </a:r>
            <a:r>
              <a:rPr lang="en-US" altLang="zh-CN" dirty="0" err="1" smtClean="0"/>
              <a:t>remote’,remote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es.emit</a:t>
            </a:r>
            <a:r>
              <a:rPr lang="en-US" altLang="zh-CN" dirty="0" smtClean="0"/>
              <a:t>(‘ready’)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63090" y="1493011"/>
            <a:ext cx="25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模拟方法交换消息过程</a:t>
            </a:r>
            <a:endParaRPr lang="en-US" altLang="zh-CN" dirty="0"/>
          </a:p>
        </p:txBody>
      </p:sp>
      <p:sp>
        <p:nvSpPr>
          <p:cNvPr id="11" name="右箭头 10"/>
          <p:cNvSpPr/>
          <p:nvPr/>
        </p:nvSpPr>
        <p:spPr>
          <a:xfrm>
            <a:off x="5680364" y="2202873"/>
            <a:ext cx="651163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8042564" y="2531918"/>
            <a:ext cx="152400" cy="57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699162" y="3584863"/>
            <a:ext cx="152400" cy="57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680364" y="3252354"/>
            <a:ext cx="651163" cy="187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 </a:t>
            </a:r>
            <a:r>
              <a:rPr lang="zh-CN" altLang="en-US" b="1" dirty="0" smtClean="0"/>
              <a:t>流实现 </a:t>
            </a:r>
            <a:r>
              <a:rPr lang="en-US" altLang="zh-CN" b="1" dirty="0" smtClean="0"/>
              <a:t>write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3833" y="1717963"/>
            <a:ext cx="344978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source.emit</a:t>
            </a:r>
            <a:r>
              <a:rPr lang="en-US" altLang="zh-CN" dirty="0" smtClean="0"/>
              <a:t> (‘data’,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3833" y="4362696"/>
            <a:ext cx="344978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es.write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836324" y="2143990"/>
            <a:ext cx="278476" cy="2031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82640" y="1717963"/>
            <a:ext cx="3325092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source.emit</a:t>
            </a:r>
            <a:r>
              <a:rPr lang="en-US" altLang="zh-CN" dirty="0" smtClean="0"/>
              <a:t> (‘request’,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左箭头 9"/>
          <p:cNvSpPr/>
          <p:nvPr/>
        </p:nvSpPr>
        <p:spPr>
          <a:xfrm>
            <a:off x="5871556" y="1811481"/>
            <a:ext cx="653143" cy="18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25588" y="223649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opts.emit</a:t>
            </a:r>
            <a:endParaRPr lang="en-US" altLang="zh-CN" dirty="0" smtClean="0"/>
          </a:p>
          <a:p>
            <a:r>
              <a:rPr lang="en-US" altLang="zh-CN" dirty="0" smtClean="0"/>
              <a:t>=“object”:</a:t>
            </a:r>
            <a:r>
              <a:rPr lang="en-US" altLang="zh-CN" dirty="0" err="1" smtClean="0"/>
              <a:t>req</a:t>
            </a:r>
            <a:endParaRPr lang="en-US" altLang="zh-CN" dirty="0" smtClean="0"/>
          </a:p>
          <a:p>
            <a:r>
              <a:rPr lang="en-US" altLang="zh-CN" dirty="0"/>
              <a:t>!=“object”:</a:t>
            </a:r>
            <a:r>
              <a:rPr lang="en-US" altLang="zh-CN" dirty="0" err="1"/>
              <a:t>json.stringify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) + '\n'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31848" y="4367437"/>
            <a:ext cx="38758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buf</a:t>
            </a:r>
            <a:r>
              <a:rPr lang="zh-CN" altLang="en-US" dirty="0"/>
              <a:t>.</a:t>
            </a:r>
            <a:r>
              <a:rPr lang="zh-CN" altLang="en-US" dirty="0" smtClean="0"/>
              <a:t>slice </a:t>
            </a:r>
            <a:r>
              <a:rPr lang="en-US" altLang="zh-CN" dirty="0" smtClean="0"/>
              <a:t>=== “function”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传递，以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分隔 ：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传递，单个</a:t>
            </a:r>
            <a:r>
              <a:rPr lang="en-US" altLang="zh-CN" dirty="0" err="1" smtClean="0"/>
              <a:t>req</a:t>
            </a:r>
            <a:endParaRPr lang="en-US" altLang="zh-CN" dirty="0" smtClean="0"/>
          </a:p>
          <a:p>
            <a:r>
              <a:rPr lang="zh-CN" altLang="en-US" dirty="0" smtClean="0"/>
              <a:t>不排除是二进制流，先转为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再以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6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 smtClean="0"/>
              <a:t>概述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dnode</a:t>
            </a:r>
            <a:r>
              <a:rPr lang="zh-CN" altLang="en-US" b="1" dirty="0" smtClean="0"/>
              <a:t>是什么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Dnode</a:t>
            </a:r>
            <a:r>
              <a:rPr lang="zh-CN" altLang="en-US" sz="2800" dirty="0"/>
              <a:t>是一个类似于</a:t>
            </a:r>
            <a:r>
              <a:rPr lang="en-US" altLang="zh-CN" sz="2800" dirty="0"/>
              <a:t>net</a:t>
            </a:r>
            <a:r>
              <a:rPr lang="zh-CN" altLang="en-US" sz="2800" dirty="0"/>
              <a:t>的双工流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dnode</a:t>
            </a:r>
            <a:r>
              <a:rPr lang="zh-CN" altLang="en-US" sz="2800" dirty="0"/>
              <a:t>实现了远程过程调用，是一个异步</a:t>
            </a:r>
            <a:r>
              <a:rPr lang="en-US" altLang="zh-CN" sz="2800" dirty="0"/>
              <a:t>RPC</a:t>
            </a:r>
            <a:r>
              <a:rPr lang="zh-CN" altLang="en-US" sz="2800" dirty="0"/>
              <a:t>系统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 smtClean="0"/>
              <a:t>Dnode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既可以运行在 </a:t>
            </a:r>
            <a:r>
              <a:rPr lang="en-US" altLang="zh-CN" sz="2800" dirty="0"/>
              <a:t>node.js </a:t>
            </a:r>
            <a:r>
              <a:rPr lang="zh-CN" altLang="en-US" sz="2800" dirty="0"/>
              <a:t>中，也可以</a:t>
            </a:r>
            <a:r>
              <a:rPr lang="zh-CN" altLang="en-US" sz="2800" dirty="0" smtClean="0"/>
              <a:t>通过 </a:t>
            </a:r>
            <a:r>
              <a:rPr lang="en-US" altLang="zh-CN" sz="2800" dirty="0" err="1" smtClean="0"/>
              <a:t>Browserify</a:t>
            </a:r>
            <a:r>
              <a:rPr lang="zh-CN" altLang="en-US" sz="2800" dirty="0" smtClean="0"/>
              <a:t> 运行</a:t>
            </a:r>
            <a:r>
              <a:rPr lang="zh-CN" altLang="en-US" sz="2800" dirty="0"/>
              <a:t>在浏览器中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任何支持 </a:t>
            </a:r>
            <a:r>
              <a:rPr lang="en-US" altLang="zh-CN" sz="2800" dirty="0"/>
              <a:t>Stream </a:t>
            </a:r>
            <a:r>
              <a:rPr lang="zh-CN" altLang="en-US" sz="2800" dirty="0"/>
              <a:t>的传输协议都可以应用 </a:t>
            </a:r>
            <a:r>
              <a:rPr lang="en-US" altLang="zh-CN" sz="2800" dirty="0" err="1" smtClean="0"/>
              <a:t>dnode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消息以新行符（</a:t>
            </a:r>
            <a:r>
              <a:rPr lang="en-US" altLang="zh-CN" sz="2800" dirty="0" smtClean="0"/>
              <a:t>’\n’</a:t>
            </a:r>
            <a:r>
              <a:rPr lang="zh-CN" altLang="en-US" sz="2800" dirty="0" smtClean="0"/>
              <a:t>）分隔。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smtClean="0"/>
              <a:t>write(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):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并分条（以新行符分隔）处理</a:t>
            </a:r>
            <a:endParaRPr lang="en-US" altLang="zh-CN" dirty="0" smtClean="0"/>
          </a:p>
          <a:p>
            <a:r>
              <a:rPr lang="en-US" altLang="zh-CN" dirty="0" smtClean="0"/>
              <a:t>.handle(row):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row</a:t>
            </a:r>
            <a:r>
              <a:rPr lang="zh-CN" altLang="en-US" dirty="0" smtClean="0"/>
              <a:t>消息，如果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没准备好就先存起来等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准备好了再处理，否则调用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</a:t>
            </a:r>
          </a:p>
          <a:p>
            <a:r>
              <a:rPr lang="en-US" altLang="zh-CN" dirty="0" smtClean="0"/>
              <a:t>._</a:t>
            </a:r>
            <a:r>
              <a:rPr lang="en-US" altLang="zh-CN" dirty="0" err="1" smtClean="0"/>
              <a:t>createProto</a:t>
            </a:r>
            <a:r>
              <a:rPr lang="en-US" altLang="zh-CN" dirty="0" smtClean="0"/>
              <a:t>():proto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en-US" altLang="zh-CN" dirty="0" smtClean="0"/>
              <a:t>.end():</a:t>
            </a:r>
            <a:r>
              <a:rPr lang="zh-CN" altLang="en-US" dirty="0" smtClean="0"/>
              <a:t>可读写关闭，</a:t>
            </a:r>
            <a:r>
              <a:rPr lang="en-US" altLang="zh-CN" dirty="0" smtClean="0"/>
              <a:t>emit(‘end’)</a:t>
            </a:r>
          </a:p>
          <a:p>
            <a:r>
              <a:rPr lang="en-US" altLang="zh-CN" dirty="0" smtClean="0"/>
              <a:t>.destroy():</a:t>
            </a:r>
            <a:r>
              <a:rPr lang="en-US" altLang="zh-CN" dirty="0" err="1" smtClean="0"/>
              <a:t>this.end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3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增加</a:t>
            </a:r>
            <a:r>
              <a:rPr lang="en-US" altLang="zh-CN" b="1" dirty="0" smtClean="0"/>
              <a:t>net D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92923" y="3904998"/>
            <a:ext cx="8911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58431" y="1604720"/>
            <a:ext cx="9298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继承了</a:t>
            </a:r>
            <a:r>
              <a:rPr lang="en-US" altLang="zh-CN" dirty="0" err="1" smtClean="0"/>
              <a:t>dnone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.connect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net.connect</a:t>
            </a:r>
            <a:r>
              <a:rPr lang="zh-CN" altLang="en-US" dirty="0" smtClean="0"/>
              <a:t>用法相同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listen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net.listen</a:t>
            </a:r>
            <a:r>
              <a:rPr lang="zh-CN" altLang="en-US" dirty="0"/>
              <a:t>用法</a:t>
            </a:r>
            <a:r>
              <a:rPr lang="zh-CN" altLang="en-US" dirty="0" smtClean="0"/>
              <a:t>相同，实质是创建了一个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流并返回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31219" y="2643665"/>
            <a:ext cx="1946366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createServer</a:t>
            </a:r>
            <a:r>
              <a:rPr lang="zh-CN" altLang="en-US" sz="1400" dirty="0" smtClean="0"/>
              <a:t>建立的</a:t>
            </a:r>
            <a:r>
              <a:rPr lang="en-US" altLang="zh-CN" sz="1400" dirty="0" err="1" smtClean="0"/>
              <a:t>connectionListener</a:t>
            </a:r>
            <a:endParaRPr lang="zh-CN" altLang="en-US" sz="1400" dirty="0"/>
          </a:p>
        </p:txBody>
      </p:sp>
      <p:sp>
        <p:nvSpPr>
          <p:cNvPr id="8" name="左右箭头 7"/>
          <p:cNvSpPr/>
          <p:nvPr/>
        </p:nvSpPr>
        <p:spPr>
          <a:xfrm>
            <a:off x="4247397" y="2949988"/>
            <a:ext cx="966652" cy="4715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双工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389784" y="2643664"/>
            <a:ext cx="184186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dnode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7407382" y="29369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543846" y="2669790"/>
            <a:ext cx="184186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89785" y="3971066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onRemote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89784" y="4428921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onLocal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89784" y="4886776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onEnd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26992" y="6092160"/>
            <a:ext cx="1419348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31219" y="3971066"/>
            <a:ext cx="1683136" cy="45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31217" y="4428265"/>
            <a:ext cx="1683137" cy="45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31217" y="4886119"/>
            <a:ext cx="1683137" cy="45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31217" y="6092160"/>
            <a:ext cx="1683137" cy="45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onError</a:t>
            </a:r>
            <a:endParaRPr lang="zh-CN" altLang="en-US" dirty="0"/>
          </a:p>
        </p:txBody>
      </p:sp>
      <p:sp>
        <p:nvSpPr>
          <p:cNvPr id="20" name="左箭头 19"/>
          <p:cNvSpPr/>
          <p:nvPr/>
        </p:nvSpPr>
        <p:spPr>
          <a:xfrm>
            <a:off x="4247397" y="4489797"/>
            <a:ext cx="742614" cy="457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34390" y="535759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emit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4247397" y="6092160"/>
            <a:ext cx="742614" cy="45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总体关系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42416" y="2129243"/>
            <a:ext cx="1946366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createServer</a:t>
            </a:r>
            <a:r>
              <a:rPr lang="zh-CN" altLang="en-US" sz="1400" dirty="0" smtClean="0"/>
              <a:t>建立的</a:t>
            </a:r>
            <a:r>
              <a:rPr lang="en-US" altLang="zh-CN" sz="1400" dirty="0" err="1" smtClean="0"/>
              <a:t>connectionListener</a:t>
            </a:r>
            <a:endParaRPr lang="zh-CN" altLang="en-US" sz="1400" dirty="0"/>
          </a:p>
        </p:txBody>
      </p:sp>
      <p:sp>
        <p:nvSpPr>
          <p:cNvPr id="6" name="左右箭头 5"/>
          <p:cNvSpPr/>
          <p:nvPr/>
        </p:nvSpPr>
        <p:spPr>
          <a:xfrm>
            <a:off x="4064516" y="2435568"/>
            <a:ext cx="984331" cy="4715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双工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206904" y="2129244"/>
            <a:ext cx="184186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dnode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7224502" y="24225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360966" y="2155370"/>
            <a:ext cx="184186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784360" y="4281784"/>
            <a:ext cx="1946366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net.connect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050203" y="4332512"/>
            <a:ext cx="184186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dnode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048767" y="45996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8185231" y="4332513"/>
            <a:ext cx="1841863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2677175" y="3372389"/>
            <a:ext cx="476847" cy="8316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双工</a:t>
            </a:r>
            <a:endParaRPr lang="zh-CN" altLang="en-US" dirty="0"/>
          </a:p>
        </p:txBody>
      </p:sp>
      <p:sp>
        <p:nvSpPr>
          <p:cNvPr id="15" name="左右箭头 14"/>
          <p:cNvSpPr/>
          <p:nvPr/>
        </p:nvSpPr>
        <p:spPr>
          <a:xfrm>
            <a:off x="3839476" y="4646021"/>
            <a:ext cx="984331" cy="4715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双工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52176" y="245402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352176" y="4599649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可选项</a:t>
            </a:r>
            <a:r>
              <a:rPr lang="en-US" altLang="zh-CN" b="1" dirty="0" smtClean="0"/>
              <a:t>weak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89909" y="1905000"/>
            <a:ext cx="6252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里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unwrap</a:t>
            </a:r>
            <a:r>
              <a:rPr lang="zh-CN" altLang="en-US" dirty="0" smtClean="0"/>
              <a:t>是写好的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的可选项里可以选择关闭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unwrap</a:t>
            </a:r>
            <a:r>
              <a:rPr lang="zh-CN" altLang="en-US" dirty="0" smtClean="0"/>
              <a:t>，即关闭</a:t>
            </a:r>
            <a:r>
              <a:rPr lang="en-US" altLang="zh-CN" dirty="0" smtClean="0"/>
              <a:t>weak</a:t>
            </a:r>
            <a:r>
              <a:rPr lang="zh-CN" altLang="en-US" dirty="0" smtClean="0"/>
              <a:t>，默认是开启的</a:t>
            </a:r>
            <a:endParaRPr lang="en-US" altLang="zh-CN" dirty="0" smtClean="0"/>
          </a:p>
          <a:p>
            <a:r>
              <a:rPr lang="zh-CN" altLang="en-US" dirty="0" smtClean="0"/>
              <a:t>关闭：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weak:false</a:t>
            </a: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/>
              <a:t>wrap : function (</a:t>
            </a:r>
            <a:r>
              <a:rPr lang="en-US" altLang="zh-CN" dirty="0" err="1"/>
              <a:t>cb</a:t>
            </a:r>
            <a:r>
              <a:rPr lang="en-US" altLang="zh-CN" dirty="0"/>
              <a:t>, id) {</a:t>
            </a:r>
          </a:p>
          <a:p>
            <a:r>
              <a:rPr lang="en-US" altLang="zh-CN" dirty="0"/>
              <a:t>            return weak(</a:t>
            </a:r>
            <a:r>
              <a:rPr lang="en-US" altLang="zh-CN" dirty="0" err="1"/>
              <a:t>cb</a:t>
            </a:r>
            <a:r>
              <a:rPr lang="en-US" altLang="zh-CN" dirty="0"/>
              <a:t>, function (){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console.log('</a:t>
            </a:r>
            <a:r>
              <a:rPr lang="en-US" altLang="zh-CN" dirty="0" err="1"/>
              <a:t>s.cull</a:t>
            </a:r>
            <a:r>
              <a:rPr lang="en-US" altLang="zh-CN" dirty="0"/>
              <a:t>(' + id + ')')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s.cull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      });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unwrap : function (ref, id)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cb</a:t>
            </a:r>
            <a:r>
              <a:rPr lang="en-US" altLang="zh-CN" dirty="0"/>
              <a:t> = </a:t>
            </a:r>
            <a:r>
              <a:rPr lang="en-US" altLang="zh-CN" dirty="0" err="1"/>
              <a:t>weak.get</a:t>
            </a:r>
            <a:r>
              <a:rPr lang="en-US" altLang="zh-CN" dirty="0"/>
              <a:t>(ref);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return </a:t>
            </a:r>
            <a:r>
              <a:rPr lang="en-US" altLang="zh-CN" dirty="0" err="1"/>
              <a:t>cb</a:t>
            </a:r>
            <a:r>
              <a:rPr lang="en-US" altLang="zh-CN" dirty="0"/>
              <a:t> || function () {};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42379" y="3751659"/>
            <a:ext cx="3401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启用了</a:t>
            </a:r>
            <a:r>
              <a:rPr lang="en-US" altLang="zh-CN" dirty="0" smtClean="0"/>
              <a:t>weak</a:t>
            </a:r>
            <a:r>
              <a:rPr lang="zh-CN" altLang="en-US" dirty="0" smtClean="0"/>
              <a:t>的时候，在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端如果发生了垃圾回收，则将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的远端回调删除并通知</a:t>
            </a:r>
            <a:r>
              <a:rPr lang="en-US" altLang="zh-CN" dirty="0" smtClean="0"/>
              <a:t>c</a:t>
            </a:r>
            <a:r>
              <a:rPr lang="zh-CN" altLang="en-US" dirty="0" smtClean="0"/>
              <a:t>端将对应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的回调删除掉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9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zh-CN" altLang="en-US" b="1" dirty="0" smtClean="0"/>
              <a:t> 方法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91668"/>
              </p:ext>
            </p:extLst>
          </p:nvPr>
        </p:nvGraphicFramePr>
        <p:xfrm>
          <a:off x="1472336" y="1905000"/>
          <a:ext cx="9918475" cy="292200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2578">
                  <a:extLst>
                    <a:ext uri="{9D8B030D-6E8A-4147-A177-3AD203B41FA5}">
                      <a16:colId xmlns:a16="http://schemas.microsoft.com/office/drawing/2014/main" val="4203295843"/>
                    </a:ext>
                  </a:extLst>
                </a:gridCol>
                <a:gridCol w="7235897">
                  <a:extLst>
                    <a:ext uri="{9D8B030D-6E8A-4147-A177-3AD203B41FA5}">
                      <a16:colId xmlns:a16="http://schemas.microsoft.com/office/drawing/2014/main" val="2427058094"/>
                    </a:ext>
                  </a:extLst>
                </a:gridCol>
              </a:tblGrid>
              <a:tr h="70506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baseline="0" dirty="0" smtClean="0"/>
                        <a:t> d = </a:t>
                      </a:r>
                      <a:r>
                        <a:rPr lang="en-US" altLang="zh-CN" sz="1400" dirty="0" err="1" smtClean="0"/>
                        <a:t>dnode</a:t>
                      </a:r>
                      <a:r>
                        <a:rPr lang="en-US" altLang="zh-CN" sz="1400" dirty="0" smtClean="0"/>
                        <a:t>(cons, opts={})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</a:t>
                      </a:r>
                      <a:r>
                        <a:rPr lang="en-US" altLang="zh-CN" sz="1400" dirty="0" err="1" smtClean="0"/>
                        <a:t>dnode</a:t>
                      </a:r>
                      <a:r>
                        <a:rPr lang="zh-CN" altLang="en-US" sz="1400" dirty="0" smtClean="0"/>
                        <a:t>实例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59525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.connect()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建立连接，返回</a:t>
                      </a:r>
                      <a:r>
                        <a:rPr lang="en-US" altLang="zh-CN" sz="1400" dirty="0" err="1" smtClean="0"/>
                        <a:t>dnode</a:t>
                      </a:r>
                      <a:r>
                        <a:rPr lang="zh-CN" altLang="en-US" sz="1400" dirty="0" smtClean="0"/>
                        <a:t>实例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9388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.listen()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返回一个</a:t>
                      </a:r>
                      <a:r>
                        <a:rPr lang="en-US" altLang="zh-CN" sz="1400" dirty="0" smtClean="0"/>
                        <a:t>net</a:t>
                      </a:r>
                      <a:r>
                        <a:rPr lang="zh-CN" altLang="en-US" sz="1400" dirty="0" smtClean="0"/>
                        <a:t>的</a:t>
                      </a:r>
                      <a:r>
                        <a:rPr lang="en-US" altLang="zh-CN" sz="1400" dirty="0" smtClean="0"/>
                        <a:t>server</a:t>
                      </a:r>
                      <a:r>
                        <a:rPr lang="zh-CN" altLang="en-US" sz="1400" dirty="0" smtClean="0"/>
                        <a:t>实例，每建立一个连接创建一个</a:t>
                      </a:r>
                      <a:r>
                        <a:rPr lang="en-US" altLang="zh-CN" sz="1400" dirty="0" err="1" smtClean="0"/>
                        <a:t>dnode</a:t>
                      </a:r>
                      <a:r>
                        <a:rPr lang="zh-CN" altLang="en-US" sz="1400" dirty="0" smtClean="0"/>
                        <a:t>流实例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74433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.write(</a:t>
                      </a:r>
                      <a:r>
                        <a:rPr lang="en-US" altLang="zh-CN" sz="1400" dirty="0" err="1" smtClean="0"/>
                        <a:t>buf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写入一段或一个消息，如果是</a:t>
                      </a:r>
                      <a:r>
                        <a:rPr lang="en-US" altLang="zh-CN" sz="1400" dirty="0" err="1" smtClean="0"/>
                        <a:t>dnode</a:t>
                      </a:r>
                      <a:r>
                        <a:rPr lang="zh-CN" altLang="en-US" sz="1400" dirty="0" smtClean="0"/>
                        <a:t>消息会被处理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54200"/>
                  </a:ext>
                </a:extLst>
              </a:tr>
              <a:tr h="49577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.handle(row)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处理消息</a:t>
                      </a:r>
                      <a:r>
                        <a:rPr lang="en-US" altLang="zh-CN" sz="1400" dirty="0" smtClean="0"/>
                        <a:t>row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76723"/>
                  </a:ext>
                </a:extLst>
              </a:tr>
              <a:tr h="29377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.end()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关闭流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84262"/>
                  </a:ext>
                </a:extLst>
              </a:tr>
              <a:tr h="29377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.destroy()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这里调用</a:t>
                      </a:r>
                      <a:r>
                        <a:rPr lang="en-US" altLang="zh-CN" sz="1400" dirty="0" smtClean="0"/>
                        <a:t>.end()</a:t>
                      </a:r>
                      <a:r>
                        <a:rPr lang="zh-CN" altLang="en-US" sz="1400" dirty="0" smtClean="0"/>
                        <a:t>，所以与调用</a:t>
                      </a:r>
                      <a:r>
                        <a:rPr lang="en-US" altLang="zh-CN" sz="1400" dirty="0" smtClean="0"/>
                        <a:t>.end()</a:t>
                      </a:r>
                      <a:r>
                        <a:rPr lang="zh-CN" altLang="en-US" sz="1400" dirty="0" smtClean="0"/>
                        <a:t>效果相同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68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zh-CN" altLang="en-US" b="1" dirty="0" smtClean="0"/>
              <a:t> 事件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48222"/>
              </p:ext>
            </p:extLst>
          </p:nvPr>
        </p:nvGraphicFramePr>
        <p:xfrm>
          <a:off x="2084250" y="1905002"/>
          <a:ext cx="8823235" cy="258267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34072">
                  <a:extLst>
                    <a:ext uri="{9D8B030D-6E8A-4147-A177-3AD203B41FA5}">
                      <a16:colId xmlns:a16="http://schemas.microsoft.com/office/drawing/2014/main" val="753214805"/>
                    </a:ext>
                  </a:extLst>
                </a:gridCol>
                <a:gridCol w="6789163">
                  <a:extLst>
                    <a:ext uri="{9D8B030D-6E8A-4147-A177-3AD203B41FA5}">
                      <a16:colId xmlns:a16="http://schemas.microsoft.com/office/drawing/2014/main" val="1081728420"/>
                    </a:ext>
                  </a:extLst>
                </a:gridCol>
              </a:tblGrid>
              <a:tr h="272289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d.on</a:t>
                      </a:r>
                      <a:r>
                        <a:rPr lang="en-US" altLang="zh-CN" sz="1600" dirty="0" smtClean="0"/>
                        <a:t>(‘</a:t>
                      </a:r>
                      <a:r>
                        <a:rPr lang="en-US" altLang="zh-CN" sz="1600" dirty="0" err="1" smtClean="0"/>
                        <a:t>end‘cb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输入流被关闭时触发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0619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d.on</a:t>
                      </a:r>
                      <a:r>
                        <a:rPr lang="en-US" altLang="zh-CN" sz="1600" dirty="0" smtClean="0"/>
                        <a:t>('local', </a:t>
                      </a:r>
                      <a:r>
                        <a:rPr lang="en-US" altLang="zh-CN" sz="1600" dirty="0" err="1" smtClean="0"/>
                        <a:t>cb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ref,d</a:t>
                      </a:r>
                      <a:r>
                        <a:rPr lang="en-US" altLang="zh-CN" sz="1600" dirty="0" smtClean="0"/>
                        <a:t>))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在协议层建立自身的方法时触发，</a:t>
                      </a:r>
                      <a:r>
                        <a:rPr lang="en-US" altLang="zh-CN" sz="1600" dirty="0" smtClean="0"/>
                        <a:t>ref</a:t>
                      </a:r>
                      <a:r>
                        <a:rPr lang="zh-CN" altLang="en-US" sz="1600" dirty="0" smtClean="0"/>
                        <a:t>为自己的方法实例，</a:t>
                      </a:r>
                      <a:r>
                        <a:rPr lang="en-US" altLang="zh-CN" sz="1600" dirty="0" smtClean="0"/>
                        <a:t>d</a:t>
                      </a:r>
                      <a:r>
                        <a:rPr lang="zh-CN" altLang="en-US" sz="1600" dirty="0" smtClean="0"/>
                        <a:t>为自己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6762"/>
                  </a:ext>
                </a:extLst>
              </a:tr>
              <a:tr h="314805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d.on</a:t>
                      </a:r>
                      <a:r>
                        <a:rPr lang="en-US" altLang="zh-CN" sz="1600" dirty="0" smtClean="0"/>
                        <a:t>(‘remote’, </a:t>
                      </a:r>
                      <a:r>
                        <a:rPr lang="en-US" altLang="zh-CN" sz="1600" dirty="0" err="1" smtClean="0"/>
                        <a:t>cb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err="1" smtClean="0"/>
                        <a:t>remote,d</a:t>
                      </a:r>
                      <a:r>
                        <a:rPr lang="zh-CN" altLang="en-US" sz="1600" dirty="0" smtClean="0"/>
                        <a:t>）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在对方发送来对方的方法交换消息处理好后触发，</a:t>
                      </a:r>
                      <a:r>
                        <a:rPr lang="en-US" altLang="zh-CN" sz="1600" dirty="0" smtClean="0"/>
                        <a:t>remote</a:t>
                      </a:r>
                      <a:r>
                        <a:rPr lang="zh-CN" altLang="en-US" sz="1600" dirty="0" smtClean="0"/>
                        <a:t>为对方的方法代理，</a:t>
                      </a:r>
                      <a:r>
                        <a:rPr lang="en-US" altLang="zh-CN" sz="1600" dirty="0" smtClean="0"/>
                        <a:t>d</a:t>
                      </a:r>
                      <a:r>
                        <a:rPr lang="zh-CN" altLang="en-US" sz="1600" dirty="0" smtClean="0"/>
                        <a:t>为自己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50955"/>
                  </a:ext>
                </a:extLst>
              </a:tr>
              <a:tr h="1089157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d.on</a:t>
                      </a:r>
                      <a:r>
                        <a:rPr lang="en-US" altLang="zh-CN" sz="1600" dirty="0" smtClean="0"/>
                        <a:t>('fail', </a:t>
                      </a:r>
                      <a:r>
                        <a:rPr lang="en-US" altLang="zh-CN" sz="1600" dirty="0" err="1" smtClean="0"/>
                        <a:t>cb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在协议层的方法调用时发现自己没有这个方法会产生</a:t>
                      </a:r>
                      <a:r>
                        <a:rPr lang="en-US" altLang="zh-CN" sz="1600" dirty="0" smtClean="0"/>
                        <a:t>fail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6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10044" y="211327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That’s </a:t>
            </a:r>
            <a:r>
              <a:rPr lang="en-US" altLang="zh-CN" dirty="0" err="1" smtClean="0"/>
              <a:t>all.Thank</a:t>
            </a:r>
            <a:r>
              <a:rPr lang="en-US" altLang="zh-CN" dirty="0" smtClean="0"/>
              <a:t>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4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1520" y="613121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概述</a:t>
            </a:r>
            <a:r>
              <a:rPr lang="en-US" altLang="zh-CN" b="1" dirty="0" smtClean="0"/>
              <a:t>-</a:t>
            </a:r>
            <a:r>
              <a:rPr lang="zh-CN" altLang="en-US" b="1" smtClean="0"/>
              <a:t>包关系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5514108" y="3532908"/>
            <a:ext cx="2230583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node</a:t>
            </a:r>
            <a:r>
              <a:rPr lang="en-US" altLang="zh-CN" dirty="0" smtClean="0"/>
              <a:t>-protocol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14105" y="2909454"/>
            <a:ext cx="223058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dnode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514102" y="2286000"/>
            <a:ext cx="223058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Export </a:t>
            </a:r>
            <a:r>
              <a:rPr lang="en-US" altLang="zh-CN" dirty="0" err="1" smtClean="0"/>
              <a:t>dnode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038058" y="3666896"/>
            <a:ext cx="112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协议级别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038058" y="3090187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stream</a:t>
            </a:r>
            <a:r>
              <a:rPr lang="zh-CN" altLang="en-US" dirty="0" smtClean="0"/>
              <a:t>级别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038058" y="2413061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</a:t>
            </a:r>
            <a:r>
              <a:rPr lang="zh-CN" altLang="en-US" dirty="0" smtClean="0"/>
              <a:t>级别</a:t>
            </a:r>
            <a:endParaRPr lang="zh-CN" altLang="en-US" dirty="0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4" name="曲线连接符 3"/>
          <p:cNvCxnSpPr>
            <a:stCxn id="27" idx="1"/>
            <a:endCxn id="26" idx="1"/>
          </p:cNvCxnSpPr>
          <p:nvPr/>
        </p:nvCxnSpPr>
        <p:spPr>
          <a:xfrm rot="10800000" flipH="1" flipV="1">
            <a:off x="5514101" y="2597727"/>
            <a:ext cx="3" cy="623454"/>
          </a:xfrm>
          <a:prstGeom prst="curved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26" idx="1"/>
            <a:endCxn id="25" idx="1"/>
          </p:cNvCxnSpPr>
          <p:nvPr/>
        </p:nvCxnSpPr>
        <p:spPr>
          <a:xfrm rot="10800000" flipH="1" flipV="1">
            <a:off x="5514104" y="3221181"/>
            <a:ext cx="3" cy="630382"/>
          </a:xfrm>
          <a:prstGeom prst="curved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91293" y="27208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00412" y="3348242"/>
            <a:ext cx="1937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概述</a:t>
            </a:r>
            <a:r>
              <a:rPr lang="en-US" altLang="zh-CN" b="1" dirty="0"/>
              <a:t>-</a:t>
            </a:r>
            <a:r>
              <a:rPr lang="en-US" altLang="zh-CN" b="1" dirty="0" err="1"/>
              <a:t>dnode</a:t>
            </a:r>
            <a:r>
              <a:rPr lang="zh-CN" altLang="en-US" b="1" dirty="0" smtClean="0">
                <a:latin typeface="+mj-ea"/>
              </a:rPr>
              <a:t>可以干什么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10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Server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dnode</a:t>
            </a:r>
            <a:r>
              <a:rPr lang="en-US" altLang="zh-CN" dirty="0"/>
              <a:t> = </a:t>
            </a:r>
            <a:r>
              <a:rPr lang="en-US" altLang="zh-CN" dirty="0" smtClean="0"/>
              <a:t>require(</a:t>
            </a:r>
            <a:r>
              <a:rPr lang="en-US" altLang="zh-CN" dirty="0"/>
              <a:t>'</a:t>
            </a:r>
            <a:r>
              <a:rPr lang="en-US" altLang="zh-CN" dirty="0" err="1" smtClean="0"/>
              <a:t>dnode</a:t>
            </a:r>
            <a:r>
              <a:rPr lang="en-US" altLang="zh-CN" dirty="0" smtClean="0"/>
              <a:t>');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server = </a:t>
            </a:r>
            <a:r>
              <a:rPr lang="en-US" altLang="zh-CN" dirty="0" err="1"/>
              <a:t>dnode</a:t>
            </a:r>
            <a:r>
              <a:rPr lang="en-US" altLang="zh-CN" dirty="0"/>
              <a:t>(function (remote, conn) </a:t>
            </a:r>
            <a:r>
              <a:rPr lang="en-US" altLang="zh-CN" dirty="0" smtClean="0"/>
              <a:t>{//server</a:t>
            </a:r>
            <a:r>
              <a:rPr lang="zh-CN" altLang="en-US" dirty="0" smtClean="0"/>
              <a:t>提供了一个方法</a:t>
            </a:r>
            <a:r>
              <a:rPr lang="en-US" altLang="zh-CN" dirty="0" smtClean="0"/>
              <a:t>zing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this.zing</a:t>
            </a:r>
            <a:r>
              <a:rPr lang="en-US" altLang="zh-CN" dirty="0"/>
              <a:t> = function (n, </a:t>
            </a:r>
            <a:r>
              <a:rPr lang="en-US" altLang="zh-CN" dirty="0" err="1"/>
              <a:t>cb</a:t>
            </a:r>
            <a:r>
              <a:rPr lang="en-US" altLang="zh-CN" dirty="0"/>
              <a:t>) { </a:t>
            </a:r>
            <a:r>
              <a:rPr lang="en-US" altLang="zh-CN" dirty="0" err="1"/>
              <a:t>cb</a:t>
            </a:r>
            <a:r>
              <a:rPr lang="en-US" altLang="zh-CN" dirty="0"/>
              <a:t>(n * 100) };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 err="1"/>
              <a:t>server.listen</a:t>
            </a:r>
            <a:r>
              <a:rPr lang="en-US" altLang="zh-CN" dirty="0"/>
              <a:t>(7070</a:t>
            </a:r>
            <a:r>
              <a:rPr lang="en-US" altLang="zh-CN" dirty="0" smtClean="0"/>
              <a:t>);</a:t>
            </a:r>
          </a:p>
          <a:p>
            <a:r>
              <a:rPr lang="en-US" altLang="zh-CN" b="1" dirty="0" smtClean="0"/>
              <a:t>Client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//conn</a:t>
            </a:r>
            <a:r>
              <a:rPr lang="zh-CN" altLang="en-US" b="1" dirty="0" smtClean="0"/>
              <a:t>为新建的实例  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dnode</a:t>
            </a:r>
            <a:r>
              <a:rPr lang="zh-CN" altLang="en-US" b="1" dirty="0" smtClean="0"/>
              <a:t>流本身</a:t>
            </a:r>
            <a:endParaRPr lang="en-US" altLang="zh-CN" b="1" dirty="0"/>
          </a:p>
          <a:p>
            <a:r>
              <a:rPr lang="en-US" altLang="zh-CN" dirty="0" err="1"/>
              <a:t>dnode.connect</a:t>
            </a:r>
            <a:r>
              <a:rPr lang="en-US" altLang="zh-CN" dirty="0"/>
              <a:t>(7070, function (remote, </a:t>
            </a:r>
            <a:r>
              <a:rPr lang="en-US" altLang="zh-CN" dirty="0" smtClean="0"/>
              <a:t>conn) {//client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zing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remote.zing</a:t>
            </a:r>
            <a:r>
              <a:rPr lang="en-US" altLang="zh-CN" dirty="0"/>
              <a:t>(33, function (n) {</a:t>
            </a:r>
          </a:p>
          <a:p>
            <a:r>
              <a:rPr lang="en-US" altLang="zh-CN" dirty="0"/>
              <a:t>        console.log('n=' + n);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conn.end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概述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665509" y="1448718"/>
            <a:ext cx="1136469" cy="50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开始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261619" y="1497158"/>
            <a:ext cx="1036062" cy="42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建立连接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757322" y="1525659"/>
            <a:ext cx="1743894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发送方法交换消息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128359" y="5176676"/>
            <a:ext cx="1528355" cy="59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调用该方法</a:t>
            </a:r>
            <a:endParaRPr lang="zh-CN" altLang="en-US" sz="1400" dirty="0"/>
          </a:p>
        </p:txBody>
      </p:sp>
      <p:sp>
        <p:nvSpPr>
          <p:cNvPr id="17" name="菱形 16"/>
          <p:cNvSpPr/>
          <p:nvPr/>
        </p:nvSpPr>
        <p:spPr>
          <a:xfrm>
            <a:off x="7938948" y="3850266"/>
            <a:ext cx="1907178" cy="8752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远端调用自己的方法？</a:t>
            </a:r>
            <a:endParaRPr lang="zh-CN" altLang="en-US" sz="1400" dirty="0"/>
          </a:p>
        </p:txBody>
      </p:sp>
      <p:sp>
        <p:nvSpPr>
          <p:cNvPr id="18" name="菱形 17"/>
          <p:cNvSpPr/>
          <p:nvPr/>
        </p:nvSpPr>
        <p:spPr>
          <a:xfrm>
            <a:off x="7919353" y="2492658"/>
            <a:ext cx="1946369" cy="8360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remote</a:t>
            </a:r>
            <a:r>
              <a:rPr lang="zh-CN" altLang="en-US" sz="1400" dirty="0" smtClean="0"/>
              <a:t>事件被监听回调？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784916" y="2738396"/>
            <a:ext cx="1271457" cy="43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执行回调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5544880" y="3979182"/>
            <a:ext cx="1399907" cy="60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发送方法调用消息</a:t>
            </a:r>
            <a:endParaRPr lang="zh-CN" altLang="en-US" sz="1400" dirty="0"/>
          </a:p>
        </p:txBody>
      </p:sp>
      <p:sp>
        <p:nvSpPr>
          <p:cNvPr id="22" name="菱形 21"/>
          <p:cNvSpPr/>
          <p:nvPr/>
        </p:nvSpPr>
        <p:spPr>
          <a:xfrm>
            <a:off x="3475827" y="2506885"/>
            <a:ext cx="1907178" cy="8752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调用远端方法？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7517673" y="2581822"/>
            <a:ext cx="342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7048767" y="2901118"/>
            <a:ext cx="861321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7" idx="2"/>
            <a:endCxn id="16" idx="0"/>
          </p:cNvCxnSpPr>
          <p:nvPr/>
        </p:nvCxnSpPr>
        <p:spPr>
          <a:xfrm>
            <a:off x="8892537" y="4725477"/>
            <a:ext cx="0" cy="45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8872" y="551057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4" name="菱形 73"/>
          <p:cNvSpPr/>
          <p:nvPr/>
        </p:nvSpPr>
        <p:spPr>
          <a:xfrm>
            <a:off x="5291245" y="5864344"/>
            <a:ext cx="1907178" cy="8752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执行时用到回调函数？</a:t>
            </a:r>
            <a:endParaRPr lang="zh-CN" altLang="en-US" sz="1400" dirty="0"/>
          </a:p>
        </p:txBody>
      </p:sp>
      <p:cxnSp>
        <p:nvCxnSpPr>
          <p:cNvPr id="76" name="直接箭头连接符 75"/>
          <p:cNvCxnSpPr>
            <a:stCxn id="74" idx="0"/>
            <a:endCxn id="21" idx="2"/>
          </p:cNvCxnSpPr>
          <p:nvPr/>
        </p:nvCxnSpPr>
        <p:spPr>
          <a:xfrm flipV="1">
            <a:off x="6244834" y="4582247"/>
            <a:ext cx="0" cy="12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0" idx="1"/>
            <a:endCxn id="22" idx="3"/>
          </p:cNvCxnSpPr>
          <p:nvPr/>
        </p:nvCxnSpPr>
        <p:spPr>
          <a:xfrm flipH="1" flipV="1">
            <a:off x="5383005" y="2944491"/>
            <a:ext cx="401911" cy="1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22" idx="2"/>
            <a:endCxn id="21" idx="1"/>
          </p:cNvCxnSpPr>
          <p:nvPr/>
        </p:nvCxnSpPr>
        <p:spPr>
          <a:xfrm rot="16200000" flipH="1">
            <a:off x="4537839" y="3273673"/>
            <a:ext cx="898619" cy="1115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1933303" y="3966493"/>
            <a:ext cx="1663829" cy="7589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</a:t>
            </a:r>
            <a:r>
              <a:rPr lang="en-US" altLang="zh-CN" sz="1400" dirty="0" smtClean="0"/>
              <a:t>.end()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1789812" y="5161765"/>
            <a:ext cx="1950810" cy="121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如果自己还没关闭就关闭自己并产生</a:t>
            </a:r>
            <a:r>
              <a:rPr lang="en-US" altLang="zh-CN" sz="1400" dirty="0" smtClean="0"/>
              <a:t>end</a:t>
            </a:r>
            <a:r>
              <a:rPr lang="zh-CN" altLang="en-US" sz="1400" dirty="0" smtClean="0"/>
              <a:t>事件，产生的</a:t>
            </a:r>
            <a:r>
              <a:rPr lang="en-US" altLang="zh-CN" sz="1400" dirty="0" smtClean="0"/>
              <a:t>end</a:t>
            </a:r>
            <a:r>
              <a:rPr lang="zh-CN" altLang="en-US" sz="1400" dirty="0" smtClean="0"/>
              <a:t>事件会使对方调用</a:t>
            </a:r>
            <a:r>
              <a:rPr lang="en-US" altLang="zh-CN" sz="1400" dirty="0" smtClean="0"/>
              <a:t>end()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4429415" y="3404807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stCxn id="93" idx="2"/>
            <a:endCxn id="94" idx="0"/>
          </p:cNvCxnSpPr>
          <p:nvPr/>
        </p:nvCxnSpPr>
        <p:spPr>
          <a:xfrm flipH="1">
            <a:off x="2765217" y="4725477"/>
            <a:ext cx="1" cy="43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714100" y="466465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9" name="菱形 108"/>
          <p:cNvSpPr/>
          <p:nvPr/>
        </p:nvSpPr>
        <p:spPr>
          <a:xfrm>
            <a:off x="7095735" y="1117199"/>
            <a:ext cx="1907178" cy="11182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收到对方</a:t>
            </a:r>
            <a:r>
              <a:rPr lang="zh-CN" altLang="en-US" sz="1400" dirty="0" smtClean="0"/>
              <a:t>的消息</a:t>
            </a:r>
            <a:endParaRPr lang="zh-CN" altLang="en-US" sz="1400" dirty="0"/>
          </a:p>
          <a:p>
            <a:pPr algn="ctr"/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10087980" y="2146143"/>
            <a:ext cx="342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菱形 112"/>
          <p:cNvSpPr/>
          <p:nvPr/>
        </p:nvSpPr>
        <p:spPr>
          <a:xfrm>
            <a:off x="9559540" y="1247381"/>
            <a:ext cx="1674517" cy="9076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方法交换消息？</a:t>
            </a:r>
            <a:endParaRPr lang="zh-CN" altLang="en-US" sz="1400" dirty="0"/>
          </a:p>
        </p:txBody>
      </p:sp>
      <p:cxnSp>
        <p:nvCxnSpPr>
          <p:cNvPr id="115" name="直接箭头连接符 114"/>
          <p:cNvCxnSpPr>
            <a:stCxn id="13" idx="3"/>
            <a:endCxn id="14" idx="1"/>
          </p:cNvCxnSpPr>
          <p:nvPr/>
        </p:nvCxnSpPr>
        <p:spPr>
          <a:xfrm>
            <a:off x="2801978" y="1703444"/>
            <a:ext cx="459641" cy="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4" idx="3"/>
            <a:endCxn id="15" idx="1"/>
          </p:cNvCxnSpPr>
          <p:nvPr/>
        </p:nvCxnSpPr>
        <p:spPr>
          <a:xfrm>
            <a:off x="4297681" y="1710303"/>
            <a:ext cx="459641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5" idx="3"/>
            <a:endCxn id="109" idx="1"/>
          </p:cNvCxnSpPr>
          <p:nvPr/>
        </p:nvCxnSpPr>
        <p:spPr>
          <a:xfrm flipV="1">
            <a:off x="6501216" y="1676344"/>
            <a:ext cx="594519" cy="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09" idx="3"/>
            <a:endCxn id="113" idx="1"/>
          </p:cNvCxnSpPr>
          <p:nvPr/>
        </p:nvCxnSpPr>
        <p:spPr>
          <a:xfrm>
            <a:off x="9002913" y="1676344"/>
            <a:ext cx="556627" cy="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13" idx="2"/>
            <a:endCxn id="18" idx="3"/>
          </p:cNvCxnSpPr>
          <p:nvPr/>
        </p:nvCxnSpPr>
        <p:spPr>
          <a:xfrm rot="5400000">
            <a:off x="9753458" y="2267328"/>
            <a:ext cx="755607" cy="53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8968064" y="135787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34" name="直接箭头连接符 133"/>
          <p:cNvCxnSpPr>
            <a:stCxn id="113" idx="3"/>
          </p:cNvCxnSpPr>
          <p:nvPr/>
        </p:nvCxnSpPr>
        <p:spPr>
          <a:xfrm>
            <a:off x="11234057" y="1701222"/>
            <a:ext cx="0" cy="162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9846126" y="3280923"/>
            <a:ext cx="1387931" cy="1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17" idx="3"/>
          </p:cNvCxnSpPr>
          <p:nvPr/>
        </p:nvCxnSpPr>
        <p:spPr>
          <a:xfrm flipH="1">
            <a:off x="9846126" y="3304713"/>
            <a:ext cx="28861" cy="98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 flipH="1">
            <a:off x="11268136" y="1776053"/>
            <a:ext cx="286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5" name="肘形连接符 4"/>
          <p:cNvCxnSpPr>
            <a:stCxn id="16" idx="2"/>
            <a:endCxn id="74" idx="3"/>
          </p:cNvCxnSpPr>
          <p:nvPr/>
        </p:nvCxnSpPr>
        <p:spPr>
          <a:xfrm rot="5400000">
            <a:off x="7781456" y="5190868"/>
            <a:ext cx="528049" cy="169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795512" cy="786510"/>
          </a:xfrm>
        </p:spPr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-protocol </a:t>
            </a:r>
            <a:r>
              <a:rPr lang="zh-CN" altLang="en-US" b="1" dirty="0" smtClean="0"/>
              <a:t>例子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023612" y="1501891"/>
            <a:ext cx="9700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s = proto({</a:t>
            </a:r>
          </a:p>
          <a:p>
            <a:r>
              <a:rPr lang="zh-CN" altLang="en-US" dirty="0"/>
              <a:t>	    </a:t>
            </a:r>
            <a:r>
              <a:rPr lang="en-US" altLang="zh-CN" dirty="0"/>
              <a:t>x : function (f, g) {</a:t>
            </a:r>
          </a:p>
          <a:p>
            <a:r>
              <a:rPr lang="en-US" altLang="zh-CN" dirty="0"/>
              <a:t>		   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(function </a:t>
            </a:r>
            <a:r>
              <a:rPr lang="en-US" altLang="zh-CN" dirty="0"/>
              <a:t>() { f(5) }, 200);</a:t>
            </a:r>
          </a:p>
          <a:p>
            <a:r>
              <a:rPr lang="en-US" altLang="zh-CN" dirty="0"/>
              <a:t>		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 g(6) }, 400);</a:t>
            </a:r>
          </a:p>
          <a:p>
            <a:r>
              <a:rPr lang="en-US" altLang="zh-CN" dirty="0"/>
              <a:t>	    },</a:t>
            </a:r>
          </a:p>
          <a:p>
            <a:r>
              <a:rPr lang="en-US" altLang="zh-CN" dirty="0"/>
              <a:t>	    y : 555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c = proto();//</a:t>
            </a:r>
            <a:r>
              <a:rPr lang="en-US" altLang="zh-CN" sz="1400" dirty="0"/>
              <a:t>client</a:t>
            </a:r>
            <a:r>
              <a:rPr lang="zh-CN" altLang="en-US" sz="1400" dirty="0"/>
              <a:t>端</a:t>
            </a:r>
            <a:r>
              <a:rPr lang="zh-CN" altLang="en-US" sz="1400" dirty="0" smtClean="0"/>
              <a:t>什么都不提供</a:t>
            </a:r>
            <a:endParaRPr lang="en-US" altLang="zh-CN" sz="1400" dirty="0" smtClean="0"/>
          </a:p>
          <a:p>
            <a:r>
              <a:rPr lang="en-US" altLang="zh-CN" dirty="0" err="1" smtClean="0"/>
              <a:t>s.on</a:t>
            </a:r>
            <a:r>
              <a:rPr lang="en-US" altLang="zh-CN" dirty="0"/>
              <a:t>('request', </a:t>
            </a:r>
            <a:r>
              <a:rPr lang="en-US" altLang="zh-CN" dirty="0" err="1"/>
              <a:t>c.handle.bind</a:t>
            </a:r>
            <a:r>
              <a:rPr lang="en-US" altLang="zh-CN" dirty="0"/>
              <a:t>(c</a:t>
            </a:r>
            <a:r>
              <a:rPr lang="en-US" altLang="zh-CN" dirty="0" smtClean="0"/>
              <a:t>));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c.on</a:t>
            </a:r>
            <a:r>
              <a:rPr lang="en-US" altLang="zh-CN" dirty="0"/>
              <a:t>('request', </a:t>
            </a:r>
            <a:r>
              <a:rPr lang="en-US" altLang="zh-CN" dirty="0" err="1"/>
              <a:t>s.handle.bind</a:t>
            </a:r>
            <a:r>
              <a:rPr lang="en-US" altLang="zh-CN" dirty="0"/>
              <a:t>(s</a:t>
            </a:r>
            <a:r>
              <a:rPr lang="en-US" altLang="zh-CN" dirty="0" smtClean="0"/>
              <a:t>));</a:t>
            </a:r>
          </a:p>
          <a:p>
            <a:r>
              <a:rPr lang="en-US" altLang="zh-CN" dirty="0" err="1"/>
              <a:t>c.on</a:t>
            </a:r>
            <a:r>
              <a:rPr lang="en-US" altLang="zh-CN" dirty="0"/>
              <a:t>('remote', function (remote) </a:t>
            </a:r>
          </a:p>
          <a:p>
            <a:r>
              <a:rPr lang="zh-CN" altLang="en-US" dirty="0"/>
              <a:t>	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function f (x) { console.log(</a:t>
            </a:r>
            <a:r>
              <a:rPr lang="en-US" altLang="zh-CN" dirty="0"/>
              <a:t>'f(' + x + ')') }</a:t>
            </a:r>
          </a:p>
          <a:p>
            <a:r>
              <a:rPr lang="en-US" altLang="zh-CN" dirty="0"/>
              <a:t>	    function g (x) </a:t>
            </a:r>
            <a:r>
              <a:rPr lang="en-US" altLang="zh-CN" dirty="0" smtClean="0"/>
              <a:t>{ </a:t>
            </a:r>
            <a:r>
              <a:rPr lang="en-US" altLang="zh-CN" dirty="0"/>
              <a:t>console.log('g(' + x + ')') }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remote.x</a:t>
            </a:r>
            <a:r>
              <a:rPr lang="en-US" altLang="zh-CN" dirty="0"/>
              <a:t>(f, g);</a:t>
            </a:r>
          </a:p>
          <a:p>
            <a:r>
              <a:rPr lang="en-US" altLang="zh-CN" dirty="0"/>
              <a:t> });</a:t>
            </a:r>
          </a:p>
          <a:p>
            <a:r>
              <a:rPr lang="en-US" altLang="zh-CN" dirty="0" err="1" smtClean="0"/>
              <a:t>s.start</a:t>
            </a:r>
            <a:r>
              <a:rPr lang="en-US" altLang="zh-CN" dirty="0" smtClean="0"/>
              <a:t>();//</a:t>
            </a:r>
            <a:r>
              <a:rPr lang="zh-CN" altLang="en-US" sz="1600" dirty="0" smtClean="0"/>
              <a:t>开始，发送方法交换消息</a:t>
            </a:r>
            <a:endParaRPr lang="en-US" altLang="zh-CN" sz="1600" dirty="0" smtClean="0"/>
          </a:p>
          <a:p>
            <a:r>
              <a:rPr lang="en-US" altLang="zh-CN" dirty="0" err="1" smtClean="0"/>
              <a:t>c.start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41328" y="1359779"/>
            <a:ext cx="4379616" cy="39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互相</a:t>
            </a:r>
            <a:r>
              <a:rPr lang="zh-CN" altLang="en-US" sz="1400" dirty="0"/>
              <a:t>通过发送方法交换</a:t>
            </a:r>
            <a:r>
              <a:rPr lang="zh-CN" altLang="en-US" sz="1400" dirty="0" smtClean="0"/>
              <a:t>消息交换方法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7341328" y="2325390"/>
            <a:ext cx="4379616" cy="88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发送方的方法经由</a:t>
            </a:r>
            <a:r>
              <a:rPr lang="en-US" altLang="zh-CN" sz="1400" dirty="0" smtClean="0"/>
              <a:t>remote</a:t>
            </a:r>
            <a:r>
              <a:rPr lang="zh-CN" altLang="en-US" sz="1400" dirty="0" smtClean="0"/>
              <a:t>（非发送方的方法即单纯的回调函数通过</a:t>
            </a:r>
            <a:r>
              <a:rPr lang="en-US" altLang="zh-CN" sz="1400" dirty="0" err="1" smtClean="0"/>
              <a:t>callback.remote</a:t>
            </a:r>
            <a:r>
              <a:rPr lang="zh-CN" altLang="en-US" sz="1400" dirty="0" smtClean="0"/>
              <a:t>）代理，通过代理可以调用对方的方法，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remote</a:t>
            </a:r>
            <a:r>
              <a:rPr lang="zh-CN" altLang="en-US" sz="1400" dirty="0" smtClean="0"/>
              <a:t>调用了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方法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341327" y="3769018"/>
            <a:ext cx="4379617" cy="60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发送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方法的方法调用消息，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接收到方法调用消息后执行调用的方法</a:t>
            </a:r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5" name="下箭头 4"/>
          <p:cNvSpPr/>
          <p:nvPr/>
        </p:nvSpPr>
        <p:spPr>
          <a:xfrm flipH="1">
            <a:off x="9078688" y="1812085"/>
            <a:ext cx="535576" cy="44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9078688" y="3271460"/>
            <a:ext cx="640078" cy="406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41326" y="4927832"/>
            <a:ext cx="4379618" cy="75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的方法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执行时调用了参数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函数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，这个参数是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的函数，要执行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的函数需要向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发送方法调用</a:t>
            </a:r>
            <a:r>
              <a:rPr lang="en-US" altLang="zh-CN" sz="1400" dirty="0" smtClean="0"/>
              <a:t>f/g</a:t>
            </a:r>
            <a:r>
              <a:rPr lang="zh-CN" altLang="en-US" sz="1400" dirty="0" smtClean="0"/>
              <a:t>的消息，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收到后执行</a:t>
            </a:r>
            <a:r>
              <a:rPr lang="en-US" altLang="zh-CN" sz="1400" dirty="0" smtClean="0"/>
              <a:t>f(5)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g(6)</a:t>
            </a:r>
            <a:endParaRPr lang="zh-CN" altLang="en-US" sz="1400" dirty="0"/>
          </a:p>
        </p:txBody>
      </p:sp>
      <p:sp>
        <p:nvSpPr>
          <p:cNvPr id="12" name="下箭头 11"/>
          <p:cNvSpPr/>
          <p:nvPr/>
        </p:nvSpPr>
        <p:spPr>
          <a:xfrm>
            <a:off x="9078688" y="4429000"/>
            <a:ext cx="640078" cy="406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47626" y="5682344"/>
            <a:ext cx="161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执行结果：</a:t>
            </a:r>
            <a:endParaRPr lang="en-US" altLang="zh-CN" dirty="0" smtClean="0"/>
          </a:p>
          <a:p>
            <a:r>
              <a:rPr lang="en-US" altLang="zh-CN" dirty="0" smtClean="0"/>
              <a:t>f(5)</a:t>
            </a:r>
          </a:p>
          <a:p>
            <a:r>
              <a:rPr lang="en-US" altLang="zh-CN" dirty="0" smtClean="0"/>
              <a:t>g(6)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32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-protocol </a:t>
            </a:r>
            <a:r>
              <a:rPr lang="zh-CN" altLang="en-US" b="1" dirty="0" smtClean="0"/>
              <a:t>调用过程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97869" y="2325189"/>
            <a:ext cx="1894114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自己的方法</a:t>
            </a: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7778744" y="2325189"/>
            <a:ext cx="1894114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自己的方法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944926" y="17522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</a:p>
        </p:txBody>
      </p:sp>
      <p:sp>
        <p:nvSpPr>
          <p:cNvPr id="11" name="矩形 10"/>
          <p:cNvSpPr/>
          <p:nvPr/>
        </p:nvSpPr>
        <p:spPr>
          <a:xfrm>
            <a:off x="8353583" y="1828647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</a:p>
        </p:txBody>
      </p:sp>
      <p:sp>
        <p:nvSpPr>
          <p:cNvPr id="12" name="矩形 11"/>
          <p:cNvSpPr/>
          <p:nvPr/>
        </p:nvSpPr>
        <p:spPr>
          <a:xfrm>
            <a:off x="2997869" y="3085435"/>
            <a:ext cx="1894114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自己的方法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的方法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7778744" y="3150326"/>
            <a:ext cx="1894114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自己的方法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的方法</a:t>
            </a:r>
            <a:endParaRPr lang="zh-CN" altLang="en-US" sz="1400" dirty="0"/>
          </a:p>
        </p:txBody>
      </p:sp>
      <p:sp>
        <p:nvSpPr>
          <p:cNvPr id="14" name="左右箭头 13"/>
          <p:cNvSpPr/>
          <p:nvPr/>
        </p:nvSpPr>
        <p:spPr>
          <a:xfrm>
            <a:off x="5368835" y="2629006"/>
            <a:ext cx="1894113" cy="9076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互相发送方法交换消息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997869" y="3845682"/>
            <a:ext cx="1894114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自己的方法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的回调</a:t>
            </a:r>
            <a:endParaRPr lang="en-US" altLang="zh-CN" sz="1400" dirty="0"/>
          </a:p>
        </p:txBody>
      </p:sp>
      <p:sp>
        <p:nvSpPr>
          <p:cNvPr id="16" name="矩形 15"/>
          <p:cNvSpPr/>
          <p:nvPr/>
        </p:nvSpPr>
        <p:spPr>
          <a:xfrm>
            <a:off x="7778744" y="3960223"/>
            <a:ext cx="1894114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自己的方法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的方法</a:t>
            </a:r>
            <a:endParaRPr lang="zh-CN" altLang="en-US" sz="1400" dirty="0"/>
          </a:p>
        </p:txBody>
      </p:sp>
      <p:sp>
        <p:nvSpPr>
          <p:cNvPr id="17" name="左箭头 16"/>
          <p:cNvSpPr/>
          <p:nvPr/>
        </p:nvSpPr>
        <p:spPr>
          <a:xfrm>
            <a:off x="5427617" y="3556363"/>
            <a:ext cx="1776548" cy="807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调用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的方法并带有回调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97869" y="4603328"/>
            <a:ext cx="1894114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自己的方法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的回调</a:t>
            </a:r>
            <a:endParaRPr lang="en-US" altLang="zh-CN" sz="1400" dirty="0"/>
          </a:p>
        </p:txBody>
      </p:sp>
      <p:sp>
        <p:nvSpPr>
          <p:cNvPr id="19" name="矩形 18"/>
          <p:cNvSpPr/>
          <p:nvPr/>
        </p:nvSpPr>
        <p:spPr>
          <a:xfrm>
            <a:off x="7778744" y="4770120"/>
            <a:ext cx="1894114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自己的方法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的方法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的回调</a:t>
            </a:r>
            <a:endParaRPr lang="en-US" altLang="zh-CN" sz="1400" dirty="0"/>
          </a:p>
        </p:txBody>
      </p:sp>
      <p:sp>
        <p:nvSpPr>
          <p:cNvPr id="21" name="右箭头 20"/>
          <p:cNvSpPr/>
          <p:nvPr/>
        </p:nvSpPr>
        <p:spPr>
          <a:xfrm>
            <a:off x="5466562" y="4383782"/>
            <a:ext cx="1809206" cy="78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r>
              <a:rPr lang="zh-CN" altLang="en-US" sz="1400" dirty="0" smtClean="0"/>
              <a:t>调用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的回调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036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dnode</a:t>
            </a:r>
            <a:r>
              <a:rPr lang="en-US" altLang="zh-CN" b="1" dirty="0" smtClean="0"/>
              <a:t>-protocol </a:t>
            </a:r>
            <a:r>
              <a:rPr lang="zh-CN" altLang="en-US" b="1" dirty="0" smtClean="0"/>
              <a:t>消息交换过程存储变换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73270"/>
              </p:ext>
            </p:extLst>
          </p:nvPr>
        </p:nvGraphicFramePr>
        <p:xfrm>
          <a:off x="740815" y="1641201"/>
          <a:ext cx="8782006" cy="43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778446822"/>
                    </a:ext>
                  </a:extLst>
                </a:gridCol>
                <a:gridCol w="590141">
                  <a:extLst>
                    <a:ext uri="{9D8B030D-6E8A-4147-A177-3AD203B41FA5}">
                      <a16:colId xmlns:a16="http://schemas.microsoft.com/office/drawing/2014/main" val="4023578826"/>
                    </a:ext>
                  </a:extLst>
                </a:gridCol>
                <a:gridCol w="1101686">
                  <a:extLst>
                    <a:ext uri="{9D8B030D-6E8A-4147-A177-3AD203B41FA5}">
                      <a16:colId xmlns:a16="http://schemas.microsoft.com/office/drawing/2014/main" val="3314230919"/>
                    </a:ext>
                  </a:extLst>
                </a:gridCol>
                <a:gridCol w="1207729">
                  <a:extLst>
                    <a:ext uri="{9D8B030D-6E8A-4147-A177-3AD203B41FA5}">
                      <a16:colId xmlns:a16="http://schemas.microsoft.com/office/drawing/2014/main" val="3720651342"/>
                    </a:ext>
                  </a:extLst>
                </a:gridCol>
                <a:gridCol w="814669">
                  <a:extLst>
                    <a:ext uri="{9D8B030D-6E8A-4147-A177-3AD203B41FA5}">
                      <a16:colId xmlns:a16="http://schemas.microsoft.com/office/drawing/2014/main" val="238320731"/>
                    </a:ext>
                  </a:extLst>
                </a:gridCol>
                <a:gridCol w="1325097">
                  <a:extLst>
                    <a:ext uri="{9D8B030D-6E8A-4147-A177-3AD203B41FA5}">
                      <a16:colId xmlns:a16="http://schemas.microsoft.com/office/drawing/2014/main" val="217005498"/>
                    </a:ext>
                  </a:extLst>
                </a:gridCol>
                <a:gridCol w="1012513">
                  <a:extLst>
                    <a:ext uri="{9D8B030D-6E8A-4147-A177-3AD203B41FA5}">
                      <a16:colId xmlns:a16="http://schemas.microsoft.com/office/drawing/2014/main" val="533002127"/>
                    </a:ext>
                  </a:extLst>
                </a:gridCol>
                <a:gridCol w="1632420">
                  <a:extLst>
                    <a:ext uri="{9D8B030D-6E8A-4147-A177-3AD203B41FA5}">
                      <a16:colId xmlns:a16="http://schemas.microsoft.com/office/drawing/2014/main" val="1708148700"/>
                    </a:ext>
                  </a:extLst>
                </a:gridCol>
              </a:tblGrid>
              <a:tr h="107369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s.instance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</a:t>
                      </a:r>
                      <a:r>
                        <a:rPr lang="zh-CN" altLang="en-US" sz="1200" dirty="0" smtClean="0"/>
                        <a:t>自己的方法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s.callback.remote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s.callback.local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c.instance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</a:t>
                      </a: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自己的方法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c.callback.remote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c.callback.local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=[]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44276"/>
                  </a:ext>
                </a:extLst>
              </a:tr>
              <a:tr h="57694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,y:555}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80935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,y:555}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5867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,y:555}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98085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x:function</a:t>
                      </a:r>
                      <a:r>
                        <a:rPr lang="en-US" altLang="zh-CN" sz="1400" dirty="0" smtClean="0"/>
                        <a:t>{//</a:t>
                      </a:r>
                      <a:r>
                        <a:rPr lang="zh-CN" altLang="en-US" sz="1400" dirty="0" smtClean="0"/>
                        <a:t>具体</a:t>
                      </a:r>
                      <a:r>
                        <a:rPr lang="en-US" altLang="zh-CN" sz="1400" dirty="0" smtClean="0"/>
                        <a:t>},y:555}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9076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x:function</a:t>
                      </a:r>
                      <a:r>
                        <a:rPr lang="en-US" altLang="zh-CN" sz="1400" dirty="0" smtClean="0"/>
                        <a:t>{//</a:t>
                      </a:r>
                      <a:r>
                        <a:rPr lang="zh-CN" altLang="en-US" sz="1400" dirty="0" smtClean="0"/>
                        <a:t>具体</a:t>
                      </a:r>
                      <a:r>
                        <a:rPr lang="en-US" altLang="zh-CN" sz="1400" dirty="0" smtClean="0"/>
                        <a:t>},y:555}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en-US" altLang="zh-CN" sz="1400" dirty="0" err="1" smtClean="0"/>
                        <a:t>x:x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[x</a:t>
                      </a:r>
                      <a:r>
                        <a:rPr lang="zh-CN" altLang="en-US" sz="1400" dirty="0" smtClean="0"/>
                        <a:t>方法代理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[f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,g</a:t>
                      </a:r>
                      <a:r>
                        <a:rPr lang="zh-CN" altLang="en-US" sz="1400" dirty="0" smtClean="0"/>
                        <a:t>函数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8405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522821" y="1464607"/>
            <a:ext cx="28705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8000"/>
                </a:solidFill>
              </a:rPr>
              <a:t>{//c</a:t>
            </a:r>
            <a:r>
              <a:rPr lang="zh-CN" altLang="en-US" sz="1200" dirty="0" smtClean="0">
                <a:solidFill>
                  <a:srgbClr val="008000"/>
                </a:solidFill>
              </a:rPr>
              <a:t>发送的方法交换消息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method": "methods",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8000"/>
                </a:solidFill>
              </a:rPr>
              <a:t>    </a:t>
            </a:r>
            <a:r>
              <a:rPr lang="en-US" altLang="zh-CN" sz="1200" dirty="0" smtClean="0">
                <a:solidFill>
                  <a:srgbClr val="008000"/>
                </a:solidFill>
              </a:rPr>
              <a:t>"</a:t>
            </a:r>
            <a:r>
              <a:rPr lang="en-US" altLang="zh-CN" sz="1200" dirty="0">
                <a:solidFill>
                  <a:srgbClr val="008000"/>
                </a:solidFill>
              </a:rPr>
              <a:t>arguments": [ {} ],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8000"/>
                </a:solidFill>
              </a:rPr>
              <a:t>    </a:t>
            </a:r>
            <a:r>
              <a:rPr lang="en-US" altLang="zh-CN" sz="1200" dirty="0" smtClean="0">
                <a:solidFill>
                  <a:srgbClr val="008000"/>
                </a:solidFill>
              </a:rPr>
              <a:t>"</a:t>
            </a:r>
            <a:r>
              <a:rPr lang="en-US" altLang="zh-CN" sz="1200" dirty="0">
                <a:solidFill>
                  <a:srgbClr val="008000"/>
                </a:solidFill>
              </a:rPr>
              <a:t>callbacks": {},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8000"/>
                </a:solidFill>
              </a:rPr>
              <a:t>    </a:t>
            </a:r>
            <a:r>
              <a:rPr lang="en-US" altLang="zh-CN" sz="1200" dirty="0" smtClean="0">
                <a:solidFill>
                  <a:srgbClr val="008000"/>
                </a:solidFill>
              </a:rPr>
              <a:t>"</a:t>
            </a:r>
            <a:r>
              <a:rPr lang="en-US" altLang="zh-CN" sz="1200" dirty="0">
                <a:solidFill>
                  <a:srgbClr val="008000"/>
                </a:solidFill>
              </a:rPr>
              <a:t>links": []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>
                <a:solidFill>
                  <a:srgbClr val="008000"/>
                </a:solidFill>
              </a:rPr>
              <a:t>}</a:t>
            </a: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{//s</a:t>
            </a:r>
            <a:r>
              <a:rPr lang="zh-CN" altLang="en-US" sz="1200" dirty="0" smtClean="0">
                <a:solidFill>
                  <a:srgbClr val="008000"/>
                </a:solidFill>
              </a:rPr>
              <a:t>发送的方法交换消息</a:t>
            </a:r>
            <a:endParaRPr lang="en-US" altLang="zh-CN" sz="1200" dirty="0" smtClean="0">
              <a:solidFill>
                <a:srgbClr val="008000"/>
              </a:solidFill>
            </a:endParaRPr>
          </a:p>
          <a:p>
            <a:r>
              <a:rPr lang="en-US" altLang="zh-CN" sz="1200" dirty="0">
                <a:solidFill>
                  <a:srgbClr val="008000"/>
                </a:solidFill>
              </a:rPr>
              <a:t> </a:t>
            </a:r>
            <a:r>
              <a:rPr lang="en-US" altLang="zh-CN" sz="1200" dirty="0" smtClean="0">
                <a:solidFill>
                  <a:srgbClr val="008000"/>
                </a:solidFill>
              </a:rPr>
              <a:t>   "</a:t>
            </a:r>
            <a:r>
              <a:rPr lang="en-US" altLang="zh-CN" sz="1200" dirty="0">
                <a:solidFill>
                  <a:srgbClr val="008000"/>
                </a:solidFill>
              </a:rPr>
              <a:t>method": "methods",</a:t>
            </a: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arguments": [ { "x</a:t>
            </a:r>
            <a:r>
              <a:rPr lang="en-US" altLang="zh-CN" sz="1200" dirty="0" smtClean="0">
                <a:solidFill>
                  <a:srgbClr val="008000"/>
                </a:solidFill>
              </a:rPr>
              <a:t>":"[</a:t>
            </a:r>
            <a:r>
              <a:rPr lang="en-US" altLang="zh-CN" sz="1200" dirty="0">
                <a:solidFill>
                  <a:srgbClr val="008000"/>
                </a:solidFill>
              </a:rPr>
              <a:t>Function]", "y": 555 } ],</a:t>
            </a: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callbacks": { "0": [ "0", "x" ] </a:t>
            </a:r>
            <a:r>
              <a:rPr lang="en-US" altLang="zh-CN" sz="1200" dirty="0" smtClean="0">
                <a:solidFill>
                  <a:srgbClr val="008000"/>
                </a:solidFill>
              </a:rPr>
              <a:t>},</a:t>
            </a: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    "links": []</a:t>
            </a:r>
          </a:p>
          <a:p>
            <a:r>
              <a:rPr lang="en-US" altLang="zh-CN" sz="1200" dirty="0">
                <a:solidFill>
                  <a:srgbClr val="008000"/>
                </a:solidFill>
              </a:rPr>
              <a:t>}</a:t>
            </a: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{//</a:t>
            </a:r>
            <a:r>
              <a:rPr lang="en-US" altLang="zh-CN" sz="1200" dirty="0" err="1" smtClean="0">
                <a:solidFill>
                  <a:srgbClr val="008000"/>
                </a:solidFill>
              </a:rPr>
              <a:t>remote.x</a:t>
            </a:r>
            <a:r>
              <a:rPr lang="en-US" altLang="zh-CN" sz="1200" dirty="0" smtClean="0">
                <a:solidFill>
                  <a:srgbClr val="008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008000"/>
                </a:solidFill>
              </a:rPr>
              <a:t>f,g</a:t>
            </a:r>
            <a:r>
              <a:rPr lang="en-US" altLang="zh-CN" sz="1200" dirty="0" smtClean="0">
                <a:solidFill>
                  <a:srgbClr val="008000"/>
                </a:solidFill>
              </a:rPr>
              <a:t>)</a:t>
            </a:r>
            <a:r>
              <a:rPr lang="zh-CN" altLang="en-US" sz="1200" dirty="0" smtClean="0">
                <a:solidFill>
                  <a:srgbClr val="008000"/>
                </a:solidFill>
              </a:rPr>
              <a:t>发送的方法调用消息</a:t>
            </a:r>
            <a:r>
              <a:rPr lang="en-US" altLang="zh-CN" sz="1200" dirty="0">
                <a:solidFill>
                  <a:srgbClr val="008000"/>
                </a:solidFill>
              </a:rPr>
              <a:t/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method": 0,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>
                <a:solidFill>
                  <a:srgbClr val="008000"/>
                </a:solidFill>
              </a:rPr>
              <a:t>    </a:t>
            </a:r>
            <a:r>
              <a:rPr lang="en-US" altLang="zh-CN" sz="1200" dirty="0" smtClean="0">
                <a:solidFill>
                  <a:srgbClr val="008000"/>
                </a:solidFill>
              </a:rPr>
              <a:t>"</a:t>
            </a:r>
            <a:r>
              <a:rPr lang="en-US" altLang="zh-CN" sz="1200" dirty="0">
                <a:solidFill>
                  <a:srgbClr val="008000"/>
                </a:solidFill>
              </a:rPr>
              <a:t>arguments": [ "[Function]", "[Function]" ],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>
                <a:solidFill>
                  <a:srgbClr val="008000"/>
                </a:solidFill>
              </a:rPr>
              <a:t>    </a:t>
            </a:r>
            <a:r>
              <a:rPr lang="en-US" altLang="zh-CN" sz="1200" dirty="0" smtClean="0">
                <a:solidFill>
                  <a:srgbClr val="008000"/>
                </a:solidFill>
              </a:rPr>
              <a:t>"</a:t>
            </a:r>
            <a:r>
              <a:rPr lang="en-US" altLang="zh-CN" sz="1200" dirty="0">
                <a:solidFill>
                  <a:srgbClr val="008000"/>
                </a:solidFill>
              </a:rPr>
              <a:t>callbacks": { "0": ["0"], "1": ["1"] },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>
                <a:solidFill>
                  <a:srgbClr val="008000"/>
                </a:solidFill>
              </a:rPr>
              <a:t>    "links": []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>
                <a:solidFill>
                  <a:srgbClr val="008000"/>
                </a:solidFill>
              </a:rPr>
              <a:t>}</a:t>
            </a: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{//s</a:t>
            </a:r>
            <a:r>
              <a:rPr lang="zh-CN" altLang="en-US" sz="1200" dirty="0" smtClean="0">
                <a:solidFill>
                  <a:srgbClr val="008000"/>
                </a:solidFill>
              </a:rPr>
              <a:t>调用</a:t>
            </a:r>
            <a:r>
              <a:rPr lang="en-US" altLang="zh-CN" sz="1200" dirty="0" smtClean="0">
                <a:solidFill>
                  <a:srgbClr val="008000"/>
                </a:solidFill>
              </a:rPr>
              <a:t>f(5)(</a:t>
            </a:r>
            <a:r>
              <a:rPr lang="zh-CN" altLang="en-US" sz="1200" dirty="0" smtClean="0">
                <a:solidFill>
                  <a:srgbClr val="008000"/>
                </a:solidFill>
              </a:rPr>
              <a:t>对</a:t>
            </a:r>
            <a:r>
              <a:rPr lang="en-US" altLang="zh-CN" sz="1200" dirty="0" smtClean="0">
                <a:solidFill>
                  <a:srgbClr val="008000"/>
                </a:solidFill>
              </a:rPr>
              <a:t>c</a:t>
            </a:r>
            <a:r>
              <a:rPr lang="zh-CN" altLang="en-US" sz="1200" dirty="0" smtClean="0">
                <a:solidFill>
                  <a:srgbClr val="008000"/>
                </a:solidFill>
              </a:rPr>
              <a:t>的回调</a:t>
            </a:r>
            <a:r>
              <a:rPr lang="en-US" altLang="zh-CN" sz="1200" dirty="0" smtClean="0">
                <a:solidFill>
                  <a:srgbClr val="008000"/>
                </a:solidFill>
              </a:rPr>
              <a:t>)</a:t>
            </a:r>
            <a:r>
              <a:rPr lang="zh-CN" altLang="en-US" sz="1200" dirty="0" smtClean="0">
                <a:solidFill>
                  <a:srgbClr val="008000"/>
                </a:solidFill>
              </a:rPr>
              <a:t>方法调用消息</a:t>
            </a:r>
            <a:r>
              <a:rPr lang="en-US" altLang="zh-CN" sz="1200" dirty="0">
                <a:solidFill>
                  <a:srgbClr val="008000"/>
                </a:solidFill>
              </a:rPr>
              <a:t/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method": 0,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arguments": [5],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callbacks": {},</a:t>
            </a:r>
            <a:br>
              <a:rPr lang="en-US" altLang="zh-CN" sz="1200" dirty="0">
                <a:solidFill>
                  <a:srgbClr val="008000"/>
                </a:solidFill>
              </a:rPr>
            </a:br>
            <a:r>
              <a:rPr lang="en-US" altLang="zh-CN" sz="1200" dirty="0" smtClean="0">
                <a:solidFill>
                  <a:srgbClr val="008000"/>
                </a:solidFill>
              </a:rPr>
              <a:t>    "</a:t>
            </a:r>
            <a:r>
              <a:rPr lang="en-US" altLang="zh-CN" sz="1200" dirty="0">
                <a:solidFill>
                  <a:srgbClr val="008000"/>
                </a:solidFill>
              </a:rPr>
              <a:t>links": </a:t>
            </a:r>
            <a:r>
              <a:rPr lang="en-US" altLang="zh-CN" sz="1200" dirty="0" smtClean="0">
                <a:solidFill>
                  <a:srgbClr val="008000"/>
                </a:solidFill>
              </a:rPr>
              <a:t>[]</a:t>
            </a:r>
            <a:endParaRPr lang="en-US" altLang="zh-CN" sz="1200" dirty="0">
              <a:solidFill>
                <a:srgbClr val="008000"/>
              </a:solidFill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</a:rPr>
              <a:t>}</a:t>
            </a:r>
            <a:endParaRPr lang="zh-CN" altLang="en-US" sz="12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7076" y="2852449"/>
            <a:ext cx="543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初始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/>
          </a:p>
        </p:txBody>
      </p:sp>
      <p:sp>
        <p:nvSpPr>
          <p:cNvPr id="33" name="矩形 32"/>
          <p:cNvSpPr/>
          <p:nvPr/>
        </p:nvSpPr>
        <p:spPr>
          <a:xfrm>
            <a:off x="279226" y="3203971"/>
            <a:ext cx="505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rgbClr val="FF0000"/>
                </a:solidFill>
              </a:rPr>
              <a:t>经过方法交换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9003" y="3850302"/>
            <a:ext cx="531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rgbClr val="FF0000"/>
                </a:solidFill>
              </a:rPr>
              <a:t>经过方法调用</a:t>
            </a:r>
          </a:p>
        </p:txBody>
      </p:sp>
    </p:spTree>
    <p:extLst>
      <p:ext uri="{BB962C8B-B14F-4D97-AF65-F5344CB8AC3E}">
        <p14:creationId xmlns:p14="http://schemas.microsoft.com/office/powerpoint/2010/main" val="15765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F6B0-347F-44D0-99CD-E5A17DE2E54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dnode</a:t>
            </a:r>
            <a:r>
              <a:rPr lang="en-US" altLang="zh-CN" b="1" dirty="0"/>
              <a:t>-protocol </a:t>
            </a:r>
            <a:r>
              <a:rPr lang="zh-CN" altLang="en-US" b="1" dirty="0" smtClean="0"/>
              <a:t>消息生成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7360" y="1489167"/>
            <a:ext cx="48332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.request(methods, </a:t>
            </a:r>
            <a:r>
              <a:rPr lang="en-US" altLang="zh-CN" sz="1400" dirty="0" err="1"/>
              <a:t>args</a:t>
            </a:r>
            <a:r>
              <a:rPr lang="en-US" altLang="zh-CN" sz="1400" dirty="0" smtClean="0"/>
              <a:t>)//</a:t>
            </a:r>
            <a:r>
              <a:rPr lang="zh-CN" altLang="en-US" sz="1400" dirty="0" smtClean="0"/>
              <a:t>发送消息方法，</a:t>
            </a:r>
            <a:r>
              <a:rPr lang="en-US" altLang="zh-CN" sz="1400" dirty="0" smtClean="0"/>
              <a:t>methods</a:t>
            </a:r>
            <a:r>
              <a:rPr lang="zh-CN" altLang="en-US" sz="1400" dirty="0" smtClean="0"/>
              <a:t>标识</a:t>
            </a:r>
            <a:r>
              <a:rPr lang="en-US" altLang="zh-CN" sz="1400" dirty="0" smtClean="0"/>
              <a:t>			//</a:t>
            </a:r>
            <a:r>
              <a:rPr lang="zh-CN" altLang="en-US" sz="1400" dirty="0" smtClean="0"/>
              <a:t>消息类型，</a:t>
            </a:r>
            <a:r>
              <a:rPr lang="en-US" altLang="zh-CN" sz="1400" dirty="0" err="1" smtClean="0"/>
              <a:t>args</a:t>
            </a:r>
            <a:r>
              <a:rPr lang="zh-CN" altLang="en-US" sz="1400" dirty="0" smtClean="0"/>
              <a:t>为消息主体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en-US" altLang="zh-CN" sz="1400" dirty="0" smtClean="0"/>
              <a:t>.request(“methods”,</a:t>
            </a:r>
            <a:r>
              <a:rPr lang="en-US" altLang="zh-CN" sz="1400" dirty="0"/>
              <a:t> {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x : function (f, g)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setTimeout</a:t>
            </a:r>
            <a:r>
              <a:rPr lang="en-US" altLang="zh-CN" sz="1400" dirty="0"/>
              <a:t>(function () { f(5) }, 200);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setTimeout</a:t>
            </a:r>
            <a:r>
              <a:rPr lang="en-US" altLang="zh-CN" sz="1400" dirty="0"/>
              <a:t>(function () { g(6) }, 400);</a:t>
            </a:r>
          </a:p>
          <a:p>
            <a:r>
              <a:rPr lang="en-US" altLang="zh-CN" sz="1400" dirty="0"/>
              <a:t>    },</a:t>
            </a:r>
          </a:p>
          <a:p>
            <a:r>
              <a:rPr lang="en-US" altLang="zh-CN" sz="1400" dirty="0"/>
              <a:t>    y : 555</a:t>
            </a:r>
          </a:p>
          <a:p>
            <a:r>
              <a:rPr lang="en-US" altLang="zh-CN" sz="1400" dirty="0" smtClean="0"/>
              <a:t>})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.request</a:t>
            </a:r>
            <a:r>
              <a:rPr lang="en-US" altLang="zh-CN" sz="1400" dirty="0" smtClean="0"/>
              <a:t>(“0”, {</a:t>
            </a:r>
          </a:p>
          <a:p>
            <a:r>
              <a:rPr lang="en-US" altLang="zh-CN" sz="1400" dirty="0" smtClean="0"/>
              <a:t>    function { </a:t>
            </a:r>
            <a:r>
              <a:rPr lang="en-US" altLang="zh-CN" sz="1400" dirty="0"/>
              <a:t>console.log</a:t>
            </a:r>
            <a:r>
              <a:rPr lang="en-US" altLang="zh-CN" sz="1400" dirty="0" smtClean="0"/>
              <a:t>(‘f(’ </a:t>
            </a:r>
            <a:r>
              <a:rPr lang="en-US" altLang="zh-CN" sz="1400" dirty="0"/>
              <a:t>+ x + </a:t>
            </a:r>
            <a:r>
              <a:rPr lang="en-US" altLang="zh-CN" sz="1400" dirty="0" smtClean="0"/>
              <a:t>‘)’)},</a:t>
            </a:r>
          </a:p>
          <a:p>
            <a:r>
              <a:rPr lang="en-US" altLang="zh-CN" sz="1400" dirty="0" smtClean="0"/>
              <a:t>    function </a:t>
            </a:r>
            <a:r>
              <a:rPr lang="en-US" altLang="zh-CN" sz="1400" dirty="0"/>
              <a:t>{ console.log('g(' + x + </a:t>
            </a:r>
            <a:r>
              <a:rPr lang="en-US" altLang="zh-CN" sz="1400" dirty="0" smtClean="0"/>
              <a:t>')')}</a:t>
            </a:r>
            <a:endParaRPr lang="en-US" altLang="zh-CN" sz="1400" dirty="0"/>
          </a:p>
          <a:p>
            <a:r>
              <a:rPr lang="en-US" altLang="zh-CN" sz="1400" dirty="0" smtClean="0"/>
              <a:t>})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86597" y="1910759"/>
            <a:ext cx="4302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"method": "methods",</a:t>
            </a:r>
          </a:p>
          <a:p>
            <a:r>
              <a:rPr lang="en-US" altLang="zh-CN" sz="1400" dirty="0"/>
              <a:t>    "arguments": [ { "x": "[Function]", "y": 555 } ],</a:t>
            </a:r>
          </a:p>
          <a:p>
            <a:r>
              <a:rPr lang="en-US" altLang="zh-CN" sz="1400" dirty="0"/>
              <a:t>    "callbacks": { "0": [ "0", "x" ] },</a:t>
            </a:r>
          </a:p>
          <a:p>
            <a:r>
              <a:rPr lang="en-US" altLang="zh-CN" sz="1400" dirty="0"/>
              <a:t>    "links": []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886597" y="3581154"/>
            <a:ext cx="46180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"method": 0,</a:t>
            </a:r>
          </a:p>
          <a:p>
            <a:r>
              <a:rPr lang="en-US" altLang="zh-CN" sz="1400" dirty="0"/>
              <a:t>    "arguments": [ "[Function]", "[Function]" ],</a:t>
            </a:r>
          </a:p>
          <a:p>
            <a:r>
              <a:rPr lang="en-US" altLang="zh-CN" sz="1400" dirty="0"/>
              <a:t>    "callbacks": { "0": ["0"], "1": ["1"] },</a:t>
            </a:r>
          </a:p>
          <a:p>
            <a:r>
              <a:rPr lang="en-US" altLang="zh-CN" sz="1400" dirty="0"/>
              <a:t>    "links": []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1" name="右箭头 10"/>
          <p:cNvSpPr/>
          <p:nvPr/>
        </p:nvSpPr>
        <p:spPr>
          <a:xfrm>
            <a:off x="5564777" y="2489439"/>
            <a:ext cx="1005840" cy="28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603966" y="4010297"/>
            <a:ext cx="966651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2469</Words>
  <Application>Microsoft Office PowerPoint</Application>
  <PresentationFormat>宽屏</PresentationFormat>
  <Paragraphs>480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幼圆</vt:lpstr>
      <vt:lpstr>Arial</vt:lpstr>
      <vt:lpstr>Century Gothic</vt:lpstr>
      <vt:lpstr>Wingdings 3</vt:lpstr>
      <vt:lpstr>自定义设计方案</vt:lpstr>
      <vt:lpstr>丝状</vt:lpstr>
      <vt:lpstr>Dnode教程</vt:lpstr>
      <vt:lpstr>概述-dnode是什么</vt:lpstr>
      <vt:lpstr>概述-包关系</vt:lpstr>
      <vt:lpstr>概述-dnode可以干什么</vt:lpstr>
      <vt:lpstr>概述 流程</vt:lpstr>
      <vt:lpstr>dnode-protocol 例子</vt:lpstr>
      <vt:lpstr>dnode-protocol 调用过程</vt:lpstr>
      <vt:lpstr>dnode-protocol 消息交换过程存储变换</vt:lpstr>
      <vt:lpstr>dnode-protocol 消息生成</vt:lpstr>
      <vt:lpstr>dnode-protocol 消息解析</vt:lpstr>
      <vt:lpstr>dnode-protocol 消息解析流程图</vt:lpstr>
      <vt:lpstr>dnode-protocol 可选项wrap、unwrap</vt:lpstr>
      <vt:lpstr>dnode-protocol 方法删除</vt:lpstr>
      <vt:lpstr>dnode-protocol links</vt:lpstr>
      <vt:lpstr>dnode-protocol 方法与事件说明</vt:lpstr>
      <vt:lpstr>dnode 流</vt:lpstr>
      <vt:lpstr>dnode流与dnode-protocol</vt:lpstr>
      <vt:lpstr>dnode 流过程</vt:lpstr>
      <vt:lpstr>dnode 流实现 write</vt:lpstr>
      <vt:lpstr>dnode 方法</vt:lpstr>
      <vt:lpstr>dnode 增加net D</vt:lpstr>
      <vt:lpstr>总体关系</vt:lpstr>
      <vt:lpstr>Dnode 可选项weak</vt:lpstr>
      <vt:lpstr>dnode 方法</vt:lpstr>
      <vt:lpstr>dnode 事件</vt:lpstr>
      <vt:lpstr>That’s all.Thank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cxswow</dc:creator>
  <cp:lastModifiedBy>cxswow</cp:lastModifiedBy>
  <cp:revision>154</cp:revision>
  <dcterms:created xsi:type="dcterms:W3CDTF">2016-07-21T02:28:59Z</dcterms:created>
  <dcterms:modified xsi:type="dcterms:W3CDTF">2016-07-28T10:55:16Z</dcterms:modified>
</cp:coreProperties>
</file>