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ACC"/>
    <a:srgbClr val="D4E9F8"/>
    <a:srgbClr val="4E9EA3"/>
    <a:srgbClr val="D9E3CF"/>
    <a:srgbClr val="A0B987"/>
    <a:srgbClr val="8AC6BA"/>
    <a:srgbClr val="8ECEC2"/>
    <a:srgbClr val="3B8381"/>
    <a:srgbClr val="E0A77A"/>
    <a:srgbClr val="167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 autoAdjust="0"/>
    <p:restoredTop sz="86426" autoAdjust="0"/>
  </p:normalViewPr>
  <p:slideViewPr>
    <p:cSldViewPr>
      <p:cViewPr>
        <p:scale>
          <a:sx n="59" d="100"/>
          <a:sy n="59" d="100"/>
        </p:scale>
        <p:origin x="-9104" y="-618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A6420A-445A-2C4D-851B-8CCCBA9DD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8DFBF-5929-E14A-A2A5-BE3BAB94CC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AECC-56B7-794F-A9BD-14A4CE54EE3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4F99-10DE-7840-AE51-F531CC774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61DEB-17A9-054F-85CB-0EE6433129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406A-309B-D049-B96E-B17C3593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B9F4-2D90-4E47-892D-9E2FB753AE7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AC36-688A-6348-B3B9-A5001E0D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07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0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2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6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EAFD1-13C6-AE47-851E-F0995184397E}"/>
              </a:ext>
            </a:extLst>
          </p:cNvPr>
          <p:cNvSpPr/>
          <p:nvPr userDrawn="1"/>
        </p:nvSpPr>
        <p:spPr>
          <a:xfrm>
            <a:off x="0" y="0"/>
            <a:ext cx="43891200" cy="44958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5D95C-9975-A04D-914E-C81DAF430E08}"/>
              </a:ext>
            </a:extLst>
          </p:cNvPr>
          <p:cNvSpPr/>
          <p:nvPr userDrawn="1"/>
        </p:nvSpPr>
        <p:spPr>
          <a:xfrm>
            <a:off x="0" y="30510487"/>
            <a:ext cx="43891200" cy="2407912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5DA4F08D-DD54-0147-949C-57313A9EE5AB}"/>
              </a:ext>
            </a:extLst>
          </p:cNvPr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A9C682-CF37-3F41-98AE-3DFE3B3C833D}"/>
              </a:ext>
            </a:extLst>
          </p:cNvPr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>
              <a:extLst>
                <a:ext uri="{FF2B5EF4-FFF2-40B4-BE49-F238E27FC236}">
                  <a16:creationId xmlns:a16="http://schemas.microsoft.com/office/drawing/2014/main" id="{12F2C0DD-CF06-3F41-9DF0-1914403C5010}"/>
                </a:ext>
              </a:extLst>
            </p:cNvPr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25CBAB-B6E1-D74A-9979-5D7E3664B1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38B6D5-6177-6747-97ED-6F4F2532093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48" r:id="rId13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69556D-CD34-F64F-A9F1-C718CBF9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4602646"/>
            <a:ext cx="13472160" cy="7282683"/>
          </a:xfrm>
          <a:prstGeom prst="rect">
            <a:avLst/>
          </a:prstGeom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7239000" y="76200"/>
            <a:ext cx="30099000" cy="330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of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lobal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opic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nformation and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ocal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emantic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elationship in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entiment </a:t>
            </a:r>
            <a:r>
              <a:rPr lang="en-US" altLang="zh-CN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3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8011192" y="2971800"/>
            <a:ext cx="27432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300" i="1" dirty="0">
                <a:solidFill>
                  <a:schemeClr val="bg1"/>
                </a:solidFill>
                <a:latin typeface="+mn-lt"/>
              </a:rPr>
              <a:t>Jiachen Ning; Linhong Li; Shiqi Xiao; Xiangting Chen</a:t>
            </a:r>
            <a:endParaRPr lang="en-US" sz="4300" i="1" baseline="30000" dirty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n-US" sz="4300" i="1" dirty="0">
                <a:solidFill>
                  <a:schemeClr val="bg1"/>
                </a:solidFill>
                <a:latin typeface="+mn-lt"/>
              </a:rPr>
              <a:t> Carnegie Mellon University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689592" y="31403289"/>
            <a:ext cx="19507200" cy="1215693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sp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De </a:t>
            </a:r>
            <a:r>
              <a:rPr lang="en-US" sz="1600" dirty="0" err="1">
                <a:solidFill>
                  <a:schemeClr val="bg1"/>
                </a:solidFill>
              </a:rPr>
              <a:t>Marneffe</a:t>
            </a:r>
            <a:r>
              <a:rPr lang="en-US" sz="1600" dirty="0">
                <a:solidFill>
                  <a:schemeClr val="bg1"/>
                </a:solidFill>
              </a:rPr>
              <a:t>, M. C., &amp; Manning, C. D. (2008). Stanford typed dependencies manual (pp. 338-345). Technical report, Stanford University.</a:t>
            </a:r>
          </a:p>
          <a:p>
            <a:pPr marL="342842" indent="-342842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Ficamos</a:t>
            </a:r>
            <a:r>
              <a:rPr lang="en-US" dirty="0">
                <a:solidFill>
                  <a:schemeClr val="bg1"/>
                </a:solidFill>
              </a:rPr>
              <a:t>, P., &amp; Liu, Y. (2016). A topic based approach for sentiment analysis on Twitter data. </a:t>
            </a:r>
            <a:r>
              <a:rPr lang="en-US" i="1" dirty="0">
                <a:solidFill>
                  <a:schemeClr val="bg1"/>
                </a:solidFill>
              </a:rPr>
              <a:t>International Journal of Advanced Computer Science and Applications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(12), 201-205.</a:t>
            </a:r>
            <a:endParaRPr lang="en-US" sz="1600" dirty="0">
              <a:solidFill>
                <a:schemeClr val="bg1"/>
              </a:solidFill>
            </a:endParaRPr>
          </a:p>
          <a:p>
            <a:pPr marL="342842" indent="-342842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Nastase</a:t>
            </a:r>
            <a:r>
              <a:rPr lang="en-US" dirty="0">
                <a:solidFill>
                  <a:schemeClr val="bg1"/>
                </a:solidFill>
              </a:rPr>
              <a:t>, V., </a:t>
            </a:r>
            <a:r>
              <a:rPr lang="en-US" dirty="0" err="1">
                <a:solidFill>
                  <a:schemeClr val="bg1"/>
                </a:solidFill>
              </a:rPr>
              <a:t>Shirabad</a:t>
            </a:r>
            <a:r>
              <a:rPr lang="en-US" dirty="0">
                <a:solidFill>
                  <a:schemeClr val="bg1"/>
                </a:solidFill>
              </a:rPr>
              <a:t>, J. S., &amp; </a:t>
            </a:r>
            <a:r>
              <a:rPr lang="en-US" dirty="0" err="1">
                <a:solidFill>
                  <a:schemeClr val="bg1"/>
                </a:solidFill>
              </a:rPr>
              <a:t>Caropreso</a:t>
            </a:r>
            <a:r>
              <a:rPr lang="en-US" dirty="0">
                <a:solidFill>
                  <a:schemeClr val="bg1"/>
                </a:solidFill>
              </a:rPr>
              <a:t>, M. F. (2006). Using dependency relations for text classification. In </a:t>
            </a:r>
            <a:r>
              <a:rPr lang="en-US" i="1" dirty="0">
                <a:solidFill>
                  <a:schemeClr val="bg1"/>
                </a:solidFill>
              </a:rPr>
              <a:t>Proceedings of the 19th Canadian conference on artificial intelligence</a:t>
            </a:r>
            <a:r>
              <a:rPr lang="en-US" dirty="0">
                <a:solidFill>
                  <a:schemeClr val="bg1"/>
                </a:solidFill>
              </a:rPr>
              <a:t> (pp. 12-25).</a:t>
            </a:r>
            <a:endParaRPr lang="en-US" sz="1600" dirty="0">
              <a:solidFill>
                <a:schemeClr val="bg1"/>
              </a:solidFill>
            </a:endParaRPr>
          </a:p>
          <a:p>
            <a:pPr marL="342842" indent="-342842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Xia, R., </a:t>
            </a:r>
            <a:r>
              <a:rPr lang="en-US" dirty="0" err="1">
                <a:solidFill>
                  <a:schemeClr val="bg1"/>
                </a:solidFill>
              </a:rPr>
              <a:t>Zong</a:t>
            </a:r>
            <a:r>
              <a:rPr lang="en-US" dirty="0">
                <a:solidFill>
                  <a:schemeClr val="bg1"/>
                </a:solidFill>
              </a:rPr>
              <a:t>, C., &amp; Li, S. (2011). Ensemble of feature sets and classification algorithms for sentiment classification. </a:t>
            </a:r>
            <a:r>
              <a:rPr lang="en-US" i="1" dirty="0">
                <a:solidFill>
                  <a:schemeClr val="bg1"/>
                </a:solidFill>
              </a:rPr>
              <a:t>Information Sciences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181</a:t>
            </a:r>
            <a:r>
              <a:rPr lang="en-US" dirty="0">
                <a:solidFill>
                  <a:schemeClr val="bg1"/>
                </a:solidFill>
              </a:rPr>
              <a:t>(6), 1138-1152.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63751" y="30596134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28544" y="5566388"/>
            <a:ext cx="13472160" cy="1280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</a:rPr>
              <a:t>Background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en-US" sz="3200" dirty="0">
                <a:latin typeface="+mn-lt"/>
              </a:rPr>
              <a:t>	Sentiment analysis aims to extract subjective affect information from body of texts. The goal of this project is to build an interpretable sentiment analyzer on a dataset that contains a collection of 50,000 reviews posted on IMDB.</a:t>
            </a:r>
          </a:p>
          <a:p>
            <a:endParaRPr lang="en-US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</a:rPr>
              <a:t>We explored effective sentiment analysis along two trajectories:</a:t>
            </a:r>
          </a:p>
          <a:p>
            <a:pPr marL="457200" indent="-45720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i="1" dirty="0">
                <a:latin typeface="+mn-lt"/>
              </a:rPr>
              <a:t>Extracting representative text embeddings</a:t>
            </a:r>
          </a:p>
          <a:p>
            <a:r>
              <a:rPr lang="en-US" sz="3200" dirty="0">
                <a:latin typeface="+mn-lt"/>
              </a:rPr>
              <a:t>	The most common text tokenization method is using N-grams. However,  previous research argued that n-gram tokenization does not fully capture the gist of a document, and pairs of grammatically related words (i.e., dependency pairs) should also be incorporated as features as they might capture important long-distance information </a:t>
            </a:r>
            <a:r>
              <a:rPr lang="en-US" sz="3200" baseline="30000" dirty="0">
                <a:latin typeface="+mn-lt"/>
              </a:rPr>
              <a:t>[</a:t>
            </a:r>
            <a:r>
              <a:rPr lang="en-US" altLang="zh-CN" sz="3200" baseline="30000" dirty="0">
                <a:latin typeface="+mn-lt"/>
              </a:rPr>
              <a:t>3</a:t>
            </a:r>
            <a:r>
              <a:rPr lang="en-US" sz="3200" baseline="30000" dirty="0">
                <a:latin typeface="+mn-lt"/>
              </a:rPr>
              <a:t>][</a:t>
            </a:r>
            <a:r>
              <a:rPr lang="en-US" altLang="zh-CN" sz="3200" baseline="30000" dirty="0">
                <a:latin typeface="+mn-lt"/>
              </a:rPr>
              <a:t>4</a:t>
            </a:r>
            <a:r>
              <a:rPr lang="en-US" sz="3200" baseline="30000" dirty="0">
                <a:latin typeface="+mn-lt"/>
              </a:rPr>
              <a:t>].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b="1" i="1" dirty="0">
                <a:latin typeface="+mn-lt"/>
              </a:rPr>
              <a:t>Building an adaptive classification ensemble</a:t>
            </a:r>
          </a:p>
          <a:p>
            <a:r>
              <a:rPr lang="en-US" sz="3200" dirty="0">
                <a:latin typeface="+mn-lt"/>
              </a:rPr>
              <a:t>	Neural networks perform most of the heavy-lifting in state-of-the-art pipelines, demonstrating the insufficiency of a single classifier like Naive Bayes or </a:t>
            </a:r>
            <a:r>
              <a:rPr lang="en-US" altLang="zh-CN" sz="3200" dirty="0">
                <a:latin typeface="+mn-lt"/>
              </a:rPr>
              <a:t>S</a:t>
            </a:r>
            <a:r>
              <a:rPr lang="en-US" sz="3200" dirty="0">
                <a:latin typeface="+mn-lt"/>
              </a:rPr>
              <a:t>upport </a:t>
            </a:r>
            <a:r>
              <a:rPr lang="en-US" altLang="zh-CN" sz="3200" dirty="0">
                <a:latin typeface="+mn-lt"/>
              </a:rPr>
              <a:t>V</a:t>
            </a:r>
            <a:r>
              <a:rPr lang="en-US" sz="3200" dirty="0">
                <a:latin typeface="+mn-lt"/>
              </a:rPr>
              <a:t>ector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Machine</a:t>
            </a:r>
            <a:r>
              <a:rPr lang="en-US" sz="3200" dirty="0">
                <a:latin typeface="+mn-lt"/>
              </a:rPr>
              <a:t> in performing the task. Topic modelling has been shown to improve sentiment classification accuracy on Twitter data </a:t>
            </a:r>
            <a:r>
              <a:rPr lang="en-US" sz="3200" baseline="30000" dirty="0">
                <a:latin typeface="+mn-lt"/>
              </a:rPr>
              <a:t>[</a:t>
            </a:r>
            <a:r>
              <a:rPr lang="en-US" altLang="zh-CN" sz="3200" baseline="30000" dirty="0">
                <a:latin typeface="+mn-lt"/>
              </a:rPr>
              <a:t>2</a:t>
            </a:r>
            <a:r>
              <a:rPr lang="en-US" sz="3200" baseline="30000" dirty="0">
                <a:latin typeface="+mn-lt"/>
              </a:rPr>
              <a:t>]</a:t>
            </a:r>
            <a:r>
              <a:rPr lang="en-US" sz="3200" dirty="0">
                <a:latin typeface="+mn-lt"/>
              </a:rPr>
              <a:t>. </a:t>
            </a:r>
          </a:p>
          <a:p>
            <a:endParaRPr lang="en-US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</a:rPr>
              <a:t>Contributions:</a:t>
            </a:r>
            <a:endParaRPr lang="en-US" sz="3200" b="1" dirty="0">
              <a:latin typeface="+mn-lt"/>
            </a:endParaRPr>
          </a:p>
          <a:p>
            <a:r>
              <a:rPr lang="en-US" sz="3200" dirty="0">
                <a:latin typeface="+mn-lt"/>
              </a:rPr>
              <a:t>	Motivated by these two approaches, we proposed a feature vectorization scheme to capture grammatical dependency, and an ensemble of topic-specific classifiers to alleviate the burden of a single classifier having to learn complicated decision boundaries for the entire corpus.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28544" y="4834868"/>
            <a:ext cx="13472160" cy="73152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13304" y="23362920"/>
            <a:ext cx="13487399" cy="68633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</a:rPr>
              <a:t>Training</a:t>
            </a:r>
            <a:r>
              <a:rPr lang="en-US" sz="3200" b="1" dirty="0">
                <a:latin typeface="+mn-lt"/>
              </a:rPr>
              <a:t>:</a:t>
            </a:r>
            <a:endParaRPr lang="en-US" sz="3200" dirty="0">
              <a:latin typeface="+mn-lt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Lemmatized the training data and eliminated HTML tags (e.g., ‘&lt;</a:t>
            </a:r>
            <a:r>
              <a:rPr lang="en-US" sz="3200" dirty="0" err="1">
                <a:latin typeface="+mn-lt"/>
              </a:rPr>
              <a:t>br</a:t>
            </a:r>
            <a:r>
              <a:rPr lang="en-US" sz="3200" dirty="0">
                <a:latin typeface="+mn-lt"/>
              </a:rPr>
              <a:t>&gt;’).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Used Stanford Parser </a:t>
            </a:r>
            <a:r>
              <a:rPr lang="en-US" sz="3200" baseline="30000" dirty="0">
                <a:latin typeface="+mn-lt"/>
              </a:rPr>
              <a:t>[</a:t>
            </a:r>
            <a:r>
              <a:rPr lang="en-US" altLang="zh-CN" sz="3200" baseline="30000" dirty="0">
                <a:latin typeface="+mn-lt"/>
              </a:rPr>
              <a:t>1</a:t>
            </a:r>
            <a:r>
              <a:rPr lang="en-US" sz="3200" baseline="30000" dirty="0">
                <a:latin typeface="+mn-lt"/>
              </a:rPr>
              <a:t>]</a:t>
            </a:r>
            <a:r>
              <a:rPr lang="en-US" sz="3200" dirty="0">
                <a:latin typeface="+mn-lt"/>
              </a:rPr>
              <a:t> to extract the lexical dependencies between words. Irrelevant dependencies </a:t>
            </a:r>
            <a:r>
              <a:rPr lang="en-US" altLang="zh-CN" sz="3200" dirty="0">
                <a:latin typeface="+mn-lt"/>
              </a:rPr>
              <a:t>were</a:t>
            </a:r>
            <a:r>
              <a:rPr lang="en-US" sz="3200" dirty="0">
                <a:latin typeface="+mn-lt"/>
              </a:rPr>
              <a:t> left out according to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previous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research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sz="3200" baseline="30000" dirty="0">
                <a:latin typeface="+mn-lt"/>
              </a:rPr>
              <a:t>[</a:t>
            </a:r>
            <a:r>
              <a:rPr lang="en-US" altLang="zh-CN" sz="3200" baseline="30000" dirty="0">
                <a:latin typeface="+mn-lt"/>
              </a:rPr>
              <a:t>3</a:t>
            </a:r>
            <a:r>
              <a:rPr lang="en-US" sz="3200" baseline="30000" dirty="0">
                <a:latin typeface="+mn-lt"/>
              </a:rPr>
              <a:t>]</a:t>
            </a:r>
            <a:r>
              <a:rPr lang="en-US" sz="3200" dirty="0">
                <a:latin typeface="+mn-lt"/>
              </a:rPr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Generated new bigrams from extracted dependency pairs. Combined with regular 1-3 gram tokens to create customized bag-of-words (BoW) vectors.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Modeled training set topic distributions by Latent Dirichlet Allocation (LDA).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Distributed texts to their most relevant classifiers for topic-specific training. </a:t>
            </a:r>
            <a:endParaRPr lang="en-US" sz="3600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</a:rPr>
              <a:t>Testing: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Obtained testing set topic distributions using the trained topic model.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>
                <a:latin typeface="+mn-lt"/>
              </a:rPr>
              <a:t>Passed testing data to all topic-specific classifiers. Weighted their predictions by topic relevance to get the final classifications.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3304" y="22631400"/>
            <a:ext cx="13487399" cy="73152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9308244" y="27359835"/>
            <a:ext cx="13167360" cy="2739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Combine customized feature vectors with 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the topic</a:t>
            </a:r>
            <a:r>
              <a:rPr lang="en-US" altLang="zh-CN" sz="320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specific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classifiers, which requires fine-tuning the hyperparameters for the end-to-end experiments using cross-validation.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Explore alternative vector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izations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with rich information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lexical polarity.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Analyze individual topic-specific classifiers for better model interpretability.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308244" y="26603101"/>
            <a:ext cx="13167360" cy="73152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9587558" y="11269400"/>
            <a:ext cx="5016862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Figure 2</a:t>
            </a:r>
            <a:r>
              <a:rPr lang="en-US" sz="2400" dirty="0">
                <a:latin typeface="Calibri" pitchFamily="34" charset="0"/>
              </a:rPr>
              <a:t> Flowchart of Training Process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6DDD61-118E-E740-91A2-A5D7D158FC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1" b="12195"/>
          <a:stretch/>
        </p:blipFill>
        <p:spPr>
          <a:xfrm>
            <a:off x="1380944" y="18873593"/>
            <a:ext cx="12636500" cy="2926080"/>
          </a:xfrm>
          <a:prstGeom prst="rect">
            <a:avLst/>
          </a:prstGeom>
        </p:spPr>
      </p:pic>
      <p:sp>
        <p:nvSpPr>
          <p:cNvPr id="46" name="Text Box 180">
            <a:extLst>
              <a:ext uri="{FF2B5EF4-FFF2-40B4-BE49-F238E27FC236}">
                <a16:creationId xmlns:a16="http://schemas.microsoft.com/office/drawing/2014/main" id="{7F5D1BA5-4D62-DD48-A9E9-C5D7BCB1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413" y="21932168"/>
            <a:ext cx="4500182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Example of Parser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43497-1C19-8B4E-A449-EEBD34F6E436}"/>
              </a:ext>
            </a:extLst>
          </p:cNvPr>
          <p:cNvGrpSpPr/>
          <p:nvPr/>
        </p:nvGrpSpPr>
        <p:grpSpPr>
          <a:xfrm>
            <a:off x="16236608" y="18893951"/>
            <a:ext cx="11308613" cy="5326408"/>
            <a:chOff x="29646003" y="4526664"/>
            <a:chExt cx="16343290" cy="5326408"/>
          </a:xfrm>
        </p:grpSpPr>
        <p:graphicFrame>
          <p:nvGraphicFramePr>
            <p:cNvPr id="44" name="Content Placeholder 114" descr="Sample table with 4 columns, 7 rows." title="Sample Table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0912157"/>
                </p:ext>
              </p:extLst>
            </p:nvPr>
          </p:nvGraphicFramePr>
          <p:xfrm>
            <a:off x="29666054" y="4526664"/>
            <a:ext cx="16323239" cy="4353225"/>
          </p:xfrm>
          <a:graphic>
            <a:graphicData uri="http://schemas.openxmlformats.org/drawingml/2006/table">
              <a:tbl>
                <a:tblPr firstRow="1" bandRow="1">
                  <a:tableStyleId>{69012ECD-51FC-41F1-AA8D-1B2483CD663E}</a:tableStyleId>
                </a:tblPr>
                <a:tblGrid>
                  <a:gridCol w="77611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021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31426">
                    <a:extLst>
                      <a:ext uri="{9D8B030D-6E8A-4147-A177-3AD203B41FA5}">
                        <a16:colId xmlns:a16="http://schemas.microsoft.com/office/drawing/2014/main" val="3200441815"/>
                      </a:ext>
                    </a:extLst>
                  </a:gridCol>
                </a:tblGrid>
                <a:tr h="802298">
                  <a:tc>
                    <a:txBody>
                      <a:bodyPr/>
                      <a:lstStyle/>
                      <a:p>
                        <a:pPr algn="l"/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Token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Vector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Accuracy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02298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/>
                          <a:t>BoW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0.84476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8853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/>
                          <a:t>TF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0.85336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40000"/>
                          <a:lumOff val="60000"/>
                          <a:alpha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62000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 + Lemmatize 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/>
                          <a:t>BoW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0.83812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75478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 + Lemmatize + Dependency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b="1" dirty="0"/>
                          <a:t>BoW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b="1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0.94296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802298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 + Lemmatize + Dependency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/>
                          <a:t>TF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3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0.90668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75000"/>
                          <a:alpha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AFBEC8-8091-7C4A-8EDB-5112D9495DB7}"/>
                </a:ext>
              </a:extLst>
            </p:cNvPr>
            <p:cNvSpPr txBox="1"/>
            <p:nvPr/>
          </p:nvSpPr>
          <p:spPr>
            <a:xfrm>
              <a:off x="29646003" y="8828495"/>
              <a:ext cx="10293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Note: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tests,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NB.</a:t>
              </a:r>
              <a:r>
                <a:rPr lang="zh-CN" altLang="en-US" sz="2000" dirty="0"/>
                <a:t> </a:t>
              </a:r>
              <a:endParaRPr lang="en-US" sz="2000" dirty="0"/>
            </a:p>
          </p:txBody>
        </p:sp>
        <p:sp>
          <p:nvSpPr>
            <p:cNvPr id="24" name="Text Box 180">
              <a:extLst>
                <a:ext uri="{FF2B5EF4-FFF2-40B4-BE49-F238E27FC236}">
                  <a16:creationId xmlns:a16="http://schemas.microsoft.com/office/drawing/2014/main" id="{2C31C937-0C8B-764E-8B21-754A405F1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6635" y="9414503"/>
              <a:ext cx="6583253" cy="438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68" tIns="34284" rIns="68568" bIns="34284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latin typeface="Calibri" pitchFamily="34" charset="0"/>
                </a:rPr>
                <a:t>Table</a:t>
              </a:r>
              <a:r>
                <a:rPr lang="en-US" sz="2400" b="1" dirty="0">
                  <a:latin typeface="Calibri" pitchFamily="34" charset="0"/>
                </a:rPr>
                <a:t> </a:t>
              </a:r>
              <a:r>
                <a:rPr lang="en-US" altLang="zh-CN" sz="2400" b="1" dirty="0">
                  <a:latin typeface="Calibri" pitchFamily="34" charset="0"/>
                </a:rPr>
                <a:t>1</a:t>
              </a:r>
              <a:r>
                <a:rPr 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Experiments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with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Customized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Bag-of-Words</a:t>
              </a:r>
              <a:endParaRPr lang="en-US" sz="2400" dirty="0">
                <a:latin typeface="Calibri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B0ED9-E330-3448-81E6-89B42DBFEA1E}"/>
              </a:ext>
            </a:extLst>
          </p:cNvPr>
          <p:cNvGrpSpPr/>
          <p:nvPr/>
        </p:nvGrpSpPr>
        <p:grpSpPr>
          <a:xfrm>
            <a:off x="16236608" y="25171897"/>
            <a:ext cx="11314791" cy="5012961"/>
            <a:chOff x="29666056" y="10154007"/>
            <a:chExt cx="11314791" cy="5012961"/>
          </a:xfrm>
        </p:grpSpPr>
        <p:graphicFrame>
          <p:nvGraphicFramePr>
            <p:cNvPr id="21" name="Content Placeholder 114" descr="Sample table with 4 columns, 7 rows." title="Sample Table">
              <a:extLst>
                <a:ext uri="{FF2B5EF4-FFF2-40B4-BE49-F238E27FC236}">
                  <a16:creationId xmlns:a16="http://schemas.microsoft.com/office/drawing/2014/main" id="{87D1F4D1-E5AA-8E4B-A508-9901001783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0092456"/>
                </p:ext>
              </p:extLst>
            </p:nvPr>
          </p:nvGraphicFramePr>
          <p:xfrm>
            <a:off x="29666056" y="10154007"/>
            <a:ext cx="11314791" cy="3744570"/>
          </p:xfrm>
          <a:graphic>
            <a:graphicData uri="http://schemas.openxmlformats.org/drawingml/2006/table">
              <a:tbl>
                <a:tblPr firstRow="1" bandRow="1">
                  <a:tableStyleId>{69012ECD-51FC-41F1-AA8D-1B2483CD663E}</a:tableStyleId>
                </a:tblPr>
                <a:tblGrid>
                  <a:gridCol w="788803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365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890247">
                    <a:extLst>
                      <a:ext uri="{9D8B030D-6E8A-4147-A177-3AD203B41FA5}">
                        <a16:colId xmlns:a16="http://schemas.microsoft.com/office/drawing/2014/main" val="3200441815"/>
                      </a:ext>
                    </a:extLst>
                  </a:gridCol>
                </a:tblGrid>
                <a:tr h="754669">
                  <a:tc>
                    <a:txBody>
                      <a:bodyPr/>
                      <a:lstStyle/>
                      <a:p>
                        <a:pPr algn="l"/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Token</a:t>
                        </a:r>
                        <a:r>
                          <a:rPr lang="zh-CN" altLang="en-US" sz="3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&amp;</a:t>
                        </a:r>
                        <a:r>
                          <a:rPr lang="zh-CN" altLang="en-US" sz="3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Vector</a:t>
                        </a:r>
                        <a:endParaRPr lang="en-US" sz="32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Topics</a:t>
                        </a:r>
                        <a:endParaRPr lang="en-US" sz="32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3200" dirty="0">
                            <a:solidFill>
                              <a:schemeClr val="tx1"/>
                            </a:solidFill>
                          </a:rPr>
                          <a:t>Accuracy</a:t>
                        </a: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79681">
                  <a:tc>
                    <a:txBody>
                      <a:bodyPr/>
                      <a:lstStyle/>
                      <a:p>
                        <a:pPr algn="l"/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1-3grams</a:t>
                        </a:r>
                        <a:r>
                          <a:rPr lang="zh-CN" altLang="en-US" sz="3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&amp;</a:t>
                        </a:r>
                        <a:r>
                          <a:rPr lang="zh-CN" altLang="en-US" sz="3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BoW</a:t>
                        </a:r>
                        <a:endParaRPr lang="en-US" sz="32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4E9F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32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4E9F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0.84792</a:t>
                        </a:r>
                        <a:endParaRPr lang="en-US" sz="32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4E9F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23808442"/>
                    </a:ext>
                  </a:extLst>
                </a:tr>
                <a:tr h="728020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</a:t>
                        </a:r>
                        <a:r>
                          <a:rPr lang="zh-CN" altLang="en-US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 </a:t>
                        </a:r>
                        <a:r>
                          <a:rPr lang="en-US" altLang="zh-CN" sz="3200" b="1" dirty="0">
                            <a:solidFill>
                              <a:schemeClr val="tx1"/>
                            </a:solidFill>
                          </a:rPr>
                          <a:t>&amp;</a:t>
                        </a:r>
                        <a:r>
                          <a:rPr lang="zh-CN" altLang="en-US" sz="32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b="1" dirty="0">
                            <a:solidFill>
                              <a:schemeClr val="tx1"/>
                            </a:solidFill>
                          </a:rPr>
                          <a:t>BoW</a:t>
                        </a:r>
                        <a:endParaRPr lang="en-US" sz="32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b="1" dirty="0"/>
                          <a:t>10</a:t>
                        </a:r>
                        <a:endParaRPr lang="en-US" sz="3200" b="1" dirty="0"/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zh-CN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a:t>0.85972</a:t>
                        </a:r>
                        <a:endParaRPr lang="en-US" sz="32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1044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</a:t>
                        </a:r>
                        <a:r>
                          <a:rPr lang="zh-CN" altLang="en-US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&amp;</a:t>
                        </a:r>
                        <a:r>
                          <a:rPr lang="zh-CN" altLang="en-US" sz="3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dirty="0">
                            <a:solidFill>
                              <a:schemeClr val="tx1"/>
                            </a:solidFill>
                          </a:rPr>
                          <a:t>BoW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dirty="0"/>
                          <a:t>12</a:t>
                        </a:r>
                        <a:endParaRPr lang="en-US" sz="3200" dirty="0"/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zh-CN" sz="32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a:t>0.84792</a:t>
                        </a:r>
                        <a:endParaRPr lang="en-US" sz="3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11156">
                  <a:tc>
                    <a:txBody>
                      <a:bodyPr/>
                      <a:lstStyle/>
                      <a:p>
                        <a:pPr marL="0" marR="0" lvl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1-3grams + Lemmatize + Dependency</a:t>
                        </a:r>
                        <a:r>
                          <a:rPr lang="zh-CN" altLang="en-US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a:t> </a:t>
                        </a:r>
                        <a:r>
                          <a:rPr lang="en-US" altLang="zh-CN" sz="3200" b="1" dirty="0">
                            <a:solidFill>
                              <a:schemeClr val="tx1"/>
                            </a:solidFill>
                          </a:rPr>
                          <a:t>&amp;</a:t>
                        </a:r>
                        <a:r>
                          <a:rPr lang="zh-CN" altLang="en-US" sz="32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CN" sz="3200" b="1" dirty="0">
                            <a:solidFill>
                              <a:schemeClr val="tx1"/>
                            </a:solidFill>
                          </a:rPr>
                          <a:t>BoW</a:t>
                        </a:r>
                        <a:endParaRPr lang="en-US" sz="32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3200" b="1" dirty="0"/>
                          <a:t>10</a:t>
                        </a:r>
                        <a:endParaRPr lang="en-US" sz="3200" b="1" dirty="0"/>
                      </a:p>
                    </a:txBody>
                    <a:tcPr marL="121920" marR="121920" marT="34290" marB="3429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zh-CN" sz="3200" b="1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a:t>0.94296</a:t>
                        </a:r>
                        <a:endParaRPr lang="en-US" sz="32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A2BA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B84B64-A1D3-3048-91B0-60A12852C689}"/>
                </a:ext>
              </a:extLst>
            </p:cNvPr>
            <p:cNvSpPr txBox="1"/>
            <p:nvPr/>
          </p:nvSpPr>
          <p:spPr>
            <a:xfrm>
              <a:off x="29666056" y="13977551"/>
              <a:ext cx="11308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Note: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tests,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NB.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tests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with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Topic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Modeling,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LDA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set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number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of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topics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2.</a:t>
              </a:r>
              <a:r>
                <a:rPr lang="zh-CN" altLang="en-US" sz="2000" dirty="0"/>
                <a:t> </a:t>
              </a:r>
              <a:endParaRPr lang="en-US" sz="2000" dirty="0"/>
            </a:p>
          </p:txBody>
        </p:sp>
        <p:sp>
          <p:nvSpPr>
            <p:cNvPr id="25" name="Text Box 180">
              <a:extLst>
                <a:ext uri="{FF2B5EF4-FFF2-40B4-BE49-F238E27FC236}">
                  <a16:creationId xmlns:a16="http://schemas.microsoft.com/office/drawing/2014/main" id="{E8AE58F9-DF78-4644-BF18-BD3E5C854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6902" y="14728399"/>
              <a:ext cx="6139477" cy="438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68" tIns="34284" rIns="68568" bIns="34284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latin typeface="Calibri" pitchFamily="34" charset="0"/>
                </a:rPr>
                <a:t>Table</a:t>
              </a:r>
              <a:r>
                <a:rPr lang="en-US" sz="2400" b="1" dirty="0">
                  <a:latin typeface="Calibri" pitchFamily="34" charset="0"/>
                </a:rPr>
                <a:t> </a:t>
              </a:r>
              <a:r>
                <a:rPr lang="en-US" altLang="zh-CN" sz="2400" b="1" dirty="0">
                  <a:latin typeface="Calibri" pitchFamily="34" charset="0"/>
                </a:rPr>
                <a:t>2</a:t>
              </a:r>
              <a:r>
                <a:rPr lang="zh-CN" altLang="en-US" sz="2400" b="1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Experiments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with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Topic-Based</a:t>
              </a:r>
              <a:r>
                <a:rPr lang="zh-CN" altLang="en-US" sz="2400" dirty="0">
                  <a:latin typeface="Calibri" pitchFamily="34" charset="0"/>
                </a:rPr>
                <a:t> </a:t>
              </a:r>
              <a:r>
                <a:rPr lang="en-US" altLang="zh-CN" sz="2400" dirty="0">
                  <a:latin typeface="Calibri" pitchFamily="34" charset="0"/>
                </a:rPr>
                <a:t>Ensemble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28" name="Text Box 194">
            <a:extLst>
              <a:ext uri="{FF2B5EF4-FFF2-40B4-BE49-F238E27FC236}">
                <a16:creationId xmlns:a16="http://schemas.microsoft.com/office/drawing/2014/main" id="{8D1C42B2-7F99-A44C-B63B-F0D79563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6504" y="13068792"/>
            <a:ext cx="13080720" cy="4708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>
                <a:latin typeface="+mn-lt"/>
              </a:rPr>
              <a:t>The first group of experiments </a:t>
            </a:r>
            <a:r>
              <a:rPr lang="en-US" altLang="zh-CN" sz="3200" dirty="0">
                <a:latin typeface="+mn-lt"/>
              </a:rPr>
              <a:t>used</a:t>
            </a:r>
            <a:r>
              <a:rPr lang="en-US" sz="3200" dirty="0">
                <a:latin typeface="+mn-lt"/>
              </a:rPr>
              <a:t> a single classifier but with different feature vectorizations to test the efficacy of </a:t>
            </a:r>
            <a:r>
              <a:rPr lang="en-US" sz="3200" b="1" dirty="0">
                <a:latin typeface="+mn-lt"/>
              </a:rPr>
              <a:t>customized BoW vectors</a:t>
            </a:r>
            <a:r>
              <a:rPr lang="en-US" sz="3200" dirty="0">
                <a:latin typeface="+mn-lt"/>
              </a:rPr>
              <a:t>. </a:t>
            </a:r>
          </a:p>
          <a:p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Baseline accuracy obtained by using BoW vectorization and text-frequency (TF) vectorization on 1-3 gram tokenization.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Lemmatization alone decreased classification accuracy.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Combining lemmatized 1-3 gram tokens with dependency pairs in BoW vectors boosted test accuracy by </a:t>
            </a:r>
            <a:r>
              <a:rPr lang="en-US" sz="3200" b="1" dirty="0">
                <a:latin typeface="+mn-lt"/>
              </a:rPr>
              <a:t>9.82%</a:t>
            </a:r>
            <a:r>
              <a:rPr lang="en-US" sz="3200" dirty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TF vectors improved test accuracy similarly (by 5.33%).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16C3FB-25E6-0648-AD71-4FC63F9B4E66}"/>
              </a:ext>
            </a:extLst>
          </p:cNvPr>
          <p:cNvSpPr/>
          <p:nvPr/>
        </p:nvSpPr>
        <p:spPr>
          <a:xfrm>
            <a:off x="15386504" y="12348188"/>
            <a:ext cx="13086427" cy="73152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Customized Bag-of-Words</a:t>
            </a:r>
          </a:p>
        </p:txBody>
      </p:sp>
      <p:sp>
        <p:nvSpPr>
          <p:cNvPr id="31" name="Text Box 191">
            <a:extLst>
              <a:ext uri="{FF2B5EF4-FFF2-40B4-BE49-F238E27FC236}">
                <a16:creationId xmlns:a16="http://schemas.microsoft.com/office/drawing/2014/main" id="{54E14763-4867-CF45-A20F-8E09A8CD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704" y="5688308"/>
            <a:ext cx="13167360" cy="11757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>
                <a:latin typeface="+mn-lt"/>
              </a:rPr>
              <a:t>The second group of experiments only </a:t>
            </a:r>
            <a:r>
              <a:rPr lang="en-US" altLang="zh-CN" sz="3200" dirty="0">
                <a:latin typeface="+mn-lt"/>
              </a:rPr>
              <a:t>used</a:t>
            </a:r>
            <a:r>
              <a:rPr lang="en-US" sz="3200" dirty="0">
                <a:latin typeface="+mn-lt"/>
              </a:rPr>
              <a:t> regular B</a:t>
            </a:r>
            <a:r>
              <a:rPr lang="en-US" altLang="zh-CN" sz="3200" dirty="0">
                <a:latin typeface="+mn-lt"/>
              </a:rPr>
              <a:t>o</a:t>
            </a:r>
            <a:r>
              <a:rPr lang="en-US" sz="3200" dirty="0">
                <a:latin typeface="+mn-lt"/>
              </a:rPr>
              <a:t>W vectors to compare the performance of </a:t>
            </a:r>
            <a:r>
              <a:rPr lang="en-US" sz="3200" b="1" dirty="0">
                <a:latin typeface="+mn-lt"/>
              </a:rPr>
              <a:t>a single classifier </a:t>
            </a:r>
            <a:r>
              <a:rPr lang="en-US" sz="3200" dirty="0">
                <a:latin typeface="+mn-lt"/>
              </a:rPr>
              <a:t>and </a:t>
            </a:r>
            <a:r>
              <a:rPr lang="en-US" sz="3200" b="1" dirty="0">
                <a:latin typeface="+mn-lt"/>
              </a:rPr>
              <a:t>a topic-based ensemble</a:t>
            </a:r>
            <a:r>
              <a:rPr lang="en-US" sz="3200" dirty="0">
                <a:latin typeface="+mn-lt"/>
              </a:rPr>
              <a:t>. </a:t>
            </a:r>
          </a:p>
          <a:p>
            <a:endParaRPr lang="en-US" sz="32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latin typeface="+mn-lt"/>
              </a:rPr>
              <a:t>During validation, topic-based ensemble </a:t>
            </a:r>
            <a:r>
              <a:rPr lang="en-US" altLang="zh-CN" sz="3200" dirty="0">
                <a:latin typeface="+mn-lt"/>
              </a:rPr>
              <a:t>outperformed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a single classifier under specific hyperparameter settings. This indicates that the </a:t>
            </a:r>
            <a:r>
              <a:rPr lang="en-US" sz="3200" b="1" i="1" dirty="0">
                <a:latin typeface="+mn-lt"/>
              </a:rPr>
              <a:t>number of latent topics assumed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affects how the topics are correlated with sentiments, and </a:t>
            </a:r>
            <a:r>
              <a:rPr lang="en-US" sz="3200" b="1" i="1" dirty="0">
                <a:latin typeface="+mn-lt"/>
              </a:rPr>
              <a:t>how biased the ensemble classifiers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are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affects their collective decisions. </a:t>
            </a:r>
            <a:r>
              <a:rPr lang="en-US" altLang="zh-CN" sz="3200" dirty="0">
                <a:latin typeface="+mn-lt"/>
              </a:rPr>
              <a:t>Table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2</a:t>
            </a:r>
            <a:r>
              <a:rPr lang="en-US" sz="3200" dirty="0">
                <a:latin typeface="+mn-lt"/>
              </a:rPr>
              <a:t> reports test accuracy using the </a:t>
            </a:r>
            <a:r>
              <a:rPr lang="en-US" altLang="zh-CN" sz="3200" dirty="0">
                <a:latin typeface="+mn-lt"/>
              </a:rPr>
              <a:t>two</a:t>
            </a:r>
            <a:r>
              <a:rPr lang="en-US" sz="3200" dirty="0">
                <a:latin typeface="+mn-lt"/>
              </a:rPr>
              <a:t> best hyperparameter combinations.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Number of latent topics</a:t>
            </a:r>
            <a:r>
              <a:rPr lang="zh-CN" alt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assumed</a:t>
            </a: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LDA hyperparameters </a:t>
            </a:r>
            <a:r>
              <a:rPr lang="en-US" altLang="zh-CN" sz="3200" dirty="0">
                <a:latin typeface="+mn-lt"/>
              </a:rPr>
              <a:t>were</a:t>
            </a:r>
            <a:r>
              <a:rPr lang="en-US" sz="3200" dirty="0">
                <a:latin typeface="+mn-lt"/>
              </a:rPr>
              <a:t> finetuned by 5-fold cross validation: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10 latent topics yield</a:t>
            </a:r>
            <a:r>
              <a:rPr lang="en-US" altLang="zh-CN" sz="3200" dirty="0">
                <a:latin typeface="+mn-lt"/>
              </a:rPr>
              <a:t>ed</a:t>
            </a:r>
            <a:r>
              <a:rPr lang="en-US" sz="3200" dirty="0">
                <a:latin typeface="+mn-lt"/>
              </a:rPr>
              <a:t> the lowest perplexity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12 latent topics yield</a:t>
            </a:r>
            <a:r>
              <a:rPr lang="en-US" altLang="zh-CN" sz="3200" dirty="0">
                <a:latin typeface="+mn-lt"/>
              </a:rPr>
              <a:t>ed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 lowest validation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number of latent topics that scored the lowest LDA perplexity achieved the best test accuracy and improved classification accuracy by </a:t>
            </a:r>
            <a:r>
              <a:rPr lang="en-US" sz="3200" b="1" dirty="0">
                <a:latin typeface="+mn-lt"/>
              </a:rPr>
              <a:t>1.18%</a:t>
            </a:r>
            <a:r>
              <a:rPr lang="en-US" sz="3200" dirty="0">
                <a:latin typeface="+mn-lt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This suggests that a topic model that clusters the data well is suitable for building a topic-based ensemble that can enhance </a:t>
            </a:r>
            <a:r>
              <a:rPr lang="en-US" altLang="zh-CN" sz="3200" dirty="0">
                <a:latin typeface="+mn-lt"/>
              </a:rPr>
              <a:t>baseline</a:t>
            </a:r>
            <a:r>
              <a:rPr lang="zh-CN" altLang="en-US" sz="3200" dirty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performance</a:t>
            </a:r>
            <a:r>
              <a:rPr lang="en-US" sz="32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How biased the ensemble classifiers are: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Increasing the number of classifiers a single document is assigned to increases the number of examples each classifier sees, thus decreasing the topic-specific bias each classifier assumes.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Figure 3 shows that higher classifier bias increased validation accuracy.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FDF7-4DAE-D74F-A812-F052A6804706}"/>
              </a:ext>
            </a:extLst>
          </p:cNvPr>
          <p:cNvSpPr/>
          <p:nvPr/>
        </p:nvSpPr>
        <p:spPr>
          <a:xfrm>
            <a:off x="29178704" y="4956788"/>
            <a:ext cx="13167360" cy="73152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Topic-based Ensemble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74390-1046-1845-BCFD-43A3418F1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b="4876"/>
          <a:stretch/>
        </p:blipFill>
        <p:spPr>
          <a:xfrm>
            <a:off x="29212136" y="17629903"/>
            <a:ext cx="13080720" cy="7704170"/>
          </a:xfrm>
          <a:prstGeom prst="rect">
            <a:avLst/>
          </a:prstGeom>
        </p:spPr>
      </p:pic>
      <p:sp>
        <p:nvSpPr>
          <p:cNvPr id="37" name="Text Box 180">
            <a:extLst>
              <a:ext uri="{FF2B5EF4-FFF2-40B4-BE49-F238E27FC236}">
                <a16:creationId xmlns:a16="http://schemas.microsoft.com/office/drawing/2014/main" id="{B9F22CA4-2F45-D240-84A4-797D7EE15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1287" y="25399990"/>
            <a:ext cx="836130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altLang="zh-CN" sz="2400" b="1" dirty="0">
                <a:latin typeface="Calibri" pitchFamily="34" charset="0"/>
              </a:rPr>
              <a:t>3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Validation</a:t>
            </a:r>
            <a:r>
              <a:rPr lang="zh-CN" alt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Accuracy</a:t>
            </a:r>
            <a:r>
              <a:rPr lang="zh-CN" alt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of</a:t>
            </a:r>
            <a:r>
              <a:rPr lang="zh-CN" alt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Different</a:t>
            </a:r>
            <a:r>
              <a:rPr lang="zh-CN" alt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Hyperparameter</a:t>
            </a:r>
            <a:r>
              <a:rPr lang="zh-CN" altLang="en-US" sz="2400" dirty="0">
                <a:latin typeface="Calibri" pitchFamily="34" charset="0"/>
              </a:rPr>
              <a:t> </a:t>
            </a:r>
            <a:r>
              <a:rPr lang="en-US" altLang="zh-CN" sz="2400" dirty="0">
                <a:latin typeface="Calibri" pitchFamily="34" charset="0"/>
              </a:rPr>
              <a:t>Settings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7" name="Picture 16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57FD6AE8-A29E-8E4E-915B-A144FB33E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5578202" cy="3555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CF06CF-2F33-C14B-BAB3-A2ECB0ED7997}"/>
              </a:ext>
            </a:extLst>
          </p:cNvPr>
          <p:cNvSpPr txBox="1"/>
          <p:nvPr/>
        </p:nvSpPr>
        <p:spPr>
          <a:xfrm>
            <a:off x="29178705" y="24237898"/>
            <a:ext cx="2139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Topics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4858</TotalTime>
  <Words>757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xiangtic</cp:lastModifiedBy>
  <cp:revision>163</cp:revision>
  <cp:lastPrinted>2017-11-03T00:56:36Z</cp:lastPrinted>
  <dcterms:created xsi:type="dcterms:W3CDTF">2013-02-10T21:14:48Z</dcterms:created>
  <dcterms:modified xsi:type="dcterms:W3CDTF">2019-04-16T22:44:33Z</dcterms:modified>
</cp:coreProperties>
</file>