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72d60fd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72d60fd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explored the numerical information contained in the free text.</a:t>
            </a:r>
            <a:endParaRPr/>
          </a:p>
          <a:p>
            <a:pPr indent="-298450" lvl="0" marL="457200" rtl="0" algn="l">
              <a:spcBef>
                <a:spcPts val="0"/>
              </a:spcBef>
              <a:spcAft>
                <a:spcPts val="0"/>
              </a:spcAft>
              <a:buSzPts val="1100"/>
              <a:buChar char="-"/>
            </a:pPr>
            <a:r>
              <a:rPr lang="en"/>
              <a:t>References - regulations, footnotes, etc.</a:t>
            </a:r>
            <a:endParaRPr/>
          </a:p>
          <a:p>
            <a:pPr indent="-298450" lvl="0" marL="457200" rtl="0" algn="l">
              <a:spcBef>
                <a:spcPts val="0"/>
              </a:spcBef>
              <a:spcAft>
                <a:spcPts val="0"/>
              </a:spcAft>
              <a:buSzPts val="1100"/>
              <a:buChar char="-"/>
            </a:pPr>
            <a:r>
              <a:rPr lang="en"/>
              <a:t>Limiting criteria - buildings larger than 5000 m2…</a:t>
            </a:r>
            <a:endParaRPr/>
          </a:p>
          <a:p>
            <a:pPr indent="-298450" lvl="0" marL="457200" rtl="0" algn="l">
              <a:spcBef>
                <a:spcPts val="0"/>
              </a:spcBef>
              <a:spcAft>
                <a:spcPts val="0"/>
              </a:spcAft>
              <a:buSzPts val="1100"/>
              <a:buChar char="-"/>
            </a:pPr>
            <a:r>
              <a:rPr lang="en"/>
              <a:t>Numerical criteria (“at least 10% lower 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72d60fd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72d60fd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how the ontology can be enhanced - automatic generation of triples:</a:t>
            </a:r>
            <a:endParaRPr/>
          </a:p>
          <a:p>
            <a:pPr indent="-298450" lvl="0" marL="457200" rtl="0" algn="l">
              <a:spcBef>
                <a:spcPts val="0"/>
              </a:spcBef>
              <a:spcAft>
                <a:spcPts val="0"/>
              </a:spcAft>
              <a:buSzPts val="1100"/>
              <a:buChar char="-"/>
            </a:pPr>
            <a:r>
              <a:rPr lang="en"/>
              <a:t>Footnote references</a:t>
            </a:r>
            <a:endParaRPr/>
          </a:p>
          <a:p>
            <a:pPr indent="-298450" lvl="0" marL="457200" rtl="0" algn="l">
              <a:spcBef>
                <a:spcPts val="0"/>
              </a:spcBef>
              <a:spcAft>
                <a:spcPts val="0"/>
              </a:spcAft>
              <a:buSzPts val="1100"/>
              <a:buChar char="-"/>
            </a:pPr>
            <a:r>
              <a:rPr lang="en"/>
              <a:t>Regulation limitations - when criteria only apply to sub-cases of an activity</a:t>
            </a:r>
            <a:endParaRPr/>
          </a:p>
          <a:p>
            <a:pPr indent="-298450" lvl="1" marL="914400" rtl="0" algn="l">
              <a:spcBef>
                <a:spcPts val="0"/>
              </a:spcBef>
              <a:spcAft>
                <a:spcPts val="0"/>
              </a:spcAft>
              <a:buSzPts val="1100"/>
              <a:buChar char="-"/>
            </a:pPr>
            <a:r>
              <a:rPr lang="en"/>
              <a:t>Possible to find limitations AND the requirements which these limitations apply 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033d2c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7033d2c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5e001a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5e001a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5403da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5403da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knowledge graph models tokenize text and generate interlinked descriptions, but this approach doesn't fully meet our needs. Therefore, we need to optimize the way knowledge graphs extract key information. Currently, various AI industry-related companies like IBM, Google, among others, are continuously refining the knowledge graph model. Hence, we might explore utilizing pretrained models to achieve our objectives.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7360fe8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7360fe8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7360fe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7360fe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5403d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65403d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FULL AUTOMATION:</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We initially aimed to achieve automatic extraction of key information by utilizing the DeBERTa model. However, the results obtained after processing the sample texts were far from satisfactory. Therefore, we discovered that achieving complete automation in both extracting and processing information is incredibly challenging.</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MORE MANUAL METHODS:</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We looked into methodologies for ontology construction that rely on human knowledge engineering. While many of these are mostly guidelines with a lot of freedom for the specific problem, the general steps and approach is documented clearly in some (mainly METHONTOLOGY in our search). Therefore, we believe we could use such a framework as a basis for building our ontology and enhance it through insight we gain from NLP on the parts of the taxonomy which are given in free text.</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6e2c71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6e2c71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steps: EDA, Processing, Evaluation</a:t>
            </a:r>
            <a:endParaRPr/>
          </a:p>
          <a:p>
            <a:pPr indent="0" lvl="0" marL="0" rtl="0" algn="l">
              <a:spcBef>
                <a:spcPts val="0"/>
              </a:spcBef>
              <a:spcAft>
                <a:spcPts val="0"/>
              </a:spcAft>
              <a:buNone/>
            </a:pPr>
            <a:r>
              <a:rPr lang="en"/>
              <a:t>Fully automatic might lead to errors: manual + automatic part = semi-automatic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65e001a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65e001a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65e001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65e001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72d60f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72d60f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a lot of information in the ontology in its current state is in free text.</a:t>
            </a:r>
            <a:endParaRPr/>
          </a:p>
          <a:p>
            <a:pPr indent="0" lvl="0" marL="0" rtl="0" algn="l">
              <a:spcBef>
                <a:spcPts val="0"/>
              </a:spcBef>
              <a:spcAft>
                <a:spcPts val="0"/>
              </a:spcAft>
              <a:buNone/>
            </a:pPr>
            <a:r>
              <a:rPr lang="en"/>
              <a:t>We have started implementing NLP methods in Python to explore this free text with two purposes:</a:t>
            </a:r>
            <a:endParaRPr/>
          </a:p>
          <a:p>
            <a:pPr indent="-298450" lvl="0" marL="457200" rtl="0" algn="l">
              <a:spcBef>
                <a:spcPts val="0"/>
              </a:spcBef>
              <a:spcAft>
                <a:spcPts val="0"/>
              </a:spcAft>
              <a:buSzPts val="1100"/>
              <a:buChar char="-"/>
            </a:pPr>
            <a:r>
              <a:rPr lang="en"/>
              <a:t>Identifying key concepts to include as nodes and predicates in the ontology</a:t>
            </a:r>
            <a:endParaRPr/>
          </a:p>
          <a:p>
            <a:pPr indent="-298450" lvl="0" marL="457200" rtl="0" algn="l">
              <a:spcBef>
                <a:spcPts val="0"/>
              </a:spcBef>
              <a:spcAft>
                <a:spcPts val="0"/>
              </a:spcAft>
              <a:buSzPts val="1100"/>
              <a:buChar char="-"/>
            </a:pPr>
            <a:r>
              <a:rPr lang="en"/>
              <a:t>Explore any additional insight that could be extracted from free text and used to enhance our model of the taxonomy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72d60fd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72d60fd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out by identifying keywords in the free text cells of the construction sector.</a:t>
            </a:r>
            <a:endParaRPr/>
          </a:p>
          <a:p>
            <a:pPr indent="0" lvl="0" marL="0" rtl="0" algn="l">
              <a:spcBef>
                <a:spcPts val="0"/>
              </a:spcBef>
              <a:spcAft>
                <a:spcPts val="0"/>
              </a:spcAft>
              <a:buNone/>
            </a:pPr>
            <a:r>
              <a:rPr lang="en"/>
              <a:t>This in itself does not say much, so we dived deeper.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2d60fd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72d60fd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identified</a:t>
            </a:r>
            <a:r>
              <a:rPr lang="en"/>
              <a:t> the most frequent longer phrases in the text.</a:t>
            </a:r>
            <a:endParaRPr/>
          </a:p>
          <a:p>
            <a:pPr indent="-298450" lvl="0" marL="457200" rtl="0" algn="l">
              <a:spcBef>
                <a:spcPts val="0"/>
              </a:spcBef>
              <a:spcAft>
                <a:spcPts val="0"/>
              </a:spcAft>
              <a:buSzPts val="1100"/>
              <a:buChar char="-"/>
            </a:pPr>
            <a:r>
              <a:rPr lang="en"/>
              <a:t>In search of key concepts to include in the ontology</a:t>
            </a:r>
            <a:endParaRPr/>
          </a:p>
          <a:p>
            <a:pPr indent="-298450" lvl="0" marL="457200" rtl="0" algn="l">
              <a:spcBef>
                <a:spcPts val="0"/>
              </a:spcBef>
              <a:spcAft>
                <a:spcPts val="0"/>
              </a:spcAft>
              <a:buSzPts val="1100"/>
              <a:buChar char="-"/>
            </a:pPr>
            <a:r>
              <a:rPr lang="en"/>
              <a:t>And to find repeating patterns that carry additional insight (e.g., what sub-activities the criteria refer to, such as “maintenance and repair”, only buildings built before a certain date,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F4: Semmtech End-of-Prototyping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None/>
            </a:pPr>
            <a:r>
              <a:t/>
            </a:r>
            <a:endParaRPr sz="1300"/>
          </a:p>
          <a:p>
            <a:pPr indent="0" lvl="0" marL="0" rtl="0" algn="ctr">
              <a:lnSpc>
                <a:spcPct val="90000"/>
              </a:lnSpc>
              <a:spcBef>
                <a:spcPts val="0"/>
              </a:spcBef>
              <a:spcAft>
                <a:spcPts val="0"/>
              </a:spcAft>
              <a:buNone/>
            </a:pPr>
            <a:r>
              <a:rPr lang="en" sz="1300">
                <a:solidFill>
                  <a:schemeClr val="dk1"/>
                </a:solidFill>
              </a:rPr>
              <a:t>Xiaotian Chen, Florian de Graaf, Zsófia Katona, Dimitrios Papadopoulos</a:t>
            </a:r>
            <a:endParaRPr sz="1300">
              <a:solidFill>
                <a:schemeClr val="dk1"/>
              </a:solidFill>
            </a:endParaRPr>
          </a:p>
          <a:p>
            <a:pPr indent="0" lvl="0" marL="0" rtl="0" algn="ctr">
              <a:lnSpc>
                <a:spcPct val="90000"/>
              </a:lnSpc>
              <a:spcBef>
                <a:spcPts val="0"/>
              </a:spcBef>
              <a:spcAft>
                <a:spcPts val="0"/>
              </a:spcAft>
              <a:buNone/>
            </a:pPr>
            <a:r>
              <a:t/>
            </a:r>
            <a:endParaRPr sz="1300">
              <a:solidFill>
                <a:schemeClr val="dk1"/>
              </a:solidFill>
            </a:endParaRPr>
          </a:p>
          <a:p>
            <a:pPr indent="0" lvl="0" marL="0" rtl="0" algn="ctr">
              <a:lnSpc>
                <a:spcPct val="90000"/>
              </a:lnSpc>
              <a:spcBef>
                <a:spcPts val="0"/>
              </a:spcBef>
              <a:spcAft>
                <a:spcPts val="0"/>
              </a:spcAft>
              <a:buNone/>
            </a:pPr>
            <a:r>
              <a:rPr lang="en" sz="1300">
                <a:solidFill>
                  <a:schemeClr val="dk1"/>
                </a:solidFill>
              </a:rPr>
              <a:t>15 December 2023</a:t>
            </a:r>
            <a:endParaRPr sz="13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numerical information in context</a:t>
            </a:r>
            <a:endParaRPr/>
          </a:p>
        </p:txBody>
      </p:sp>
      <p:pic>
        <p:nvPicPr>
          <p:cNvPr id="146" name="Google Shape;146;p22"/>
          <p:cNvPicPr preferRelativeResize="0"/>
          <p:nvPr/>
        </p:nvPicPr>
        <p:blipFill>
          <a:blip r:embed="rId3">
            <a:alphaModFix/>
          </a:blip>
          <a:stretch>
            <a:fillRect/>
          </a:stretch>
        </p:blipFill>
        <p:spPr>
          <a:xfrm>
            <a:off x="660450" y="1389100"/>
            <a:ext cx="7823100" cy="335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of adding insight from free text</a:t>
            </a:r>
            <a:endParaRPr/>
          </a:p>
        </p:txBody>
      </p:sp>
      <p:sp>
        <p:nvSpPr>
          <p:cNvPr id="152" name="Google Shape;152;p2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Footnote references</a:t>
            </a:r>
            <a:endParaRPr b="1" sz="1500"/>
          </a:p>
          <a:p>
            <a:pPr indent="0" lvl="0" marL="0" rtl="0" algn="l">
              <a:spcBef>
                <a:spcPts val="1200"/>
              </a:spcBef>
              <a:spcAft>
                <a:spcPts val="0"/>
              </a:spcAft>
              <a:buNone/>
            </a:pPr>
            <a:r>
              <a:rPr lang="en"/>
              <a:t>→ Identifying footnotes by matching text patterns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Similarly with Appendices, EU regulations, etc.</a:t>
            </a:r>
            <a:endParaRPr/>
          </a:p>
        </p:txBody>
      </p:sp>
      <p:sp>
        <p:nvSpPr>
          <p:cNvPr id="153" name="Google Shape;153;p2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Regulation limitations</a:t>
            </a:r>
            <a:endParaRPr b="1" sz="1500"/>
          </a:p>
          <a:p>
            <a:pPr indent="0" lvl="0" marL="0" rtl="0" algn="l">
              <a:spcBef>
                <a:spcPts val="1200"/>
              </a:spcBef>
              <a:spcAft>
                <a:spcPts val="0"/>
              </a:spcAft>
              <a:buNone/>
            </a:pPr>
            <a:r>
              <a:rPr lang="en"/>
              <a:t>→ Identifying limiting criteria to the applicability of requirements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Might be possible to find the specific requirements which apply only to a subset of cases</a:t>
            </a:r>
            <a:endParaRPr/>
          </a:p>
        </p:txBody>
      </p:sp>
      <p:pic>
        <p:nvPicPr>
          <p:cNvPr id="154" name="Google Shape;154;p23"/>
          <p:cNvPicPr preferRelativeResize="0"/>
          <p:nvPr/>
        </p:nvPicPr>
        <p:blipFill>
          <a:blip r:embed="rId3">
            <a:alphaModFix/>
          </a:blip>
          <a:stretch>
            <a:fillRect/>
          </a:stretch>
        </p:blipFill>
        <p:spPr>
          <a:xfrm>
            <a:off x="4756200" y="2720525"/>
            <a:ext cx="3999900" cy="429813"/>
          </a:xfrm>
          <a:prstGeom prst="rect">
            <a:avLst/>
          </a:prstGeom>
          <a:noFill/>
          <a:ln>
            <a:noFill/>
          </a:ln>
        </p:spPr>
      </p:pic>
      <p:pic>
        <p:nvPicPr>
          <p:cNvPr id="155" name="Google Shape;155;p23"/>
          <p:cNvPicPr preferRelativeResize="0"/>
          <p:nvPr/>
        </p:nvPicPr>
        <p:blipFill rotWithShape="1">
          <a:blip r:embed="rId4">
            <a:alphaModFix/>
          </a:blip>
          <a:srcRect b="55527" l="0" r="0" t="0"/>
          <a:stretch/>
        </p:blipFill>
        <p:spPr>
          <a:xfrm>
            <a:off x="559125" y="2629050"/>
            <a:ext cx="3432800" cy="94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87900" y="290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Ontology Schema</a:t>
            </a:r>
            <a:endParaRPr/>
          </a:p>
        </p:txBody>
      </p:sp>
      <p:pic>
        <p:nvPicPr>
          <p:cNvPr id="161" name="Google Shape;161;p24"/>
          <p:cNvPicPr preferRelativeResize="0"/>
          <p:nvPr/>
        </p:nvPicPr>
        <p:blipFill rotWithShape="1">
          <a:blip r:embed="rId3">
            <a:alphaModFix/>
          </a:blip>
          <a:srcRect b="15639" l="0" r="39668" t="7241"/>
          <a:stretch/>
        </p:blipFill>
        <p:spPr>
          <a:xfrm>
            <a:off x="1887625" y="1121375"/>
            <a:ext cx="5368752" cy="386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extension of Ontology</a:t>
            </a:r>
            <a:endParaRPr/>
          </a:p>
        </p:txBody>
      </p:sp>
      <p:pic>
        <p:nvPicPr>
          <p:cNvPr id="167" name="Google Shape;167;p25"/>
          <p:cNvPicPr preferRelativeResize="0"/>
          <p:nvPr/>
        </p:nvPicPr>
        <p:blipFill rotWithShape="1">
          <a:blip r:embed="rId3">
            <a:alphaModFix/>
          </a:blip>
          <a:srcRect b="0" l="20678" r="0" t="0"/>
          <a:stretch/>
        </p:blipFill>
        <p:spPr>
          <a:xfrm>
            <a:off x="2023212" y="1335250"/>
            <a:ext cx="5097576" cy="3615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next step</a:t>
            </a:r>
            <a:endParaRPr/>
          </a:p>
        </p:txBody>
      </p:sp>
      <p:sp>
        <p:nvSpPr>
          <p:cNvPr id="173" name="Google Shape;173;p26"/>
          <p:cNvSpPr txBox="1"/>
          <p:nvPr>
            <p:ph idx="1" type="body"/>
          </p:nvPr>
        </p:nvSpPr>
        <p:spPr>
          <a:xfrm>
            <a:off x="387900" y="1437175"/>
            <a:ext cx="8368200" cy="31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Going forward - challenges, etc.: </a:t>
            </a:r>
            <a:endParaRPr/>
          </a:p>
          <a:p>
            <a:pPr indent="-342900" lvl="0" marL="457200" rtl="0" algn="l">
              <a:spcBef>
                <a:spcPts val="1200"/>
              </a:spcBef>
              <a:spcAft>
                <a:spcPts val="0"/>
              </a:spcAft>
              <a:buSzPts val="1800"/>
              <a:buChar char="-"/>
            </a:pPr>
            <a:r>
              <a:rPr lang="en"/>
              <a:t>Automatic method of generating potential datalinks:</a:t>
            </a:r>
            <a:endParaRPr/>
          </a:p>
          <a:p>
            <a:pPr indent="-317500" lvl="1" marL="914400" rtl="0" algn="l">
              <a:spcBef>
                <a:spcPts val="0"/>
              </a:spcBef>
              <a:spcAft>
                <a:spcPts val="0"/>
              </a:spcAft>
              <a:buSzPts val="1400"/>
              <a:buChar char="-"/>
            </a:pPr>
            <a:r>
              <a:rPr lang="en"/>
              <a:t> </a:t>
            </a:r>
            <a:r>
              <a:rPr lang="en"/>
              <a:t>After spending some time researching and reviewing literature, we've discovered that a knowledge graph serves as a promising machine learning algorithm for generating potential datalinks.</a:t>
            </a:r>
            <a:endParaRPr/>
          </a:p>
          <a:p>
            <a:pPr indent="-317500" lvl="1" marL="914400" rtl="0" algn="l">
              <a:spcBef>
                <a:spcPts val="0"/>
              </a:spcBef>
              <a:spcAft>
                <a:spcPts val="0"/>
              </a:spcAft>
              <a:buSzPts val="1400"/>
              <a:buChar char="-"/>
            </a:pPr>
            <a:r>
              <a:rPr lang="en"/>
              <a:t>The original knowledge graph model is too </a:t>
            </a:r>
            <a:r>
              <a:rPr lang="en"/>
              <a:t>simple</a:t>
            </a:r>
            <a:r>
              <a:rPr lang="en"/>
              <a:t> for the project to generate the the datalink. Therefore, we need to model some other optimized models to train our data and generate knowledge graphs.</a:t>
            </a:r>
            <a:endParaRPr/>
          </a:p>
          <a:p>
            <a:pPr indent="-342900" lvl="0" marL="457200" rtl="0" algn="l">
              <a:spcBef>
                <a:spcPts val="0"/>
              </a:spcBef>
              <a:spcAft>
                <a:spcPts val="0"/>
              </a:spcAft>
              <a:buSzPts val="1800"/>
              <a:buChar char="-"/>
            </a:pPr>
            <a:r>
              <a:rPr lang="en"/>
              <a:t>Deciding on the exact evaluation method:</a:t>
            </a:r>
            <a:endParaRPr/>
          </a:p>
          <a:p>
            <a:pPr indent="-317500" lvl="1" marL="914400" rtl="0" algn="l">
              <a:spcBef>
                <a:spcPts val="0"/>
              </a:spcBef>
              <a:spcAft>
                <a:spcPts val="0"/>
              </a:spcAft>
              <a:buSzPts val="1400"/>
              <a:buChar char="-"/>
            </a:pPr>
            <a:r>
              <a:rPr lang="en"/>
              <a:t>Possibilities: automatic tools, methodologies, interview with someone in the field.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387888" y="424200"/>
            <a:ext cx="8368200" cy="6861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Recap</a:t>
            </a:r>
            <a:endParaRPr sz="777">
              <a:solidFill>
                <a:srgbClr val="FFFFFF"/>
              </a:solidFill>
              <a:latin typeface="Roboto Slab"/>
              <a:ea typeface="Roboto Slab"/>
              <a:cs typeface="Roboto Slab"/>
              <a:sym typeface="Roboto Slab"/>
            </a:endParaRPr>
          </a:p>
        </p:txBody>
      </p:sp>
      <p:sp>
        <p:nvSpPr>
          <p:cNvPr id="70" name="Google Shape;70;p14"/>
          <p:cNvSpPr txBox="1"/>
          <p:nvPr/>
        </p:nvSpPr>
        <p:spPr>
          <a:xfrm>
            <a:off x="332288" y="1616224"/>
            <a:ext cx="8368200" cy="3078900"/>
          </a:xfrm>
          <a:prstGeom prst="rect">
            <a:avLst/>
          </a:prstGeom>
          <a:noFill/>
          <a:ln>
            <a:noFill/>
          </a:ln>
        </p:spPr>
        <p:txBody>
          <a:bodyPr anchorCtr="0" anchor="t" bIns="91425" lIns="91425" spcFirstLastPara="1" rIns="91425" wrap="square" tIns="91425">
            <a:normAutofit lnSpcReduction="20000"/>
          </a:bodyPr>
          <a:lstStyle/>
          <a:p>
            <a:pPr indent="-336550" lvl="0" marL="457200" rtl="0" algn="l">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Started from the test </a:t>
            </a:r>
            <a:r>
              <a:rPr lang="en" sz="1700">
                <a:solidFill>
                  <a:srgbClr val="00FF00"/>
                </a:solidFill>
                <a:latin typeface="Roboto"/>
                <a:ea typeface="Roboto"/>
                <a:cs typeface="Roboto"/>
                <a:sym typeface="Roboto"/>
              </a:rPr>
              <a:t>taxonomy </a:t>
            </a:r>
            <a:r>
              <a:rPr lang="en" sz="1700">
                <a:solidFill>
                  <a:srgbClr val="FFFFFF"/>
                </a:solidFill>
                <a:latin typeface="Roboto"/>
                <a:ea typeface="Roboto"/>
                <a:cs typeface="Roboto"/>
                <a:sym typeface="Roboto"/>
              </a:rPr>
              <a:t>provided</a:t>
            </a:r>
            <a:endParaRPr sz="1700">
              <a:solidFill>
                <a:srgbClr val="FFFFFF"/>
              </a:solidFill>
              <a:latin typeface="Roboto"/>
              <a:ea typeface="Roboto"/>
              <a:cs typeface="Roboto"/>
              <a:sym typeface="Roboto"/>
            </a:endParaRPr>
          </a:p>
          <a:p>
            <a:pPr indent="-336550" lvl="0" marL="457200" rtl="0" algn="l">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Transformed into </a:t>
            </a:r>
            <a:r>
              <a:rPr lang="en" sz="1700">
                <a:solidFill>
                  <a:srgbClr val="FFEB38"/>
                </a:solidFill>
                <a:latin typeface="Roboto"/>
                <a:ea typeface="Roboto"/>
                <a:cs typeface="Roboto"/>
                <a:sym typeface="Roboto"/>
              </a:rPr>
              <a:t>Turtle Language</a:t>
            </a:r>
            <a:endParaRPr sz="1700">
              <a:solidFill>
                <a:srgbClr val="FFEB38"/>
              </a:solidFill>
              <a:latin typeface="Roboto"/>
              <a:ea typeface="Roboto"/>
              <a:cs typeface="Roboto"/>
              <a:sym typeface="Roboto"/>
            </a:endParaRPr>
          </a:p>
          <a:p>
            <a:pPr indent="-336550" lvl="0" marL="457200" rtl="0" algn="l">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Created Basic </a:t>
            </a:r>
            <a:r>
              <a:rPr lang="en" sz="1700">
                <a:solidFill>
                  <a:srgbClr val="00FF00"/>
                </a:solidFill>
                <a:latin typeface="Roboto"/>
                <a:ea typeface="Roboto"/>
                <a:cs typeface="Roboto"/>
                <a:sym typeface="Roboto"/>
              </a:rPr>
              <a:t>relationships </a:t>
            </a:r>
            <a:r>
              <a:rPr lang="en" sz="1700">
                <a:solidFill>
                  <a:srgbClr val="FFFFFF"/>
                </a:solidFill>
                <a:latin typeface="Roboto"/>
                <a:ea typeface="Roboto"/>
                <a:cs typeface="Roboto"/>
                <a:sym typeface="Roboto"/>
              </a:rPr>
              <a:t>of activities with sectors and naces</a:t>
            </a:r>
            <a:endParaRPr sz="1700">
              <a:solidFill>
                <a:srgbClr val="FFFFFF"/>
              </a:solidFill>
              <a:latin typeface="Roboto"/>
              <a:ea typeface="Roboto"/>
              <a:cs typeface="Roboto"/>
              <a:sym typeface="Roboto"/>
            </a:endParaRPr>
          </a:p>
          <a:p>
            <a:pPr indent="-336550" lvl="0" marL="457200" rtl="0" algn="l">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Linked </a:t>
            </a:r>
            <a:r>
              <a:rPr lang="en" sz="1700">
                <a:solidFill>
                  <a:srgbClr val="FFEB38"/>
                </a:solidFill>
                <a:latin typeface="Roboto"/>
                <a:ea typeface="Roboto"/>
                <a:cs typeface="Roboto"/>
                <a:sym typeface="Roboto"/>
              </a:rPr>
              <a:t>Nace </a:t>
            </a:r>
            <a:r>
              <a:rPr lang="en" sz="1700">
                <a:solidFill>
                  <a:srgbClr val="FFFFFF"/>
                </a:solidFill>
                <a:latin typeface="Roboto"/>
                <a:ea typeface="Roboto"/>
                <a:cs typeface="Roboto"/>
                <a:sym typeface="Roboto"/>
              </a:rPr>
              <a:t>vocabulary</a:t>
            </a:r>
            <a:endParaRPr sz="1700">
              <a:solidFill>
                <a:srgbClr val="FFFFFF"/>
              </a:solidFill>
              <a:latin typeface="Roboto"/>
              <a:ea typeface="Roboto"/>
              <a:cs typeface="Roboto"/>
              <a:sym typeface="Roboto"/>
            </a:endParaRPr>
          </a:p>
          <a:p>
            <a:pPr indent="-336550" lvl="0" marL="457200" rtl="0" algn="l">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Focus on Construction Sector</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Current state of research</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Researched DeBERTa model for fully automatic extraction</a:t>
            </a:r>
            <a:endParaRPr/>
          </a:p>
          <a:p>
            <a:pPr indent="0" lvl="0" marL="914400" rtl="0" algn="l">
              <a:spcBef>
                <a:spcPts val="1200"/>
              </a:spcBef>
              <a:spcAft>
                <a:spcPts val="0"/>
              </a:spcAft>
              <a:buNone/>
            </a:pPr>
            <a:r>
              <a:rPr lang="en"/>
              <a:t>→ Performance of such methods appears to be insufficient → full automation is not feasible for the project</a:t>
            </a:r>
            <a:endParaRPr/>
          </a:p>
          <a:p>
            <a:pPr indent="-342900" lvl="0" marL="457200" rtl="0" algn="l">
              <a:spcBef>
                <a:spcPts val="1200"/>
              </a:spcBef>
              <a:spcAft>
                <a:spcPts val="0"/>
              </a:spcAft>
              <a:buSzPts val="1800"/>
              <a:buChar char="●"/>
            </a:pPr>
            <a:r>
              <a:rPr lang="en"/>
              <a:t>“Manual” </a:t>
            </a:r>
            <a:r>
              <a:rPr lang="en"/>
              <a:t>ontology</a:t>
            </a:r>
            <a:r>
              <a:rPr lang="en"/>
              <a:t> construction methodologies (METHONTOLOGY)</a:t>
            </a:r>
            <a:endParaRPr/>
          </a:p>
          <a:p>
            <a:pPr indent="0" lvl="0" marL="914400" rtl="0" algn="l">
              <a:spcBef>
                <a:spcPts val="1200"/>
              </a:spcBef>
              <a:spcAft>
                <a:spcPts val="1200"/>
              </a:spcAft>
              <a:buNone/>
            </a:pPr>
            <a:r>
              <a:rPr lang="en"/>
              <a:t>→ Combine these with NLP approaches to extract information from free text as well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1017900" y="1314536"/>
            <a:ext cx="7108200" cy="1963500"/>
          </a:xfrm>
          <a:prstGeom prst="rect">
            <a:avLst/>
          </a:prstGeom>
          <a:noFill/>
          <a:ln cap="flat" cmpd="sng" w="9525">
            <a:solidFill>
              <a:srgbClr val="039C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2" name="Google Shape;82;p16"/>
          <p:cNvSpPr/>
          <p:nvPr/>
        </p:nvSpPr>
        <p:spPr>
          <a:xfrm>
            <a:off x="3522124" y="3353175"/>
            <a:ext cx="2115600" cy="1166400"/>
          </a:xfrm>
          <a:prstGeom prst="rect">
            <a:avLst/>
          </a:prstGeom>
          <a:noFill/>
          <a:ln cap="flat" cmpd="sng" w="9525">
            <a:solidFill>
              <a:srgbClr val="039C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3" name="Google Shape;83;p16"/>
          <p:cNvSpPr/>
          <p:nvPr/>
        </p:nvSpPr>
        <p:spPr>
          <a:xfrm>
            <a:off x="6330876" y="1789556"/>
            <a:ext cx="1613100" cy="750000"/>
          </a:xfrm>
          <a:prstGeom prst="rect">
            <a:avLst/>
          </a:prstGeom>
          <a:solidFill>
            <a:srgbClr val="CFD8DC">
              <a:alpha val="471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4" name="Google Shape;84;p16"/>
          <p:cNvSpPr/>
          <p:nvPr/>
        </p:nvSpPr>
        <p:spPr>
          <a:xfrm>
            <a:off x="3825201" y="3723811"/>
            <a:ext cx="1613100" cy="750000"/>
          </a:xfrm>
          <a:prstGeom prst="rect">
            <a:avLst/>
          </a:prstGeom>
          <a:solidFill>
            <a:srgbClr val="CFD8DC">
              <a:alpha val="471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5" name="Google Shape;85;p16"/>
          <p:cNvSpPr/>
          <p:nvPr/>
        </p:nvSpPr>
        <p:spPr>
          <a:xfrm>
            <a:off x="3825201" y="1789556"/>
            <a:ext cx="1613100" cy="750000"/>
          </a:xfrm>
          <a:prstGeom prst="rect">
            <a:avLst/>
          </a:prstGeom>
          <a:solidFill>
            <a:srgbClr val="CFD8DC">
              <a:alpha val="471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6"/>
          <p:cNvSpPr/>
          <p:nvPr/>
        </p:nvSpPr>
        <p:spPr>
          <a:xfrm>
            <a:off x="1116497" y="2252080"/>
            <a:ext cx="1613100" cy="750000"/>
          </a:xfrm>
          <a:prstGeom prst="rect">
            <a:avLst/>
          </a:prstGeom>
          <a:solidFill>
            <a:srgbClr val="CFD8DC">
              <a:alpha val="471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7" name="Google Shape;8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a:t>
            </a:r>
            <a:r>
              <a:rPr lang="en"/>
              <a:t> of our proposed pipeline</a:t>
            </a:r>
            <a:endParaRPr/>
          </a:p>
        </p:txBody>
      </p:sp>
      <p:sp>
        <p:nvSpPr>
          <p:cNvPr id="88" name="Google Shape;88;p16"/>
          <p:cNvSpPr/>
          <p:nvPr/>
        </p:nvSpPr>
        <p:spPr>
          <a:xfrm>
            <a:off x="1116497" y="1943701"/>
            <a:ext cx="1613100" cy="3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Input file (Excel)</a:t>
            </a:r>
            <a:endParaRPr b="1" sz="900">
              <a:latin typeface="Roboto"/>
              <a:ea typeface="Roboto"/>
              <a:cs typeface="Roboto"/>
              <a:sym typeface="Roboto"/>
            </a:endParaRPr>
          </a:p>
        </p:txBody>
      </p:sp>
      <p:sp>
        <p:nvSpPr>
          <p:cNvPr id="89" name="Google Shape;89;p16"/>
          <p:cNvSpPr/>
          <p:nvPr/>
        </p:nvSpPr>
        <p:spPr>
          <a:xfrm>
            <a:off x="3825201" y="3415432"/>
            <a:ext cx="1613100" cy="3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Text converter (Python)</a:t>
            </a:r>
            <a:endParaRPr b="1" sz="900">
              <a:latin typeface="Roboto"/>
              <a:ea typeface="Roboto"/>
              <a:cs typeface="Roboto"/>
              <a:sym typeface="Roboto"/>
            </a:endParaRPr>
          </a:p>
        </p:txBody>
      </p:sp>
      <p:sp>
        <p:nvSpPr>
          <p:cNvPr id="90" name="Google Shape;90;p16"/>
          <p:cNvSpPr/>
          <p:nvPr/>
        </p:nvSpPr>
        <p:spPr>
          <a:xfrm>
            <a:off x="3825201" y="1481177"/>
            <a:ext cx="1613100" cy="3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Ontology (Turtle</a:t>
            </a:r>
            <a:r>
              <a:rPr b="1" lang="en" sz="900">
                <a:latin typeface="Roboto"/>
                <a:ea typeface="Roboto"/>
                <a:cs typeface="Roboto"/>
                <a:sym typeface="Roboto"/>
              </a:rPr>
              <a:t>) </a:t>
            </a:r>
            <a:endParaRPr b="1" sz="900">
              <a:latin typeface="Roboto"/>
              <a:ea typeface="Roboto"/>
              <a:cs typeface="Roboto"/>
              <a:sym typeface="Roboto"/>
            </a:endParaRPr>
          </a:p>
        </p:txBody>
      </p:sp>
      <p:sp>
        <p:nvSpPr>
          <p:cNvPr id="91" name="Google Shape;91;p16"/>
          <p:cNvSpPr/>
          <p:nvPr/>
        </p:nvSpPr>
        <p:spPr>
          <a:xfrm>
            <a:off x="1161599" y="2435985"/>
            <a:ext cx="1522200" cy="308100"/>
          </a:xfrm>
          <a:prstGeom prst="roundRect">
            <a:avLst>
              <a:gd fmla="val 16667"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Inspect data, understand  the structure</a:t>
            </a:r>
            <a:endParaRPr>
              <a:latin typeface="Roboto"/>
              <a:ea typeface="Roboto"/>
              <a:cs typeface="Roboto"/>
              <a:sym typeface="Roboto"/>
            </a:endParaRPr>
          </a:p>
        </p:txBody>
      </p:sp>
      <p:sp>
        <p:nvSpPr>
          <p:cNvPr id="92" name="Google Shape;92;p16"/>
          <p:cNvSpPr/>
          <p:nvPr/>
        </p:nvSpPr>
        <p:spPr>
          <a:xfrm>
            <a:off x="3880214" y="3944630"/>
            <a:ext cx="1522200" cy="308100"/>
          </a:xfrm>
          <a:prstGeom prst="roundRect">
            <a:avLst>
              <a:gd fmla="val 16667"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Convert free text to key concepts with NLP</a:t>
            </a:r>
            <a:endParaRPr sz="900">
              <a:solidFill>
                <a:schemeClr val="dk1"/>
              </a:solidFill>
              <a:latin typeface="Roboto"/>
              <a:ea typeface="Roboto"/>
              <a:cs typeface="Roboto"/>
              <a:sym typeface="Roboto"/>
            </a:endParaRPr>
          </a:p>
        </p:txBody>
      </p:sp>
      <p:sp>
        <p:nvSpPr>
          <p:cNvPr id="93" name="Google Shape;93;p16"/>
          <p:cNvSpPr/>
          <p:nvPr/>
        </p:nvSpPr>
        <p:spPr>
          <a:xfrm>
            <a:off x="3880203" y="2005739"/>
            <a:ext cx="1522200" cy="308100"/>
          </a:xfrm>
          <a:prstGeom prst="roundRect">
            <a:avLst>
              <a:gd fmla="val 16667"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Manually convert data into ontology</a:t>
            </a:r>
            <a:endParaRPr sz="900">
              <a:solidFill>
                <a:schemeClr val="dk1"/>
              </a:solidFill>
              <a:latin typeface="Roboto"/>
              <a:ea typeface="Roboto"/>
              <a:cs typeface="Roboto"/>
              <a:sym typeface="Roboto"/>
            </a:endParaRPr>
          </a:p>
        </p:txBody>
      </p:sp>
      <p:sp>
        <p:nvSpPr>
          <p:cNvPr id="94" name="Google Shape;94;p16"/>
          <p:cNvSpPr/>
          <p:nvPr/>
        </p:nvSpPr>
        <p:spPr>
          <a:xfrm>
            <a:off x="6375978" y="2005739"/>
            <a:ext cx="1522200" cy="308100"/>
          </a:xfrm>
          <a:prstGeom prst="roundRect">
            <a:avLst>
              <a:gd fmla="val 16667"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Upload &amp; </a:t>
            </a:r>
            <a:r>
              <a:rPr lang="en" sz="900">
                <a:solidFill>
                  <a:schemeClr val="dk1"/>
                </a:solidFill>
                <a:latin typeface="Roboto"/>
                <a:ea typeface="Roboto"/>
                <a:cs typeface="Roboto"/>
                <a:sym typeface="Roboto"/>
              </a:rPr>
              <a:t>browse </a:t>
            </a:r>
            <a:r>
              <a:rPr lang="en" sz="900">
                <a:solidFill>
                  <a:schemeClr val="dk1"/>
                </a:solidFill>
                <a:latin typeface="Roboto"/>
                <a:ea typeface="Roboto"/>
                <a:cs typeface="Roboto"/>
                <a:sym typeface="Roboto"/>
              </a:rPr>
              <a:t>ontology to platform</a:t>
            </a:r>
            <a:endParaRPr sz="900">
              <a:solidFill>
                <a:schemeClr val="dk1"/>
              </a:solidFill>
              <a:latin typeface="Roboto"/>
              <a:ea typeface="Roboto"/>
              <a:cs typeface="Roboto"/>
              <a:sym typeface="Roboto"/>
            </a:endParaRPr>
          </a:p>
        </p:txBody>
      </p:sp>
      <p:cxnSp>
        <p:nvCxnSpPr>
          <p:cNvPr id="95" name="Google Shape;95;p16"/>
          <p:cNvCxnSpPr/>
          <p:nvPr/>
        </p:nvCxnSpPr>
        <p:spPr>
          <a:xfrm flipH="1" rot="10800000">
            <a:off x="5455640" y="2291675"/>
            <a:ext cx="883200" cy="1800"/>
          </a:xfrm>
          <a:prstGeom prst="straightConnector1">
            <a:avLst/>
          </a:prstGeom>
          <a:noFill/>
          <a:ln cap="flat" cmpd="sng" w="9525">
            <a:solidFill>
              <a:schemeClr val="dk1"/>
            </a:solidFill>
            <a:prstDash val="solid"/>
            <a:round/>
            <a:headEnd len="med" w="med" type="none"/>
            <a:tailEnd len="med" w="med" type="triangle"/>
          </a:ln>
        </p:spPr>
      </p:cxnSp>
      <p:sp>
        <p:nvSpPr>
          <p:cNvPr id="96" name="Google Shape;96;p16"/>
          <p:cNvSpPr txBox="1"/>
          <p:nvPr/>
        </p:nvSpPr>
        <p:spPr>
          <a:xfrm>
            <a:off x="3937267" y="2617065"/>
            <a:ext cx="14085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Roboto"/>
                <a:ea typeface="Roboto"/>
                <a:cs typeface="Roboto"/>
                <a:sym typeface="Roboto"/>
              </a:rPr>
              <a:t>Add extracted concepts to nodes</a:t>
            </a:r>
            <a:endParaRPr i="1" sz="900">
              <a:solidFill>
                <a:schemeClr val="dk1"/>
              </a:solidFill>
              <a:latin typeface="Roboto"/>
              <a:ea typeface="Roboto"/>
              <a:cs typeface="Roboto"/>
              <a:sym typeface="Roboto"/>
            </a:endParaRPr>
          </a:p>
        </p:txBody>
      </p:sp>
      <p:cxnSp>
        <p:nvCxnSpPr>
          <p:cNvPr id="97" name="Google Shape;97;p16"/>
          <p:cNvCxnSpPr/>
          <p:nvPr/>
        </p:nvCxnSpPr>
        <p:spPr>
          <a:xfrm rot="10800000">
            <a:off x="5263919" y="2540333"/>
            <a:ext cx="3300" cy="881700"/>
          </a:xfrm>
          <a:prstGeom prst="straightConnector1">
            <a:avLst/>
          </a:prstGeom>
          <a:noFill/>
          <a:ln cap="flat" cmpd="sng" w="9525">
            <a:solidFill>
              <a:schemeClr val="dk1"/>
            </a:solidFill>
            <a:prstDash val="solid"/>
            <a:round/>
            <a:headEnd len="med" w="med" type="none"/>
            <a:tailEnd len="med" w="med" type="triangle"/>
          </a:ln>
        </p:spPr>
      </p:cxnSp>
      <p:sp>
        <p:nvSpPr>
          <p:cNvPr id="98" name="Google Shape;98;p16"/>
          <p:cNvSpPr txBox="1"/>
          <p:nvPr/>
        </p:nvSpPr>
        <p:spPr>
          <a:xfrm>
            <a:off x="5392943" y="1945180"/>
            <a:ext cx="1069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Roboto"/>
                <a:ea typeface="Roboto"/>
                <a:cs typeface="Roboto"/>
                <a:sym typeface="Roboto"/>
              </a:rPr>
              <a:t>Export ontology</a:t>
            </a:r>
            <a:endParaRPr i="1" sz="900">
              <a:solidFill>
                <a:schemeClr val="dk1"/>
              </a:solidFill>
              <a:latin typeface="Roboto"/>
              <a:ea typeface="Roboto"/>
              <a:cs typeface="Roboto"/>
              <a:sym typeface="Roboto"/>
            </a:endParaRPr>
          </a:p>
        </p:txBody>
      </p:sp>
      <p:sp>
        <p:nvSpPr>
          <p:cNvPr id="99" name="Google Shape;99;p16"/>
          <p:cNvSpPr/>
          <p:nvPr/>
        </p:nvSpPr>
        <p:spPr>
          <a:xfrm>
            <a:off x="6330876" y="1481177"/>
            <a:ext cx="1613100" cy="3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Platform (unknown)</a:t>
            </a:r>
            <a:endParaRPr b="1" sz="900">
              <a:latin typeface="Roboto"/>
              <a:ea typeface="Roboto"/>
              <a:cs typeface="Roboto"/>
              <a:sym typeface="Roboto"/>
            </a:endParaRPr>
          </a:p>
        </p:txBody>
      </p:sp>
      <p:sp>
        <p:nvSpPr>
          <p:cNvPr id="100" name="Google Shape;100;p16"/>
          <p:cNvSpPr txBox="1"/>
          <p:nvPr/>
        </p:nvSpPr>
        <p:spPr>
          <a:xfrm rot="-5400000">
            <a:off x="376425" y="2170025"/>
            <a:ext cx="8580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CC44A"/>
                </a:solidFill>
                <a:latin typeface="Roboto"/>
                <a:ea typeface="Roboto"/>
                <a:cs typeface="Roboto"/>
                <a:sym typeface="Roboto"/>
              </a:rPr>
              <a:t>Manual</a:t>
            </a:r>
            <a:endParaRPr sz="1200">
              <a:solidFill>
                <a:srgbClr val="8CC44A"/>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01" name="Google Shape;101;p16"/>
          <p:cNvSpPr txBox="1"/>
          <p:nvPr/>
        </p:nvSpPr>
        <p:spPr>
          <a:xfrm rot="-5400000">
            <a:off x="2859375" y="3721200"/>
            <a:ext cx="106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8CC44A"/>
                </a:solidFill>
                <a:latin typeface="Roboto"/>
                <a:ea typeface="Roboto"/>
                <a:cs typeface="Roboto"/>
                <a:sym typeface="Roboto"/>
              </a:rPr>
              <a:t>Automatic</a:t>
            </a:r>
            <a:endParaRPr sz="1200">
              <a:solidFill>
                <a:schemeClr val="dk1"/>
              </a:solidFill>
              <a:latin typeface="Roboto"/>
              <a:ea typeface="Roboto"/>
              <a:cs typeface="Roboto"/>
              <a:sym typeface="Roboto"/>
            </a:endParaRPr>
          </a:p>
        </p:txBody>
      </p:sp>
      <p:sp>
        <p:nvSpPr>
          <p:cNvPr id="102" name="Google Shape;102;p16"/>
          <p:cNvSpPr txBox="1"/>
          <p:nvPr/>
        </p:nvSpPr>
        <p:spPr>
          <a:xfrm>
            <a:off x="2742735" y="1945191"/>
            <a:ext cx="1069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Roboto"/>
                <a:ea typeface="Roboto"/>
                <a:cs typeface="Roboto"/>
                <a:sym typeface="Roboto"/>
              </a:rPr>
              <a:t>Convert file to .ttl</a:t>
            </a:r>
            <a:endParaRPr i="1" sz="900">
              <a:solidFill>
                <a:schemeClr val="dk1"/>
              </a:solidFill>
              <a:latin typeface="Roboto"/>
              <a:ea typeface="Roboto"/>
              <a:cs typeface="Roboto"/>
              <a:sym typeface="Roboto"/>
            </a:endParaRPr>
          </a:p>
        </p:txBody>
      </p:sp>
      <p:sp>
        <p:nvSpPr>
          <p:cNvPr id="103" name="Google Shape;103;p16"/>
          <p:cNvSpPr txBox="1"/>
          <p:nvPr/>
        </p:nvSpPr>
        <p:spPr>
          <a:xfrm>
            <a:off x="2718897" y="2665636"/>
            <a:ext cx="9645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Roboto"/>
                <a:ea typeface="Roboto"/>
                <a:cs typeface="Roboto"/>
                <a:sym typeface="Roboto"/>
              </a:rPr>
              <a:t>Export free text</a:t>
            </a:r>
            <a:endParaRPr i="1" sz="900">
              <a:solidFill>
                <a:schemeClr val="dk1"/>
              </a:solidFill>
              <a:latin typeface="Roboto"/>
              <a:ea typeface="Roboto"/>
              <a:cs typeface="Roboto"/>
              <a:sym typeface="Roboto"/>
            </a:endParaRPr>
          </a:p>
        </p:txBody>
      </p:sp>
      <p:cxnSp>
        <p:nvCxnSpPr>
          <p:cNvPr id="104" name="Google Shape;104;p16"/>
          <p:cNvCxnSpPr>
            <a:stCxn id="86" idx="3"/>
            <a:endCxn id="84" idx="1"/>
          </p:cNvCxnSpPr>
          <p:nvPr/>
        </p:nvCxnSpPr>
        <p:spPr>
          <a:xfrm>
            <a:off x="2729597" y="2627080"/>
            <a:ext cx="1095600" cy="1471800"/>
          </a:xfrm>
          <a:prstGeom prst="bentConnector3">
            <a:avLst>
              <a:gd fmla="val 86393" name="adj1"/>
            </a:avLst>
          </a:prstGeom>
          <a:noFill/>
          <a:ln cap="flat" cmpd="sng" w="9525">
            <a:solidFill>
              <a:schemeClr val="dk1"/>
            </a:solidFill>
            <a:prstDash val="solid"/>
            <a:round/>
            <a:headEnd len="med" w="med" type="none"/>
            <a:tailEnd len="med" w="med" type="triangle"/>
          </a:ln>
        </p:spPr>
      </p:cxnSp>
      <p:cxnSp>
        <p:nvCxnSpPr>
          <p:cNvPr id="105" name="Google Shape;105;p16"/>
          <p:cNvCxnSpPr/>
          <p:nvPr/>
        </p:nvCxnSpPr>
        <p:spPr>
          <a:xfrm flipH="1" rot="10800000">
            <a:off x="2734463" y="2294722"/>
            <a:ext cx="1081200" cy="1800"/>
          </a:xfrm>
          <a:prstGeom prst="straightConnector1">
            <a:avLst/>
          </a:prstGeom>
          <a:noFill/>
          <a:ln cap="flat" cmpd="sng" w="9525">
            <a:solidFill>
              <a:schemeClr val="dk1"/>
            </a:solidFill>
            <a:prstDash val="solid"/>
            <a:round/>
            <a:headEnd len="med" w="med" type="none"/>
            <a:tailEnd len="med" w="med" type="triangle"/>
          </a:ln>
        </p:spPr>
      </p:cxnSp>
      <p:sp>
        <p:nvSpPr>
          <p:cNvPr id="106" name="Google Shape;106;p16"/>
          <p:cNvSpPr/>
          <p:nvPr/>
        </p:nvSpPr>
        <p:spPr>
          <a:xfrm>
            <a:off x="1017900" y="4605325"/>
            <a:ext cx="1999200" cy="308100"/>
          </a:xfrm>
          <a:prstGeom prst="rect">
            <a:avLst/>
          </a:prstGeom>
          <a:solidFill>
            <a:schemeClr val="accent4"/>
          </a:solidFill>
          <a:ln cap="flat" cmpd="sng" w="9525">
            <a:solidFill>
              <a:srgbClr val="0051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solidFill>
                  <a:schemeClr val="dk1"/>
                </a:solidFill>
                <a:latin typeface="Roboto"/>
                <a:ea typeface="Roboto"/>
                <a:cs typeface="Roboto"/>
                <a:sym typeface="Roboto"/>
              </a:rPr>
              <a:t>EDA</a:t>
            </a:r>
            <a:endParaRPr b="1" i="1" sz="900">
              <a:solidFill>
                <a:schemeClr val="dk1"/>
              </a:solidFill>
              <a:latin typeface="Roboto"/>
              <a:ea typeface="Roboto"/>
              <a:cs typeface="Roboto"/>
              <a:sym typeface="Roboto"/>
            </a:endParaRPr>
          </a:p>
        </p:txBody>
      </p:sp>
      <p:sp>
        <p:nvSpPr>
          <p:cNvPr id="107" name="Google Shape;107;p16"/>
          <p:cNvSpPr/>
          <p:nvPr/>
        </p:nvSpPr>
        <p:spPr>
          <a:xfrm>
            <a:off x="3017100" y="4605325"/>
            <a:ext cx="3321900" cy="308100"/>
          </a:xfrm>
          <a:prstGeom prst="rect">
            <a:avLst/>
          </a:prstGeom>
          <a:solidFill>
            <a:schemeClr val="accent4"/>
          </a:solidFill>
          <a:ln cap="flat" cmpd="sng" w="9525">
            <a:solidFill>
              <a:srgbClr val="0051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solidFill>
                  <a:schemeClr val="dk1"/>
                </a:solidFill>
                <a:latin typeface="Roboto"/>
                <a:ea typeface="Roboto"/>
                <a:cs typeface="Roboto"/>
                <a:sym typeface="Roboto"/>
              </a:rPr>
              <a:t>Processing</a:t>
            </a:r>
            <a:r>
              <a:rPr b="1" i="1" lang="en" sz="900">
                <a:solidFill>
                  <a:schemeClr val="dk1"/>
                </a:solidFill>
                <a:latin typeface="Roboto"/>
                <a:ea typeface="Roboto"/>
                <a:cs typeface="Roboto"/>
                <a:sym typeface="Roboto"/>
              </a:rPr>
              <a:t> / ontology creation</a:t>
            </a:r>
            <a:endParaRPr b="1" i="1" sz="900">
              <a:solidFill>
                <a:schemeClr val="dk1"/>
              </a:solidFill>
              <a:latin typeface="Roboto"/>
              <a:ea typeface="Roboto"/>
              <a:cs typeface="Roboto"/>
              <a:sym typeface="Roboto"/>
            </a:endParaRPr>
          </a:p>
        </p:txBody>
      </p:sp>
      <p:sp>
        <p:nvSpPr>
          <p:cNvPr id="108" name="Google Shape;108;p16"/>
          <p:cNvSpPr/>
          <p:nvPr/>
        </p:nvSpPr>
        <p:spPr>
          <a:xfrm>
            <a:off x="6313575" y="4605325"/>
            <a:ext cx="1812600" cy="308100"/>
          </a:xfrm>
          <a:prstGeom prst="rect">
            <a:avLst/>
          </a:prstGeom>
          <a:solidFill>
            <a:schemeClr val="accent4"/>
          </a:solidFill>
          <a:ln cap="flat" cmpd="sng" w="9525">
            <a:solidFill>
              <a:srgbClr val="0051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solidFill>
                  <a:schemeClr val="dk1"/>
                </a:solidFill>
                <a:latin typeface="Roboto"/>
                <a:ea typeface="Roboto"/>
                <a:cs typeface="Roboto"/>
                <a:sym typeface="Roboto"/>
              </a:rPr>
              <a:t>Evaluation</a:t>
            </a:r>
            <a:endParaRPr b="1" i="1" sz="9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example in Turtle</a:t>
            </a:r>
            <a:endParaRPr/>
          </a:p>
        </p:txBody>
      </p:sp>
      <p:pic>
        <p:nvPicPr>
          <p:cNvPr id="114" name="Google Shape;114;p17"/>
          <p:cNvPicPr preferRelativeResize="0"/>
          <p:nvPr/>
        </p:nvPicPr>
        <p:blipFill>
          <a:blip r:embed="rId3">
            <a:alphaModFix/>
          </a:blip>
          <a:stretch>
            <a:fillRect/>
          </a:stretch>
        </p:blipFill>
        <p:spPr>
          <a:xfrm>
            <a:off x="2676575" y="1144125"/>
            <a:ext cx="3790849" cy="3921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Ontology Schema</a:t>
            </a:r>
            <a:endParaRPr/>
          </a:p>
        </p:txBody>
      </p:sp>
      <p:pic>
        <p:nvPicPr>
          <p:cNvPr id="120" name="Google Shape;120;p18"/>
          <p:cNvPicPr preferRelativeResize="0"/>
          <p:nvPr/>
        </p:nvPicPr>
        <p:blipFill rotWithShape="1">
          <a:blip r:embed="rId3">
            <a:alphaModFix/>
          </a:blip>
          <a:srcRect b="19144" l="0" r="0" t="9686"/>
          <a:stretch/>
        </p:blipFill>
        <p:spPr>
          <a:xfrm>
            <a:off x="430775" y="1573750"/>
            <a:ext cx="8282448" cy="3315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Text exploration (EDA) in Python</a:t>
            </a:r>
            <a:endParaRPr/>
          </a:p>
        </p:txBody>
      </p:sp>
      <p:sp>
        <p:nvSpPr>
          <p:cNvPr id="126" name="Google Shape;126;p19"/>
          <p:cNvSpPr txBox="1"/>
          <p:nvPr>
            <p:ph idx="1" type="body"/>
          </p:nvPr>
        </p:nvSpPr>
        <p:spPr>
          <a:xfrm>
            <a:off x="387900" y="1489825"/>
            <a:ext cx="8368200" cy="30789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i="1" sz="2700"/>
          </a:p>
          <a:p>
            <a:pPr indent="0" lvl="0" marL="0" rtl="0" algn="l">
              <a:spcBef>
                <a:spcPts val="1200"/>
              </a:spcBef>
              <a:spcAft>
                <a:spcPts val="1200"/>
              </a:spcAft>
              <a:buNone/>
            </a:pPr>
            <a:r>
              <a:rPr lang="en" sz="2700"/>
              <a:t>Goals: </a:t>
            </a:r>
            <a:r>
              <a:rPr lang="en" sz="2700"/>
              <a:t>Finding </a:t>
            </a:r>
            <a:r>
              <a:rPr lang="en" sz="2700">
                <a:solidFill>
                  <a:srgbClr val="00FF00"/>
                </a:solidFill>
              </a:rPr>
              <a:t>concepts to include in the ontology</a:t>
            </a:r>
            <a:r>
              <a:rPr lang="en" sz="2700"/>
              <a:t> </a:t>
            </a:r>
            <a:r>
              <a:rPr i="1" lang="en" sz="2700"/>
              <a:t>and</a:t>
            </a:r>
            <a:r>
              <a:rPr lang="en" sz="2700"/>
              <a:t> explore </a:t>
            </a:r>
            <a:r>
              <a:rPr lang="en" sz="2700">
                <a:solidFill>
                  <a:srgbClr val="00FF00"/>
                </a:solidFill>
              </a:rPr>
              <a:t>additional insight</a:t>
            </a:r>
            <a:r>
              <a:rPr lang="en" sz="2700"/>
              <a:t> which could be gleaned from the free text</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key words and concepts</a:t>
            </a:r>
            <a:endParaRPr/>
          </a:p>
        </p:txBody>
      </p:sp>
      <p:pic>
        <p:nvPicPr>
          <p:cNvPr id="132" name="Google Shape;132;p20"/>
          <p:cNvPicPr preferRelativeResize="0"/>
          <p:nvPr/>
        </p:nvPicPr>
        <p:blipFill>
          <a:blip r:embed="rId3">
            <a:alphaModFix/>
          </a:blip>
          <a:stretch>
            <a:fillRect/>
          </a:stretch>
        </p:blipFill>
        <p:spPr>
          <a:xfrm>
            <a:off x="1569100" y="1489827"/>
            <a:ext cx="6005795"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most common phrases</a:t>
            </a:r>
            <a:endParaRPr/>
          </a:p>
        </p:txBody>
      </p:sp>
      <p:pic>
        <p:nvPicPr>
          <p:cNvPr id="138" name="Google Shape;138;p21"/>
          <p:cNvPicPr preferRelativeResize="0"/>
          <p:nvPr/>
        </p:nvPicPr>
        <p:blipFill rotWithShape="1">
          <a:blip r:embed="rId3">
            <a:alphaModFix/>
          </a:blip>
          <a:srcRect b="50137" l="0" r="0" t="0"/>
          <a:stretch/>
        </p:blipFill>
        <p:spPr>
          <a:xfrm>
            <a:off x="473525" y="2408186"/>
            <a:ext cx="3940175" cy="2407639"/>
          </a:xfrm>
          <a:prstGeom prst="rect">
            <a:avLst/>
          </a:prstGeom>
          <a:noFill/>
          <a:ln>
            <a:noFill/>
          </a:ln>
        </p:spPr>
      </p:pic>
      <p:pic>
        <p:nvPicPr>
          <p:cNvPr id="139" name="Google Shape;139;p21"/>
          <p:cNvPicPr preferRelativeResize="0"/>
          <p:nvPr/>
        </p:nvPicPr>
        <p:blipFill rotWithShape="1">
          <a:blip r:embed="rId3">
            <a:alphaModFix/>
          </a:blip>
          <a:srcRect b="0" l="0" r="0" t="50137"/>
          <a:stretch/>
        </p:blipFill>
        <p:spPr>
          <a:xfrm>
            <a:off x="4762425" y="2408186"/>
            <a:ext cx="3940175" cy="2407639"/>
          </a:xfrm>
          <a:prstGeom prst="rect">
            <a:avLst/>
          </a:prstGeom>
          <a:noFill/>
          <a:ln>
            <a:noFill/>
          </a:ln>
        </p:spPr>
      </p:pic>
      <p:sp>
        <p:nvSpPr>
          <p:cNvPr id="140" name="Google Shape;140;p21"/>
          <p:cNvSpPr txBox="1"/>
          <p:nvPr>
            <p:ph idx="1" type="body"/>
          </p:nvPr>
        </p:nvSpPr>
        <p:spPr>
          <a:xfrm>
            <a:off x="387900" y="1437175"/>
            <a:ext cx="8368200" cy="128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Identifying key concepts to include in ontology</a:t>
            </a:r>
            <a:endParaRPr/>
          </a:p>
          <a:p>
            <a:pPr indent="-342900" lvl="0" marL="457200" rtl="0" algn="l">
              <a:spcBef>
                <a:spcPts val="0"/>
              </a:spcBef>
              <a:spcAft>
                <a:spcPts val="0"/>
              </a:spcAft>
              <a:buSzPts val="1800"/>
              <a:buChar char="●"/>
            </a:pPr>
            <a:r>
              <a:rPr lang="en"/>
              <a:t>Identifying repeating patterns that carry additional insight about criteria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