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Roboto" panose="02000000000000000000" pitchFamily="2" charset="0"/>
      <p:regular r:id="rId18"/>
      <p:bold r:id="rId19"/>
      <p:italic r:id="rId20"/>
      <p:boldItalic r:id="rId21"/>
    </p:embeddedFont>
    <p:embeddedFont>
      <p:font typeface="Roboto Slab" pitchFamily="2"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300" y="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b31c08891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b31c08891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order to evaluate the quality of the free text extraction, we look at two common metrics, recall and precision. I.e., could we find all relevant information which we wanted to extract from the text, and is there possibly irrelevant information that was mistakenly extracted?</a:t>
            </a:r>
            <a:endParaRPr/>
          </a:p>
          <a:p>
            <a:pPr marL="0" lvl="0" indent="0" algn="l" rtl="0">
              <a:spcBef>
                <a:spcPts val="0"/>
              </a:spcBef>
              <a:spcAft>
                <a:spcPts val="0"/>
              </a:spcAft>
              <a:buNone/>
            </a:pPr>
            <a:endParaRPr/>
          </a:p>
          <a:p>
            <a:pPr marL="0" lvl="0" indent="0" algn="l" rtl="0">
              <a:spcBef>
                <a:spcPts val="0"/>
              </a:spcBef>
              <a:spcAft>
                <a:spcPts val="0"/>
              </a:spcAft>
              <a:buNone/>
            </a:pPr>
            <a:r>
              <a:rPr lang="en"/>
              <a:t>Furthermore, we look at the reading ease scores of the pieces of free text contained in the taxonomy in the original tabular format versus our Linked Data format. As can be seen, reading ease scores appear to be higher in our ontology, which means that they are easier to comprehend.</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b31c08891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b31c08891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quality of the pipeline is assessed by asking a group of users to apply our pipeline (in the form of a Jupyter Notebook) to the taxonomy and complete a questionnaire about their experience. In this, we ask them about the:</a:t>
            </a:r>
            <a:endParaRPr/>
          </a:p>
          <a:p>
            <a:pPr marL="457200" lvl="0" indent="-298450" algn="l" rtl="0">
              <a:spcBef>
                <a:spcPts val="0"/>
              </a:spcBef>
              <a:spcAft>
                <a:spcPts val="0"/>
              </a:spcAft>
              <a:buSzPts val="1100"/>
              <a:buChar char="-"/>
            </a:pPr>
            <a:r>
              <a:rPr lang="en"/>
              <a:t>Smoothness of the experience, and if they ran into any problems</a:t>
            </a:r>
            <a:endParaRPr/>
          </a:p>
          <a:p>
            <a:pPr marL="457200" lvl="0" indent="-298450" algn="l" rtl="0">
              <a:spcBef>
                <a:spcPts val="0"/>
              </a:spcBef>
              <a:spcAft>
                <a:spcPts val="0"/>
              </a:spcAft>
              <a:buSzPts val="1100"/>
              <a:buChar char="-"/>
            </a:pPr>
            <a:r>
              <a:rPr lang="en"/>
              <a:t>How easy they felt it to apply the pipeline and how confident they were that they understood what it did (which aims to tell us about the reusability of our code)</a:t>
            </a:r>
            <a:endParaRPr/>
          </a:p>
          <a:p>
            <a:pPr marL="457200" lvl="0" indent="-298450" algn="l" rtl="0">
              <a:spcBef>
                <a:spcPts val="0"/>
              </a:spcBef>
              <a:spcAft>
                <a:spcPts val="0"/>
              </a:spcAft>
              <a:buSzPts val="1100"/>
              <a:buChar char="-"/>
            </a:pPr>
            <a:r>
              <a:rPr lang="en"/>
              <a:t>How long it took them to complete the timeline, with which we want to see if it could be efficiently employed in the future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b31c08891d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b31c08891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user experience is assessed in a task-oriented way, by asking a group of users to answer questions which are related to the taxonomy-compliance of different economic activities (i.e, as if they were reporting on the activity to see if it was aligned with the taxonomy). One group needs to do this using the original taxonomy, browsing it either in an Excel file or on the webpage Navigator, and the other group uses Protege to navigate our ontology. We measure the correctness of the answers as well as the time it takes to complete them.</a:t>
            </a:r>
            <a:endParaRPr/>
          </a:p>
          <a:p>
            <a:pPr marL="0" lvl="0" indent="0" algn="l" rtl="0">
              <a:spcBef>
                <a:spcPts val="0"/>
              </a:spcBef>
              <a:spcAft>
                <a:spcPts val="0"/>
              </a:spcAft>
              <a:buNone/>
            </a:pPr>
            <a:endParaRPr/>
          </a:p>
          <a:p>
            <a:pPr marL="0" lvl="0" indent="0" algn="l" rtl="0">
              <a:spcBef>
                <a:spcPts val="0"/>
              </a:spcBef>
              <a:spcAft>
                <a:spcPts val="0"/>
              </a:spcAft>
              <a:buNone/>
            </a:pPr>
            <a:r>
              <a:rPr lang="en"/>
              <a:t>Here is an example question they could face in this survey. As you can see, questions related to the sustainability of activities are very complex, and we hope to simplify this process with the Linked Data representation.</a:t>
            </a:r>
            <a:endParaRPr/>
          </a:p>
          <a:p>
            <a:pPr marL="0" lvl="0" indent="0" algn="l" rtl="0">
              <a:spcBef>
                <a:spcPts val="0"/>
              </a:spcBef>
              <a:spcAft>
                <a:spcPts val="0"/>
              </a:spcAft>
              <a:buNone/>
            </a:pPr>
            <a:endParaRPr/>
          </a:p>
          <a:p>
            <a:pPr marL="0" lvl="0" indent="0" algn="l" rtl="0">
              <a:spcBef>
                <a:spcPts val="0"/>
              </a:spcBef>
              <a:spcAft>
                <a:spcPts val="0"/>
              </a:spcAft>
              <a:buNone/>
            </a:pPr>
            <a:r>
              <a:rPr lang="en"/>
              <a:t>We must note that an important limitation of this study is that we do not have our own user interface developed for ontology browsing, so we have to rely on third-party apps. We believe that the front-end is very important for this task, so it would be best to measure this once a UI has been developed specifically for this purpose.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a65403da9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a65403da9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This model can be trained as a LLM after the exposure to extremely large-scale of datasets. Users’ feedbacks could be used for optimization of the model.</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a7360fe87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a7360fe87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6698e87296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6698e8729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b26df894d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b26df894d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6698e87296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6698e87296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b2b863a70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b2b863a7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steps: EDA, Processing, Evaluation</a:t>
            </a:r>
            <a:endParaRPr/>
          </a:p>
          <a:p>
            <a:pPr marL="0" lvl="0" indent="0" algn="l" rtl="0">
              <a:spcBef>
                <a:spcPts val="0"/>
              </a:spcBef>
              <a:spcAft>
                <a:spcPts val="0"/>
              </a:spcAft>
              <a:buNone/>
            </a:pPr>
            <a:r>
              <a:rPr lang="en"/>
              <a:t>Fully automatic might lead to errors: manual + automatic part = semi-automatic construction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a6e2c7184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a6e2c718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steps: EDA, Processing, Evaluation</a:t>
            </a:r>
            <a:endParaRPr/>
          </a:p>
          <a:p>
            <a:pPr marL="0" lvl="0" indent="0" algn="l" rtl="0">
              <a:spcBef>
                <a:spcPts val="0"/>
              </a:spcBef>
              <a:spcAft>
                <a:spcPts val="0"/>
              </a:spcAft>
              <a:buNone/>
            </a:pPr>
            <a:r>
              <a:rPr lang="en"/>
              <a:t>Fully automatic might lead to errors: manual + automatic part = semi-automatic construction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a65e001af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a65e001a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b2b863a707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b2b863a70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a65403da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a65403da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chemeClr val="dk1"/>
                </a:solidFill>
                <a:latin typeface="Roboto"/>
                <a:ea typeface="Roboto"/>
                <a:cs typeface="Roboto"/>
                <a:sym typeface="Roboto"/>
              </a:rPr>
              <a:t>FULL AUTOMATION:</a:t>
            </a:r>
            <a:endParaRPr sz="10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000">
                <a:solidFill>
                  <a:schemeClr val="dk1"/>
                </a:solidFill>
                <a:latin typeface="Roboto"/>
                <a:ea typeface="Roboto"/>
                <a:cs typeface="Roboto"/>
                <a:sym typeface="Roboto"/>
              </a:rPr>
              <a:t>We initially aimed to achieve automatic extraction of key information by utilizing the DeBERTa model. However, the results obtained after processing the sample texts were far from satisfactory. Therefore, we discovered that achieving complete automation in both extracting and processing information is incredibly challenging.</a:t>
            </a:r>
            <a:endParaRPr sz="10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0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000">
                <a:solidFill>
                  <a:schemeClr val="dk1"/>
                </a:solidFill>
                <a:latin typeface="Roboto"/>
                <a:ea typeface="Roboto"/>
                <a:cs typeface="Roboto"/>
                <a:sym typeface="Roboto"/>
              </a:rPr>
              <a:t>MORE MANUAL METHODS:</a:t>
            </a:r>
            <a:endParaRPr sz="10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000">
                <a:solidFill>
                  <a:schemeClr val="dk1"/>
                </a:solidFill>
                <a:latin typeface="Roboto"/>
                <a:ea typeface="Roboto"/>
                <a:cs typeface="Roboto"/>
                <a:sym typeface="Roboto"/>
              </a:rPr>
              <a:t>We looked into methodologies for ontology construction that rely on human knowledge engineering. While many of these are mostly guidelines with a lot of freedom for the specific problem, the general steps and approach is documented clearly in some (mainly METHONTOLOGY in our search). Therefore, we believe we could use such a framework as a basis for building our ontology and enhance it through insight we gain from NLP on the parts of the taxonomy which are given in free text.</a:t>
            </a:r>
            <a:endParaRPr sz="100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b31c08891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b31c0889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validate our approach through three aspects:</a:t>
            </a:r>
            <a:endParaRPr/>
          </a:p>
          <a:p>
            <a:pPr marL="457200" lvl="0" indent="-298450" algn="l" rtl="0">
              <a:spcBef>
                <a:spcPts val="0"/>
              </a:spcBef>
              <a:spcAft>
                <a:spcPts val="0"/>
              </a:spcAft>
              <a:buSzPts val="1100"/>
              <a:buChar char="-"/>
            </a:pPr>
            <a:r>
              <a:rPr lang="en"/>
              <a:t>The quality of the information extraction from free text: how accurate was it and how much does it contribute to easier comprehension of the taxonomy?</a:t>
            </a:r>
            <a:endParaRPr/>
          </a:p>
          <a:p>
            <a:pPr marL="457200" lvl="0" indent="-298450" algn="l" rtl="0">
              <a:spcBef>
                <a:spcPts val="0"/>
              </a:spcBef>
              <a:spcAft>
                <a:spcPts val="0"/>
              </a:spcAft>
              <a:buSzPts val="1100"/>
              <a:buChar char="-"/>
            </a:pPr>
            <a:r>
              <a:rPr lang="en"/>
              <a:t>The quality of the complete ontology construction pipeline: is it easy to understand and reproduce?</a:t>
            </a:r>
            <a:endParaRPr/>
          </a:p>
          <a:p>
            <a:pPr marL="457200" lvl="0" indent="-298450" algn="l" rtl="0">
              <a:spcBef>
                <a:spcPts val="0"/>
              </a:spcBef>
              <a:spcAft>
                <a:spcPts val="0"/>
              </a:spcAft>
              <a:buSzPts val="1100"/>
              <a:buChar char="-"/>
            </a:pPr>
            <a:r>
              <a:rPr lang="en"/>
              <a:t>The ontology’s contribution to user experience: is it indeed a useful in completing taxonomy-related tasks?</a:t>
            </a:r>
            <a:endParaRPr/>
          </a:p>
          <a:p>
            <a:pPr marL="0" lvl="0" indent="0" algn="l" rtl="0">
              <a:spcBef>
                <a:spcPts val="0"/>
              </a:spcBef>
              <a:spcAft>
                <a:spcPts val="0"/>
              </a:spcAft>
              <a:buNone/>
            </a:pPr>
            <a:r>
              <a:rPr lang="en"/>
              <a:t>The latter two aspects require user input to assess.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Group F4: Semmtech </a:t>
            </a:r>
            <a:endParaRPr/>
          </a:p>
          <a:p>
            <a:pPr marL="0" lvl="0" indent="0" algn="ctr" rtl="0">
              <a:spcBef>
                <a:spcPts val="0"/>
              </a:spcBef>
              <a:spcAft>
                <a:spcPts val="0"/>
              </a:spcAft>
              <a:buNone/>
            </a:pPr>
            <a:r>
              <a:rPr lang="en" sz="3200"/>
              <a:t>Final Presentation</a:t>
            </a:r>
            <a:endParaRPr sz="320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endParaRPr sz="1300"/>
          </a:p>
          <a:p>
            <a:pPr marL="0" lvl="0" indent="0" algn="ctr" rtl="0">
              <a:lnSpc>
                <a:spcPct val="90000"/>
              </a:lnSpc>
              <a:spcBef>
                <a:spcPts val="0"/>
              </a:spcBef>
              <a:spcAft>
                <a:spcPts val="0"/>
              </a:spcAft>
              <a:buNone/>
            </a:pPr>
            <a:r>
              <a:rPr lang="en" sz="1300">
                <a:solidFill>
                  <a:schemeClr val="dk1"/>
                </a:solidFill>
              </a:rPr>
              <a:t>Xiaotian Chen, Florian de Graaf, Zsófia Katona, Dimitrios Papadopoulos</a:t>
            </a:r>
            <a:endParaRPr sz="1300">
              <a:solidFill>
                <a:schemeClr val="dk1"/>
              </a:solidFill>
            </a:endParaRPr>
          </a:p>
          <a:p>
            <a:pPr marL="0" lvl="0" indent="0" algn="ctr" rtl="0">
              <a:lnSpc>
                <a:spcPct val="90000"/>
              </a:lnSpc>
              <a:spcBef>
                <a:spcPts val="0"/>
              </a:spcBef>
              <a:spcAft>
                <a:spcPts val="0"/>
              </a:spcAft>
              <a:buNone/>
            </a:pPr>
            <a:endParaRPr sz="1300">
              <a:solidFill>
                <a:schemeClr val="dk1"/>
              </a:solidFill>
            </a:endParaRPr>
          </a:p>
          <a:p>
            <a:pPr marL="0" lvl="0" indent="0" algn="ctr" rtl="0">
              <a:lnSpc>
                <a:spcPct val="90000"/>
              </a:lnSpc>
              <a:spcBef>
                <a:spcPts val="0"/>
              </a:spcBef>
              <a:spcAft>
                <a:spcPts val="0"/>
              </a:spcAft>
              <a:buNone/>
            </a:pPr>
            <a:r>
              <a:rPr lang="en" sz="1300">
                <a:solidFill>
                  <a:schemeClr val="dk1"/>
                </a:solidFill>
              </a:rPr>
              <a:t>January 26 2024</a:t>
            </a:r>
            <a:endParaRPr sz="1300">
              <a:solidFill>
                <a:schemeClr val="dk1"/>
              </a:solidFill>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p:nvPr/>
        </p:nvSpPr>
        <p:spPr>
          <a:xfrm>
            <a:off x="387888" y="424200"/>
            <a:ext cx="8368200" cy="686100"/>
          </a:xfrm>
          <a:prstGeom prst="rect">
            <a:avLst/>
          </a:prstGeom>
          <a:noFill/>
          <a:ln>
            <a:noFill/>
          </a:ln>
        </p:spPr>
        <p:txBody>
          <a:bodyPr spcFirstLastPara="1" wrap="square" lIns="91425" tIns="91425" rIns="91425" bIns="91425" anchor="b" anchorCtr="0">
            <a:normAutofit/>
          </a:bodyPr>
          <a:lstStyle/>
          <a:p>
            <a:pPr marL="0" lvl="0" indent="0" algn="l" rtl="0">
              <a:spcBef>
                <a:spcPts val="0"/>
              </a:spcBef>
              <a:spcAft>
                <a:spcPts val="0"/>
              </a:spcAft>
              <a:buNone/>
            </a:pPr>
            <a:r>
              <a:rPr lang="en" sz="3000">
                <a:solidFill>
                  <a:srgbClr val="FFFFFF"/>
                </a:solidFill>
                <a:latin typeface="Roboto Slab"/>
                <a:ea typeface="Roboto Slab"/>
                <a:cs typeface="Roboto Slab"/>
                <a:sym typeface="Roboto Slab"/>
              </a:rPr>
              <a:t>Evaluation of free text extraction</a:t>
            </a:r>
            <a:endParaRPr sz="777">
              <a:solidFill>
                <a:srgbClr val="FFFFFF"/>
              </a:solidFill>
              <a:latin typeface="Roboto Slab"/>
              <a:ea typeface="Roboto Slab"/>
              <a:cs typeface="Roboto Slab"/>
              <a:sym typeface="Roboto Slab"/>
            </a:endParaRPr>
          </a:p>
        </p:txBody>
      </p:sp>
      <p:pic>
        <p:nvPicPr>
          <p:cNvPr id="185" name="Google Shape;185;p22"/>
          <p:cNvPicPr preferRelativeResize="0"/>
          <p:nvPr/>
        </p:nvPicPr>
        <p:blipFill>
          <a:blip r:embed="rId3">
            <a:alphaModFix/>
          </a:blip>
          <a:stretch>
            <a:fillRect/>
          </a:stretch>
        </p:blipFill>
        <p:spPr>
          <a:xfrm>
            <a:off x="3599055" y="1253050"/>
            <a:ext cx="5157045" cy="3083074"/>
          </a:xfrm>
          <a:prstGeom prst="rect">
            <a:avLst/>
          </a:prstGeom>
          <a:noFill/>
          <a:ln>
            <a:noFill/>
          </a:ln>
        </p:spPr>
      </p:pic>
      <p:cxnSp>
        <p:nvCxnSpPr>
          <p:cNvPr id="186" name="Google Shape;186;p22"/>
          <p:cNvCxnSpPr/>
          <p:nvPr/>
        </p:nvCxnSpPr>
        <p:spPr>
          <a:xfrm rot="10800000" flipH="1">
            <a:off x="5099488" y="4805600"/>
            <a:ext cx="2640300" cy="9000"/>
          </a:xfrm>
          <a:prstGeom prst="straightConnector1">
            <a:avLst/>
          </a:prstGeom>
          <a:noFill/>
          <a:ln w="9525" cap="flat" cmpd="sng">
            <a:solidFill>
              <a:schemeClr val="dk1"/>
            </a:solidFill>
            <a:prstDash val="solid"/>
            <a:round/>
            <a:headEnd type="none" w="med" len="med"/>
            <a:tailEnd type="stealth" w="med" len="med"/>
          </a:ln>
        </p:spPr>
      </p:cxnSp>
      <p:sp>
        <p:nvSpPr>
          <p:cNvPr id="187" name="Google Shape;187;p22"/>
          <p:cNvSpPr txBox="1"/>
          <p:nvPr/>
        </p:nvSpPr>
        <p:spPr>
          <a:xfrm>
            <a:off x="5505988" y="4414925"/>
            <a:ext cx="182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Roboto"/>
                <a:ea typeface="Roboto"/>
                <a:cs typeface="Roboto"/>
                <a:sym typeface="Roboto"/>
              </a:rPr>
              <a:t>easier to read</a:t>
            </a:r>
            <a:endParaRPr sz="1800">
              <a:solidFill>
                <a:schemeClr val="dk1"/>
              </a:solidFill>
              <a:latin typeface="Roboto"/>
              <a:ea typeface="Roboto"/>
              <a:cs typeface="Roboto"/>
              <a:sym typeface="Roboto"/>
            </a:endParaRPr>
          </a:p>
        </p:txBody>
      </p:sp>
      <p:sp>
        <p:nvSpPr>
          <p:cNvPr id="188" name="Google Shape;188;p22"/>
          <p:cNvSpPr txBox="1"/>
          <p:nvPr/>
        </p:nvSpPr>
        <p:spPr>
          <a:xfrm>
            <a:off x="641900" y="2350150"/>
            <a:ext cx="27957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solidFill>
                  <a:srgbClr val="FFFF00"/>
                </a:solidFill>
                <a:latin typeface="Roboto"/>
                <a:ea typeface="Roboto"/>
                <a:cs typeface="Roboto"/>
                <a:sym typeface="Roboto"/>
              </a:rPr>
              <a:t>Recall</a:t>
            </a:r>
            <a:endParaRPr sz="2300">
              <a:solidFill>
                <a:srgbClr val="FFFF00"/>
              </a:solidFill>
              <a:latin typeface="Roboto"/>
              <a:ea typeface="Roboto"/>
              <a:cs typeface="Roboto"/>
              <a:sym typeface="Roboto"/>
            </a:endParaRPr>
          </a:p>
          <a:p>
            <a:pPr marL="0" lvl="0" indent="0" algn="l" rtl="0">
              <a:spcBef>
                <a:spcPts val="0"/>
              </a:spcBef>
              <a:spcAft>
                <a:spcPts val="0"/>
              </a:spcAft>
              <a:buNone/>
            </a:pPr>
            <a:r>
              <a:rPr lang="en" sz="2300">
                <a:solidFill>
                  <a:srgbClr val="FFFF00"/>
                </a:solidFill>
                <a:latin typeface="Roboto"/>
                <a:ea typeface="Roboto"/>
                <a:cs typeface="Roboto"/>
                <a:sym typeface="Roboto"/>
              </a:rPr>
              <a:t>Precision</a:t>
            </a:r>
            <a:endParaRPr sz="2300">
              <a:solidFill>
                <a:srgbClr val="FFFF00"/>
              </a:solidFill>
              <a:latin typeface="Roboto"/>
              <a:ea typeface="Roboto"/>
              <a:cs typeface="Roboto"/>
              <a:sym typeface="Roboto"/>
            </a:endParaRPr>
          </a:p>
        </p:txBody>
      </p:sp>
      <p:sp>
        <p:nvSpPr>
          <p:cNvPr id="189" name="Google Shape;189;p22"/>
          <p:cNvSpPr txBox="1"/>
          <p:nvPr/>
        </p:nvSpPr>
        <p:spPr>
          <a:xfrm>
            <a:off x="2773000" y="2565700"/>
            <a:ext cx="355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p:nvPr/>
        </p:nvSpPr>
        <p:spPr>
          <a:xfrm>
            <a:off x="387888" y="424200"/>
            <a:ext cx="8368200" cy="686100"/>
          </a:xfrm>
          <a:prstGeom prst="rect">
            <a:avLst/>
          </a:prstGeom>
          <a:noFill/>
          <a:ln>
            <a:noFill/>
          </a:ln>
        </p:spPr>
        <p:txBody>
          <a:bodyPr spcFirstLastPara="1" wrap="square" lIns="91425" tIns="91425" rIns="91425" bIns="91425" anchor="b" anchorCtr="0">
            <a:normAutofit/>
          </a:bodyPr>
          <a:lstStyle/>
          <a:p>
            <a:pPr marL="0" lvl="0" indent="0" algn="l" rtl="0">
              <a:spcBef>
                <a:spcPts val="0"/>
              </a:spcBef>
              <a:spcAft>
                <a:spcPts val="0"/>
              </a:spcAft>
              <a:buNone/>
            </a:pPr>
            <a:r>
              <a:rPr lang="en" sz="3000">
                <a:solidFill>
                  <a:srgbClr val="FFFFFF"/>
                </a:solidFill>
                <a:latin typeface="Roboto Slab"/>
                <a:ea typeface="Roboto Slab"/>
                <a:cs typeface="Roboto Slab"/>
                <a:sym typeface="Roboto Slab"/>
              </a:rPr>
              <a:t>Pipeline quality</a:t>
            </a:r>
            <a:endParaRPr sz="777">
              <a:solidFill>
                <a:srgbClr val="FFFFFF"/>
              </a:solidFill>
              <a:latin typeface="Roboto Slab"/>
              <a:ea typeface="Roboto Slab"/>
              <a:cs typeface="Roboto Slab"/>
              <a:sym typeface="Roboto Slab"/>
            </a:endParaRPr>
          </a:p>
        </p:txBody>
      </p:sp>
      <p:sp>
        <p:nvSpPr>
          <p:cNvPr id="195" name="Google Shape;195;p23"/>
          <p:cNvSpPr txBox="1"/>
          <p:nvPr/>
        </p:nvSpPr>
        <p:spPr>
          <a:xfrm>
            <a:off x="332288" y="1616224"/>
            <a:ext cx="8368200" cy="3078900"/>
          </a:xfrm>
          <a:prstGeom prst="rect">
            <a:avLst/>
          </a:prstGeom>
          <a:noFill/>
          <a:ln>
            <a:noFill/>
          </a:ln>
        </p:spPr>
        <p:txBody>
          <a:bodyPr spcFirstLastPara="1" wrap="square" lIns="91425" tIns="91425" rIns="91425" bIns="91425" anchor="t" anchorCtr="0">
            <a:normAutofit/>
          </a:bodyPr>
          <a:lstStyle/>
          <a:p>
            <a:pPr marL="457200" lvl="0" indent="-336550" algn="l" rtl="0">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Participants </a:t>
            </a:r>
            <a:r>
              <a:rPr lang="en" sz="1700">
                <a:solidFill>
                  <a:srgbClr val="FFEB38"/>
                </a:solidFill>
                <a:latin typeface="Roboto"/>
                <a:ea typeface="Roboto"/>
                <a:cs typeface="Roboto"/>
                <a:sym typeface="Roboto"/>
              </a:rPr>
              <a:t>use our pipeline</a:t>
            </a:r>
            <a:r>
              <a:rPr lang="en" sz="1700">
                <a:solidFill>
                  <a:schemeClr val="dk1"/>
                </a:solidFill>
                <a:latin typeface="Roboto"/>
                <a:ea typeface="Roboto"/>
                <a:cs typeface="Roboto"/>
                <a:sym typeface="Roboto"/>
              </a:rPr>
              <a:t> (Jupyter Notebook) to convert</a:t>
            </a:r>
            <a:r>
              <a:rPr lang="en" sz="1700">
                <a:solidFill>
                  <a:srgbClr val="FFEB38"/>
                </a:solidFill>
                <a:latin typeface="Roboto"/>
                <a:ea typeface="Roboto"/>
                <a:cs typeface="Roboto"/>
                <a:sym typeface="Roboto"/>
              </a:rPr>
              <a:t> </a:t>
            </a:r>
            <a:r>
              <a:rPr lang="en" sz="1700">
                <a:solidFill>
                  <a:schemeClr val="dk1"/>
                </a:solidFill>
                <a:latin typeface="Roboto"/>
                <a:ea typeface="Roboto"/>
                <a:cs typeface="Roboto"/>
                <a:sym typeface="Roboto"/>
              </a:rPr>
              <a:t>the Taxonomy into Linked Data format</a:t>
            </a:r>
            <a:endParaRPr sz="1700">
              <a:solidFill>
                <a:schemeClr val="dk1"/>
              </a:solidFill>
              <a:latin typeface="Roboto"/>
              <a:ea typeface="Roboto"/>
              <a:cs typeface="Roboto"/>
              <a:sym typeface="Roboto"/>
            </a:endParaRPr>
          </a:p>
          <a:p>
            <a:pPr marL="457200" lvl="0" indent="-336550" algn="l" rtl="0">
              <a:lnSpc>
                <a:spcPct val="150000"/>
              </a:lnSpc>
              <a:spcBef>
                <a:spcPts val="0"/>
              </a:spcBef>
              <a:spcAft>
                <a:spcPts val="0"/>
              </a:spcAft>
              <a:buClr>
                <a:schemeClr val="dk1"/>
              </a:buClr>
              <a:buSzPts val="1700"/>
              <a:buFont typeface="Roboto"/>
              <a:buChar char="●"/>
            </a:pPr>
            <a:r>
              <a:rPr lang="en" sz="1700">
                <a:solidFill>
                  <a:srgbClr val="FFEB38"/>
                </a:solidFill>
                <a:latin typeface="Roboto"/>
                <a:ea typeface="Roboto"/>
                <a:cs typeface="Roboto"/>
                <a:sym typeface="Roboto"/>
              </a:rPr>
              <a:t>Follow-up questionnaire</a:t>
            </a:r>
            <a:r>
              <a:rPr lang="en" sz="1700">
                <a:solidFill>
                  <a:schemeClr val="dk1"/>
                </a:solidFill>
                <a:latin typeface="Roboto"/>
                <a:ea typeface="Roboto"/>
                <a:cs typeface="Roboto"/>
                <a:sym typeface="Roboto"/>
              </a:rPr>
              <a:t> assesses their experience</a:t>
            </a:r>
            <a:endParaRPr sz="1700">
              <a:solidFill>
                <a:schemeClr val="dk1"/>
              </a:solidFill>
              <a:latin typeface="Roboto"/>
              <a:ea typeface="Roboto"/>
              <a:cs typeface="Roboto"/>
              <a:sym typeface="Roboto"/>
            </a:endParaRPr>
          </a:p>
          <a:p>
            <a:pPr marL="914400" lvl="1" indent="-336550" algn="l" rtl="0">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Smoothness of pipeline, any problems/bugs</a:t>
            </a:r>
            <a:endParaRPr sz="1700">
              <a:solidFill>
                <a:schemeClr val="dk1"/>
              </a:solidFill>
              <a:latin typeface="Roboto"/>
              <a:ea typeface="Roboto"/>
              <a:cs typeface="Roboto"/>
              <a:sym typeface="Roboto"/>
            </a:endParaRPr>
          </a:p>
          <a:p>
            <a:pPr marL="914400" lvl="1" indent="-336550" algn="l" rtl="0">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Ease of understanding, user confidence</a:t>
            </a:r>
            <a:endParaRPr sz="1700">
              <a:solidFill>
                <a:schemeClr val="dk1"/>
              </a:solidFill>
              <a:latin typeface="Roboto"/>
              <a:ea typeface="Roboto"/>
              <a:cs typeface="Roboto"/>
              <a:sym typeface="Roboto"/>
            </a:endParaRPr>
          </a:p>
          <a:p>
            <a:pPr marL="914400" lvl="1" indent="-336550" algn="l" rtl="0">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Time requirement</a:t>
            </a:r>
            <a:endParaRPr sz="17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p:nvPr/>
        </p:nvSpPr>
        <p:spPr>
          <a:xfrm>
            <a:off x="387888" y="424200"/>
            <a:ext cx="8368200" cy="686100"/>
          </a:xfrm>
          <a:prstGeom prst="rect">
            <a:avLst/>
          </a:prstGeom>
          <a:noFill/>
          <a:ln>
            <a:noFill/>
          </a:ln>
        </p:spPr>
        <p:txBody>
          <a:bodyPr spcFirstLastPara="1" wrap="square" lIns="91425" tIns="91425" rIns="91425" bIns="91425" anchor="b" anchorCtr="0">
            <a:normAutofit/>
          </a:bodyPr>
          <a:lstStyle/>
          <a:p>
            <a:pPr marL="0" lvl="0" indent="0" algn="l" rtl="0">
              <a:spcBef>
                <a:spcPts val="0"/>
              </a:spcBef>
              <a:spcAft>
                <a:spcPts val="0"/>
              </a:spcAft>
              <a:buNone/>
            </a:pPr>
            <a:r>
              <a:rPr lang="en" sz="3000">
                <a:solidFill>
                  <a:srgbClr val="FFFFFF"/>
                </a:solidFill>
                <a:latin typeface="Roboto Slab"/>
                <a:ea typeface="Roboto Slab"/>
                <a:cs typeface="Roboto Slab"/>
                <a:sym typeface="Roboto Slab"/>
              </a:rPr>
              <a:t>Ontology user experience</a:t>
            </a:r>
            <a:endParaRPr sz="777">
              <a:solidFill>
                <a:srgbClr val="FFFFFF"/>
              </a:solidFill>
              <a:latin typeface="Roboto Slab"/>
              <a:ea typeface="Roboto Slab"/>
              <a:cs typeface="Roboto Slab"/>
              <a:sym typeface="Roboto Slab"/>
            </a:endParaRPr>
          </a:p>
        </p:txBody>
      </p:sp>
      <p:sp>
        <p:nvSpPr>
          <p:cNvPr id="201" name="Google Shape;201;p24"/>
          <p:cNvSpPr txBox="1"/>
          <p:nvPr/>
        </p:nvSpPr>
        <p:spPr>
          <a:xfrm>
            <a:off x="332300" y="1616224"/>
            <a:ext cx="8368200" cy="1389600"/>
          </a:xfrm>
          <a:prstGeom prst="rect">
            <a:avLst/>
          </a:prstGeom>
          <a:noFill/>
          <a:ln>
            <a:noFill/>
          </a:ln>
        </p:spPr>
        <p:txBody>
          <a:bodyPr spcFirstLastPara="1" wrap="square" lIns="91425" tIns="91425" rIns="91425" bIns="91425" anchor="t" anchorCtr="0">
            <a:normAutofit/>
          </a:bodyPr>
          <a:lstStyle/>
          <a:p>
            <a:pPr marL="457200" lvl="0" indent="-336550" algn="just" rtl="0">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Participants </a:t>
            </a:r>
            <a:r>
              <a:rPr lang="en" sz="1700">
                <a:solidFill>
                  <a:schemeClr val="accent6"/>
                </a:solidFill>
                <a:latin typeface="Roboto"/>
                <a:ea typeface="Roboto"/>
                <a:cs typeface="Roboto"/>
                <a:sym typeface="Roboto"/>
              </a:rPr>
              <a:t>answer compliance-related questions</a:t>
            </a:r>
            <a:r>
              <a:rPr lang="en" sz="1700">
                <a:solidFill>
                  <a:schemeClr val="dk1"/>
                </a:solidFill>
                <a:latin typeface="Roboto"/>
                <a:ea typeface="Roboto"/>
                <a:cs typeface="Roboto"/>
                <a:sym typeface="Roboto"/>
              </a:rPr>
              <a:t> </a:t>
            </a:r>
            <a:r>
              <a:rPr lang="en" sz="1700">
                <a:solidFill>
                  <a:srgbClr val="FFEB38"/>
                </a:solidFill>
                <a:latin typeface="Roboto"/>
                <a:ea typeface="Roboto"/>
                <a:cs typeface="Roboto"/>
                <a:sym typeface="Roboto"/>
              </a:rPr>
              <a:t>using either the original EU Taxonomy or our Linked Data representation</a:t>
            </a:r>
            <a:r>
              <a:rPr lang="en" sz="1700">
                <a:solidFill>
                  <a:schemeClr val="dk1"/>
                </a:solidFill>
                <a:latin typeface="Roboto"/>
                <a:ea typeface="Roboto"/>
                <a:cs typeface="Roboto"/>
                <a:sym typeface="Roboto"/>
              </a:rPr>
              <a:t>. Correctness of answers as well as time is assessed. </a:t>
            </a:r>
            <a:endParaRPr sz="1700" i="1">
              <a:solidFill>
                <a:schemeClr val="dk1"/>
              </a:solidFill>
              <a:latin typeface="Roboto"/>
              <a:ea typeface="Roboto"/>
              <a:cs typeface="Roboto"/>
              <a:sym typeface="Roboto"/>
            </a:endParaRPr>
          </a:p>
        </p:txBody>
      </p:sp>
      <p:sp>
        <p:nvSpPr>
          <p:cNvPr id="202" name="Google Shape;202;p24"/>
          <p:cNvSpPr txBox="1"/>
          <p:nvPr/>
        </p:nvSpPr>
        <p:spPr>
          <a:xfrm>
            <a:off x="647100" y="3142875"/>
            <a:ext cx="7849800" cy="16239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700" i="1">
                <a:solidFill>
                  <a:schemeClr val="dk1"/>
                </a:solidFill>
                <a:latin typeface="Roboto"/>
                <a:ea typeface="Roboto"/>
                <a:cs typeface="Roboto"/>
                <a:sym typeface="Roboto"/>
              </a:rPr>
              <a:t>Are there requirements which only need to be fulfilled during the construction of new buildings if they are above 5000 m</a:t>
            </a:r>
            <a:r>
              <a:rPr lang="en" sz="1700" i="1" baseline="30000">
                <a:solidFill>
                  <a:schemeClr val="dk1"/>
                </a:solidFill>
                <a:latin typeface="Roboto"/>
                <a:ea typeface="Roboto"/>
                <a:cs typeface="Roboto"/>
                <a:sym typeface="Roboto"/>
              </a:rPr>
              <a:t>2</a:t>
            </a:r>
            <a:r>
              <a:rPr lang="en" sz="1700" i="1">
                <a:solidFill>
                  <a:schemeClr val="dk1"/>
                </a:solidFill>
                <a:latin typeface="Roboto"/>
                <a:ea typeface="Roboto"/>
                <a:cs typeface="Roboto"/>
                <a:sym typeface="Roboto"/>
              </a:rPr>
              <a:t> in order for the activity to be considered as substantially contributing to the goal of climate mitigation? If yes, what are these requirements?</a:t>
            </a:r>
            <a:endParaRPr sz="1800">
              <a:solidFill>
                <a:schemeClr val="dk1"/>
              </a:solidFill>
              <a:latin typeface="Roboto"/>
              <a:ea typeface="Roboto"/>
              <a:cs typeface="Roboto"/>
              <a:sym typeface="Roboto"/>
            </a:endParaRPr>
          </a:p>
        </p:txBody>
      </p:sp>
      <p:sp>
        <p:nvSpPr>
          <p:cNvPr id="203" name="Google Shape;203;p24"/>
          <p:cNvSpPr txBox="1"/>
          <p:nvPr/>
        </p:nvSpPr>
        <p:spPr>
          <a:xfrm rot="-896761">
            <a:off x="158625" y="2904830"/>
            <a:ext cx="1365599" cy="46172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rgbClr val="00FF00"/>
                </a:solidFill>
                <a:latin typeface="Roboto"/>
                <a:ea typeface="Roboto"/>
                <a:cs typeface="Roboto"/>
                <a:sym typeface="Roboto"/>
              </a:rPr>
              <a:t>EXAMPLE</a:t>
            </a:r>
            <a:endParaRPr sz="1800">
              <a:solidFill>
                <a:srgbClr val="00FF00"/>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387900" y="12167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Future work</a:t>
            </a:r>
            <a:endParaRPr/>
          </a:p>
        </p:txBody>
      </p:sp>
      <p:sp>
        <p:nvSpPr>
          <p:cNvPr id="209" name="Google Shape;209;p25"/>
          <p:cNvSpPr txBox="1">
            <a:spLocks noGrp="1"/>
          </p:cNvSpPr>
          <p:nvPr>
            <p:ph type="body" idx="1"/>
          </p:nvPr>
        </p:nvSpPr>
        <p:spPr>
          <a:xfrm>
            <a:off x="439525" y="807775"/>
            <a:ext cx="8368200" cy="421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42900" algn="l" rtl="0">
              <a:spcBef>
                <a:spcPts val="1200"/>
              </a:spcBef>
              <a:spcAft>
                <a:spcPts val="0"/>
              </a:spcAft>
              <a:buSzPts val="1800"/>
              <a:buChar char="-"/>
            </a:pPr>
            <a:r>
              <a:rPr lang="en"/>
              <a:t>Data </a:t>
            </a:r>
            <a:r>
              <a:rPr lang="en">
                <a:solidFill>
                  <a:srgbClr val="8CC44A"/>
                </a:solidFill>
              </a:rPr>
              <a:t>Extension</a:t>
            </a:r>
            <a:r>
              <a:rPr lang="en"/>
              <a:t>:</a:t>
            </a:r>
            <a:endParaRPr/>
          </a:p>
          <a:p>
            <a:pPr marL="914400" lvl="1" indent="-317500" algn="l" rtl="0">
              <a:spcBef>
                <a:spcPts val="0"/>
              </a:spcBef>
              <a:spcAft>
                <a:spcPts val="0"/>
              </a:spcAft>
              <a:buSzPts val="1400"/>
              <a:buChar char="-"/>
            </a:pPr>
            <a:r>
              <a:rPr lang="en"/>
              <a:t>In the future, data from various sectors will increasingly be utilized to generate Linked Data, enabling the construction of a comprehensive architecture.</a:t>
            </a:r>
            <a:endParaRPr/>
          </a:p>
          <a:p>
            <a:pPr marL="457200" lvl="0" indent="-342900" algn="l" rtl="0">
              <a:spcBef>
                <a:spcPts val="0"/>
              </a:spcBef>
              <a:spcAft>
                <a:spcPts val="0"/>
              </a:spcAft>
              <a:buSzPts val="1800"/>
              <a:buChar char="-"/>
            </a:pPr>
            <a:r>
              <a:rPr lang="en"/>
              <a:t>Data </a:t>
            </a:r>
            <a:r>
              <a:rPr lang="en">
                <a:solidFill>
                  <a:srgbClr val="8CC44A"/>
                </a:solidFill>
              </a:rPr>
              <a:t>Synchronization</a:t>
            </a:r>
            <a:r>
              <a:rPr lang="en"/>
              <a:t>:</a:t>
            </a:r>
            <a:endParaRPr/>
          </a:p>
          <a:p>
            <a:pPr marL="914400" lvl="1" indent="-317500" algn="l" rtl="0">
              <a:spcBef>
                <a:spcPts val="0"/>
              </a:spcBef>
              <a:spcAft>
                <a:spcPts val="0"/>
              </a:spcAft>
              <a:buSzPts val="1400"/>
              <a:buChar char="-"/>
            </a:pPr>
            <a:r>
              <a:rPr lang="en"/>
              <a:t>After the data extension, the ontology can be used as a new platform which can synchronize the data update on the EU Taxonomy official website.</a:t>
            </a:r>
            <a:endParaRPr/>
          </a:p>
          <a:p>
            <a:pPr marL="457200" lvl="0" indent="-342900" algn="l" rtl="0">
              <a:spcBef>
                <a:spcPts val="0"/>
              </a:spcBef>
              <a:spcAft>
                <a:spcPts val="0"/>
              </a:spcAft>
              <a:buSzPts val="1800"/>
              <a:buChar char="-"/>
            </a:pPr>
            <a:r>
              <a:rPr lang="en"/>
              <a:t>Hyperparameter </a:t>
            </a:r>
            <a:r>
              <a:rPr lang="en">
                <a:solidFill>
                  <a:srgbClr val="8CC44A"/>
                </a:solidFill>
              </a:rPr>
              <a:t>Fine Tuning</a:t>
            </a:r>
            <a:r>
              <a:rPr lang="en"/>
              <a:t>:</a:t>
            </a:r>
            <a:endParaRPr/>
          </a:p>
          <a:p>
            <a:pPr marL="914400" lvl="1" indent="-317500" algn="l" rtl="0">
              <a:spcBef>
                <a:spcPts val="0"/>
              </a:spcBef>
              <a:spcAft>
                <a:spcPts val="0"/>
              </a:spcAft>
              <a:buSzPts val="1400"/>
              <a:buChar char="-"/>
            </a:pPr>
            <a:r>
              <a:rPr lang="en"/>
              <a:t>Incorporate hyperparameter fine-tuning techniques to optimize the model's performance and adaptability across diverse datasets and tasks.</a:t>
            </a:r>
            <a:endParaRPr/>
          </a:p>
          <a:p>
            <a:pPr marL="457200" lvl="0" indent="-342900" algn="l" rtl="0">
              <a:spcBef>
                <a:spcPts val="0"/>
              </a:spcBef>
              <a:spcAft>
                <a:spcPts val="0"/>
              </a:spcAft>
              <a:buSzPts val="1800"/>
              <a:buChar char="-"/>
            </a:pPr>
            <a:r>
              <a:rPr lang="en"/>
              <a:t>Large Language Model (</a:t>
            </a:r>
            <a:r>
              <a:rPr lang="en">
                <a:solidFill>
                  <a:srgbClr val="8CC44A"/>
                </a:solidFill>
              </a:rPr>
              <a:t>LLM</a:t>
            </a:r>
            <a:r>
              <a:rPr lang="en"/>
              <a:t>)：</a:t>
            </a:r>
            <a:endParaRPr/>
          </a:p>
          <a:p>
            <a:pPr marL="914400" lvl="1" indent="-317500" algn="l" rtl="0">
              <a:spcBef>
                <a:spcPts val="0"/>
              </a:spcBef>
              <a:spcAft>
                <a:spcPts val="0"/>
              </a:spcAft>
              <a:buSzPts val="1400"/>
              <a:buChar char="-"/>
            </a:pPr>
            <a:r>
              <a:rPr lang="en"/>
              <a:t>This model can be trained as a Large Language Model (LLM) as an ultimate goal by exposing to extremely large-scale datasets and utilizing user feedback for optimization.</a:t>
            </a:r>
            <a:endParaRPr/>
          </a:p>
          <a:p>
            <a:pPr marL="914400" lvl="0" indent="0" algn="l" rtl="0">
              <a:spcBef>
                <a:spcPts val="1200"/>
              </a:spcBef>
              <a:spcAft>
                <a:spcPts val="0"/>
              </a:spcAft>
              <a:buNone/>
            </a:pPr>
            <a:endParaRPr/>
          </a:p>
          <a:p>
            <a:pPr marL="91440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387900" y="2228700"/>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rgbClr val="8CC44A"/>
                </a:solidFill>
              </a:rPr>
              <a:t>Live </a:t>
            </a:r>
            <a:r>
              <a:rPr lang="en">
                <a:solidFill>
                  <a:srgbClr val="FFEB38"/>
                </a:solidFill>
              </a:rPr>
              <a:t>Demo</a:t>
            </a:r>
            <a:r>
              <a:rPr lang="en"/>
              <a:t>!</a:t>
            </a:r>
            <a:endParaRPr/>
          </a:p>
        </p:txBody>
      </p:sp>
      <p:sp>
        <p:nvSpPr>
          <p:cNvPr id="215" name="Google Shape;215;p26"/>
          <p:cNvSpPr/>
          <p:nvPr/>
        </p:nvSpPr>
        <p:spPr>
          <a:xfrm>
            <a:off x="239125" y="894325"/>
            <a:ext cx="1119000" cy="738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p:nvPr/>
        </p:nvSpPr>
        <p:spPr>
          <a:xfrm>
            <a:off x="387888" y="424200"/>
            <a:ext cx="8368200" cy="686100"/>
          </a:xfrm>
          <a:prstGeom prst="rect">
            <a:avLst/>
          </a:prstGeom>
          <a:noFill/>
          <a:ln>
            <a:noFill/>
          </a:ln>
        </p:spPr>
        <p:txBody>
          <a:bodyPr spcFirstLastPara="1" wrap="square" lIns="91425" tIns="91425" rIns="91425" bIns="91425" anchor="b" anchorCtr="0">
            <a:normAutofit/>
          </a:bodyPr>
          <a:lstStyle/>
          <a:p>
            <a:pPr marL="0" lvl="0" indent="0" algn="l" rtl="0">
              <a:spcBef>
                <a:spcPts val="0"/>
              </a:spcBef>
              <a:spcAft>
                <a:spcPts val="0"/>
              </a:spcAft>
              <a:buNone/>
            </a:pPr>
            <a:r>
              <a:rPr lang="en" sz="3000">
                <a:solidFill>
                  <a:srgbClr val="FFFFFF"/>
                </a:solidFill>
                <a:latin typeface="Roboto Slab"/>
                <a:ea typeface="Roboto Slab"/>
                <a:cs typeface="Roboto Slab"/>
                <a:sym typeface="Roboto Slab"/>
              </a:rPr>
              <a:t>Recap</a:t>
            </a:r>
            <a:endParaRPr sz="777">
              <a:solidFill>
                <a:srgbClr val="FFFFFF"/>
              </a:solidFill>
              <a:latin typeface="Roboto Slab"/>
              <a:ea typeface="Roboto Slab"/>
              <a:cs typeface="Roboto Slab"/>
              <a:sym typeface="Roboto Slab"/>
            </a:endParaRPr>
          </a:p>
        </p:txBody>
      </p:sp>
      <p:sp>
        <p:nvSpPr>
          <p:cNvPr id="70" name="Google Shape;70;p14"/>
          <p:cNvSpPr txBox="1"/>
          <p:nvPr/>
        </p:nvSpPr>
        <p:spPr>
          <a:xfrm>
            <a:off x="332288" y="1616224"/>
            <a:ext cx="8368200" cy="3078900"/>
          </a:xfrm>
          <a:prstGeom prst="rect">
            <a:avLst/>
          </a:prstGeom>
          <a:noFill/>
          <a:ln>
            <a:noFill/>
          </a:ln>
        </p:spPr>
        <p:txBody>
          <a:bodyPr spcFirstLastPara="1" wrap="square" lIns="91425" tIns="91425" rIns="91425" bIns="91425" anchor="t" anchorCtr="0">
            <a:normAutofit/>
          </a:bodyPr>
          <a:lstStyle/>
          <a:p>
            <a:pPr marL="457200" lvl="0" indent="-336550" algn="l" rtl="0">
              <a:lnSpc>
                <a:spcPct val="200000"/>
              </a:lnSpc>
              <a:spcBef>
                <a:spcPts val="0"/>
              </a:spcBef>
              <a:spcAft>
                <a:spcPts val="0"/>
              </a:spcAft>
              <a:buClr>
                <a:srgbClr val="FFFFFF"/>
              </a:buClr>
              <a:buSzPts val="1700"/>
              <a:buFont typeface="Roboto"/>
              <a:buChar char="●"/>
            </a:pPr>
            <a:r>
              <a:rPr lang="en" sz="1700">
                <a:solidFill>
                  <a:srgbClr val="FFFFFF"/>
                </a:solidFill>
                <a:latin typeface="Roboto"/>
                <a:ea typeface="Roboto"/>
                <a:cs typeface="Roboto"/>
                <a:sym typeface="Roboto"/>
              </a:rPr>
              <a:t>Goal: </a:t>
            </a:r>
            <a:r>
              <a:rPr lang="en" sz="1700" b="1">
                <a:solidFill>
                  <a:srgbClr val="8CC44A"/>
                </a:solidFill>
                <a:latin typeface="Roboto"/>
                <a:ea typeface="Roboto"/>
                <a:cs typeface="Roboto"/>
                <a:sym typeface="Roboto"/>
              </a:rPr>
              <a:t>Transform </a:t>
            </a:r>
            <a:r>
              <a:rPr lang="en" sz="1700">
                <a:solidFill>
                  <a:srgbClr val="FFFFFF"/>
                </a:solidFill>
                <a:latin typeface="Roboto"/>
                <a:ea typeface="Roboto"/>
                <a:cs typeface="Roboto"/>
                <a:sym typeface="Roboto"/>
              </a:rPr>
              <a:t>EU Taxonomy into Linked Data Ontology</a:t>
            </a:r>
            <a:endParaRPr sz="1700">
              <a:solidFill>
                <a:srgbClr val="FFFFFF"/>
              </a:solidFill>
              <a:latin typeface="Roboto"/>
              <a:ea typeface="Roboto"/>
              <a:cs typeface="Roboto"/>
              <a:sym typeface="Roboto"/>
            </a:endParaRPr>
          </a:p>
          <a:p>
            <a:pPr marL="457200" lvl="0" indent="-336550" algn="l" rtl="0">
              <a:lnSpc>
                <a:spcPct val="200000"/>
              </a:lnSpc>
              <a:spcBef>
                <a:spcPts val="0"/>
              </a:spcBef>
              <a:spcAft>
                <a:spcPts val="0"/>
              </a:spcAft>
              <a:buClr>
                <a:srgbClr val="FFFFFF"/>
              </a:buClr>
              <a:buSzPts val="1700"/>
              <a:buFont typeface="Roboto"/>
              <a:buChar char="●"/>
            </a:pPr>
            <a:r>
              <a:rPr lang="en" sz="1700">
                <a:solidFill>
                  <a:srgbClr val="FFFFFF"/>
                </a:solidFill>
                <a:latin typeface="Roboto"/>
                <a:ea typeface="Roboto"/>
                <a:cs typeface="Roboto"/>
                <a:sym typeface="Roboto"/>
              </a:rPr>
              <a:t>Start with data</a:t>
            </a:r>
            <a:r>
              <a:rPr lang="en" sz="1700" b="1">
                <a:solidFill>
                  <a:srgbClr val="FFFFFF"/>
                </a:solidFill>
                <a:latin typeface="Roboto"/>
                <a:ea typeface="Roboto"/>
                <a:cs typeface="Roboto"/>
                <a:sym typeface="Roboto"/>
              </a:rPr>
              <a:t> </a:t>
            </a:r>
            <a:r>
              <a:rPr lang="en" sz="1700">
                <a:solidFill>
                  <a:srgbClr val="FFFFFF"/>
                </a:solidFill>
                <a:latin typeface="Roboto"/>
                <a:ea typeface="Roboto"/>
                <a:cs typeface="Roboto"/>
                <a:sym typeface="Roboto"/>
              </a:rPr>
              <a:t>in </a:t>
            </a:r>
            <a:r>
              <a:rPr lang="en" sz="1700" b="1">
                <a:solidFill>
                  <a:schemeClr val="accent5"/>
                </a:solidFill>
                <a:latin typeface="Roboto"/>
                <a:ea typeface="Roboto"/>
                <a:cs typeface="Roboto"/>
                <a:sym typeface="Roboto"/>
              </a:rPr>
              <a:t>csv/xls</a:t>
            </a:r>
            <a:endParaRPr sz="1700" b="1">
              <a:solidFill>
                <a:schemeClr val="accent5"/>
              </a:solidFill>
              <a:latin typeface="Roboto"/>
              <a:ea typeface="Roboto"/>
              <a:cs typeface="Roboto"/>
              <a:sym typeface="Roboto"/>
            </a:endParaRPr>
          </a:p>
          <a:p>
            <a:pPr marL="457200" lvl="0" indent="-336550" algn="l" rtl="0">
              <a:lnSpc>
                <a:spcPct val="200000"/>
              </a:lnSpc>
              <a:spcBef>
                <a:spcPts val="0"/>
              </a:spcBef>
              <a:spcAft>
                <a:spcPts val="0"/>
              </a:spcAft>
              <a:buClr>
                <a:srgbClr val="FFFFFF"/>
              </a:buClr>
              <a:buSzPts val="1700"/>
              <a:buFont typeface="Roboto"/>
              <a:buChar char="●"/>
            </a:pPr>
            <a:r>
              <a:rPr lang="en" sz="1700">
                <a:solidFill>
                  <a:srgbClr val="FFFFFF"/>
                </a:solidFill>
                <a:latin typeface="Roboto"/>
                <a:ea typeface="Roboto"/>
                <a:cs typeface="Roboto"/>
                <a:sym typeface="Roboto"/>
              </a:rPr>
              <a:t>Manual and automatic </a:t>
            </a:r>
            <a:r>
              <a:rPr lang="en" sz="1700" b="1">
                <a:solidFill>
                  <a:srgbClr val="8CC44A"/>
                </a:solidFill>
                <a:latin typeface="Roboto"/>
                <a:ea typeface="Roboto"/>
                <a:cs typeface="Roboto"/>
                <a:sym typeface="Roboto"/>
              </a:rPr>
              <a:t>pipeline</a:t>
            </a:r>
            <a:r>
              <a:rPr lang="en" sz="1700" b="1">
                <a:solidFill>
                  <a:srgbClr val="FFEB38"/>
                </a:solidFill>
                <a:latin typeface="Roboto"/>
                <a:ea typeface="Roboto"/>
                <a:cs typeface="Roboto"/>
                <a:sym typeface="Roboto"/>
              </a:rPr>
              <a:t> </a:t>
            </a:r>
            <a:r>
              <a:rPr lang="en" sz="1700">
                <a:solidFill>
                  <a:srgbClr val="FFFFFF"/>
                </a:solidFill>
                <a:latin typeface="Roboto"/>
                <a:ea typeface="Roboto"/>
                <a:cs typeface="Roboto"/>
                <a:sym typeface="Roboto"/>
              </a:rPr>
              <a:t>to construct ontology</a:t>
            </a:r>
            <a:endParaRPr sz="1700">
              <a:solidFill>
                <a:srgbClr val="FFFFFF"/>
              </a:solidFill>
              <a:latin typeface="Roboto"/>
              <a:ea typeface="Roboto"/>
              <a:cs typeface="Roboto"/>
              <a:sym typeface="Roboto"/>
            </a:endParaRPr>
          </a:p>
          <a:p>
            <a:pPr marL="457200" lvl="0" indent="-336550" algn="l" rtl="0">
              <a:lnSpc>
                <a:spcPct val="200000"/>
              </a:lnSpc>
              <a:spcBef>
                <a:spcPts val="0"/>
              </a:spcBef>
              <a:spcAft>
                <a:spcPts val="0"/>
              </a:spcAft>
              <a:buClr>
                <a:srgbClr val="FFFFFF"/>
              </a:buClr>
              <a:buSzPts val="1700"/>
              <a:buFont typeface="Roboto"/>
              <a:buChar char="●"/>
            </a:pPr>
            <a:r>
              <a:rPr lang="en" sz="1700" b="1">
                <a:solidFill>
                  <a:srgbClr val="8CC44A"/>
                </a:solidFill>
                <a:latin typeface="Roboto"/>
                <a:ea typeface="Roboto"/>
                <a:cs typeface="Roboto"/>
                <a:sym typeface="Roboto"/>
              </a:rPr>
              <a:t>Extract information</a:t>
            </a:r>
            <a:r>
              <a:rPr lang="en" sz="1700">
                <a:solidFill>
                  <a:srgbClr val="FFFFFF"/>
                </a:solidFill>
                <a:latin typeface="Roboto"/>
                <a:ea typeface="Roboto"/>
                <a:cs typeface="Roboto"/>
                <a:sym typeface="Roboto"/>
              </a:rPr>
              <a:t> using NLP to enrich taxonomy</a:t>
            </a:r>
            <a:endParaRPr sz="1700">
              <a:solidFill>
                <a:srgbClr val="FFFFFF"/>
              </a:solidFill>
              <a:latin typeface="Roboto"/>
              <a:ea typeface="Roboto"/>
              <a:cs typeface="Roboto"/>
              <a:sym typeface="Roboto"/>
            </a:endParaRPr>
          </a:p>
          <a:p>
            <a:pPr marL="457200" lvl="0" indent="-336550" algn="l" rtl="0">
              <a:lnSpc>
                <a:spcPct val="200000"/>
              </a:lnSpc>
              <a:spcBef>
                <a:spcPts val="0"/>
              </a:spcBef>
              <a:spcAft>
                <a:spcPts val="0"/>
              </a:spcAft>
              <a:buClr>
                <a:srgbClr val="FFFFFF"/>
              </a:buClr>
              <a:buSzPts val="1700"/>
              <a:buFont typeface="Roboto"/>
              <a:buChar char="●"/>
            </a:pPr>
            <a:r>
              <a:rPr lang="en" sz="1700">
                <a:solidFill>
                  <a:srgbClr val="FFFFFF"/>
                </a:solidFill>
                <a:latin typeface="Roboto"/>
                <a:ea typeface="Roboto"/>
                <a:cs typeface="Roboto"/>
                <a:sym typeface="Roboto"/>
              </a:rPr>
              <a:t>Focus on Construction Sector but everything is </a:t>
            </a:r>
            <a:r>
              <a:rPr lang="en" sz="1700" b="1">
                <a:solidFill>
                  <a:srgbClr val="8CC44A"/>
                </a:solidFill>
                <a:latin typeface="Roboto"/>
                <a:ea typeface="Roboto"/>
                <a:cs typeface="Roboto"/>
                <a:sym typeface="Roboto"/>
              </a:rPr>
              <a:t>modular</a:t>
            </a:r>
            <a:r>
              <a:rPr lang="en" sz="1700" b="1">
                <a:solidFill>
                  <a:srgbClr val="FFEB38"/>
                </a:solidFill>
                <a:latin typeface="Roboto"/>
                <a:ea typeface="Roboto"/>
                <a:cs typeface="Roboto"/>
                <a:sym typeface="Roboto"/>
              </a:rPr>
              <a:t> </a:t>
            </a:r>
            <a:r>
              <a:rPr lang="en" sz="1700">
                <a:solidFill>
                  <a:srgbClr val="FFFFFF"/>
                </a:solidFill>
                <a:latin typeface="Roboto"/>
                <a:ea typeface="Roboto"/>
                <a:cs typeface="Roboto"/>
                <a:sym typeface="Roboto"/>
              </a:rPr>
              <a:t>and </a:t>
            </a:r>
            <a:r>
              <a:rPr lang="en" sz="1700" b="1">
                <a:solidFill>
                  <a:srgbClr val="8CC44A"/>
                </a:solidFill>
                <a:latin typeface="Roboto"/>
                <a:ea typeface="Roboto"/>
                <a:cs typeface="Roboto"/>
                <a:sym typeface="Roboto"/>
              </a:rPr>
              <a:t>expandable</a:t>
            </a:r>
            <a:endParaRPr sz="1700" b="1">
              <a:solidFill>
                <a:srgbClr val="8CC44A"/>
              </a:solidFill>
              <a:latin typeface="Roboto"/>
              <a:ea typeface="Roboto"/>
              <a:cs typeface="Roboto"/>
              <a:sym typeface="Roboto"/>
            </a:endParaRPr>
          </a:p>
          <a:p>
            <a:pPr marL="0" lvl="0" indent="0" algn="l" rtl="0">
              <a:lnSpc>
                <a:spcPct val="115000"/>
              </a:lnSpc>
              <a:spcBef>
                <a:spcPts val="0"/>
              </a:spcBef>
              <a:spcAft>
                <a:spcPts val="0"/>
              </a:spcAft>
              <a:buNone/>
            </a:pPr>
            <a:endParaRPr sz="11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11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110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2228700"/>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rgbClr val="FFEB38"/>
                </a:solidFill>
              </a:rPr>
              <a:t>Teaser</a:t>
            </a:r>
            <a:r>
              <a:rPr lang="en">
                <a:solidFill>
                  <a:srgbClr val="8CC44A"/>
                </a:solidFill>
              </a:rPr>
              <a:t>!</a:t>
            </a:r>
            <a:endParaRPr/>
          </a:p>
        </p:txBody>
      </p:sp>
      <p:sp>
        <p:nvSpPr>
          <p:cNvPr id="76" name="Google Shape;76;p15"/>
          <p:cNvSpPr/>
          <p:nvPr/>
        </p:nvSpPr>
        <p:spPr>
          <a:xfrm>
            <a:off x="239125" y="894325"/>
            <a:ext cx="1119000" cy="738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p:nvPr/>
        </p:nvSpPr>
        <p:spPr>
          <a:xfrm>
            <a:off x="1017900" y="1314536"/>
            <a:ext cx="7108200" cy="1963500"/>
          </a:xfrm>
          <a:prstGeom prst="rect">
            <a:avLst/>
          </a:prstGeom>
          <a:noFill/>
          <a:ln w="9525" cap="flat" cmpd="sng">
            <a:solidFill>
              <a:srgbClr val="039CE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2" name="Google Shape;82;p16"/>
          <p:cNvSpPr/>
          <p:nvPr/>
        </p:nvSpPr>
        <p:spPr>
          <a:xfrm>
            <a:off x="3522124" y="3353175"/>
            <a:ext cx="2115600" cy="1166400"/>
          </a:xfrm>
          <a:prstGeom prst="rect">
            <a:avLst/>
          </a:prstGeom>
          <a:noFill/>
          <a:ln w="9525" cap="flat" cmpd="sng">
            <a:solidFill>
              <a:srgbClr val="039CE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3" name="Google Shape;83;p16"/>
          <p:cNvSpPr/>
          <p:nvPr/>
        </p:nvSpPr>
        <p:spPr>
          <a:xfrm>
            <a:off x="6330876" y="1789556"/>
            <a:ext cx="1613100" cy="750000"/>
          </a:xfrm>
          <a:prstGeom prst="rect">
            <a:avLst/>
          </a:prstGeom>
          <a:solidFill>
            <a:srgbClr val="CFD8DC">
              <a:alpha val="47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4" name="Google Shape;84;p16"/>
          <p:cNvSpPr/>
          <p:nvPr/>
        </p:nvSpPr>
        <p:spPr>
          <a:xfrm>
            <a:off x="3825201" y="3723811"/>
            <a:ext cx="1613100" cy="750000"/>
          </a:xfrm>
          <a:prstGeom prst="rect">
            <a:avLst/>
          </a:prstGeom>
          <a:solidFill>
            <a:srgbClr val="CFD8DC">
              <a:alpha val="47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5" name="Google Shape;85;p16"/>
          <p:cNvSpPr/>
          <p:nvPr/>
        </p:nvSpPr>
        <p:spPr>
          <a:xfrm>
            <a:off x="3825201" y="1789556"/>
            <a:ext cx="1613100" cy="750000"/>
          </a:xfrm>
          <a:prstGeom prst="rect">
            <a:avLst/>
          </a:prstGeom>
          <a:solidFill>
            <a:srgbClr val="CFD8DC">
              <a:alpha val="47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6" name="Google Shape;86;p16"/>
          <p:cNvSpPr/>
          <p:nvPr/>
        </p:nvSpPr>
        <p:spPr>
          <a:xfrm>
            <a:off x="1116497" y="2252080"/>
            <a:ext cx="1613100" cy="750000"/>
          </a:xfrm>
          <a:prstGeom prst="rect">
            <a:avLst/>
          </a:prstGeom>
          <a:solidFill>
            <a:srgbClr val="CFD8DC">
              <a:alpha val="47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7" name="Google Shape;87;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Visualization of our </a:t>
            </a:r>
            <a:r>
              <a:rPr lang="en">
                <a:solidFill>
                  <a:srgbClr val="8CC44A"/>
                </a:solidFill>
              </a:rPr>
              <a:t>previously proposed </a:t>
            </a:r>
            <a:r>
              <a:rPr lang="en"/>
              <a:t>pipeline</a:t>
            </a:r>
            <a:endParaRPr/>
          </a:p>
        </p:txBody>
      </p:sp>
      <p:sp>
        <p:nvSpPr>
          <p:cNvPr id="88" name="Google Shape;88;p16"/>
          <p:cNvSpPr/>
          <p:nvPr/>
        </p:nvSpPr>
        <p:spPr>
          <a:xfrm>
            <a:off x="1116497" y="1943701"/>
            <a:ext cx="1613100" cy="30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Input file (Excel)</a:t>
            </a:r>
            <a:endParaRPr sz="900" b="1">
              <a:latin typeface="Roboto"/>
              <a:ea typeface="Roboto"/>
              <a:cs typeface="Roboto"/>
              <a:sym typeface="Roboto"/>
            </a:endParaRPr>
          </a:p>
        </p:txBody>
      </p:sp>
      <p:sp>
        <p:nvSpPr>
          <p:cNvPr id="89" name="Google Shape;89;p16"/>
          <p:cNvSpPr/>
          <p:nvPr/>
        </p:nvSpPr>
        <p:spPr>
          <a:xfrm>
            <a:off x="3825201" y="3415432"/>
            <a:ext cx="1613100" cy="30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Text converter (Python)</a:t>
            </a:r>
            <a:endParaRPr sz="900" b="1">
              <a:latin typeface="Roboto"/>
              <a:ea typeface="Roboto"/>
              <a:cs typeface="Roboto"/>
              <a:sym typeface="Roboto"/>
            </a:endParaRPr>
          </a:p>
        </p:txBody>
      </p:sp>
      <p:sp>
        <p:nvSpPr>
          <p:cNvPr id="90" name="Google Shape;90;p16"/>
          <p:cNvSpPr/>
          <p:nvPr/>
        </p:nvSpPr>
        <p:spPr>
          <a:xfrm>
            <a:off x="3825201" y="1481177"/>
            <a:ext cx="1613100" cy="30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Ontology (Turtle) </a:t>
            </a:r>
            <a:endParaRPr sz="900" b="1">
              <a:latin typeface="Roboto"/>
              <a:ea typeface="Roboto"/>
              <a:cs typeface="Roboto"/>
              <a:sym typeface="Roboto"/>
            </a:endParaRPr>
          </a:p>
        </p:txBody>
      </p:sp>
      <p:sp>
        <p:nvSpPr>
          <p:cNvPr id="91" name="Google Shape;91;p16"/>
          <p:cNvSpPr/>
          <p:nvPr/>
        </p:nvSpPr>
        <p:spPr>
          <a:xfrm>
            <a:off x="1161599" y="2435985"/>
            <a:ext cx="1522200" cy="308100"/>
          </a:xfrm>
          <a:prstGeom prst="roundRect">
            <a:avLst>
              <a:gd name="adj" fmla="val 16667"/>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Inspect data, understand  the structure</a:t>
            </a:r>
            <a:endParaRPr>
              <a:latin typeface="Roboto"/>
              <a:ea typeface="Roboto"/>
              <a:cs typeface="Roboto"/>
              <a:sym typeface="Roboto"/>
            </a:endParaRPr>
          </a:p>
        </p:txBody>
      </p:sp>
      <p:sp>
        <p:nvSpPr>
          <p:cNvPr id="92" name="Google Shape;92;p16"/>
          <p:cNvSpPr/>
          <p:nvPr/>
        </p:nvSpPr>
        <p:spPr>
          <a:xfrm>
            <a:off x="3880214" y="3944630"/>
            <a:ext cx="1522200" cy="308100"/>
          </a:xfrm>
          <a:prstGeom prst="roundRect">
            <a:avLst>
              <a:gd name="adj" fmla="val 16667"/>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Convert free text to key concepts with NLP</a:t>
            </a:r>
            <a:endParaRPr sz="900">
              <a:solidFill>
                <a:schemeClr val="dk1"/>
              </a:solidFill>
              <a:latin typeface="Roboto"/>
              <a:ea typeface="Roboto"/>
              <a:cs typeface="Roboto"/>
              <a:sym typeface="Roboto"/>
            </a:endParaRPr>
          </a:p>
        </p:txBody>
      </p:sp>
      <p:sp>
        <p:nvSpPr>
          <p:cNvPr id="93" name="Google Shape;93;p16"/>
          <p:cNvSpPr/>
          <p:nvPr/>
        </p:nvSpPr>
        <p:spPr>
          <a:xfrm>
            <a:off x="3880203" y="2005739"/>
            <a:ext cx="1522200" cy="308100"/>
          </a:xfrm>
          <a:prstGeom prst="roundRect">
            <a:avLst>
              <a:gd name="adj" fmla="val 16667"/>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Manually convert data into ontology</a:t>
            </a:r>
            <a:endParaRPr sz="900">
              <a:solidFill>
                <a:schemeClr val="dk1"/>
              </a:solidFill>
              <a:latin typeface="Roboto"/>
              <a:ea typeface="Roboto"/>
              <a:cs typeface="Roboto"/>
              <a:sym typeface="Roboto"/>
            </a:endParaRPr>
          </a:p>
        </p:txBody>
      </p:sp>
      <p:sp>
        <p:nvSpPr>
          <p:cNvPr id="94" name="Google Shape;94;p16"/>
          <p:cNvSpPr/>
          <p:nvPr/>
        </p:nvSpPr>
        <p:spPr>
          <a:xfrm>
            <a:off x="6375978" y="2005739"/>
            <a:ext cx="1522200" cy="308100"/>
          </a:xfrm>
          <a:prstGeom prst="roundRect">
            <a:avLst>
              <a:gd name="adj" fmla="val 16667"/>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Upload &amp; browse ontology to platform</a:t>
            </a:r>
            <a:endParaRPr sz="900">
              <a:solidFill>
                <a:schemeClr val="dk1"/>
              </a:solidFill>
              <a:latin typeface="Roboto"/>
              <a:ea typeface="Roboto"/>
              <a:cs typeface="Roboto"/>
              <a:sym typeface="Roboto"/>
            </a:endParaRPr>
          </a:p>
        </p:txBody>
      </p:sp>
      <p:cxnSp>
        <p:nvCxnSpPr>
          <p:cNvPr id="95" name="Google Shape;95;p16"/>
          <p:cNvCxnSpPr/>
          <p:nvPr/>
        </p:nvCxnSpPr>
        <p:spPr>
          <a:xfrm rot="10800000" flipH="1">
            <a:off x="5455640" y="2291675"/>
            <a:ext cx="883200" cy="1800"/>
          </a:xfrm>
          <a:prstGeom prst="straightConnector1">
            <a:avLst/>
          </a:prstGeom>
          <a:noFill/>
          <a:ln w="9525" cap="flat" cmpd="sng">
            <a:solidFill>
              <a:schemeClr val="dk1"/>
            </a:solidFill>
            <a:prstDash val="solid"/>
            <a:round/>
            <a:headEnd type="none" w="med" len="med"/>
            <a:tailEnd type="triangle" w="med" len="med"/>
          </a:ln>
        </p:spPr>
      </p:cxnSp>
      <p:sp>
        <p:nvSpPr>
          <p:cNvPr id="96" name="Google Shape;96;p16"/>
          <p:cNvSpPr txBox="1"/>
          <p:nvPr/>
        </p:nvSpPr>
        <p:spPr>
          <a:xfrm>
            <a:off x="3937267" y="2617065"/>
            <a:ext cx="1408500" cy="3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chemeClr val="dk1"/>
                </a:solidFill>
                <a:latin typeface="Roboto"/>
                <a:ea typeface="Roboto"/>
                <a:cs typeface="Roboto"/>
                <a:sym typeface="Roboto"/>
              </a:rPr>
              <a:t>Add extracted concepts to nodes</a:t>
            </a:r>
            <a:endParaRPr sz="900" i="1">
              <a:solidFill>
                <a:schemeClr val="dk1"/>
              </a:solidFill>
              <a:latin typeface="Roboto"/>
              <a:ea typeface="Roboto"/>
              <a:cs typeface="Roboto"/>
              <a:sym typeface="Roboto"/>
            </a:endParaRPr>
          </a:p>
        </p:txBody>
      </p:sp>
      <p:cxnSp>
        <p:nvCxnSpPr>
          <p:cNvPr id="97" name="Google Shape;97;p16"/>
          <p:cNvCxnSpPr/>
          <p:nvPr/>
        </p:nvCxnSpPr>
        <p:spPr>
          <a:xfrm rot="10800000">
            <a:off x="5263919" y="2540333"/>
            <a:ext cx="3300" cy="881700"/>
          </a:xfrm>
          <a:prstGeom prst="straightConnector1">
            <a:avLst/>
          </a:prstGeom>
          <a:noFill/>
          <a:ln w="9525" cap="flat" cmpd="sng">
            <a:solidFill>
              <a:schemeClr val="dk1"/>
            </a:solidFill>
            <a:prstDash val="solid"/>
            <a:round/>
            <a:headEnd type="none" w="med" len="med"/>
            <a:tailEnd type="triangle" w="med" len="med"/>
          </a:ln>
        </p:spPr>
      </p:cxnSp>
      <p:sp>
        <p:nvSpPr>
          <p:cNvPr id="98" name="Google Shape;98;p16"/>
          <p:cNvSpPr txBox="1"/>
          <p:nvPr/>
        </p:nvSpPr>
        <p:spPr>
          <a:xfrm>
            <a:off x="5392943" y="1945180"/>
            <a:ext cx="1069200" cy="3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chemeClr val="dk1"/>
                </a:solidFill>
                <a:latin typeface="Roboto"/>
                <a:ea typeface="Roboto"/>
                <a:cs typeface="Roboto"/>
                <a:sym typeface="Roboto"/>
              </a:rPr>
              <a:t>Export ontology</a:t>
            </a:r>
            <a:endParaRPr sz="900" i="1">
              <a:solidFill>
                <a:schemeClr val="dk1"/>
              </a:solidFill>
              <a:latin typeface="Roboto"/>
              <a:ea typeface="Roboto"/>
              <a:cs typeface="Roboto"/>
              <a:sym typeface="Roboto"/>
            </a:endParaRPr>
          </a:p>
        </p:txBody>
      </p:sp>
      <p:sp>
        <p:nvSpPr>
          <p:cNvPr id="99" name="Google Shape;99;p16"/>
          <p:cNvSpPr/>
          <p:nvPr/>
        </p:nvSpPr>
        <p:spPr>
          <a:xfrm>
            <a:off x="6330876" y="1481177"/>
            <a:ext cx="1613100" cy="30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Platform (unknown)</a:t>
            </a:r>
            <a:endParaRPr sz="900" b="1">
              <a:latin typeface="Roboto"/>
              <a:ea typeface="Roboto"/>
              <a:cs typeface="Roboto"/>
              <a:sym typeface="Roboto"/>
            </a:endParaRPr>
          </a:p>
        </p:txBody>
      </p:sp>
      <p:sp>
        <p:nvSpPr>
          <p:cNvPr id="100" name="Google Shape;100;p16"/>
          <p:cNvSpPr txBox="1"/>
          <p:nvPr/>
        </p:nvSpPr>
        <p:spPr>
          <a:xfrm rot="-5400000">
            <a:off x="376425" y="2170025"/>
            <a:ext cx="858000" cy="24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8CC44A"/>
                </a:solidFill>
                <a:latin typeface="Roboto"/>
                <a:ea typeface="Roboto"/>
                <a:cs typeface="Roboto"/>
                <a:sym typeface="Roboto"/>
              </a:rPr>
              <a:t>Manual</a:t>
            </a:r>
            <a:endParaRPr sz="1200">
              <a:solidFill>
                <a:srgbClr val="8CC44A"/>
              </a:solidFill>
              <a:latin typeface="Roboto"/>
              <a:ea typeface="Roboto"/>
              <a:cs typeface="Roboto"/>
              <a:sym typeface="Roboto"/>
            </a:endParaRPr>
          </a:p>
          <a:p>
            <a:pPr marL="0" lvl="0" indent="0" algn="ctr" rtl="0">
              <a:spcBef>
                <a:spcPts val="0"/>
              </a:spcBef>
              <a:spcAft>
                <a:spcPts val="0"/>
              </a:spcAft>
              <a:buNone/>
            </a:pPr>
            <a:endParaRPr sz="1200">
              <a:solidFill>
                <a:schemeClr val="dk1"/>
              </a:solidFill>
              <a:latin typeface="Roboto"/>
              <a:ea typeface="Roboto"/>
              <a:cs typeface="Roboto"/>
              <a:sym typeface="Roboto"/>
            </a:endParaRPr>
          </a:p>
        </p:txBody>
      </p:sp>
      <p:sp>
        <p:nvSpPr>
          <p:cNvPr id="101" name="Google Shape;101;p16"/>
          <p:cNvSpPr txBox="1"/>
          <p:nvPr/>
        </p:nvSpPr>
        <p:spPr>
          <a:xfrm rot="-5400000">
            <a:off x="2859375" y="3721200"/>
            <a:ext cx="1069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8CC44A"/>
                </a:solidFill>
                <a:latin typeface="Roboto"/>
                <a:ea typeface="Roboto"/>
                <a:cs typeface="Roboto"/>
                <a:sym typeface="Roboto"/>
              </a:rPr>
              <a:t>Automatic</a:t>
            </a:r>
            <a:endParaRPr sz="1200">
              <a:solidFill>
                <a:schemeClr val="dk1"/>
              </a:solidFill>
              <a:latin typeface="Roboto"/>
              <a:ea typeface="Roboto"/>
              <a:cs typeface="Roboto"/>
              <a:sym typeface="Roboto"/>
            </a:endParaRPr>
          </a:p>
        </p:txBody>
      </p:sp>
      <p:sp>
        <p:nvSpPr>
          <p:cNvPr id="102" name="Google Shape;102;p16"/>
          <p:cNvSpPr txBox="1"/>
          <p:nvPr/>
        </p:nvSpPr>
        <p:spPr>
          <a:xfrm>
            <a:off x="2742735" y="1945191"/>
            <a:ext cx="1069200" cy="3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chemeClr val="dk1"/>
                </a:solidFill>
                <a:latin typeface="Roboto"/>
                <a:ea typeface="Roboto"/>
                <a:cs typeface="Roboto"/>
                <a:sym typeface="Roboto"/>
              </a:rPr>
              <a:t>Convert file to .ttl</a:t>
            </a:r>
            <a:endParaRPr sz="900" i="1">
              <a:solidFill>
                <a:schemeClr val="dk1"/>
              </a:solidFill>
              <a:latin typeface="Roboto"/>
              <a:ea typeface="Roboto"/>
              <a:cs typeface="Roboto"/>
              <a:sym typeface="Roboto"/>
            </a:endParaRPr>
          </a:p>
        </p:txBody>
      </p:sp>
      <p:sp>
        <p:nvSpPr>
          <p:cNvPr id="103" name="Google Shape;103;p16"/>
          <p:cNvSpPr txBox="1"/>
          <p:nvPr/>
        </p:nvSpPr>
        <p:spPr>
          <a:xfrm>
            <a:off x="2718897" y="2665636"/>
            <a:ext cx="964500" cy="3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chemeClr val="dk1"/>
                </a:solidFill>
                <a:latin typeface="Roboto"/>
                <a:ea typeface="Roboto"/>
                <a:cs typeface="Roboto"/>
                <a:sym typeface="Roboto"/>
              </a:rPr>
              <a:t>Export free text</a:t>
            </a:r>
            <a:endParaRPr sz="900" i="1">
              <a:solidFill>
                <a:schemeClr val="dk1"/>
              </a:solidFill>
              <a:latin typeface="Roboto"/>
              <a:ea typeface="Roboto"/>
              <a:cs typeface="Roboto"/>
              <a:sym typeface="Roboto"/>
            </a:endParaRPr>
          </a:p>
        </p:txBody>
      </p:sp>
      <p:cxnSp>
        <p:nvCxnSpPr>
          <p:cNvPr id="104" name="Google Shape;104;p16"/>
          <p:cNvCxnSpPr>
            <a:stCxn id="86" idx="3"/>
            <a:endCxn id="84" idx="1"/>
          </p:cNvCxnSpPr>
          <p:nvPr/>
        </p:nvCxnSpPr>
        <p:spPr>
          <a:xfrm>
            <a:off x="2729597" y="2627080"/>
            <a:ext cx="1095600" cy="1471800"/>
          </a:xfrm>
          <a:prstGeom prst="bentConnector3">
            <a:avLst>
              <a:gd name="adj1" fmla="val 86393"/>
            </a:avLst>
          </a:prstGeom>
          <a:noFill/>
          <a:ln w="9525" cap="flat" cmpd="sng">
            <a:solidFill>
              <a:schemeClr val="dk1"/>
            </a:solidFill>
            <a:prstDash val="solid"/>
            <a:round/>
            <a:headEnd type="none" w="med" len="med"/>
            <a:tailEnd type="triangle" w="med" len="med"/>
          </a:ln>
        </p:spPr>
      </p:cxnSp>
      <p:cxnSp>
        <p:nvCxnSpPr>
          <p:cNvPr id="105" name="Google Shape;105;p16"/>
          <p:cNvCxnSpPr/>
          <p:nvPr/>
        </p:nvCxnSpPr>
        <p:spPr>
          <a:xfrm rot="10800000" flipH="1">
            <a:off x="2734463" y="2294722"/>
            <a:ext cx="1081200" cy="1800"/>
          </a:xfrm>
          <a:prstGeom prst="straightConnector1">
            <a:avLst/>
          </a:prstGeom>
          <a:noFill/>
          <a:ln w="9525" cap="flat" cmpd="sng">
            <a:solidFill>
              <a:schemeClr val="dk1"/>
            </a:solidFill>
            <a:prstDash val="solid"/>
            <a:round/>
            <a:headEnd type="none" w="med" len="med"/>
            <a:tailEnd type="triangle" w="med" len="med"/>
          </a:ln>
        </p:spPr>
      </p:cxnSp>
      <p:sp>
        <p:nvSpPr>
          <p:cNvPr id="106" name="Google Shape;106;p16"/>
          <p:cNvSpPr/>
          <p:nvPr/>
        </p:nvSpPr>
        <p:spPr>
          <a:xfrm>
            <a:off x="1017900" y="4605325"/>
            <a:ext cx="1999200" cy="308100"/>
          </a:xfrm>
          <a:prstGeom prst="rect">
            <a:avLst/>
          </a:prstGeom>
          <a:solidFill>
            <a:schemeClr val="accent4"/>
          </a:solidFill>
          <a:ln w="9525" cap="flat" cmpd="sng">
            <a:solidFill>
              <a:srgbClr val="0051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i="1">
                <a:solidFill>
                  <a:schemeClr val="dk1"/>
                </a:solidFill>
                <a:latin typeface="Roboto"/>
                <a:ea typeface="Roboto"/>
                <a:cs typeface="Roboto"/>
                <a:sym typeface="Roboto"/>
              </a:rPr>
              <a:t>EDA</a:t>
            </a:r>
            <a:endParaRPr sz="900" b="1" i="1">
              <a:solidFill>
                <a:schemeClr val="dk1"/>
              </a:solidFill>
              <a:latin typeface="Roboto"/>
              <a:ea typeface="Roboto"/>
              <a:cs typeface="Roboto"/>
              <a:sym typeface="Roboto"/>
            </a:endParaRPr>
          </a:p>
        </p:txBody>
      </p:sp>
      <p:sp>
        <p:nvSpPr>
          <p:cNvPr id="107" name="Google Shape;107;p16"/>
          <p:cNvSpPr/>
          <p:nvPr/>
        </p:nvSpPr>
        <p:spPr>
          <a:xfrm>
            <a:off x="3017100" y="4605325"/>
            <a:ext cx="3321900" cy="308100"/>
          </a:xfrm>
          <a:prstGeom prst="rect">
            <a:avLst/>
          </a:prstGeom>
          <a:solidFill>
            <a:schemeClr val="accent4"/>
          </a:solidFill>
          <a:ln w="9525" cap="flat" cmpd="sng">
            <a:solidFill>
              <a:srgbClr val="0051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i="1">
                <a:solidFill>
                  <a:schemeClr val="dk1"/>
                </a:solidFill>
                <a:latin typeface="Roboto"/>
                <a:ea typeface="Roboto"/>
                <a:cs typeface="Roboto"/>
                <a:sym typeface="Roboto"/>
              </a:rPr>
              <a:t>Processing / ontology creation</a:t>
            </a:r>
            <a:endParaRPr sz="900" b="1" i="1">
              <a:solidFill>
                <a:schemeClr val="dk1"/>
              </a:solidFill>
              <a:latin typeface="Roboto"/>
              <a:ea typeface="Roboto"/>
              <a:cs typeface="Roboto"/>
              <a:sym typeface="Roboto"/>
            </a:endParaRPr>
          </a:p>
        </p:txBody>
      </p:sp>
      <p:sp>
        <p:nvSpPr>
          <p:cNvPr id="108" name="Google Shape;108;p16"/>
          <p:cNvSpPr/>
          <p:nvPr/>
        </p:nvSpPr>
        <p:spPr>
          <a:xfrm>
            <a:off x="6313575" y="4605325"/>
            <a:ext cx="1812600" cy="308100"/>
          </a:xfrm>
          <a:prstGeom prst="rect">
            <a:avLst/>
          </a:prstGeom>
          <a:solidFill>
            <a:schemeClr val="accent4"/>
          </a:solidFill>
          <a:ln w="9525" cap="flat" cmpd="sng">
            <a:solidFill>
              <a:srgbClr val="0051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i="1">
                <a:solidFill>
                  <a:schemeClr val="dk1"/>
                </a:solidFill>
                <a:latin typeface="Roboto"/>
                <a:ea typeface="Roboto"/>
                <a:cs typeface="Roboto"/>
                <a:sym typeface="Roboto"/>
              </a:rPr>
              <a:t>Evaluation</a:t>
            </a:r>
            <a:endParaRPr sz="900" b="1" i="1">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387900" y="239950"/>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Visualization of our </a:t>
            </a:r>
            <a:r>
              <a:rPr lang="en">
                <a:solidFill>
                  <a:srgbClr val="FFEB38"/>
                </a:solidFill>
              </a:rPr>
              <a:t>updated </a:t>
            </a:r>
            <a:r>
              <a:rPr lang="en"/>
              <a:t>pipeline</a:t>
            </a:r>
            <a:endParaRPr/>
          </a:p>
        </p:txBody>
      </p:sp>
      <p:grpSp>
        <p:nvGrpSpPr>
          <p:cNvPr id="114" name="Google Shape;114;p17"/>
          <p:cNvGrpSpPr/>
          <p:nvPr/>
        </p:nvGrpSpPr>
        <p:grpSpPr>
          <a:xfrm>
            <a:off x="577075" y="1449125"/>
            <a:ext cx="1098726" cy="1048050"/>
            <a:chOff x="577100" y="1449125"/>
            <a:chExt cx="1358800" cy="1048050"/>
          </a:xfrm>
        </p:grpSpPr>
        <p:sp>
          <p:nvSpPr>
            <p:cNvPr id="115" name="Google Shape;115;p17"/>
            <p:cNvSpPr/>
            <p:nvPr/>
          </p:nvSpPr>
          <p:spPr>
            <a:xfrm>
              <a:off x="577200" y="1747175"/>
              <a:ext cx="1358700" cy="750000"/>
            </a:xfrm>
            <a:prstGeom prst="rect">
              <a:avLst/>
            </a:prstGeom>
            <a:solidFill>
              <a:srgbClr val="CFD8DC">
                <a:alpha val="47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16" name="Google Shape;116;p17"/>
            <p:cNvSpPr/>
            <p:nvPr/>
          </p:nvSpPr>
          <p:spPr>
            <a:xfrm>
              <a:off x="577100" y="1449125"/>
              <a:ext cx="1358700" cy="30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Input file (Excel)</a:t>
              </a:r>
              <a:endParaRPr sz="900" b="1">
                <a:latin typeface="Roboto"/>
                <a:ea typeface="Roboto"/>
                <a:cs typeface="Roboto"/>
                <a:sym typeface="Roboto"/>
              </a:endParaRPr>
            </a:p>
          </p:txBody>
        </p:sp>
        <p:sp>
          <p:nvSpPr>
            <p:cNvPr id="117" name="Google Shape;117;p17"/>
            <p:cNvSpPr/>
            <p:nvPr/>
          </p:nvSpPr>
          <p:spPr>
            <a:xfrm>
              <a:off x="649700" y="1870475"/>
              <a:ext cx="1213500" cy="503400"/>
            </a:xfrm>
            <a:prstGeom prst="roundRect">
              <a:avLst>
                <a:gd name="adj" fmla="val 16667"/>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Inspect data, understand  the structure</a:t>
              </a:r>
              <a:endParaRPr>
                <a:latin typeface="Roboto"/>
                <a:ea typeface="Roboto"/>
                <a:cs typeface="Roboto"/>
                <a:sym typeface="Roboto"/>
              </a:endParaRPr>
            </a:p>
          </p:txBody>
        </p:sp>
      </p:grpSp>
      <p:grpSp>
        <p:nvGrpSpPr>
          <p:cNvPr id="118" name="Google Shape;118;p17"/>
          <p:cNvGrpSpPr/>
          <p:nvPr/>
        </p:nvGrpSpPr>
        <p:grpSpPr>
          <a:xfrm>
            <a:off x="3722941" y="2899999"/>
            <a:ext cx="1437120" cy="1233094"/>
            <a:chOff x="3802326" y="3904830"/>
            <a:chExt cx="1613110" cy="1233094"/>
          </a:xfrm>
        </p:grpSpPr>
        <p:sp>
          <p:nvSpPr>
            <p:cNvPr id="119" name="Google Shape;119;p17"/>
            <p:cNvSpPr/>
            <p:nvPr/>
          </p:nvSpPr>
          <p:spPr>
            <a:xfrm>
              <a:off x="3802326" y="4387924"/>
              <a:ext cx="1613100" cy="750000"/>
            </a:xfrm>
            <a:prstGeom prst="rect">
              <a:avLst/>
            </a:prstGeom>
            <a:solidFill>
              <a:srgbClr val="CFD8DC">
                <a:alpha val="47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20" name="Google Shape;120;p17"/>
            <p:cNvSpPr/>
            <p:nvPr/>
          </p:nvSpPr>
          <p:spPr>
            <a:xfrm>
              <a:off x="3802336" y="3904830"/>
              <a:ext cx="1613100" cy="482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Resources and limitations extraction (ChatGPT API)</a:t>
              </a:r>
              <a:endParaRPr sz="900" b="1">
                <a:latin typeface="Roboto"/>
                <a:ea typeface="Roboto"/>
                <a:cs typeface="Roboto"/>
                <a:sym typeface="Roboto"/>
              </a:endParaRPr>
            </a:p>
          </p:txBody>
        </p:sp>
        <p:sp>
          <p:nvSpPr>
            <p:cNvPr id="121" name="Google Shape;121;p17"/>
            <p:cNvSpPr/>
            <p:nvPr/>
          </p:nvSpPr>
          <p:spPr>
            <a:xfrm>
              <a:off x="3961711" y="4521455"/>
              <a:ext cx="1313400" cy="482700"/>
            </a:xfrm>
            <a:prstGeom prst="roundRect">
              <a:avLst>
                <a:gd name="adj" fmla="val 16667"/>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Convert free text to key concepts with NLP</a:t>
              </a:r>
              <a:endParaRPr sz="900">
                <a:solidFill>
                  <a:schemeClr val="dk1"/>
                </a:solidFill>
                <a:latin typeface="Roboto"/>
                <a:ea typeface="Roboto"/>
                <a:cs typeface="Roboto"/>
                <a:sym typeface="Roboto"/>
              </a:endParaRPr>
            </a:p>
          </p:txBody>
        </p:sp>
      </p:grpSp>
      <p:cxnSp>
        <p:nvCxnSpPr>
          <p:cNvPr id="122" name="Google Shape;122;p17"/>
          <p:cNvCxnSpPr>
            <a:stCxn id="119" idx="3"/>
            <a:endCxn id="123" idx="1"/>
          </p:cNvCxnSpPr>
          <p:nvPr/>
        </p:nvCxnSpPr>
        <p:spPr>
          <a:xfrm>
            <a:off x="5160052" y="3758093"/>
            <a:ext cx="401400" cy="314100"/>
          </a:xfrm>
          <a:prstGeom prst="bentConnector3">
            <a:avLst>
              <a:gd name="adj1" fmla="val 49992"/>
            </a:avLst>
          </a:prstGeom>
          <a:noFill/>
          <a:ln w="9525" cap="flat" cmpd="sng">
            <a:solidFill>
              <a:schemeClr val="dk1"/>
            </a:solidFill>
            <a:prstDash val="solid"/>
            <a:round/>
            <a:headEnd type="none" w="med" len="med"/>
            <a:tailEnd type="triangle" w="med" len="med"/>
          </a:ln>
        </p:spPr>
      </p:cxnSp>
      <p:grpSp>
        <p:nvGrpSpPr>
          <p:cNvPr id="124" name="Google Shape;124;p17"/>
          <p:cNvGrpSpPr/>
          <p:nvPr/>
        </p:nvGrpSpPr>
        <p:grpSpPr>
          <a:xfrm>
            <a:off x="1962894" y="1450621"/>
            <a:ext cx="1358714" cy="1045050"/>
            <a:chOff x="2495925" y="1449125"/>
            <a:chExt cx="1613100" cy="1048194"/>
          </a:xfrm>
        </p:grpSpPr>
        <p:sp>
          <p:nvSpPr>
            <p:cNvPr id="125" name="Google Shape;125;p17"/>
            <p:cNvSpPr/>
            <p:nvPr/>
          </p:nvSpPr>
          <p:spPr>
            <a:xfrm>
              <a:off x="2495926" y="1754519"/>
              <a:ext cx="1613100" cy="742800"/>
            </a:xfrm>
            <a:prstGeom prst="rect">
              <a:avLst/>
            </a:prstGeom>
            <a:solidFill>
              <a:srgbClr val="CFD8DC">
                <a:alpha val="47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26" name="Google Shape;126;p17"/>
            <p:cNvSpPr/>
            <p:nvPr/>
          </p:nvSpPr>
          <p:spPr>
            <a:xfrm>
              <a:off x="2495925" y="1449125"/>
              <a:ext cx="1613100" cy="305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Schema (Turtle) </a:t>
              </a:r>
              <a:endParaRPr sz="900" b="1">
                <a:latin typeface="Roboto"/>
                <a:ea typeface="Roboto"/>
                <a:cs typeface="Roboto"/>
                <a:sym typeface="Roboto"/>
              </a:endParaRPr>
            </a:p>
          </p:txBody>
        </p:sp>
        <p:sp>
          <p:nvSpPr>
            <p:cNvPr id="127" name="Google Shape;127;p17"/>
            <p:cNvSpPr/>
            <p:nvPr/>
          </p:nvSpPr>
          <p:spPr>
            <a:xfrm>
              <a:off x="2605038" y="1968612"/>
              <a:ext cx="1414200" cy="305100"/>
            </a:xfrm>
            <a:prstGeom prst="roundRect">
              <a:avLst>
                <a:gd name="adj" fmla="val 16667"/>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Manually create Ontology Schema</a:t>
              </a:r>
              <a:endParaRPr sz="900">
                <a:solidFill>
                  <a:schemeClr val="dk1"/>
                </a:solidFill>
                <a:latin typeface="Roboto"/>
                <a:ea typeface="Roboto"/>
                <a:cs typeface="Roboto"/>
                <a:sym typeface="Roboto"/>
              </a:endParaRPr>
            </a:p>
          </p:txBody>
        </p:sp>
      </p:grpSp>
      <p:cxnSp>
        <p:nvCxnSpPr>
          <p:cNvPr id="128" name="Google Shape;128;p17"/>
          <p:cNvCxnSpPr>
            <a:stCxn id="129" idx="0"/>
            <a:endCxn id="130" idx="1"/>
          </p:cNvCxnSpPr>
          <p:nvPr/>
        </p:nvCxnSpPr>
        <p:spPr>
          <a:xfrm rot="-5400000">
            <a:off x="5984088" y="2383862"/>
            <a:ext cx="1261500" cy="748200"/>
          </a:xfrm>
          <a:prstGeom prst="bentConnector2">
            <a:avLst/>
          </a:prstGeom>
          <a:noFill/>
          <a:ln w="9525" cap="flat" cmpd="sng">
            <a:solidFill>
              <a:schemeClr val="dk1"/>
            </a:solidFill>
            <a:prstDash val="solid"/>
            <a:round/>
            <a:headEnd type="none" w="med" len="med"/>
            <a:tailEnd type="triangle" w="med" len="med"/>
          </a:ln>
        </p:spPr>
      </p:cxnSp>
      <p:sp>
        <p:nvSpPr>
          <p:cNvPr id="131" name="Google Shape;131;p17"/>
          <p:cNvSpPr txBox="1"/>
          <p:nvPr/>
        </p:nvSpPr>
        <p:spPr>
          <a:xfrm>
            <a:off x="5985875" y="1663200"/>
            <a:ext cx="1098600" cy="2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chemeClr val="dk1"/>
                </a:solidFill>
                <a:latin typeface="Roboto"/>
                <a:ea typeface="Roboto"/>
                <a:cs typeface="Roboto"/>
                <a:sym typeface="Roboto"/>
              </a:rPr>
              <a:t>Export ontology</a:t>
            </a:r>
            <a:endParaRPr sz="900" i="1">
              <a:solidFill>
                <a:schemeClr val="dk1"/>
              </a:solidFill>
              <a:latin typeface="Roboto"/>
              <a:ea typeface="Roboto"/>
              <a:cs typeface="Roboto"/>
              <a:sym typeface="Roboto"/>
            </a:endParaRPr>
          </a:p>
        </p:txBody>
      </p:sp>
      <p:grpSp>
        <p:nvGrpSpPr>
          <p:cNvPr id="132" name="Google Shape;132;p17"/>
          <p:cNvGrpSpPr/>
          <p:nvPr/>
        </p:nvGrpSpPr>
        <p:grpSpPr>
          <a:xfrm>
            <a:off x="6989001" y="1443965"/>
            <a:ext cx="1613100" cy="1058379"/>
            <a:chOff x="6989001" y="1310777"/>
            <a:chExt cx="1613100" cy="1058379"/>
          </a:xfrm>
        </p:grpSpPr>
        <p:sp>
          <p:nvSpPr>
            <p:cNvPr id="130" name="Google Shape;130;p17"/>
            <p:cNvSpPr/>
            <p:nvPr/>
          </p:nvSpPr>
          <p:spPr>
            <a:xfrm>
              <a:off x="6989001" y="1619156"/>
              <a:ext cx="1613100" cy="750000"/>
            </a:xfrm>
            <a:prstGeom prst="rect">
              <a:avLst/>
            </a:prstGeom>
            <a:solidFill>
              <a:srgbClr val="CFD8DC">
                <a:alpha val="47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33" name="Google Shape;133;p17"/>
            <p:cNvSpPr/>
            <p:nvPr/>
          </p:nvSpPr>
          <p:spPr>
            <a:xfrm>
              <a:off x="7165325" y="1835338"/>
              <a:ext cx="1259700" cy="308100"/>
            </a:xfrm>
            <a:prstGeom prst="roundRect">
              <a:avLst>
                <a:gd name="adj" fmla="val 16667"/>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Browse ontology in the platform</a:t>
              </a:r>
              <a:endParaRPr sz="900">
                <a:solidFill>
                  <a:schemeClr val="dk1"/>
                </a:solidFill>
                <a:latin typeface="Roboto"/>
                <a:ea typeface="Roboto"/>
                <a:cs typeface="Roboto"/>
                <a:sym typeface="Roboto"/>
              </a:endParaRPr>
            </a:p>
          </p:txBody>
        </p:sp>
        <p:sp>
          <p:nvSpPr>
            <p:cNvPr id="134" name="Google Shape;134;p17"/>
            <p:cNvSpPr/>
            <p:nvPr/>
          </p:nvSpPr>
          <p:spPr>
            <a:xfrm>
              <a:off x="6989001" y="1310777"/>
              <a:ext cx="1613100" cy="30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Platform (Laces or Protege)</a:t>
              </a:r>
              <a:endParaRPr sz="900" b="1">
                <a:latin typeface="Roboto"/>
                <a:ea typeface="Roboto"/>
                <a:cs typeface="Roboto"/>
                <a:sym typeface="Roboto"/>
              </a:endParaRPr>
            </a:p>
          </p:txBody>
        </p:sp>
      </p:grpSp>
      <p:sp>
        <p:nvSpPr>
          <p:cNvPr id="135" name="Google Shape;135;p17"/>
          <p:cNvSpPr txBox="1"/>
          <p:nvPr/>
        </p:nvSpPr>
        <p:spPr>
          <a:xfrm rot="-5400000">
            <a:off x="-148575" y="3012049"/>
            <a:ext cx="95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8CC44A"/>
                </a:solidFill>
                <a:latin typeface="Roboto"/>
                <a:ea typeface="Roboto"/>
                <a:cs typeface="Roboto"/>
                <a:sym typeface="Roboto"/>
              </a:rPr>
              <a:t>Automatic</a:t>
            </a:r>
            <a:endParaRPr sz="1200">
              <a:solidFill>
                <a:schemeClr val="dk1"/>
              </a:solidFill>
              <a:latin typeface="Roboto"/>
              <a:ea typeface="Roboto"/>
              <a:cs typeface="Roboto"/>
              <a:sym typeface="Roboto"/>
            </a:endParaRPr>
          </a:p>
        </p:txBody>
      </p:sp>
      <p:sp>
        <p:nvSpPr>
          <p:cNvPr id="136" name="Google Shape;136;p17"/>
          <p:cNvSpPr txBox="1"/>
          <p:nvPr/>
        </p:nvSpPr>
        <p:spPr>
          <a:xfrm>
            <a:off x="1974597" y="926061"/>
            <a:ext cx="964500" cy="3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chemeClr val="dk1"/>
                </a:solidFill>
                <a:latin typeface="Roboto"/>
                <a:ea typeface="Roboto"/>
                <a:cs typeface="Roboto"/>
                <a:sym typeface="Roboto"/>
              </a:rPr>
              <a:t>Export free text</a:t>
            </a:r>
            <a:endParaRPr sz="900" i="1">
              <a:solidFill>
                <a:schemeClr val="dk1"/>
              </a:solidFill>
              <a:latin typeface="Roboto"/>
              <a:ea typeface="Roboto"/>
              <a:cs typeface="Roboto"/>
              <a:sym typeface="Roboto"/>
            </a:endParaRPr>
          </a:p>
        </p:txBody>
      </p:sp>
      <p:cxnSp>
        <p:nvCxnSpPr>
          <p:cNvPr id="137" name="Google Shape;137;p17"/>
          <p:cNvCxnSpPr>
            <a:stCxn id="116" idx="0"/>
            <a:endCxn id="119" idx="1"/>
          </p:cNvCxnSpPr>
          <p:nvPr/>
        </p:nvCxnSpPr>
        <p:spPr>
          <a:xfrm rot="-5400000" flipH="1">
            <a:off x="1270098" y="1305425"/>
            <a:ext cx="2309100" cy="2596500"/>
          </a:xfrm>
          <a:prstGeom prst="bentConnector4">
            <a:avLst>
              <a:gd name="adj1" fmla="val -10312"/>
              <a:gd name="adj2" fmla="val 92763"/>
            </a:avLst>
          </a:prstGeom>
          <a:noFill/>
          <a:ln w="9525" cap="flat" cmpd="sng">
            <a:solidFill>
              <a:schemeClr val="dk1"/>
            </a:solidFill>
            <a:prstDash val="solid"/>
            <a:round/>
            <a:headEnd type="none" w="med" len="med"/>
            <a:tailEnd type="triangle" w="med" len="med"/>
          </a:ln>
        </p:spPr>
      </p:cxnSp>
      <p:sp>
        <p:nvSpPr>
          <p:cNvPr id="138" name="Google Shape;138;p17"/>
          <p:cNvSpPr/>
          <p:nvPr/>
        </p:nvSpPr>
        <p:spPr>
          <a:xfrm>
            <a:off x="452500" y="4605325"/>
            <a:ext cx="1470000" cy="308100"/>
          </a:xfrm>
          <a:prstGeom prst="rect">
            <a:avLst/>
          </a:prstGeom>
          <a:solidFill>
            <a:schemeClr val="accent4"/>
          </a:solidFill>
          <a:ln w="9525" cap="flat" cmpd="sng">
            <a:solidFill>
              <a:srgbClr val="0051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i="1">
                <a:solidFill>
                  <a:schemeClr val="dk1"/>
                </a:solidFill>
                <a:latin typeface="Roboto"/>
                <a:ea typeface="Roboto"/>
                <a:cs typeface="Roboto"/>
                <a:sym typeface="Roboto"/>
              </a:rPr>
              <a:t>EDA</a:t>
            </a:r>
            <a:endParaRPr sz="900" b="1" i="1">
              <a:solidFill>
                <a:schemeClr val="dk1"/>
              </a:solidFill>
              <a:latin typeface="Roboto"/>
              <a:ea typeface="Roboto"/>
              <a:cs typeface="Roboto"/>
              <a:sym typeface="Roboto"/>
            </a:endParaRPr>
          </a:p>
        </p:txBody>
      </p:sp>
      <p:sp>
        <p:nvSpPr>
          <p:cNvPr id="139" name="Google Shape;139;p17"/>
          <p:cNvSpPr/>
          <p:nvPr/>
        </p:nvSpPr>
        <p:spPr>
          <a:xfrm>
            <a:off x="1922600" y="4605325"/>
            <a:ext cx="5066400" cy="308100"/>
          </a:xfrm>
          <a:prstGeom prst="rect">
            <a:avLst/>
          </a:prstGeom>
          <a:solidFill>
            <a:schemeClr val="accent4"/>
          </a:solidFill>
          <a:ln w="9525" cap="flat" cmpd="sng">
            <a:solidFill>
              <a:srgbClr val="0051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i="1">
                <a:solidFill>
                  <a:schemeClr val="dk1"/>
                </a:solidFill>
                <a:latin typeface="Roboto"/>
                <a:ea typeface="Roboto"/>
                <a:cs typeface="Roboto"/>
                <a:sym typeface="Roboto"/>
              </a:rPr>
              <a:t>Processing / ontology creation</a:t>
            </a:r>
            <a:endParaRPr sz="900" b="1" i="1">
              <a:solidFill>
                <a:schemeClr val="dk1"/>
              </a:solidFill>
              <a:latin typeface="Roboto"/>
              <a:ea typeface="Roboto"/>
              <a:cs typeface="Roboto"/>
              <a:sym typeface="Roboto"/>
            </a:endParaRPr>
          </a:p>
        </p:txBody>
      </p:sp>
      <p:sp>
        <p:nvSpPr>
          <p:cNvPr id="140" name="Google Shape;140;p17"/>
          <p:cNvSpPr/>
          <p:nvPr/>
        </p:nvSpPr>
        <p:spPr>
          <a:xfrm>
            <a:off x="6988875" y="4605325"/>
            <a:ext cx="1767300" cy="308100"/>
          </a:xfrm>
          <a:prstGeom prst="rect">
            <a:avLst/>
          </a:prstGeom>
          <a:solidFill>
            <a:schemeClr val="accent4"/>
          </a:solidFill>
          <a:ln w="9525" cap="flat" cmpd="sng">
            <a:solidFill>
              <a:srgbClr val="0051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i="1">
                <a:solidFill>
                  <a:schemeClr val="dk1"/>
                </a:solidFill>
                <a:latin typeface="Roboto"/>
                <a:ea typeface="Roboto"/>
                <a:cs typeface="Roboto"/>
                <a:sym typeface="Roboto"/>
              </a:rPr>
              <a:t>Evaluation</a:t>
            </a:r>
            <a:endParaRPr sz="900" b="1" i="1">
              <a:solidFill>
                <a:schemeClr val="dk1"/>
              </a:solidFill>
              <a:latin typeface="Roboto"/>
              <a:ea typeface="Roboto"/>
              <a:cs typeface="Roboto"/>
              <a:sym typeface="Roboto"/>
            </a:endParaRPr>
          </a:p>
        </p:txBody>
      </p:sp>
      <p:grpSp>
        <p:nvGrpSpPr>
          <p:cNvPr id="141" name="Google Shape;141;p17"/>
          <p:cNvGrpSpPr/>
          <p:nvPr/>
        </p:nvGrpSpPr>
        <p:grpSpPr>
          <a:xfrm>
            <a:off x="1962900" y="3388713"/>
            <a:ext cx="1358700" cy="1058378"/>
            <a:chOff x="2155150" y="3444288"/>
            <a:chExt cx="1358700" cy="1058378"/>
          </a:xfrm>
        </p:grpSpPr>
        <p:sp>
          <p:nvSpPr>
            <p:cNvPr id="142" name="Google Shape;142;p17"/>
            <p:cNvSpPr/>
            <p:nvPr/>
          </p:nvSpPr>
          <p:spPr>
            <a:xfrm>
              <a:off x="2155150" y="3752665"/>
              <a:ext cx="1358700" cy="750000"/>
            </a:xfrm>
            <a:prstGeom prst="rect">
              <a:avLst/>
            </a:prstGeom>
            <a:solidFill>
              <a:srgbClr val="CFD8DC">
                <a:alpha val="47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43" name="Google Shape;143;p17"/>
            <p:cNvSpPr/>
            <p:nvPr/>
          </p:nvSpPr>
          <p:spPr>
            <a:xfrm>
              <a:off x="2155150" y="3444288"/>
              <a:ext cx="1358700" cy="30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Ontology (Turtle) </a:t>
              </a:r>
              <a:endParaRPr sz="900" b="1">
                <a:latin typeface="Roboto"/>
                <a:ea typeface="Roboto"/>
                <a:cs typeface="Roboto"/>
                <a:sym typeface="Roboto"/>
              </a:endParaRPr>
            </a:p>
          </p:txBody>
        </p:sp>
        <p:sp>
          <p:nvSpPr>
            <p:cNvPr id="144" name="Google Shape;144;p17"/>
            <p:cNvSpPr/>
            <p:nvPr/>
          </p:nvSpPr>
          <p:spPr>
            <a:xfrm>
              <a:off x="2255375" y="3866200"/>
              <a:ext cx="1158300" cy="452400"/>
            </a:xfrm>
            <a:prstGeom prst="roundRect">
              <a:avLst>
                <a:gd name="adj" fmla="val 16667"/>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Convert data into instances of the ontology</a:t>
              </a:r>
              <a:endParaRPr sz="900">
                <a:solidFill>
                  <a:schemeClr val="dk1"/>
                </a:solidFill>
                <a:latin typeface="Roboto"/>
                <a:ea typeface="Roboto"/>
                <a:cs typeface="Roboto"/>
                <a:sym typeface="Roboto"/>
              </a:endParaRPr>
            </a:p>
          </p:txBody>
        </p:sp>
      </p:grpSp>
      <p:cxnSp>
        <p:nvCxnSpPr>
          <p:cNvPr id="145" name="Google Shape;145;p17"/>
          <p:cNvCxnSpPr>
            <a:stCxn id="115" idx="3"/>
            <a:endCxn id="125" idx="1"/>
          </p:cNvCxnSpPr>
          <p:nvPr/>
        </p:nvCxnSpPr>
        <p:spPr>
          <a:xfrm>
            <a:off x="1675801" y="2122175"/>
            <a:ext cx="287100" cy="3300"/>
          </a:xfrm>
          <a:prstGeom prst="straightConnector1">
            <a:avLst/>
          </a:prstGeom>
          <a:noFill/>
          <a:ln w="9525" cap="flat" cmpd="sng">
            <a:solidFill>
              <a:schemeClr val="dk1"/>
            </a:solidFill>
            <a:prstDash val="solid"/>
            <a:round/>
            <a:headEnd type="none" w="med" len="med"/>
            <a:tailEnd type="triangle" w="med" len="med"/>
          </a:ln>
        </p:spPr>
      </p:cxnSp>
      <p:cxnSp>
        <p:nvCxnSpPr>
          <p:cNvPr id="146" name="Google Shape;146;p17"/>
          <p:cNvCxnSpPr>
            <a:stCxn id="125" idx="2"/>
            <a:endCxn id="143" idx="0"/>
          </p:cNvCxnSpPr>
          <p:nvPr/>
        </p:nvCxnSpPr>
        <p:spPr>
          <a:xfrm rot="-5400000" flipH="1">
            <a:off x="2196002" y="2941921"/>
            <a:ext cx="893100" cy="600"/>
          </a:xfrm>
          <a:prstGeom prst="bentConnector3">
            <a:avLst>
              <a:gd name="adj1" fmla="val 49997"/>
            </a:avLst>
          </a:prstGeom>
          <a:noFill/>
          <a:ln w="9525" cap="flat" cmpd="sng">
            <a:solidFill>
              <a:schemeClr val="dk1"/>
            </a:solidFill>
            <a:prstDash val="solid"/>
            <a:round/>
            <a:headEnd type="none" w="med" len="med"/>
            <a:tailEnd type="triangle" w="med" len="med"/>
          </a:ln>
        </p:spPr>
      </p:cxnSp>
      <p:grpSp>
        <p:nvGrpSpPr>
          <p:cNvPr id="147" name="Google Shape;147;p17"/>
          <p:cNvGrpSpPr/>
          <p:nvPr/>
        </p:nvGrpSpPr>
        <p:grpSpPr>
          <a:xfrm>
            <a:off x="5561388" y="3388713"/>
            <a:ext cx="1358700" cy="1058378"/>
            <a:chOff x="2321950" y="3335188"/>
            <a:chExt cx="1358700" cy="1058378"/>
          </a:xfrm>
        </p:grpSpPr>
        <p:sp>
          <p:nvSpPr>
            <p:cNvPr id="123" name="Google Shape;123;p17"/>
            <p:cNvSpPr/>
            <p:nvPr/>
          </p:nvSpPr>
          <p:spPr>
            <a:xfrm>
              <a:off x="2321950" y="3643565"/>
              <a:ext cx="1358700" cy="750000"/>
            </a:xfrm>
            <a:prstGeom prst="rect">
              <a:avLst/>
            </a:prstGeom>
            <a:solidFill>
              <a:srgbClr val="CFD8DC">
                <a:alpha val="47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29" name="Google Shape;129;p17"/>
            <p:cNvSpPr/>
            <p:nvPr/>
          </p:nvSpPr>
          <p:spPr>
            <a:xfrm>
              <a:off x="2321950" y="3335188"/>
              <a:ext cx="1358700" cy="30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Final Ontology (Turtle) </a:t>
              </a:r>
              <a:endParaRPr sz="900" b="1">
                <a:latin typeface="Roboto"/>
                <a:ea typeface="Roboto"/>
                <a:cs typeface="Roboto"/>
                <a:sym typeface="Roboto"/>
              </a:endParaRPr>
            </a:p>
          </p:txBody>
        </p:sp>
        <p:sp>
          <p:nvSpPr>
            <p:cNvPr id="148" name="Google Shape;148;p17"/>
            <p:cNvSpPr/>
            <p:nvPr/>
          </p:nvSpPr>
          <p:spPr>
            <a:xfrm>
              <a:off x="2422175" y="3757100"/>
              <a:ext cx="1158300" cy="452400"/>
            </a:xfrm>
            <a:prstGeom prst="roundRect">
              <a:avLst>
                <a:gd name="adj" fmla="val 16667"/>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Add extracted concepts to the original nodes</a:t>
              </a:r>
              <a:endParaRPr sz="900">
                <a:solidFill>
                  <a:schemeClr val="dk1"/>
                </a:solidFill>
                <a:latin typeface="Roboto"/>
                <a:ea typeface="Roboto"/>
                <a:cs typeface="Roboto"/>
                <a:sym typeface="Roboto"/>
              </a:endParaRPr>
            </a:p>
          </p:txBody>
        </p:sp>
      </p:grpSp>
      <p:cxnSp>
        <p:nvCxnSpPr>
          <p:cNvPr id="149" name="Google Shape;149;p17"/>
          <p:cNvCxnSpPr>
            <a:endCxn id="123" idx="1"/>
          </p:cNvCxnSpPr>
          <p:nvPr/>
        </p:nvCxnSpPr>
        <p:spPr>
          <a:xfrm rot="10800000" flipH="1">
            <a:off x="3341688" y="4072090"/>
            <a:ext cx="2219700" cy="194100"/>
          </a:xfrm>
          <a:prstGeom prst="bentConnector3">
            <a:avLst>
              <a:gd name="adj1" fmla="val 91030"/>
            </a:avLst>
          </a:prstGeom>
          <a:noFill/>
          <a:ln w="9525" cap="flat" cmpd="sng">
            <a:solidFill>
              <a:schemeClr val="dk1"/>
            </a:solidFill>
            <a:prstDash val="solid"/>
            <a:round/>
            <a:headEnd type="none" w="med" len="med"/>
            <a:tailEnd type="triangle" w="med" len="med"/>
          </a:ln>
        </p:spPr>
      </p:cxnSp>
      <p:cxnSp>
        <p:nvCxnSpPr>
          <p:cNvPr id="150" name="Google Shape;150;p17"/>
          <p:cNvCxnSpPr/>
          <p:nvPr/>
        </p:nvCxnSpPr>
        <p:spPr>
          <a:xfrm>
            <a:off x="452500" y="2720000"/>
            <a:ext cx="8302500" cy="0"/>
          </a:xfrm>
          <a:prstGeom prst="straightConnector1">
            <a:avLst/>
          </a:prstGeom>
          <a:noFill/>
          <a:ln w="38100" cap="flat" cmpd="sng">
            <a:solidFill>
              <a:schemeClr val="dk1"/>
            </a:solidFill>
            <a:prstDash val="dash"/>
            <a:round/>
            <a:headEnd type="none" w="med" len="med"/>
            <a:tailEnd type="none" w="med" len="med"/>
          </a:ln>
        </p:spPr>
      </p:cxnSp>
      <p:sp>
        <p:nvSpPr>
          <p:cNvPr id="151" name="Google Shape;151;p17"/>
          <p:cNvSpPr txBox="1"/>
          <p:nvPr/>
        </p:nvSpPr>
        <p:spPr>
          <a:xfrm rot="-5400000">
            <a:off x="-148575" y="1871149"/>
            <a:ext cx="95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8CC44A"/>
                </a:solidFill>
                <a:latin typeface="Roboto"/>
                <a:ea typeface="Roboto"/>
                <a:cs typeface="Roboto"/>
                <a:sym typeface="Roboto"/>
              </a:rPr>
              <a:t>Manual</a:t>
            </a:r>
            <a:endParaRPr sz="1200">
              <a:solidFill>
                <a:schemeClr val="dk1"/>
              </a:solidFill>
              <a:latin typeface="Roboto"/>
              <a:ea typeface="Roboto"/>
              <a:cs typeface="Roboto"/>
              <a:sym typeface="Roboto"/>
            </a:endParaRPr>
          </a:p>
        </p:txBody>
      </p:sp>
      <p:sp>
        <p:nvSpPr>
          <p:cNvPr id="152" name="Google Shape;152;p17"/>
          <p:cNvSpPr/>
          <p:nvPr/>
        </p:nvSpPr>
        <p:spPr>
          <a:xfrm>
            <a:off x="7204475" y="3020275"/>
            <a:ext cx="1657500" cy="870000"/>
          </a:xfrm>
          <a:prstGeom prst="cloud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Roboto"/>
                <a:ea typeface="Roboto"/>
                <a:cs typeface="Roboto"/>
                <a:sym typeface="Roboto"/>
              </a:rPr>
              <a:t>Automatic part in python notebook</a:t>
            </a:r>
            <a:endParaRPr sz="1000" dirty="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Ontology Schema</a:t>
            </a:r>
            <a:endParaRPr/>
          </a:p>
        </p:txBody>
      </p:sp>
      <p:pic>
        <p:nvPicPr>
          <p:cNvPr id="158" name="Google Shape;158;p18"/>
          <p:cNvPicPr preferRelativeResize="0"/>
          <p:nvPr/>
        </p:nvPicPr>
        <p:blipFill rotWithShape="1">
          <a:blip r:embed="rId3">
            <a:alphaModFix/>
          </a:blip>
          <a:srcRect l="2376" t="3840" r="3328" b="5365"/>
          <a:stretch/>
        </p:blipFill>
        <p:spPr>
          <a:xfrm>
            <a:off x="1200375" y="1144125"/>
            <a:ext cx="6743251" cy="3652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Ontology Schema</a:t>
            </a:r>
            <a:endParaRPr/>
          </a:p>
        </p:txBody>
      </p:sp>
      <p:pic>
        <p:nvPicPr>
          <p:cNvPr id="164" name="Google Shape;164;p19"/>
          <p:cNvPicPr preferRelativeResize="0"/>
          <p:nvPr/>
        </p:nvPicPr>
        <p:blipFill rotWithShape="1">
          <a:blip r:embed="rId3">
            <a:alphaModFix/>
          </a:blip>
          <a:srcRect l="29657" t="8979" r="27198" b="34007"/>
          <a:stretch/>
        </p:blipFill>
        <p:spPr>
          <a:xfrm>
            <a:off x="2524500" y="1420000"/>
            <a:ext cx="4095000" cy="3043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ChatGPT API</a:t>
            </a:r>
            <a:endParaRPr/>
          </a:p>
        </p:txBody>
      </p:sp>
      <p:sp>
        <p:nvSpPr>
          <p:cNvPr id="170" name="Google Shape;170;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We use chatGPT 4 pre-trained model and specific prompts to extract information from free text</a:t>
            </a:r>
            <a:endParaRPr/>
          </a:p>
          <a:p>
            <a:pPr marL="457200" lvl="0" indent="-317182" algn="l" rtl="0">
              <a:spcBef>
                <a:spcPts val="1200"/>
              </a:spcBef>
              <a:spcAft>
                <a:spcPts val="0"/>
              </a:spcAft>
              <a:buSzPct val="100000"/>
              <a:buAutoNum type="arabicPeriod"/>
            </a:pPr>
            <a:r>
              <a:rPr lang="en">
                <a:solidFill>
                  <a:srgbClr val="FFEB38"/>
                </a:solidFill>
              </a:rPr>
              <a:t>External resources</a:t>
            </a:r>
            <a:r>
              <a:rPr lang="en"/>
              <a:t> mentioned. E.g.: </a:t>
            </a:r>
            <a:endParaRPr/>
          </a:p>
          <a:p>
            <a:pPr marL="457200" lvl="0" indent="0" algn="l" rtl="0">
              <a:spcBef>
                <a:spcPts val="1200"/>
              </a:spcBef>
              <a:spcAft>
                <a:spcPts val="0"/>
              </a:spcAft>
              <a:buNone/>
            </a:pPr>
            <a:r>
              <a:rPr lang="en"/>
              <a:t>“Appendix A”, “https://www.ipcc.ch/reports/”, “Directive 2010/31/EU”</a:t>
            </a:r>
            <a:endParaRPr/>
          </a:p>
          <a:p>
            <a:pPr marL="457200" lvl="0" indent="-317182" algn="l" rtl="0">
              <a:spcBef>
                <a:spcPts val="1200"/>
              </a:spcBef>
              <a:spcAft>
                <a:spcPts val="0"/>
              </a:spcAft>
              <a:buSzPct val="100000"/>
              <a:buAutoNum type="arabicPeriod"/>
            </a:pPr>
            <a:r>
              <a:rPr lang="en">
                <a:solidFill>
                  <a:srgbClr val="FFEB38"/>
                </a:solidFill>
              </a:rPr>
              <a:t>Limitations </a:t>
            </a:r>
            <a:r>
              <a:rPr lang="en"/>
              <a:t>found. E.g.:</a:t>
            </a:r>
            <a:endParaRPr/>
          </a:p>
          <a:p>
            <a:pPr marL="457200" lvl="0" indent="0" algn="l" rtl="0">
              <a:spcBef>
                <a:spcPts val="1200"/>
              </a:spcBef>
              <a:spcAft>
                <a:spcPts val="0"/>
              </a:spcAft>
              <a:buNone/>
            </a:pPr>
            <a:r>
              <a:rPr lang="en"/>
              <a:t>"urinals use a maximum of 2 litres/bowl/hour"</a:t>
            </a:r>
            <a:endParaRPr/>
          </a:p>
          <a:p>
            <a:pPr marL="457200" lvl="0" indent="0" algn="l" rtl="0">
              <a:spcBef>
                <a:spcPts val="1200"/>
              </a:spcBef>
              <a:spcAft>
                <a:spcPts val="0"/>
              </a:spcAft>
              <a:buNone/>
            </a:pPr>
            <a:r>
              <a:rPr lang="en"/>
              <a:t>"wash hand basin taps and kitchen taps have a maximum water flow of 6 litres/min"</a:t>
            </a:r>
            <a:endParaRPr/>
          </a:p>
          <a:p>
            <a:pPr marL="457200" lvl="0" indent="0" algn="l" rtl="0">
              <a:spcBef>
                <a:spcPts val="1200"/>
              </a:spcBef>
              <a:spcAft>
                <a:spcPts val="0"/>
              </a:spcAft>
              <a:buNone/>
            </a:pPr>
            <a:r>
              <a:rPr lang="en"/>
              <a:t>“For buildings built before 31 December 2020, the building has at least an Energy Performance Certificate (EPC) class C”</a:t>
            </a:r>
            <a:endParaRPr/>
          </a:p>
          <a:p>
            <a:pPr marL="45720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p:nvPr/>
        </p:nvSpPr>
        <p:spPr>
          <a:xfrm>
            <a:off x="387888" y="424200"/>
            <a:ext cx="8368200" cy="686100"/>
          </a:xfrm>
          <a:prstGeom prst="rect">
            <a:avLst/>
          </a:prstGeom>
          <a:noFill/>
          <a:ln>
            <a:noFill/>
          </a:ln>
        </p:spPr>
        <p:txBody>
          <a:bodyPr spcFirstLastPara="1" wrap="square" lIns="91425" tIns="91425" rIns="91425" bIns="91425" anchor="b" anchorCtr="0">
            <a:normAutofit/>
          </a:bodyPr>
          <a:lstStyle/>
          <a:p>
            <a:pPr marL="0" lvl="0" indent="0" algn="l" rtl="0">
              <a:spcBef>
                <a:spcPts val="0"/>
              </a:spcBef>
              <a:spcAft>
                <a:spcPts val="0"/>
              </a:spcAft>
              <a:buNone/>
            </a:pPr>
            <a:r>
              <a:rPr lang="en" sz="3000">
                <a:solidFill>
                  <a:srgbClr val="FFFFFF"/>
                </a:solidFill>
                <a:latin typeface="Roboto Slab"/>
                <a:ea typeface="Roboto Slab"/>
                <a:cs typeface="Roboto Slab"/>
                <a:sym typeface="Roboto Slab"/>
              </a:rPr>
              <a:t>Validating our approach</a:t>
            </a:r>
            <a:endParaRPr sz="777">
              <a:solidFill>
                <a:srgbClr val="FFFFFF"/>
              </a:solidFill>
              <a:latin typeface="Roboto Slab"/>
              <a:ea typeface="Roboto Slab"/>
              <a:cs typeface="Roboto Slab"/>
              <a:sym typeface="Roboto Slab"/>
            </a:endParaRPr>
          </a:p>
        </p:txBody>
      </p:sp>
      <p:sp>
        <p:nvSpPr>
          <p:cNvPr id="176" name="Google Shape;176;p21"/>
          <p:cNvSpPr txBox="1"/>
          <p:nvPr/>
        </p:nvSpPr>
        <p:spPr>
          <a:xfrm>
            <a:off x="332288" y="1616224"/>
            <a:ext cx="8368200" cy="3078900"/>
          </a:xfrm>
          <a:prstGeom prst="rect">
            <a:avLst/>
          </a:prstGeom>
          <a:noFill/>
          <a:ln>
            <a:noFill/>
          </a:ln>
        </p:spPr>
        <p:txBody>
          <a:bodyPr spcFirstLastPara="1" wrap="square" lIns="91425" tIns="91425" rIns="91425" bIns="91425" anchor="t" anchorCtr="0">
            <a:normAutofit/>
          </a:bodyPr>
          <a:lstStyle/>
          <a:p>
            <a:pPr marL="457200" lvl="0" indent="-336550" algn="l" rtl="0">
              <a:lnSpc>
                <a:spcPct val="150000"/>
              </a:lnSpc>
              <a:spcBef>
                <a:spcPts val="0"/>
              </a:spcBef>
              <a:spcAft>
                <a:spcPts val="0"/>
              </a:spcAft>
              <a:buClr>
                <a:srgbClr val="00FF00"/>
              </a:buClr>
              <a:buSzPts val="1700"/>
              <a:buFont typeface="Roboto"/>
              <a:buChar char="●"/>
            </a:pPr>
            <a:r>
              <a:rPr lang="en" sz="1700">
                <a:solidFill>
                  <a:srgbClr val="00FF00"/>
                </a:solidFill>
                <a:latin typeface="Roboto"/>
                <a:ea typeface="Roboto"/>
                <a:cs typeface="Roboto"/>
                <a:sym typeface="Roboto"/>
              </a:rPr>
              <a:t>Free text extraction:</a:t>
            </a:r>
            <a:r>
              <a:rPr lang="en" sz="1700">
                <a:solidFill>
                  <a:srgbClr val="8CC44A"/>
                </a:solidFill>
                <a:latin typeface="Roboto"/>
                <a:ea typeface="Roboto"/>
                <a:cs typeface="Roboto"/>
                <a:sym typeface="Roboto"/>
              </a:rPr>
              <a:t> </a:t>
            </a:r>
            <a:r>
              <a:rPr lang="en" sz="1700">
                <a:solidFill>
                  <a:schemeClr val="dk1"/>
                </a:solidFill>
                <a:latin typeface="Roboto"/>
                <a:ea typeface="Roboto"/>
                <a:cs typeface="Roboto"/>
                <a:sym typeface="Roboto"/>
              </a:rPr>
              <a:t>what was the performance of the extraction and how much does it help to make the taxonomy easier to comprehend?</a:t>
            </a:r>
            <a:endParaRPr sz="1700">
              <a:solidFill>
                <a:schemeClr val="dk1"/>
              </a:solidFill>
              <a:latin typeface="Roboto"/>
              <a:ea typeface="Roboto"/>
              <a:cs typeface="Roboto"/>
              <a:sym typeface="Roboto"/>
            </a:endParaRPr>
          </a:p>
          <a:p>
            <a:pPr marL="457200" lvl="0" indent="-336550" algn="l" rtl="0">
              <a:lnSpc>
                <a:spcPct val="150000"/>
              </a:lnSpc>
              <a:spcBef>
                <a:spcPts val="0"/>
              </a:spcBef>
              <a:spcAft>
                <a:spcPts val="0"/>
              </a:spcAft>
              <a:buClr>
                <a:srgbClr val="00FF00"/>
              </a:buClr>
              <a:buSzPts val="1700"/>
              <a:buFont typeface="Roboto"/>
              <a:buChar char="●"/>
            </a:pPr>
            <a:r>
              <a:rPr lang="en" sz="1700">
                <a:solidFill>
                  <a:srgbClr val="00FF00"/>
                </a:solidFill>
                <a:latin typeface="Roboto"/>
                <a:ea typeface="Roboto"/>
                <a:cs typeface="Roboto"/>
                <a:sym typeface="Roboto"/>
              </a:rPr>
              <a:t>Pipeline quality: </a:t>
            </a:r>
            <a:r>
              <a:rPr lang="en" sz="1700">
                <a:solidFill>
                  <a:schemeClr val="dk1"/>
                </a:solidFill>
                <a:latin typeface="Roboto"/>
                <a:ea typeface="Roboto"/>
                <a:cs typeface="Roboto"/>
                <a:sym typeface="Roboto"/>
              </a:rPr>
              <a:t>is our pipeline easy to understand and reproduce?</a:t>
            </a:r>
            <a:endParaRPr sz="1700">
              <a:solidFill>
                <a:schemeClr val="dk1"/>
              </a:solidFill>
              <a:latin typeface="Roboto"/>
              <a:ea typeface="Roboto"/>
              <a:cs typeface="Roboto"/>
              <a:sym typeface="Roboto"/>
            </a:endParaRPr>
          </a:p>
          <a:p>
            <a:pPr marL="457200" lvl="0" indent="-336550" algn="l" rtl="0">
              <a:lnSpc>
                <a:spcPct val="150000"/>
              </a:lnSpc>
              <a:spcBef>
                <a:spcPts val="0"/>
              </a:spcBef>
              <a:spcAft>
                <a:spcPts val="0"/>
              </a:spcAft>
              <a:buClr>
                <a:srgbClr val="00FF00"/>
              </a:buClr>
              <a:buSzPts val="1700"/>
              <a:buFont typeface="Roboto"/>
              <a:buChar char="●"/>
            </a:pPr>
            <a:r>
              <a:rPr lang="en" sz="1700">
                <a:solidFill>
                  <a:srgbClr val="00FF00"/>
                </a:solidFill>
                <a:latin typeface="Roboto"/>
                <a:ea typeface="Roboto"/>
                <a:cs typeface="Roboto"/>
                <a:sym typeface="Roboto"/>
              </a:rPr>
              <a:t>Ontology user experience: </a:t>
            </a:r>
            <a:r>
              <a:rPr lang="en" sz="1700">
                <a:solidFill>
                  <a:schemeClr val="dk1"/>
                </a:solidFill>
                <a:latin typeface="Roboto"/>
                <a:ea typeface="Roboto"/>
                <a:cs typeface="Roboto"/>
                <a:sym typeface="Roboto"/>
              </a:rPr>
              <a:t>does our ontology help users complete taxonomy-related tasks more efficiently?</a:t>
            </a:r>
            <a:endParaRPr sz="17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1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11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1100">
              <a:solidFill>
                <a:srgbClr val="FFFFFF"/>
              </a:solidFill>
              <a:latin typeface="Roboto"/>
              <a:ea typeface="Roboto"/>
              <a:cs typeface="Roboto"/>
              <a:sym typeface="Roboto"/>
            </a:endParaRPr>
          </a:p>
        </p:txBody>
      </p:sp>
      <p:cxnSp>
        <p:nvCxnSpPr>
          <p:cNvPr id="177" name="Google Shape;177;p21"/>
          <p:cNvCxnSpPr/>
          <p:nvPr/>
        </p:nvCxnSpPr>
        <p:spPr>
          <a:xfrm rot="10800000">
            <a:off x="7169900" y="2772050"/>
            <a:ext cx="568200" cy="1083300"/>
          </a:xfrm>
          <a:prstGeom prst="straightConnector1">
            <a:avLst/>
          </a:prstGeom>
          <a:noFill/>
          <a:ln w="9525" cap="flat" cmpd="sng">
            <a:solidFill>
              <a:srgbClr val="FFEB38"/>
            </a:solidFill>
            <a:prstDash val="solid"/>
            <a:round/>
            <a:headEnd type="none" w="med" len="med"/>
            <a:tailEnd type="triangle" w="med" len="med"/>
          </a:ln>
        </p:spPr>
      </p:cxnSp>
      <p:cxnSp>
        <p:nvCxnSpPr>
          <p:cNvPr id="178" name="Google Shape;178;p21"/>
          <p:cNvCxnSpPr/>
          <p:nvPr/>
        </p:nvCxnSpPr>
        <p:spPr>
          <a:xfrm rot="10800000">
            <a:off x="5892925" y="3270775"/>
            <a:ext cx="1854300" cy="593700"/>
          </a:xfrm>
          <a:prstGeom prst="straightConnector1">
            <a:avLst/>
          </a:prstGeom>
          <a:noFill/>
          <a:ln w="9525" cap="flat" cmpd="sng">
            <a:solidFill>
              <a:srgbClr val="FFEB38"/>
            </a:solidFill>
            <a:prstDash val="solid"/>
            <a:round/>
            <a:headEnd type="none" w="med" len="med"/>
            <a:tailEnd type="triangle" w="med" len="med"/>
          </a:ln>
        </p:spPr>
      </p:cxnSp>
      <p:sp>
        <p:nvSpPr>
          <p:cNvPr id="179" name="Google Shape;179;p21"/>
          <p:cNvSpPr txBox="1"/>
          <p:nvPr/>
        </p:nvSpPr>
        <p:spPr>
          <a:xfrm>
            <a:off x="7162550" y="3818775"/>
            <a:ext cx="1891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EB38"/>
                </a:solidFill>
                <a:latin typeface="Roboto"/>
                <a:ea typeface="Roboto"/>
                <a:cs typeface="Roboto"/>
                <a:sym typeface="Roboto"/>
              </a:rPr>
              <a:t>User input!</a:t>
            </a:r>
            <a:endParaRPr sz="1800">
              <a:solidFill>
                <a:srgbClr val="FFEB38"/>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1378</Words>
  <Application>Microsoft Office PowerPoint</Application>
  <PresentationFormat>On-screen Show (16:9)</PresentationFormat>
  <Paragraphs>127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Roboto</vt:lpstr>
      <vt:lpstr>Roboto Slab</vt:lpstr>
      <vt:lpstr>Arial</vt:lpstr>
      <vt:lpstr>Marina</vt:lpstr>
      <vt:lpstr>Group F4: Semmtech  Final Presentation</vt:lpstr>
      <vt:lpstr>PowerPoint Presentation</vt:lpstr>
      <vt:lpstr>Teaser!</vt:lpstr>
      <vt:lpstr>Visualization of our previously proposed pipeline</vt:lpstr>
      <vt:lpstr>Visualization of our updated pipeline</vt:lpstr>
      <vt:lpstr>Ontology Schema</vt:lpstr>
      <vt:lpstr>Ontology Schema</vt:lpstr>
      <vt:lpstr>ChatGPT API</vt:lpstr>
      <vt:lpstr>PowerPoint Presentation</vt:lpstr>
      <vt:lpstr>PowerPoint Presentation</vt:lpstr>
      <vt:lpstr>PowerPoint Presentation</vt:lpstr>
      <vt:lpstr>PowerPoint Presentation</vt:lpstr>
      <vt:lpstr>Future work</vt:lpstr>
      <vt:lpstr>Live 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F4: Semmtech  Final Presentation</dc:title>
  <cp:lastModifiedBy>Dimitrios Papadopoulos</cp:lastModifiedBy>
  <cp:revision>1</cp:revision>
  <dcterms:modified xsi:type="dcterms:W3CDTF">2024-01-27T10:50:08Z</dcterms:modified>
</cp:coreProperties>
</file>