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
      <p:font typeface="Roboto Slab"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4660"/>
  </p:normalViewPr>
  <p:slideViewPr>
    <p:cSldViewPr snapToGrid="0">
      <p:cViewPr varScale="1">
        <p:scale>
          <a:sx n="121" d="100"/>
          <a:sy n="121" d="100"/>
        </p:scale>
        <p:origin x="283"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965f63b9f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965f63b9f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5c33794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5c33794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94ca755bb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94ca755b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Due to new regulations, all (large) corporations in Europe will have to start reporting on the sustainability of their business activities from 2024. All activities must be reported in compliance with the CSRD (Corporate Sustainability Reporting Directive) and the EU taxonomy of sustainable activities. However, most companies are not ready, because of the limited amount of available source data from suppliers and the lack of interoperability of the data. At the moment, companies use different ways of reporting and structure data according to their own standards. This makes it difficult for other stakeholders to obtain and process this data.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957123086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57123086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order to improve the current situation, we want to know how we can share the EU taxonomy as Linked Data. Before we can answer that, we must know how the EU taxonomy can be translated into a Linked Data format manually. Afterwards, we want to know how we can automate the outcome of the first question, making it faster and easier to construct a Linked Data schema related to the EU taxonomy. In the end, this will result in a robust ontology that can dynamically change when data is added, making it a sustainable model. To be clear: our main goal is not to automate the generation of reports based on input data from companies, but we want to automatically build an ontology based on the features in the EU taxonomy.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94ca755bb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94ca755bb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started our research by inspecting and understanding the EU Taxonomy, based mostly on EU Resources.</a:t>
            </a:r>
            <a:endParaRPr/>
          </a:p>
          <a:p>
            <a:pPr marL="457200" lvl="0" indent="-298450" algn="l" rtl="0">
              <a:spcBef>
                <a:spcPts val="0"/>
              </a:spcBef>
              <a:spcAft>
                <a:spcPts val="0"/>
              </a:spcAft>
              <a:buSzPts val="1100"/>
              <a:buChar char="-"/>
            </a:pPr>
            <a:r>
              <a:rPr lang="en"/>
              <a:t>An evident challenge: large parts of the information are in free text (such as the so-called contribution criteria, which decide whether an economic activity can be considered sustainable or not). Therefore, we believe that a large part of the implementation of the project will be dedicated to translating these into a Linked Data schema.</a:t>
            </a:r>
            <a:endParaRPr/>
          </a:p>
          <a:p>
            <a:pPr marL="0" lvl="0" indent="0" algn="l" rtl="0">
              <a:spcBef>
                <a:spcPts val="0"/>
              </a:spcBef>
              <a:spcAft>
                <a:spcPts val="0"/>
              </a:spcAft>
              <a:buNone/>
            </a:pPr>
            <a:endParaRPr/>
          </a:p>
          <a:p>
            <a:pPr marL="0" lvl="0" indent="0" algn="l" rtl="0">
              <a:spcBef>
                <a:spcPts val="0"/>
              </a:spcBef>
              <a:spcAft>
                <a:spcPts val="0"/>
              </a:spcAft>
              <a:buNone/>
            </a:pPr>
            <a:r>
              <a:rPr lang="en"/>
              <a:t>Besides EU Resources, we have started looking into other important aspects based on literature:</a:t>
            </a:r>
            <a:endParaRPr/>
          </a:p>
          <a:p>
            <a:pPr marL="457200" lvl="0" indent="-298450" algn="l" rtl="0">
              <a:spcBef>
                <a:spcPts val="0"/>
              </a:spcBef>
              <a:spcAft>
                <a:spcPts val="0"/>
              </a:spcAft>
              <a:buSzPts val="1100"/>
              <a:buChar char="-"/>
            </a:pPr>
            <a:r>
              <a:rPr lang="en"/>
              <a:t>Methodologies for ontology construction - to ensure that we have a sound structured approach.</a:t>
            </a:r>
            <a:endParaRPr/>
          </a:p>
          <a:p>
            <a:pPr marL="457200" lvl="0" indent="-298450" algn="l" rtl="0">
              <a:spcBef>
                <a:spcPts val="0"/>
              </a:spcBef>
              <a:spcAft>
                <a:spcPts val="0"/>
              </a:spcAft>
              <a:buSzPts val="1100"/>
              <a:buChar char="-"/>
            </a:pPr>
            <a:r>
              <a:rPr lang="en"/>
              <a:t>Ontology evaluation methods - to ensure that we can objectively assess the quality of the schema we build.</a:t>
            </a:r>
            <a:endParaRPr/>
          </a:p>
          <a:p>
            <a:pPr marL="0" lvl="0" indent="0" algn="l" rtl="0">
              <a:spcBef>
                <a:spcPts val="0"/>
              </a:spcBef>
              <a:spcAft>
                <a:spcPts val="0"/>
              </a:spcAft>
              <a:buNone/>
            </a:pPr>
            <a:r>
              <a:rPr lang="en"/>
              <a:t>The papers listed here are some examples of what we have found so far - they are literature reviews themselves, which we think will be very useful to compare existing methodologies and select the ones which are most suitable for our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65f63b9fa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965f63b9f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started our research by inspecting and understanding the EU Taxonomy, based mostly on EU Resources.</a:t>
            </a:r>
            <a:endParaRPr/>
          </a:p>
          <a:p>
            <a:pPr marL="457200" lvl="0" indent="-298450" algn="l" rtl="0">
              <a:spcBef>
                <a:spcPts val="0"/>
              </a:spcBef>
              <a:spcAft>
                <a:spcPts val="0"/>
              </a:spcAft>
              <a:buSzPts val="1100"/>
              <a:buChar char="-"/>
            </a:pPr>
            <a:r>
              <a:rPr lang="en"/>
              <a:t>An evident challenge: large parts of the information are in free text (such as the so-called contribution criteria, which decide whether an economic activity can be considered sustainable or not). Therefore, we believe that a large part of the implementation of the project will be dedicated to translating these into a Linked Data schema.</a:t>
            </a:r>
            <a:endParaRPr/>
          </a:p>
          <a:p>
            <a:pPr marL="0" lvl="0" indent="0" algn="l" rtl="0">
              <a:spcBef>
                <a:spcPts val="0"/>
              </a:spcBef>
              <a:spcAft>
                <a:spcPts val="0"/>
              </a:spcAft>
              <a:buNone/>
            </a:pPr>
            <a:endParaRPr/>
          </a:p>
          <a:p>
            <a:pPr marL="0" lvl="0" indent="0" algn="l" rtl="0">
              <a:spcBef>
                <a:spcPts val="0"/>
              </a:spcBef>
              <a:spcAft>
                <a:spcPts val="0"/>
              </a:spcAft>
              <a:buNone/>
            </a:pPr>
            <a:r>
              <a:rPr lang="en"/>
              <a:t>Besides EU Resources, we have started looking into other important aspects based on literature:</a:t>
            </a:r>
            <a:endParaRPr/>
          </a:p>
          <a:p>
            <a:pPr marL="457200" lvl="0" indent="-298450" algn="l" rtl="0">
              <a:spcBef>
                <a:spcPts val="0"/>
              </a:spcBef>
              <a:spcAft>
                <a:spcPts val="0"/>
              </a:spcAft>
              <a:buSzPts val="1100"/>
              <a:buChar char="-"/>
            </a:pPr>
            <a:r>
              <a:rPr lang="en"/>
              <a:t>Methodologies for ontology construction - to ensure that we have a sound structured approach.</a:t>
            </a:r>
            <a:endParaRPr/>
          </a:p>
          <a:p>
            <a:pPr marL="457200" lvl="0" indent="-298450" algn="l" rtl="0">
              <a:spcBef>
                <a:spcPts val="0"/>
              </a:spcBef>
              <a:spcAft>
                <a:spcPts val="0"/>
              </a:spcAft>
              <a:buSzPts val="1100"/>
              <a:buChar char="-"/>
            </a:pPr>
            <a:r>
              <a:rPr lang="en"/>
              <a:t>Ontology evaluation methods - to ensure that we can objectively assess the quality of the schema we build.</a:t>
            </a:r>
            <a:endParaRPr/>
          </a:p>
          <a:p>
            <a:pPr marL="0" lvl="0" indent="0" algn="l" rtl="0">
              <a:spcBef>
                <a:spcPts val="0"/>
              </a:spcBef>
              <a:spcAft>
                <a:spcPts val="0"/>
              </a:spcAft>
              <a:buNone/>
            </a:pPr>
            <a:r>
              <a:rPr lang="en"/>
              <a:t>The papers listed here are some examples of what we have found so far - they are literature reviews themselves, which we think will be very useful to compare existing methodologies and select the ones which are most suitable for our project.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4ca755bb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4ca755bb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966606afa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966606af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66606afa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966606afa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4ca755bb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4ca755bb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DSP: Semmtech</a:t>
            </a:r>
            <a:br>
              <a:rPr lang="en" dirty="0"/>
            </a:br>
            <a:r>
              <a:rPr lang="en" dirty="0"/>
              <a:t>Ideation Group F4</a:t>
            </a:r>
            <a:endParaRPr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lnSpcReduction="10000"/>
          </a:bodyPr>
          <a:lstStyle/>
          <a:p>
            <a:pPr marL="0" lvl="0" indent="0" algn="l" rtl="0">
              <a:lnSpc>
                <a:spcPct val="90000"/>
              </a:lnSpc>
              <a:spcBef>
                <a:spcPts val="0"/>
              </a:spcBef>
              <a:spcAft>
                <a:spcPts val="0"/>
              </a:spcAft>
              <a:buNone/>
            </a:pPr>
            <a:endParaRPr sz="1300" dirty="0"/>
          </a:p>
          <a:p>
            <a:pPr marL="0" lvl="0" indent="0" algn="l" rtl="0">
              <a:lnSpc>
                <a:spcPct val="90000"/>
              </a:lnSpc>
              <a:spcBef>
                <a:spcPts val="0"/>
              </a:spcBef>
              <a:spcAft>
                <a:spcPts val="0"/>
              </a:spcAft>
              <a:buNone/>
            </a:pPr>
            <a:r>
              <a:rPr lang="en" sz="1300" dirty="0">
                <a:solidFill>
                  <a:schemeClr val="dk1"/>
                </a:solidFill>
              </a:rPr>
              <a:t>Xiaotian Chen, Zsófia Katona, Dimitrios Papadopoulos, Florian de Graaf</a:t>
            </a:r>
            <a:endParaRPr sz="1300" dirty="0">
              <a:solidFill>
                <a:schemeClr val="dk1"/>
              </a:solidFill>
            </a:endParaRPr>
          </a:p>
          <a:p>
            <a:pPr marL="0" lvl="0" indent="0" algn="ctr" rtl="0">
              <a:lnSpc>
                <a:spcPct val="90000"/>
              </a:lnSpc>
              <a:spcBef>
                <a:spcPts val="0"/>
              </a:spcBef>
              <a:spcAft>
                <a:spcPts val="0"/>
              </a:spcAft>
              <a:buNone/>
            </a:pPr>
            <a:endParaRPr lang="en" sz="1100" dirty="0">
              <a:solidFill>
                <a:schemeClr val="dk1"/>
              </a:solidFill>
            </a:endParaRPr>
          </a:p>
          <a:p>
            <a:pPr marL="0" lvl="0" indent="0" algn="ctr" rtl="0">
              <a:lnSpc>
                <a:spcPct val="90000"/>
              </a:lnSpc>
              <a:spcBef>
                <a:spcPts val="0"/>
              </a:spcBef>
              <a:spcAft>
                <a:spcPts val="0"/>
              </a:spcAft>
              <a:buNone/>
            </a:pPr>
            <a:endParaRPr lang="en" sz="1100" dirty="0">
              <a:solidFill>
                <a:schemeClr val="dk1"/>
              </a:solidFill>
            </a:endParaRPr>
          </a:p>
          <a:p>
            <a:pPr marL="0" lvl="0" indent="0" algn="ctr" rtl="0">
              <a:lnSpc>
                <a:spcPct val="90000"/>
              </a:lnSpc>
              <a:spcBef>
                <a:spcPts val="0"/>
              </a:spcBef>
              <a:spcAft>
                <a:spcPts val="0"/>
              </a:spcAft>
              <a:buNone/>
            </a:pPr>
            <a:r>
              <a:rPr lang="en" sz="1100" dirty="0">
                <a:solidFill>
                  <a:schemeClr val="dk1"/>
                </a:solidFill>
              </a:rPr>
              <a:t>3 November 2023</a:t>
            </a:r>
            <a:endParaRPr sz="11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Questions?</a:t>
            </a:r>
            <a:endParaRPr/>
          </a:p>
        </p:txBody>
      </p:sp>
      <p:sp>
        <p:nvSpPr>
          <p:cNvPr id="129" name="Google Shape;129;p2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endParaRPr sz="1300"/>
          </a:p>
          <a:p>
            <a:pPr marL="0" lvl="0" indent="0" algn="l" rtl="0">
              <a:lnSpc>
                <a:spcPct val="90000"/>
              </a:lnSpc>
              <a:spcBef>
                <a:spcPts val="0"/>
              </a:spcBef>
              <a:spcAft>
                <a:spcPts val="0"/>
              </a:spcAft>
              <a:buNone/>
            </a:pPr>
            <a:r>
              <a:rPr lang="en" sz="1300">
                <a:solidFill>
                  <a:schemeClr val="dk1"/>
                </a:solidFill>
              </a:rPr>
              <a:t>Xiaotian Chen, Florian de Graaf, Zsófia Katona, Dimitrios Papadopoulos</a:t>
            </a:r>
            <a:endParaRPr sz="1300">
              <a:solidFill>
                <a:schemeClr val="dk1"/>
              </a:solidFill>
            </a:endParaRPr>
          </a:p>
          <a:p>
            <a:pPr marL="0" lvl="0" indent="0" algn="ctr" rtl="0">
              <a:lnSpc>
                <a:spcPct val="90000"/>
              </a:lnSpc>
              <a:spcBef>
                <a:spcPts val="0"/>
              </a:spcBef>
              <a:spcAft>
                <a:spcPts val="0"/>
              </a:spcAft>
              <a:buNone/>
            </a:pPr>
            <a:r>
              <a:rPr lang="en" sz="1300">
                <a:solidFill>
                  <a:schemeClr val="dk1"/>
                </a:solidFill>
              </a:rPr>
              <a:t>3 November 2023</a:t>
            </a:r>
            <a:endParaRPr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References</a:t>
            </a:r>
            <a:endParaRPr/>
          </a:p>
        </p:txBody>
      </p:sp>
      <p:sp>
        <p:nvSpPr>
          <p:cNvPr id="135" name="Google Shape;135;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a:t>Jones, D., Bench-Capon, T., &amp; Visser, P. (1998). Methodologies for ontology development.</a:t>
            </a:r>
            <a:endParaRPr sz="1000"/>
          </a:p>
          <a:p>
            <a:pPr marL="0" lvl="0" indent="0" algn="l" rtl="0">
              <a:spcBef>
                <a:spcPts val="1200"/>
              </a:spcBef>
              <a:spcAft>
                <a:spcPts val="0"/>
              </a:spcAft>
              <a:buNone/>
            </a:pPr>
            <a:r>
              <a:rPr lang="en" sz="1000"/>
              <a:t>Fernández-López, M., &amp; Gómez-Pérez, A. (2002). Overview and analysis of methodologies for building ontologies. </a:t>
            </a:r>
            <a:r>
              <a:rPr lang="en" sz="1000" i="1"/>
              <a:t>The knowledge engineering review</a:t>
            </a:r>
            <a:r>
              <a:rPr lang="en" sz="1000"/>
              <a:t>, </a:t>
            </a:r>
            <a:r>
              <a:rPr lang="en" sz="1000" i="1"/>
              <a:t>17</a:t>
            </a:r>
            <a:r>
              <a:rPr lang="en" sz="1000"/>
              <a:t>(2), 129-156.</a:t>
            </a:r>
            <a:endParaRPr sz="1000"/>
          </a:p>
          <a:p>
            <a:pPr marL="0" lvl="0" indent="0" algn="l" rtl="0">
              <a:spcBef>
                <a:spcPts val="1200"/>
              </a:spcBef>
              <a:spcAft>
                <a:spcPts val="0"/>
              </a:spcAft>
              <a:buNone/>
            </a:pPr>
            <a:r>
              <a:rPr lang="en" sz="1000"/>
              <a:t>Iqbal, R., Murad, M. A. A., Mustapha, A., &amp; Sharef, N. M. (2013). An analysis of ontology engineering methodologies: A literature review. </a:t>
            </a:r>
            <a:r>
              <a:rPr lang="en" sz="1000" i="1"/>
              <a:t>Research journal of applied sciences, engineering and technology</a:t>
            </a:r>
            <a:r>
              <a:rPr lang="en" sz="1000"/>
              <a:t>, </a:t>
            </a:r>
            <a:r>
              <a:rPr lang="en" sz="1000" i="1"/>
              <a:t>6</a:t>
            </a:r>
            <a:r>
              <a:rPr lang="en" sz="1000"/>
              <a:t>(16), 2993-3000.</a:t>
            </a:r>
            <a:endParaRPr sz="1000"/>
          </a:p>
          <a:p>
            <a:pPr marL="0" lvl="0" indent="0" algn="l" rtl="0">
              <a:spcBef>
                <a:spcPts val="1200"/>
              </a:spcBef>
              <a:spcAft>
                <a:spcPts val="0"/>
              </a:spcAft>
              <a:buNone/>
            </a:pPr>
            <a:r>
              <a:rPr lang="en" sz="1000"/>
              <a:t>Hlomani, H., &amp; Stacey, D. (2014). Approaches, methods, metrics, measures, and subjectivity in ontology evaluation: A survey. </a:t>
            </a:r>
            <a:r>
              <a:rPr lang="en" sz="1000" i="1"/>
              <a:t>Semantic Web Journal</a:t>
            </a:r>
            <a:r>
              <a:rPr lang="en" sz="1000"/>
              <a:t>, </a:t>
            </a:r>
            <a:r>
              <a:rPr lang="en" sz="1000" i="1"/>
              <a:t>1</a:t>
            </a:r>
            <a:r>
              <a:rPr lang="en" sz="1000"/>
              <a:t>(5), 1-11.</a:t>
            </a:r>
            <a:endParaRPr sz="1000"/>
          </a:p>
          <a:p>
            <a:pPr marL="0" lvl="0" indent="0" algn="l" rtl="0">
              <a:spcBef>
                <a:spcPts val="1200"/>
              </a:spcBef>
              <a:spcAft>
                <a:spcPts val="0"/>
              </a:spcAft>
              <a:buNone/>
            </a:pPr>
            <a:r>
              <a:rPr lang="en" sz="1000"/>
              <a:t>Poveda-Villalón, M., Gómez-Pérez, A., &amp; Suárez-Figueroa, M. C. (2014). Oops!(ontology pitfall scanner!): An on-line tool for ontology evaluation. </a:t>
            </a:r>
            <a:r>
              <a:rPr lang="en" sz="1000" i="1"/>
              <a:t>International Journal on Semantic Web and Information Systems (IJSWIS)</a:t>
            </a:r>
            <a:r>
              <a:rPr lang="en" sz="1000"/>
              <a:t>, </a:t>
            </a:r>
            <a:r>
              <a:rPr lang="en" sz="1000" i="1"/>
              <a:t>10</a:t>
            </a:r>
            <a:r>
              <a:rPr lang="en" sz="1000"/>
              <a:t>(2), 7-34.</a:t>
            </a:r>
            <a:endParaRPr sz="1000"/>
          </a:p>
          <a:p>
            <a:pPr marL="0" lvl="0" indent="0" algn="l" rtl="0">
              <a:spcBef>
                <a:spcPts val="1200"/>
              </a:spcBef>
              <a:spcAft>
                <a:spcPts val="0"/>
              </a:spcAft>
              <a:buNone/>
            </a:pPr>
            <a:r>
              <a:rPr lang="en" sz="1000"/>
              <a:t>Tartir, S., Arpinar, I. B., &amp; Sheth, A. P. (2010). Ontological evaluation and validation. </a:t>
            </a:r>
            <a:r>
              <a:rPr lang="en" sz="1000" i="1"/>
              <a:t>Theory and applications of ontology: Computer applications</a:t>
            </a:r>
            <a:r>
              <a:rPr lang="en" sz="1000"/>
              <a:t>, 115-130.</a:t>
            </a:r>
            <a:endParaRPr sz="1000"/>
          </a:p>
          <a:p>
            <a:pPr marL="0" lvl="0" indent="0" algn="l" rtl="0">
              <a:spcBef>
                <a:spcPts val="1200"/>
              </a:spcBef>
              <a:spcAft>
                <a:spcPts val="1200"/>
              </a:spcAft>
              <a:buNone/>
            </a:pPr>
            <a:endParaRPr sz="1000">
              <a:solidFill>
                <a:srgbClr val="222222"/>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challenge</a:t>
            </a:r>
            <a:endParaRPr/>
          </a:p>
        </p:txBody>
      </p:sp>
      <p:sp>
        <p:nvSpPr>
          <p:cNvPr id="70" name="Google Shape;70;p14"/>
          <p:cNvSpPr txBox="1">
            <a:spLocks noGrp="1"/>
          </p:cNvSpPr>
          <p:nvPr>
            <p:ph type="body" idx="1"/>
          </p:nvPr>
        </p:nvSpPr>
        <p:spPr>
          <a:xfrm>
            <a:off x="387900" y="1489824"/>
            <a:ext cx="8368200" cy="3078900"/>
          </a:xfrm>
          <a:prstGeom prst="rect">
            <a:avLst/>
          </a:prstGeom>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Roboto Slab"/>
                <a:ea typeface="Roboto Slab"/>
                <a:cs typeface="Roboto Slab"/>
                <a:sym typeface="Roboto Slab"/>
              </a:rPr>
              <a:t>“From 2024 onwards reporting on the sustainability of business activities will become mandatory for all (large) corporations in Europe, in compliance with the CSRD and the EU taxonomy of sustainable activities.”</a:t>
            </a:r>
            <a:endParaRPr>
              <a:latin typeface="Roboto Slab"/>
              <a:ea typeface="Roboto Slab"/>
              <a:cs typeface="Roboto Slab"/>
              <a:sym typeface="Roboto Slab"/>
            </a:endParaRPr>
          </a:p>
          <a:p>
            <a:pPr marL="0" lvl="0" indent="0" algn="l" rtl="0">
              <a:spcBef>
                <a:spcPts val="1200"/>
              </a:spcBef>
              <a:spcAft>
                <a:spcPts val="1200"/>
              </a:spcAft>
              <a:buNone/>
            </a:pPr>
            <a:r>
              <a:rPr lang="en">
                <a:latin typeface="Roboto Slab"/>
                <a:ea typeface="Roboto Slab"/>
                <a:cs typeface="Roboto Slab"/>
                <a:sym typeface="Roboto Slab"/>
              </a:rPr>
              <a:t>Problem: most companies are not ready, due to the </a:t>
            </a:r>
            <a:r>
              <a:rPr lang="en">
                <a:solidFill>
                  <a:schemeClr val="accent6"/>
                </a:solidFill>
                <a:latin typeface="Roboto Slab"/>
                <a:ea typeface="Roboto Slab"/>
                <a:cs typeface="Roboto Slab"/>
                <a:sym typeface="Roboto Slab"/>
              </a:rPr>
              <a:t>limited amount of available source data</a:t>
            </a:r>
            <a:r>
              <a:rPr lang="en">
                <a:solidFill>
                  <a:schemeClr val="accent5"/>
                </a:solidFill>
                <a:latin typeface="Roboto Slab"/>
                <a:ea typeface="Roboto Slab"/>
                <a:cs typeface="Roboto Slab"/>
                <a:sym typeface="Roboto Slab"/>
              </a:rPr>
              <a:t> </a:t>
            </a:r>
            <a:r>
              <a:rPr lang="en">
                <a:latin typeface="Roboto Slab"/>
                <a:ea typeface="Roboto Slab"/>
                <a:cs typeface="Roboto Slab"/>
                <a:sym typeface="Roboto Slab"/>
              </a:rPr>
              <a:t>from suppliers and the </a:t>
            </a:r>
            <a:r>
              <a:rPr lang="en">
                <a:solidFill>
                  <a:srgbClr val="00FF00"/>
                </a:solidFill>
                <a:latin typeface="Roboto Slab"/>
                <a:ea typeface="Roboto Slab"/>
                <a:cs typeface="Roboto Slab"/>
                <a:sym typeface="Roboto Slab"/>
              </a:rPr>
              <a:t>lack of interoperability</a:t>
            </a:r>
            <a:r>
              <a:rPr lang="en">
                <a:latin typeface="Roboto Slab"/>
                <a:ea typeface="Roboto Slab"/>
                <a:cs typeface="Roboto Slab"/>
                <a:sym typeface="Roboto Slab"/>
              </a:rPr>
              <a:t> of the data.</a:t>
            </a:r>
            <a:endParaRPr>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p:nvPr/>
        </p:nvSpPr>
        <p:spPr>
          <a:xfrm>
            <a:off x="4400100" y="3655705"/>
            <a:ext cx="343800" cy="465300"/>
          </a:xfrm>
          <a:prstGeom prst="down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How can we share the EU taxonomy as Linked Data?</a:t>
            </a:r>
            <a:endParaRPr/>
          </a:p>
        </p:txBody>
      </p:sp>
      <p:grpSp>
        <p:nvGrpSpPr>
          <p:cNvPr id="77" name="Google Shape;77;p15"/>
          <p:cNvGrpSpPr/>
          <p:nvPr/>
        </p:nvGrpSpPr>
        <p:grpSpPr>
          <a:xfrm>
            <a:off x="1527900" y="1756650"/>
            <a:ext cx="6088200" cy="1171080"/>
            <a:chOff x="1527900" y="1756650"/>
            <a:chExt cx="6088200" cy="1171080"/>
          </a:xfrm>
        </p:grpSpPr>
        <p:sp>
          <p:nvSpPr>
            <p:cNvPr id="78" name="Google Shape;78;p15"/>
            <p:cNvSpPr/>
            <p:nvPr/>
          </p:nvSpPr>
          <p:spPr>
            <a:xfrm>
              <a:off x="1527900" y="1756650"/>
              <a:ext cx="6088200" cy="8151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Roboto Slab"/>
                  <a:ea typeface="Roboto Slab"/>
                  <a:cs typeface="Roboto Slab"/>
                  <a:sym typeface="Roboto Slab"/>
                </a:rPr>
                <a:t>How can we represent the EU taxonomy in a Linked Data format?</a:t>
              </a:r>
              <a:endParaRPr sz="1600">
                <a:solidFill>
                  <a:schemeClr val="dk1"/>
                </a:solidFill>
                <a:latin typeface="Roboto Slab"/>
                <a:ea typeface="Roboto Slab"/>
                <a:cs typeface="Roboto Slab"/>
                <a:sym typeface="Roboto Slab"/>
              </a:endParaRPr>
            </a:p>
          </p:txBody>
        </p:sp>
        <p:sp>
          <p:nvSpPr>
            <p:cNvPr id="79" name="Google Shape;79;p15"/>
            <p:cNvSpPr/>
            <p:nvPr/>
          </p:nvSpPr>
          <p:spPr>
            <a:xfrm>
              <a:off x="4400100" y="2462430"/>
              <a:ext cx="343800" cy="465300"/>
            </a:xfrm>
            <a:prstGeom prst="down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
        <p:nvSpPr>
          <p:cNvPr id="80" name="Google Shape;80;p15"/>
          <p:cNvSpPr/>
          <p:nvPr/>
        </p:nvSpPr>
        <p:spPr>
          <a:xfrm>
            <a:off x="1527900" y="2949925"/>
            <a:ext cx="6088200" cy="8151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Roboto Slab"/>
                <a:ea typeface="Roboto Slab"/>
                <a:cs typeface="Roboto Slab"/>
                <a:sym typeface="Roboto Slab"/>
              </a:rPr>
              <a:t>How can we automate the construction of Linked Data schema related to the EU taxonomy depending on the dataset(s)?</a:t>
            </a:r>
            <a:endParaRPr sz="1600">
              <a:solidFill>
                <a:schemeClr val="dk1"/>
              </a:solidFill>
              <a:latin typeface="Roboto Slab"/>
              <a:ea typeface="Roboto Slab"/>
              <a:cs typeface="Roboto Slab"/>
              <a:sym typeface="Roboto Slab"/>
            </a:endParaRPr>
          </a:p>
        </p:txBody>
      </p:sp>
      <p:sp>
        <p:nvSpPr>
          <p:cNvPr id="81" name="Google Shape;81;p15"/>
          <p:cNvSpPr/>
          <p:nvPr/>
        </p:nvSpPr>
        <p:spPr>
          <a:xfrm>
            <a:off x="971350" y="1942100"/>
            <a:ext cx="411600" cy="411600"/>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Slab"/>
                <a:ea typeface="Roboto Slab"/>
                <a:cs typeface="Roboto Slab"/>
                <a:sym typeface="Roboto Slab"/>
              </a:rPr>
              <a:t>1</a:t>
            </a:r>
            <a:endParaRPr>
              <a:solidFill>
                <a:schemeClr val="dk1"/>
              </a:solidFill>
              <a:latin typeface="Roboto Slab"/>
              <a:ea typeface="Roboto Slab"/>
              <a:cs typeface="Roboto Slab"/>
              <a:sym typeface="Roboto Slab"/>
            </a:endParaRPr>
          </a:p>
        </p:txBody>
      </p:sp>
      <p:sp>
        <p:nvSpPr>
          <p:cNvPr id="82" name="Google Shape;82;p15"/>
          <p:cNvSpPr/>
          <p:nvPr/>
        </p:nvSpPr>
        <p:spPr>
          <a:xfrm>
            <a:off x="971350" y="3151675"/>
            <a:ext cx="411600" cy="411600"/>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Slab"/>
                <a:ea typeface="Roboto Slab"/>
                <a:cs typeface="Roboto Slab"/>
                <a:sym typeface="Roboto Slab"/>
              </a:rPr>
              <a:t>2</a:t>
            </a:r>
            <a:endParaRPr>
              <a:solidFill>
                <a:schemeClr val="dk1"/>
              </a:solidFill>
              <a:latin typeface="Roboto Slab"/>
              <a:ea typeface="Roboto Slab"/>
              <a:cs typeface="Roboto Slab"/>
              <a:sym typeface="Roboto Slab"/>
            </a:endParaRPr>
          </a:p>
        </p:txBody>
      </p:sp>
      <p:sp>
        <p:nvSpPr>
          <p:cNvPr id="83" name="Google Shape;83;p15"/>
          <p:cNvSpPr/>
          <p:nvPr/>
        </p:nvSpPr>
        <p:spPr>
          <a:xfrm>
            <a:off x="3467700" y="4173900"/>
            <a:ext cx="2208600" cy="465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Roboto Slab"/>
                <a:ea typeface="Roboto Slab"/>
                <a:cs typeface="Roboto Slab"/>
                <a:sym typeface="Roboto Slab"/>
              </a:rPr>
              <a:t>Sustainable ontology</a:t>
            </a:r>
            <a:endParaRPr sz="1600">
              <a:solidFill>
                <a:schemeClr val="dk1"/>
              </a:solidFill>
              <a:latin typeface="Roboto Slab"/>
              <a:ea typeface="Roboto Slab"/>
              <a:cs typeface="Roboto Slab"/>
              <a:sym typeface="Roboto Slab"/>
            </a:endParaRPr>
          </a:p>
        </p:txBody>
      </p:sp>
      <p:sp>
        <p:nvSpPr>
          <p:cNvPr id="84" name="Google Shape;84;p15"/>
          <p:cNvSpPr txBox="1"/>
          <p:nvPr/>
        </p:nvSpPr>
        <p:spPr>
          <a:xfrm rot="5400000">
            <a:off x="7049300" y="2564650"/>
            <a:ext cx="2009700" cy="4002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Roboto Slab"/>
                <a:ea typeface="Roboto Slab"/>
                <a:cs typeface="Roboto Slab"/>
                <a:sym typeface="Roboto Slab"/>
              </a:rPr>
              <a:t>Sub-questions</a:t>
            </a:r>
            <a:endParaRPr>
              <a:solidFill>
                <a:schemeClr val="dk1"/>
              </a:solidFill>
            </a:endParaRPr>
          </a:p>
        </p:txBody>
      </p:sp>
      <p:sp>
        <p:nvSpPr>
          <p:cNvPr id="85" name="Google Shape;85;p15"/>
          <p:cNvSpPr txBox="1"/>
          <p:nvPr/>
        </p:nvSpPr>
        <p:spPr>
          <a:xfrm>
            <a:off x="1556775" y="4173900"/>
            <a:ext cx="1016700" cy="261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500">
              <a:solidFill>
                <a:schemeClr val="accent5"/>
              </a:solidFill>
            </a:endParaRPr>
          </a:p>
        </p:txBody>
      </p:sp>
      <p:sp>
        <p:nvSpPr>
          <p:cNvPr id="86" name="Google Shape;86;p15"/>
          <p:cNvSpPr/>
          <p:nvPr/>
        </p:nvSpPr>
        <p:spPr>
          <a:xfrm>
            <a:off x="5921625" y="4173750"/>
            <a:ext cx="966300" cy="4653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Slab"/>
                <a:ea typeface="Roboto Slab"/>
                <a:cs typeface="Roboto Slab"/>
                <a:sym typeface="Roboto Slab"/>
              </a:rPr>
              <a:t>Goal</a:t>
            </a:r>
            <a:endParaRPr>
              <a:solidFill>
                <a:schemeClr val="dk1"/>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Current state of research</a:t>
            </a:r>
            <a:endParaRPr/>
          </a:p>
        </p:txBody>
      </p:sp>
      <p:sp>
        <p:nvSpPr>
          <p:cNvPr id="92" name="Google Shape;9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Slab"/>
              <a:buChar char="●"/>
            </a:pPr>
            <a:r>
              <a:rPr lang="en">
                <a:latin typeface="Roboto Slab"/>
                <a:ea typeface="Roboto Slab"/>
                <a:cs typeface="Roboto Slab"/>
                <a:sym typeface="Roboto Slab"/>
              </a:rPr>
              <a:t>Starting point: </a:t>
            </a:r>
            <a:r>
              <a:rPr lang="en">
                <a:solidFill>
                  <a:srgbClr val="00FF00"/>
                </a:solidFill>
                <a:latin typeface="Roboto Slab"/>
                <a:ea typeface="Roboto Slab"/>
                <a:cs typeface="Roboto Slab"/>
                <a:sym typeface="Roboto Slab"/>
              </a:rPr>
              <a:t>EU resources on the Taxonomy</a:t>
            </a:r>
            <a:endParaRPr>
              <a:solidFill>
                <a:srgbClr val="00FF00"/>
              </a:solidFill>
              <a:latin typeface="Roboto Slab"/>
              <a:ea typeface="Roboto Slab"/>
              <a:cs typeface="Roboto Slab"/>
              <a:sym typeface="Roboto Slab"/>
            </a:endParaRPr>
          </a:p>
          <a:p>
            <a:pPr marL="914400" lvl="1" indent="-317500" algn="l" rtl="0">
              <a:spcBef>
                <a:spcPts val="0"/>
              </a:spcBef>
              <a:spcAft>
                <a:spcPts val="0"/>
              </a:spcAft>
              <a:buSzPts val="1400"/>
              <a:buFont typeface="Roboto Slab"/>
              <a:buChar char="○"/>
            </a:pPr>
            <a:r>
              <a:rPr lang="en">
                <a:latin typeface="Roboto Slab"/>
                <a:ea typeface="Roboto Slab"/>
                <a:cs typeface="Roboto Slab"/>
                <a:sym typeface="Roboto Slab"/>
              </a:rPr>
              <a:t>Large parts of crucial information are in </a:t>
            </a:r>
            <a:r>
              <a:rPr lang="en">
                <a:solidFill>
                  <a:srgbClr val="FFFF00"/>
                </a:solidFill>
                <a:latin typeface="Roboto Slab"/>
                <a:ea typeface="Roboto Slab"/>
                <a:cs typeface="Roboto Slab"/>
                <a:sym typeface="Roboto Slab"/>
              </a:rPr>
              <a:t>free text</a:t>
            </a:r>
            <a:r>
              <a:rPr lang="en">
                <a:latin typeface="Roboto Slab"/>
                <a:ea typeface="Roboto Slab"/>
                <a:cs typeface="Roboto Slab"/>
                <a:sym typeface="Roboto Slab"/>
              </a:rPr>
              <a:t> → translating these into Linked Data be a major challenge in the project</a:t>
            </a:r>
            <a:endParaRPr>
              <a:latin typeface="Roboto Slab"/>
              <a:ea typeface="Roboto Slab"/>
              <a:cs typeface="Roboto Slab"/>
              <a:sym typeface="Roboto Slab"/>
            </a:endParaRPr>
          </a:p>
          <a:p>
            <a:pPr marL="457200" lvl="0" indent="0" algn="l" rtl="0">
              <a:spcBef>
                <a:spcPts val="1000"/>
              </a:spcBef>
              <a:spcAft>
                <a:spcPts val="0"/>
              </a:spcAft>
              <a:buNone/>
            </a:pPr>
            <a:endParaRPr>
              <a:latin typeface="Roboto Slab"/>
              <a:ea typeface="Roboto Slab"/>
              <a:cs typeface="Roboto Slab"/>
              <a:sym typeface="Roboto Slab"/>
            </a:endParaRPr>
          </a:p>
        </p:txBody>
      </p:sp>
      <p:pic>
        <p:nvPicPr>
          <p:cNvPr id="93" name="Google Shape;93;p16"/>
          <p:cNvPicPr preferRelativeResize="0"/>
          <p:nvPr/>
        </p:nvPicPr>
        <p:blipFill rotWithShape="1">
          <a:blip r:embed="rId3">
            <a:alphaModFix/>
          </a:blip>
          <a:srcRect t="21822" b="24781"/>
          <a:stretch/>
        </p:blipFill>
        <p:spPr>
          <a:xfrm>
            <a:off x="418050" y="2512625"/>
            <a:ext cx="8307901" cy="2159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Current state of research</a:t>
            </a:r>
            <a:endParaRPr/>
          </a:p>
        </p:txBody>
      </p:sp>
      <p:sp>
        <p:nvSpPr>
          <p:cNvPr id="99" name="Google Shape;99;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latin typeface="Roboto Slab"/>
              <a:ea typeface="Roboto Slab"/>
              <a:cs typeface="Roboto Slab"/>
              <a:sym typeface="Roboto Slab"/>
            </a:endParaRPr>
          </a:p>
          <a:p>
            <a:pPr marL="457200" lvl="0" indent="-342900" algn="l" rtl="0">
              <a:spcBef>
                <a:spcPts val="1000"/>
              </a:spcBef>
              <a:spcAft>
                <a:spcPts val="0"/>
              </a:spcAft>
              <a:buSzPts val="1800"/>
              <a:buFont typeface="Roboto Slab"/>
              <a:buChar char="●"/>
            </a:pPr>
            <a:r>
              <a:rPr lang="en">
                <a:latin typeface="Roboto Slab"/>
                <a:ea typeface="Roboto Slab"/>
                <a:cs typeface="Roboto Slab"/>
                <a:sym typeface="Roboto Slab"/>
              </a:rPr>
              <a:t>Directions for </a:t>
            </a:r>
            <a:r>
              <a:rPr lang="en">
                <a:solidFill>
                  <a:srgbClr val="00FF00"/>
                </a:solidFill>
                <a:latin typeface="Roboto Slab"/>
                <a:ea typeface="Roboto Slab"/>
                <a:cs typeface="Roboto Slab"/>
                <a:sym typeface="Roboto Slab"/>
              </a:rPr>
              <a:t>literature search</a:t>
            </a:r>
            <a:endParaRPr>
              <a:solidFill>
                <a:srgbClr val="00FF00"/>
              </a:solidFill>
              <a:latin typeface="Roboto Slab"/>
              <a:ea typeface="Roboto Slab"/>
              <a:cs typeface="Roboto Slab"/>
              <a:sym typeface="Roboto Slab"/>
            </a:endParaRPr>
          </a:p>
          <a:p>
            <a:pPr marL="914400" lvl="1" indent="-317500" algn="l" rtl="0">
              <a:spcBef>
                <a:spcPts val="0"/>
              </a:spcBef>
              <a:spcAft>
                <a:spcPts val="0"/>
              </a:spcAft>
              <a:buSzPts val="1400"/>
              <a:buFont typeface="Roboto Slab"/>
              <a:buChar char="○"/>
            </a:pPr>
            <a:r>
              <a:rPr lang="en">
                <a:latin typeface="Roboto Slab"/>
                <a:ea typeface="Roboto Slab"/>
                <a:cs typeface="Roboto Slab"/>
                <a:sym typeface="Roboto Slab"/>
              </a:rPr>
              <a:t>Methodologies for </a:t>
            </a:r>
            <a:r>
              <a:rPr lang="en">
                <a:solidFill>
                  <a:schemeClr val="accent6"/>
                </a:solidFill>
                <a:latin typeface="Roboto Slab"/>
                <a:ea typeface="Roboto Slab"/>
                <a:cs typeface="Roboto Slab"/>
                <a:sym typeface="Roboto Slab"/>
              </a:rPr>
              <a:t>ontology construction</a:t>
            </a:r>
            <a:endParaRPr>
              <a:solidFill>
                <a:schemeClr val="accent6"/>
              </a:solidFill>
              <a:latin typeface="Roboto Slab"/>
              <a:ea typeface="Roboto Slab"/>
              <a:cs typeface="Roboto Slab"/>
              <a:sym typeface="Roboto Slab"/>
            </a:endParaRPr>
          </a:p>
          <a:p>
            <a:pPr marL="1371600" lvl="2" indent="-317500" algn="l" rtl="0">
              <a:spcBef>
                <a:spcPts val="0"/>
              </a:spcBef>
              <a:spcAft>
                <a:spcPts val="0"/>
              </a:spcAft>
              <a:buSzPts val="1400"/>
              <a:buFont typeface="Roboto Slab"/>
              <a:buChar char="■"/>
            </a:pPr>
            <a:r>
              <a:rPr lang="en">
                <a:latin typeface="Roboto Slab"/>
                <a:ea typeface="Roboto Slab"/>
                <a:cs typeface="Roboto Slab"/>
                <a:sym typeface="Roboto Slab"/>
              </a:rPr>
              <a:t>Jones et al. (1998), Fernández-López and Gómez-Pérez (2003), Iqbal et al. (2013)...</a:t>
            </a:r>
            <a:endParaRPr>
              <a:latin typeface="Roboto Slab"/>
              <a:ea typeface="Roboto Slab"/>
              <a:cs typeface="Roboto Slab"/>
              <a:sym typeface="Roboto Slab"/>
            </a:endParaRPr>
          </a:p>
          <a:p>
            <a:pPr marL="914400" lvl="1" indent="-317500" algn="l" rtl="0">
              <a:spcBef>
                <a:spcPts val="0"/>
              </a:spcBef>
              <a:spcAft>
                <a:spcPts val="0"/>
              </a:spcAft>
              <a:buSzPts val="1400"/>
              <a:buFont typeface="Roboto Slab"/>
              <a:buChar char="○"/>
            </a:pPr>
            <a:r>
              <a:rPr lang="en">
                <a:latin typeface="Roboto Slab"/>
                <a:ea typeface="Roboto Slab"/>
                <a:cs typeface="Roboto Slab"/>
                <a:sym typeface="Roboto Slab"/>
              </a:rPr>
              <a:t>Ontology </a:t>
            </a:r>
            <a:r>
              <a:rPr lang="en">
                <a:solidFill>
                  <a:schemeClr val="accent6"/>
                </a:solidFill>
                <a:latin typeface="Roboto Slab"/>
                <a:ea typeface="Roboto Slab"/>
                <a:cs typeface="Roboto Slab"/>
                <a:sym typeface="Roboto Slab"/>
              </a:rPr>
              <a:t>evaluation methods</a:t>
            </a:r>
            <a:endParaRPr>
              <a:solidFill>
                <a:schemeClr val="accent6"/>
              </a:solidFill>
              <a:latin typeface="Roboto Slab"/>
              <a:ea typeface="Roboto Slab"/>
              <a:cs typeface="Roboto Slab"/>
              <a:sym typeface="Roboto Slab"/>
            </a:endParaRPr>
          </a:p>
          <a:p>
            <a:pPr marL="1371600" lvl="2" indent="-317500" algn="l" rtl="0">
              <a:spcBef>
                <a:spcPts val="0"/>
              </a:spcBef>
              <a:spcAft>
                <a:spcPts val="0"/>
              </a:spcAft>
              <a:buSzPts val="1400"/>
              <a:buFont typeface="Roboto Slab"/>
              <a:buChar char="■"/>
            </a:pPr>
            <a:r>
              <a:rPr lang="en">
                <a:latin typeface="Roboto Slab"/>
                <a:ea typeface="Roboto Slab"/>
                <a:cs typeface="Roboto Slab"/>
                <a:sym typeface="Roboto Slab"/>
              </a:rPr>
              <a:t>Hlomani and Stacey (2014), Poveda-Villalón (2014), Tartir et al. (2010)...</a:t>
            </a:r>
            <a:endParaRPr>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440775" y="4278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Progress so far</a:t>
            </a:r>
            <a:endParaRPr sz="777"/>
          </a:p>
        </p:txBody>
      </p:sp>
      <p:sp>
        <p:nvSpPr>
          <p:cNvPr id="105" name="Google Shape;105;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36550" algn="l" rtl="0">
              <a:lnSpc>
                <a:spcPct val="200000"/>
              </a:lnSpc>
              <a:spcBef>
                <a:spcPts val="0"/>
              </a:spcBef>
              <a:spcAft>
                <a:spcPts val="0"/>
              </a:spcAft>
              <a:buSzPts val="1700"/>
              <a:buChar char="●"/>
            </a:pPr>
            <a:r>
              <a:rPr lang="en" sz="1700"/>
              <a:t>Started from the test </a:t>
            </a:r>
            <a:r>
              <a:rPr lang="en" sz="1700">
                <a:solidFill>
                  <a:srgbClr val="00FF00"/>
                </a:solidFill>
              </a:rPr>
              <a:t>taxonomy </a:t>
            </a:r>
            <a:r>
              <a:rPr lang="en" sz="1700"/>
              <a:t>provided</a:t>
            </a:r>
            <a:endParaRPr sz="1700"/>
          </a:p>
          <a:p>
            <a:pPr marL="457200" lvl="0" indent="-336550" algn="l" rtl="0">
              <a:lnSpc>
                <a:spcPct val="200000"/>
              </a:lnSpc>
              <a:spcBef>
                <a:spcPts val="0"/>
              </a:spcBef>
              <a:spcAft>
                <a:spcPts val="0"/>
              </a:spcAft>
              <a:buSzPts val="1700"/>
              <a:buChar char="●"/>
            </a:pPr>
            <a:r>
              <a:rPr lang="en" sz="1700"/>
              <a:t>Transformed into </a:t>
            </a:r>
            <a:r>
              <a:rPr lang="en" sz="1700">
                <a:solidFill>
                  <a:schemeClr val="accent6"/>
                </a:solidFill>
              </a:rPr>
              <a:t>Turtle Language</a:t>
            </a:r>
            <a:endParaRPr sz="1700">
              <a:solidFill>
                <a:schemeClr val="accent6"/>
              </a:solidFill>
            </a:endParaRPr>
          </a:p>
          <a:p>
            <a:pPr marL="457200" lvl="0" indent="-336550" algn="l" rtl="0">
              <a:lnSpc>
                <a:spcPct val="200000"/>
              </a:lnSpc>
              <a:spcBef>
                <a:spcPts val="0"/>
              </a:spcBef>
              <a:spcAft>
                <a:spcPts val="0"/>
              </a:spcAft>
              <a:buSzPts val="1700"/>
              <a:buChar char="●"/>
            </a:pPr>
            <a:r>
              <a:rPr lang="en" sz="1700"/>
              <a:t>Created Basic </a:t>
            </a:r>
            <a:r>
              <a:rPr lang="en" sz="1700">
                <a:solidFill>
                  <a:srgbClr val="00FF00"/>
                </a:solidFill>
              </a:rPr>
              <a:t>relationships </a:t>
            </a:r>
            <a:r>
              <a:rPr lang="en" sz="1700"/>
              <a:t>of activities with sectors and naces</a:t>
            </a:r>
            <a:endParaRPr sz="1700"/>
          </a:p>
          <a:p>
            <a:pPr marL="457200" lvl="0" indent="-336550" algn="l" rtl="0">
              <a:lnSpc>
                <a:spcPct val="200000"/>
              </a:lnSpc>
              <a:spcBef>
                <a:spcPts val="0"/>
              </a:spcBef>
              <a:spcAft>
                <a:spcPts val="0"/>
              </a:spcAft>
              <a:buSzPts val="1700"/>
              <a:buChar char="●"/>
            </a:pPr>
            <a:r>
              <a:rPr lang="en" sz="1700"/>
              <a:t>Linked </a:t>
            </a:r>
            <a:r>
              <a:rPr lang="en" sz="1700">
                <a:solidFill>
                  <a:schemeClr val="accent6"/>
                </a:solidFill>
              </a:rPr>
              <a:t>Nace </a:t>
            </a:r>
            <a:r>
              <a:rPr lang="en" sz="1700"/>
              <a:t>vocabulary</a:t>
            </a:r>
            <a:endParaRPr sz="1700"/>
          </a:p>
          <a:p>
            <a:pPr marL="0" lvl="0" indent="0" algn="l" rtl="0">
              <a:spcBef>
                <a:spcPts val="0"/>
              </a:spcBef>
              <a:spcAft>
                <a:spcPts val="0"/>
              </a:spcAft>
              <a:buClr>
                <a:schemeClr val="dk1"/>
              </a:buClr>
              <a:buSzPts val="1100"/>
              <a:buFont typeface="Arial"/>
              <a:buNone/>
            </a:pPr>
            <a:endParaRPr sz="1100"/>
          </a:p>
          <a:p>
            <a:pPr marL="0" lvl="0" indent="0" algn="l" rtl="0">
              <a:spcBef>
                <a:spcPts val="0"/>
              </a:spcBef>
              <a:spcAft>
                <a:spcPts val="0"/>
              </a:spcAft>
              <a:buClr>
                <a:schemeClr val="dk1"/>
              </a:buClr>
              <a:buSzPts val="1100"/>
              <a:buFont typeface="Arial"/>
              <a:buNone/>
            </a:pPr>
            <a:endParaRPr sz="1100"/>
          </a:p>
          <a:p>
            <a:pPr marL="0" lvl="0" indent="0" algn="l" rtl="0">
              <a:spcBef>
                <a:spcPts val="0"/>
              </a:spcBef>
              <a:spcAft>
                <a:spcPts val="0"/>
              </a:spcAft>
              <a:buClr>
                <a:schemeClr val="dk1"/>
              </a:buClr>
              <a:buSzPts val="1100"/>
              <a:buFont typeface="Arial"/>
              <a:buNone/>
            </a:pP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440775" y="4278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Next steps</a:t>
            </a:r>
            <a:endParaRPr sz="777"/>
          </a:p>
        </p:txBody>
      </p:sp>
      <p:sp>
        <p:nvSpPr>
          <p:cNvPr id="111" name="Google Shape;111;p19"/>
          <p:cNvSpPr txBox="1">
            <a:spLocks noGrp="1"/>
          </p:cNvSpPr>
          <p:nvPr>
            <p:ph type="body" idx="1"/>
          </p:nvPr>
        </p:nvSpPr>
        <p:spPr>
          <a:xfrm>
            <a:off x="387900" y="1329550"/>
            <a:ext cx="8695800" cy="3239100"/>
          </a:xfrm>
          <a:prstGeom prst="rect">
            <a:avLst/>
          </a:prstGeom>
        </p:spPr>
        <p:txBody>
          <a:bodyPr spcFirstLastPara="1" wrap="square" lIns="91425" tIns="91425" rIns="91425" bIns="91425" anchor="t" anchorCtr="0">
            <a:noAutofit/>
          </a:bodyPr>
          <a:lstStyle/>
          <a:p>
            <a:pPr marL="457200" lvl="0" indent="-336550" algn="l" rtl="0">
              <a:lnSpc>
                <a:spcPct val="200000"/>
              </a:lnSpc>
              <a:spcBef>
                <a:spcPts val="0"/>
              </a:spcBef>
              <a:spcAft>
                <a:spcPts val="0"/>
              </a:spcAft>
              <a:buSzPts val="1700"/>
              <a:buChar char="●"/>
            </a:pPr>
            <a:r>
              <a:rPr lang="en" sz="1700"/>
              <a:t>Translate whole taxonomy as a </a:t>
            </a:r>
            <a:r>
              <a:rPr lang="en" sz="1700">
                <a:solidFill>
                  <a:schemeClr val="accent6"/>
                </a:solidFill>
              </a:rPr>
              <a:t>schema</a:t>
            </a:r>
            <a:endParaRPr sz="1700"/>
          </a:p>
          <a:p>
            <a:pPr marL="457200" lvl="0" indent="-336550" algn="l" rtl="0">
              <a:lnSpc>
                <a:spcPct val="200000"/>
              </a:lnSpc>
              <a:spcBef>
                <a:spcPts val="0"/>
              </a:spcBef>
              <a:spcAft>
                <a:spcPts val="0"/>
              </a:spcAft>
              <a:buSzPts val="1700"/>
              <a:buChar char="●"/>
            </a:pPr>
            <a:r>
              <a:rPr lang="en" sz="1700"/>
              <a:t>Create </a:t>
            </a:r>
            <a:r>
              <a:rPr lang="en" sz="1700">
                <a:solidFill>
                  <a:srgbClr val="00FF00"/>
                </a:solidFill>
              </a:rPr>
              <a:t>pipeline </a:t>
            </a:r>
            <a:r>
              <a:rPr lang="en" sz="1700"/>
              <a:t>for updating </a:t>
            </a:r>
            <a:r>
              <a:rPr lang="en" sz="1700">
                <a:solidFill>
                  <a:srgbClr val="00FF00"/>
                </a:solidFill>
              </a:rPr>
              <a:t>instances </a:t>
            </a:r>
            <a:r>
              <a:rPr lang="en" sz="1700"/>
              <a:t>of activities</a:t>
            </a:r>
            <a:endParaRPr sz="1700"/>
          </a:p>
          <a:p>
            <a:pPr marL="457200" lvl="0" indent="-336550" algn="l" rtl="0">
              <a:lnSpc>
                <a:spcPct val="200000"/>
              </a:lnSpc>
              <a:spcBef>
                <a:spcPts val="0"/>
              </a:spcBef>
              <a:spcAft>
                <a:spcPts val="0"/>
              </a:spcAft>
              <a:buSzPts val="1700"/>
              <a:buChar char="●"/>
            </a:pPr>
            <a:r>
              <a:rPr lang="en" sz="1700"/>
              <a:t>Extract information from </a:t>
            </a:r>
            <a:r>
              <a:rPr lang="en" sz="1700">
                <a:solidFill>
                  <a:schemeClr val="accent6"/>
                </a:solidFill>
              </a:rPr>
              <a:t>free text </a:t>
            </a:r>
            <a:r>
              <a:rPr lang="en" sz="1700"/>
              <a:t>(e.g. contribution criteria) using </a:t>
            </a:r>
            <a:r>
              <a:rPr lang="en" sz="1700">
                <a:solidFill>
                  <a:schemeClr val="accent6"/>
                </a:solidFill>
              </a:rPr>
              <a:t>NLP </a:t>
            </a:r>
            <a:r>
              <a:rPr lang="en" sz="1700"/>
              <a:t>for a sector</a:t>
            </a:r>
            <a:endParaRPr sz="1700"/>
          </a:p>
          <a:p>
            <a:pPr marL="457200" lvl="0" indent="-336550" algn="l" rtl="0">
              <a:lnSpc>
                <a:spcPct val="200000"/>
              </a:lnSpc>
              <a:spcBef>
                <a:spcPts val="0"/>
              </a:spcBef>
              <a:spcAft>
                <a:spcPts val="0"/>
              </a:spcAft>
              <a:buSzPts val="1700"/>
              <a:buChar char="●"/>
            </a:pPr>
            <a:r>
              <a:rPr lang="en" sz="1700"/>
              <a:t>Use information to </a:t>
            </a:r>
            <a:r>
              <a:rPr lang="en" sz="1700">
                <a:solidFill>
                  <a:srgbClr val="00FF00"/>
                </a:solidFill>
              </a:rPr>
              <a:t>expand schema</a:t>
            </a:r>
            <a:endParaRPr sz="1700"/>
          </a:p>
          <a:p>
            <a:pPr marL="457200" lvl="0" indent="-336550" algn="l" rtl="0">
              <a:lnSpc>
                <a:spcPct val="200000"/>
              </a:lnSpc>
              <a:spcBef>
                <a:spcPts val="0"/>
              </a:spcBef>
              <a:spcAft>
                <a:spcPts val="0"/>
              </a:spcAft>
              <a:buSzPts val="1700"/>
              <a:buChar char="●"/>
            </a:pPr>
            <a:r>
              <a:rPr lang="en" sz="1700">
                <a:solidFill>
                  <a:schemeClr val="accent6"/>
                </a:solidFill>
              </a:rPr>
              <a:t>Evaluate </a:t>
            </a:r>
            <a:r>
              <a:rPr lang="en" sz="1700"/>
              <a:t>based on methodologies or users</a:t>
            </a:r>
            <a:endParaRPr sz="1700"/>
          </a:p>
          <a:p>
            <a:pPr marL="0" lvl="0" indent="0" algn="l" rtl="0">
              <a:spcBef>
                <a:spcPts val="0"/>
              </a:spcBef>
              <a:spcAft>
                <a:spcPts val="0"/>
              </a:spcAft>
              <a:buClr>
                <a:schemeClr val="dk1"/>
              </a:buClr>
              <a:buSzPts val="1100"/>
              <a:buFont typeface="Arial"/>
              <a:buNone/>
            </a:pP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440775" y="4278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Future?</a:t>
            </a:r>
            <a:endParaRPr sz="777"/>
          </a:p>
        </p:txBody>
      </p:sp>
      <p:sp>
        <p:nvSpPr>
          <p:cNvPr id="117" name="Google Shape;117;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36550" algn="l" rtl="0">
              <a:lnSpc>
                <a:spcPct val="200000"/>
              </a:lnSpc>
              <a:spcBef>
                <a:spcPts val="0"/>
              </a:spcBef>
              <a:spcAft>
                <a:spcPts val="0"/>
              </a:spcAft>
              <a:buSzPts val="1700"/>
              <a:buChar char="●"/>
            </a:pPr>
            <a:r>
              <a:rPr lang="en" sz="1700">
                <a:solidFill>
                  <a:srgbClr val="00FF00"/>
                </a:solidFill>
              </a:rPr>
              <a:t>Platform </a:t>
            </a:r>
            <a:r>
              <a:rPr lang="en" sz="1700"/>
              <a:t>for browsing the taxonomy in Linked Data format</a:t>
            </a:r>
            <a:endParaRPr sz="1700"/>
          </a:p>
          <a:p>
            <a:pPr marL="457200" lvl="0" indent="-336550" algn="l" rtl="0">
              <a:lnSpc>
                <a:spcPct val="200000"/>
              </a:lnSpc>
              <a:spcBef>
                <a:spcPts val="0"/>
              </a:spcBef>
              <a:spcAft>
                <a:spcPts val="0"/>
              </a:spcAft>
              <a:buSzPts val="1700"/>
              <a:buChar char="●"/>
            </a:pPr>
            <a:r>
              <a:rPr lang="en" sz="1700"/>
              <a:t>Standardise for </a:t>
            </a:r>
            <a:r>
              <a:rPr lang="en" sz="1700">
                <a:solidFill>
                  <a:srgbClr val="FFFF00"/>
                </a:solidFill>
              </a:rPr>
              <a:t>other sectors</a:t>
            </a:r>
            <a:endParaRPr sz="1700">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and resources</a:t>
            </a:r>
            <a:endParaRPr/>
          </a:p>
        </p:txBody>
      </p:sp>
      <p:sp>
        <p:nvSpPr>
          <p:cNvPr id="123" name="Google Shape;123;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highlight>
                  <a:schemeClr val="lt1"/>
                </a:highlight>
              </a:rPr>
              <a:t>We are currently using the data from EU Taxonomy and we decided to focus on the activities of </a:t>
            </a:r>
            <a:r>
              <a:rPr lang="en">
                <a:solidFill>
                  <a:schemeClr val="accent6"/>
                </a:solidFill>
                <a:highlight>
                  <a:schemeClr val="lt1"/>
                </a:highlight>
              </a:rPr>
              <a:t>one sector</a:t>
            </a:r>
            <a:r>
              <a:rPr lang="en">
                <a:highlight>
                  <a:schemeClr val="lt1"/>
                </a:highlight>
              </a:rPr>
              <a:t> as the input data to proceed our research. </a:t>
            </a:r>
            <a:endParaRPr>
              <a:highlight>
                <a:schemeClr val="lt1"/>
              </a:highlight>
            </a:endParaRPr>
          </a:p>
          <a:p>
            <a:pPr marL="0" lvl="0" indent="0" algn="l" rtl="0">
              <a:spcBef>
                <a:spcPts val="0"/>
              </a:spcBef>
              <a:spcAft>
                <a:spcPts val="0"/>
              </a:spcAft>
              <a:buClr>
                <a:schemeClr val="dk1"/>
              </a:buClr>
              <a:buSzPts val="1100"/>
              <a:buFont typeface="Arial"/>
              <a:buNone/>
            </a:pPr>
            <a:br>
              <a:rPr lang="en">
                <a:highlight>
                  <a:schemeClr val="lt1"/>
                </a:highlight>
              </a:rPr>
            </a:br>
            <a:r>
              <a:rPr lang="en">
                <a:highlight>
                  <a:schemeClr val="lt1"/>
                </a:highlight>
              </a:rPr>
              <a:t>Publicly available </a:t>
            </a:r>
            <a:r>
              <a:rPr lang="en">
                <a:solidFill>
                  <a:srgbClr val="00FF00"/>
                </a:solidFill>
                <a:highlight>
                  <a:schemeClr val="lt1"/>
                </a:highlight>
              </a:rPr>
              <a:t>vocabularies</a:t>
            </a:r>
            <a:endParaRPr>
              <a:solidFill>
                <a:srgbClr val="00FF00"/>
              </a:solidFill>
              <a:highlight>
                <a:schemeClr val="lt1"/>
              </a:highlight>
            </a:endParaRPr>
          </a:p>
          <a:p>
            <a:pPr marL="0" lvl="0" indent="0" algn="l" rtl="0">
              <a:spcBef>
                <a:spcPts val="0"/>
              </a:spcBef>
              <a:spcAft>
                <a:spcPts val="0"/>
              </a:spcAft>
              <a:buClr>
                <a:schemeClr val="dk1"/>
              </a:buClr>
              <a:buSzPts val="1100"/>
              <a:buFont typeface="Arial"/>
              <a:buNone/>
            </a:pPr>
            <a:endParaRPr>
              <a:highlight>
                <a:schemeClr val="lt1"/>
              </a:highlight>
            </a:endParaRPr>
          </a:p>
          <a:p>
            <a:pPr marL="0" lvl="0" indent="0" algn="l" rtl="0">
              <a:spcBef>
                <a:spcPts val="0"/>
              </a:spcBef>
              <a:spcAft>
                <a:spcPts val="0"/>
              </a:spcAft>
              <a:buClr>
                <a:schemeClr val="dk1"/>
              </a:buClr>
              <a:buSzPts val="1100"/>
              <a:buFont typeface="Arial"/>
              <a:buNone/>
            </a:pPr>
            <a:r>
              <a:rPr lang="en">
                <a:solidFill>
                  <a:schemeClr val="accent6"/>
                </a:solidFill>
                <a:highlight>
                  <a:schemeClr val="lt1"/>
                </a:highlight>
              </a:rPr>
              <a:t>NLP </a:t>
            </a:r>
            <a:r>
              <a:rPr lang="en">
                <a:highlight>
                  <a:schemeClr val="lt1"/>
                </a:highlight>
              </a:rPr>
              <a:t>and </a:t>
            </a:r>
            <a:r>
              <a:rPr lang="en">
                <a:solidFill>
                  <a:schemeClr val="accent6"/>
                </a:solidFill>
                <a:highlight>
                  <a:schemeClr val="lt1"/>
                </a:highlight>
              </a:rPr>
              <a:t>ML </a:t>
            </a:r>
            <a:r>
              <a:rPr lang="en">
                <a:highlight>
                  <a:schemeClr val="lt1"/>
                </a:highlight>
              </a:rPr>
              <a:t>for extracting information from free text.</a:t>
            </a:r>
            <a:endParaRPr>
              <a:highlight>
                <a:schemeClr val="lt1"/>
              </a:highlight>
            </a:endParaRPr>
          </a:p>
          <a:p>
            <a:pPr marL="0" lvl="0" indent="0" algn="l" rtl="0">
              <a:spcBef>
                <a:spcPts val="0"/>
              </a:spcBef>
              <a:spcAft>
                <a:spcPts val="0"/>
              </a:spcAft>
              <a:buClr>
                <a:schemeClr val="dk1"/>
              </a:buClr>
              <a:buSzPts val="1100"/>
              <a:buFont typeface="Arial"/>
              <a:buNone/>
            </a:pPr>
            <a:endParaRPr>
              <a:highlight>
                <a:schemeClr val="lt1"/>
              </a:highlight>
            </a:endParaRPr>
          </a:p>
          <a:p>
            <a:pPr marL="0" lvl="0" indent="0" algn="l" rtl="0">
              <a:spcBef>
                <a:spcPts val="0"/>
              </a:spcBef>
              <a:spcAft>
                <a:spcPts val="0"/>
              </a:spcAft>
              <a:buClr>
                <a:schemeClr val="dk1"/>
              </a:buClr>
              <a:buSzPts val="1100"/>
              <a:buFont typeface="Arial"/>
              <a:buNone/>
            </a:pPr>
            <a:r>
              <a:rPr lang="en">
                <a:solidFill>
                  <a:srgbClr val="00FF00"/>
                </a:solidFill>
                <a:highlight>
                  <a:schemeClr val="lt1"/>
                </a:highlight>
              </a:rPr>
              <a:t>Evaluation </a:t>
            </a:r>
            <a:r>
              <a:rPr lang="en">
                <a:highlight>
                  <a:schemeClr val="lt1"/>
                </a:highlight>
              </a:rPr>
              <a:t>tools and platforms.</a:t>
            </a:r>
            <a:endParaRPr>
              <a:highlight>
                <a:schemeClr val="lt1"/>
              </a:highlight>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1201</Words>
  <Application>Microsoft Office PowerPoint</Application>
  <PresentationFormat>On-screen Show (16:9)</PresentationFormat>
  <Paragraphs>76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Roboto</vt:lpstr>
      <vt:lpstr>Roboto Slab</vt:lpstr>
      <vt:lpstr>Marina</vt:lpstr>
      <vt:lpstr>DSP: Semmtech Ideation Group F4</vt:lpstr>
      <vt:lpstr>The challenge</vt:lpstr>
      <vt:lpstr>How can we share the EU taxonomy as Linked Data?</vt:lpstr>
      <vt:lpstr>Current state of research</vt:lpstr>
      <vt:lpstr>Current state of research</vt:lpstr>
      <vt:lpstr>Progress so far</vt:lpstr>
      <vt:lpstr>Next steps</vt:lpstr>
      <vt:lpstr>Future?</vt:lpstr>
      <vt:lpstr>Data and resources</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DSP: Ideation  Group F4</dc:title>
  <dc:creator>Dimitrios Papadopoulos</dc:creator>
  <cp:lastModifiedBy>Dimitrios Papadopoulos</cp:lastModifiedBy>
  <cp:revision>3</cp:revision>
  <dcterms:modified xsi:type="dcterms:W3CDTF">2023-11-03T15:02:46Z</dcterms:modified>
</cp:coreProperties>
</file>