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Tomorrow" charset="1" panose="00000000000000000000"/>
      <p:regular r:id="rId37"/>
    </p:embeddedFont>
    <p:embeddedFont>
      <p:font typeface="Mina" charset="1" panose="02000503000000000000"/>
      <p:regular r:id="rId38"/>
    </p:embeddedFont>
    <p:embeddedFont>
      <p:font typeface="Mina Bold" charset="1" panose="02000803000000000000"/>
      <p:regular r:id="rId39"/>
    </p:embeddedFont>
    <p:embeddedFont>
      <p:font typeface="Inter" charset="1" panose="020B0502030000000004"/>
      <p:regular r:id="rId43"/>
    </p:embeddedFont>
    <p:embeddedFont>
      <p:font typeface="Inter Bold" charset="1" panose="020B0802030000000004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Masters/notesMaster1.xml" Type="http://schemas.openxmlformats.org/officeDocument/2006/relationships/notesMaster"/><Relationship Id="rId41" Target="theme/theme2.xml" Type="http://schemas.openxmlformats.org/officeDocument/2006/relationships/theme"/><Relationship Id="rId42" Target="notesSlides/notesSlide1.xml" Type="http://schemas.openxmlformats.org/officeDocument/2006/relationships/notes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notesSlides/notesSlide2.xml" Type="http://schemas.openxmlformats.org/officeDocument/2006/relationships/notesSlide"/><Relationship Id="rId46" Target="notesSlides/notesSlide3.xml" Type="http://schemas.openxmlformats.org/officeDocument/2006/relationships/notesSlide"/><Relationship Id="rId47" Target="notesSlides/notesSlide4.xml" Type="http://schemas.openxmlformats.org/officeDocument/2006/relationships/notesSlide"/><Relationship Id="rId48" Target="notesSlides/notesSlide5.xml" Type="http://schemas.openxmlformats.org/officeDocument/2006/relationships/notesSlide"/><Relationship Id="rId49" Target="notesSlides/notesSlide6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7.xml" Type="http://schemas.openxmlformats.org/officeDocument/2006/relationships/notesSlide"/><Relationship Id="rId51" Target="notesSlides/notesSlide8.xml" Type="http://schemas.openxmlformats.org/officeDocument/2006/relationships/notesSlide"/><Relationship Id="rId52" Target="notesSlides/notesSlide9.xml" Type="http://schemas.openxmlformats.org/officeDocument/2006/relationships/notesSlide"/><Relationship Id="rId53" Target="notesSlides/notesSlide10.xml" Type="http://schemas.openxmlformats.org/officeDocument/2006/relationships/notesSlide"/><Relationship Id="rId54" Target="notesSlides/notesSlide11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Malware Delivery: Acts as a "loader" to install any type of malware (ransomware, spyware, etc.).</a:t>
            </a:r>
          </a:p>
          <a:p>
            <a:r>
              <a:rPr lang="en-US"/>
              <a:t/>
            </a:r>
          </a:p>
          <a:p>
            <a:r>
              <a:rPr lang="en-US"/>
              <a:t>Rapid Spread: Uses infected email accounts to spam contacts and brute-force network access.</a:t>
            </a:r>
          </a:p>
          <a:p>
            <a:r>
              <a:rPr lang="en-US"/>
              <a:t/>
            </a:r>
          </a:p>
          <a:p>
            <a:r>
              <a:rPr lang="en-US"/>
              <a:t>Evasion: Detects and adapts to its environment to avoid removal or detection.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Now let’s take a look at the real-world impact of Emotet in the case of Rockingham County Schools.</a:t>
            </a:r>
          </a:p>
          <a:p>
            <a:r>
              <a:rPr lang="en-US"/>
              <a:t/>
            </a:r>
          </a:p>
          <a:p>
            <a:r>
              <a:rPr lang="en-US"/>
              <a:t>This attack started with a phishing email. Once the malicious attachment was opened, the malware infiltrated the school’s network.</a:t>
            </a:r>
          </a:p>
          <a:p>
            <a:r>
              <a:rPr lang="en-US"/>
              <a:t/>
            </a:r>
          </a:p>
          <a:p>
            <a:r>
              <a:rPr lang="en-US"/>
              <a:t>The damage was severe. Their systems were completely disabled for two weeks.</a:t>
            </a:r>
          </a:p>
          <a:p>
            <a:r>
              <a:rPr lang="en-US"/>
              <a:t/>
            </a:r>
          </a:p>
          <a:p>
            <a:r>
              <a:rPr lang="en-US"/>
              <a:t>Beyond downtime, the financial impact was massive with over $1.4 million in losses.</a:t>
            </a:r>
          </a:p>
          <a:p>
            <a:r>
              <a:rPr lang="en-US"/>
              <a:t/>
            </a:r>
          </a:p>
          <a:p>
            <a:r>
              <a:rPr lang="en-US"/>
              <a:t>This case clearly highlights how a single phishing email can escalate into a full-blown cyber crisis.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Now let’s take a look at the real-world impact of Emotet in the case of Rockingham County Schools.</a:t>
            </a:r>
          </a:p>
          <a:p>
            <a:r>
              <a:rPr lang="en-US"/>
              <a:t/>
            </a:r>
          </a:p>
          <a:p>
            <a:r>
              <a:rPr lang="en-US"/>
              <a:t>This attack started with a phishing email. Once the malicious attachment was opened, the malware infiltrated the school’s network.</a:t>
            </a:r>
          </a:p>
          <a:p>
            <a:r>
              <a:rPr lang="en-US"/>
              <a:t/>
            </a:r>
          </a:p>
          <a:p>
            <a:r>
              <a:rPr lang="en-US"/>
              <a:t>The damage was severe. Their systems were completely disabled for two weeks.</a:t>
            </a:r>
          </a:p>
          <a:p>
            <a:r>
              <a:rPr lang="en-US"/>
              <a:t/>
            </a:r>
          </a:p>
          <a:p>
            <a:r>
              <a:rPr lang="en-US"/>
              <a:t>Beyond downtime, the financial impact was massive with over $1.4 million in losses.</a:t>
            </a:r>
          </a:p>
          <a:p>
            <a:r>
              <a:rPr lang="en-US"/>
              <a:t/>
            </a:r>
          </a:p>
          <a:p>
            <a:r>
              <a:rPr lang="en-US"/>
              <a:t>This case clearly highlights how a single phishing email can escalate into a full-blown cyber crisis.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Malware Delivery: Acts as a "loader" to install any type of malware (ransomware, spyware, etc.).</a:t>
            </a:r>
          </a:p>
          <a:p>
            <a:r>
              <a:rPr lang="en-US"/>
              <a:t/>
            </a:r>
          </a:p>
          <a:p>
            <a:r>
              <a:rPr lang="en-US"/>
              <a:t>Rapid Spread: Uses infected email accounts to spam contacts and brute-force network access.</a:t>
            </a:r>
          </a:p>
          <a:p>
            <a:r>
              <a:rPr lang="en-US"/>
              <a:t/>
            </a:r>
          </a:p>
          <a:p>
            <a:r>
              <a:rPr lang="en-US"/>
              <a:t>Evasion: Detects and adapts to its environment to avoid removal or detection.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Malware Delivery: Acts as a "loader" to install any type of malware (ransomware, spyware, etc.).</a:t>
            </a:r>
          </a:p>
          <a:p>
            <a:r>
              <a:rPr lang="en-US"/>
              <a:t/>
            </a:r>
          </a:p>
          <a:p>
            <a:r>
              <a:rPr lang="en-US"/>
              <a:t>Rapid Spread: Uses infected email accounts to spam contacts and brute-force network access.</a:t>
            </a:r>
          </a:p>
          <a:p>
            <a:r>
              <a:rPr lang="en-US"/>
              <a:t/>
            </a:r>
          </a:p>
          <a:p>
            <a:r>
              <a:rPr lang="en-US"/>
              <a:t>Evasion: Detects and adapts to its environment to avoid removal or detection.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 am Chermine</a:t>
            </a:r>
          </a:p>
          <a:p>
            <a:r>
              <a:rPr lang="en-US"/>
              <a:t>Now we will talk about the second case study on Emotet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It is a type of trojan malware</a:t>
            </a:r>
          </a:p>
          <a:p>
            <a:r>
              <a:rPr lang="en-US"/>
              <a:t/>
            </a:r>
          </a:p>
          <a:p>
            <a:r>
              <a:rPr lang="en-US"/>
              <a:t>It has the following characteristics:</a:t>
            </a:r>
          </a:p>
          <a:p>
            <a:r>
              <a:rPr lang="en-US"/>
              <a:t/>
            </a:r>
          </a:p>
          <a:p>
            <a:r>
              <a:rPr lang="en-US"/>
              <a:t>Originally, Emotet started as a banking trojan, stealing sensitive information.</a:t>
            </a:r>
          </a:p>
          <a:p>
            <a:r>
              <a:rPr lang="en-US"/>
              <a:t/>
            </a:r>
          </a:p>
          <a:p>
            <a:r>
              <a:rPr lang="en-US"/>
              <a:t>But over time, it evolved into something much more powerful:</a:t>
            </a:r>
          </a:p>
          <a:p>
            <a:r>
              <a:rPr lang="en-US"/>
              <a:t>It became a malware delivery platform, which means it installs and runs other types of malware.</a:t>
            </a:r>
          </a:p>
          <a:p>
            <a:r>
              <a:rPr lang="en-US"/>
              <a:t/>
            </a:r>
          </a:p>
          <a:p>
            <a:r>
              <a:rPr lang="en-US"/>
              <a:t>It spreads in a worm-like fashion, quickly moving across networks and infecting other machines automatically.</a:t>
            </a:r>
          </a:p>
          <a:p>
            <a:r>
              <a:rPr lang="en-US"/>
              <a:t/>
            </a:r>
          </a:p>
          <a:p>
            <a:r>
              <a:rPr lang="en-US"/>
              <a:t>It uses advanced anti-detection tactics to avoid being caught by antivirus software, making it harder to detect and remove once it’s in the system.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Let me walk you through the infection chain of Emotet.</a:t>
            </a:r>
          </a:p>
          <a:p>
            <a:r>
              <a:rPr lang="en-US"/>
              <a:t/>
            </a:r>
          </a:p>
          <a:p>
            <a:r>
              <a:rPr lang="en-US"/>
              <a:t>It typically starts with a phishing email.</a:t>
            </a:r>
          </a:p>
          <a:p>
            <a:r>
              <a:rPr lang="en-US"/>
              <a:t/>
            </a:r>
          </a:p>
          <a:p>
            <a:r>
              <a:rPr lang="en-US"/>
              <a:t>When the victim opens the attachment in that email, it contains a malicious macro.</a:t>
            </a:r>
          </a:p>
          <a:p>
            <a:r>
              <a:rPr lang="en-US"/>
              <a:t/>
            </a:r>
          </a:p>
          <a:p>
            <a:r>
              <a:rPr lang="en-US"/>
              <a:t>If the user enables the macro, it executes a script, such as PowerShell or JavaScript. This script’s job is to download the Emotet malware onto the system.</a:t>
            </a:r>
          </a:p>
          <a:p>
            <a:r>
              <a:rPr lang="en-US"/>
              <a:t/>
            </a:r>
          </a:p>
          <a:p>
            <a:r>
              <a:rPr lang="en-US"/>
              <a:t>Once Emotet is installed, it reaches out to a C2 server to receive further instructions.</a:t>
            </a:r>
          </a:p>
          <a:p>
            <a:r>
              <a:rPr lang="en-US"/>
              <a:t/>
            </a:r>
          </a:p>
          <a:p>
            <a:r>
              <a:rPr lang="en-US"/>
              <a:t>At this point, the attacker can download additional malware, steal data, or even use the infected machine to spread Emotet further inside the network.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slide outlines the 10 key stages in Emotet’s attack lifecycle.</a:t>
            </a:r>
          </a:p>
          <a:p>
            <a:r>
              <a:rPr lang="en-US"/>
              <a:t/>
            </a:r>
          </a:p>
          <a:p>
            <a:r>
              <a:rPr lang="en-US"/>
              <a:t>1. Initial Access: Emotet enters through phishing emails with malicious attachments.</a:t>
            </a:r>
          </a:p>
          <a:p>
            <a:r>
              <a:rPr lang="en-US"/>
              <a:t/>
            </a:r>
          </a:p>
          <a:p>
            <a:r>
              <a:rPr lang="en-US"/>
              <a:t>2. Execution: When the user enables macros, the malware executes.</a:t>
            </a:r>
          </a:p>
          <a:p>
            <a:r>
              <a:rPr lang="en-US"/>
              <a:t/>
            </a:r>
          </a:p>
          <a:p>
            <a:r>
              <a:rPr lang="en-US"/>
              <a:t>3. Persistence: It adds itself to the startup folder or registry to survive reboots.</a:t>
            </a:r>
          </a:p>
          <a:p>
            <a:r>
              <a:rPr lang="en-US"/>
              <a:t/>
            </a:r>
          </a:p>
          <a:p>
            <a:r>
              <a:rPr lang="en-US"/>
              <a:t>4. Privilege Escalation: Injects code into system processes to gain higher privileges.</a:t>
            </a:r>
          </a:p>
          <a:p>
            <a:r>
              <a:rPr lang="en-US"/>
              <a:t/>
            </a:r>
          </a:p>
          <a:p>
            <a:r>
              <a:rPr lang="en-US"/>
              <a:t>5. Defense Evasion: Uses obfuscation to bypass antivirus detection.</a:t>
            </a:r>
          </a:p>
          <a:p>
            <a:r>
              <a:rPr lang="en-US"/>
              <a:t/>
            </a:r>
          </a:p>
          <a:p>
            <a:r>
              <a:rPr lang="en-US"/>
              <a:t>6. Credential Access: Attempts to brute-force network passwords.</a:t>
            </a:r>
          </a:p>
          <a:p>
            <a:r>
              <a:rPr lang="en-US"/>
              <a:t/>
            </a:r>
          </a:p>
          <a:p>
            <a:r>
              <a:rPr lang="en-US"/>
              <a:t>7. Discovery: Scans the system and network for further targets.</a:t>
            </a:r>
          </a:p>
          <a:p>
            <a:r>
              <a:rPr lang="en-US"/>
              <a:t/>
            </a:r>
          </a:p>
          <a:p>
            <a:r>
              <a:rPr lang="en-US"/>
              <a:t>8. Lateral Movement: Spreads via SMB to other devices in the network.</a:t>
            </a:r>
          </a:p>
          <a:p>
            <a:r>
              <a:rPr lang="en-US"/>
              <a:t/>
            </a:r>
          </a:p>
          <a:p>
            <a:r>
              <a:rPr lang="en-US"/>
              <a:t>9. Command and Control: Connects to C2 servers for instructions and payloads.</a:t>
            </a:r>
          </a:p>
          <a:p>
            <a:r>
              <a:rPr lang="en-US"/>
              <a:t/>
            </a:r>
          </a:p>
          <a:p>
            <a:r>
              <a:rPr lang="en-US"/>
              <a:t>10. Impact: Can deploy ransomware or steal data, causing major disruptions.</a:t>
            </a:r>
          </a:p>
          <a:p>
            <a:r>
              <a:rPr lang="en-US"/>
              <a:t/>
            </a:r>
          </a:p>
          <a:p>
            <a:r>
              <a:rPr lang="en-US"/>
              <a:t>Emotet operates like a professional-grade toolkit, following a structured, stealthy approach that makes it highly effective and dangerous.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Now let’s take a look at the real-world impact of Emotet in the case of Rockingham County Schools.</a:t>
            </a:r>
          </a:p>
          <a:p>
            <a:r>
              <a:rPr lang="en-US"/>
              <a:t/>
            </a:r>
          </a:p>
          <a:p>
            <a:r>
              <a:rPr lang="en-US"/>
              <a:t>This attack started with a phishing email. Once the malicious attachment was opened, the malware infiltrated the school’s network.</a:t>
            </a:r>
          </a:p>
          <a:p>
            <a:r>
              <a:rPr lang="en-US"/>
              <a:t/>
            </a:r>
          </a:p>
          <a:p>
            <a:r>
              <a:rPr lang="en-US"/>
              <a:t>The damage was severe. Their systems were completely disabled for two weeks.</a:t>
            </a:r>
          </a:p>
          <a:p>
            <a:r>
              <a:rPr lang="en-US"/>
              <a:t/>
            </a:r>
          </a:p>
          <a:p>
            <a:r>
              <a:rPr lang="en-US"/>
              <a:t>Beyond downtime, the financial impact was massive with over $1.4 million in losses.</a:t>
            </a:r>
          </a:p>
          <a:p>
            <a:r>
              <a:rPr lang="en-US"/>
              <a:t/>
            </a:r>
          </a:p>
          <a:p>
            <a:r>
              <a:rPr lang="en-US"/>
              <a:t>This case clearly highlights how a single phishing email can escalate into a full-blown cyber crisis.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One of the key vulnerabilities that can be exploited by Emotet is CVE-2021-43890, a spoofing vulnerability in the Microsoft Windows AppX Installer.</a:t>
            </a:r>
          </a:p>
          <a:p>
            <a:r>
              <a:rPr lang="en-US"/>
              <a:t/>
            </a:r>
          </a:p>
          <a:p>
            <a:r>
              <a:rPr lang="en-US"/>
              <a:t>This flaw allows attackers to create malicious AppX packages and make them appear as legitimate apps. If a user installs one of these spoofed apps, it could be used to silently deploy malware, such as Emotet, in the background.</a:t>
            </a:r>
          </a:p>
          <a:p>
            <a:r>
              <a:rPr lang="en-US"/>
              <a:t/>
            </a:r>
          </a:p>
          <a:p>
            <a:r>
              <a:rPr lang="en-US"/>
              <a:t>This vulnerability has a CVSS score of 7.1 out of 10, placing it in the high severity category. It affects multiple versions of Windows.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jpe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jpe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jpe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jpe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3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1.png" Type="http://schemas.openxmlformats.org/officeDocument/2006/relationships/image"/><Relationship Id="rId4" Target="../media/image2.jpe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5.pn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jpeg" Type="http://schemas.openxmlformats.org/officeDocument/2006/relationships/image"/><Relationship Id="rId4" Target="https://www.cloudflare.com/learning/ddos/glossary/internet-of-things-iot/" TargetMode="External" Type="http://schemas.openxmlformats.org/officeDocument/2006/relationships/hyperlink"/><Relationship Id="rId5" Target="https://www.cloudflare.com/learning/ddos/glossary/internet-of-things-iot/" TargetMode="External" Type="http://schemas.openxmlformats.org/officeDocument/2006/relationships/hyperlink"/><Relationship Id="rId6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jpe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99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9156" y="4542866"/>
            <a:ext cx="12429688" cy="140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44"/>
              </a:lnSpc>
              <a:spcBef>
                <a:spcPct val="0"/>
              </a:spcBef>
            </a:pPr>
            <a:r>
              <a:rPr lang="en-US" sz="105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SC3010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29156" y="6345990"/>
            <a:ext cx="12429688" cy="85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9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Group 31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08607">
            <a:off x="671000" y="-1841693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770081" y="2273107"/>
            <a:ext cx="5200366" cy="7177131"/>
            <a:chOff x="0" y="0"/>
            <a:chExt cx="1301374" cy="17960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1374" cy="1796053"/>
            </a:xfrm>
            <a:custGeom>
              <a:avLst/>
              <a:gdLst/>
              <a:ahLst/>
              <a:cxnLst/>
              <a:rect r="r" b="b" t="t" l="l"/>
              <a:pathLst>
                <a:path h="1796053" w="1301374">
                  <a:moveTo>
                    <a:pt x="41684" y="0"/>
                  </a:moveTo>
                  <a:lnTo>
                    <a:pt x="1259690" y="0"/>
                  </a:lnTo>
                  <a:cubicBezTo>
                    <a:pt x="1270745" y="0"/>
                    <a:pt x="1281348" y="4392"/>
                    <a:pt x="1289165" y="12209"/>
                  </a:cubicBezTo>
                  <a:cubicBezTo>
                    <a:pt x="1296982" y="20026"/>
                    <a:pt x="1301374" y="30629"/>
                    <a:pt x="1301374" y="41684"/>
                  </a:cubicBezTo>
                  <a:lnTo>
                    <a:pt x="1301374" y="1754369"/>
                  </a:lnTo>
                  <a:cubicBezTo>
                    <a:pt x="1301374" y="1777390"/>
                    <a:pt x="1282711" y="1796053"/>
                    <a:pt x="1259690" y="1796053"/>
                  </a:cubicBezTo>
                  <a:lnTo>
                    <a:pt x="41684" y="1796053"/>
                  </a:lnTo>
                  <a:cubicBezTo>
                    <a:pt x="18663" y="1796053"/>
                    <a:pt x="0" y="1777390"/>
                    <a:pt x="0" y="1754369"/>
                  </a:cubicBezTo>
                  <a:lnTo>
                    <a:pt x="0" y="41684"/>
                  </a:lnTo>
                  <a:cubicBezTo>
                    <a:pt x="0" y="18663"/>
                    <a:pt x="18663" y="0"/>
                    <a:pt x="4168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301374" cy="1891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IP Scan</a:t>
              </a:r>
            </a:p>
            <a:p>
              <a:pPr algn="just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Scans networks by randomly generating IP addresses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2273107"/>
            <a:ext cx="10356533" cy="7177131"/>
          </a:xfrm>
          <a:custGeom>
            <a:avLst/>
            <a:gdLst/>
            <a:ahLst/>
            <a:cxnLst/>
            <a:rect r="r" b="b" t="t" l="l"/>
            <a:pathLst>
              <a:path h="7177131" w="10356533">
                <a:moveTo>
                  <a:pt x="0" y="0"/>
                </a:moveTo>
                <a:lnTo>
                  <a:pt x="10356533" y="0"/>
                </a:lnTo>
                <a:lnTo>
                  <a:pt x="10356533" y="7177131"/>
                </a:lnTo>
                <a:lnTo>
                  <a:pt x="0" y="7177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81252" y="1152525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Source Code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08607">
            <a:off x="671000" y="-1841693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66839" y="2273107"/>
            <a:ext cx="6903608" cy="7177131"/>
            <a:chOff x="0" y="0"/>
            <a:chExt cx="1727605" cy="17960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7605" cy="1796053"/>
            </a:xfrm>
            <a:custGeom>
              <a:avLst/>
              <a:gdLst/>
              <a:ahLst/>
              <a:cxnLst/>
              <a:rect r="r" b="b" t="t" l="l"/>
              <a:pathLst>
                <a:path h="1796053" w="1727605">
                  <a:moveTo>
                    <a:pt x="31400" y="0"/>
                  </a:moveTo>
                  <a:lnTo>
                    <a:pt x="1696205" y="0"/>
                  </a:lnTo>
                  <a:cubicBezTo>
                    <a:pt x="1704532" y="0"/>
                    <a:pt x="1712519" y="3308"/>
                    <a:pt x="1718408" y="9197"/>
                  </a:cubicBezTo>
                  <a:cubicBezTo>
                    <a:pt x="1724296" y="15086"/>
                    <a:pt x="1727605" y="23072"/>
                    <a:pt x="1727605" y="31400"/>
                  </a:cubicBezTo>
                  <a:lnTo>
                    <a:pt x="1727605" y="1764653"/>
                  </a:lnTo>
                  <a:cubicBezTo>
                    <a:pt x="1727605" y="1772981"/>
                    <a:pt x="1724296" y="1780967"/>
                    <a:pt x="1718408" y="1786856"/>
                  </a:cubicBezTo>
                  <a:cubicBezTo>
                    <a:pt x="1712519" y="1792745"/>
                    <a:pt x="1704532" y="1796053"/>
                    <a:pt x="1696205" y="1796053"/>
                  </a:cubicBezTo>
                  <a:lnTo>
                    <a:pt x="31400" y="1796053"/>
                  </a:lnTo>
                  <a:cubicBezTo>
                    <a:pt x="23072" y="1796053"/>
                    <a:pt x="15086" y="1792745"/>
                    <a:pt x="9197" y="1786856"/>
                  </a:cubicBezTo>
                  <a:cubicBezTo>
                    <a:pt x="3308" y="1780967"/>
                    <a:pt x="0" y="1772981"/>
                    <a:pt x="0" y="1764653"/>
                  </a:cubicBezTo>
                  <a:lnTo>
                    <a:pt x="0" y="31400"/>
                  </a:lnTo>
                  <a:cubicBezTo>
                    <a:pt x="0" y="23072"/>
                    <a:pt x="3308" y="15086"/>
                    <a:pt x="9197" y="9197"/>
                  </a:cubicBezTo>
                  <a:cubicBezTo>
                    <a:pt x="15086" y="3308"/>
                    <a:pt x="23072" y="0"/>
                    <a:pt x="31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727605" cy="1891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Scans networks by randomly generating IP addresses</a:t>
              </a:r>
            </a:p>
            <a:p>
              <a:pPr algn="just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Whitelist of IP addresses 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2273107"/>
            <a:ext cx="8728223" cy="6755987"/>
          </a:xfrm>
          <a:custGeom>
            <a:avLst/>
            <a:gdLst/>
            <a:ahLst/>
            <a:cxnLst/>
            <a:rect r="r" b="b" t="t" l="l"/>
            <a:pathLst>
              <a:path h="6755987" w="8728223">
                <a:moveTo>
                  <a:pt x="0" y="0"/>
                </a:moveTo>
                <a:lnTo>
                  <a:pt x="8728223" y="0"/>
                </a:lnTo>
                <a:lnTo>
                  <a:pt x="8728223" y="6755987"/>
                </a:lnTo>
                <a:lnTo>
                  <a:pt x="0" y="6755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595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81252" y="1152525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Source Code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08607">
            <a:off x="671000" y="-1841693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2371" y="2273107"/>
            <a:ext cx="8544204" cy="7177131"/>
          </a:xfrm>
          <a:custGeom>
            <a:avLst/>
            <a:gdLst/>
            <a:ahLst/>
            <a:cxnLst/>
            <a:rect r="r" b="b" t="t" l="l"/>
            <a:pathLst>
              <a:path h="7177131" w="8544204">
                <a:moveTo>
                  <a:pt x="0" y="0"/>
                </a:moveTo>
                <a:lnTo>
                  <a:pt x="8544203" y="0"/>
                </a:lnTo>
                <a:lnTo>
                  <a:pt x="8544203" y="7177131"/>
                </a:lnTo>
                <a:lnTo>
                  <a:pt x="0" y="7177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81252" y="1152525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Source Code Analysis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066839" y="2273107"/>
            <a:ext cx="6903608" cy="7177131"/>
            <a:chOff x="0" y="0"/>
            <a:chExt cx="1727605" cy="17960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7605" cy="1796053"/>
            </a:xfrm>
            <a:custGeom>
              <a:avLst/>
              <a:gdLst/>
              <a:ahLst/>
              <a:cxnLst/>
              <a:rect r="r" b="b" t="t" l="l"/>
              <a:pathLst>
                <a:path h="1796053" w="1727605">
                  <a:moveTo>
                    <a:pt x="31400" y="0"/>
                  </a:moveTo>
                  <a:lnTo>
                    <a:pt x="1696205" y="0"/>
                  </a:lnTo>
                  <a:cubicBezTo>
                    <a:pt x="1704532" y="0"/>
                    <a:pt x="1712519" y="3308"/>
                    <a:pt x="1718408" y="9197"/>
                  </a:cubicBezTo>
                  <a:cubicBezTo>
                    <a:pt x="1724296" y="15086"/>
                    <a:pt x="1727605" y="23072"/>
                    <a:pt x="1727605" y="31400"/>
                  </a:cubicBezTo>
                  <a:lnTo>
                    <a:pt x="1727605" y="1764653"/>
                  </a:lnTo>
                  <a:cubicBezTo>
                    <a:pt x="1727605" y="1772981"/>
                    <a:pt x="1724296" y="1780967"/>
                    <a:pt x="1718408" y="1786856"/>
                  </a:cubicBezTo>
                  <a:cubicBezTo>
                    <a:pt x="1712519" y="1792745"/>
                    <a:pt x="1704532" y="1796053"/>
                    <a:pt x="1696205" y="1796053"/>
                  </a:cubicBezTo>
                  <a:lnTo>
                    <a:pt x="31400" y="1796053"/>
                  </a:lnTo>
                  <a:cubicBezTo>
                    <a:pt x="23072" y="1796053"/>
                    <a:pt x="15086" y="1792745"/>
                    <a:pt x="9197" y="1786856"/>
                  </a:cubicBezTo>
                  <a:cubicBezTo>
                    <a:pt x="3308" y="1780967"/>
                    <a:pt x="0" y="1772981"/>
                    <a:pt x="0" y="1764653"/>
                  </a:cubicBezTo>
                  <a:lnTo>
                    <a:pt x="0" y="31400"/>
                  </a:lnTo>
                  <a:cubicBezTo>
                    <a:pt x="0" y="23072"/>
                    <a:pt x="3308" y="15086"/>
                    <a:pt x="9197" y="9197"/>
                  </a:cubicBezTo>
                  <a:cubicBezTo>
                    <a:pt x="15086" y="3308"/>
                    <a:pt x="23072" y="0"/>
                    <a:pt x="31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727605" cy="1891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Dictionary Attack</a:t>
              </a:r>
            </a:p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List of common user - password pairs stored in code</a:t>
              </a:r>
            </a:p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Used to attempt multiple login with these credentials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08607">
            <a:off x="671000" y="-1841693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66839" y="2273107"/>
            <a:ext cx="6903608" cy="7177131"/>
            <a:chOff x="0" y="0"/>
            <a:chExt cx="1727605" cy="17960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7605" cy="1796053"/>
            </a:xfrm>
            <a:custGeom>
              <a:avLst/>
              <a:gdLst/>
              <a:ahLst/>
              <a:cxnLst/>
              <a:rect r="r" b="b" t="t" l="l"/>
              <a:pathLst>
                <a:path h="1796053" w="1727605">
                  <a:moveTo>
                    <a:pt x="31400" y="0"/>
                  </a:moveTo>
                  <a:lnTo>
                    <a:pt x="1696205" y="0"/>
                  </a:lnTo>
                  <a:cubicBezTo>
                    <a:pt x="1704532" y="0"/>
                    <a:pt x="1712519" y="3308"/>
                    <a:pt x="1718408" y="9197"/>
                  </a:cubicBezTo>
                  <a:cubicBezTo>
                    <a:pt x="1724296" y="15086"/>
                    <a:pt x="1727605" y="23072"/>
                    <a:pt x="1727605" y="31400"/>
                  </a:cubicBezTo>
                  <a:lnTo>
                    <a:pt x="1727605" y="1764653"/>
                  </a:lnTo>
                  <a:cubicBezTo>
                    <a:pt x="1727605" y="1772981"/>
                    <a:pt x="1724296" y="1780967"/>
                    <a:pt x="1718408" y="1786856"/>
                  </a:cubicBezTo>
                  <a:cubicBezTo>
                    <a:pt x="1712519" y="1792745"/>
                    <a:pt x="1704532" y="1796053"/>
                    <a:pt x="1696205" y="1796053"/>
                  </a:cubicBezTo>
                  <a:lnTo>
                    <a:pt x="31400" y="1796053"/>
                  </a:lnTo>
                  <a:cubicBezTo>
                    <a:pt x="23072" y="1796053"/>
                    <a:pt x="15086" y="1792745"/>
                    <a:pt x="9197" y="1786856"/>
                  </a:cubicBezTo>
                  <a:cubicBezTo>
                    <a:pt x="3308" y="1780967"/>
                    <a:pt x="0" y="1772981"/>
                    <a:pt x="0" y="1764653"/>
                  </a:cubicBezTo>
                  <a:lnTo>
                    <a:pt x="0" y="31400"/>
                  </a:lnTo>
                  <a:cubicBezTo>
                    <a:pt x="0" y="23072"/>
                    <a:pt x="3308" y="15086"/>
                    <a:pt x="9197" y="9197"/>
                  </a:cubicBezTo>
                  <a:cubicBezTo>
                    <a:pt x="15086" y="3308"/>
                    <a:pt x="23072" y="0"/>
                    <a:pt x="31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727605" cy="1891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Found in killer.c, called when access is retrieved</a:t>
              </a:r>
            </a:p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Prohibits remote connection attempts to device (telnet, ssh, https)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2273107"/>
            <a:ext cx="7009533" cy="7177131"/>
          </a:xfrm>
          <a:custGeom>
            <a:avLst/>
            <a:gdLst/>
            <a:ahLst/>
            <a:cxnLst/>
            <a:rect r="r" b="b" t="t" l="l"/>
            <a:pathLst>
              <a:path h="7177131" w="7009533">
                <a:moveTo>
                  <a:pt x="0" y="0"/>
                </a:moveTo>
                <a:lnTo>
                  <a:pt x="7009533" y="0"/>
                </a:lnTo>
                <a:lnTo>
                  <a:pt x="7009533" y="7177131"/>
                </a:lnTo>
                <a:lnTo>
                  <a:pt x="0" y="7177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81252" y="1152525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Source Code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08607">
            <a:off x="-646242" y="-2448042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1252" y="1825816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Learning Points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8292" y="3275654"/>
            <a:ext cx="15040539" cy="426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833"/>
              </a:lnSpc>
              <a:buFont typeface="Arial"/>
              <a:buChar char="•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Authentication</a:t>
            </a:r>
          </a:p>
          <a:p>
            <a:pPr algn="l" marL="1295400" indent="-431800" lvl="2">
              <a:lnSpc>
                <a:spcPts val="4833"/>
              </a:lnSpc>
              <a:buFont typeface="Arial"/>
              <a:buChar char="⚬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Do not use common  username and passwords for credentials</a:t>
            </a:r>
          </a:p>
          <a:p>
            <a:pPr algn="l" marL="1295400" indent="-431800" lvl="2">
              <a:lnSpc>
                <a:spcPts val="4833"/>
              </a:lnSpc>
              <a:buFont typeface="Arial"/>
              <a:buChar char="⚬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Many had left their login credentials to be the default username-and-password combo</a:t>
            </a:r>
          </a:p>
          <a:p>
            <a:pPr algn="l" marL="647700" indent="-323850" lvl="1">
              <a:lnSpc>
                <a:spcPts val="4833"/>
              </a:lnSpc>
              <a:buFont typeface="Arial"/>
              <a:buChar char="•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Segment your network</a:t>
            </a:r>
          </a:p>
          <a:p>
            <a:pPr algn="l" marL="1295400" indent="-431800" lvl="2">
              <a:lnSpc>
                <a:spcPts val="4833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Do not leave your devices exposed to the internet</a:t>
            </a:r>
          </a:p>
          <a:p>
            <a:pPr algn="l" marL="1295400" indent="-431800" lvl="2">
              <a:lnSpc>
                <a:spcPts val="4833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Ensure that devices are separate from critical sections of daily applications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9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4204" y="4568081"/>
            <a:ext cx="2879592" cy="2879592"/>
          </a:xfrm>
          <a:custGeom>
            <a:avLst/>
            <a:gdLst/>
            <a:ahLst/>
            <a:cxnLst/>
            <a:rect r="r" b="b" t="t" l="l"/>
            <a:pathLst>
              <a:path h="2879592" w="2879592">
                <a:moveTo>
                  <a:pt x="0" y="0"/>
                </a:moveTo>
                <a:lnTo>
                  <a:pt x="2879592" y="0"/>
                </a:lnTo>
                <a:lnTo>
                  <a:pt x="2879592" y="2879591"/>
                </a:lnTo>
                <a:lnTo>
                  <a:pt x="0" y="2879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9156" y="3166787"/>
            <a:ext cx="12429688" cy="140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44"/>
              </a:lnSpc>
              <a:spcBef>
                <a:spcPct val="0"/>
              </a:spcBef>
            </a:pPr>
            <a:r>
              <a:rPr lang="en-US" sz="105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Tech Demo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558930" y="1814048"/>
            <a:ext cx="8875162" cy="6190426"/>
          </a:xfrm>
          <a:custGeom>
            <a:avLst/>
            <a:gdLst/>
            <a:ahLst/>
            <a:cxnLst/>
            <a:rect r="r" b="b" t="t" l="l"/>
            <a:pathLst>
              <a:path h="6190426" w="8875162">
                <a:moveTo>
                  <a:pt x="0" y="0"/>
                </a:moveTo>
                <a:lnTo>
                  <a:pt x="8875162" y="0"/>
                </a:lnTo>
                <a:lnTo>
                  <a:pt x="8875162" y="6190425"/>
                </a:lnTo>
                <a:lnTo>
                  <a:pt x="0" y="6190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55636" y="2211353"/>
            <a:ext cx="1785874" cy="1785874"/>
          </a:xfrm>
          <a:custGeom>
            <a:avLst/>
            <a:gdLst/>
            <a:ahLst/>
            <a:cxnLst/>
            <a:rect r="r" b="b" t="t" l="l"/>
            <a:pathLst>
              <a:path h="1785874" w="1785874">
                <a:moveTo>
                  <a:pt x="0" y="0"/>
                </a:moveTo>
                <a:lnTo>
                  <a:pt x="1785874" y="0"/>
                </a:lnTo>
                <a:lnTo>
                  <a:pt x="1785874" y="1785874"/>
                </a:lnTo>
                <a:lnTo>
                  <a:pt x="0" y="1785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60063" y="5528792"/>
            <a:ext cx="1441219" cy="1441219"/>
          </a:xfrm>
          <a:custGeom>
            <a:avLst/>
            <a:gdLst/>
            <a:ahLst/>
            <a:cxnLst/>
            <a:rect r="r" b="b" t="t" l="l"/>
            <a:pathLst>
              <a:path h="1441219" w="1441219">
                <a:moveTo>
                  <a:pt x="0" y="0"/>
                </a:moveTo>
                <a:lnTo>
                  <a:pt x="1441219" y="0"/>
                </a:lnTo>
                <a:lnTo>
                  <a:pt x="1441219" y="1441219"/>
                </a:lnTo>
                <a:lnTo>
                  <a:pt x="0" y="1441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43407" y="2442219"/>
            <a:ext cx="1349870" cy="1349870"/>
          </a:xfrm>
          <a:custGeom>
            <a:avLst/>
            <a:gdLst/>
            <a:ahLst/>
            <a:cxnLst/>
            <a:rect r="r" b="b" t="t" l="l"/>
            <a:pathLst>
              <a:path h="1349870" w="1349870">
                <a:moveTo>
                  <a:pt x="0" y="0"/>
                </a:moveTo>
                <a:lnTo>
                  <a:pt x="1349870" y="0"/>
                </a:lnTo>
                <a:lnTo>
                  <a:pt x="1349870" y="1349869"/>
                </a:lnTo>
                <a:lnTo>
                  <a:pt x="0" y="1349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7406647" y="3392036"/>
            <a:ext cx="182977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11653518" y="3704313"/>
            <a:ext cx="2430815" cy="1634451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1480014">
            <a:off x="7554524" y="5975116"/>
            <a:ext cx="1728005" cy="1086483"/>
          </a:xfrm>
          <a:custGeom>
            <a:avLst/>
            <a:gdLst/>
            <a:ahLst/>
            <a:cxnLst/>
            <a:rect r="r" b="b" t="t" l="l"/>
            <a:pathLst>
              <a:path h="1086483" w="1728005">
                <a:moveTo>
                  <a:pt x="0" y="0"/>
                </a:moveTo>
                <a:lnTo>
                  <a:pt x="1728006" y="0"/>
                </a:lnTo>
                <a:lnTo>
                  <a:pt x="1728006" y="1086483"/>
                </a:lnTo>
                <a:lnTo>
                  <a:pt x="0" y="1086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31676" y="6067221"/>
            <a:ext cx="584576" cy="767916"/>
          </a:xfrm>
          <a:custGeom>
            <a:avLst/>
            <a:gdLst/>
            <a:ahLst/>
            <a:cxnLst/>
            <a:rect r="r" b="b" t="t" l="l"/>
            <a:pathLst>
              <a:path h="767916" w="584576">
                <a:moveTo>
                  <a:pt x="0" y="0"/>
                </a:moveTo>
                <a:lnTo>
                  <a:pt x="584576" y="0"/>
                </a:lnTo>
                <a:lnTo>
                  <a:pt x="584576" y="767916"/>
                </a:lnTo>
                <a:lnTo>
                  <a:pt x="0" y="7679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81252" y="850418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Network Topology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9916" y="3961084"/>
            <a:ext cx="1337314" cy="1029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2 Bots</a:t>
            </a:r>
          </a:p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192.168.1.20</a:t>
            </a:r>
          </a:p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192.168.1.25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96786" y="3839995"/>
            <a:ext cx="2443111" cy="68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Attacker/C2 Server</a:t>
            </a:r>
          </a:p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192.168.1.2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23231" y="7072163"/>
            <a:ext cx="1336369" cy="68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Target</a:t>
            </a:r>
          </a:p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192.168.1.30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78640" y="7200789"/>
            <a:ext cx="2593406" cy="68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</a:pPr>
            <a:r>
              <a:rPr lang="en-US" sz="1740" b="true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WireShark intermediary</a:t>
            </a:r>
          </a:p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192.168.1.40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39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74429" y="5143500"/>
            <a:ext cx="1939142" cy="2238548"/>
          </a:xfrm>
          <a:custGeom>
            <a:avLst/>
            <a:gdLst/>
            <a:ahLst/>
            <a:cxnLst/>
            <a:rect r="r" b="b" t="t" l="l"/>
            <a:pathLst>
              <a:path h="2238548" w="1939142">
                <a:moveTo>
                  <a:pt x="0" y="0"/>
                </a:moveTo>
                <a:lnTo>
                  <a:pt x="1939142" y="0"/>
                </a:lnTo>
                <a:lnTo>
                  <a:pt x="1939142" y="2238548"/>
                </a:lnTo>
                <a:lnTo>
                  <a:pt x="0" y="22385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9156" y="3166787"/>
            <a:ext cx="12429688" cy="140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44"/>
              </a:lnSpc>
              <a:spcBef>
                <a:spcPct val="0"/>
              </a:spcBef>
            </a:pPr>
            <a:r>
              <a:rPr lang="en-US" sz="105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Emotet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13317" y="3617224"/>
            <a:ext cx="11306245" cy="4780687"/>
            <a:chOff x="0" y="0"/>
            <a:chExt cx="2829350" cy="11963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29350" cy="1196351"/>
            </a:xfrm>
            <a:custGeom>
              <a:avLst/>
              <a:gdLst/>
              <a:ahLst/>
              <a:cxnLst/>
              <a:rect r="r" b="b" t="t" l="l"/>
              <a:pathLst>
                <a:path h="1196351" w="2829350">
                  <a:moveTo>
                    <a:pt x="19173" y="0"/>
                  </a:moveTo>
                  <a:lnTo>
                    <a:pt x="2810177" y="0"/>
                  </a:lnTo>
                  <a:cubicBezTo>
                    <a:pt x="2815262" y="0"/>
                    <a:pt x="2820139" y="2020"/>
                    <a:pt x="2823734" y="5616"/>
                  </a:cubicBezTo>
                  <a:cubicBezTo>
                    <a:pt x="2827330" y="9211"/>
                    <a:pt x="2829350" y="14088"/>
                    <a:pt x="2829350" y="19173"/>
                  </a:cubicBezTo>
                  <a:lnTo>
                    <a:pt x="2829350" y="1177178"/>
                  </a:lnTo>
                  <a:cubicBezTo>
                    <a:pt x="2829350" y="1182263"/>
                    <a:pt x="2827330" y="1187140"/>
                    <a:pt x="2823734" y="1190735"/>
                  </a:cubicBezTo>
                  <a:cubicBezTo>
                    <a:pt x="2820139" y="1194331"/>
                    <a:pt x="2815262" y="1196351"/>
                    <a:pt x="2810177" y="1196351"/>
                  </a:cubicBezTo>
                  <a:lnTo>
                    <a:pt x="19173" y="1196351"/>
                  </a:lnTo>
                  <a:cubicBezTo>
                    <a:pt x="14088" y="1196351"/>
                    <a:pt x="9211" y="1194331"/>
                    <a:pt x="5616" y="1190735"/>
                  </a:cubicBezTo>
                  <a:cubicBezTo>
                    <a:pt x="2020" y="1187140"/>
                    <a:pt x="0" y="1182263"/>
                    <a:pt x="0" y="1177178"/>
                  </a:cubicBezTo>
                  <a:lnTo>
                    <a:pt x="0" y="19173"/>
                  </a:lnTo>
                  <a:cubicBezTo>
                    <a:pt x="0" y="14088"/>
                    <a:pt x="2020" y="9211"/>
                    <a:pt x="5616" y="5616"/>
                  </a:cubicBezTo>
                  <a:cubicBezTo>
                    <a:pt x="9211" y="2020"/>
                    <a:pt x="14088" y="0"/>
                    <a:pt x="1917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829350" cy="1282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3512" y="1643536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Emotet (Trojan)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79183" y="3871506"/>
            <a:ext cx="35785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Characteristics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79183" y="5019675"/>
            <a:ext cx="6159344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Started as a Banking Trojan</a:t>
            </a:r>
          </a:p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Malware Delivery</a:t>
            </a:r>
          </a:p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Rapid, Worm-Like Spread</a:t>
            </a:r>
          </a:p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Advanced Anti-Detection Tactics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08607">
            <a:off x="671000" y="-1841693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645698" y="3571358"/>
            <a:ext cx="12996604" cy="4779697"/>
            <a:chOff x="0" y="0"/>
            <a:chExt cx="3422974" cy="12588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22974" cy="1258850"/>
            </a:xfrm>
            <a:custGeom>
              <a:avLst/>
              <a:gdLst/>
              <a:ahLst/>
              <a:cxnLst/>
              <a:rect r="r" b="b" t="t" l="l"/>
              <a:pathLst>
                <a:path h="1258850" w="3422974">
                  <a:moveTo>
                    <a:pt x="30380" y="0"/>
                  </a:moveTo>
                  <a:lnTo>
                    <a:pt x="3392594" y="0"/>
                  </a:lnTo>
                  <a:cubicBezTo>
                    <a:pt x="3400651" y="0"/>
                    <a:pt x="3408378" y="3201"/>
                    <a:pt x="3414076" y="8898"/>
                  </a:cubicBezTo>
                  <a:cubicBezTo>
                    <a:pt x="3419773" y="14595"/>
                    <a:pt x="3422974" y="22323"/>
                    <a:pt x="3422974" y="30380"/>
                  </a:cubicBezTo>
                  <a:lnTo>
                    <a:pt x="3422974" y="1228470"/>
                  </a:lnTo>
                  <a:cubicBezTo>
                    <a:pt x="3422974" y="1236527"/>
                    <a:pt x="3419773" y="1244255"/>
                    <a:pt x="3414076" y="1249952"/>
                  </a:cubicBezTo>
                  <a:cubicBezTo>
                    <a:pt x="3408378" y="1255649"/>
                    <a:pt x="3400651" y="1258850"/>
                    <a:pt x="3392594" y="1258850"/>
                  </a:cubicBezTo>
                  <a:lnTo>
                    <a:pt x="30380" y="1258850"/>
                  </a:lnTo>
                  <a:cubicBezTo>
                    <a:pt x="22323" y="1258850"/>
                    <a:pt x="14595" y="1255649"/>
                    <a:pt x="8898" y="1249952"/>
                  </a:cubicBezTo>
                  <a:cubicBezTo>
                    <a:pt x="3201" y="1244255"/>
                    <a:pt x="0" y="1236527"/>
                    <a:pt x="0" y="1228470"/>
                  </a:cubicBezTo>
                  <a:lnTo>
                    <a:pt x="0" y="30380"/>
                  </a:lnTo>
                  <a:cubicBezTo>
                    <a:pt x="0" y="22323"/>
                    <a:pt x="3201" y="14595"/>
                    <a:pt x="8898" y="8898"/>
                  </a:cubicBezTo>
                  <a:cubicBezTo>
                    <a:pt x="14595" y="3201"/>
                    <a:pt x="22323" y="0"/>
                    <a:pt x="30380" y="0"/>
                  </a:cubicBezTo>
                  <a:close/>
                </a:path>
              </a:pathLst>
            </a:custGeom>
            <a:solidFill>
              <a:srgbClr val="EEEB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422974" cy="134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719483" y="4833933"/>
            <a:ext cx="1355894" cy="1355894"/>
          </a:xfrm>
          <a:custGeom>
            <a:avLst/>
            <a:gdLst/>
            <a:ahLst/>
            <a:cxnLst/>
            <a:rect r="r" b="b" t="t" l="l"/>
            <a:pathLst>
              <a:path h="1355894" w="1355894">
                <a:moveTo>
                  <a:pt x="0" y="0"/>
                </a:moveTo>
                <a:lnTo>
                  <a:pt x="1355894" y="0"/>
                </a:lnTo>
                <a:lnTo>
                  <a:pt x="1355894" y="1355894"/>
                </a:lnTo>
                <a:lnTo>
                  <a:pt x="0" y="1355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81514" y="4667971"/>
            <a:ext cx="1687818" cy="1687818"/>
          </a:xfrm>
          <a:custGeom>
            <a:avLst/>
            <a:gdLst/>
            <a:ahLst/>
            <a:cxnLst/>
            <a:rect r="r" b="b" t="t" l="l"/>
            <a:pathLst>
              <a:path h="1687818" w="1687818">
                <a:moveTo>
                  <a:pt x="0" y="0"/>
                </a:moveTo>
                <a:lnTo>
                  <a:pt x="1687818" y="0"/>
                </a:lnTo>
                <a:lnTo>
                  <a:pt x="1687818" y="1687818"/>
                </a:lnTo>
                <a:lnTo>
                  <a:pt x="0" y="16878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85681" y="4793172"/>
            <a:ext cx="1591630" cy="1396655"/>
          </a:xfrm>
          <a:custGeom>
            <a:avLst/>
            <a:gdLst/>
            <a:ahLst/>
            <a:cxnLst/>
            <a:rect r="r" b="b" t="t" l="l"/>
            <a:pathLst>
              <a:path h="1396655" w="1591630">
                <a:moveTo>
                  <a:pt x="0" y="0"/>
                </a:moveTo>
                <a:lnTo>
                  <a:pt x="1591630" y="0"/>
                </a:lnTo>
                <a:lnTo>
                  <a:pt x="1591630" y="1396655"/>
                </a:lnTo>
                <a:lnTo>
                  <a:pt x="0" y="13966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93660" y="4667971"/>
            <a:ext cx="1549482" cy="1549482"/>
          </a:xfrm>
          <a:custGeom>
            <a:avLst/>
            <a:gdLst/>
            <a:ahLst/>
            <a:cxnLst/>
            <a:rect r="r" b="b" t="t" l="l"/>
            <a:pathLst>
              <a:path h="1549482" w="1549482">
                <a:moveTo>
                  <a:pt x="0" y="0"/>
                </a:moveTo>
                <a:lnTo>
                  <a:pt x="1549482" y="0"/>
                </a:lnTo>
                <a:lnTo>
                  <a:pt x="1549482" y="1549482"/>
                </a:lnTo>
                <a:lnTo>
                  <a:pt x="0" y="15494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81252" y="1825816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How Does Emotet Works?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34450" y="6539418"/>
            <a:ext cx="1725960" cy="381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Phishing Email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44460" y="6539418"/>
            <a:ext cx="1961927" cy="381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Malicious Macro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89687" y="6487221"/>
            <a:ext cx="2263527" cy="78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Macro Executed to</a:t>
            </a:r>
          </a:p>
          <a:p>
            <a:pPr algn="ctr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Download Emotet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56072" y="6487221"/>
            <a:ext cx="2624658" cy="781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Contact C&amp;C Server</a:t>
            </a:r>
          </a:p>
          <a:p>
            <a:pPr algn="ctr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&amp; Execute Commands</a:t>
            </a:r>
          </a:p>
        </p:txBody>
      </p:sp>
      <p:sp>
        <p:nvSpPr>
          <p:cNvPr name="AutoShape 16" id="16"/>
          <p:cNvSpPr/>
          <p:nvPr/>
        </p:nvSpPr>
        <p:spPr>
          <a:xfrm>
            <a:off x="5446867" y="5708032"/>
            <a:ext cx="9631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8662422" y="5688982"/>
            <a:ext cx="9631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11953214" y="5688982"/>
            <a:ext cx="9631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858761" y="1308060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9233419" y="2539696"/>
            <a:ext cx="10821006" cy="5207609"/>
          </a:xfrm>
          <a:custGeom>
            <a:avLst/>
            <a:gdLst/>
            <a:ahLst/>
            <a:cxnLst/>
            <a:rect r="r" b="b" t="t" l="l"/>
            <a:pathLst>
              <a:path h="5207609" w="10821006">
                <a:moveTo>
                  <a:pt x="0" y="0"/>
                </a:moveTo>
                <a:lnTo>
                  <a:pt x="10821006" y="0"/>
                </a:lnTo>
                <a:lnTo>
                  <a:pt x="10821006" y="5207608"/>
                </a:lnTo>
                <a:lnTo>
                  <a:pt x="0" y="5207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4015624" y="4251897"/>
            <a:ext cx="1439337" cy="143933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F3D47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8268314" y="4251897"/>
            <a:ext cx="1439337" cy="14393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F3D47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50637" y="2013788"/>
            <a:ext cx="1044039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Computer Security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48767" y="4652876"/>
            <a:ext cx="973051" cy="57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8"/>
              </a:lnSpc>
              <a:spcBef>
                <a:spcPct val="0"/>
              </a:spcBef>
            </a:pPr>
            <a:r>
              <a:rPr lang="en-US" sz="3341">
                <a:solidFill>
                  <a:srgbClr val="EEEBEF"/>
                </a:solidFill>
                <a:latin typeface="Mina"/>
                <a:ea typeface="Mina"/>
                <a:cs typeface="Mina"/>
                <a:sym typeface="Mina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01457" y="4652876"/>
            <a:ext cx="973051" cy="57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8"/>
              </a:lnSpc>
              <a:spcBef>
                <a:spcPct val="0"/>
              </a:spcBef>
            </a:pPr>
            <a:r>
              <a:rPr lang="en-US" sz="3341">
                <a:solidFill>
                  <a:srgbClr val="EEEBEF"/>
                </a:solidFill>
                <a:latin typeface="Mina"/>
                <a:ea typeface="Mina"/>
                <a:cs typeface="Mina"/>
                <a:sym typeface="Mina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3193" y="6356002"/>
            <a:ext cx="3304198" cy="40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Mirai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35883" y="6356002"/>
            <a:ext cx="3304198" cy="40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Emotet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36869" y="6881631"/>
            <a:ext cx="1796847" cy="3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9038" indent="-159519" lvl="1">
              <a:lnSpc>
                <a:spcPts val="2526"/>
              </a:lnSpc>
              <a:buFont typeface="Arial"/>
              <a:buChar char="•"/>
            </a:pPr>
            <a:r>
              <a:rPr lang="en-US" sz="147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Botnet Malware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37809" y="6881631"/>
            <a:ext cx="1700346" cy="3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9038" indent="-159519" lvl="1">
              <a:lnSpc>
                <a:spcPts val="2526"/>
              </a:lnSpc>
              <a:buFont typeface="Arial"/>
              <a:buChar char="•"/>
            </a:pPr>
            <a:r>
              <a:rPr lang="en-US" sz="147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Trojan Malware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73290" y="3009583"/>
            <a:ext cx="13741420" cy="6018722"/>
            <a:chOff x="0" y="0"/>
            <a:chExt cx="3438744" cy="1506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38744" cy="1506165"/>
            </a:xfrm>
            <a:custGeom>
              <a:avLst/>
              <a:gdLst/>
              <a:ahLst/>
              <a:cxnLst/>
              <a:rect r="r" b="b" t="t" l="l"/>
              <a:pathLst>
                <a:path h="1506165" w="3438744">
                  <a:moveTo>
                    <a:pt x="15775" y="0"/>
                  </a:moveTo>
                  <a:lnTo>
                    <a:pt x="3422969" y="0"/>
                  </a:lnTo>
                  <a:cubicBezTo>
                    <a:pt x="3431681" y="0"/>
                    <a:pt x="3438744" y="7063"/>
                    <a:pt x="3438744" y="15775"/>
                  </a:cubicBezTo>
                  <a:lnTo>
                    <a:pt x="3438744" y="1490390"/>
                  </a:lnTo>
                  <a:cubicBezTo>
                    <a:pt x="3438744" y="1499102"/>
                    <a:pt x="3431681" y="1506165"/>
                    <a:pt x="3422969" y="1506165"/>
                  </a:cubicBezTo>
                  <a:lnTo>
                    <a:pt x="15775" y="1506165"/>
                  </a:lnTo>
                  <a:cubicBezTo>
                    <a:pt x="7063" y="1506165"/>
                    <a:pt x="0" y="1499102"/>
                    <a:pt x="0" y="1490390"/>
                  </a:cubicBezTo>
                  <a:lnTo>
                    <a:pt x="0" y="15775"/>
                  </a:lnTo>
                  <a:cubicBezTo>
                    <a:pt x="0" y="7063"/>
                    <a:pt x="7063" y="0"/>
                    <a:pt x="157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3438744" cy="1610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39749" indent="-269875" lvl="1">
                <a:lnSpc>
                  <a:spcPts val="4027"/>
                </a:lnSpc>
                <a:buAutoNum type="arabicPeriod" startAt="1"/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3512" y="1643536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Attack Framework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6782" y="3672502"/>
            <a:ext cx="13228479" cy="496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Initial Access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Gain entry thr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ough malicious email attachments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Execution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User opens the malicious document and enables macros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Persistence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Adding registry keys or creating entries in the startup folder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 Privilege Escalation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Injects code into legitimate processes to escalate privileges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 Defense Evasion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Obfuscation techniques to evade detection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Credential Access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Attempts to brute-force network passwords to facilitate lateral movement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Discovery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Collects information about the system to inform its next steps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Lateral Movement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Spreads to other systems via SMB shares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Command and Control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Communicates with C2 servers over standard web protocols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Impact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In some cases, delivers ransomware leading to data encryption</a:t>
            </a:r>
          </a:p>
          <a:p>
            <a:pPr algn="ctr">
              <a:lnSpc>
                <a:spcPts val="32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70646" y="3009583"/>
            <a:ext cx="12546708" cy="5936776"/>
            <a:chOff x="0" y="0"/>
            <a:chExt cx="2391900" cy="11317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91900" cy="1131785"/>
            </a:xfrm>
            <a:custGeom>
              <a:avLst/>
              <a:gdLst/>
              <a:ahLst/>
              <a:cxnLst/>
              <a:rect r="r" b="b" t="t" l="l"/>
              <a:pathLst>
                <a:path h="1131785" w="2391900">
                  <a:moveTo>
                    <a:pt x="17277" y="0"/>
                  </a:moveTo>
                  <a:lnTo>
                    <a:pt x="2374623" y="0"/>
                  </a:lnTo>
                  <a:cubicBezTo>
                    <a:pt x="2384165" y="0"/>
                    <a:pt x="2391900" y="7735"/>
                    <a:pt x="2391900" y="17277"/>
                  </a:cubicBezTo>
                  <a:lnTo>
                    <a:pt x="2391900" y="1114508"/>
                  </a:lnTo>
                  <a:cubicBezTo>
                    <a:pt x="2391900" y="1124050"/>
                    <a:pt x="2384165" y="1131785"/>
                    <a:pt x="2374623" y="1131785"/>
                  </a:cubicBezTo>
                  <a:lnTo>
                    <a:pt x="17277" y="1131785"/>
                  </a:lnTo>
                  <a:cubicBezTo>
                    <a:pt x="7735" y="1131785"/>
                    <a:pt x="0" y="1124050"/>
                    <a:pt x="0" y="1114508"/>
                  </a:cubicBezTo>
                  <a:lnTo>
                    <a:pt x="0" y="17277"/>
                  </a:lnTo>
                  <a:cubicBezTo>
                    <a:pt x="0" y="7735"/>
                    <a:pt x="7735" y="0"/>
                    <a:pt x="172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391900" cy="1217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3512" y="1643536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Impacts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62730" y="3605624"/>
            <a:ext cx="7371192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Rockingham County Schools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63915" y="4866100"/>
            <a:ext cx="12274848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Through a phishing email</a:t>
            </a:r>
          </a:p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Caused damage to school’s network</a:t>
            </a:r>
          </a:p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Disabled for approximately two weeks</a:t>
            </a:r>
          </a:p>
          <a:p>
            <a:pPr algn="l" marL="539749" indent="-269875" lvl="1">
              <a:lnSpc>
                <a:spcPts val="4274"/>
              </a:lnSpc>
              <a:buFont typeface="Arial"/>
              <a:buChar char="•"/>
            </a:pPr>
            <a:r>
              <a:rPr lang="en-US" sz="2499" spc="11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Caused more than $1.4 million in losses (virus mitigation services, replacement computers etc)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08607">
            <a:off x="-646242" y="-2448042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81252" y="1825816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Vulnerabilities Exploited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4221" y="3237554"/>
            <a:ext cx="16699557" cy="491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3"/>
              </a:lnSpc>
            </a:pPr>
            <a:r>
              <a:rPr lang="en-US" sz="3999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CVE-2021-43890</a:t>
            </a:r>
          </a:p>
          <a:p>
            <a:pPr algn="l" marL="647700" indent="-323850" lvl="1">
              <a:lnSpc>
                <a:spcPts val="4833"/>
              </a:lnSpc>
              <a:buFont typeface="Arial"/>
              <a:buChar char="•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Microsoft Windows AppX Installer Spoofing Vulnerability</a:t>
            </a:r>
          </a:p>
          <a:p>
            <a:pPr algn="l" marL="647700" indent="-323850" lvl="1">
              <a:lnSpc>
                <a:spcPts val="4833"/>
              </a:lnSpc>
              <a:buFont typeface="Arial"/>
              <a:buChar char="•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Allows attackers to craft malicious AppX packages that appear as legitimate applications </a:t>
            </a:r>
          </a:p>
          <a:p>
            <a:pPr algn="l" marL="647700" indent="-323850" lvl="1">
              <a:lnSpc>
                <a:spcPts val="4833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Severity: 7.1/10 (High)</a:t>
            </a:r>
          </a:p>
          <a:p>
            <a:pPr algn="l" marL="647700" indent="-323850" lvl="1">
              <a:lnSpc>
                <a:spcPts val="4833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Affected Versions:</a:t>
            </a:r>
          </a:p>
          <a:p>
            <a:pPr algn="l" marL="863601" indent="-287867" lvl="2">
              <a:lnSpc>
                <a:spcPts val="3222"/>
              </a:lnSpc>
              <a:spcBef>
                <a:spcPct val="0"/>
              </a:spcBef>
              <a:buFont typeface="Arial"/>
              <a:buChar char="⚬"/>
            </a:pPr>
            <a:r>
              <a:rPr lang="en-US" sz="2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Windows 10 Version 1507, 1709, 1803, 1809, 1903, 1909 etc</a:t>
            </a:r>
          </a:p>
          <a:p>
            <a:pPr algn="l" marL="863601" indent="-287867" lvl="2">
              <a:lnSpc>
                <a:spcPts val="3222"/>
              </a:lnSpc>
              <a:spcBef>
                <a:spcPct val="0"/>
              </a:spcBef>
              <a:buFont typeface="Arial"/>
              <a:buChar char="⚬"/>
            </a:pPr>
            <a:r>
              <a:rPr lang="en-US" sz="200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Windows 11 Version 21H2</a:t>
            </a:r>
          </a:p>
          <a:p>
            <a:pPr algn="ctr">
              <a:lnSpc>
                <a:spcPts val="73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858761" y="1308060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438247"/>
            <a:ext cx="11307947" cy="5116448"/>
            <a:chOff x="0" y="0"/>
            <a:chExt cx="2155743" cy="9753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5743" cy="975398"/>
            </a:xfrm>
            <a:custGeom>
              <a:avLst/>
              <a:gdLst/>
              <a:ahLst/>
              <a:cxnLst/>
              <a:rect r="r" b="b" t="t" l="l"/>
              <a:pathLst>
                <a:path h="975398" w="2155743">
                  <a:moveTo>
                    <a:pt x="19170" y="0"/>
                  </a:moveTo>
                  <a:lnTo>
                    <a:pt x="2136573" y="0"/>
                  </a:lnTo>
                  <a:cubicBezTo>
                    <a:pt x="2141657" y="0"/>
                    <a:pt x="2146533" y="2020"/>
                    <a:pt x="2150128" y="5615"/>
                  </a:cubicBezTo>
                  <a:cubicBezTo>
                    <a:pt x="2153724" y="9210"/>
                    <a:pt x="2155743" y="14086"/>
                    <a:pt x="2155743" y="19170"/>
                  </a:cubicBezTo>
                  <a:lnTo>
                    <a:pt x="2155743" y="956228"/>
                  </a:lnTo>
                  <a:cubicBezTo>
                    <a:pt x="2155743" y="961312"/>
                    <a:pt x="2153724" y="966188"/>
                    <a:pt x="2150128" y="969783"/>
                  </a:cubicBezTo>
                  <a:cubicBezTo>
                    <a:pt x="2146533" y="973378"/>
                    <a:pt x="2141657" y="975398"/>
                    <a:pt x="2136573" y="975398"/>
                  </a:cubicBezTo>
                  <a:lnTo>
                    <a:pt x="19170" y="975398"/>
                  </a:lnTo>
                  <a:cubicBezTo>
                    <a:pt x="14086" y="975398"/>
                    <a:pt x="9210" y="973378"/>
                    <a:pt x="5615" y="969783"/>
                  </a:cubicBezTo>
                  <a:cubicBezTo>
                    <a:pt x="2020" y="966188"/>
                    <a:pt x="0" y="961312"/>
                    <a:pt x="0" y="956228"/>
                  </a:cubicBezTo>
                  <a:lnTo>
                    <a:pt x="0" y="19170"/>
                  </a:lnTo>
                  <a:cubicBezTo>
                    <a:pt x="0" y="14086"/>
                    <a:pt x="2020" y="9210"/>
                    <a:pt x="5615" y="5615"/>
                  </a:cubicBezTo>
                  <a:cubicBezTo>
                    <a:pt x="9210" y="2020"/>
                    <a:pt x="14086" y="0"/>
                    <a:pt x="191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155743" cy="10611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49283" y="4208386"/>
            <a:ext cx="988064" cy="862086"/>
          </a:xfrm>
          <a:custGeom>
            <a:avLst/>
            <a:gdLst/>
            <a:ahLst/>
            <a:cxnLst/>
            <a:rect r="r" b="b" t="t" l="l"/>
            <a:pathLst>
              <a:path h="862086" w="988064">
                <a:moveTo>
                  <a:pt x="0" y="0"/>
                </a:moveTo>
                <a:lnTo>
                  <a:pt x="988065" y="0"/>
                </a:lnTo>
                <a:lnTo>
                  <a:pt x="988065" y="862086"/>
                </a:lnTo>
                <a:lnTo>
                  <a:pt x="0" y="8620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62618" y="3595029"/>
            <a:ext cx="11040110" cy="469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3"/>
              </a:lnSpc>
              <a:spcBef>
                <a:spcPct val="0"/>
              </a:spcBef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Emails sent with links to websites delivering Microsoft Word documents</a:t>
            </a:r>
          </a:p>
          <a:p>
            <a:pPr algn="ctr" marL="555247" indent="-277624" lvl="1">
              <a:lnSpc>
                <a:spcPts val="4143"/>
              </a:lnSpc>
              <a:buFont typeface="Arial"/>
              <a:buChar char="•"/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   hxxp://honamcharity.ir/mmth4/Documentation/gepvh74lcq7h/</a:t>
            </a:r>
          </a:p>
          <a:p>
            <a:pPr algn="ctr" marL="555247" indent="-277624" lvl="1">
              <a:lnSpc>
                <a:spcPts val="4143"/>
              </a:lnSpc>
              <a:buFont typeface="Arial"/>
              <a:buChar char="•"/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   hxxp://lvita.co/tmp/Reporting/</a:t>
            </a:r>
          </a:p>
          <a:p>
            <a:pPr algn="ctr">
              <a:lnSpc>
                <a:spcPts val="4143"/>
              </a:lnSpc>
            </a:pPr>
          </a:p>
          <a:p>
            <a:pPr algn="ctr">
              <a:lnSpc>
                <a:spcPts val="4143"/>
              </a:lnSpc>
            </a:pPr>
          </a:p>
          <a:p>
            <a:pPr algn="ctr">
              <a:lnSpc>
                <a:spcPts val="4143"/>
              </a:lnSpc>
            </a:pPr>
          </a:p>
          <a:p>
            <a:pPr algn="l">
              <a:lnSpc>
                <a:spcPts val="4143"/>
              </a:lnSpc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These Microsoft Word documents contain embedded Macros and </a:t>
            </a:r>
          </a:p>
          <a:p>
            <a:pPr algn="l">
              <a:lnSpc>
                <a:spcPts val="4143"/>
              </a:lnSpc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enabling the content launches the code in the macros.</a:t>
            </a:r>
          </a:p>
          <a:p>
            <a:pPr algn="ctr">
              <a:lnSpc>
                <a:spcPts val="4143"/>
              </a:lnSpc>
              <a:spcBef>
                <a:spcPct val="0"/>
              </a:spcBef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439892" y="6889673"/>
            <a:ext cx="1793510" cy="542537"/>
          </a:xfrm>
          <a:custGeom>
            <a:avLst/>
            <a:gdLst/>
            <a:ahLst/>
            <a:cxnLst/>
            <a:rect r="r" b="b" t="t" l="l"/>
            <a:pathLst>
              <a:path h="542537" w="1793510">
                <a:moveTo>
                  <a:pt x="0" y="0"/>
                </a:moveTo>
                <a:lnTo>
                  <a:pt x="1793510" y="0"/>
                </a:lnTo>
                <a:lnTo>
                  <a:pt x="1793510" y="542537"/>
                </a:lnTo>
                <a:lnTo>
                  <a:pt x="0" y="5425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0637" y="1632788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Source Code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37348" y="4385560"/>
            <a:ext cx="4797189" cy="422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2209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Defanged </a:t>
            </a:r>
            <a:r>
              <a:rPr lang="en-US" sz="2209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URLs of website links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94800" y="6907072"/>
            <a:ext cx="4797189" cy="422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2209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Scripting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5279245">
            <a:off x="6474660" y="5672549"/>
            <a:ext cx="1393355" cy="421490"/>
          </a:xfrm>
          <a:custGeom>
            <a:avLst/>
            <a:gdLst/>
            <a:ahLst/>
            <a:cxnLst/>
            <a:rect r="r" b="b" t="t" l="l"/>
            <a:pathLst>
              <a:path h="421490" w="1393355">
                <a:moveTo>
                  <a:pt x="0" y="0"/>
                </a:moveTo>
                <a:lnTo>
                  <a:pt x="1393355" y="0"/>
                </a:lnTo>
                <a:lnTo>
                  <a:pt x="1393355" y="421490"/>
                </a:lnTo>
                <a:lnTo>
                  <a:pt x="0" y="4214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50637" y="2506498"/>
            <a:ext cx="1777841" cy="6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4"/>
              </a:lnSpc>
              <a:spcBef>
                <a:spcPct val="0"/>
              </a:spcBef>
            </a:pPr>
            <a:r>
              <a:rPr lang="en-US" sz="3571" u="sng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Delivery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4719" y="660400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Code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429971" y="3767219"/>
            <a:ext cx="13428059" cy="738543"/>
          </a:xfrm>
          <a:custGeom>
            <a:avLst/>
            <a:gdLst/>
            <a:ahLst/>
            <a:cxnLst/>
            <a:rect r="r" b="b" t="t" l="l"/>
            <a:pathLst>
              <a:path h="738543" w="13428059">
                <a:moveTo>
                  <a:pt x="0" y="0"/>
                </a:moveTo>
                <a:lnTo>
                  <a:pt x="13428058" y="0"/>
                </a:lnTo>
                <a:lnTo>
                  <a:pt x="13428058" y="738543"/>
                </a:lnTo>
                <a:lnTo>
                  <a:pt x="0" y="738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134719" y="4203166"/>
            <a:ext cx="335340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279245">
            <a:off x="4624680" y="4950514"/>
            <a:ext cx="2112626" cy="639069"/>
          </a:xfrm>
          <a:custGeom>
            <a:avLst/>
            <a:gdLst/>
            <a:ahLst/>
            <a:cxnLst/>
            <a:rect r="r" b="b" t="t" l="l"/>
            <a:pathLst>
              <a:path h="639069" w="2112626">
                <a:moveTo>
                  <a:pt x="0" y="0"/>
                </a:moveTo>
                <a:lnTo>
                  <a:pt x="2112627" y="0"/>
                </a:lnTo>
                <a:lnTo>
                  <a:pt x="2112627" y="639070"/>
                </a:lnTo>
                <a:lnTo>
                  <a:pt x="0" y="639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0082" y="6395525"/>
            <a:ext cx="3941824" cy="84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060" spc="96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Access the WMI to manage processes </a:t>
            </a:r>
          </a:p>
        </p:txBody>
      </p:sp>
      <p:sp>
        <p:nvSpPr>
          <p:cNvPr name="AutoShape 8" id="8"/>
          <p:cNvSpPr/>
          <p:nvPr/>
        </p:nvSpPr>
        <p:spPr>
          <a:xfrm>
            <a:off x="8076542" y="4203166"/>
            <a:ext cx="62443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5279245">
            <a:off x="7982186" y="4525135"/>
            <a:ext cx="910151" cy="275321"/>
          </a:xfrm>
          <a:custGeom>
            <a:avLst/>
            <a:gdLst/>
            <a:ahLst/>
            <a:cxnLst/>
            <a:rect r="r" b="b" t="t" l="l"/>
            <a:pathLst>
              <a:path h="275321" w="910151">
                <a:moveTo>
                  <a:pt x="0" y="0"/>
                </a:moveTo>
                <a:lnTo>
                  <a:pt x="910152" y="0"/>
                </a:lnTo>
                <a:lnTo>
                  <a:pt x="910152" y="275320"/>
                </a:lnTo>
                <a:lnTo>
                  <a:pt x="0" y="275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50703" y="5121247"/>
            <a:ext cx="3117064" cy="127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5"/>
              </a:lnSpc>
            </a:pPr>
            <a:r>
              <a:rPr lang="en-US" sz="2056" spc="96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Create WMI Class is used to create new processes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291531" y="4203166"/>
            <a:ext cx="548327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5279245">
            <a:off x="11371842" y="4896962"/>
            <a:ext cx="2112626" cy="639069"/>
          </a:xfrm>
          <a:custGeom>
            <a:avLst/>
            <a:gdLst/>
            <a:ahLst/>
            <a:cxnLst/>
            <a:rect r="r" b="b" t="t" l="l"/>
            <a:pathLst>
              <a:path h="639069" w="2112626">
                <a:moveTo>
                  <a:pt x="0" y="0"/>
                </a:moveTo>
                <a:lnTo>
                  <a:pt x="2112627" y="0"/>
                </a:lnTo>
                <a:lnTo>
                  <a:pt x="2112627" y="639069"/>
                </a:lnTo>
                <a:lnTo>
                  <a:pt x="0" y="639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982089" y="6332035"/>
            <a:ext cx="4892133" cy="172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060" spc="96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Hide the PowerShell window to avoid user detection and allow the execution of a Base64 encoded Powershell command.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4978" y="2305622"/>
            <a:ext cx="16098044" cy="49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3"/>
              </a:lnSpc>
              <a:spcBef>
                <a:spcPct val="0"/>
              </a:spcBef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The macro uses the Windows Management Instruction (WMI) to execute a hidden PowerShell command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5279245">
            <a:off x="8413092" y="3157969"/>
            <a:ext cx="869008" cy="262875"/>
          </a:xfrm>
          <a:custGeom>
            <a:avLst/>
            <a:gdLst/>
            <a:ahLst/>
            <a:cxnLst/>
            <a:rect r="r" b="b" t="t" l="l"/>
            <a:pathLst>
              <a:path h="262875" w="869008">
                <a:moveTo>
                  <a:pt x="0" y="0"/>
                </a:moveTo>
                <a:lnTo>
                  <a:pt x="869008" y="0"/>
                </a:lnTo>
                <a:lnTo>
                  <a:pt x="869008" y="262875"/>
                </a:lnTo>
                <a:lnTo>
                  <a:pt x="0" y="262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572358" y="1501457"/>
            <a:ext cx="2550477" cy="6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4"/>
              </a:lnSpc>
              <a:spcBef>
                <a:spcPct val="0"/>
              </a:spcBef>
            </a:pPr>
            <a:r>
              <a:rPr lang="en-US" sz="3571" u="sng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Exploitation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9067" y="3271914"/>
            <a:ext cx="12265935" cy="4755232"/>
          </a:xfrm>
          <a:custGeom>
            <a:avLst/>
            <a:gdLst/>
            <a:ahLst/>
            <a:cxnLst/>
            <a:rect r="r" b="b" t="t" l="l"/>
            <a:pathLst>
              <a:path h="4755232" w="12265935">
                <a:moveTo>
                  <a:pt x="0" y="0"/>
                </a:moveTo>
                <a:lnTo>
                  <a:pt x="12265935" y="0"/>
                </a:lnTo>
                <a:lnTo>
                  <a:pt x="12265935" y="4755232"/>
                </a:lnTo>
                <a:lnTo>
                  <a:pt x="0" y="4755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11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89067" y="3271914"/>
            <a:ext cx="12265935" cy="1335011"/>
            <a:chOff x="0" y="0"/>
            <a:chExt cx="3230534" cy="3516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30534" cy="351608"/>
            </a:xfrm>
            <a:custGeom>
              <a:avLst/>
              <a:gdLst/>
              <a:ahLst/>
              <a:cxnLst/>
              <a:rect r="r" b="b" t="t" l="l"/>
              <a:pathLst>
                <a:path h="351608" w="3230534">
                  <a:moveTo>
                    <a:pt x="0" y="0"/>
                  </a:moveTo>
                  <a:lnTo>
                    <a:pt x="3230534" y="0"/>
                  </a:lnTo>
                  <a:lnTo>
                    <a:pt x="3230534" y="351608"/>
                  </a:lnTo>
                  <a:lnTo>
                    <a:pt x="0" y="3516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5757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230534" cy="437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34719" y="660400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Code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56630" y="2189154"/>
            <a:ext cx="6174740" cy="49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3"/>
              </a:lnSpc>
              <a:spcBef>
                <a:spcPct val="0"/>
              </a:spcBef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Download of Emotet payload as 937.exe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2854165" y="3169054"/>
            <a:ext cx="650944" cy="926843"/>
          </a:xfrm>
          <a:prstGeom prst="line">
            <a:avLst/>
          </a:prstGeom>
          <a:ln cap="flat" w="38100">
            <a:solidFill>
              <a:srgbClr val="FF5757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589067" y="4740275"/>
            <a:ext cx="12265935" cy="909255"/>
            <a:chOff x="0" y="0"/>
            <a:chExt cx="3230534" cy="2394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30534" cy="239475"/>
            </a:xfrm>
            <a:custGeom>
              <a:avLst/>
              <a:gdLst/>
              <a:ahLst/>
              <a:cxnLst/>
              <a:rect r="r" b="b" t="t" l="l"/>
              <a:pathLst>
                <a:path h="239475" w="3230534">
                  <a:moveTo>
                    <a:pt x="0" y="0"/>
                  </a:moveTo>
                  <a:lnTo>
                    <a:pt x="3230534" y="0"/>
                  </a:lnTo>
                  <a:lnTo>
                    <a:pt x="3230534" y="239475"/>
                  </a:lnTo>
                  <a:lnTo>
                    <a:pt x="0" y="2394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7ED957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3230534" cy="325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2860248" y="5115422"/>
            <a:ext cx="555744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4" id="14"/>
          <p:cNvSpPr txBox="true"/>
          <p:nvPr/>
        </p:nvSpPr>
        <p:spPr>
          <a:xfrm rot="0">
            <a:off x="13416465" y="2298247"/>
            <a:ext cx="4351925" cy="87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143" spc="100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List array conataining URLs for downloading the payload.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21515" y="3936951"/>
            <a:ext cx="3941824" cy="225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9"/>
              </a:lnSpc>
            </a:pPr>
            <a:r>
              <a:rPr lang="en-US" sz="2139" spc="100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Download a file from the given URLs in the given order and saves the file in the $env:userprofile directory as 937.exe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94313" y="5782880"/>
            <a:ext cx="12265935" cy="909255"/>
            <a:chOff x="0" y="0"/>
            <a:chExt cx="3230534" cy="2394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30534" cy="239475"/>
            </a:xfrm>
            <a:custGeom>
              <a:avLst/>
              <a:gdLst/>
              <a:ahLst/>
              <a:cxnLst/>
              <a:rect r="r" b="b" t="t" l="l"/>
              <a:pathLst>
                <a:path h="239475" w="3230534">
                  <a:moveTo>
                    <a:pt x="0" y="0"/>
                  </a:moveTo>
                  <a:lnTo>
                    <a:pt x="3230534" y="0"/>
                  </a:lnTo>
                  <a:lnTo>
                    <a:pt x="3230534" y="239475"/>
                  </a:lnTo>
                  <a:lnTo>
                    <a:pt x="0" y="2394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CE1E6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3230534" cy="325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2855002" y="6287649"/>
            <a:ext cx="561463" cy="1063599"/>
          </a:xfrm>
          <a:prstGeom prst="line">
            <a:avLst/>
          </a:prstGeom>
          <a:ln cap="flat" w="38100">
            <a:solidFill>
              <a:srgbClr val="5CE1E6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3621515" y="6587361"/>
            <a:ext cx="3941824" cy="225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9"/>
              </a:lnSpc>
            </a:pPr>
            <a:r>
              <a:rPr lang="en-US" sz="2139" spc="100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After checking that the file is downloaded properly by verifying that the size is 29936 bytes or more the payload is executed.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24800" y="1377950"/>
            <a:ext cx="2438400" cy="6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4"/>
              </a:lnSpc>
              <a:spcBef>
                <a:spcPct val="0"/>
              </a:spcBef>
            </a:pPr>
            <a:r>
              <a:rPr lang="en-US" sz="3571" u="sng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Installation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08607">
            <a:off x="-646242" y="-2448042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292" y="3464080"/>
            <a:ext cx="9276501" cy="3455497"/>
          </a:xfrm>
          <a:custGeom>
            <a:avLst/>
            <a:gdLst/>
            <a:ahLst/>
            <a:cxnLst/>
            <a:rect r="r" b="b" t="t" l="l"/>
            <a:pathLst>
              <a:path h="3455497" w="9276501">
                <a:moveTo>
                  <a:pt x="0" y="0"/>
                </a:moveTo>
                <a:lnTo>
                  <a:pt x="9276501" y="0"/>
                </a:lnTo>
                <a:lnTo>
                  <a:pt x="9276501" y="3455497"/>
                </a:lnTo>
                <a:lnTo>
                  <a:pt x="0" y="345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34719" y="536382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Code Analysis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66839" y="2273107"/>
            <a:ext cx="7192461" cy="7177131"/>
            <a:chOff x="0" y="0"/>
            <a:chExt cx="1799889" cy="17960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889" cy="1796053"/>
            </a:xfrm>
            <a:custGeom>
              <a:avLst/>
              <a:gdLst/>
              <a:ahLst/>
              <a:cxnLst/>
              <a:rect r="r" b="b" t="t" l="l"/>
              <a:pathLst>
                <a:path h="1796053" w="1799889">
                  <a:moveTo>
                    <a:pt x="30139" y="0"/>
                  </a:moveTo>
                  <a:lnTo>
                    <a:pt x="1769750" y="0"/>
                  </a:lnTo>
                  <a:cubicBezTo>
                    <a:pt x="1786395" y="0"/>
                    <a:pt x="1799889" y="13494"/>
                    <a:pt x="1799889" y="30139"/>
                  </a:cubicBezTo>
                  <a:lnTo>
                    <a:pt x="1799889" y="1765914"/>
                  </a:lnTo>
                  <a:cubicBezTo>
                    <a:pt x="1799889" y="1782559"/>
                    <a:pt x="1786395" y="1796053"/>
                    <a:pt x="1769750" y="1796053"/>
                  </a:cubicBezTo>
                  <a:lnTo>
                    <a:pt x="30139" y="1796053"/>
                  </a:lnTo>
                  <a:cubicBezTo>
                    <a:pt x="13494" y="1796053"/>
                    <a:pt x="0" y="1782559"/>
                    <a:pt x="0" y="1765914"/>
                  </a:cubicBezTo>
                  <a:lnTo>
                    <a:pt x="0" y="30139"/>
                  </a:lnTo>
                  <a:cubicBezTo>
                    <a:pt x="0" y="13494"/>
                    <a:pt x="13494" y="0"/>
                    <a:pt x="301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799889" cy="1891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Emotet makes use of several HTTP protocol to: </a:t>
              </a:r>
            </a:p>
            <a:p>
              <a:pPr algn="l" marL="1036320" indent="-345440" lvl="2">
                <a:lnSpc>
                  <a:spcPts val="3866"/>
                </a:lnSpc>
                <a:buFont typeface="Arial"/>
                <a:buChar char="⚬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Receive commands</a:t>
              </a:r>
            </a:p>
            <a:p>
              <a:pPr algn="l" marL="1036320" indent="-345440" lvl="2">
                <a:lnSpc>
                  <a:spcPts val="3866"/>
                </a:lnSpc>
                <a:buFont typeface="Arial"/>
                <a:buChar char="⚬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Exfiltrate Data</a:t>
              </a:r>
            </a:p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It performs the communications by performing an HTTP GET request (this includes passing data in the form of a browser cookie)</a:t>
              </a:r>
            </a:p>
            <a:p>
              <a:pPr algn="l" marL="518160" indent="-259080" lvl="1">
                <a:lnSpc>
                  <a:spcPts val="3866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>
                      <a:alpha val="6392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The server then responds with a set of further instructions.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70614" y="2438922"/>
            <a:ext cx="8765857" cy="49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3"/>
              </a:lnSpc>
              <a:spcBef>
                <a:spcPct val="0"/>
              </a:spcBef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Communication with Command and Control (C2) Servers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672964"/>
            <a:ext cx="9796442" cy="101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3"/>
              </a:lnSpc>
              <a:spcBef>
                <a:spcPct val="0"/>
              </a:spcBef>
            </a:pPr>
            <a:r>
              <a:rPr lang="en-US" sz="257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Transmitting Data to C2 servers in the form of a cookie (whoever in reality it is not a cookie)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92027" y="1331350"/>
            <a:ext cx="4903946" cy="6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4"/>
              </a:lnSpc>
              <a:spcBef>
                <a:spcPct val="0"/>
              </a:spcBef>
            </a:pPr>
            <a:r>
              <a:rPr lang="en-US" sz="3571" u="sng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Command and Control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5225" y="2773228"/>
            <a:ext cx="14437551" cy="6267674"/>
            <a:chOff x="0" y="0"/>
            <a:chExt cx="2752370" cy="1194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52370" cy="1194867"/>
            </a:xfrm>
            <a:custGeom>
              <a:avLst/>
              <a:gdLst/>
              <a:ahLst/>
              <a:cxnLst/>
              <a:rect r="r" b="b" t="t" l="l"/>
              <a:pathLst>
                <a:path h="1194867" w="2752370">
                  <a:moveTo>
                    <a:pt x="15015" y="0"/>
                  </a:moveTo>
                  <a:lnTo>
                    <a:pt x="2737355" y="0"/>
                  </a:lnTo>
                  <a:cubicBezTo>
                    <a:pt x="2741337" y="0"/>
                    <a:pt x="2745156" y="1582"/>
                    <a:pt x="2747972" y="4398"/>
                  </a:cubicBezTo>
                  <a:cubicBezTo>
                    <a:pt x="2750788" y="7213"/>
                    <a:pt x="2752370" y="11032"/>
                    <a:pt x="2752370" y="15015"/>
                  </a:cubicBezTo>
                  <a:lnTo>
                    <a:pt x="2752370" y="1179853"/>
                  </a:lnTo>
                  <a:cubicBezTo>
                    <a:pt x="2752370" y="1183835"/>
                    <a:pt x="2750788" y="1187654"/>
                    <a:pt x="2747972" y="1190469"/>
                  </a:cubicBezTo>
                  <a:cubicBezTo>
                    <a:pt x="2745156" y="1193285"/>
                    <a:pt x="2741337" y="1194867"/>
                    <a:pt x="2737355" y="1194867"/>
                  </a:cubicBezTo>
                  <a:lnTo>
                    <a:pt x="15015" y="1194867"/>
                  </a:lnTo>
                  <a:cubicBezTo>
                    <a:pt x="11032" y="1194867"/>
                    <a:pt x="7213" y="1193285"/>
                    <a:pt x="4398" y="1190469"/>
                  </a:cubicBezTo>
                  <a:cubicBezTo>
                    <a:pt x="1582" y="1187654"/>
                    <a:pt x="0" y="1183835"/>
                    <a:pt x="0" y="1179853"/>
                  </a:cubicBezTo>
                  <a:lnTo>
                    <a:pt x="0" y="15015"/>
                  </a:lnTo>
                  <a:cubicBezTo>
                    <a:pt x="0" y="11032"/>
                    <a:pt x="1582" y="7213"/>
                    <a:pt x="4398" y="4398"/>
                  </a:cubicBezTo>
                  <a:cubicBezTo>
                    <a:pt x="7213" y="1582"/>
                    <a:pt x="11032" y="0"/>
                    <a:pt x="150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752370" cy="1280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3512" y="1643536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Learning Points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5225" y="2761933"/>
            <a:ext cx="14012111" cy="673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822" indent="-271411" lvl="1">
              <a:lnSpc>
                <a:spcPts val="4299"/>
              </a:lnSpc>
              <a:buFont typeface="Arial"/>
              <a:buChar char="•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Phishing remains as one of the most effective methods for delivery of malware.</a:t>
            </a:r>
          </a:p>
          <a:p>
            <a:pPr algn="l" marL="542822" indent="-271411" lvl="1">
              <a:lnSpc>
                <a:spcPts val="4299"/>
              </a:lnSpc>
              <a:buFont typeface="Arial"/>
              <a:buChar char="•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Macros can easily be weaponized to execute system level commands. Hence there is a need to:</a:t>
            </a:r>
          </a:p>
          <a:p>
            <a:pPr algn="l" marL="1085644" indent="-361881" lvl="2">
              <a:lnSpc>
                <a:spcPts val="4299"/>
              </a:lnSpc>
              <a:buFont typeface="Arial"/>
              <a:buChar char="⚬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Disable macros execution by default.</a:t>
            </a:r>
          </a:p>
          <a:p>
            <a:pPr algn="l" marL="1085644" indent="-361881" lvl="2">
              <a:lnSpc>
                <a:spcPts val="4299"/>
              </a:lnSpc>
              <a:buFont typeface="Arial"/>
              <a:buChar char="⚬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Implement document scanning for documents in emails.</a:t>
            </a:r>
          </a:p>
          <a:p>
            <a:pPr algn="l" marL="542822" indent="-271411" lvl="1">
              <a:lnSpc>
                <a:spcPts val="4299"/>
              </a:lnSpc>
              <a:buFont typeface="Arial"/>
              <a:buChar char="•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Several stealth tactics were employed such as:</a:t>
            </a:r>
          </a:p>
          <a:p>
            <a:pPr algn="l" marL="1085644" indent="-361881" lvl="2">
              <a:lnSpc>
                <a:spcPts val="4299"/>
              </a:lnSpc>
              <a:buFont typeface="Arial"/>
              <a:buChar char="⚬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No UI was shown</a:t>
            </a:r>
          </a:p>
          <a:p>
            <a:pPr algn="l" marL="1085644" indent="-361881" lvl="2">
              <a:lnSpc>
                <a:spcPts val="4299"/>
              </a:lnSpc>
              <a:buFont typeface="Arial"/>
              <a:buChar char="⚬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No prompts were given</a:t>
            </a:r>
          </a:p>
          <a:p>
            <a:pPr algn="l" marL="1085644" indent="-361881" lvl="2">
              <a:lnSpc>
                <a:spcPts val="4299"/>
              </a:lnSpc>
              <a:buFont typeface="Arial"/>
              <a:buChar char="⚬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No warning was given to the user</a:t>
            </a:r>
          </a:p>
          <a:p>
            <a:pPr algn="l" marL="1085644" indent="-361881" lvl="2">
              <a:lnSpc>
                <a:spcPts val="4299"/>
              </a:lnSpc>
              <a:buFont typeface="Arial"/>
              <a:buChar char="⚬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The PowerShell command window was hidden </a:t>
            </a:r>
          </a:p>
          <a:p>
            <a:pPr algn="l" marL="542822" indent="-271411" lvl="1">
              <a:lnSpc>
                <a:spcPts val="4299"/>
              </a:lnSpc>
              <a:buFont typeface="Arial"/>
              <a:buChar char="•"/>
            </a:pPr>
            <a:r>
              <a:rPr lang="en-US" sz="2514" spc="11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The use of WMI to create a malicious process. </a:t>
            </a:r>
          </a:p>
          <a:p>
            <a:pPr algn="l">
              <a:lnSpc>
                <a:spcPts val="4299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4719" y="4564070"/>
            <a:ext cx="10018563" cy="1339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Thank You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117443">
            <a:off x="1540303" y="3585807"/>
            <a:ext cx="10821006" cy="5207609"/>
          </a:xfrm>
          <a:custGeom>
            <a:avLst/>
            <a:gdLst/>
            <a:ahLst/>
            <a:cxnLst/>
            <a:rect r="r" b="b" t="t" l="l"/>
            <a:pathLst>
              <a:path h="5207609" w="10821006">
                <a:moveTo>
                  <a:pt x="0" y="0"/>
                </a:moveTo>
                <a:lnTo>
                  <a:pt x="10821006" y="0"/>
                </a:lnTo>
                <a:lnTo>
                  <a:pt x="10821006" y="5207609"/>
                </a:lnTo>
                <a:lnTo>
                  <a:pt x="0" y="52076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85341" y="3750711"/>
            <a:ext cx="3914378" cy="4780687"/>
            <a:chOff x="0" y="0"/>
            <a:chExt cx="979560" cy="11963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9560" cy="1196351"/>
            </a:xfrm>
            <a:custGeom>
              <a:avLst/>
              <a:gdLst/>
              <a:ahLst/>
              <a:cxnLst/>
              <a:rect r="r" b="b" t="t" l="l"/>
              <a:pathLst>
                <a:path h="1196351" w="979560">
                  <a:moveTo>
                    <a:pt x="55379" y="0"/>
                  </a:moveTo>
                  <a:lnTo>
                    <a:pt x="924181" y="0"/>
                  </a:lnTo>
                  <a:cubicBezTo>
                    <a:pt x="938868" y="0"/>
                    <a:pt x="952954" y="5835"/>
                    <a:pt x="963340" y="16220"/>
                  </a:cubicBezTo>
                  <a:cubicBezTo>
                    <a:pt x="973725" y="26606"/>
                    <a:pt x="979560" y="40691"/>
                    <a:pt x="979560" y="55379"/>
                  </a:cubicBezTo>
                  <a:lnTo>
                    <a:pt x="979560" y="1140972"/>
                  </a:lnTo>
                  <a:cubicBezTo>
                    <a:pt x="979560" y="1171557"/>
                    <a:pt x="954766" y="1196351"/>
                    <a:pt x="924181" y="1196351"/>
                  </a:cubicBezTo>
                  <a:lnTo>
                    <a:pt x="55379" y="1196351"/>
                  </a:lnTo>
                  <a:cubicBezTo>
                    <a:pt x="40691" y="1196351"/>
                    <a:pt x="26606" y="1190516"/>
                    <a:pt x="16220" y="1180131"/>
                  </a:cubicBezTo>
                  <a:cubicBezTo>
                    <a:pt x="5835" y="1169745"/>
                    <a:pt x="0" y="1155659"/>
                    <a:pt x="0" y="1140972"/>
                  </a:cubicBezTo>
                  <a:lnTo>
                    <a:pt x="0" y="55379"/>
                  </a:lnTo>
                  <a:cubicBezTo>
                    <a:pt x="0" y="40691"/>
                    <a:pt x="5835" y="26606"/>
                    <a:pt x="16220" y="16220"/>
                  </a:cubicBezTo>
                  <a:cubicBezTo>
                    <a:pt x="26606" y="5835"/>
                    <a:pt x="40691" y="0"/>
                    <a:pt x="553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979560" cy="1282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155325" y="3750711"/>
            <a:ext cx="3914378" cy="4780687"/>
            <a:chOff x="0" y="0"/>
            <a:chExt cx="979560" cy="1196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79560" cy="1196351"/>
            </a:xfrm>
            <a:custGeom>
              <a:avLst/>
              <a:gdLst/>
              <a:ahLst/>
              <a:cxnLst/>
              <a:rect r="r" b="b" t="t" l="l"/>
              <a:pathLst>
                <a:path h="1196351" w="979560">
                  <a:moveTo>
                    <a:pt x="55379" y="0"/>
                  </a:moveTo>
                  <a:lnTo>
                    <a:pt x="924181" y="0"/>
                  </a:lnTo>
                  <a:cubicBezTo>
                    <a:pt x="938868" y="0"/>
                    <a:pt x="952954" y="5835"/>
                    <a:pt x="963340" y="16220"/>
                  </a:cubicBezTo>
                  <a:cubicBezTo>
                    <a:pt x="973725" y="26606"/>
                    <a:pt x="979560" y="40691"/>
                    <a:pt x="979560" y="55379"/>
                  </a:cubicBezTo>
                  <a:lnTo>
                    <a:pt x="979560" y="1140972"/>
                  </a:lnTo>
                  <a:cubicBezTo>
                    <a:pt x="979560" y="1171557"/>
                    <a:pt x="954766" y="1196351"/>
                    <a:pt x="924181" y="1196351"/>
                  </a:cubicBezTo>
                  <a:lnTo>
                    <a:pt x="55379" y="1196351"/>
                  </a:lnTo>
                  <a:cubicBezTo>
                    <a:pt x="40691" y="1196351"/>
                    <a:pt x="26606" y="1190516"/>
                    <a:pt x="16220" y="1180131"/>
                  </a:cubicBezTo>
                  <a:cubicBezTo>
                    <a:pt x="5835" y="1169745"/>
                    <a:pt x="0" y="1155659"/>
                    <a:pt x="0" y="1140972"/>
                  </a:cubicBezTo>
                  <a:lnTo>
                    <a:pt x="0" y="55379"/>
                  </a:lnTo>
                  <a:cubicBezTo>
                    <a:pt x="0" y="40691"/>
                    <a:pt x="5835" y="26606"/>
                    <a:pt x="16220" y="16220"/>
                  </a:cubicBezTo>
                  <a:cubicBezTo>
                    <a:pt x="26606" y="5835"/>
                    <a:pt x="40691" y="0"/>
                    <a:pt x="553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979560" cy="1282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93512" y="1233961"/>
            <a:ext cx="10018563" cy="16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Limitations of Traditional Security Approaches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52998" y="4410418"/>
            <a:ext cx="3055819" cy="92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  <a:spcBef>
                <a:spcPct val="0"/>
              </a:spcBef>
            </a:pPr>
            <a:r>
              <a:rPr lang="en-US" sz="2689" b="true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Signature-Based Detection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01803" y="4410418"/>
            <a:ext cx="3055819" cy="92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  <a:spcBef>
                <a:spcPct val="0"/>
              </a:spcBef>
            </a:pPr>
            <a:r>
              <a:rPr lang="en-US" sz="2689" b="true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Rule-Based Systems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33706" y="5881714"/>
            <a:ext cx="2648724" cy="149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0"/>
              </a:lnSpc>
            </a:pPr>
            <a:r>
              <a:rPr lang="en-US" sz="1760" spc="82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Relies on known attack patterns, making it ineffective against zero-day attacks.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82512" y="5881714"/>
            <a:ext cx="2633307" cy="149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0"/>
              </a:lnSpc>
            </a:pPr>
            <a:r>
              <a:rPr lang="en-US" sz="1760" spc="82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Difficult to adapt to rapidly changing threats and can lead to false positives.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725310" y="3750711"/>
            <a:ext cx="3914378" cy="4780687"/>
            <a:chOff x="0" y="0"/>
            <a:chExt cx="979560" cy="119635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9560" cy="1196351"/>
            </a:xfrm>
            <a:custGeom>
              <a:avLst/>
              <a:gdLst/>
              <a:ahLst/>
              <a:cxnLst/>
              <a:rect r="r" b="b" t="t" l="l"/>
              <a:pathLst>
                <a:path h="1196351" w="979560">
                  <a:moveTo>
                    <a:pt x="55379" y="0"/>
                  </a:moveTo>
                  <a:lnTo>
                    <a:pt x="924181" y="0"/>
                  </a:lnTo>
                  <a:cubicBezTo>
                    <a:pt x="938868" y="0"/>
                    <a:pt x="952954" y="5835"/>
                    <a:pt x="963340" y="16220"/>
                  </a:cubicBezTo>
                  <a:cubicBezTo>
                    <a:pt x="973725" y="26606"/>
                    <a:pt x="979560" y="40691"/>
                    <a:pt x="979560" y="55379"/>
                  </a:cubicBezTo>
                  <a:lnTo>
                    <a:pt x="979560" y="1140972"/>
                  </a:lnTo>
                  <a:cubicBezTo>
                    <a:pt x="979560" y="1171557"/>
                    <a:pt x="954766" y="1196351"/>
                    <a:pt x="924181" y="1196351"/>
                  </a:cubicBezTo>
                  <a:lnTo>
                    <a:pt x="55379" y="1196351"/>
                  </a:lnTo>
                  <a:cubicBezTo>
                    <a:pt x="40691" y="1196351"/>
                    <a:pt x="26606" y="1190516"/>
                    <a:pt x="16220" y="1180131"/>
                  </a:cubicBezTo>
                  <a:cubicBezTo>
                    <a:pt x="5835" y="1169745"/>
                    <a:pt x="0" y="1155659"/>
                    <a:pt x="0" y="1140972"/>
                  </a:cubicBezTo>
                  <a:lnTo>
                    <a:pt x="0" y="55379"/>
                  </a:lnTo>
                  <a:cubicBezTo>
                    <a:pt x="0" y="40691"/>
                    <a:pt x="5835" y="26606"/>
                    <a:pt x="16220" y="16220"/>
                  </a:cubicBezTo>
                  <a:cubicBezTo>
                    <a:pt x="26606" y="5835"/>
                    <a:pt x="40691" y="0"/>
                    <a:pt x="553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979560" cy="1282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193895" y="4410418"/>
            <a:ext cx="3055819" cy="45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  <a:spcBef>
                <a:spcPct val="0"/>
              </a:spcBef>
            </a:pPr>
            <a:r>
              <a:rPr lang="en-US" sz="2689" b="true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Manual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74604" y="5881714"/>
            <a:ext cx="2694088" cy="187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0"/>
              </a:lnSpc>
            </a:pPr>
            <a:r>
              <a:rPr lang="en-US" sz="1760" spc="82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Time-consuming and prone to human error, especially in dealing with large volumes of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39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52932" y="5143500"/>
            <a:ext cx="1982136" cy="1982136"/>
          </a:xfrm>
          <a:custGeom>
            <a:avLst/>
            <a:gdLst/>
            <a:ahLst/>
            <a:cxnLst/>
            <a:rect r="r" b="b" t="t" l="l"/>
            <a:pathLst>
              <a:path h="1982136" w="1982136">
                <a:moveTo>
                  <a:pt x="0" y="0"/>
                </a:moveTo>
                <a:lnTo>
                  <a:pt x="1982136" y="0"/>
                </a:lnTo>
                <a:lnTo>
                  <a:pt x="1982136" y="1982136"/>
                </a:lnTo>
                <a:lnTo>
                  <a:pt x="0" y="1982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9156" y="3166787"/>
            <a:ext cx="12429688" cy="140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44"/>
              </a:lnSpc>
              <a:spcBef>
                <a:spcPct val="0"/>
              </a:spcBef>
            </a:pPr>
            <a:r>
              <a:rPr lang="en-US" sz="105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Mirai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08607">
            <a:off x="-646242" y="-2448042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1392">
            <a:off x="-157390" y="1173160"/>
            <a:ext cx="10821006" cy="5207609"/>
          </a:xfrm>
          <a:custGeom>
            <a:avLst/>
            <a:gdLst/>
            <a:ahLst/>
            <a:cxnLst/>
            <a:rect r="r" b="b" t="t" l="l"/>
            <a:pathLst>
              <a:path h="5207609" w="10821006">
                <a:moveTo>
                  <a:pt x="0" y="0"/>
                </a:moveTo>
                <a:lnTo>
                  <a:pt x="10821006" y="0"/>
                </a:lnTo>
                <a:lnTo>
                  <a:pt x="10821006" y="5207609"/>
                </a:lnTo>
                <a:lnTo>
                  <a:pt x="0" y="52076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81252" y="1416241"/>
            <a:ext cx="14125496" cy="16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Fundamentals of AI and Machine Learning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9522" y="4795436"/>
            <a:ext cx="6493338" cy="40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  <a:spcBef>
                <a:spcPct val="0"/>
              </a:spcBef>
            </a:pPr>
            <a:r>
              <a:rPr lang="en-US" b="true" sz="2371" spc="151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1. Machine Learning Algorithms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19522" y="7344185"/>
            <a:ext cx="6493338" cy="40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  <a:spcBef>
                <a:spcPct val="0"/>
              </a:spcBef>
            </a:pPr>
            <a:r>
              <a:rPr lang="en-US" b="true" sz="2371" spc="151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3. Unsupervised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71883" y="5388074"/>
            <a:ext cx="6540977" cy="67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1617" spc="76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These algorithms learn from data patterns to make predictions and decisions.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1883" y="7936824"/>
            <a:ext cx="6540977" cy="67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1617" spc="76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Identifying patterns in unlabeled data for anomaly detection and clustering.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20373" y="4795436"/>
            <a:ext cx="6493338" cy="40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  <a:spcBef>
                <a:spcPct val="0"/>
              </a:spcBef>
            </a:pPr>
            <a:r>
              <a:rPr lang="en-US" b="true" sz="2371" spc="151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2. Supervised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0373" y="7344185"/>
            <a:ext cx="6493338" cy="40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  <a:spcBef>
                <a:spcPct val="0"/>
              </a:spcBef>
            </a:pPr>
            <a:r>
              <a:rPr lang="en-US" b="true" sz="2371" spc="151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4. Reinforcement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72734" y="5388074"/>
            <a:ext cx="6540977" cy="67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1617" spc="76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Training models on labeled data to classify and predict outcomes.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72734" y="7936824"/>
            <a:ext cx="6540977" cy="67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1617" spc="76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Training agents to learn through trial and error and optimize actions over time.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871883" y="6696580"/>
            <a:ext cx="14738456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9241111" y="4341330"/>
            <a:ext cx="0" cy="471050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608050" y="1017053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10" y="0"/>
                </a:lnTo>
                <a:lnTo>
                  <a:pt x="117987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48797" y="2528049"/>
            <a:ext cx="10821006" cy="5207609"/>
          </a:xfrm>
          <a:custGeom>
            <a:avLst/>
            <a:gdLst/>
            <a:ahLst/>
            <a:cxnLst/>
            <a:rect r="r" b="b" t="t" l="l"/>
            <a:pathLst>
              <a:path h="5207609" w="10821006">
                <a:moveTo>
                  <a:pt x="0" y="0"/>
                </a:moveTo>
                <a:lnTo>
                  <a:pt x="10821006" y="0"/>
                </a:lnTo>
                <a:lnTo>
                  <a:pt x="10821006" y="5207609"/>
                </a:lnTo>
                <a:lnTo>
                  <a:pt x="0" y="5207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6363823" y="4664199"/>
            <a:ext cx="1439337" cy="143933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F3D47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0616513" y="4664199"/>
            <a:ext cx="1439337" cy="14393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F3D47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35000" y="1505061"/>
            <a:ext cx="10018563" cy="16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Automating Vulnerability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96966" y="5065178"/>
            <a:ext cx="973051" cy="57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8"/>
              </a:lnSpc>
              <a:spcBef>
                <a:spcPct val="0"/>
              </a:spcBef>
            </a:pPr>
            <a:r>
              <a:rPr lang="en-US" sz="3341">
                <a:solidFill>
                  <a:srgbClr val="EEEBEF"/>
                </a:solidFill>
                <a:latin typeface="Mina"/>
                <a:ea typeface="Mina"/>
                <a:cs typeface="Mina"/>
                <a:sym typeface="Mina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9656" y="5065178"/>
            <a:ext cx="973051" cy="57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8"/>
              </a:lnSpc>
              <a:spcBef>
                <a:spcPct val="0"/>
              </a:spcBef>
            </a:pPr>
            <a:r>
              <a:rPr lang="en-US" sz="3341">
                <a:solidFill>
                  <a:srgbClr val="EEEBEF"/>
                </a:solidFill>
                <a:latin typeface="Mina"/>
                <a:ea typeface="Mina"/>
                <a:cs typeface="Mina"/>
                <a:sym typeface="Mina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31392" y="6768304"/>
            <a:ext cx="3304198" cy="40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Vulnerability Scanning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84082" y="6768304"/>
            <a:ext cx="3304198" cy="40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Patch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13063" y="7293933"/>
            <a:ext cx="3340857" cy="92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6"/>
              </a:lnSpc>
            </a:pPr>
            <a:r>
              <a:rPr lang="en-US" sz="147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AI can automate vulnerability assessments and prioritize critical vulnerabilities.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58356" y="7293933"/>
            <a:ext cx="3974701" cy="60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6"/>
              </a:lnSpc>
            </a:pPr>
            <a:r>
              <a:rPr lang="en-US" sz="147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AI can recommend and schedule</a:t>
            </a:r>
            <a:r>
              <a:rPr lang="en-US" sz="147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 patch deployments to mitigate vulnerabiliti</a:t>
            </a:r>
          </a:p>
        </p:txBody>
      </p:sp>
      <p:grpSp>
        <p:nvGrpSpPr>
          <p:cNvPr name="Group 17" id="17"/>
          <p:cNvGrpSpPr/>
          <p:nvPr/>
        </p:nvGrpSpPr>
        <p:grpSpPr>
          <a:xfrm rot="5400000">
            <a:off x="14869203" y="4664199"/>
            <a:ext cx="1439337" cy="143933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F3D47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5102346" y="5065178"/>
            <a:ext cx="973051" cy="57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8"/>
              </a:lnSpc>
              <a:spcBef>
                <a:spcPct val="0"/>
              </a:spcBef>
            </a:pPr>
            <a:r>
              <a:rPr lang="en-US" sz="3341">
                <a:solidFill>
                  <a:srgbClr val="EEEBEF"/>
                </a:solidFill>
                <a:latin typeface="Mina"/>
                <a:ea typeface="Mina"/>
                <a:cs typeface="Mina"/>
                <a:sym typeface="Mina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36772" y="6768304"/>
            <a:ext cx="3304198" cy="404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Risk Assessment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18443" y="7293933"/>
            <a:ext cx="3340857" cy="92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6"/>
              </a:lnSpc>
            </a:pPr>
            <a:r>
              <a:rPr lang="en-US" sz="1477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es. AI can assess the impact and likelihood of vulnerabilities to prioritize remediation efforts.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52920">
            <a:off x="12448355" y="434113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8238" y="3003313"/>
            <a:ext cx="35785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Characteristics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921524" y="2729731"/>
            <a:ext cx="12444952" cy="5726205"/>
            <a:chOff x="0" y="0"/>
            <a:chExt cx="3114308" cy="14329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14308" cy="1432964"/>
            </a:xfrm>
            <a:custGeom>
              <a:avLst/>
              <a:gdLst/>
              <a:ahLst/>
              <a:cxnLst/>
              <a:rect r="r" b="b" t="t" l="l"/>
              <a:pathLst>
                <a:path h="1432964" w="3114308">
                  <a:moveTo>
                    <a:pt x="17419" y="0"/>
                  </a:moveTo>
                  <a:lnTo>
                    <a:pt x="3096889" y="0"/>
                  </a:lnTo>
                  <a:cubicBezTo>
                    <a:pt x="3101509" y="0"/>
                    <a:pt x="3105939" y="1835"/>
                    <a:pt x="3109206" y="5102"/>
                  </a:cubicBezTo>
                  <a:cubicBezTo>
                    <a:pt x="3112472" y="8368"/>
                    <a:pt x="3114308" y="12799"/>
                    <a:pt x="3114308" y="17419"/>
                  </a:cubicBezTo>
                  <a:lnTo>
                    <a:pt x="3114308" y="1415545"/>
                  </a:lnTo>
                  <a:cubicBezTo>
                    <a:pt x="3114308" y="1420165"/>
                    <a:pt x="3112472" y="1424595"/>
                    <a:pt x="3109206" y="1427862"/>
                  </a:cubicBezTo>
                  <a:cubicBezTo>
                    <a:pt x="3105939" y="1431129"/>
                    <a:pt x="3101509" y="1432964"/>
                    <a:pt x="3096889" y="1432964"/>
                  </a:cubicBezTo>
                  <a:lnTo>
                    <a:pt x="17419" y="1432964"/>
                  </a:lnTo>
                  <a:cubicBezTo>
                    <a:pt x="12799" y="1432964"/>
                    <a:pt x="8368" y="1431129"/>
                    <a:pt x="5102" y="1427862"/>
                  </a:cubicBezTo>
                  <a:cubicBezTo>
                    <a:pt x="1835" y="1424595"/>
                    <a:pt x="0" y="1420165"/>
                    <a:pt x="0" y="1415545"/>
                  </a:cubicBezTo>
                  <a:lnTo>
                    <a:pt x="0" y="17419"/>
                  </a:lnTo>
                  <a:cubicBezTo>
                    <a:pt x="0" y="12799"/>
                    <a:pt x="1835" y="8368"/>
                    <a:pt x="5102" y="5102"/>
                  </a:cubicBezTo>
                  <a:cubicBezTo>
                    <a:pt x="8368" y="1835"/>
                    <a:pt x="12799" y="0"/>
                    <a:pt x="174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114308" cy="151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298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188238" y="3201386"/>
            <a:ext cx="11868703" cy="511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6"/>
              </a:lnSpc>
            </a:pPr>
          </a:p>
          <a:p>
            <a:pPr algn="just" marL="453817" indent="-226909" lvl="1">
              <a:lnSpc>
                <a:spcPts val="3386"/>
              </a:lnSpc>
              <a:spcBef>
                <a:spcPct val="0"/>
              </a:spcBef>
              <a:buFont typeface="Arial"/>
              <a:buChar char="•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Mirai scans the Internet for </a:t>
            </a:r>
            <a:r>
              <a:rPr lang="en-US" sz="2101" u="sng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  <a:hlinkClick r:id="rId4" tooltip="https://www.cloudflare.com/learning/ddos/glossary/internet-of-things-iot/"/>
              </a:rPr>
              <a:t>I</a:t>
            </a:r>
            <a:r>
              <a:rPr lang="en-US" sz="2101" u="sng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  <a:hlinkClick r:id="rId5" tooltip="https://www.cloudflare.com/learning/ddos/glossary/internet-of-things-iot/"/>
              </a:rPr>
              <a:t>oT devices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that run on the </a:t>
            </a:r>
            <a:r>
              <a:rPr lang="en-US" b="true" sz="2101">
                <a:solidFill>
                  <a:srgbClr val="5CE1E6"/>
                </a:solidFill>
                <a:latin typeface="Inter Bold"/>
                <a:ea typeface="Inter Bold"/>
                <a:cs typeface="Inter Bold"/>
                <a:sym typeface="Inter Bold"/>
              </a:rPr>
              <a:t>ARC processor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algn="just" marL="907635" indent="-302545" lvl="2">
              <a:lnSpc>
                <a:spcPts val="3386"/>
              </a:lnSpc>
              <a:spcBef>
                <a:spcPct val="0"/>
              </a:spcBef>
              <a:buFont typeface="Arial"/>
              <a:buChar char="⚬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uns a </a:t>
            </a:r>
            <a:r>
              <a:rPr lang="en-US" sz="2101">
                <a:solidFill>
                  <a:srgbClr val="5CE1E6"/>
                </a:solidFill>
                <a:latin typeface="Inter"/>
                <a:ea typeface="Inter"/>
                <a:cs typeface="Inter"/>
                <a:sym typeface="Inter"/>
              </a:rPr>
              <a:t>stripped-down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version of the Linux operating system. </a:t>
            </a:r>
          </a:p>
          <a:p>
            <a:pPr algn="just" marL="907635" indent="-302545" lvl="2">
              <a:lnSpc>
                <a:spcPts val="3386"/>
              </a:lnSpc>
              <a:spcBef>
                <a:spcPct val="0"/>
              </a:spcBef>
              <a:buFont typeface="Arial"/>
              <a:buChar char="⚬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If the default username-and-password combo is not changed, Mirai is able to log into the device and infect it.</a:t>
            </a:r>
          </a:p>
          <a:p>
            <a:pPr algn="just" marL="453817" indent="-226909" lvl="1">
              <a:lnSpc>
                <a:spcPts val="3386"/>
              </a:lnSpc>
              <a:spcBef>
                <a:spcPct val="0"/>
              </a:spcBef>
              <a:buFont typeface="Arial"/>
              <a:buChar char="•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Mirai employs </a:t>
            </a:r>
            <a:r>
              <a:rPr lang="en-US" b="true" sz="2101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reflection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-US" b="true" sz="2101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amplification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techniques to enhance the attack. </a:t>
            </a:r>
          </a:p>
          <a:p>
            <a:pPr algn="just" marL="907635" indent="-302545" lvl="2">
              <a:lnSpc>
                <a:spcPts val="3386"/>
              </a:lnSpc>
              <a:spcBef>
                <a:spcPct val="0"/>
              </a:spcBef>
              <a:buFont typeface="Arial"/>
              <a:buChar char="⚬"/>
            </a:pPr>
            <a:r>
              <a:rPr lang="en-US" sz="2101">
                <a:solidFill>
                  <a:srgbClr val="FF5757"/>
                </a:solidFill>
                <a:latin typeface="Inter"/>
                <a:ea typeface="Inter"/>
                <a:cs typeface="Inter"/>
                <a:sym typeface="Inter"/>
              </a:rPr>
              <a:t>Reflection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involves sending traffic from infected devices to a third-party server, which then reflects the traffic back to the target, </a:t>
            </a:r>
            <a:r>
              <a:rPr lang="en-US" sz="2101">
                <a:solidFill>
                  <a:srgbClr val="FF5757"/>
                </a:solidFill>
                <a:latin typeface="Inter"/>
                <a:ea typeface="Inter"/>
                <a:cs typeface="Inter"/>
                <a:sym typeface="Inter"/>
              </a:rPr>
              <a:t>concealing the source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algn="just" marL="907635" indent="-302545" lvl="2">
              <a:lnSpc>
                <a:spcPts val="3386"/>
              </a:lnSpc>
              <a:spcBef>
                <a:spcPct val="0"/>
              </a:spcBef>
              <a:buFont typeface="Arial"/>
              <a:buChar char="⚬"/>
            </a:pPr>
            <a:r>
              <a:rPr lang="en-US" sz="2101">
                <a:solidFill>
                  <a:srgbClr val="FF5757"/>
                </a:solidFill>
                <a:latin typeface="Inter"/>
                <a:ea typeface="Inter"/>
                <a:cs typeface="Inter"/>
                <a:sym typeface="Inter"/>
              </a:rPr>
              <a:t>Amplification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exploits vulnerabilities in protocols like DNS and NTP, allowing the botnet to </a:t>
            </a:r>
            <a:r>
              <a:rPr lang="en-US" sz="2101">
                <a:solidFill>
                  <a:srgbClr val="FF5757"/>
                </a:solidFill>
                <a:latin typeface="Inter"/>
                <a:ea typeface="Inter"/>
                <a:cs typeface="Inter"/>
                <a:sym typeface="Inter"/>
              </a:rPr>
              <a:t>generate much larger traffic volumes than it initially sends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, making the attack more powerful. </a:t>
            </a:r>
          </a:p>
          <a:p>
            <a:pPr algn="just">
              <a:lnSpc>
                <a:spcPts val="3386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366476" y="0"/>
            <a:ext cx="2981233" cy="2701743"/>
          </a:xfrm>
          <a:custGeom>
            <a:avLst/>
            <a:gdLst/>
            <a:ahLst/>
            <a:cxnLst/>
            <a:rect r="r" b="b" t="t" l="l"/>
            <a:pathLst>
              <a:path h="2701743" w="2981233">
                <a:moveTo>
                  <a:pt x="0" y="0"/>
                </a:moveTo>
                <a:lnTo>
                  <a:pt x="2981233" y="0"/>
                </a:lnTo>
                <a:lnTo>
                  <a:pt x="2981233" y="2701743"/>
                </a:lnTo>
                <a:lnTo>
                  <a:pt x="0" y="27017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41546" y="1152525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Mirai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52920">
            <a:off x="12448355" y="434113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8238" y="3003313"/>
            <a:ext cx="35785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true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CVE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921524" y="2729731"/>
            <a:ext cx="12444952" cy="5726205"/>
            <a:chOff x="0" y="0"/>
            <a:chExt cx="3114308" cy="14329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14308" cy="1432964"/>
            </a:xfrm>
            <a:custGeom>
              <a:avLst/>
              <a:gdLst/>
              <a:ahLst/>
              <a:cxnLst/>
              <a:rect r="r" b="b" t="t" l="l"/>
              <a:pathLst>
                <a:path h="1432964" w="3114308">
                  <a:moveTo>
                    <a:pt x="17419" y="0"/>
                  </a:moveTo>
                  <a:lnTo>
                    <a:pt x="3096889" y="0"/>
                  </a:lnTo>
                  <a:cubicBezTo>
                    <a:pt x="3101509" y="0"/>
                    <a:pt x="3105939" y="1835"/>
                    <a:pt x="3109206" y="5102"/>
                  </a:cubicBezTo>
                  <a:cubicBezTo>
                    <a:pt x="3112472" y="8368"/>
                    <a:pt x="3114308" y="12799"/>
                    <a:pt x="3114308" y="17419"/>
                  </a:cubicBezTo>
                  <a:lnTo>
                    <a:pt x="3114308" y="1415545"/>
                  </a:lnTo>
                  <a:cubicBezTo>
                    <a:pt x="3114308" y="1420165"/>
                    <a:pt x="3112472" y="1424595"/>
                    <a:pt x="3109206" y="1427862"/>
                  </a:cubicBezTo>
                  <a:cubicBezTo>
                    <a:pt x="3105939" y="1431129"/>
                    <a:pt x="3101509" y="1432964"/>
                    <a:pt x="3096889" y="1432964"/>
                  </a:cubicBezTo>
                  <a:lnTo>
                    <a:pt x="17419" y="1432964"/>
                  </a:lnTo>
                  <a:cubicBezTo>
                    <a:pt x="12799" y="1432964"/>
                    <a:pt x="8368" y="1431129"/>
                    <a:pt x="5102" y="1427862"/>
                  </a:cubicBezTo>
                  <a:cubicBezTo>
                    <a:pt x="1835" y="1424595"/>
                    <a:pt x="0" y="1420165"/>
                    <a:pt x="0" y="1415545"/>
                  </a:cubicBezTo>
                  <a:lnTo>
                    <a:pt x="0" y="17419"/>
                  </a:lnTo>
                  <a:cubicBezTo>
                    <a:pt x="0" y="12799"/>
                    <a:pt x="1835" y="8368"/>
                    <a:pt x="5102" y="5102"/>
                  </a:cubicBezTo>
                  <a:cubicBezTo>
                    <a:pt x="8368" y="1835"/>
                    <a:pt x="12799" y="0"/>
                    <a:pt x="174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114308" cy="151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298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056678" y="5215875"/>
            <a:ext cx="1808434" cy="1808434"/>
          </a:xfrm>
          <a:custGeom>
            <a:avLst/>
            <a:gdLst/>
            <a:ahLst/>
            <a:cxnLst/>
            <a:rect r="r" b="b" t="t" l="l"/>
            <a:pathLst>
              <a:path h="1808434" w="1808434">
                <a:moveTo>
                  <a:pt x="0" y="0"/>
                </a:moveTo>
                <a:lnTo>
                  <a:pt x="1808435" y="0"/>
                </a:lnTo>
                <a:lnTo>
                  <a:pt x="1808435" y="1808435"/>
                </a:lnTo>
                <a:lnTo>
                  <a:pt x="0" y="1808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20491" y="5179688"/>
            <a:ext cx="1880810" cy="1880810"/>
          </a:xfrm>
          <a:custGeom>
            <a:avLst/>
            <a:gdLst/>
            <a:ahLst/>
            <a:cxnLst/>
            <a:rect r="r" b="b" t="t" l="l"/>
            <a:pathLst>
              <a:path h="1880810" w="1880810">
                <a:moveTo>
                  <a:pt x="0" y="0"/>
                </a:moveTo>
                <a:lnTo>
                  <a:pt x="1880810" y="0"/>
                </a:lnTo>
                <a:lnTo>
                  <a:pt x="1880810" y="1880810"/>
                </a:lnTo>
                <a:lnTo>
                  <a:pt x="0" y="1880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41546" y="1152525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Mirai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88238" y="3201386"/>
            <a:ext cx="11868703" cy="127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6"/>
              </a:lnSpc>
            </a:pPr>
          </a:p>
          <a:p>
            <a:pPr algn="just" marL="453818" indent="-226909" lvl="1">
              <a:lnSpc>
                <a:spcPts val="3386"/>
              </a:lnSpc>
              <a:spcBef>
                <a:spcPct val="0"/>
              </a:spcBef>
              <a:buFont typeface="Arial"/>
              <a:buChar char="•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No CVEs associated with original Mirai malware</a:t>
            </a:r>
          </a:p>
          <a:p>
            <a:pPr algn="just">
              <a:lnSpc>
                <a:spcPts val="33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4558930" y="1814048"/>
            <a:ext cx="8875162" cy="6190426"/>
          </a:xfrm>
          <a:custGeom>
            <a:avLst/>
            <a:gdLst/>
            <a:ahLst/>
            <a:cxnLst/>
            <a:rect r="r" b="b" t="t" l="l"/>
            <a:pathLst>
              <a:path h="6190426" w="8875162">
                <a:moveTo>
                  <a:pt x="0" y="0"/>
                </a:moveTo>
                <a:lnTo>
                  <a:pt x="8875162" y="0"/>
                </a:lnTo>
                <a:lnTo>
                  <a:pt x="8875162" y="6190425"/>
                </a:lnTo>
                <a:lnTo>
                  <a:pt x="0" y="6190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44940" y="2297228"/>
            <a:ext cx="1843317" cy="1843317"/>
          </a:xfrm>
          <a:custGeom>
            <a:avLst/>
            <a:gdLst/>
            <a:ahLst/>
            <a:cxnLst/>
            <a:rect r="r" b="b" t="t" l="l"/>
            <a:pathLst>
              <a:path h="1843317" w="1843317">
                <a:moveTo>
                  <a:pt x="0" y="0"/>
                </a:moveTo>
                <a:lnTo>
                  <a:pt x="1843317" y="0"/>
                </a:lnTo>
                <a:lnTo>
                  <a:pt x="1843317" y="1843317"/>
                </a:lnTo>
                <a:lnTo>
                  <a:pt x="0" y="1843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23119" y="6738821"/>
            <a:ext cx="1349870" cy="1349870"/>
          </a:xfrm>
          <a:custGeom>
            <a:avLst/>
            <a:gdLst/>
            <a:ahLst/>
            <a:cxnLst/>
            <a:rect r="r" b="b" t="t" l="l"/>
            <a:pathLst>
              <a:path h="1349870" w="1349870">
                <a:moveTo>
                  <a:pt x="0" y="0"/>
                </a:moveTo>
                <a:lnTo>
                  <a:pt x="1349869" y="0"/>
                </a:lnTo>
                <a:lnTo>
                  <a:pt x="1349869" y="1349870"/>
                </a:lnTo>
                <a:lnTo>
                  <a:pt x="0" y="1349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55636" y="2211353"/>
            <a:ext cx="1785874" cy="1785874"/>
          </a:xfrm>
          <a:custGeom>
            <a:avLst/>
            <a:gdLst/>
            <a:ahLst/>
            <a:cxnLst/>
            <a:rect r="r" b="b" t="t" l="l"/>
            <a:pathLst>
              <a:path h="1785874" w="1785874">
                <a:moveTo>
                  <a:pt x="0" y="0"/>
                </a:moveTo>
                <a:lnTo>
                  <a:pt x="1785874" y="0"/>
                </a:lnTo>
                <a:lnTo>
                  <a:pt x="1785874" y="1785874"/>
                </a:lnTo>
                <a:lnTo>
                  <a:pt x="0" y="1785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41147" y="6832645"/>
            <a:ext cx="1441219" cy="1441219"/>
          </a:xfrm>
          <a:custGeom>
            <a:avLst/>
            <a:gdLst/>
            <a:ahLst/>
            <a:cxnLst/>
            <a:rect r="r" b="b" t="t" l="l"/>
            <a:pathLst>
              <a:path h="1441219" w="1441219">
                <a:moveTo>
                  <a:pt x="0" y="0"/>
                </a:moveTo>
                <a:lnTo>
                  <a:pt x="1441219" y="0"/>
                </a:lnTo>
                <a:lnTo>
                  <a:pt x="1441219" y="1441219"/>
                </a:lnTo>
                <a:lnTo>
                  <a:pt x="0" y="14412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70866" y="6349048"/>
            <a:ext cx="1889271" cy="1889271"/>
          </a:xfrm>
          <a:custGeom>
            <a:avLst/>
            <a:gdLst/>
            <a:ahLst/>
            <a:cxnLst/>
            <a:rect r="r" b="b" t="t" l="l"/>
            <a:pathLst>
              <a:path h="1889271" w="1889271">
                <a:moveTo>
                  <a:pt x="0" y="0"/>
                </a:moveTo>
                <a:lnTo>
                  <a:pt x="1889271" y="0"/>
                </a:lnTo>
                <a:lnTo>
                  <a:pt x="1889271" y="1889271"/>
                </a:lnTo>
                <a:lnTo>
                  <a:pt x="0" y="18892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81252" y="850418"/>
            <a:ext cx="141254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Mirai Attack Flow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10248573" y="4593162"/>
            <a:ext cx="0" cy="1658745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506686" y="2700911"/>
            <a:ext cx="1349870" cy="1349870"/>
          </a:xfrm>
          <a:custGeom>
            <a:avLst/>
            <a:gdLst/>
            <a:ahLst/>
            <a:cxnLst/>
            <a:rect r="r" b="b" t="t" l="l"/>
            <a:pathLst>
              <a:path h="1349870" w="1349870">
                <a:moveTo>
                  <a:pt x="0" y="0"/>
                </a:moveTo>
                <a:lnTo>
                  <a:pt x="1349870" y="0"/>
                </a:lnTo>
                <a:lnTo>
                  <a:pt x="1349870" y="1349870"/>
                </a:lnTo>
                <a:lnTo>
                  <a:pt x="0" y="1349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11160137" y="3359656"/>
            <a:ext cx="2346550" cy="1619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H="true">
            <a:off x="14194538" y="4714830"/>
            <a:ext cx="6546" cy="156516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0003561" y="3961084"/>
            <a:ext cx="490025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Bots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15181" y="8329941"/>
            <a:ext cx="1297243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IOT Devices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40041" y="4086788"/>
            <a:ext cx="1515541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Report Server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19742" y="8450013"/>
            <a:ext cx="756624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Loader</a:t>
            </a:r>
          </a:p>
        </p:txBody>
      </p:sp>
      <p:sp>
        <p:nvSpPr>
          <p:cNvPr name="AutoShape 18" id="18"/>
          <p:cNvSpPr/>
          <p:nvPr/>
        </p:nvSpPr>
        <p:spPr>
          <a:xfrm flipH="true">
            <a:off x="11547831" y="7413756"/>
            <a:ext cx="1721745" cy="12057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165522" y="2554917"/>
            <a:ext cx="1349870" cy="1349870"/>
          </a:xfrm>
          <a:custGeom>
            <a:avLst/>
            <a:gdLst/>
            <a:ahLst/>
            <a:cxnLst/>
            <a:rect r="r" b="b" t="t" l="l"/>
            <a:pathLst>
              <a:path h="1349870" w="1349870">
                <a:moveTo>
                  <a:pt x="0" y="0"/>
                </a:moveTo>
                <a:lnTo>
                  <a:pt x="1349870" y="0"/>
                </a:lnTo>
                <a:lnTo>
                  <a:pt x="1349870" y="1349870"/>
                </a:lnTo>
                <a:lnTo>
                  <a:pt x="0" y="1349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097689" y="4089711"/>
            <a:ext cx="937820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Attacker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99231" y="4078693"/>
            <a:ext cx="1082452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C2 Server</a:t>
            </a:r>
          </a:p>
        </p:txBody>
      </p:sp>
      <p:sp>
        <p:nvSpPr>
          <p:cNvPr name="AutoShape 22" id="22"/>
          <p:cNvSpPr/>
          <p:nvPr/>
        </p:nvSpPr>
        <p:spPr>
          <a:xfrm>
            <a:off x="4225783" y="3392036"/>
            <a:ext cx="1939738" cy="1619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flipV="true">
            <a:off x="7406647" y="3392036"/>
            <a:ext cx="1829776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3519215" y="8376016"/>
            <a:ext cx="706569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Target</a:t>
            </a:r>
          </a:p>
        </p:txBody>
      </p:sp>
      <p:sp>
        <p:nvSpPr>
          <p:cNvPr name="AutoShape 25" id="25"/>
          <p:cNvSpPr/>
          <p:nvPr/>
        </p:nvSpPr>
        <p:spPr>
          <a:xfrm flipH="true">
            <a:off x="5166021" y="4154893"/>
            <a:ext cx="3909278" cy="2923119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10632926" y="5028347"/>
            <a:ext cx="1223962" cy="33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5723" indent="-187861" lvl="1">
              <a:lnSpc>
                <a:spcPts val="2803"/>
              </a:lnSpc>
              <a:buAutoNum type="arabicPeriod" startAt="1"/>
            </a:pPr>
            <a:r>
              <a:rPr lang="en-US" b="true" sz="1740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IP Scan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30431" y="3405679"/>
            <a:ext cx="987335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2. Report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429602" y="5028347"/>
            <a:ext cx="1213458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3. Dispatch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89449" y="7477055"/>
            <a:ext cx="781719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4. Load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488257" y="3405679"/>
            <a:ext cx="1355528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5. Command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854302" y="3405679"/>
            <a:ext cx="836454" cy="33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6. Relay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406647" y="5536990"/>
            <a:ext cx="852686" cy="333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3"/>
              </a:lnSpc>
              <a:spcBef>
                <a:spcPct val="0"/>
              </a:spcBef>
            </a:pPr>
            <a:r>
              <a:rPr lang="en-US" b="true" sz="1740">
                <a:solidFill>
                  <a:srgbClr val="FF5757"/>
                </a:solidFill>
                <a:latin typeface="Inter Bold"/>
                <a:ea typeface="Inter Bold"/>
                <a:cs typeface="Inter Bold"/>
                <a:sym typeface="Inter Bold"/>
              </a:rPr>
              <a:t>7. DDOS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73290" y="3009583"/>
            <a:ext cx="13741420" cy="4370441"/>
            <a:chOff x="0" y="0"/>
            <a:chExt cx="3438744" cy="10936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38744" cy="1093688"/>
            </a:xfrm>
            <a:custGeom>
              <a:avLst/>
              <a:gdLst/>
              <a:ahLst/>
              <a:cxnLst/>
              <a:rect r="r" b="b" t="t" l="l"/>
              <a:pathLst>
                <a:path h="1093688" w="3438744">
                  <a:moveTo>
                    <a:pt x="15775" y="0"/>
                  </a:moveTo>
                  <a:lnTo>
                    <a:pt x="3422969" y="0"/>
                  </a:lnTo>
                  <a:cubicBezTo>
                    <a:pt x="3431681" y="0"/>
                    <a:pt x="3438744" y="7063"/>
                    <a:pt x="3438744" y="15775"/>
                  </a:cubicBezTo>
                  <a:lnTo>
                    <a:pt x="3438744" y="1077913"/>
                  </a:lnTo>
                  <a:cubicBezTo>
                    <a:pt x="3438744" y="1086625"/>
                    <a:pt x="3431681" y="1093688"/>
                    <a:pt x="3422969" y="1093688"/>
                  </a:cubicBezTo>
                  <a:lnTo>
                    <a:pt x="15775" y="1093688"/>
                  </a:lnTo>
                  <a:cubicBezTo>
                    <a:pt x="7063" y="1093688"/>
                    <a:pt x="0" y="1086625"/>
                    <a:pt x="0" y="1077913"/>
                  </a:cubicBezTo>
                  <a:lnTo>
                    <a:pt x="0" y="15775"/>
                  </a:lnTo>
                  <a:cubicBezTo>
                    <a:pt x="0" y="7063"/>
                    <a:pt x="7063" y="0"/>
                    <a:pt x="157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3438744" cy="1198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39749" indent="-269875" lvl="1">
                <a:lnSpc>
                  <a:spcPts val="4027"/>
                </a:lnSpc>
                <a:buAutoNum type="arabicPeriod" startAt="1"/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93512" y="1643536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Attack Framework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96432" y="3329762"/>
            <a:ext cx="12940257" cy="405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Initial Access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Brute force login attempts using default or weak credentials 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Execution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Executes shell commands to load malware and run its binary.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Defence Evasion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Kills processes related to other competing malware or services that might interfere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Command and Control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C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ommunicates with C2 servers over TCP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Discovery: 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Scans the random IP for device with open Telnet/SSH/HTTP ports.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Lateral Movement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Exploit weak login to spread to other devices on the network</a:t>
            </a:r>
          </a:p>
          <a:p>
            <a:pPr algn="l" marL="485775" indent="-242888" lvl="1">
              <a:lnSpc>
                <a:spcPts val="3624"/>
              </a:lnSpc>
              <a:buAutoNum type="arabicPeriod" startAt="1"/>
            </a:pP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b="true" sz="2250">
                <a:solidFill>
                  <a:srgbClr val="EEEBEF"/>
                </a:solidFill>
                <a:latin typeface="Inter Bold"/>
                <a:ea typeface="Inter Bold"/>
                <a:cs typeface="Inter Bold"/>
                <a:sym typeface="Inter Bold"/>
              </a:rPr>
              <a:t>Impact</a:t>
            </a:r>
            <a:r>
              <a:rPr lang="en-US" sz="2250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: Network Denial of Service to targets</a:t>
            </a:r>
          </a:p>
          <a:p>
            <a:pPr algn="ctr">
              <a:lnSpc>
                <a:spcPts val="32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2556">
            <a:off x="360564" y="409236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93512" y="3142410"/>
            <a:ext cx="7152432" cy="6275456"/>
            <a:chOff x="0" y="0"/>
            <a:chExt cx="1363537" cy="11963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63537" cy="1196351"/>
            </a:xfrm>
            <a:custGeom>
              <a:avLst/>
              <a:gdLst/>
              <a:ahLst/>
              <a:cxnLst/>
              <a:rect r="r" b="b" t="t" l="l"/>
              <a:pathLst>
                <a:path h="1196351" w="1363537">
                  <a:moveTo>
                    <a:pt x="30308" y="0"/>
                  </a:moveTo>
                  <a:lnTo>
                    <a:pt x="1333230" y="0"/>
                  </a:lnTo>
                  <a:cubicBezTo>
                    <a:pt x="1341268" y="0"/>
                    <a:pt x="1348976" y="3193"/>
                    <a:pt x="1354660" y="8877"/>
                  </a:cubicBezTo>
                  <a:cubicBezTo>
                    <a:pt x="1360344" y="14561"/>
                    <a:pt x="1363537" y="22270"/>
                    <a:pt x="1363537" y="30308"/>
                  </a:cubicBezTo>
                  <a:lnTo>
                    <a:pt x="1363537" y="1166043"/>
                  </a:lnTo>
                  <a:cubicBezTo>
                    <a:pt x="1363537" y="1174081"/>
                    <a:pt x="1360344" y="1181790"/>
                    <a:pt x="1354660" y="1187474"/>
                  </a:cubicBezTo>
                  <a:cubicBezTo>
                    <a:pt x="1348976" y="1193158"/>
                    <a:pt x="1341268" y="1196351"/>
                    <a:pt x="1333230" y="1196351"/>
                  </a:cubicBezTo>
                  <a:lnTo>
                    <a:pt x="30308" y="1196351"/>
                  </a:lnTo>
                  <a:cubicBezTo>
                    <a:pt x="22270" y="1196351"/>
                    <a:pt x="14561" y="1193158"/>
                    <a:pt x="8877" y="1187474"/>
                  </a:cubicBezTo>
                  <a:cubicBezTo>
                    <a:pt x="3193" y="1181790"/>
                    <a:pt x="0" y="1174081"/>
                    <a:pt x="0" y="1166043"/>
                  </a:cubicBezTo>
                  <a:lnTo>
                    <a:pt x="0" y="30308"/>
                  </a:lnTo>
                  <a:cubicBezTo>
                    <a:pt x="0" y="22270"/>
                    <a:pt x="3193" y="14561"/>
                    <a:pt x="8877" y="8877"/>
                  </a:cubicBezTo>
                  <a:cubicBezTo>
                    <a:pt x="14561" y="3193"/>
                    <a:pt x="22270" y="0"/>
                    <a:pt x="303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363537" cy="1282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88212" y="3142410"/>
            <a:ext cx="6503577" cy="6275456"/>
            <a:chOff x="0" y="0"/>
            <a:chExt cx="1239840" cy="1196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9840" cy="1196351"/>
            </a:xfrm>
            <a:custGeom>
              <a:avLst/>
              <a:gdLst/>
              <a:ahLst/>
              <a:cxnLst/>
              <a:rect r="r" b="b" t="t" l="l"/>
              <a:pathLst>
                <a:path h="1196351" w="1239840">
                  <a:moveTo>
                    <a:pt x="33331" y="0"/>
                  </a:moveTo>
                  <a:lnTo>
                    <a:pt x="1206508" y="0"/>
                  </a:lnTo>
                  <a:cubicBezTo>
                    <a:pt x="1215348" y="0"/>
                    <a:pt x="1223826" y="3512"/>
                    <a:pt x="1230077" y="9763"/>
                  </a:cubicBezTo>
                  <a:cubicBezTo>
                    <a:pt x="1236328" y="16013"/>
                    <a:pt x="1239840" y="24491"/>
                    <a:pt x="1239840" y="33331"/>
                  </a:cubicBezTo>
                  <a:lnTo>
                    <a:pt x="1239840" y="1163019"/>
                  </a:lnTo>
                  <a:cubicBezTo>
                    <a:pt x="1239840" y="1171859"/>
                    <a:pt x="1236328" y="1180337"/>
                    <a:pt x="1230077" y="1186588"/>
                  </a:cubicBezTo>
                  <a:cubicBezTo>
                    <a:pt x="1223826" y="1192839"/>
                    <a:pt x="1215348" y="1196351"/>
                    <a:pt x="1206508" y="1196351"/>
                  </a:cubicBezTo>
                  <a:lnTo>
                    <a:pt x="33331" y="1196351"/>
                  </a:lnTo>
                  <a:cubicBezTo>
                    <a:pt x="24491" y="1196351"/>
                    <a:pt x="16013" y="1192839"/>
                    <a:pt x="9763" y="1186588"/>
                  </a:cubicBezTo>
                  <a:cubicBezTo>
                    <a:pt x="3512" y="1180337"/>
                    <a:pt x="0" y="1171859"/>
                    <a:pt x="0" y="1163019"/>
                  </a:cubicBezTo>
                  <a:lnTo>
                    <a:pt x="0" y="33331"/>
                  </a:lnTo>
                  <a:cubicBezTo>
                    <a:pt x="0" y="24491"/>
                    <a:pt x="3512" y="16013"/>
                    <a:pt x="9763" y="9763"/>
                  </a:cubicBezTo>
                  <a:cubicBezTo>
                    <a:pt x="16013" y="3512"/>
                    <a:pt x="24491" y="0"/>
                    <a:pt x="3333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239840" cy="1282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93512" y="1643536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Impacts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8024" y="4016730"/>
            <a:ext cx="5720621" cy="593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2"/>
              </a:lnSpc>
              <a:spcBef>
                <a:spcPct val="0"/>
              </a:spcBef>
            </a:pPr>
            <a:r>
              <a:rPr lang="en-US" sz="3530" b="true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First attack on OVH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96161" y="4016730"/>
            <a:ext cx="5077117" cy="593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2"/>
              </a:lnSpc>
              <a:spcBef>
                <a:spcPct val="0"/>
              </a:spcBef>
            </a:pPr>
            <a:r>
              <a:rPr lang="en-US" sz="3530" b="true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Journalist Blog Attack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48024" y="5026624"/>
            <a:ext cx="4839802" cy="29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2310" spc="10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Mirai’s first attack was towards a French technology company OVH in September 2016, It peaked at 1Tbps and estimated to have about 145,000 devices for the assault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6161" y="5029200"/>
            <a:ext cx="4375131" cy="29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2310" spc="108">
                <a:solidFill>
                  <a:srgbClr val="E0D6DE"/>
                </a:solidFill>
                <a:latin typeface="Mina"/>
                <a:ea typeface="Mina"/>
                <a:cs typeface="Mina"/>
                <a:sym typeface="Mina"/>
              </a:rPr>
              <a:t>A blog created by the journalist Brian Krebs was flooded with &gt; 600GB data in September 2016, likely targeted due to his line of investigative journalism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52920">
            <a:off x="12448355" y="4341137"/>
            <a:ext cx="11798710" cy="8229600"/>
          </a:xfrm>
          <a:custGeom>
            <a:avLst/>
            <a:gdLst/>
            <a:ahLst/>
            <a:cxnLst/>
            <a:rect r="r" b="b" t="t" l="l"/>
            <a:pathLst>
              <a:path h="8229600" w="11798710">
                <a:moveTo>
                  <a:pt x="0" y="0"/>
                </a:moveTo>
                <a:lnTo>
                  <a:pt x="11798709" y="0"/>
                </a:lnTo>
                <a:lnTo>
                  <a:pt x="117987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1546" y="1152525"/>
            <a:ext cx="1001856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6500">
                <a:solidFill>
                  <a:srgbClr val="EEEBEF"/>
                </a:solidFill>
                <a:latin typeface="Tomorrow"/>
                <a:ea typeface="Tomorrow"/>
                <a:cs typeface="Tomorrow"/>
                <a:sym typeface="Tomorrow"/>
              </a:rPr>
              <a:t>Mirai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88238" y="3003313"/>
            <a:ext cx="35785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EEEBEF"/>
                </a:solidFill>
                <a:latin typeface="Mina Bold"/>
                <a:ea typeface="Mina Bold"/>
                <a:cs typeface="Mina Bold"/>
                <a:sym typeface="Mina Bold"/>
              </a:rPr>
              <a:t>Source Code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033837" y="2729731"/>
            <a:ext cx="12444952" cy="5726205"/>
            <a:chOff x="0" y="0"/>
            <a:chExt cx="3114308" cy="14329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14308" cy="1432964"/>
            </a:xfrm>
            <a:custGeom>
              <a:avLst/>
              <a:gdLst/>
              <a:ahLst/>
              <a:cxnLst/>
              <a:rect r="r" b="b" t="t" l="l"/>
              <a:pathLst>
                <a:path h="1432964" w="3114308">
                  <a:moveTo>
                    <a:pt x="17419" y="0"/>
                  </a:moveTo>
                  <a:lnTo>
                    <a:pt x="3096889" y="0"/>
                  </a:lnTo>
                  <a:cubicBezTo>
                    <a:pt x="3101509" y="0"/>
                    <a:pt x="3105939" y="1835"/>
                    <a:pt x="3109206" y="5102"/>
                  </a:cubicBezTo>
                  <a:cubicBezTo>
                    <a:pt x="3112472" y="8368"/>
                    <a:pt x="3114308" y="12799"/>
                    <a:pt x="3114308" y="17419"/>
                  </a:cubicBezTo>
                  <a:lnTo>
                    <a:pt x="3114308" y="1415545"/>
                  </a:lnTo>
                  <a:cubicBezTo>
                    <a:pt x="3114308" y="1420165"/>
                    <a:pt x="3112472" y="1424595"/>
                    <a:pt x="3109206" y="1427862"/>
                  </a:cubicBezTo>
                  <a:cubicBezTo>
                    <a:pt x="3105939" y="1431129"/>
                    <a:pt x="3101509" y="1432964"/>
                    <a:pt x="3096889" y="1432964"/>
                  </a:cubicBezTo>
                  <a:lnTo>
                    <a:pt x="17419" y="1432964"/>
                  </a:lnTo>
                  <a:cubicBezTo>
                    <a:pt x="12799" y="1432964"/>
                    <a:pt x="8368" y="1431129"/>
                    <a:pt x="5102" y="1427862"/>
                  </a:cubicBezTo>
                  <a:cubicBezTo>
                    <a:pt x="1835" y="1424595"/>
                    <a:pt x="0" y="1420165"/>
                    <a:pt x="0" y="1415545"/>
                  </a:cubicBezTo>
                  <a:lnTo>
                    <a:pt x="0" y="17419"/>
                  </a:lnTo>
                  <a:cubicBezTo>
                    <a:pt x="0" y="12799"/>
                    <a:pt x="1835" y="8368"/>
                    <a:pt x="5102" y="5102"/>
                  </a:cubicBezTo>
                  <a:cubicBezTo>
                    <a:pt x="8368" y="1835"/>
                    <a:pt x="12799" y="0"/>
                    <a:pt x="174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5D6B">
                    <a:alpha val="64000"/>
                  </a:srgbClr>
                </a:gs>
                <a:gs pos="100000">
                  <a:srgbClr val="000000">
                    <a:alpha val="64000"/>
                  </a:srgbClr>
                </a:gs>
              </a:gsLst>
              <a:lin ang="5400000"/>
            </a:gradFill>
            <a:ln w="19050" cap="rnd">
              <a:solidFill>
                <a:srgbClr val="EEEBEF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3114308" cy="1518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298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88238" y="3201386"/>
            <a:ext cx="11868703" cy="511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6"/>
              </a:lnSpc>
            </a:pPr>
          </a:p>
          <a:p>
            <a:pPr algn="just" marL="453817" indent="-226909" lvl="1">
              <a:lnSpc>
                <a:spcPts val="3386"/>
              </a:lnSpc>
              <a:buFont typeface="Arial"/>
              <a:buChar char="•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Repository is released by the author online</a:t>
            </a:r>
          </a:p>
          <a:p>
            <a:pPr algn="just" marL="907635" indent="-302545" lvl="2">
              <a:lnSpc>
                <a:spcPts val="3386"/>
              </a:lnSpc>
              <a:buFont typeface="Arial"/>
              <a:buChar char="⚬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Bot</a:t>
            </a:r>
          </a:p>
          <a:p>
            <a:pPr algn="just" marL="1361452" indent="-340363" lvl="3">
              <a:lnSpc>
                <a:spcPts val="3386"/>
              </a:lnSpc>
              <a:buFont typeface="Arial"/>
              <a:buChar char="￭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IP scan</a:t>
            </a:r>
          </a:p>
          <a:p>
            <a:pPr algn="just" marL="1361452" indent="-340363" lvl="3">
              <a:lnSpc>
                <a:spcPts val="3386"/>
              </a:lnSpc>
              <a:buFont typeface="Arial"/>
              <a:buChar char="￭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Dictionary table</a:t>
            </a:r>
          </a:p>
          <a:p>
            <a:pPr algn="just" marL="1361452" indent="-340363" lvl="3">
              <a:lnSpc>
                <a:spcPts val="3386"/>
              </a:lnSpc>
              <a:buFont typeface="Arial"/>
              <a:buChar char="￭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Kills remote connection ports</a:t>
            </a:r>
          </a:p>
          <a:p>
            <a:pPr algn="just" marL="907635" indent="-302545" lvl="2">
              <a:lnSpc>
                <a:spcPts val="3386"/>
              </a:lnSpc>
              <a:buFont typeface="Arial"/>
              <a:buChar char="⚬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Command and Control (</a:t>
            </a: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C2) Server</a:t>
            </a:r>
          </a:p>
          <a:p>
            <a:pPr algn="just" marL="1361452" indent="-340363" lvl="3">
              <a:lnSpc>
                <a:spcPts val="3386"/>
              </a:lnSpc>
              <a:buFont typeface="Arial"/>
              <a:buChar char="￭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Listens to callbacks from bots</a:t>
            </a:r>
          </a:p>
          <a:p>
            <a:pPr algn="just" marL="1361452" indent="-340363" lvl="3">
              <a:lnSpc>
                <a:spcPts val="3386"/>
              </a:lnSpc>
              <a:buFont typeface="Arial"/>
              <a:buChar char="￭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Handles commands from attacker</a:t>
            </a:r>
          </a:p>
          <a:p>
            <a:pPr algn="just" marL="907635" indent="-302545" lvl="2">
              <a:lnSpc>
                <a:spcPts val="3386"/>
              </a:lnSpc>
              <a:spcBef>
                <a:spcPct val="0"/>
              </a:spcBef>
              <a:buFont typeface="Arial"/>
              <a:buChar char="⚬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Loader</a:t>
            </a:r>
          </a:p>
          <a:p>
            <a:pPr algn="just" marL="1361452" indent="-340363" lvl="3">
              <a:lnSpc>
                <a:spcPts val="3386"/>
              </a:lnSpc>
              <a:spcBef>
                <a:spcPct val="0"/>
              </a:spcBef>
              <a:buFont typeface="Arial"/>
              <a:buChar char="￭"/>
            </a:pPr>
            <a:r>
              <a:rPr lang="en-US" sz="2101">
                <a:solidFill>
                  <a:srgbClr val="EEEBEF"/>
                </a:solidFill>
                <a:latin typeface="Inter"/>
                <a:ea typeface="Inter"/>
                <a:cs typeface="Inter"/>
                <a:sym typeface="Inter"/>
              </a:rPr>
              <a:t>Loads malware onto target device</a:t>
            </a:r>
          </a:p>
          <a:p>
            <a:pPr algn="just">
              <a:lnSpc>
                <a:spcPts val="33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DAGjj-Tk0EQ</dc:identifier>
  <dcterms:modified xsi:type="dcterms:W3CDTF">2011-08-01T06:04:30Z</dcterms:modified>
  <cp:revision>1</cp:revision>
  <dc:title>SC3010 Presentation</dc:title>
</cp:coreProperties>
</file>