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2"/>
  </p:notesMasterIdLst>
  <p:sldIdLst>
    <p:sldId id="307" r:id="rId2"/>
    <p:sldId id="550" r:id="rId3"/>
    <p:sldId id="567" r:id="rId4"/>
    <p:sldId id="578" r:id="rId5"/>
    <p:sldId id="575" r:id="rId6"/>
    <p:sldId id="576" r:id="rId7"/>
    <p:sldId id="577" r:id="rId8"/>
    <p:sldId id="573" r:id="rId9"/>
    <p:sldId id="574" r:id="rId10"/>
    <p:sldId id="572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EC8A62"/>
    <a:srgbClr val="C3EBD4"/>
    <a:srgbClr val="89ADB0"/>
    <a:srgbClr val="A39CC0"/>
    <a:srgbClr val="6C4C13"/>
    <a:srgbClr val="702A40"/>
    <a:srgbClr val="3A3375"/>
    <a:srgbClr val="653E66"/>
    <a:srgbClr val="3A3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 snapToObjects="1">
      <p:cViewPr varScale="1">
        <p:scale>
          <a:sx n="59" d="100"/>
          <a:sy n="59" d="100"/>
        </p:scale>
        <p:origin x="72" y="64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CF89E-AD9B-43E2-94DA-9D1BFE518FB9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16FD0-1977-4CB3-8544-053E3342F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119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16FD0-1977-4CB3-8544-053E3342F68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972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16FD0-1977-4CB3-8544-053E3342F68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09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16FD0-1977-4CB3-8544-053E3342F68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996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16FD0-1977-4CB3-8544-053E3342F68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619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16FD0-1977-4CB3-8544-053E3342F68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041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2021-10-05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026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2021-10-05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423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2021-10-05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920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2021-10-05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86271C-3A78-42CC-A87E-3913A4C86253}"/>
              </a:ext>
            </a:extLst>
          </p:cNvPr>
          <p:cNvSpPr/>
          <p:nvPr userDrawn="1"/>
        </p:nvSpPr>
        <p:spPr>
          <a:xfrm>
            <a:off x="235570" y="259482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</p:spTree>
    <p:extLst>
      <p:ext uri="{BB962C8B-B14F-4D97-AF65-F5344CB8AC3E}">
        <p14:creationId xmlns:p14="http://schemas.microsoft.com/office/powerpoint/2010/main" val="134272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2021-10-05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686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2021-10-05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058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2021-10-05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385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2021-10-05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8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2021-10-05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891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2021-10-05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678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58F8-F9D5-A14E-83EB-74B7DD907103}" type="datetimeFigureOut">
              <a:rPr kumimoji="1" lang="ko-KR" altLang="en-US" smtClean="0"/>
              <a:t>2021-10-05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911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C58F8-F9D5-A14E-83EB-74B7DD907103}" type="datetimeFigureOut">
              <a:rPr kumimoji="1" lang="ko-KR" altLang="en-US" smtClean="0"/>
              <a:t>2021-10-05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4CDC7-4371-AD40-86F2-C5452BFDFFB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144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hyperlink" Target="https://github.com/kumakuma3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3A0CEA1-1BF7-4D4D-9C48-586B9B1A5A91}"/>
              </a:ext>
            </a:extLst>
          </p:cNvPr>
          <p:cNvSpPr/>
          <p:nvPr/>
        </p:nvSpPr>
        <p:spPr>
          <a:xfrm>
            <a:off x="235570" y="265813"/>
            <a:ext cx="9670430" cy="6361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B6F80A-6DC8-814B-A264-A6A5E59695BE}"/>
              </a:ext>
            </a:extLst>
          </p:cNvPr>
          <p:cNvSpPr/>
          <p:nvPr/>
        </p:nvSpPr>
        <p:spPr>
          <a:xfrm>
            <a:off x="1182441" y="2298821"/>
            <a:ext cx="2698031" cy="109873"/>
          </a:xfrm>
          <a:prstGeom prst="rect">
            <a:avLst/>
          </a:prstGeom>
          <a:solidFill>
            <a:srgbClr val="EC8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AB326-281E-AF4A-BBED-7D47512632B9}"/>
              </a:ext>
            </a:extLst>
          </p:cNvPr>
          <p:cNvSpPr txBox="1"/>
          <p:nvPr/>
        </p:nvSpPr>
        <p:spPr>
          <a:xfrm>
            <a:off x="1182441" y="1783523"/>
            <a:ext cx="2733184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575" dirty="0">
                <a:latin typeface="KoreanYNMYTL" panose="02020600000000000000" pitchFamily="18" charset="-127"/>
                <a:ea typeface="KoreanYNMYTL" panose="02020600000000000000" pitchFamily="18" charset="-127"/>
              </a:rPr>
              <a:t>PORTFOLIO</a:t>
            </a:r>
            <a:endParaRPr kumimoji="1" lang="ko-KR" altLang="en-US" sz="3575" dirty="0">
              <a:latin typeface="KoreanYNMYTL" panose="02020600000000000000" pitchFamily="18" charset="-127"/>
              <a:ea typeface="KoreanYNMYTL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B1CAE1-9264-3742-95EB-8AD113FAE1A0}"/>
              </a:ext>
            </a:extLst>
          </p:cNvPr>
          <p:cNvSpPr txBox="1"/>
          <p:nvPr/>
        </p:nvSpPr>
        <p:spPr>
          <a:xfrm>
            <a:off x="1380071" y="2408694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201745060</a:t>
            </a:r>
            <a:r>
              <a:rPr kumimoji="1" lang="ko-KR" altLang="en-US" sz="12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 </a:t>
            </a:r>
            <a:r>
              <a:rPr kumimoji="1" lang="ko-KR" altLang="en-US" sz="1400" b="1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이승엽</a:t>
            </a:r>
            <a:endParaRPr kumimoji="1" lang="ko-KR" altLang="en-US" sz="1200" b="1" dirty="0">
              <a:latin typeface="Arita-dotum(OTF) Medium" panose="02020603020101020101" pitchFamily="18" charset="-127"/>
              <a:ea typeface="Arita-dotum(OTF) Medium" panose="02020603020101020101" pitchFamily="18" charset="-127"/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46A20D97-0603-2E49-ACE0-69C21E2CFC9B}"/>
              </a:ext>
            </a:extLst>
          </p:cNvPr>
          <p:cNvCxnSpPr>
            <a:cxnSpLocks/>
          </p:cNvCxnSpPr>
          <p:nvPr/>
        </p:nvCxnSpPr>
        <p:spPr>
          <a:xfrm>
            <a:off x="6487732" y="2986893"/>
            <a:ext cx="0" cy="276947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1438EE-0723-F847-A6AB-BAC57423D7B6}"/>
              </a:ext>
            </a:extLst>
          </p:cNvPr>
          <p:cNvSpPr txBox="1"/>
          <p:nvPr/>
        </p:nvSpPr>
        <p:spPr>
          <a:xfrm>
            <a:off x="6689987" y="4244603"/>
            <a:ext cx="2087431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01. </a:t>
            </a:r>
            <a:r>
              <a:rPr kumimoji="1" lang="ko-KR" altLang="en-US" sz="14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인적사항</a:t>
            </a:r>
            <a:endParaRPr kumimoji="1" lang="en-US" altLang="ko-KR" sz="1400" dirty="0">
              <a:latin typeface="Arita-dotum(OTF) Medium" panose="02020603020101020101" pitchFamily="18" charset="-127"/>
              <a:ea typeface="Arita-dotum(OTF)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02. </a:t>
            </a:r>
            <a:r>
              <a:rPr kumimoji="1" lang="ko-KR" altLang="en-US" sz="14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이수 과목</a:t>
            </a:r>
            <a:endParaRPr kumimoji="1" lang="en-US" altLang="ko-KR" sz="1400" dirty="0">
              <a:latin typeface="Arita-dotum(OTF) Medium" panose="02020603020101020101" pitchFamily="18" charset="-127"/>
              <a:ea typeface="Arita-dotum(OTF)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03. PROJECTS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04. </a:t>
            </a:r>
            <a:r>
              <a:rPr kumimoji="1" lang="ko-KR" altLang="en-US" sz="1400" dirty="0" err="1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교내외</a:t>
            </a:r>
            <a:r>
              <a:rPr kumimoji="1" lang="ko-KR" altLang="en-US" sz="14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 활동</a:t>
            </a:r>
            <a:r>
              <a:rPr kumimoji="1" lang="en-US" altLang="ko-KR" sz="14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, </a:t>
            </a:r>
            <a:r>
              <a:rPr kumimoji="1" lang="ko-KR" altLang="en-US" sz="1400" dirty="0">
                <a:latin typeface="Arita-dotum(OTF) Medium" panose="02020603020101020101" pitchFamily="18" charset="-127"/>
                <a:ea typeface="Arita-dotum(OTF) Medium" panose="02020603020101020101" pitchFamily="18" charset="-127"/>
              </a:rPr>
              <a:t>자격증</a:t>
            </a:r>
            <a:endParaRPr kumimoji="1" lang="en-US" altLang="ko-KR" sz="1400" dirty="0">
              <a:latin typeface="Arita-dotum(OTF) Medium" panose="02020603020101020101" pitchFamily="18" charset="-127"/>
              <a:ea typeface="Arita-dotum(OTF)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9172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35570" y="218114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C10AF55-6BCB-45F8-9FE6-A70ABEEB5470}"/>
              </a:ext>
            </a:extLst>
          </p:cNvPr>
          <p:cNvSpPr/>
          <p:nvPr/>
        </p:nvSpPr>
        <p:spPr>
          <a:xfrm>
            <a:off x="802827" y="2156251"/>
            <a:ext cx="206103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463258-7260-4739-B638-37F50559702E}"/>
              </a:ext>
            </a:extLst>
          </p:cNvPr>
          <p:cNvSpPr txBox="1"/>
          <p:nvPr/>
        </p:nvSpPr>
        <p:spPr>
          <a:xfrm>
            <a:off x="1008930" y="2051123"/>
            <a:ext cx="181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b="1" dirty="0">
                <a:latin typeface="THEJung120" panose="02020603020101020101" pitchFamily="18" charset="-127"/>
                <a:ea typeface="THEJung120" panose="02020603020101020101" pitchFamily="18" charset="-127"/>
              </a:rPr>
              <a:t>ACTIVITY</a:t>
            </a:r>
            <a:r>
              <a:rPr kumimoji="1" lang="ko-KR" altLang="en-US" sz="1100" b="1" dirty="0">
                <a:latin typeface="THEJung120" panose="02020603020101020101" pitchFamily="18" charset="-127"/>
                <a:ea typeface="THEJung120" panose="02020603020101020101" pitchFamily="18" charset="-127"/>
              </a:rPr>
              <a:t> </a:t>
            </a:r>
            <a:r>
              <a:rPr kumimoji="1" lang="en-US" altLang="ko-KR" sz="1100" b="1" dirty="0">
                <a:latin typeface="THEJung120" panose="02020603020101020101" pitchFamily="18" charset="-127"/>
                <a:ea typeface="THEJung120" panose="02020603020101020101" pitchFamily="18" charset="-127"/>
              </a:rPr>
              <a:t>&amp;</a:t>
            </a:r>
            <a:r>
              <a:rPr kumimoji="1" lang="ko-KR" altLang="en-US" sz="1100" b="1" dirty="0">
                <a:latin typeface="THEJung120" panose="02020603020101020101" pitchFamily="18" charset="-127"/>
                <a:ea typeface="THEJung120" panose="02020603020101020101" pitchFamily="18" charset="-127"/>
              </a:rPr>
              <a:t> </a:t>
            </a:r>
            <a:r>
              <a:rPr kumimoji="1" lang="en-US" altLang="ko-KR" sz="1100" b="1" dirty="0">
                <a:latin typeface="THEJung120" panose="02020603020101020101" pitchFamily="18" charset="-127"/>
                <a:ea typeface="THEJung120" panose="02020603020101020101" pitchFamily="18" charset="-127"/>
              </a:rPr>
              <a:t>AWARDS</a:t>
            </a:r>
            <a:endParaRPr kumimoji="1" lang="ko-KR" altLang="en-US" sz="1100" b="1" dirty="0">
              <a:latin typeface="THEJung120" panose="02020603020101020101" pitchFamily="18" charset="-127"/>
              <a:ea typeface="THEJung120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5FCF10-2B62-4230-A75D-3C5F43E9A473}"/>
              </a:ext>
            </a:extLst>
          </p:cNvPr>
          <p:cNvSpPr txBox="1"/>
          <p:nvPr/>
        </p:nvSpPr>
        <p:spPr>
          <a:xfrm>
            <a:off x="698862" y="2438801"/>
            <a:ext cx="13131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rPr>
              <a:t>2017.09 ~ 2017.12 </a:t>
            </a:r>
            <a:endParaRPr kumimoji="1"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HEJung120" panose="02020603020101020101" pitchFamily="18" charset="-127"/>
              <a:ea typeface="THEJung120" panose="0202060302010102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92A242E-0DA2-404E-BE42-16AD54BA6A00}"/>
              </a:ext>
            </a:extLst>
          </p:cNvPr>
          <p:cNvSpPr txBox="1"/>
          <p:nvPr/>
        </p:nvSpPr>
        <p:spPr>
          <a:xfrm>
            <a:off x="698862" y="2772950"/>
            <a:ext cx="12682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rPr>
              <a:t>2019.03 ~ 2019.07</a:t>
            </a:r>
            <a:endParaRPr kumimoji="1"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HEJung120" panose="02020603020101020101" pitchFamily="18" charset="-127"/>
              <a:ea typeface="THEJung120" panose="02020603020101020101" pitchFamily="18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385CB93-8168-44E2-9990-3760E46DB94F}"/>
              </a:ext>
            </a:extLst>
          </p:cNvPr>
          <p:cNvSpPr/>
          <p:nvPr/>
        </p:nvSpPr>
        <p:spPr>
          <a:xfrm>
            <a:off x="5354413" y="2156251"/>
            <a:ext cx="206103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49BC077-8B18-481A-9274-391108CD7B8C}"/>
              </a:ext>
            </a:extLst>
          </p:cNvPr>
          <p:cNvSpPr txBox="1"/>
          <p:nvPr/>
        </p:nvSpPr>
        <p:spPr>
          <a:xfrm>
            <a:off x="5560516" y="2044447"/>
            <a:ext cx="1615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b="1" dirty="0">
                <a:latin typeface="THEJung120" panose="02020603020101020101" pitchFamily="18" charset="-127"/>
                <a:ea typeface="THEJung120" panose="02020603020101020101" pitchFamily="18" charset="-127"/>
              </a:rPr>
              <a:t>LICENSE</a:t>
            </a:r>
            <a:endParaRPr kumimoji="1" lang="ko-KR" altLang="en-US" sz="1000" b="1" dirty="0">
              <a:latin typeface="THEJung120" panose="02020603020101020101" pitchFamily="18" charset="-127"/>
              <a:ea typeface="THEJung120" panose="0202060302010102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EF4D7F6-4493-4FFE-8B5A-EFC9CAE605D7}"/>
              </a:ext>
            </a:extLst>
          </p:cNvPr>
          <p:cNvSpPr txBox="1"/>
          <p:nvPr/>
        </p:nvSpPr>
        <p:spPr>
          <a:xfrm>
            <a:off x="5275009" y="2413596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rPr>
              <a:t>2019.09.12</a:t>
            </a:r>
            <a:endParaRPr kumimoji="1"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HEJung120" panose="02020603020101020101" pitchFamily="18" charset="-127"/>
              <a:ea typeface="THEJung120" panose="0202060302010102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6996166-DEBF-4CEE-B324-A84490C016C9}"/>
              </a:ext>
            </a:extLst>
          </p:cNvPr>
          <p:cNvSpPr txBox="1"/>
          <p:nvPr/>
        </p:nvSpPr>
        <p:spPr>
          <a:xfrm>
            <a:off x="6040710" y="2413596"/>
            <a:ext cx="17027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rPr>
              <a:t>OPIC</a:t>
            </a:r>
            <a:r>
              <a:rPr kumimoji="1"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rPr>
              <a:t> – Advanced Low(AL)</a:t>
            </a:r>
            <a:endParaRPr kumimoji="1"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HEJung120" panose="02020603020101020101" pitchFamily="18" charset="-127"/>
              <a:ea typeface="THEJung120" panose="0202060302010102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D324D16-FA20-4D17-AD34-3B4E3AF6C7B0}"/>
              </a:ext>
            </a:extLst>
          </p:cNvPr>
          <p:cNvGrpSpPr/>
          <p:nvPr/>
        </p:nvGrpSpPr>
        <p:grpSpPr>
          <a:xfrm>
            <a:off x="351449" y="452819"/>
            <a:ext cx="3530256" cy="657764"/>
            <a:chOff x="351449" y="452819"/>
            <a:chExt cx="3530256" cy="6577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65BF1CD-60DD-4BAE-BD4C-D3A4966F3423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2C2522-980D-4EAF-A5F5-717911DEDE64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C9E580-2EA0-45CF-B93D-8109673C28E4}"/>
                </a:ext>
              </a:extLst>
            </p:cNvPr>
            <p:cNvSpPr txBox="1"/>
            <p:nvPr/>
          </p:nvSpPr>
          <p:spPr>
            <a:xfrm>
              <a:off x="1881749" y="861711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8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3BD290D-D487-40C4-BB79-4FFE305190F4}"/>
                </a:ext>
              </a:extLst>
            </p:cNvPr>
            <p:cNvSpPr txBox="1"/>
            <p:nvPr/>
          </p:nvSpPr>
          <p:spPr>
            <a:xfrm>
              <a:off x="2612739" y="864362"/>
              <a:ext cx="12689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교내외활동</a:t>
              </a:r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/</a:t>
              </a:r>
              <a:r>
                <a:rPr lang="ko-KR" altLang="en-US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자격증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FF71DE-7CEC-430D-96D4-59FBA2BDF0B6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홍길동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BB0614F-D9F9-4A54-ACF6-C1EA1280A3E8}"/>
              </a:ext>
            </a:extLst>
          </p:cNvPr>
          <p:cNvSpPr txBox="1"/>
          <p:nvPr/>
        </p:nvSpPr>
        <p:spPr>
          <a:xfrm>
            <a:off x="2100081" y="2442885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rPr>
              <a:t>OOO </a:t>
            </a:r>
            <a:r>
              <a:rPr kumimoji="1"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rPr>
              <a:t>활동 참여</a:t>
            </a:r>
          </a:p>
        </p:txBody>
      </p:sp>
    </p:spTree>
    <p:extLst>
      <p:ext uri="{BB962C8B-B14F-4D97-AF65-F5344CB8AC3E}">
        <p14:creationId xmlns:p14="http://schemas.microsoft.com/office/powerpoint/2010/main" val="1806846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35570" y="265813"/>
            <a:ext cx="9670430" cy="6361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3D478C5-CCF6-44F7-A542-6289E638DB2E}"/>
              </a:ext>
            </a:extLst>
          </p:cNvPr>
          <p:cNvGrpSpPr/>
          <p:nvPr/>
        </p:nvGrpSpPr>
        <p:grpSpPr>
          <a:xfrm>
            <a:off x="351449" y="452819"/>
            <a:ext cx="3365503" cy="665459"/>
            <a:chOff x="351449" y="452819"/>
            <a:chExt cx="3365503" cy="66545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2A80A1-4A14-CF41-AF3A-15347EA9E51C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E86737-F2D1-0649-AE34-129E3A926E09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34D46C-4A8C-5641-B077-DEFADAD4EEBF}"/>
                </a:ext>
              </a:extLst>
            </p:cNvPr>
            <p:cNvSpPr txBox="1"/>
            <p:nvPr/>
          </p:nvSpPr>
          <p:spPr>
            <a:xfrm>
              <a:off x="1881749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33D7D2-AE51-ED45-8CC5-D6FADF443A13}"/>
                </a:ext>
              </a:extLst>
            </p:cNvPr>
            <p:cNvSpPr txBox="1"/>
            <p:nvPr/>
          </p:nvSpPr>
          <p:spPr>
            <a:xfrm>
              <a:off x="2522887" y="864362"/>
              <a:ext cx="11940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교내외활동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/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자격증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C9F4F5-B0EA-FA40-822C-13C8801D49AB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이승엽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8C74F60-D49C-A948-A65F-FA857D21B798}"/>
              </a:ext>
            </a:extLst>
          </p:cNvPr>
          <p:cNvSpPr txBox="1"/>
          <p:nvPr/>
        </p:nvSpPr>
        <p:spPr>
          <a:xfrm>
            <a:off x="3397572" y="2735512"/>
            <a:ext cx="874292" cy="75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이름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생년월일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학력정보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BE264D-0869-5E4C-9150-9E9A806B5851}"/>
              </a:ext>
            </a:extLst>
          </p:cNvPr>
          <p:cNvSpPr txBox="1"/>
          <p:nvPr/>
        </p:nvSpPr>
        <p:spPr>
          <a:xfrm>
            <a:off x="4142545" y="2728190"/>
            <a:ext cx="2225468" cy="75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이승엽 </a:t>
            </a:r>
            <a:r>
              <a:rPr lang="en-US" altLang="ko-KR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   Lee-</a:t>
            </a:r>
            <a:r>
              <a:rPr lang="en-US" altLang="ko-KR" sz="1000" dirty="0" err="1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SeungYeob</a:t>
            </a:r>
            <a:endParaRPr lang="en-US" altLang="ko-KR" sz="1000" dirty="0"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1998.03.26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인하공전</a:t>
            </a:r>
            <a:r>
              <a:rPr lang="en-US" altLang="ko-KR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. 2017.02 ~ 2022.02 (</a:t>
            </a:r>
            <a:r>
              <a:rPr lang="ko-KR" altLang="en-US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재학</a:t>
            </a:r>
            <a:r>
              <a:rPr lang="en-US" altLang="ko-KR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)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C3165B-8F13-6D49-BD71-6AD7537CDB12}"/>
              </a:ext>
            </a:extLst>
          </p:cNvPr>
          <p:cNvSpPr txBox="1"/>
          <p:nvPr/>
        </p:nvSpPr>
        <p:spPr>
          <a:xfrm>
            <a:off x="3397572" y="3917559"/>
            <a:ext cx="874292" cy="945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전화번호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이메일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GitHub</a:t>
            </a: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7FB6DC-2118-A146-B050-631230547F78}"/>
              </a:ext>
            </a:extLst>
          </p:cNvPr>
          <p:cNvSpPr txBox="1"/>
          <p:nvPr/>
        </p:nvSpPr>
        <p:spPr>
          <a:xfrm>
            <a:off x="4098574" y="3907558"/>
            <a:ext cx="1944422" cy="760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82+ 010.4051.7761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cxv963@naver.com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hlinkClick r:id="rId2"/>
              </a:rPr>
              <a:t>https://github.com/</a:t>
            </a:r>
            <a:endParaRPr lang="en-US" altLang="ko-KR" sz="1000" dirty="0"/>
          </a:p>
        </p:txBody>
      </p:sp>
      <p:cxnSp>
        <p:nvCxnSpPr>
          <p:cNvPr id="35" name="직선 연결선 14">
            <a:extLst>
              <a:ext uri="{FF2B5EF4-FFF2-40B4-BE49-F238E27FC236}">
                <a16:creationId xmlns:a16="http://schemas.microsoft.com/office/drawing/2014/main" id="{25A0FD3C-B1B1-5643-A166-D1770CDCF885}"/>
              </a:ext>
            </a:extLst>
          </p:cNvPr>
          <p:cNvCxnSpPr>
            <a:cxnSpLocks/>
          </p:cNvCxnSpPr>
          <p:nvPr/>
        </p:nvCxnSpPr>
        <p:spPr>
          <a:xfrm>
            <a:off x="3467384" y="2631372"/>
            <a:ext cx="87429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EEF2267-E146-B642-8B3C-65C8B2EA3107}"/>
              </a:ext>
            </a:extLst>
          </p:cNvPr>
          <p:cNvSpPr txBox="1"/>
          <p:nvPr/>
        </p:nvSpPr>
        <p:spPr>
          <a:xfrm>
            <a:off x="3435093" y="2352488"/>
            <a:ext cx="209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EC8A62"/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PROFILE</a:t>
            </a:r>
            <a:endParaRPr lang="en-US" altLang="ko-KR" b="1" dirty="0">
              <a:solidFill>
                <a:srgbClr val="EC8A62"/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cxnSp>
        <p:nvCxnSpPr>
          <p:cNvPr id="37" name="직선 연결선 14">
            <a:extLst>
              <a:ext uri="{FF2B5EF4-FFF2-40B4-BE49-F238E27FC236}">
                <a16:creationId xmlns:a16="http://schemas.microsoft.com/office/drawing/2014/main" id="{D721A74E-F58E-CD44-98D4-AA4E01F03C92}"/>
              </a:ext>
            </a:extLst>
          </p:cNvPr>
          <p:cNvCxnSpPr>
            <a:cxnSpLocks/>
          </p:cNvCxnSpPr>
          <p:nvPr/>
        </p:nvCxnSpPr>
        <p:spPr>
          <a:xfrm>
            <a:off x="3447850" y="3846962"/>
            <a:ext cx="87429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5F76836-CD86-874A-B5A5-A8758E5488EE}"/>
              </a:ext>
            </a:extLst>
          </p:cNvPr>
          <p:cNvSpPr txBox="1"/>
          <p:nvPr/>
        </p:nvSpPr>
        <p:spPr>
          <a:xfrm>
            <a:off x="3385405" y="3546960"/>
            <a:ext cx="209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EC8A62"/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CONTACTS</a:t>
            </a:r>
            <a:endParaRPr lang="en-US" altLang="ko-KR" b="1" dirty="0">
              <a:solidFill>
                <a:srgbClr val="EC8A62"/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EEF91FE-7A5C-4BF8-AED7-D8E796C27D77}"/>
              </a:ext>
            </a:extLst>
          </p:cNvPr>
          <p:cNvSpPr/>
          <p:nvPr/>
        </p:nvSpPr>
        <p:spPr>
          <a:xfrm>
            <a:off x="6434356" y="2449654"/>
            <a:ext cx="142613" cy="134086"/>
          </a:xfrm>
          <a:prstGeom prst="ellipse">
            <a:avLst/>
          </a:prstGeom>
          <a:solidFill>
            <a:srgbClr val="EC8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E713D6-6A80-4E23-829A-190A9387744C}"/>
              </a:ext>
            </a:extLst>
          </p:cNvPr>
          <p:cNvSpPr txBox="1"/>
          <p:nvPr/>
        </p:nvSpPr>
        <p:spPr>
          <a:xfrm>
            <a:off x="6578557" y="2382611"/>
            <a:ext cx="12822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SKILL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대각선 방향의 모서리가 둥근 사각형 24">
            <a:extLst>
              <a:ext uri="{FF2B5EF4-FFF2-40B4-BE49-F238E27FC236}">
                <a16:creationId xmlns:a16="http://schemas.microsoft.com/office/drawing/2014/main" id="{92B62CB1-CAB6-49B5-ABBC-004ECAE53C11}"/>
              </a:ext>
            </a:extLst>
          </p:cNvPr>
          <p:cNvSpPr/>
          <p:nvPr/>
        </p:nvSpPr>
        <p:spPr>
          <a:xfrm>
            <a:off x="6434355" y="2665847"/>
            <a:ext cx="2509347" cy="2308825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pic>
        <p:nvPicPr>
          <p:cNvPr id="1032" name="Picture 8" descr="Java에 대한 이미지 검색결과">
            <a:extLst>
              <a:ext uri="{FF2B5EF4-FFF2-40B4-BE49-F238E27FC236}">
                <a16:creationId xmlns:a16="http://schemas.microsoft.com/office/drawing/2014/main" id="{2C536C25-A137-47C7-82FE-AF2E81819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191" y="3437832"/>
            <a:ext cx="352979" cy="64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0" descr="python iconì ëí ì´ë¯¸ì§ ê²ìê²°ê³¼">
            <a:extLst>
              <a:ext uri="{FF2B5EF4-FFF2-40B4-BE49-F238E27FC236}">
                <a16:creationId xmlns:a16="http://schemas.microsoft.com/office/drawing/2014/main" id="{9FE9647C-ECA5-4745-B926-634CB2923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445" y="2777041"/>
            <a:ext cx="1127538" cy="56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jsp logoì ëí ì´ë¯¸ì§ ê²ìê²°ê³¼">
            <a:extLst>
              <a:ext uri="{FF2B5EF4-FFF2-40B4-BE49-F238E27FC236}">
                <a16:creationId xmlns:a16="http://schemas.microsoft.com/office/drawing/2014/main" id="{D100D8DD-155A-4693-8279-98B079343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681" y="3500310"/>
            <a:ext cx="501466" cy="52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androidì ëí ì´ë¯¸ì§ ê²ìê²°ê³¼">
            <a:extLst>
              <a:ext uri="{FF2B5EF4-FFF2-40B4-BE49-F238E27FC236}">
                <a16:creationId xmlns:a16="http://schemas.microsoft.com/office/drawing/2014/main" id="{7F231EB5-E623-4BFD-B3F1-EAF979642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923" y="2735512"/>
            <a:ext cx="561863" cy="65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.com: Oracle DB 11g Errors Guide: Appstore for Android">
            <a:extLst>
              <a:ext uri="{FF2B5EF4-FFF2-40B4-BE49-F238E27FC236}">
                <a16:creationId xmlns:a16="http://schemas.microsoft.com/office/drawing/2014/main" id="{51BB1391-4DCD-4864-80DD-C34881573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857" y="4157172"/>
            <a:ext cx="751114" cy="75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Spring | Home">
            <a:extLst>
              <a:ext uri="{FF2B5EF4-FFF2-40B4-BE49-F238E27FC236}">
                <a16:creationId xmlns:a16="http://schemas.microsoft.com/office/drawing/2014/main" id="{E1317485-11B9-43E3-8236-07606CD8B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443" y="3594232"/>
            <a:ext cx="904107" cy="45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 descr="사람, 정장, 넥타이, 의류이(가) 표시된 사진&#10;&#10;자동 생성된 설명">
            <a:extLst>
              <a:ext uri="{FF2B5EF4-FFF2-40B4-BE49-F238E27FC236}">
                <a16:creationId xmlns:a16="http://schemas.microsoft.com/office/drawing/2014/main" id="{13886C17-5E69-4185-9603-43A6EE0ADE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8231" y="2461563"/>
            <a:ext cx="1687035" cy="2170794"/>
          </a:xfrm>
          <a:prstGeom prst="rect">
            <a:avLst/>
          </a:prstGeom>
        </p:spPr>
      </p:pic>
      <p:pic>
        <p:nvPicPr>
          <p:cNvPr id="10" name="Picture 2" descr="Mysql FK | Hoing">
            <a:extLst>
              <a:ext uri="{FF2B5EF4-FFF2-40B4-BE49-F238E27FC236}">
                <a16:creationId xmlns:a16="http://schemas.microsoft.com/office/drawing/2014/main" id="{482189BC-ABE2-42BD-8E92-9AA8BA285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333" y="4217683"/>
            <a:ext cx="815334" cy="64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관련 이미지">
            <a:extLst>
              <a:ext uri="{FF2B5EF4-FFF2-40B4-BE49-F238E27FC236}">
                <a16:creationId xmlns:a16="http://schemas.microsoft.com/office/drawing/2014/main" id="{6E6AEBB3-F292-4A7B-9182-5CE9B7864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355" y="2691186"/>
            <a:ext cx="755135" cy="75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ty 실시간 개발 플랫폼 | 3D, 2D VR 및 AR 엔진">
            <a:extLst>
              <a:ext uri="{FF2B5EF4-FFF2-40B4-BE49-F238E27FC236}">
                <a16:creationId xmlns:a16="http://schemas.microsoft.com/office/drawing/2014/main" id="{685F8749-3E02-4B2A-AB2C-66BA00B02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613" y="4323296"/>
            <a:ext cx="789765" cy="45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87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9EF3-0CD7-BF45-A62B-CCE747692D8B}"/>
              </a:ext>
            </a:extLst>
          </p:cNvPr>
          <p:cNvSpPr/>
          <p:nvPr/>
        </p:nvSpPr>
        <p:spPr>
          <a:xfrm>
            <a:off x="235570" y="218114"/>
            <a:ext cx="9670430" cy="642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63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9841663-FA72-4E7F-A695-3405A3570159}"/>
              </a:ext>
            </a:extLst>
          </p:cNvPr>
          <p:cNvGrpSpPr/>
          <p:nvPr/>
        </p:nvGrpSpPr>
        <p:grpSpPr>
          <a:xfrm>
            <a:off x="1056579" y="1467186"/>
            <a:ext cx="1426478" cy="321028"/>
            <a:chOff x="986742" y="1912828"/>
            <a:chExt cx="1426478" cy="32102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EEF91FE-7A5C-4BF8-AED7-D8E796C27D77}"/>
                </a:ext>
              </a:extLst>
            </p:cNvPr>
            <p:cNvSpPr/>
            <p:nvPr/>
          </p:nvSpPr>
          <p:spPr>
            <a:xfrm>
              <a:off x="986742" y="1979871"/>
              <a:ext cx="142613" cy="134086"/>
            </a:xfrm>
            <a:prstGeom prst="ellipse">
              <a:avLst/>
            </a:prstGeom>
            <a:solidFill>
              <a:srgbClr val="EC8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EE713D6-6A80-4E23-829A-190A9387744C}"/>
                </a:ext>
              </a:extLst>
            </p:cNvPr>
            <p:cNvSpPr txBox="1"/>
            <p:nvPr/>
          </p:nvSpPr>
          <p:spPr>
            <a:xfrm>
              <a:off x="1130943" y="1912828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2017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년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(1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학년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1010284-B82E-4DC1-8BDF-1A54EFC42958}"/>
                </a:ext>
              </a:extLst>
            </p:cNvPr>
            <p:cNvCxnSpPr/>
            <p:nvPr/>
          </p:nvCxnSpPr>
          <p:spPr>
            <a:xfrm>
              <a:off x="986742" y="2233856"/>
              <a:ext cx="1331179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8A00DCD-1DBF-44C6-96DA-97DD2912D6B1}"/>
              </a:ext>
            </a:extLst>
          </p:cNvPr>
          <p:cNvGrpSpPr/>
          <p:nvPr/>
        </p:nvGrpSpPr>
        <p:grpSpPr>
          <a:xfrm>
            <a:off x="4346067" y="1458077"/>
            <a:ext cx="1426478" cy="321028"/>
            <a:chOff x="3222656" y="1878216"/>
            <a:chExt cx="1426478" cy="321028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0F0F36E-5791-4C2A-B592-4C7BCF6F39AA}"/>
                </a:ext>
              </a:extLst>
            </p:cNvPr>
            <p:cNvSpPr/>
            <p:nvPr/>
          </p:nvSpPr>
          <p:spPr>
            <a:xfrm>
              <a:off x="3222656" y="1945259"/>
              <a:ext cx="142613" cy="134086"/>
            </a:xfrm>
            <a:prstGeom prst="ellipse">
              <a:avLst/>
            </a:prstGeom>
            <a:solidFill>
              <a:srgbClr val="EC8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251650B-8975-49C2-9EA6-53C6AFBE3B3A}"/>
                </a:ext>
              </a:extLst>
            </p:cNvPr>
            <p:cNvSpPr txBox="1"/>
            <p:nvPr/>
          </p:nvSpPr>
          <p:spPr>
            <a:xfrm>
              <a:off x="3366857" y="1878216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2020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년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(2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학년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CCB65772-5F9F-429E-B30A-F14DC4A6CB81}"/>
                </a:ext>
              </a:extLst>
            </p:cNvPr>
            <p:cNvCxnSpPr/>
            <p:nvPr/>
          </p:nvCxnSpPr>
          <p:spPr>
            <a:xfrm>
              <a:off x="3222656" y="2199244"/>
              <a:ext cx="1331179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19D1A5C-AC0F-4368-92D5-2FFF758F9E60}"/>
              </a:ext>
            </a:extLst>
          </p:cNvPr>
          <p:cNvGrpSpPr/>
          <p:nvPr/>
        </p:nvGrpSpPr>
        <p:grpSpPr>
          <a:xfrm>
            <a:off x="7422943" y="1440758"/>
            <a:ext cx="1426478" cy="321028"/>
            <a:chOff x="5144826" y="1878117"/>
            <a:chExt cx="1426478" cy="321028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037563C2-D998-4FDA-A6D5-8E1A5B1164BE}"/>
                </a:ext>
              </a:extLst>
            </p:cNvPr>
            <p:cNvSpPr/>
            <p:nvPr/>
          </p:nvSpPr>
          <p:spPr>
            <a:xfrm>
              <a:off x="5144826" y="1945160"/>
              <a:ext cx="142613" cy="134086"/>
            </a:xfrm>
            <a:prstGeom prst="ellipse">
              <a:avLst/>
            </a:prstGeom>
            <a:solidFill>
              <a:srgbClr val="EC8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EEAD04-8921-4432-A7EC-467A67277D8C}"/>
                </a:ext>
              </a:extLst>
            </p:cNvPr>
            <p:cNvSpPr txBox="1"/>
            <p:nvPr/>
          </p:nvSpPr>
          <p:spPr>
            <a:xfrm>
              <a:off x="5289027" y="1878117"/>
              <a:ext cx="12822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2021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년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(3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학년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03C9559-3C68-4808-A397-E22F8F091C4C}"/>
                </a:ext>
              </a:extLst>
            </p:cNvPr>
            <p:cNvCxnSpPr/>
            <p:nvPr/>
          </p:nvCxnSpPr>
          <p:spPr>
            <a:xfrm>
              <a:off x="5144826" y="2199145"/>
              <a:ext cx="1331179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5C6E34B-52CC-4F97-BEFE-6B9F8A8765B0}"/>
              </a:ext>
            </a:extLst>
          </p:cNvPr>
          <p:cNvGrpSpPr/>
          <p:nvPr/>
        </p:nvGrpSpPr>
        <p:grpSpPr>
          <a:xfrm>
            <a:off x="351449" y="452819"/>
            <a:ext cx="3391719" cy="657764"/>
            <a:chOff x="351449" y="452819"/>
            <a:chExt cx="3391719" cy="65776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F833E8-8F1C-4F2C-B043-2BB1517545A7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C5CF9C5-85C2-443A-B98D-6ADC4C80CE7A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D0BBDD8-E932-49A7-8A07-3A6FF75A5CED}"/>
                </a:ext>
              </a:extLst>
            </p:cNvPr>
            <p:cNvSpPr txBox="1"/>
            <p:nvPr/>
          </p:nvSpPr>
          <p:spPr>
            <a:xfrm>
              <a:off x="1881749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506DA1-BBA7-4A2C-B2D5-5C2161698D38}"/>
                </a:ext>
              </a:extLst>
            </p:cNvPr>
            <p:cNvSpPr txBox="1"/>
            <p:nvPr/>
          </p:nvSpPr>
          <p:spPr>
            <a:xfrm>
              <a:off x="2549103" y="864362"/>
              <a:ext cx="11940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교내외활동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/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자격증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49B61C5-F827-45F6-B70F-36AB20D8258A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이승엽</a:t>
              </a:r>
            </a:p>
            <a:p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C8D8B4FD-BB8F-4553-BAAA-CAA579621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754633"/>
              </p:ext>
            </p:extLst>
          </p:nvPr>
        </p:nvGraphicFramePr>
        <p:xfrm>
          <a:off x="1251409" y="1988787"/>
          <a:ext cx="990621" cy="1952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21">
                  <a:extLst>
                    <a:ext uri="{9D8B030D-6E8A-4147-A177-3AD203B41FA5}">
                      <a16:colId xmlns:a16="http://schemas.microsoft.com/office/drawing/2014/main" val="1285348297"/>
                    </a:ext>
                  </a:extLst>
                </a:gridCol>
              </a:tblGrid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C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프로그래밍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694767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기초전자개론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rita-dotum(OTF) Medium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513026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알고리즘기초</a:t>
                      </a:r>
                      <a:endParaRPr lang="en-US" altLang="ko-KR" sz="1000" b="0" dirty="0">
                        <a:solidFill>
                          <a:sysClr val="windowText" lastClr="000000"/>
                        </a:solidFill>
                        <a:latin typeface="Arita-dotum(OTF) Medium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117158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유닉스체계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rita-dotum(OTF) Medium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64531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정보보안개론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703428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창의공학설계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rita-dotum(OTF) Medium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276001"/>
                  </a:ext>
                </a:extLst>
              </a:tr>
              <a:tr h="2456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생활영어입문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621961"/>
                  </a:ext>
                </a:extLst>
              </a:tr>
              <a:tr h="2306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컴퓨팅적사고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43089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E5ED788E-5CF0-47AD-BFF9-5A1BEC152454}"/>
              </a:ext>
            </a:extLst>
          </p:cNvPr>
          <p:cNvSpPr txBox="1"/>
          <p:nvPr/>
        </p:nvSpPr>
        <p:spPr>
          <a:xfrm>
            <a:off x="463182" y="2842335"/>
            <a:ext cx="1011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EC8A62"/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1</a:t>
            </a:r>
            <a:r>
              <a:rPr lang="ko-KR" altLang="en-US" sz="1000" b="1" dirty="0">
                <a:solidFill>
                  <a:srgbClr val="EC8A62"/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학기</a:t>
            </a:r>
            <a:endParaRPr lang="en-US" altLang="ko-KR" sz="1000" b="1" dirty="0">
              <a:solidFill>
                <a:srgbClr val="EC8A62"/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CA2CFF-9EE6-4EE0-A5AA-D9DB2EEAD3AA}"/>
              </a:ext>
            </a:extLst>
          </p:cNvPr>
          <p:cNvSpPr txBox="1"/>
          <p:nvPr/>
        </p:nvSpPr>
        <p:spPr>
          <a:xfrm>
            <a:off x="463182" y="4875770"/>
            <a:ext cx="1011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EC8A62"/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2</a:t>
            </a:r>
            <a:r>
              <a:rPr lang="ko-KR" altLang="en-US" sz="1000" b="1" dirty="0">
                <a:solidFill>
                  <a:srgbClr val="EC8A62"/>
                </a:solidFill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학기</a:t>
            </a:r>
            <a:endParaRPr lang="en-US" altLang="ko-KR" sz="1000" b="1" dirty="0">
              <a:solidFill>
                <a:srgbClr val="EC8A62"/>
              </a:solidFill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graphicFrame>
        <p:nvGraphicFramePr>
          <p:cNvPr id="35" name="표 3">
            <a:extLst>
              <a:ext uri="{FF2B5EF4-FFF2-40B4-BE49-F238E27FC236}">
                <a16:creationId xmlns:a16="http://schemas.microsoft.com/office/drawing/2014/main" id="{F1E8F806-4F21-4AD4-B962-13C7BF563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95594"/>
              </p:ext>
            </p:extLst>
          </p:nvPr>
        </p:nvGraphicFramePr>
        <p:xfrm>
          <a:off x="1268187" y="4103816"/>
          <a:ext cx="1214870" cy="1952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870">
                  <a:extLst>
                    <a:ext uri="{9D8B030D-6E8A-4147-A177-3AD203B41FA5}">
                      <a16:colId xmlns:a16="http://schemas.microsoft.com/office/drawing/2014/main" val="1285348297"/>
                    </a:ext>
                  </a:extLst>
                </a:gridCol>
              </a:tblGrid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C/C++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프로그래밍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694767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JAVA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프로그래밍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513026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디지털논리회로</a:t>
                      </a:r>
                      <a:endParaRPr lang="en-US" altLang="ko-KR" sz="1000" b="0" dirty="0">
                        <a:solidFill>
                          <a:sysClr val="windowText" lastClr="000000"/>
                        </a:solidFill>
                        <a:latin typeface="Arita-dotum(OTF) Medium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117158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웹프로그래밍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64531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자료구조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703428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생활영어초급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276001"/>
                  </a:ext>
                </a:extLst>
              </a:tr>
              <a:tr h="2456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의사소통능력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621961"/>
                  </a:ext>
                </a:extLst>
              </a:tr>
              <a:tr h="230604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rita-dotum(OTF) Medium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430899"/>
                  </a:ext>
                </a:extLst>
              </a:tr>
            </a:tbl>
          </a:graphicData>
        </a:graphic>
      </p:graphicFrame>
      <p:graphicFrame>
        <p:nvGraphicFramePr>
          <p:cNvPr id="36" name="표 3">
            <a:extLst>
              <a:ext uri="{FF2B5EF4-FFF2-40B4-BE49-F238E27FC236}">
                <a16:creationId xmlns:a16="http://schemas.microsoft.com/office/drawing/2014/main" id="{746EBDBB-F25C-437D-A456-EDE1735CC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412267"/>
              </p:ext>
            </p:extLst>
          </p:nvPr>
        </p:nvGraphicFramePr>
        <p:xfrm>
          <a:off x="4229022" y="1965171"/>
          <a:ext cx="1565267" cy="1952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267">
                  <a:extLst>
                    <a:ext uri="{9D8B030D-6E8A-4147-A177-3AD203B41FA5}">
                      <a16:colId xmlns:a16="http://schemas.microsoft.com/office/drawing/2014/main" val="1285348297"/>
                    </a:ext>
                  </a:extLst>
                </a:gridCol>
              </a:tblGrid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IoT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임베디드오픈플랫폼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694767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JAVA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프로그래밍 응용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513026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Visual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C++ 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프로그래밍</a:t>
                      </a:r>
                      <a:endParaRPr lang="en-US" altLang="ko-KR" sz="1000" b="0" dirty="0">
                        <a:solidFill>
                          <a:sysClr val="windowText" lastClr="000000"/>
                        </a:solidFill>
                        <a:latin typeface="Arita-dotum(OTF) Medium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117158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데이터베이스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64531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데이터통신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703428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모바일프로그래밍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276001"/>
                  </a:ext>
                </a:extLst>
              </a:tr>
              <a:tr h="2456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컴퓨터구조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621961"/>
                  </a:ext>
                </a:extLst>
              </a:tr>
              <a:tr h="2306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인공지능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(AI)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개론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430899"/>
                  </a:ext>
                </a:extLst>
              </a:tr>
            </a:tbl>
          </a:graphicData>
        </a:graphic>
      </p:graphicFrame>
      <p:graphicFrame>
        <p:nvGraphicFramePr>
          <p:cNvPr id="37" name="표 3">
            <a:extLst>
              <a:ext uri="{FF2B5EF4-FFF2-40B4-BE49-F238E27FC236}">
                <a16:creationId xmlns:a16="http://schemas.microsoft.com/office/drawing/2014/main" id="{896D063C-3044-41A6-B3C2-75F288403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588311"/>
              </p:ext>
            </p:extLst>
          </p:nvPr>
        </p:nvGraphicFramePr>
        <p:xfrm>
          <a:off x="4229022" y="4103816"/>
          <a:ext cx="1668439" cy="2196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439">
                  <a:extLst>
                    <a:ext uri="{9D8B030D-6E8A-4147-A177-3AD203B41FA5}">
                      <a16:colId xmlns:a16="http://schemas.microsoft.com/office/drawing/2014/main" val="1285348297"/>
                    </a:ext>
                  </a:extLst>
                </a:gridCol>
              </a:tblGrid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TCP/IP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Arita-dotum(OTF) Medium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694767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데이터베이스설계및구현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513026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모바일프로그래밍응용</a:t>
                      </a:r>
                      <a:endParaRPr lang="en-US" altLang="ko-KR" sz="1000" b="0" dirty="0">
                        <a:solidFill>
                          <a:sysClr val="windowText" lastClr="000000"/>
                        </a:solidFill>
                        <a:latin typeface="Arita-dotum(OTF) Medium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117158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서버구축관리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64531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시스템보안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703428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융합캡스톤디자인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276001"/>
                  </a:ext>
                </a:extLst>
              </a:tr>
              <a:tr h="2456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동서양고전의이해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621961"/>
                  </a:ext>
                </a:extLst>
              </a:tr>
              <a:tr h="2306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엑셀활용</a:t>
                      </a:r>
                      <a:endParaRPr lang="en-US" altLang="ko-KR" sz="1000" b="0" dirty="0">
                        <a:solidFill>
                          <a:sysClr val="windowText" lastClr="000000"/>
                        </a:solidFill>
                        <a:latin typeface="Arita-dotum(OTF) Medium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430899"/>
                  </a:ext>
                </a:extLst>
              </a:tr>
              <a:tr h="2306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인생의 주제로 본 철학</a:t>
                      </a:r>
                      <a:endParaRPr lang="en-US" altLang="ko-KR" sz="1000" b="0" dirty="0">
                        <a:solidFill>
                          <a:sysClr val="windowText" lastClr="000000"/>
                        </a:solidFill>
                        <a:latin typeface="Arita-dotum(OTF) Medium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5595113"/>
                  </a:ext>
                </a:extLst>
              </a:tr>
            </a:tbl>
          </a:graphicData>
        </a:graphic>
      </p:graphicFrame>
      <p:graphicFrame>
        <p:nvGraphicFramePr>
          <p:cNvPr id="38" name="표 3">
            <a:extLst>
              <a:ext uri="{FF2B5EF4-FFF2-40B4-BE49-F238E27FC236}">
                <a16:creationId xmlns:a16="http://schemas.microsoft.com/office/drawing/2014/main" id="{DE086521-DD19-4AFF-B20A-A95F17A19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62651"/>
              </p:ext>
            </p:extLst>
          </p:nvPr>
        </p:nvGraphicFramePr>
        <p:xfrm>
          <a:off x="7422943" y="1988878"/>
          <a:ext cx="1565267" cy="1952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267">
                  <a:extLst>
                    <a:ext uri="{9D8B030D-6E8A-4147-A177-3AD203B41FA5}">
                      <a16:colId xmlns:a16="http://schemas.microsoft.com/office/drawing/2014/main" val="1285348297"/>
                    </a:ext>
                  </a:extLst>
                </a:gridCol>
              </a:tblGrid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AI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모빌리티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694767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AI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수학기초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513026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IoT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서버프레임워크</a:t>
                      </a:r>
                      <a:endParaRPr lang="en-US" altLang="ko-KR" sz="1000" b="0" dirty="0">
                        <a:solidFill>
                          <a:sysClr val="windowText" lastClr="000000"/>
                        </a:solidFill>
                        <a:latin typeface="Arita-dotum(OTF) Medium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117158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SW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테스팅기초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64531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머신러닝기초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703428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빅데이터분석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276001"/>
                  </a:ext>
                </a:extLst>
              </a:tr>
              <a:tr h="2456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산업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AI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임베디드기초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621961"/>
                  </a:ext>
                </a:extLst>
              </a:tr>
              <a:tr h="2306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캡스톤디자인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430899"/>
                  </a:ext>
                </a:extLst>
              </a:tr>
            </a:tbl>
          </a:graphicData>
        </a:graphic>
      </p:graphicFrame>
      <p:graphicFrame>
        <p:nvGraphicFramePr>
          <p:cNvPr id="39" name="표 3">
            <a:extLst>
              <a:ext uri="{FF2B5EF4-FFF2-40B4-BE49-F238E27FC236}">
                <a16:creationId xmlns:a16="http://schemas.microsoft.com/office/drawing/2014/main" id="{DBDB2682-D9CE-45FB-8F22-B2FA39B35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101088"/>
              </p:ext>
            </p:extLst>
          </p:nvPr>
        </p:nvGraphicFramePr>
        <p:xfrm>
          <a:off x="7422942" y="4103845"/>
          <a:ext cx="1565267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267">
                  <a:extLst>
                    <a:ext uri="{9D8B030D-6E8A-4147-A177-3AD203B41FA5}">
                      <a16:colId xmlns:a16="http://schemas.microsoft.com/office/drawing/2014/main" val="1285348297"/>
                    </a:ext>
                  </a:extLst>
                </a:gridCol>
              </a:tblGrid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AI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컴퓨팅시스템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694767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머신러닝응용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513026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산업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AI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임베디드응용</a:t>
                      </a:r>
                      <a:endParaRPr lang="en-US" altLang="ko-KR" sz="1000" b="0" dirty="0">
                        <a:solidFill>
                          <a:sysClr val="windowText" lastClr="000000"/>
                        </a:solidFill>
                        <a:latin typeface="Arita-dotum(OTF) Medium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117158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심화캡스톤디자인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64531"/>
                  </a:ext>
                </a:extLst>
              </a:tr>
              <a:tr h="2352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Arita-dotum(OTF) Medium"/>
                        </a:rPr>
                        <a:t>서비스마인드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703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48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1224"/>
            <a:ext cx="789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Deep Learning Project – CCTV</a:t>
            </a:r>
            <a:r>
              <a:rPr lang="ko-KR" altLang="en-US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를 기반으로 한 터널 내 사고감지</a:t>
            </a:r>
            <a:endParaRPr lang="en-US" altLang="ko-KR" sz="2000" b="1" dirty="0"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9092601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180F67F-0724-4D66-A68F-0E73F2425794}"/>
              </a:ext>
            </a:extLst>
          </p:cNvPr>
          <p:cNvGrpSpPr/>
          <p:nvPr/>
        </p:nvGrpSpPr>
        <p:grpSpPr>
          <a:xfrm>
            <a:off x="6249801" y="2207710"/>
            <a:ext cx="1641796" cy="585939"/>
            <a:chOff x="6657264" y="2669246"/>
            <a:chExt cx="1641796" cy="585939"/>
          </a:xfrm>
        </p:grpSpPr>
        <p:sp>
          <p:nvSpPr>
            <p:cNvPr id="6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진행 기간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D945192-38BF-4D10-9B7B-47EF81C22699}"/>
                </a:ext>
              </a:extLst>
            </p:cNvPr>
            <p:cNvSpPr txBox="1"/>
            <p:nvPr/>
          </p:nvSpPr>
          <p:spPr>
            <a:xfrm>
              <a:off x="6657264" y="3001269"/>
              <a:ext cx="16417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2020.07 06~ 2020.08.14</a:t>
              </a:r>
              <a:endPara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8354CD0-4592-469D-AC1E-60C691B7767C}"/>
              </a:ext>
            </a:extLst>
          </p:cNvPr>
          <p:cNvGrpSpPr/>
          <p:nvPr/>
        </p:nvGrpSpPr>
        <p:grpSpPr>
          <a:xfrm>
            <a:off x="6254124" y="3031139"/>
            <a:ext cx="1976823" cy="1016004"/>
            <a:chOff x="6657264" y="3368786"/>
            <a:chExt cx="1976823" cy="1016004"/>
          </a:xfrm>
        </p:grpSpPr>
        <p:sp>
          <p:nvSpPr>
            <p:cNvPr id="146" name="삼각형 45">
              <a:extLst>
                <a:ext uri="{FF2B5EF4-FFF2-40B4-BE49-F238E27FC236}">
                  <a16:creationId xmlns:a16="http://schemas.microsoft.com/office/drawing/2014/main" id="{D4316302-52B8-4D2D-8955-7220CC5E1169}"/>
                </a:ext>
              </a:extLst>
            </p:cNvPr>
            <p:cNvSpPr/>
            <p:nvPr/>
          </p:nvSpPr>
          <p:spPr>
            <a:xfrm rot="5400000">
              <a:off x="6652273" y="34303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B579934-064B-4677-90FE-D6A21BBA8A5C}"/>
                </a:ext>
              </a:extLst>
            </p:cNvPr>
            <p:cNvSpPr txBox="1"/>
            <p:nvPr/>
          </p:nvSpPr>
          <p:spPr>
            <a:xfrm>
              <a:off x="6812234" y="336878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기능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BF8215D-85B0-40E7-9A77-5F269FAE6158}"/>
                </a:ext>
              </a:extLst>
            </p:cNvPr>
            <p:cNvSpPr txBox="1"/>
            <p:nvPr/>
          </p:nvSpPr>
          <p:spPr>
            <a:xfrm>
              <a:off x="6657264" y="3646126"/>
              <a:ext cx="197682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VR </a:t>
              </a:r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컨트롤러 지게차 상호작용</a:t>
              </a:r>
              <a:endPara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  <a:p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규칙 위반 시 위반사유 표시</a:t>
              </a:r>
              <a:endPara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  <a:p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기능 시험 기반 규칙 적용</a:t>
              </a:r>
              <a:endPara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  <a:p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백미러 구현</a:t>
              </a:r>
              <a:endPara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3455355" cy="642375"/>
            <a:chOff x="351449" y="452819"/>
            <a:chExt cx="3455355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C34CD92-D8EB-4DFD-9846-CB3C6A607BC9}"/>
                </a:ext>
              </a:extLst>
            </p:cNvPr>
            <p:cNvSpPr txBox="1"/>
            <p:nvPr/>
          </p:nvSpPr>
          <p:spPr>
            <a:xfrm>
              <a:off x="2612739" y="864362"/>
              <a:ext cx="11940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교내외활동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/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자격증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이승엽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87E8E9E-58EE-4413-A78D-D2CBCCA25C8C}"/>
              </a:ext>
            </a:extLst>
          </p:cNvPr>
          <p:cNvGrpSpPr/>
          <p:nvPr/>
        </p:nvGrpSpPr>
        <p:grpSpPr>
          <a:xfrm>
            <a:off x="6249801" y="4150130"/>
            <a:ext cx="3266000" cy="1070687"/>
            <a:chOff x="6657264" y="2669246"/>
            <a:chExt cx="3266000" cy="1070687"/>
          </a:xfrm>
        </p:grpSpPr>
        <p:sp>
          <p:nvSpPr>
            <p:cNvPr id="45" name="삼각형 45">
              <a:extLst>
                <a:ext uri="{FF2B5EF4-FFF2-40B4-BE49-F238E27FC236}">
                  <a16:creationId xmlns:a16="http://schemas.microsoft.com/office/drawing/2014/main" id="{FEF2F2D1-8E9E-413E-8037-4D38173513DC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CEE92C-7DE7-4740-AC2C-36AD465730CC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프로젝트 설명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B285D69-70FD-43E4-8059-8346E4F180C4}"/>
                </a:ext>
              </a:extLst>
            </p:cNvPr>
            <p:cNvSpPr txBox="1"/>
            <p:nvPr/>
          </p:nvSpPr>
          <p:spPr>
            <a:xfrm>
              <a:off x="6657264" y="3001269"/>
              <a:ext cx="3266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/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Unity</a:t>
              </a:r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를 통해 개발된 </a:t>
              </a:r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VR</a:t>
              </a:r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기반 지게차 시뮬레이터 프로그램으로 실제 지게차 운전 기능사와 동일한 맵 구성</a:t>
              </a:r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, </a:t>
              </a:r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기능 구현들을 통해 사용자의 지게차 기능 이해를 돕는 프로그램이다</a:t>
              </a:r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.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A1A521A-A55B-423C-BDFC-095FEA984DDB}"/>
              </a:ext>
            </a:extLst>
          </p:cNvPr>
          <p:cNvGrpSpPr/>
          <p:nvPr/>
        </p:nvGrpSpPr>
        <p:grpSpPr>
          <a:xfrm>
            <a:off x="8164382" y="2191057"/>
            <a:ext cx="1508979" cy="585939"/>
            <a:chOff x="6657264" y="2669246"/>
            <a:chExt cx="1508979" cy="585939"/>
          </a:xfrm>
        </p:grpSpPr>
        <p:sp>
          <p:nvSpPr>
            <p:cNvPr id="55" name="삼각형 45">
              <a:extLst>
                <a:ext uri="{FF2B5EF4-FFF2-40B4-BE49-F238E27FC236}">
                  <a16:creationId xmlns:a16="http://schemas.microsoft.com/office/drawing/2014/main" id="{316E335C-4377-4551-A3FF-F538F5DBA443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AFA309F-BC4E-4DFD-9F4A-A4E87E99556F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개발인원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B0B94E1-5A3F-4180-A81D-030F3327DD50}"/>
                </a:ext>
              </a:extLst>
            </p:cNvPr>
            <p:cNvSpPr txBox="1"/>
            <p:nvPr/>
          </p:nvSpPr>
          <p:spPr>
            <a:xfrm>
              <a:off x="6657264" y="3001269"/>
              <a:ext cx="3930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4</a:t>
              </a:r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명</a:t>
              </a:r>
              <a:endPara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DD84803-2C42-4EF2-8D53-E46F7E8442D4}"/>
              </a:ext>
            </a:extLst>
          </p:cNvPr>
          <p:cNvGrpSpPr/>
          <p:nvPr/>
        </p:nvGrpSpPr>
        <p:grpSpPr>
          <a:xfrm>
            <a:off x="8161497" y="3029041"/>
            <a:ext cx="1508979" cy="694564"/>
            <a:chOff x="6657264" y="3368786"/>
            <a:chExt cx="1508979" cy="694564"/>
          </a:xfrm>
        </p:grpSpPr>
        <p:sp>
          <p:nvSpPr>
            <p:cNvPr id="59" name="삼각형 45">
              <a:extLst>
                <a:ext uri="{FF2B5EF4-FFF2-40B4-BE49-F238E27FC236}">
                  <a16:creationId xmlns:a16="http://schemas.microsoft.com/office/drawing/2014/main" id="{6A064AA8-CC8B-4DB7-A51E-7A3879BDCF20}"/>
                </a:ext>
              </a:extLst>
            </p:cNvPr>
            <p:cNvSpPr/>
            <p:nvPr/>
          </p:nvSpPr>
          <p:spPr>
            <a:xfrm rot="5400000">
              <a:off x="6652273" y="34303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7C3476C-C47A-41EC-87FB-FE5EF9CB3A6F}"/>
                </a:ext>
              </a:extLst>
            </p:cNvPr>
            <p:cNvSpPr txBox="1"/>
            <p:nvPr/>
          </p:nvSpPr>
          <p:spPr>
            <a:xfrm>
              <a:off x="6812234" y="336878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SKILLS / IDE</a:t>
              </a:r>
              <a:endParaRPr kumimoji="1" lang="ko-KR" altLang="en-US" sz="1200" b="1" dirty="0"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2EF1987-02DD-4CD0-87B2-C6D98E043FB4}"/>
                </a:ext>
              </a:extLst>
            </p:cNvPr>
            <p:cNvSpPr txBox="1"/>
            <p:nvPr/>
          </p:nvSpPr>
          <p:spPr>
            <a:xfrm>
              <a:off x="6660149" y="3647852"/>
              <a:ext cx="50366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C#</a:t>
              </a: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Unity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E205A67-892E-443D-B478-FD9CF18594DC}"/>
              </a:ext>
            </a:extLst>
          </p:cNvPr>
          <p:cNvGrpSpPr/>
          <p:nvPr/>
        </p:nvGrpSpPr>
        <p:grpSpPr>
          <a:xfrm>
            <a:off x="6249801" y="5374522"/>
            <a:ext cx="2986468" cy="488430"/>
            <a:chOff x="6253152" y="5636807"/>
            <a:chExt cx="2986468" cy="488430"/>
          </a:xfrm>
        </p:grpSpPr>
        <p:sp>
          <p:nvSpPr>
            <p:cNvPr id="149" name="삼각형 45">
              <a:extLst>
                <a:ext uri="{FF2B5EF4-FFF2-40B4-BE49-F238E27FC236}">
                  <a16:creationId xmlns:a16="http://schemas.microsoft.com/office/drawing/2014/main" id="{079A80A8-5369-461E-B6E4-135C69EE1526}"/>
                </a:ext>
              </a:extLst>
            </p:cNvPr>
            <p:cNvSpPr/>
            <p:nvPr/>
          </p:nvSpPr>
          <p:spPr>
            <a:xfrm rot="5400000">
              <a:off x="6248161" y="5698357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C68DE23-AD92-4A6A-9490-222E27A3994C}"/>
                </a:ext>
              </a:extLst>
            </p:cNvPr>
            <p:cNvSpPr txBox="1"/>
            <p:nvPr/>
          </p:nvSpPr>
          <p:spPr>
            <a:xfrm>
              <a:off x="6408121" y="5636807"/>
              <a:ext cx="17596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관련정보</a:t>
              </a:r>
              <a:r>
                <a:rPr kumimoji="1" lang="en-US" altLang="ko-KR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(Github URL</a:t>
              </a:r>
              <a:r>
                <a:rPr kumimoji="1" lang="en-US" altLang="ko-KR" sz="105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)</a:t>
              </a:r>
              <a:endParaRPr kumimoji="1" lang="ko-KR" altLang="en-US" sz="1050" b="1" dirty="0"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461F896-2F95-4A36-BBF4-3E97C2382EBE}"/>
                </a:ext>
              </a:extLst>
            </p:cNvPr>
            <p:cNvSpPr txBox="1"/>
            <p:nvPr/>
          </p:nvSpPr>
          <p:spPr>
            <a:xfrm>
              <a:off x="6253152" y="5871321"/>
              <a:ext cx="298646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83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1224"/>
            <a:ext cx="789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Android APP Project – </a:t>
            </a:r>
            <a:r>
              <a:rPr lang="ko-KR" altLang="en-US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협업</a:t>
            </a:r>
            <a:r>
              <a:rPr lang="en-US" altLang="ko-KR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(</a:t>
            </a:r>
            <a:r>
              <a:rPr lang="ko-KR" altLang="en-US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팀 프로젝트 도우미 어플리케이션</a:t>
            </a:r>
            <a:r>
              <a:rPr lang="en-US" altLang="ko-KR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9092601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180F67F-0724-4D66-A68F-0E73F2425794}"/>
              </a:ext>
            </a:extLst>
          </p:cNvPr>
          <p:cNvGrpSpPr/>
          <p:nvPr/>
        </p:nvGrpSpPr>
        <p:grpSpPr>
          <a:xfrm>
            <a:off x="6249801" y="2207710"/>
            <a:ext cx="1641796" cy="585939"/>
            <a:chOff x="6657264" y="2669246"/>
            <a:chExt cx="1641796" cy="585939"/>
          </a:xfrm>
        </p:grpSpPr>
        <p:sp>
          <p:nvSpPr>
            <p:cNvPr id="6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진행 기간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D945192-38BF-4D10-9B7B-47EF81C22699}"/>
                </a:ext>
              </a:extLst>
            </p:cNvPr>
            <p:cNvSpPr txBox="1"/>
            <p:nvPr/>
          </p:nvSpPr>
          <p:spPr>
            <a:xfrm>
              <a:off x="6657264" y="3001269"/>
              <a:ext cx="16417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2020.11 20~ 2020.12.10</a:t>
              </a:r>
              <a:endPara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8354CD0-4592-469D-AC1E-60C691B7767C}"/>
              </a:ext>
            </a:extLst>
          </p:cNvPr>
          <p:cNvGrpSpPr/>
          <p:nvPr/>
        </p:nvGrpSpPr>
        <p:grpSpPr>
          <a:xfrm>
            <a:off x="6254124" y="3031139"/>
            <a:ext cx="1588897" cy="1339169"/>
            <a:chOff x="6657264" y="3368786"/>
            <a:chExt cx="1588897" cy="1339169"/>
          </a:xfrm>
        </p:grpSpPr>
        <p:sp>
          <p:nvSpPr>
            <p:cNvPr id="146" name="삼각형 45">
              <a:extLst>
                <a:ext uri="{FF2B5EF4-FFF2-40B4-BE49-F238E27FC236}">
                  <a16:creationId xmlns:a16="http://schemas.microsoft.com/office/drawing/2014/main" id="{D4316302-52B8-4D2D-8955-7220CC5E1169}"/>
                </a:ext>
              </a:extLst>
            </p:cNvPr>
            <p:cNvSpPr/>
            <p:nvPr/>
          </p:nvSpPr>
          <p:spPr>
            <a:xfrm rot="5400000">
              <a:off x="6652273" y="34303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B579934-064B-4677-90FE-D6A21BBA8A5C}"/>
                </a:ext>
              </a:extLst>
            </p:cNvPr>
            <p:cNvSpPr txBox="1"/>
            <p:nvPr/>
          </p:nvSpPr>
          <p:spPr>
            <a:xfrm>
              <a:off x="6812234" y="336878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기능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BF8215D-85B0-40E7-9A77-5F269FAE6158}"/>
                </a:ext>
              </a:extLst>
            </p:cNvPr>
            <p:cNvSpPr txBox="1"/>
            <p:nvPr/>
          </p:nvSpPr>
          <p:spPr>
            <a:xfrm>
              <a:off x="6657264" y="3646126"/>
              <a:ext cx="1588897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로그인</a:t>
              </a:r>
              <a:endPara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  <a:p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회원가입</a:t>
              </a:r>
              <a:endPara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  <a:p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팀 생성</a:t>
              </a:r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, </a:t>
              </a:r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팀 참가</a:t>
              </a:r>
              <a:endPara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  <a:p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팀장 공지사항 남기기</a:t>
              </a:r>
              <a:endPara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  <a:p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팀원 작업현황 기록</a:t>
              </a:r>
              <a:endPara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  <a:p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멤버 목록 및 전화 걸기</a:t>
              </a:r>
              <a:endPara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3455355" cy="642375"/>
            <a:chOff x="351449" y="452819"/>
            <a:chExt cx="3455355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C34CD92-D8EB-4DFD-9846-CB3C6A607BC9}"/>
                </a:ext>
              </a:extLst>
            </p:cNvPr>
            <p:cNvSpPr txBox="1"/>
            <p:nvPr/>
          </p:nvSpPr>
          <p:spPr>
            <a:xfrm>
              <a:off x="2612739" y="864362"/>
              <a:ext cx="11940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교내외활동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/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자격증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이승엽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87E8E9E-58EE-4413-A78D-D2CBCCA25C8C}"/>
              </a:ext>
            </a:extLst>
          </p:cNvPr>
          <p:cNvGrpSpPr/>
          <p:nvPr/>
        </p:nvGrpSpPr>
        <p:grpSpPr>
          <a:xfrm>
            <a:off x="6249801" y="4565884"/>
            <a:ext cx="3266000" cy="909104"/>
            <a:chOff x="6657264" y="2669246"/>
            <a:chExt cx="3266000" cy="909104"/>
          </a:xfrm>
        </p:grpSpPr>
        <p:sp>
          <p:nvSpPr>
            <p:cNvPr id="45" name="삼각형 45">
              <a:extLst>
                <a:ext uri="{FF2B5EF4-FFF2-40B4-BE49-F238E27FC236}">
                  <a16:creationId xmlns:a16="http://schemas.microsoft.com/office/drawing/2014/main" id="{FEF2F2D1-8E9E-413E-8037-4D38173513DC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CEE92C-7DE7-4740-AC2C-36AD465730CC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프로젝트 설명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B285D69-70FD-43E4-8059-8346E4F180C4}"/>
                </a:ext>
              </a:extLst>
            </p:cNvPr>
            <p:cNvSpPr txBox="1"/>
            <p:nvPr/>
          </p:nvSpPr>
          <p:spPr>
            <a:xfrm>
              <a:off x="6657264" y="3001269"/>
              <a:ext cx="326600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/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Android Studio</a:t>
              </a:r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를 통해 개발된 팀 프로젝트를 위한 애플리케이션으로 팀원들의 작업현황을 통해 프로젝트 진행을 관리할 수 있는 프로그램이다</a:t>
              </a:r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.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A1A521A-A55B-423C-BDFC-095FEA984DDB}"/>
              </a:ext>
            </a:extLst>
          </p:cNvPr>
          <p:cNvGrpSpPr/>
          <p:nvPr/>
        </p:nvGrpSpPr>
        <p:grpSpPr>
          <a:xfrm>
            <a:off x="8164382" y="2191057"/>
            <a:ext cx="1508979" cy="585939"/>
            <a:chOff x="6657264" y="2669246"/>
            <a:chExt cx="1508979" cy="585939"/>
          </a:xfrm>
        </p:grpSpPr>
        <p:sp>
          <p:nvSpPr>
            <p:cNvPr id="55" name="삼각형 45">
              <a:extLst>
                <a:ext uri="{FF2B5EF4-FFF2-40B4-BE49-F238E27FC236}">
                  <a16:creationId xmlns:a16="http://schemas.microsoft.com/office/drawing/2014/main" id="{316E335C-4377-4551-A3FF-F538F5DBA443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AFA309F-BC4E-4DFD-9F4A-A4E87E99556F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개발인원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B0B94E1-5A3F-4180-A81D-030F3327DD50}"/>
                </a:ext>
              </a:extLst>
            </p:cNvPr>
            <p:cNvSpPr txBox="1"/>
            <p:nvPr/>
          </p:nvSpPr>
          <p:spPr>
            <a:xfrm>
              <a:off x="6657264" y="3001269"/>
              <a:ext cx="3930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1</a:t>
              </a:r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명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DD84803-2C42-4EF2-8D53-E46F7E8442D4}"/>
              </a:ext>
            </a:extLst>
          </p:cNvPr>
          <p:cNvGrpSpPr/>
          <p:nvPr/>
        </p:nvGrpSpPr>
        <p:grpSpPr>
          <a:xfrm>
            <a:off x="8161497" y="3029041"/>
            <a:ext cx="1508979" cy="1502478"/>
            <a:chOff x="6657264" y="3368786"/>
            <a:chExt cx="1508979" cy="1502478"/>
          </a:xfrm>
        </p:grpSpPr>
        <p:sp>
          <p:nvSpPr>
            <p:cNvPr id="59" name="삼각형 45">
              <a:extLst>
                <a:ext uri="{FF2B5EF4-FFF2-40B4-BE49-F238E27FC236}">
                  <a16:creationId xmlns:a16="http://schemas.microsoft.com/office/drawing/2014/main" id="{6A064AA8-CC8B-4DB7-A51E-7A3879BDCF20}"/>
                </a:ext>
              </a:extLst>
            </p:cNvPr>
            <p:cNvSpPr/>
            <p:nvPr/>
          </p:nvSpPr>
          <p:spPr>
            <a:xfrm rot="5400000">
              <a:off x="6652273" y="34303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7C3476C-C47A-41EC-87FB-FE5EF9CB3A6F}"/>
                </a:ext>
              </a:extLst>
            </p:cNvPr>
            <p:cNvSpPr txBox="1"/>
            <p:nvPr/>
          </p:nvSpPr>
          <p:spPr>
            <a:xfrm>
              <a:off x="6812234" y="336878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SKILLS / IDE</a:t>
              </a:r>
              <a:endParaRPr kumimoji="1" lang="ko-KR" altLang="en-US" sz="1200" b="1" dirty="0"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2EF1987-02DD-4CD0-87B2-C6D98E043FB4}"/>
                </a:ext>
              </a:extLst>
            </p:cNvPr>
            <p:cNvSpPr txBox="1"/>
            <p:nvPr/>
          </p:nvSpPr>
          <p:spPr>
            <a:xfrm>
              <a:off x="6660149" y="3647852"/>
              <a:ext cx="1119217" cy="122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Java</a:t>
              </a: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JSP</a:t>
              </a: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JSON</a:t>
              </a: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MySQL</a:t>
              </a:r>
            </a:p>
            <a:p>
              <a:r>
                <a:rPr kumimoji="1" lang="en-US" altLang="ko-KR" sz="105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Apach</a:t>
              </a:r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 Tomcat</a:t>
              </a: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Android Studio</a:t>
              </a: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Eclipse IDE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E205A67-892E-443D-B478-FD9CF18594DC}"/>
              </a:ext>
            </a:extLst>
          </p:cNvPr>
          <p:cNvGrpSpPr/>
          <p:nvPr/>
        </p:nvGrpSpPr>
        <p:grpSpPr>
          <a:xfrm>
            <a:off x="6249801" y="5689176"/>
            <a:ext cx="2986468" cy="650012"/>
            <a:chOff x="6253152" y="5636807"/>
            <a:chExt cx="2986468" cy="650012"/>
          </a:xfrm>
        </p:grpSpPr>
        <p:sp>
          <p:nvSpPr>
            <p:cNvPr id="149" name="삼각형 45">
              <a:extLst>
                <a:ext uri="{FF2B5EF4-FFF2-40B4-BE49-F238E27FC236}">
                  <a16:creationId xmlns:a16="http://schemas.microsoft.com/office/drawing/2014/main" id="{079A80A8-5369-461E-B6E4-135C69EE1526}"/>
                </a:ext>
              </a:extLst>
            </p:cNvPr>
            <p:cNvSpPr/>
            <p:nvPr/>
          </p:nvSpPr>
          <p:spPr>
            <a:xfrm rot="5400000">
              <a:off x="6248161" y="5698357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C68DE23-AD92-4A6A-9490-222E27A3994C}"/>
                </a:ext>
              </a:extLst>
            </p:cNvPr>
            <p:cNvSpPr txBox="1"/>
            <p:nvPr/>
          </p:nvSpPr>
          <p:spPr>
            <a:xfrm>
              <a:off x="6408121" y="5636807"/>
              <a:ext cx="17596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관련정보</a:t>
              </a:r>
              <a:r>
                <a:rPr kumimoji="1" lang="en-US" altLang="ko-KR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(Github URL</a:t>
              </a:r>
              <a:r>
                <a:rPr kumimoji="1" lang="en-US" altLang="ko-KR" sz="105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)</a:t>
              </a:r>
              <a:endParaRPr kumimoji="1" lang="ko-KR" altLang="en-US" sz="1050" b="1" dirty="0"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461F896-2F95-4A36-BBF4-3E97C2382EBE}"/>
                </a:ext>
              </a:extLst>
            </p:cNvPr>
            <p:cNvSpPr txBox="1"/>
            <p:nvPr/>
          </p:nvSpPr>
          <p:spPr>
            <a:xfrm>
              <a:off x="6253152" y="5871321"/>
              <a:ext cx="298646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https://github.com/cxv963/PORTFOLIO/tree/master/Android%20APP%20Project</a:t>
              </a:r>
              <a:endPara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03E07A8-7ECF-4406-959A-711461DE1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06" y="2113881"/>
            <a:ext cx="1127591" cy="20062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8A1F32-72A0-494C-A245-CA2BCC476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951" y="2118148"/>
            <a:ext cx="1127591" cy="20177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10307A9-6ED3-457B-BC86-0837E20CC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574" y="2095576"/>
            <a:ext cx="1149936" cy="20519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5B8B2B9-B551-46F5-A1D1-58111178BC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3010" y="2084426"/>
            <a:ext cx="1157252" cy="20613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37946DF-464F-46AA-B89D-0F2264A08A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328" y="4369936"/>
            <a:ext cx="1140070" cy="20225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AA51F0D-AD54-4AE1-A0C6-55F26840CC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3711" y="4369936"/>
            <a:ext cx="1140070" cy="20296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8B9E96C-9D95-43F1-948A-0E2C6F06C8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6575" y="4369936"/>
            <a:ext cx="1149936" cy="20370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A2EF5A8-B643-4BA3-B029-1A2026F59B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83010" y="4352310"/>
            <a:ext cx="1157252" cy="20546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880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1224"/>
            <a:ext cx="789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Unity BIM Project – </a:t>
            </a:r>
            <a:r>
              <a:rPr lang="ko-KR" altLang="en-US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인하공업전문대학 </a:t>
            </a:r>
            <a:r>
              <a:rPr lang="en-US" altLang="ko-KR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7</a:t>
            </a:r>
            <a:r>
              <a:rPr lang="ko-KR" altLang="en-US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호관 리모델링 </a:t>
            </a:r>
            <a:r>
              <a:rPr lang="en-US" altLang="ko-KR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BIM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9092601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180F67F-0724-4D66-A68F-0E73F2425794}"/>
              </a:ext>
            </a:extLst>
          </p:cNvPr>
          <p:cNvGrpSpPr/>
          <p:nvPr/>
        </p:nvGrpSpPr>
        <p:grpSpPr>
          <a:xfrm>
            <a:off x="6249801" y="2207710"/>
            <a:ext cx="1641796" cy="585939"/>
            <a:chOff x="6657264" y="2669246"/>
            <a:chExt cx="1641796" cy="585939"/>
          </a:xfrm>
        </p:grpSpPr>
        <p:sp>
          <p:nvSpPr>
            <p:cNvPr id="6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진행 기간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D945192-38BF-4D10-9B7B-47EF81C22699}"/>
                </a:ext>
              </a:extLst>
            </p:cNvPr>
            <p:cNvSpPr txBox="1"/>
            <p:nvPr/>
          </p:nvSpPr>
          <p:spPr>
            <a:xfrm>
              <a:off x="6657264" y="3001269"/>
              <a:ext cx="16417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2020.10 21~ 2020.12.02</a:t>
              </a:r>
              <a:endPara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8354CD0-4592-469D-AC1E-60C691B7767C}"/>
              </a:ext>
            </a:extLst>
          </p:cNvPr>
          <p:cNvGrpSpPr/>
          <p:nvPr/>
        </p:nvGrpSpPr>
        <p:grpSpPr>
          <a:xfrm>
            <a:off x="6254124" y="3031139"/>
            <a:ext cx="1566454" cy="854421"/>
            <a:chOff x="6657264" y="3368786"/>
            <a:chExt cx="1566454" cy="854421"/>
          </a:xfrm>
        </p:grpSpPr>
        <p:sp>
          <p:nvSpPr>
            <p:cNvPr id="146" name="삼각형 45">
              <a:extLst>
                <a:ext uri="{FF2B5EF4-FFF2-40B4-BE49-F238E27FC236}">
                  <a16:creationId xmlns:a16="http://schemas.microsoft.com/office/drawing/2014/main" id="{D4316302-52B8-4D2D-8955-7220CC5E1169}"/>
                </a:ext>
              </a:extLst>
            </p:cNvPr>
            <p:cNvSpPr/>
            <p:nvPr/>
          </p:nvSpPr>
          <p:spPr>
            <a:xfrm rot="5400000">
              <a:off x="6652273" y="34303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B579934-064B-4677-90FE-D6A21BBA8A5C}"/>
                </a:ext>
              </a:extLst>
            </p:cNvPr>
            <p:cNvSpPr txBox="1"/>
            <p:nvPr/>
          </p:nvSpPr>
          <p:spPr>
            <a:xfrm>
              <a:off x="6812234" y="336878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기능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BF8215D-85B0-40E7-9A77-5F269FAE6158}"/>
                </a:ext>
              </a:extLst>
            </p:cNvPr>
            <p:cNvSpPr txBox="1"/>
            <p:nvPr/>
          </p:nvSpPr>
          <p:spPr>
            <a:xfrm>
              <a:off x="6657264" y="3646126"/>
              <a:ext cx="1566454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인하공전 </a:t>
              </a:r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7</a:t>
              </a:r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호관 모델링</a:t>
              </a:r>
              <a:endPara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  <a:p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건물 상호작용</a:t>
              </a:r>
              <a:endPara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  <a:p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카메라 시점 이동</a:t>
              </a:r>
              <a:endPara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3455355" cy="642375"/>
            <a:chOff x="351449" y="452819"/>
            <a:chExt cx="3455355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C34CD92-D8EB-4DFD-9846-CB3C6A607BC9}"/>
                </a:ext>
              </a:extLst>
            </p:cNvPr>
            <p:cNvSpPr txBox="1"/>
            <p:nvPr/>
          </p:nvSpPr>
          <p:spPr>
            <a:xfrm>
              <a:off x="2612739" y="864362"/>
              <a:ext cx="11940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교내외활동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/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자격증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이승엽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87E8E9E-58EE-4413-A78D-D2CBCCA25C8C}"/>
              </a:ext>
            </a:extLst>
          </p:cNvPr>
          <p:cNvGrpSpPr/>
          <p:nvPr/>
        </p:nvGrpSpPr>
        <p:grpSpPr>
          <a:xfrm>
            <a:off x="6249801" y="4150130"/>
            <a:ext cx="3266000" cy="1070687"/>
            <a:chOff x="6657264" y="2669246"/>
            <a:chExt cx="3266000" cy="1070687"/>
          </a:xfrm>
        </p:grpSpPr>
        <p:sp>
          <p:nvSpPr>
            <p:cNvPr id="45" name="삼각형 45">
              <a:extLst>
                <a:ext uri="{FF2B5EF4-FFF2-40B4-BE49-F238E27FC236}">
                  <a16:creationId xmlns:a16="http://schemas.microsoft.com/office/drawing/2014/main" id="{FEF2F2D1-8E9E-413E-8037-4D38173513DC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CEE92C-7DE7-4740-AC2C-36AD465730CC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프로젝트 설명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B285D69-70FD-43E4-8059-8346E4F180C4}"/>
                </a:ext>
              </a:extLst>
            </p:cNvPr>
            <p:cNvSpPr txBox="1"/>
            <p:nvPr/>
          </p:nvSpPr>
          <p:spPr>
            <a:xfrm>
              <a:off x="6657264" y="3001269"/>
              <a:ext cx="3266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/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건축과와 연계하여 </a:t>
              </a:r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Revit</a:t>
              </a:r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으로 설계한 인하공업전문대학 </a:t>
              </a:r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7</a:t>
              </a:r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호관 리모델링 모델링을 </a:t>
              </a:r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Unity</a:t>
              </a:r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로 가져와 </a:t>
              </a:r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1</a:t>
              </a:r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인칭 시점에서 학교 내부를 관람할 수 있는 프로그램이다</a:t>
              </a:r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.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A1A521A-A55B-423C-BDFC-095FEA984DDB}"/>
              </a:ext>
            </a:extLst>
          </p:cNvPr>
          <p:cNvGrpSpPr/>
          <p:nvPr/>
        </p:nvGrpSpPr>
        <p:grpSpPr>
          <a:xfrm>
            <a:off x="8164382" y="2191057"/>
            <a:ext cx="1508979" cy="585939"/>
            <a:chOff x="6657264" y="2669246"/>
            <a:chExt cx="1508979" cy="585939"/>
          </a:xfrm>
        </p:grpSpPr>
        <p:sp>
          <p:nvSpPr>
            <p:cNvPr id="55" name="삼각형 45">
              <a:extLst>
                <a:ext uri="{FF2B5EF4-FFF2-40B4-BE49-F238E27FC236}">
                  <a16:creationId xmlns:a16="http://schemas.microsoft.com/office/drawing/2014/main" id="{316E335C-4377-4551-A3FF-F538F5DBA443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AFA309F-BC4E-4DFD-9F4A-A4E87E99556F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개발인원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B0B94E1-5A3F-4180-A81D-030F3327DD50}"/>
                </a:ext>
              </a:extLst>
            </p:cNvPr>
            <p:cNvSpPr txBox="1"/>
            <p:nvPr/>
          </p:nvSpPr>
          <p:spPr>
            <a:xfrm>
              <a:off x="6657264" y="3001269"/>
              <a:ext cx="3930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8</a:t>
              </a:r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명</a:t>
              </a:r>
              <a:endPara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DD84803-2C42-4EF2-8D53-E46F7E8442D4}"/>
              </a:ext>
            </a:extLst>
          </p:cNvPr>
          <p:cNvGrpSpPr/>
          <p:nvPr/>
        </p:nvGrpSpPr>
        <p:grpSpPr>
          <a:xfrm>
            <a:off x="8161497" y="3029041"/>
            <a:ext cx="1508979" cy="694564"/>
            <a:chOff x="6657264" y="3368786"/>
            <a:chExt cx="1508979" cy="694564"/>
          </a:xfrm>
        </p:grpSpPr>
        <p:sp>
          <p:nvSpPr>
            <p:cNvPr id="59" name="삼각형 45">
              <a:extLst>
                <a:ext uri="{FF2B5EF4-FFF2-40B4-BE49-F238E27FC236}">
                  <a16:creationId xmlns:a16="http://schemas.microsoft.com/office/drawing/2014/main" id="{6A064AA8-CC8B-4DB7-A51E-7A3879BDCF20}"/>
                </a:ext>
              </a:extLst>
            </p:cNvPr>
            <p:cNvSpPr/>
            <p:nvPr/>
          </p:nvSpPr>
          <p:spPr>
            <a:xfrm rot="5400000">
              <a:off x="6652273" y="34303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7C3476C-C47A-41EC-87FB-FE5EF9CB3A6F}"/>
                </a:ext>
              </a:extLst>
            </p:cNvPr>
            <p:cNvSpPr txBox="1"/>
            <p:nvPr/>
          </p:nvSpPr>
          <p:spPr>
            <a:xfrm>
              <a:off x="6812234" y="336878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SKILLS / IDE</a:t>
              </a:r>
              <a:endParaRPr kumimoji="1" lang="ko-KR" altLang="en-US" sz="1200" b="1" dirty="0"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2EF1987-02DD-4CD0-87B2-C6D98E043FB4}"/>
                </a:ext>
              </a:extLst>
            </p:cNvPr>
            <p:cNvSpPr txBox="1"/>
            <p:nvPr/>
          </p:nvSpPr>
          <p:spPr>
            <a:xfrm>
              <a:off x="6660149" y="3647852"/>
              <a:ext cx="50366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C#</a:t>
              </a: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Unity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E205A67-892E-443D-B478-FD9CF18594DC}"/>
              </a:ext>
            </a:extLst>
          </p:cNvPr>
          <p:cNvGrpSpPr/>
          <p:nvPr/>
        </p:nvGrpSpPr>
        <p:grpSpPr>
          <a:xfrm>
            <a:off x="6249801" y="5374522"/>
            <a:ext cx="2986468" cy="650012"/>
            <a:chOff x="6253152" y="5636807"/>
            <a:chExt cx="2986468" cy="650012"/>
          </a:xfrm>
        </p:grpSpPr>
        <p:sp>
          <p:nvSpPr>
            <p:cNvPr id="149" name="삼각형 45">
              <a:extLst>
                <a:ext uri="{FF2B5EF4-FFF2-40B4-BE49-F238E27FC236}">
                  <a16:creationId xmlns:a16="http://schemas.microsoft.com/office/drawing/2014/main" id="{079A80A8-5369-461E-B6E4-135C69EE1526}"/>
                </a:ext>
              </a:extLst>
            </p:cNvPr>
            <p:cNvSpPr/>
            <p:nvPr/>
          </p:nvSpPr>
          <p:spPr>
            <a:xfrm rot="5400000">
              <a:off x="6248161" y="5698357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C68DE23-AD92-4A6A-9490-222E27A3994C}"/>
                </a:ext>
              </a:extLst>
            </p:cNvPr>
            <p:cNvSpPr txBox="1"/>
            <p:nvPr/>
          </p:nvSpPr>
          <p:spPr>
            <a:xfrm>
              <a:off x="6408121" y="5636807"/>
              <a:ext cx="17596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관련정보</a:t>
              </a:r>
              <a:r>
                <a:rPr kumimoji="1" lang="en-US" altLang="ko-KR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(Github URL</a:t>
              </a:r>
              <a:r>
                <a:rPr kumimoji="1" lang="en-US" altLang="ko-KR" sz="105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)</a:t>
              </a:r>
              <a:endParaRPr kumimoji="1" lang="ko-KR" altLang="en-US" sz="1050" b="1" dirty="0"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461F896-2F95-4A36-BBF4-3E97C2382EBE}"/>
                </a:ext>
              </a:extLst>
            </p:cNvPr>
            <p:cNvSpPr txBox="1"/>
            <p:nvPr/>
          </p:nvSpPr>
          <p:spPr>
            <a:xfrm>
              <a:off x="6253152" y="5871321"/>
              <a:ext cx="298646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https://github.com/cxv963/PORTFOLIO/tree/master/Unity%20Bim%20Project</a:t>
              </a:r>
              <a:endPara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45EF504-1AD2-4C71-BB5A-E26DCFB00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81" y="2243560"/>
            <a:ext cx="2399218" cy="18357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890767-EF85-478E-B5DE-000AAF163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221" y="2237294"/>
            <a:ext cx="2433446" cy="18420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05A84E-9A17-40D8-9675-2AE12BBFD6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781" y="4333912"/>
            <a:ext cx="2399196" cy="18357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78A3D25-5D3C-44A8-B519-6F9C5B32B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8221" y="4327646"/>
            <a:ext cx="2433446" cy="18420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9376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1224"/>
            <a:ext cx="789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Unity VR Project – </a:t>
            </a:r>
            <a:r>
              <a:rPr lang="ko-KR" altLang="en-US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지게차 시뮬레이터</a:t>
            </a:r>
            <a:endParaRPr lang="en-US" altLang="ko-KR" sz="2000" b="1" dirty="0"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9092601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180F67F-0724-4D66-A68F-0E73F2425794}"/>
              </a:ext>
            </a:extLst>
          </p:cNvPr>
          <p:cNvGrpSpPr/>
          <p:nvPr/>
        </p:nvGrpSpPr>
        <p:grpSpPr>
          <a:xfrm>
            <a:off x="6249801" y="2207710"/>
            <a:ext cx="1641796" cy="585939"/>
            <a:chOff x="6657264" y="2669246"/>
            <a:chExt cx="1641796" cy="585939"/>
          </a:xfrm>
        </p:grpSpPr>
        <p:sp>
          <p:nvSpPr>
            <p:cNvPr id="6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진행 기간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D945192-38BF-4D10-9B7B-47EF81C22699}"/>
                </a:ext>
              </a:extLst>
            </p:cNvPr>
            <p:cNvSpPr txBox="1"/>
            <p:nvPr/>
          </p:nvSpPr>
          <p:spPr>
            <a:xfrm>
              <a:off x="6657264" y="3001269"/>
              <a:ext cx="16417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2020.07 06~ 2020.08.14</a:t>
              </a:r>
              <a:endPara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8354CD0-4592-469D-AC1E-60C691B7767C}"/>
              </a:ext>
            </a:extLst>
          </p:cNvPr>
          <p:cNvGrpSpPr/>
          <p:nvPr/>
        </p:nvGrpSpPr>
        <p:grpSpPr>
          <a:xfrm>
            <a:off x="6254124" y="3031139"/>
            <a:ext cx="1976823" cy="1016004"/>
            <a:chOff x="6657264" y="3368786"/>
            <a:chExt cx="1976823" cy="1016004"/>
          </a:xfrm>
        </p:grpSpPr>
        <p:sp>
          <p:nvSpPr>
            <p:cNvPr id="146" name="삼각형 45">
              <a:extLst>
                <a:ext uri="{FF2B5EF4-FFF2-40B4-BE49-F238E27FC236}">
                  <a16:creationId xmlns:a16="http://schemas.microsoft.com/office/drawing/2014/main" id="{D4316302-52B8-4D2D-8955-7220CC5E1169}"/>
                </a:ext>
              </a:extLst>
            </p:cNvPr>
            <p:cNvSpPr/>
            <p:nvPr/>
          </p:nvSpPr>
          <p:spPr>
            <a:xfrm rot="5400000">
              <a:off x="6652273" y="34303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B579934-064B-4677-90FE-D6A21BBA8A5C}"/>
                </a:ext>
              </a:extLst>
            </p:cNvPr>
            <p:cNvSpPr txBox="1"/>
            <p:nvPr/>
          </p:nvSpPr>
          <p:spPr>
            <a:xfrm>
              <a:off x="6812234" y="336878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기능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BF8215D-85B0-40E7-9A77-5F269FAE6158}"/>
                </a:ext>
              </a:extLst>
            </p:cNvPr>
            <p:cNvSpPr txBox="1"/>
            <p:nvPr/>
          </p:nvSpPr>
          <p:spPr>
            <a:xfrm>
              <a:off x="6657264" y="3646126"/>
              <a:ext cx="197682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VR </a:t>
              </a:r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컨트롤러 지게차 상호작용</a:t>
              </a:r>
              <a:endPara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  <a:p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규칙 위반 시 위반사유 표시</a:t>
              </a:r>
              <a:endPara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  <a:p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기능 시험 기반 규칙 적용</a:t>
              </a:r>
              <a:endPara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  <a:p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백미러 구현</a:t>
              </a:r>
              <a:endPara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3455355" cy="642375"/>
            <a:chOff x="351449" y="452819"/>
            <a:chExt cx="3455355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C34CD92-D8EB-4DFD-9846-CB3C6A607BC9}"/>
                </a:ext>
              </a:extLst>
            </p:cNvPr>
            <p:cNvSpPr txBox="1"/>
            <p:nvPr/>
          </p:nvSpPr>
          <p:spPr>
            <a:xfrm>
              <a:off x="2612739" y="864362"/>
              <a:ext cx="11940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교내외활동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/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자격증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이승엽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87E8E9E-58EE-4413-A78D-D2CBCCA25C8C}"/>
              </a:ext>
            </a:extLst>
          </p:cNvPr>
          <p:cNvGrpSpPr/>
          <p:nvPr/>
        </p:nvGrpSpPr>
        <p:grpSpPr>
          <a:xfrm>
            <a:off x="6249801" y="4150130"/>
            <a:ext cx="3266000" cy="1070687"/>
            <a:chOff x="6657264" y="2669246"/>
            <a:chExt cx="3266000" cy="1070687"/>
          </a:xfrm>
        </p:grpSpPr>
        <p:sp>
          <p:nvSpPr>
            <p:cNvPr id="45" name="삼각형 45">
              <a:extLst>
                <a:ext uri="{FF2B5EF4-FFF2-40B4-BE49-F238E27FC236}">
                  <a16:creationId xmlns:a16="http://schemas.microsoft.com/office/drawing/2014/main" id="{FEF2F2D1-8E9E-413E-8037-4D38173513DC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CEE92C-7DE7-4740-AC2C-36AD465730CC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프로젝트 설명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B285D69-70FD-43E4-8059-8346E4F180C4}"/>
                </a:ext>
              </a:extLst>
            </p:cNvPr>
            <p:cNvSpPr txBox="1"/>
            <p:nvPr/>
          </p:nvSpPr>
          <p:spPr>
            <a:xfrm>
              <a:off x="6657264" y="3001269"/>
              <a:ext cx="3266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/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Unity</a:t>
              </a:r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를 통해 개발된 </a:t>
              </a:r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VR</a:t>
              </a:r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기반 지게차 시뮬레이터 프로그램으로 실제 지게차 운전 기능사와 동일한 맵 구성</a:t>
              </a:r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, </a:t>
              </a:r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기능 구현들을 통해 사용자의 지게차 기능 이해를 돕는 프로그램이다</a:t>
              </a:r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.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A1A521A-A55B-423C-BDFC-095FEA984DDB}"/>
              </a:ext>
            </a:extLst>
          </p:cNvPr>
          <p:cNvGrpSpPr/>
          <p:nvPr/>
        </p:nvGrpSpPr>
        <p:grpSpPr>
          <a:xfrm>
            <a:off x="8164382" y="2191057"/>
            <a:ext cx="1508979" cy="585939"/>
            <a:chOff x="6657264" y="2669246"/>
            <a:chExt cx="1508979" cy="585939"/>
          </a:xfrm>
        </p:grpSpPr>
        <p:sp>
          <p:nvSpPr>
            <p:cNvPr id="55" name="삼각형 45">
              <a:extLst>
                <a:ext uri="{FF2B5EF4-FFF2-40B4-BE49-F238E27FC236}">
                  <a16:creationId xmlns:a16="http://schemas.microsoft.com/office/drawing/2014/main" id="{316E335C-4377-4551-A3FF-F538F5DBA443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AFA309F-BC4E-4DFD-9F4A-A4E87E99556F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개발인원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B0B94E1-5A3F-4180-A81D-030F3327DD50}"/>
                </a:ext>
              </a:extLst>
            </p:cNvPr>
            <p:cNvSpPr txBox="1"/>
            <p:nvPr/>
          </p:nvSpPr>
          <p:spPr>
            <a:xfrm>
              <a:off x="6657264" y="3001269"/>
              <a:ext cx="3930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4</a:t>
              </a:r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명</a:t>
              </a:r>
              <a:endPara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DD84803-2C42-4EF2-8D53-E46F7E8442D4}"/>
              </a:ext>
            </a:extLst>
          </p:cNvPr>
          <p:cNvGrpSpPr/>
          <p:nvPr/>
        </p:nvGrpSpPr>
        <p:grpSpPr>
          <a:xfrm>
            <a:off x="8161497" y="3029041"/>
            <a:ext cx="1508979" cy="694564"/>
            <a:chOff x="6657264" y="3368786"/>
            <a:chExt cx="1508979" cy="694564"/>
          </a:xfrm>
        </p:grpSpPr>
        <p:sp>
          <p:nvSpPr>
            <p:cNvPr id="59" name="삼각형 45">
              <a:extLst>
                <a:ext uri="{FF2B5EF4-FFF2-40B4-BE49-F238E27FC236}">
                  <a16:creationId xmlns:a16="http://schemas.microsoft.com/office/drawing/2014/main" id="{6A064AA8-CC8B-4DB7-A51E-7A3879BDCF20}"/>
                </a:ext>
              </a:extLst>
            </p:cNvPr>
            <p:cNvSpPr/>
            <p:nvPr/>
          </p:nvSpPr>
          <p:spPr>
            <a:xfrm rot="5400000">
              <a:off x="6652273" y="34303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7C3476C-C47A-41EC-87FB-FE5EF9CB3A6F}"/>
                </a:ext>
              </a:extLst>
            </p:cNvPr>
            <p:cNvSpPr txBox="1"/>
            <p:nvPr/>
          </p:nvSpPr>
          <p:spPr>
            <a:xfrm>
              <a:off x="6812234" y="336878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SKILLS / IDE</a:t>
              </a:r>
              <a:endParaRPr kumimoji="1" lang="ko-KR" altLang="en-US" sz="1200" b="1" dirty="0"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2EF1987-02DD-4CD0-87B2-C6D98E043FB4}"/>
                </a:ext>
              </a:extLst>
            </p:cNvPr>
            <p:cNvSpPr txBox="1"/>
            <p:nvPr/>
          </p:nvSpPr>
          <p:spPr>
            <a:xfrm>
              <a:off x="6660149" y="3647852"/>
              <a:ext cx="50366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C#</a:t>
              </a: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Unity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E205A67-892E-443D-B478-FD9CF18594DC}"/>
              </a:ext>
            </a:extLst>
          </p:cNvPr>
          <p:cNvGrpSpPr/>
          <p:nvPr/>
        </p:nvGrpSpPr>
        <p:grpSpPr>
          <a:xfrm>
            <a:off x="6249801" y="5374522"/>
            <a:ext cx="2986468" cy="488430"/>
            <a:chOff x="6253152" y="5636807"/>
            <a:chExt cx="2986468" cy="488430"/>
          </a:xfrm>
        </p:grpSpPr>
        <p:sp>
          <p:nvSpPr>
            <p:cNvPr id="149" name="삼각형 45">
              <a:extLst>
                <a:ext uri="{FF2B5EF4-FFF2-40B4-BE49-F238E27FC236}">
                  <a16:creationId xmlns:a16="http://schemas.microsoft.com/office/drawing/2014/main" id="{079A80A8-5369-461E-B6E4-135C69EE1526}"/>
                </a:ext>
              </a:extLst>
            </p:cNvPr>
            <p:cNvSpPr/>
            <p:nvPr/>
          </p:nvSpPr>
          <p:spPr>
            <a:xfrm rot="5400000">
              <a:off x="6248161" y="5698357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C68DE23-AD92-4A6A-9490-222E27A3994C}"/>
                </a:ext>
              </a:extLst>
            </p:cNvPr>
            <p:cNvSpPr txBox="1"/>
            <p:nvPr/>
          </p:nvSpPr>
          <p:spPr>
            <a:xfrm>
              <a:off x="6408121" y="5636807"/>
              <a:ext cx="17596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관련정보</a:t>
              </a:r>
              <a:r>
                <a:rPr kumimoji="1" lang="en-US" altLang="ko-KR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(Github URL</a:t>
              </a:r>
              <a:r>
                <a:rPr kumimoji="1" lang="en-US" altLang="ko-KR" sz="105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)</a:t>
              </a:r>
              <a:endParaRPr kumimoji="1" lang="ko-KR" altLang="en-US" sz="1050" b="1" dirty="0"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461F896-2F95-4A36-BBF4-3E97C2382EBE}"/>
                </a:ext>
              </a:extLst>
            </p:cNvPr>
            <p:cNvSpPr txBox="1"/>
            <p:nvPr/>
          </p:nvSpPr>
          <p:spPr>
            <a:xfrm>
              <a:off x="6253152" y="5871321"/>
              <a:ext cx="298646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8223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1224"/>
            <a:ext cx="789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자바</a:t>
            </a:r>
            <a:r>
              <a:rPr lang="en-US" altLang="ko-KR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 GUI </a:t>
            </a:r>
            <a:r>
              <a:rPr lang="ko-KR" altLang="en-US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프로젝트 </a:t>
            </a:r>
            <a:r>
              <a:rPr lang="en-US" altLang="ko-KR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– </a:t>
            </a:r>
            <a:r>
              <a:rPr lang="ko-KR" altLang="en-US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알고사자</a:t>
            </a:r>
            <a:r>
              <a:rPr lang="en-US" altLang="ko-KR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(</a:t>
            </a:r>
            <a:r>
              <a:rPr lang="ko-KR" altLang="en-US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쇼핑 커뮤니티 프로그램</a:t>
            </a:r>
            <a:r>
              <a:rPr lang="en-US" altLang="ko-KR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)</a:t>
            </a:r>
            <a:r>
              <a:rPr lang="ko-KR" altLang="en-US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 </a:t>
            </a:r>
            <a:endParaRPr lang="en-US" altLang="ko-KR" sz="2000" b="1" dirty="0"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9092601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180F67F-0724-4D66-A68F-0E73F2425794}"/>
              </a:ext>
            </a:extLst>
          </p:cNvPr>
          <p:cNvGrpSpPr/>
          <p:nvPr/>
        </p:nvGrpSpPr>
        <p:grpSpPr>
          <a:xfrm>
            <a:off x="6249801" y="2207710"/>
            <a:ext cx="1670650" cy="585939"/>
            <a:chOff x="6657264" y="2669246"/>
            <a:chExt cx="1670650" cy="585939"/>
          </a:xfrm>
        </p:grpSpPr>
        <p:sp>
          <p:nvSpPr>
            <p:cNvPr id="6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진행 기간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D945192-38BF-4D10-9B7B-47EF81C22699}"/>
                </a:ext>
              </a:extLst>
            </p:cNvPr>
            <p:cNvSpPr txBox="1"/>
            <p:nvPr/>
          </p:nvSpPr>
          <p:spPr>
            <a:xfrm>
              <a:off x="6657264" y="3001269"/>
              <a:ext cx="167065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2020.06.22 ~ 2020.07.10</a:t>
              </a:r>
              <a:endPara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8354CD0-4592-469D-AC1E-60C691B7767C}"/>
              </a:ext>
            </a:extLst>
          </p:cNvPr>
          <p:cNvGrpSpPr/>
          <p:nvPr/>
        </p:nvGrpSpPr>
        <p:grpSpPr>
          <a:xfrm>
            <a:off x="6254124" y="3031139"/>
            <a:ext cx="1508979" cy="1177586"/>
            <a:chOff x="6657264" y="3368786"/>
            <a:chExt cx="1508979" cy="1177586"/>
          </a:xfrm>
        </p:grpSpPr>
        <p:sp>
          <p:nvSpPr>
            <p:cNvPr id="146" name="삼각형 45">
              <a:extLst>
                <a:ext uri="{FF2B5EF4-FFF2-40B4-BE49-F238E27FC236}">
                  <a16:creationId xmlns:a16="http://schemas.microsoft.com/office/drawing/2014/main" id="{D4316302-52B8-4D2D-8955-7220CC5E1169}"/>
                </a:ext>
              </a:extLst>
            </p:cNvPr>
            <p:cNvSpPr/>
            <p:nvPr/>
          </p:nvSpPr>
          <p:spPr>
            <a:xfrm rot="5400000">
              <a:off x="6652273" y="34303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B579934-064B-4677-90FE-D6A21BBA8A5C}"/>
                </a:ext>
              </a:extLst>
            </p:cNvPr>
            <p:cNvSpPr txBox="1"/>
            <p:nvPr/>
          </p:nvSpPr>
          <p:spPr>
            <a:xfrm>
              <a:off x="6812234" y="336878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기능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BF8215D-85B0-40E7-9A77-5F269FAE6158}"/>
                </a:ext>
              </a:extLst>
            </p:cNvPr>
            <p:cNvSpPr txBox="1"/>
            <p:nvPr/>
          </p:nvSpPr>
          <p:spPr>
            <a:xfrm>
              <a:off x="6657264" y="3646126"/>
              <a:ext cx="1470274" cy="90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로그인</a:t>
              </a:r>
              <a:endPara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  <a:p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회원가입</a:t>
              </a:r>
              <a:endPara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  <a:p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글 작성</a:t>
              </a:r>
              <a:endPara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  <a:p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글 보기</a:t>
              </a:r>
              <a:endPara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  <a:p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계정 관리</a:t>
              </a:r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(</a:t>
              </a:r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수정</a:t>
              </a:r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, </a:t>
              </a:r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삭제</a:t>
              </a:r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)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3455355" cy="642375"/>
            <a:chOff x="351449" y="452819"/>
            <a:chExt cx="3455355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C34CD92-D8EB-4DFD-9846-CB3C6A607BC9}"/>
                </a:ext>
              </a:extLst>
            </p:cNvPr>
            <p:cNvSpPr txBox="1"/>
            <p:nvPr/>
          </p:nvSpPr>
          <p:spPr>
            <a:xfrm>
              <a:off x="2612739" y="864362"/>
              <a:ext cx="11940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교내외활동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/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자격증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이승엽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9F0FE04A-A7F7-4315-92AE-1AE21179A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14" y="2252612"/>
            <a:ext cx="2361405" cy="17733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8A09D1-30EA-4CF9-AFD6-DAD016973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077" y="2253457"/>
            <a:ext cx="2361405" cy="17724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C3924AA-2D49-4675-88B2-545087FA3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15" y="4382485"/>
            <a:ext cx="2361405" cy="17733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5CD92F5-4236-46D6-8630-9DFFDB322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7078" y="4383331"/>
            <a:ext cx="2361405" cy="177249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A87E8E9E-58EE-4413-A78D-D2CBCCA25C8C}"/>
              </a:ext>
            </a:extLst>
          </p:cNvPr>
          <p:cNvGrpSpPr/>
          <p:nvPr/>
        </p:nvGrpSpPr>
        <p:grpSpPr>
          <a:xfrm>
            <a:off x="6254124" y="4390365"/>
            <a:ext cx="3266000" cy="1070687"/>
            <a:chOff x="6657264" y="2669246"/>
            <a:chExt cx="3266000" cy="1070687"/>
          </a:xfrm>
        </p:grpSpPr>
        <p:sp>
          <p:nvSpPr>
            <p:cNvPr id="45" name="삼각형 45">
              <a:extLst>
                <a:ext uri="{FF2B5EF4-FFF2-40B4-BE49-F238E27FC236}">
                  <a16:creationId xmlns:a16="http://schemas.microsoft.com/office/drawing/2014/main" id="{FEF2F2D1-8E9E-413E-8037-4D38173513DC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CEE92C-7DE7-4740-AC2C-36AD465730CC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프로젝트 설명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B285D69-70FD-43E4-8059-8346E4F180C4}"/>
                </a:ext>
              </a:extLst>
            </p:cNvPr>
            <p:cNvSpPr txBox="1"/>
            <p:nvPr/>
          </p:nvSpPr>
          <p:spPr>
            <a:xfrm>
              <a:off x="6657264" y="3001269"/>
              <a:ext cx="3266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/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인터넷 쇼핑몰 이용자들이 서로 정보를 공유하여 정보를 구하는 시간을 줄이고 폭넓은 선택을 할 수 있게 만들어 현명한 소비를 할 수 있는 게시판 프로그램이다</a:t>
              </a:r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.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A1A521A-A55B-423C-BDFC-095FEA984DDB}"/>
              </a:ext>
            </a:extLst>
          </p:cNvPr>
          <p:cNvGrpSpPr/>
          <p:nvPr/>
        </p:nvGrpSpPr>
        <p:grpSpPr>
          <a:xfrm>
            <a:off x="8164382" y="2191057"/>
            <a:ext cx="1508979" cy="585939"/>
            <a:chOff x="6657264" y="2669246"/>
            <a:chExt cx="1508979" cy="585939"/>
          </a:xfrm>
        </p:grpSpPr>
        <p:sp>
          <p:nvSpPr>
            <p:cNvPr id="55" name="삼각형 45">
              <a:extLst>
                <a:ext uri="{FF2B5EF4-FFF2-40B4-BE49-F238E27FC236}">
                  <a16:creationId xmlns:a16="http://schemas.microsoft.com/office/drawing/2014/main" id="{316E335C-4377-4551-A3FF-F538F5DBA443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AFA309F-BC4E-4DFD-9F4A-A4E87E99556F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개발인원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B0B94E1-5A3F-4180-A81D-030F3327DD50}"/>
                </a:ext>
              </a:extLst>
            </p:cNvPr>
            <p:cNvSpPr txBox="1"/>
            <p:nvPr/>
          </p:nvSpPr>
          <p:spPr>
            <a:xfrm>
              <a:off x="6657264" y="3001269"/>
              <a:ext cx="3930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1</a:t>
              </a:r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명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DD84803-2C42-4EF2-8D53-E46F7E8442D4}"/>
              </a:ext>
            </a:extLst>
          </p:cNvPr>
          <p:cNvGrpSpPr/>
          <p:nvPr/>
        </p:nvGrpSpPr>
        <p:grpSpPr>
          <a:xfrm>
            <a:off x="8161497" y="3029041"/>
            <a:ext cx="1508979" cy="1017730"/>
            <a:chOff x="6657264" y="3368786"/>
            <a:chExt cx="1508979" cy="1017730"/>
          </a:xfrm>
        </p:grpSpPr>
        <p:sp>
          <p:nvSpPr>
            <p:cNvPr id="59" name="삼각형 45">
              <a:extLst>
                <a:ext uri="{FF2B5EF4-FFF2-40B4-BE49-F238E27FC236}">
                  <a16:creationId xmlns:a16="http://schemas.microsoft.com/office/drawing/2014/main" id="{6A064AA8-CC8B-4DB7-A51E-7A3879BDCF20}"/>
                </a:ext>
              </a:extLst>
            </p:cNvPr>
            <p:cNvSpPr/>
            <p:nvPr/>
          </p:nvSpPr>
          <p:spPr>
            <a:xfrm rot="5400000">
              <a:off x="6652273" y="34303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7C3476C-C47A-41EC-87FB-FE5EF9CB3A6F}"/>
                </a:ext>
              </a:extLst>
            </p:cNvPr>
            <p:cNvSpPr txBox="1"/>
            <p:nvPr/>
          </p:nvSpPr>
          <p:spPr>
            <a:xfrm>
              <a:off x="6812234" y="336878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SKILLS / IDE</a:t>
              </a:r>
              <a:endParaRPr kumimoji="1" lang="ko-KR" altLang="en-US" sz="1200" b="1" dirty="0"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2EF1987-02DD-4CD0-87B2-C6D98E043FB4}"/>
                </a:ext>
              </a:extLst>
            </p:cNvPr>
            <p:cNvSpPr txBox="1"/>
            <p:nvPr/>
          </p:nvSpPr>
          <p:spPr>
            <a:xfrm>
              <a:off x="6660149" y="3647852"/>
              <a:ext cx="85472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Java</a:t>
              </a: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Java Swing</a:t>
              </a: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Oracle</a:t>
              </a: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Eclipse IDE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E205A67-892E-443D-B478-FD9CF18594DC}"/>
              </a:ext>
            </a:extLst>
          </p:cNvPr>
          <p:cNvGrpSpPr/>
          <p:nvPr/>
        </p:nvGrpSpPr>
        <p:grpSpPr>
          <a:xfrm>
            <a:off x="6249801" y="5587580"/>
            <a:ext cx="2986468" cy="650012"/>
            <a:chOff x="6253152" y="5636807"/>
            <a:chExt cx="2986468" cy="650012"/>
          </a:xfrm>
        </p:grpSpPr>
        <p:sp>
          <p:nvSpPr>
            <p:cNvPr id="149" name="삼각형 45">
              <a:extLst>
                <a:ext uri="{FF2B5EF4-FFF2-40B4-BE49-F238E27FC236}">
                  <a16:creationId xmlns:a16="http://schemas.microsoft.com/office/drawing/2014/main" id="{079A80A8-5369-461E-B6E4-135C69EE1526}"/>
                </a:ext>
              </a:extLst>
            </p:cNvPr>
            <p:cNvSpPr/>
            <p:nvPr/>
          </p:nvSpPr>
          <p:spPr>
            <a:xfrm rot="5400000">
              <a:off x="6248161" y="5698357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C68DE23-AD92-4A6A-9490-222E27A3994C}"/>
                </a:ext>
              </a:extLst>
            </p:cNvPr>
            <p:cNvSpPr txBox="1"/>
            <p:nvPr/>
          </p:nvSpPr>
          <p:spPr>
            <a:xfrm>
              <a:off x="6408121" y="5636807"/>
              <a:ext cx="17596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관련정보</a:t>
              </a:r>
              <a:r>
                <a:rPr kumimoji="1" lang="en-US" altLang="ko-KR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(Github URL</a:t>
              </a:r>
              <a:r>
                <a:rPr kumimoji="1" lang="en-US" altLang="ko-KR" sz="105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)</a:t>
              </a:r>
              <a:endParaRPr kumimoji="1" lang="ko-KR" altLang="en-US" sz="1050" b="1" dirty="0"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461F896-2F95-4A36-BBF4-3E97C2382EBE}"/>
                </a:ext>
              </a:extLst>
            </p:cNvPr>
            <p:cNvSpPr txBox="1"/>
            <p:nvPr/>
          </p:nvSpPr>
          <p:spPr>
            <a:xfrm>
              <a:off x="6253152" y="5871321"/>
              <a:ext cx="298646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https://github.com/cxv963/PORTFOLIO/tree/master/Java%20GUI%20Project</a:t>
              </a:r>
              <a:endPara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61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93B28E24-544C-4B74-8F2C-E7F4BBBAC81A}"/>
              </a:ext>
            </a:extLst>
          </p:cNvPr>
          <p:cNvSpPr txBox="1"/>
          <p:nvPr/>
        </p:nvSpPr>
        <p:spPr>
          <a:xfrm>
            <a:off x="426551" y="1401224"/>
            <a:ext cx="789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자바</a:t>
            </a:r>
            <a:r>
              <a:rPr lang="en-US" altLang="ko-KR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 GUI </a:t>
            </a:r>
            <a:r>
              <a:rPr lang="ko-KR" altLang="en-US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프로젝트 </a:t>
            </a:r>
            <a:r>
              <a:rPr lang="en-US" altLang="ko-KR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– </a:t>
            </a:r>
            <a:r>
              <a:rPr lang="ko-KR" altLang="en-US" sz="2000" b="1" dirty="0">
                <a:latin typeface="Arita-dotum(TTF) Medium" panose="02020603020101020101" pitchFamily="18" charset="-127"/>
                <a:ea typeface="Arita-dotum(TTF) Medium" panose="02020603020101020101" pitchFamily="18" charset="-127"/>
              </a:rPr>
              <a:t>멀티 스레드를 이용한 채팅프로그램</a:t>
            </a:r>
            <a:endParaRPr lang="en-US" altLang="ko-KR" sz="2000" b="1" dirty="0">
              <a:latin typeface="Arita-dotum(TTF) Medium" panose="02020603020101020101" pitchFamily="18" charset="-127"/>
              <a:ea typeface="Arita-dotum(TTF) Medium" panose="0202060302010102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7742B75-B8B9-487E-B3B8-E5FF3049E6A0}"/>
              </a:ext>
            </a:extLst>
          </p:cNvPr>
          <p:cNvCxnSpPr>
            <a:cxnSpLocks/>
          </p:cNvCxnSpPr>
          <p:nvPr/>
        </p:nvCxnSpPr>
        <p:spPr>
          <a:xfrm>
            <a:off x="426551" y="1790947"/>
            <a:ext cx="9092601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180F67F-0724-4D66-A68F-0E73F2425794}"/>
              </a:ext>
            </a:extLst>
          </p:cNvPr>
          <p:cNvGrpSpPr/>
          <p:nvPr/>
        </p:nvGrpSpPr>
        <p:grpSpPr>
          <a:xfrm>
            <a:off x="6249801" y="2207710"/>
            <a:ext cx="1641796" cy="585939"/>
            <a:chOff x="6657264" y="2669246"/>
            <a:chExt cx="1641796" cy="585939"/>
          </a:xfrm>
        </p:grpSpPr>
        <p:sp>
          <p:nvSpPr>
            <p:cNvPr id="66" name="삼각형 45">
              <a:extLst>
                <a:ext uri="{FF2B5EF4-FFF2-40B4-BE49-F238E27FC236}">
                  <a16:creationId xmlns:a16="http://schemas.microsoft.com/office/drawing/2014/main" id="{81BA3A99-2E6D-4C45-9040-29385300940B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7742DA-91A1-4A0F-BD46-EF234665869B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진행 기간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D945192-38BF-4D10-9B7B-47EF81C22699}"/>
                </a:ext>
              </a:extLst>
            </p:cNvPr>
            <p:cNvSpPr txBox="1"/>
            <p:nvPr/>
          </p:nvSpPr>
          <p:spPr>
            <a:xfrm>
              <a:off x="6657264" y="3001269"/>
              <a:ext cx="16417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2020.12 07~ 2020.12.20</a:t>
              </a:r>
              <a:endPara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8354CD0-4592-469D-AC1E-60C691B7767C}"/>
              </a:ext>
            </a:extLst>
          </p:cNvPr>
          <p:cNvGrpSpPr/>
          <p:nvPr/>
        </p:nvGrpSpPr>
        <p:grpSpPr>
          <a:xfrm>
            <a:off x="6254124" y="3031139"/>
            <a:ext cx="1762021" cy="1177586"/>
            <a:chOff x="6657264" y="3368786"/>
            <a:chExt cx="1762021" cy="1177586"/>
          </a:xfrm>
        </p:grpSpPr>
        <p:sp>
          <p:nvSpPr>
            <p:cNvPr id="146" name="삼각형 45">
              <a:extLst>
                <a:ext uri="{FF2B5EF4-FFF2-40B4-BE49-F238E27FC236}">
                  <a16:creationId xmlns:a16="http://schemas.microsoft.com/office/drawing/2014/main" id="{D4316302-52B8-4D2D-8955-7220CC5E1169}"/>
                </a:ext>
              </a:extLst>
            </p:cNvPr>
            <p:cNvSpPr/>
            <p:nvPr/>
          </p:nvSpPr>
          <p:spPr>
            <a:xfrm rot="5400000">
              <a:off x="6652273" y="34303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B579934-064B-4677-90FE-D6A21BBA8A5C}"/>
                </a:ext>
              </a:extLst>
            </p:cNvPr>
            <p:cNvSpPr txBox="1"/>
            <p:nvPr/>
          </p:nvSpPr>
          <p:spPr>
            <a:xfrm>
              <a:off x="6812234" y="336878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기능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BF8215D-85B0-40E7-9A77-5F269FAE6158}"/>
                </a:ext>
              </a:extLst>
            </p:cNvPr>
            <p:cNvSpPr txBox="1"/>
            <p:nvPr/>
          </p:nvSpPr>
          <p:spPr>
            <a:xfrm>
              <a:off x="6657264" y="3646126"/>
              <a:ext cx="1762021" cy="90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로그인</a:t>
              </a:r>
              <a:endPara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  <a:p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회원가입</a:t>
              </a:r>
              <a:endPara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1:N</a:t>
              </a:r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 채팅</a:t>
              </a:r>
              <a:endPara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1:1 </a:t>
              </a:r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채팅</a:t>
              </a:r>
              <a:endPara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  <a:p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서버에서 로그인 정보확인</a:t>
              </a:r>
              <a:endParaRPr kumimoji="1"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3DFFFF-8D2D-4283-972F-D56BB7E15D45}"/>
              </a:ext>
            </a:extLst>
          </p:cNvPr>
          <p:cNvGrpSpPr/>
          <p:nvPr/>
        </p:nvGrpSpPr>
        <p:grpSpPr>
          <a:xfrm>
            <a:off x="351449" y="452819"/>
            <a:ext cx="3455355" cy="642375"/>
            <a:chOff x="351449" y="452819"/>
            <a:chExt cx="3455355" cy="64237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B0DFB2-A94A-4FC2-B63B-4E888CF56106}"/>
                </a:ext>
              </a:extLst>
            </p:cNvPr>
            <p:cNvSpPr txBox="1"/>
            <p:nvPr/>
          </p:nvSpPr>
          <p:spPr>
            <a:xfrm>
              <a:off x="463182" y="864362"/>
              <a:ext cx="1282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인적사항</a:t>
              </a:r>
              <a:endParaRPr lang="ko-KR" altLang="en-US" sz="700" dirty="0">
                <a:solidFill>
                  <a:schemeClr val="accent3">
                    <a:lumMod val="7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56B9E7-7D28-4192-9C5B-8D9FD35A790C}"/>
                </a:ext>
              </a:extLst>
            </p:cNvPr>
            <p:cNvSpPr txBox="1"/>
            <p:nvPr/>
          </p:nvSpPr>
          <p:spPr>
            <a:xfrm>
              <a:off x="1164070" y="864362"/>
              <a:ext cx="830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>
                      <a:lumMod val="75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이수 과목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67887D-C509-407A-8051-E8DFFE71EB53}"/>
                </a:ext>
              </a:extLst>
            </p:cNvPr>
            <p:cNvSpPr txBox="1"/>
            <p:nvPr/>
          </p:nvSpPr>
          <p:spPr>
            <a:xfrm>
              <a:off x="1881749" y="846723"/>
              <a:ext cx="1282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PROJECTS</a:t>
              </a:r>
              <a:endParaRPr lang="ko-KR" altLang="en-US" sz="900" b="1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C34CD92-D8EB-4DFD-9846-CB3C6A607BC9}"/>
                </a:ext>
              </a:extLst>
            </p:cNvPr>
            <p:cNvSpPr txBox="1"/>
            <p:nvPr/>
          </p:nvSpPr>
          <p:spPr>
            <a:xfrm>
              <a:off x="2612739" y="864362"/>
              <a:ext cx="11940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교내외활동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/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자격증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726CB8-2F4E-46E7-9682-5727ED496137}"/>
                </a:ext>
              </a:extLst>
            </p:cNvPr>
            <p:cNvSpPr txBox="1"/>
            <p:nvPr/>
          </p:nvSpPr>
          <p:spPr>
            <a:xfrm>
              <a:off x="351449" y="452819"/>
              <a:ext cx="283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 </a:t>
              </a:r>
              <a:r>
                <a:rPr lang="en-US" altLang="ko-KR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[PORTFOLIO] </a:t>
              </a:r>
              <a:r>
                <a:rPr lang="ko-KR" altLang="en-US" b="1" dirty="0">
                  <a:solidFill>
                    <a:srgbClr val="EC8A62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이승엽</a:t>
              </a:r>
              <a:endParaRPr lang="ko-KR" altLang="en-US" sz="1000" b="1" dirty="0">
                <a:solidFill>
                  <a:srgbClr val="EC8A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87E8E9E-58EE-4413-A78D-D2CBCCA25C8C}"/>
              </a:ext>
            </a:extLst>
          </p:cNvPr>
          <p:cNvGrpSpPr/>
          <p:nvPr/>
        </p:nvGrpSpPr>
        <p:grpSpPr>
          <a:xfrm>
            <a:off x="6249801" y="4491996"/>
            <a:ext cx="3266000" cy="909104"/>
            <a:chOff x="6657264" y="2669246"/>
            <a:chExt cx="3266000" cy="909104"/>
          </a:xfrm>
        </p:grpSpPr>
        <p:sp>
          <p:nvSpPr>
            <p:cNvPr id="45" name="삼각형 45">
              <a:extLst>
                <a:ext uri="{FF2B5EF4-FFF2-40B4-BE49-F238E27FC236}">
                  <a16:creationId xmlns:a16="http://schemas.microsoft.com/office/drawing/2014/main" id="{FEF2F2D1-8E9E-413E-8037-4D38173513DC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CEE92C-7DE7-4740-AC2C-36AD465730CC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프로젝트 설명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B285D69-70FD-43E4-8059-8346E4F180C4}"/>
                </a:ext>
              </a:extLst>
            </p:cNvPr>
            <p:cNvSpPr txBox="1"/>
            <p:nvPr/>
          </p:nvSpPr>
          <p:spPr>
            <a:xfrm>
              <a:off x="6657264" y="3001269"/>
              <a:ext cx="326600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/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Java Swing</a:t>
              </a:r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을 통해 개발된 멀티 스레드 기반 채팅프로그램으로 </a:t>
              </a:r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1:1 </a:t>
              </a:r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채팅과 </a:t>
              </a:r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1:n </a:t>
              </a:r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채팅이 가능한 프로그램이다</a:t>
              </a:r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.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A1A521A-A55B-423C-BDFC-095FEA984DDB}"/>
              </a:ext>
            </a:extLst>
          </p:cNvPr>
          <p:cNvGrpSpPr/>
          <p:nvPr/>
        </p:nvGrpSpPr>
        <p:grpSpPr>
          <a:xfrm>
            <a:off x="8164382" y="2191057"/>
            <a:ext cx="1508979" cy="585939"/>
            <a:chOff x="6657264" y="2669246"/>
            <a:chExt cx="1508979" cy="585939"/>
          </a:xfrm>
        </p:grpSpPr>
        <p:sp>
          <p:nvSpPr>
            <p:cNvPr id="55" name="삼각형 45">
              <a:extLst>
                <a:ext uri="{FF2B5EF4-FFF2-40B4-BE49-F238E27FC236}">
                  <a16:creationId xmlns:a16="http://schemas.microsoft.com/office/drawing/2014/main" id="{316E335C-4377-4551-A3FF-F538F5DBA443}"/>
                </a:ext>
              </a:extLst>
            </p:cNvPr>
            <p:cNvSpPr/>
            <p:nvPr/>
          </p:nvSpPr>
          <p:spPr>
            <a:xfrm rot="5400000">
              <a:off x="6652273" y="273079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AFA309F-BC4E-4DFD-9F4A-A4E87E99556F}"/>
                </a:ext>
              </a:extLst>
            </p:cNvPr>
            <p:cNvSpPr txBox="1"/>
            <p:nvPr/>
          </p:nvSpPr>
          <p:spPr>
            <a:xfrm>
              <a:off x="6812234" y="266924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개발인원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B0B94E1-5A3F-4180-A81D-030F3327DD50}"/>
                </a:ext>
              </a:extLst>
            </p:cNvPr>
            <p:cNvSpPr txBox="1"/>
            <p:nvPr/>
          </p:nvSpPr>
          <p:spPr>
            <a:xfrm>
              <a:off x="6657264" y="3001269"/>
              <a:ext cx="3930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1</a:t>
              </a:r>
              <a:r>
                <a:rPr kumimoji="1"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명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DD84803-2C42-4EF2-8D53-E46F7E8442D4}"/>
              </a:ext>
            </a:extLst>
          </p:cNvPr>
          <p:cNvGrpSpPr/>
          <p:nvPr/>
        </p:nvGrpSpPr>
        <p:grpSpPr>
          <a:xfrm>
            <a:off x="8161497" y="3029041"/>
            <a:ext cx="1508979" cy="1340895"/>
            <a:chOff x="6657264" y="3368786"/>
            <a:chExt cx="1508979" cy="1340895"/>
          </a:xfrm>
        </p:grpSpPr>
        <p:sp>
          <p:nvSpPr>
            <p:cNvPr id="59" name="삼각형 45">
              <a:extLst>
                <a:ext uri="{FF2B5EF4-FFF2-40B4-BE49-F238E27FC236}">
                  <a16:creationId xmlns:a16="http://schemas.microsoft.com/office/drawing/2014/main" id="{6A064AA8-CC8B-4DB7-A51E-7A3879BDCF20}"/>
                </a:ext>
              </a:extLst>
            </p:cNvPr>
            <p:cNvSpPr/>
            <p:nvPr/>
          </p:nvSpPr>
          <p:spPr>
            <a:xfrm rot="5400000">
              <a:off x="6652273" y="3430336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7C3476C-C47A-41EC-87FB-FE5EF9CB3A6F}"/>
                </a:ext>
              </a:extLst>
            </p:cNvPr>
            <p:cNvSpPr txBox="1"/>
            <p:nvPr/>
          </p:nvSpPr>
          <p:spPr>
            <a:xfrm>
              <a:off x="6812234" y="3368786"/>
              <a:ext cx="1354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SKILLS / IDE</a:t>
              </a:r>
              <a:endParaRPr kumimoji="1" lang="ko-KR" altLang="en-US" sz="1200" b="1" dirty="0"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2EF1987-02DD-4CD0-87B2-C6D98E043FB4}"/>
                </a:ext>
              </a:extLst>
            </p:cNvPr>
            <p:cNvSpPr txBox="1"/>
            <p:nvPr/>
          </p:nvSpPr>
          <p:spPr>
            <a:xfrm>
              <a:off x="6660149" y="3647852"/>
              <a:ext cx="854721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Java</a:t>
              </a: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Java Swing</a:t>
              </a: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TCP/IP</a:t>
              </a: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Thread</a:t>
              </a: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Oracle</a:t>
              </a:r>
            </a:p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Eclipse IDE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E205A67-892E-443D-B478-FD9CF18594DC}"/>
              </a:ext>
            </a:extLst>
          </p:cNvPr>
          <p:cNvGrpSpPr/>
          <p:nvPr/>
        </p:nvGrpSpPr>
        <p:grpSpPr>
          <a:xfrm>
            <a:off x="6249801" y="5587580"/>
            <a:ext cx="2986468" cy="650012"/>
            <a:chOff x="6253152" y="5636807"/>
            <a:chExt cx="2986468" cy="650012"/>
          </a:xfrm>
        </p:grpSpPr>
        <p:sp>
          <p:nvSpPr>
            <p:cNvPr id="149" name="삼각형 45">
              <a:extLst>
                <a:ext uri="{FF2B5EF4-FFF2-40B4-BE49-F238E27FC236}">
                  <a16:creationId xmlns:a16="http://schemas.microsoft.com/office/drawing/2014/main" id="{079A80A8-5369-461E-B6E4-135C69EE1526}"/>
                </a:ext>
              </a:extLst>
            </p:cNvPr>
            <p:cNvSpPr/>
            <p:nvPr/>
          </p:nvSpPr>
          <p:spPr>
            <a:xfrm rot="5400000">
              <a:off x="6248161" y="5698357"/>
              <a:ext cx="133104" cy="123122"/>
            </a:xfrm>
            <a:prstGeom prst="triangle">
              <a:avLst/>
            </a:prstGeom>
            <a:solidFill>
              <a:srgbClr val="F4B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63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C68DE23-AD92-4A6A-9490-222E27A3994C}"/>
                </a:ext>
              </a:extLst>
            </p:cNvPr>
            <p:cNvSpPr txBox="1"/>
            <p:nvPr/>
          </p:nvSpPr>
          <p:spPr>
            <a:xfrm>
              <a:off x="6408121" y="5636807"/>
              <a:ext cx="17596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관련정보</a:t>
              </a:r>
              <a:r>
                <a:rPr kumimoji="1" lang="en-US" altLang="ko-KR" sz="120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(Github URL</a:t>
              </a:r>
              <a:r>
                <a:rPr kumimoji="1" lang="en-US" altLang="ko-KR" sz="1050" b="1" dirty="0">
                  <a:latin typeface="THEJung120" panose="02020603020101020101" pitchFamily="18" charset="-127"/>
                  <a:ea typeface="THEJung120" panose="02020603020101020101" pitchFamily="18" charset="-127"/>
                </a:rPr>
                <a:t>)</a:t>
              </a:r>
              <a:endParaRPr kumimoji="1" lang="ko-KR" altLang="en-US" sz="1050" b="1" dirty="0"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461F896-2F95-4A36-BBF4-3E97C2382EBE}"/>
                </a:ext>
              </a:extLst>
            </p:cNvPr>
            <p:cNvSpPr txBox="1"/>
            <p:nvPr/>
          </p:nvSpPr>
          <p:spPr>
            <a:xfrm>
              <a:off x="6253152" y="5871321"/>
              <a:ext cx="298646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HEJung120" panose="02020603020101020101" pitchFamily="18" charset="-127"/>
                  <a:ea typeface="THEJung120" panose="02020603020101020101" pitchFamily="18" charset="-127"/>
                </a:rPr>
                <a:t>https://github.com/cxv963/PORTFOLIO/tree/master/Multi-Thread%20Chatting%20Project</a:t>
              </a:r>
              <a:endParaRPr kumimoji="1"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THEJung120" panose="02020603020101020101" pitchFamily="18" charset="-127"/>
                <a:ea typeface="THEJung120" panose="02020603020101020101" pitchFamily="18" charset="-127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D423CFC5-8E9D-46F4-9C77-D60AC48B6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60" y="2254589"/>
            <a:ext cx="2389860" cy="18037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C06880D-A486-47FE-B9DB-3417BF7E0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892" y="2254589"/>
            <a:ext cx="2399218" cy="18136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45040D8-2635-4F99-BA31-8E1266FEFA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152" y="4377466"/>
            <a:ext cx="2382476" cy="17921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2DCEE8C-1135-4DC4-A000-A89F225041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0892" y="4377466"/>
            <a:ext cx="2399218" cy="17921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7520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피티빵빵 템플릿 10] 포트폴리오 템플릿" id="{67AFF043-D55F-C240-A994-2855FEAC5158}" vid="{F346FD73-7CB5-304A-825D-0BE441E5BCC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테마</Template>
  <TotalTime>1622</TotalTime>
  <Words>790</Words>
  <Application>Microsoft Office PowerPoint</Application>
  <PresentationFormat>A4 용지(210x297mm)</PresentationFormat>
  <Paragraphs>242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Arita-dotum(OTF) Medium</vt:lpstr>
      <vt:lpstr>Arita-dotum(TTF) Medium</vt:lpstr>
      <vt:lpstr>KoreanYNMYTL</vt:lpstr>
      <vt:lpstr>NanumBarunGothic</vt:lpstr>
      <vt:lpstr>THEJung120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 yeon kim</dc:creator>
  <cp:lastModifiedBy>이 승엽</cp:lastModifiedBy>
  <cp:revision>62</cp:revision>
  <dcterms:created xsi:type="dcterms:W3CDTF">2019-05-09T15:54:43Z</dcterms:created>
  <dcterms:modified xsi:type="dcterms:W3CDTF">2021-10-04T16:04:33Z</dcterms:modified>
</cp:coreProperties>
</file>