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howGuides="1">
      <p:cViewPr>
        <p:scale>
          <a:sx n="75" d="100"/>
          <a:sy n="75" d="100"/>
        </p:scale>
        <p:origin x="-1218" y="-18"/>
      </p:cViewPr>
      <p:guideLst>
        <p:guide orient="horz" pos="288"/>
        <p:guide orient="horz" pos="6048"/>
        <p:guide pos="288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6B28326-895C-44A3-8000-DF4AFB830613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720725"/>
            <a:ext cx="27813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31FA9A-18A4-4401-BC9F-9CEB12887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1CC-2F78-4B2F-B8E8-67B198BD1FF0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9144000"/>
            <a:ext cx="1813560" cy="5355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E4A1-18C3-4C55-8379-F8E79FA944F3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2" y="537846"/>
            <a:ext cx="1311593" cy="11441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6" y="537846"/>
            <a:ext cx="3805238" cy="11441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BB76-53E4-4C62-A161-5E25FBEEFC4D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86F3-637F-4F51-A666-A1A305B043DF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89C0-5ADB-4B95-93A8-CF7859B7FE05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6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1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3D8E-50ED-4885-BC66-43519472DAC3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4248-97C8-4EE4-A333-6A3AB128EB96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5289-2C34-4CE2-AA5C-7590C66602BD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A986-B692-405D-BB6C-6479AE865C8B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7EB8-843F-47AC-8CB8-EA612B9812D1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5FB2-C93B-499D-AAAA-031D01BAEE38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66DD-91A3-4BF6-BD51-FD1C117005C1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9144000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773D3EE4-96C3-4842-A252-14153AEC7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xw42" TargetMode="External"/><Relationship Id="rId2" Type="http://schemas.openxmlformats.org/officeDocument/2006/relationships/hyperlink" Target="http://www.devwren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xwembedded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75126"/>
            <a:ext cx="6553200" cy="61547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square" lIns="27432" tIns="27432" rIns="27432" bIns="27432" rtlCol="0" anchor="ctr" anchorCtr="0">
            <a:noAutofit/>
          </a:bodyPr>
          <a:lstStyle/>
          <a:p>
            <a:pPr algn="ctr"/>
            <a:r>
              <a:rPr lang="en-US" sz="1300" b="1" i="1" dirty="0" smtClean="0">
                <a:latin typeface="Arial"/>
              </a:rPr>
              <a:t>Interpreters from the Trenches – Demosplash 2015 – cxw</a:t>
            </a:r>
          </a:p>
          <a:p>
            <a:pPr algn="ctr"/>
            <a:r>
              <a:rPr lang="en-US" sz="1300" i="1" dirty="0" smtClean="0">
                <a:latin typeface="Arial"/>
                <a:hlinkClick r:id="rId2"/>
              </a:rPr>
              <a:t>http://www.devwrench.com</a:t>
            </a:r>
            <a:r>
              <a:rPr lang="en-US" sz="1300" i="1" dirty="0">
                <a:latin typeface="Arial"/>
              </a:rPr>
              <a:t> </a:t>
            </a:r>
            <a:r>
              <a:rPr lang="en-US" sz="1300" i="1" dirty="0" smtClean="0">
                <a:latin typeface="Arial"/>
              </a:rPr>
              <a:t>– </a:t>
            </a:r>
            <a:r>
              <a:rPr lang="en-US" sz="1300" i="1" dirty="0" smtClean="0">
                <a:latin typeface="Arial"/>
                <a:hlinkClick r:id="rId3"/>
              </a:rPr>
              <a:t>https://github.com/cxw42</a:t>
            </a:r>
            <a:r>
              <a:rPr lang="en-US" sz="1300" i="1" dirty="0" smtClean="0">
                <a:latin typeface="Arial"/>
              </a:rPr>
              <a:t> – </a:t>
            </a:r>
            <a:r>
              <a:rPr lang="en-US" sz="1300" i="1" dirty="0" smtClean="0">
                <a:latin typeface="Arial"/>
                <a:hlinkClick r:id="rId4"/>
              </a:rPr>
              <a:t>cxwembedded@gmail.com</a:t>
            </a:r>
            <a:r>
              <a:rPr lang="en-US" sz="1300" i="1" dirty="0" smtClean="0">
                <a:latin typeface="Arial"/>
              </a:rPr>
              <a:t> </a:t>
            </a:r>
            <a:endParaRPr lang="en-US" sz="1300" i="1" dirty="0">
              <a:latin typeface="Arial"/>
            </a:endParaRPr>
          </a:p>
        </p:txBody>
      </p:sp>
      <p:sp>
        <p:nvSpPr>
          <p:cNvPr id="223" name="Content Placeholder 222"/>
          <p:cNvSpPr>
            <a:spLocks noGrp="1"/>
          </p:cNvSpPr>
          <p:nvPr>
            <p:ph idx="1"/>
          </p:nvPr>
        </p:nvSpPr>
        <p:spPr>
          <a:xfrm>
            <a:off x="464820" y="926752"/>
            <a:ext cx="6926580" cy="1703315"/>
          </a:xfrm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Parser examples (pyparsing, Python 3): </a:t>
            </a:r>
          </a:p>
          <a:p>
            <a:pPr lvl="1"/>
            <a:r>
              <a:rPr lang="en-US" sz="1300" dirty="0" smtClean="0">
                <a:latin typeface="Arial Narrow" pitchFamily="34" charset="0"/>
                <a:cs typeface="Arial" pitchFamily="34" charset="0"/>
              </a:rPr>
              <a:t>(Word(alphas) + “/” + Word(alphas)).parseString(“42/1337”) =&gt;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[‘42’, ‘/’, ‘1337’]</a:t>
            </a:r>
          </a:p>
          <a:p>
            <a:pPr lvl="1"/>
            <a:r>
              <a:rPr lang="en-US" sz="1300" dirty="0" smtClean="0">
                <a:latin typeface="Arial Narrow" pitchFamily="34" charset="0"/>
                <a:cs typeface="Arial" pitchFamily="34" charset="0"/>
              </a:rPr>
              <a:t>infixNotation(Word(nums),[('*',2,opAssoc.LEFT),('+',2,opAssoc.LEFT)]).parseString(“1+2*3”)</a:t>
            </a:r>
          </a:p>
          <a:p>
            <a:pPr>
              <a:buNone/>
            </a:pPr>
            <a:r>
              <a:rPr lang="en-US" sz="1300" dirty="0" smtClean="0">
                <a:latin typeface="Arial Narrow" pitchFamily="34" charset="0"/>
                <a:cs typeface="Arial" pitchFamily="34" charset="0"/>
              </a:rPr>
              <a:t>		=&gt;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[‘1’, ‘+’, [‘2’, ‘*’, ‘3’] ]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So what do you do with that array once you have it?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In a compiler, the Abstract Syntax Tree is just a step on the way.  In an interpreter, the AST is the whole deal.</a:t>
            </a:r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09600" y="5334000"/>
            <a:ext cx="6407582" cy="4038600"/>
            <a:chOff x="533400" y="5257800"/>
            <a:chExt cx="6407582" cy="4038600"/>
          </a:xfrm>
        </p:grpSpPr>
        <p:sp>
          <p:nvSpPr>
            <p:cNvPr id="129" name="TextBox 128"/>
            <p:cNvSpPr txBox="1"/>
            <p:nvPr/>
          </p:nvSpPr>
          <p:spPr>
            <a:xfrm>
              <a:off x="2374805" y="6705600"/>
              <a:ext cx="3020956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Nested Environments, a.k.a. Stack Frames</a:t>
              </a:r>
              <a:endParaRPr lang="en-US" sz="1200" i="1" dirty="0">
                <a:latin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171337" y="62484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399937" y="62484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628537" y="62484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857137" y="62484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085737" y="57912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628537" y="57912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085737" y="53340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14337" y="62484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095137" y="6172200"/>
              <a:ext cx="15240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95137" y="5715000"/>
              <a:ext cx="15240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095137" y="5257800"/>
              <a:ext cx="15240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1" name="Straight Arrow Connector 140"/>
            <p:cNvCxnSpPr>
              <a:stCxn id="136" idx="2"/>
              <a:endCxn id="134" idx="0"/>
            </p:cNvCxnSpPr>
            <p:nvPr/>
          </p:nvCxnSpPr>
          <p:spPr>
            <a:xfrm>
              <a:off x="4200037" y="5562600"/>
              <a:ext cx="0" cy="2286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5" idx="2"/>
              <a:endCxn id="132" idx="0"/>
            </p:cNvCxnSpPr>
            <p:nvPr/>
          </p:nvCxnSpPr>
          <p:spPr>
            <a:xfrm>
              <a:off x="3742837" y="6019800"/>
              <a:ext cx="0" cy="2286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>
              <a:stCxn id="140" idx="3"/>
              <a:endCxn id="139" idx="3"/>
            </p:cNvCxnSpPr>
            <p:nvPr/>
          </p:nvCxnSpPr>
          <p:spPr>
            <a:xfrm>
              <a:off x="4619137" y="5448300"/>
              <a:ext cx="12700" cy="457200"/>
            </a:xfrm>
            <a:prstGeom prst="bentConnector3">
              <a:avLst>
                <a:gd name="adj1" fmla="val 1800000"/>
              </a:avLst>
            </a:prstGeom>
            <a:ln w="9525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9" idx="1"/>
              <a:endCxn id="138" idx="1"/>
            </p:cNvCxnSpPr>
            <p:nvPr/>
          </p:nvCxnSpPr>
          <p:spPr>
            <a:xfrm rot="10800000" flipV="1">
              <a:off x="3095137" y="5905500"/>
              <a:ext cx="12700" cy="457200"/>
            </a:xfrm>
            <a:prstGeom prst="bentConnector3">
              <a:avLst>
                <a:gd name="adj1" fmla="val 1800000"/>
              </a:avLst>
            </a:prstGeom>
            <a:ln w="9525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3171337" y="53340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6" name="Straight Arrow Connector 145"/>
            <p:cNvCxnSpPr>
              <a:stCxn id="145" idx="2"/>
              <a:endCxn id="130" idx="0"/>
            </p:cNvCxnSpPr>
            <p:nvPr/>
          </p:nvCxnSpPr>
          <p:spPr>
            <a:xfrm>
              <a:off x="3285637" y="5562600"/>
              <a:ext cx="0" cy="6858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2154745" y="7086600"/>
              <a:ext cx="844982" cy="175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class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25160" y="79248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bat_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225160" y="83820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me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87272" y="7086600"/>
              <a:ext cx="844982" cy="175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outer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57687" y="79248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foo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57687" y="83820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bar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225160" y="74676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parent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957687" y="74676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parent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cxnSp>
          <p:nvCxnSpPr>
            <p:cNvPr id="155" name="Straight Arrow Connector 53"/>
            <p:cNvCxnSpPr>
              <a:stCxn id="153" idx="1"/>
              <a:endCxn id="150" idx="3"/>
            </p:cNvCxnSpPr>
            <p:nvPr/>
          </p:nvCxnSpPr>
          <p:spPr>
            <a:xfrm rot="10800000" flipV="1">
              <a:off x="1732254" y="7620000"/>
              <a:ext cx="492906" cy="342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/>
            <p:nvPr/>
          </p:nvSpPr>
          <p:spPr>
            <a:xfrm flipV="1">
              <a:off x="533400" y="7846656"/>
              <a:ext cx="142627" cy="154344"/>
            </a:xfrm>
            <a:prstGeom prst="triangl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 pitchFamily="34" charset="0"/>
              </a:endParaRPr>
            </a:p>
          </p:txBody>
        </p:sp>
        <p:cxnSp>
          <p:nvCxnSpPr>
            <p:cNvPr id="157" name="Elbow Connector 55"/>
            <p:cNvCxnSpPr>
              <a:stCxn id="154" idx="1"/>
              <a:endCxn id="156" idx="3"/>
            </p:cNvCxnSpPr>
            <p:nvPr/>
          </p:nvCxnSpPr>
          <p:spPr>
            <a:xfrm rot="10800000" flipV="1">
              <a:off x="604713" y="7620000"/>
              <a:ext cx="352974" cy="226656"/>
            </a:xfrm>
            <a:prstGeom prst="bentConnector2">
              <a:avLst/>
            </a:prstGeom>
            <a:ln w="9525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422218" y="7086600"/>
              <a:ext cx="844982" cy="1752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member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492633" y="79248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baz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492633" y="83820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quux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492633" y="74676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parent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cxnSp>
          <p:nvCxnSpPr>
            <p:cNvPr id="162" name="Straight Arrow Connector 53"/>
            <p:cNvCxnSpPr>
              <a:stCxn id="161" idx="1"/>
              <a:endCxn id="147" idx="3"/>
            </p:cNvCxnSpPr>
            <p:nvPr/>
          </p:nvCxnSpPr>
          <p:spPr>
            <a:xfrm rot="10800000" flipV="1">
              <a:off x="2999727" y="7620000"/>
              <a:ext cx="492906" cy="342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4724400" y="7086600"/>
              <a:ext cx="844982" cy="2209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recurse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794815" y="79248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baz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94815" y="83820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quux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794815" y="74676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dynamic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cxnSp>
          <p:nvCxnSpPr>
            <p:cNvPr id="167" name="Straight Arrow Connector 53"/>
            <p:cNvCxnSpPr>
              <a:stCxn id="166" idx="1"/>
              <a:endCxn id="158" idx="3"/>
            </p:cNvCxnSpPr>
            <p:nvPr/>
          </p:nvCxnSpPr>
          <p:spPr>
            <a:xfrm rot="10800000" flipV="1">
              <a:off x="4267201" y="7620000"/>
              <a:ext cx="527615" cy="342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4794815" y="88392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static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cxnSp>
          <p:nvCxnSpPr>
            <p:cNvPr id="169" name="Straight Arrow Connector 53"/>
            <p:cNvCxnSpPr>
              <a:stCxn id="168" idx="1"/>
              <a:endCxn id="147" idx="2"/>
            </p:cNvCxnSpPr>
            <p:nvPr/>
          </p:nvCxnSpPr>
          <p:spPr>
            <a:xfrm rot="10800000">
              <a:off x="2577237" y="8839200"/>
              <a:ext cx="2217579" cy="152400"/>
            </a:xfrm>
            <a:prstGeom prst="bentConnector2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494938" y="5611201"/>
              <a:ext cx="1231812" cy="424732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r"/>
              <a:r>
                <a:rPr lang="en-US" sz="1200" i="1" dirty="0" smtClean="0">
                  <a:latin typeface="Arial"/>
                </a:rPr>
                <a:t>Symbol Lookup:</a:t>
              </a:r>
            </a:p>
            <a:p>
              <a:pPr algn="r"/>
              <a:r>
                <a:rPr lang="en-US" sz="1200" i="1" dirty="0" smtClean="0">
                  <a:latin typeface="Arial"/>
                </a:rPr>
                <a:t>Two ways to do it</a:t>
              </a:r>
              <a:endParaRPr lang="en-US" sz="1200" i="1" dirty="0">
                <a:latin typeface="Arial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000137" y="5486400"/>
              <a:ext cx="1505092" cy="424732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Tagged hash buckets</a:t>
              </a:r>
            </a:p>
            <a:p>
              <a:r>
                <a:rPr lang="en-US" sz="1200" dirty="0" smtClean="0">
                  <a:latin typeface="Arial"/>
                </a:rPr>
                <a:t>Nested maps</a:t>
              </a:r>
              <a:endParaRPr lang="en-US" sz="1200" dirty="0">
                <a:latin typeface="Arial"/>
              </a:endParaRPr>
            </a:p>
          </p:txBody>
        </p:sp>
        <p:cxnSp>
          <p:nvCxnSpPr>
            <p:cNvPr id="172" name="Straight Arrow Connector 171"/>
            <p:cNvCxnSpPr/>
            <p:nvPr/>
          </p:nvCxnSpPr>
          <p:spPr>
            <a:xfrm>
              <a:off x="4981574" y="5534283"/>
              <a:ext cx="0" cy="1524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019800" y="5807333"/>
              <a:ext cx="304800" cy="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6096000" y="7086600"/>
              <a:ext cx="844982" cy="2209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recurse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166415" y="79248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baz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166415" y="83820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quux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166415" y="74676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dynamic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cxnSp>
          <p:nvCxnSpPr>
            <p:cNvPr id="178" name="Straight Arrow Connector 53"/>
            <p:cNvCxnSpPr>
              <a:stCxn id="177" idx="1"/>
              <a:endCxn id="163" idx="3"/>
            </p:cNvCxnSpPr>
            <p:nvPr/>
          </p:nvCxnSpPr>
          <p:spPr>
            <a:xfrm rot="10800000" flipV="1">
              <a:off x="5569383" y="7620000"/>
              <a:ext cx="597033" cy="57150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6166415" y="8839200"/>
              <a:ext cx="70415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rPr>
                <a:t>static</a:t>
              </a:r>
              <a:endParaRPr lang="en-US" sz="1600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cxnSp>
          <p:nvCxnSpPr>
            <p:cNvPr id="128" name="Straight Arrow Connector 53"/>
            <p:cNvCxnSpPr>
              <a:stCxn id="179" idx="2"/>
              <a:endCxn id="147" idx="2"/>
            </p:cNvCxnSpPr>
            <p:nvPr/>
          </p:nvCxnSpPr>
          <p:spPr>
            <a:xfrm rot="5400000" flipH="1">
              <a:off x="4395464" y="7020973"/>
              <a:ext cx="304800" cy="3941255"/>
            </a:xfrm>
            <a:prstGeom prst="bentConnector3">
              <a:avLst>
                <a:gd name="adj1" fmla="val -75000"/>
              </a:avLst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914400" y="2948868"/>
            <a:ext cx="2438400" cy="1851732"/>
            <a:chOff x="914400" y="2644068"/>
            <a:chExt cx="2438400" cy="1851732"/>
          </a:xfrm>
        </p:grpSpPr>
        <p:sp>
          <p:nvSpPr>
            <p:cNvPr id="181" name="TextBox 180"/>
            <p:cNvSpPr txBox="1"/>
            <p:nvPr/>
          </p:nvSpPr>
          <p:spPr>
            <a:xfrm>
              <a:off x="1371600" y="2644068"/>
              <a:ext cx="1302536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Interpreter Pattern</a:t>
              </a:r>
              <a:endParaRPr lang="en-US" sz="1200" i="1" dirty="0">
                <a:latin typeface="Arial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371600" y="3505200"/>
              <a:ext cx="3048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676400" y="3505200"/>
              <a:ext cx="762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x op y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14400" y="4191000"/>
              <a:ext cx="3048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219200" y="4191000"/>
              <a:ext cx="762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return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286000" y="4191000"/>
              <a:ext cx="3048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90800" y="4191000"/>
              <a:ext cx="762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return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>
              <a:stCxn id="186" idx="0"/>
              <a:endCxn id="184" idx="2"/>
            </p:cNvCxnSpPr>
            <p:nvPr/>
          </p:nvCxnSpPr>
          <p:spPr>
            <a:xfrm flipV="1">
              <a:off x="1600200" y="3810000"/>
              <a:ext cx="457200" cy="3810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8" idx="0"/>
              <a:endCxn id="184" idx="2"/>
            </p:cNvCxnSpPr>
            <p:nvPr/>
          </p:nvCxnSpPr>
          <p:spPr>
            <a:xfrm flipH="1" flipV="1">
              <a:off x="2057400" y="3810000"/>
              <a:ext cx="914400" cy="3810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1139979" y="2884134"/>
              <a:ext cx="1836785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</a:rPr>
                <a:t>AST with interpreter eval()</a:t>
              </a:r>
              <a:endParaRPr lang="en-US" sz="1200" dirty="0">
                <a:latin typeface="Arial"/>
              </a:endParaRPr>
            </a:p>
          </p:txBody>
        </p:sp>
        <p:cxnSp>
          <p:nvCxnSpPr>
            <p:cNvPr id="205" name="Straight Arrow Connector 204"/>
            <p:cNvCxnSpPr>
              <a:stCxn id="184" idx="0"/>
            </p:cNvCxnSpPr>
            <p:nvPr/>
          </p:nvCxnSpPr>
          <p:spPr>
            <a:xfrm flipV="1">
              <a:off x="2057400" y="3200400"/>
              <a:ext cx="0" cy="3048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613768" y="3886200"/>
              <a:ext cx="140359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4</a:t>
              </a:r>
              <a:endParaRPr lang="en-US" sz="1200" i="1" dirty="0">
                <a:latin typeface="Arial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667000" y="3886200"/>
              <a:ext cx="140359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2</a:t>
              </a:r>
              <a:endParaRPr lang="en-US" sz="1200" i="1" dirty="0">
                <a:latin typeface="Arial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057400" y="3276600"/>
              <a:ext cx="140359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6</a:t>
              </a:r>
              <a:endParaRPr lang="en-US" sz="1200" i="1" dirty="0">
                <a:latin typeface="Arial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4114800" y="2819400"/>
            <a:ext cx="2819400" cy="2209800"/>
            <a:chOff x="4114800" y="2743200"/>
            <a:chExt cx="2819400" cy="2209800"/>
          </a:xfrm>
        </p:grpSpPr>
        <p:sp>
          <p:nvSpPr>
            <p:cNvPr id="180" name="Rectangle 179"/>
            <p:cNvSpPr/>
            <p:nvPr/>
          </p:nvSpPr>
          <p:spPr>
            <a:xfrm>
              <a:off x="4114800" y="3276600"/>
              <a:ext cx="1066800" cy="1600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76800" y="2743200"/>
              <a:ext cx="1017651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Visitor Pattern</a:t>
              </a:r>
              <a:endParaRPr lang="en-US" sz="1200" i="1" dirty="0">
                <a:latin typeface="Arial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57900" y="3657600"/>
              <a:ext cx="3048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267200" y="3657600"/>
              <a:ext cx="762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x op y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638800" y="4648200"/>
              <a:ext cx="3048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267200" y="4419600"/>
              <a:ext cx="762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return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629400" y="4648200"/>
              <a:ext cx="3048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</a:ln>
            <a:effectLst>
              <a:outerShdw dist="38099" dir="2700015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6" name="Straight Arrow Connector 195"/>
            <p:cNvCxnSpPr>
              <a:stCxn id="193" idx="0"/>
              <a:endCxn id="191" idx="2"/>
            </p:cNvCxnSpPr>
            <p:nvPr/>
          </p:nvCxnSpPr>
          <p:spPr>
            <a:xfrm flipV="1">
              <a:off x="5791200" y="3962400"/>
              <a:ext cx="419100" cy="6858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95" idx="0"/>
              <a:endCxn id="191" idx="2"/>
            </p:cNvCxnSpPr>
            <p:nvPr/>
          </p:nvCxnSpPr>
          <p:spPr>
            <a:xfrm flipH="1" flipV="1">
              <a:off x="6210300" y="3962400"/>
              <a:ext cx="571500" cy="6858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37"/>
            <p:cNvCxnSpPr>
              <a:stCxn id="193" idx="1"/>
              <a:endCxn id="194" idx="3"/>
            </p:cNvCxnSpPr>
            <p:nvPr/>
          </p:nvCxnSpPr>
          <p:spPr>
            <a:xfrm rot="10800000">
              <a:off x="5029200" y="4572000"/>
              <a:ext cx="609600" cy="22860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000000"/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38"/>
            <p:cNvCxnSpPr>
              <a:stCxn id="209" idx="0"/>
              <a:endCxn id="194" idx="3"/>
            </p:cNvCxnSpPr>
            <p:nvPr/>
          </p:nvCxnSpPr>
          <p:spPr>
            <a:xfrm rot="16200000" flipV="1">
              <a:off x="5619863" y="3981337"/>
              <a:ext cx="64734" cy="1246060"/>
            </a:xfrm>
            <a:prstGeom prst="bentConnector2">
              <a:avLst/>
            </a:prstGeom>
            <a:ln w="9525">
              <a:solidFill>
                <a:srgbClr val="000000"/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39"/>
            <p:cNvCxnSpPr>
              <a:stCxn id="191" idx="1"/>
              <a:endCxn id="192" idx="3"/>
            </p:cNvCxnSpPr>
            <p:nvPr/>
          </p:nvCxnSpPr>
          <p:spPr>
            <a:xfrm rot="10800000">
              <a:off x="5029200" y="3810000"/>
              <a:ext cx="1028700" cy="1270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000000"/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5242704" y="3581400"/>
              <a:ext cx="319896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r"/>
              <a:r>
                <a:rPr lang="en-US" sz="1200" i="1" dirty="0" smtClean="0">
                  <a:latin typeface="Arial"/>
                </a:rPr>
                <a:t>visit</a:t>
              </a:r>
              <a:endParaRPr lang="en-US" sz="1200" i="1" dirty="0">
                <a:latin typeface="Arial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267200" y="2983266"/>
              <a:ext cx="763927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</a:rPr>
                <a:t>Interpreter</a:t>
              </a:r>
              <a:endParaRPr lang="en-US" sz="1200" dirty="0">
                <a:latin typeface="Arial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995582" y="2983266"/>
              <a:ext cx="355162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</a:rPr>
                <a:t>AST</a:t>
              </a:r>
              <a:endParaRPr lang="en-US" sz="1200" dirty="0">
                <a:latin typeface="Arial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275260" y="4636734"/>
              <a:ext cx="0" cy="0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 </a:t>
              </a:r>
              <a:endParaRPr lang="en-US" sz="1200" i="1" dirty="0">
                <a:latin typeface="Arial"/>
              </a:endParaRPr>
            </a:p>
          </p:txBody>
        </p:sp>
        <p:cxnSp>
          <p:nvCxnSpPr>
            <p:cNvPr id="210" name="Elbow Connector 92"/>
            <p:cNvCxnSpPr>
              <a:stCxn id="195" idx="1"/>
              <a:endCxn id="209" idx="2"/>
            </p:cNvCxnSpPr>
            <p:nvPr/>
          </p:nvCxnSpPr>
          <p:spPr>
            <a:xfrm rot="10800000">
              <a:off x="6275260" y="4636734"/>
              <a:ext cx="354140" cy="163866"/>
            </a:xfrm>
            <a:prstGeom prst="bentConnector2">
              <a:avLst/>
            </a:prstGeom>
            <a:ln w="952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4495800" y="3962400"/>
              <a:ext cx="0" cy="4572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4343400" y="4114800"/>
              <a:ext cx="140359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4</a:t>
              </a:r>
              <a:endParaRPr lang="en-US" sz="1200" i="1" dirty="0">
                <a:latin typeface="Arial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V="1">
              <a:off x="4876800" y="3962400"/>
              <a:ext cx="0" cy="45720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4724400" y="4114800"/>
              <a:ext cx="140359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2</a:t>
              </a:r>
              <a:endParaRPr lang="en-US" sz="1200" i="1" dirty="0">
                <a:latin typeface="Arial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V="1">
              <a:off x="4648200" y="3348038"/>
              <a:ext cx="0" cy="309562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4507841" y="3429000"/>
              <a:ext cx="140359" cy="240066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txBody>
            <a:bodyPr vert="horz" wrap="none" lIns="27432" tIns="27432" rIns="27432" bIns="27432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latin typeface="Arial"/>
                </a:rPr>
                <a:t>6</a:t>
              </a:r>
              <a:endParaRPr lang="en-US" sz="1200" i="1" dirty="0">
                <a:latin typeface="Arial"/>
              </a:endParaRPr>
            </a:p>
          </p:txBody>
        </p:sp>
      </p:grpSp>
      <p:cxnSp>
        <p:nvCxnSpPr>
          <p:cNvPr id="217" name="Straight Arrow Connector 216"/>
          <p:cNvCxnSpPr/>
          <p:nvPr/>
        </p:nvCxnSpPr>
        <p:spPr>
          <a:xfrm>
            <a:off x="990600" y="2743200"/>
            <a:ext cx="5867400" cy="0"/>
          </a:xfrm>
          <a:prstGeom prst="straightConnector1">
            <a:avLst/>
          </a:prstGeom>
          <a:ln w="9525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990600" y="5181600"/>
            <a:ext cx="5867400" cy="0"/>
          </a:xfrm>
          <a:prstGeom prst="straightConnector1">
            <a:avLst/>
          </a:prstGeom>
          <a:ln w="9525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125"/>
          <p:cNvSpPr>
            <a:spLocks noGrp="1"/>
          </p:cNvSpPr>
          <p:nvPr>
            <p:ph idx="1"/>
          </p:nvPr>
        </p:nvSpPr>
        <p:spPr>
          <a:xfrm>
            <a:off x="388620" y="457200"/>
            <a:ext cx="6995160" cy="906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00" i="1" dirty="0" smtClean="0">
                <a:latin typeface="Arial" pitchFamily="34" charset="0"/>
                <a:cs typeface="Arial" pitchFamily="34" charset="0"/>
              </a:rPr>
              <a:t>Decisions to make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Paradigm(s): Imperative, functional, object-oriented, … </a:t>
            </a:r>
            <a:r>
              <a:rPr lang="en-US" sz="13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 </a:t>
            </a:r>
            <a:r>
              <a:rPr lang="en-US" sz="13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Don’t skimp on this one!</a:t>
            </a:r>
            <a:endParaRPr lang="en-US" sz="13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Semantics: value, reference, … </a:t>
            </a:r>
            <a:r>
              <a:rPr lang="en-US" sz="13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 </a:t>
            </a:r>
            <a:r>
              <a:rPr lang="en-US" sz="13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Nor this one!</a:t>
            </a:r>
            <a:endParaRPr lang="en-US" sz="13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Pass count: parse, compile, link, fixup, …, execute</a:t>
            </a:r>
          </a:p>
          <a:p>
            <a:pPr lvl="1"/>
            <a:r>
              <a:rPr lang="en-US" sz="1300" dirty="0" smtClean="0">
                <a:latin typeface="Arial" pitchFamily="34" charset="0"/>
                <a:cs typeface="Arial" pitchFamily="34" charset="0"/>
              </a:rPr>
              <a:t>in any combo.  E.g., 2-pass parse/exec vs. 1-pass parse+exec.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AST: active (interpreter) vs. passive (visitor) (over, top)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Environments/scopes/stack frames: hash tables vs. nested maps (over, bottom)</a:t>
            </a:r>
          </a:p>
          <a:p>
            <a:pPr lvl="1"/>
            <a:r>
              <a:rPr lang="en-US" sz="1300" dirty="0" smtClean="0">
                <a:latin typeface="Arial" pitchFamily="34" charset="0"/>
                <a:cs typeface="Arial" pitchFamily="34" charset="0"/>
              </a:rPr>
              <a:t>Parse-time and run-time same structure or different?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How much do you want your interpreter to behave like Real HW?</a:t>
            </a:r>
          </a:p>
          <a:p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00" i="1" dirty="0" smtClean="0">
                <a:latin typeface="Arial" pitchFamily="34" charset="0"/>
                <a:cs typeface="Arial" pitchFamily="34" charset="0"/>
              </a:rPr>
              <a:t>Parse Time vs. Run Time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The nested symbol structure you build at parse time is similar to a runtime stack.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But any given nesting level at parse time can repeat many times at runtime – recursion.</a:t>
            </a:r>
          </a:p>
          <a:p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00" i="1" dirty="0" smtClean="0">
                <a:latin typeface="Arial" pitchFamily="34" charset="0"/>
                <a:cs typeface="Arial" pitchFamily="34" charset="0"/>
              </a:rPr>
              <a:t>Keeping Everything Straight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Duck typing vs. your language’s typing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The implementation language’s stack vs. your program’s stack</a:t>
            </a:r>
          </a:p>
          <a:p>
            <a:pPr lvl="1">
              <a:buFont typeface="Arial" pitchFamily="34" charset="0"/>
              <a:buChar char="•"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E.g., do you use the implementation language’s stack or provide your own stack?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The implementation language’s scope vs. your program’s scope</a:t>
            </a:r>
          </a:p>
          <a:p>
            <a:pPr lvl="1"/>
            <a:r>
              <a:rPr lang="en-US" sz="1300" dirty="0" smtClean="0">
                <a:latin typeface="Arial" pitchFamily="34" charset="0"/>
                <a:cs typeface="Arial" pitchFamily="34" charset="0"/>
              </a:rPr>
              <a:t>Likewise implementation’s vs. your classes, instances</a:t>
            </a:r>
          </a:p>
          <a:p>
            <a:endParaRPr lang="en-US" sz="13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00" i="1" dirty="0" smtClean="0">
                <a:latin typeface="Arial" pitchFamily="34" charset="0"/>
                <a:cs typeface="Arial" pitchFamily="34" charset="0"/>
              </a:rPr>
              <a:t>What makes it harder?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Recursion – you have to declare methods first, then inject the bodies later</a:t>
            </a:r>
          </a:p>
          <a:p>
            <a:pPr lvl="1">
              <a:buFont typeface="Arial" pitchFamily="34" charset="0"/>
              <a:buChar char="•"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Trampolines, rewrites, lookups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Multithreading – the static stack and the dynamic stack may be unrelated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Multiple inheritance – enough said :)</a:t>
            </a:r>
          </a:p>
          <a:p>
            <a:pPr>
              <a:buNone/>
            </a:pPr>
            <a:endParaRPr lang="en-US" sz="13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00" i="1" dirty="0" smtClean="0">
                <a:latin typeface="Arial" pitchFamily="34" charset="0"/>
                <a:cs typeface="Arial" pitchFamily="34" charset="0"/>
              </a:rPr>
              <a:t>Multiline REPL – how do you know when you’re done?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My cheap way: Add 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If the error is on the line after, you’re not done!</a:t>
            </a:r>
          </a:p>
          <a:p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00" i="1" dirty="0" smtClean="0">
                <a:latin typeface="Arial" pitchFamily="34" charset="0"/>
                <a:cs typeface="Arial" pitchFamily="34" charset="0"/>
              </a:rPr>
              <a:t>Keeping going after syntax errors – unwinding partial commands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Keep track of declarations and state changes, then remove them if the whole parse doesn’t succeed.</a:t>
            </a:r>
          </a:p>
          <a:p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300" i="1" dirty="0" smtClean="0">
                <a:latin typeface="Arial" pitchFamily="34" charset="0"/>
                <a:cs typeface="Arial" pitchFamily="34" charset="0"/>
              </a:rPr>
              <a:t>Error handling and reporting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Recovering gracefully from errors in your implementation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Reporting errors in the program being interpreted</a:t>
            </a:r>
          </a:p>
          <a:p>
            <a:r>
              <a:rPr lang="en-US" sz="1300" dirty="0" smtClean="0">
                <a:latin typeface="Arial" pitchFamily="34" charset="0"/>
                <a:cs typeface="Arial" pitchFamily="34" charset="0"/>
              </a:rPr>
              <a:t>How to totally confuse your users (or preferably not)</a:t>
            </a:r>
          </a:p>
          <a:p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473</Words>
  <Application>Microsoft Office PowerPoint</Application>
  <PresentationFormat>Custom</PresentationFormat>
  <Paragraphs>108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White</dc:creator>
  <cp:lastModifiedBy>Chris White</cp:lastModifiedBy>
  <cp:revision>63</cp:revision>
  <dcterms:created xsi:type="dcterms:W3CDTF">2015-09-27T18:29:39Z</dcterms:created>
  <dcterms:modified xsi:type="dcterms:W3CDTF">2015-11-05T01:31:53Z</dcterms:modified>
</cp:coreProperties>
</file>