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howGuides="1">
      <p:cViewPr varScale="1">
        <p:scale>
          <a:sx n="75" d="100"/>
          <a:sy n="75" d="100"/>
        </p:scale>
        <p:origin x="-1302" y="-102"/>
      </p:cViewPr>
      <p:guideLst>
        <p:guide orient="horz" pos="288"/>
        <p:guide orient="horz" pos="6048"/>
        <p:guide pos="288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28326-895C-44A3-8000-DF4AFB830613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3438" y="685800"/>
            <a:ext cx="2651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1FA9A-18A4-4401-BC9F-9CEB128878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6"/>
            <a:ext cx="6606540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1CC-2F78-4B2F-B8E8-67B198BD1FF0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6400" y="9144000"/>
            <a:ext cx="1813560" cy="5355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E4A1-18C3-4C55-8379-F8E79FA944F3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26242" y="537846"/>
            <a:ext cx="1311593" cy="114414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1466" y="537846"/>
            <a:ext cx="3805238" cy="114414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2BB76-53E4-4C62-A161-5E25FBEEFC4D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86F3-637F-4F51-A666-A1A305B043DF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89C0-5ADB-4B95-93A8-CF7859B7FE05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1466" y="3129281"/>
            <a:ext cx="2558415" cy="884999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9421" y="3129281"/>
            <a:ext cx="2558415" cy="884999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3D8E-50ED-4885-BC66-43519472DAC3}" type="datetime1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4248-97C8-4EE4-A333-6A3AB128EB96}" type="datetime1">
              <a:rPr lang="en-US" smtClean="0"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5289-2C34-4CE2-AA5C-7590C66602BD}" type="datetime1">
              <a:rPr lang="en-US" smtClean="0"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A986-B692-405D-BB6C-6479AE865C8B}" type="datetime1">
              <a:rPr lang="en-US" smtClean="0"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8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7EB8-843F-47AC-8CB8-EA612B9812D1}" type="datetime1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1"/>
            <a:ext cx="466344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7"/>
            <a:ext cx="466344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5FB2-C93B-499D-AAAA-031D01BAEE38}" type="datetime1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2"/>
            <a:ext cx="6995160" cy="6638079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466DD-91A3-4BF6-BD51-FD1C117005C1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6400" y="9144000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xwembedded@gmail.com" TargetMode="External"/><Relationship Id="rId2" Type="http://schemas.openxmlformats.org/officeDocument/2006/relationships/hyperlink" Target="https://www.devwrench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4038600" y="3352800"/>
            <a:ext cx="10668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7300" y="375126"/>
            <a:ext cx="5257800" cy="615474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square" lIns="27432" tIns="27432" rIns="27432" bIns="27432" rtlCol="0" anchor="ctr" anchorCtr="0">
            <a:no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Interpreters from the Trenches – </a:t>
            </a:r>
            <a:r>
              <a:rPr lang="en-US" sz="1200" i="1" dirty="0" err="1" smtClean="0">
                <a:latin typeface="Arial"/>
              </a:rPr>
              <a:t>Demosplash</a:t>
            </a:r>
            <a:r>
              <a:rPr lang="en-US" sz="1200" i="1" dirty="0" smtClean="0">
                <a:latin typeface="Arial"/>
              </a:rPr>
              <a:t> 2015 – cxw</a:t>
            </a:r>
          </a:p>
          <a:p>
            <a:pPr algn="ctr"/>
            <a:r>
              <a:rPr lang="en-US" sz="1200" i="1" dirty="0" smtClean="0">
                <a:latin typeface="Arial"/>
                <a:hlinkClick r:id="rId2"/>
              </a:rPr>
              <a:t>https://www.devwrench.com</a:t>
            </a:r>
            <a:r>
              <a:rPr lang="en-US" sz="1200" i="1" dirty="0">
                <a:latin typeface="Arial"/>
              </a:rPr>
              <a:t> </a:t>
            </a:r>
            <a:r>
              <a:rPr lang="en-US" sz="1200" i="1" dirty="0" smtClean="0">
                <a:latin typeface="Arial"/>
              </a:rPr>
              <a:t>– </a:t>
            </a:r>
            <a:r>
              <a:rPr lang="en-US" sz="1200" i="1" dirty="0" smtClean="0">
                <a:latin typeface="Arial"/>
                <a:hlinkClick r:id="rId3"/>
              </a:rPr>
              <a:t>cxwembedded@gmail.com</a:t>
            </a:r>
            <a:r>
              <a:rPr lang="en-US" sz="1200" i="1" dirty="0" smtClean="0">
                <a:latin typeface="Arial"/>
              </a:rPr>
              <a:t> </a:t>
            </a:r>
            <a:endParaRPr lang="en-US" sz="1200" i="1" dirty="0"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590800"/>
            <a:ext cx="1302536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Interpreter Pattern</a:t>
            </a:r>
            <a:endParaRPr lang="en-US" sz="1200" i="1" dirty="0"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4044" y="2590800"/>
            <a:ext cx="1017651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Visitor Pattern</a:t>
            </a:r>
            <a:endParaRPr lang="en-US" sz="1200" i="1" dirty="0"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8400" y="6781800"/>
            <a:ext cx="1522148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Nested Environments</a:t>
            </a:r>
            <a:endParaRPr lang="en-US" sz="1200" i="1" dirty="0">
              <a:latin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5400" y="36576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0200" y="3657600"/>
            <a:ext cx="762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 op y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43434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3000" y="4343400"/>
            <a:ext cx="762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return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9800" y="43434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4600" y="4343400"/>
            <a:ext cx="762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return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>
            <a:stCxn id="14" idx="0"/>
            <a:endCxn id="12" idx="2"/>
          </p:cNvCxnSpPr>
          <p:nvPr/>
        </p:nvCxnSpPr>
        <p:spPr>
          <a:xfrm flipV="1">
            <a:off x="1524000" y="3962400"/>
            <a:ext cx="457200" cy="381000"/>
          </a:xfrm>
          <a:prstGeom prst="straightConnector1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0"/>
            <a:endCxn id="12" idx="2"/>
          </p:cNvCxnSpPr>
          <p:nvPr/>
        </p:nvCxnSpPr>
        <p:spPr>
          <a:xfrm flipH="1" flipV="1">
            <a:off x="1981200" y="3962400"/>
            <a:ext cx="914400" cy="381000"/>
          </a:xfrm>
          <a:prstGeom prst="straightConnector1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981700" y="3886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91000" y="3733800"/>
            <a:ext cx="762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 op y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62600" y="48768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91000" y="4495800"/>
            <a:ext cx="762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return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53200" y="48768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>
            <a:stCxn id="25" idx="0"/>
            <a:endCxn id="23" idx="2"/>
          </p:cNvCxnSpPr>
          <p:nvPr/>
        </p:nvCxnSpPr>
        <p:spPr>
          <a:xfrm flipV="1">
            <a:off x="5715000" y="4191000"/>
            <a:ext cx="419100" cy="685800"/>
          </a:xfrm>
          <a:prstGeom prst="straightConnector1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3" idx="2"/>
          </p:cNvCxnSpPr>
          <p:nvPr/>
        </p:nvCxnSpPr>
        <p:spPr>
          <a:xfrm flipH="1" flipV="1">
            <a:off x="6134100" y="4191000"/>
            <a:ext cx="571500" cy="685800"/>
          </a:xfrm>
          <a:prstGeom prst="straightConnector1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1"/>
            <a:endCxn id="26" idx="3"/>
          </p:cNvCxnSpPr>
          <p:nvPr/>
        </p:nvCxnSpPr>
        <p:spPr>
          <a:xfrm rot="10800000">
            <a:off x="4953000" y="4648200"/>
            <a:ext cx="609600" cy="381000"/>
          </a:xfrm>
          <a:prstGeom prst="bentConnector3">
            <a:avLst>
              <a:gd name="adj1" fmla="val 50000"/>
            </a:avLst>
          </a:prstGeom>
          <a:ln w="9525">
            <a:solidFill>
              <a:srgbClr val="000000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1" idx="0"/>
            <a:endCxn id="26" idx="3"/>
          </p:cNvCxnSpPr>
          <p:nvPr/>
        </p:nvCxnSpPr>
        <p:spPr>
          <a:xfrm rot="16200000" flipV="1">
            <a:off x="5543663" y="4057537"/>
            <a:ext cx="64734" cy="1246060"/>
          </a:xfrm>
          <a:prstGeom prst="bentConnector2">
            <a:avLst/>
          </a:prstGeom>
          <a:ln w="9525">
            <a:solidFill>
              <a:srgbClr val="000000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3" idx="1"/>
            <a:endCxn id="24" idx="3"/>
          </p:cNvCxnSpPr>
          <p:nvPr/>
        </p:nvCxnSpPr>
        <p:spPr>
          <a:xfrm rot="10800000">
            <a:off x="4953000" y="3886200"/>
            <a:ext cx="1028700" cy="152400"/>
          </a:xfrm>
          <a:prstGeom prst="bentConnector3">
            <a:avLst>
              <a:gd name="adj1" fmla="val 50000"/>
            </a:avLst>
          </a:prstGeom>
          <a:ln w="9525">
            <a:solidFill>
              <a:srgbClr val="000000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66504" y="3657600"/>
            <a:ext cx="319896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r"/>
            <a:r>
              <a:rPr lang="en-US" sz="1200" i="1" dirty="0" smtClean="0">
                <a:latin typeface="Arial"/>
              </a:rPr>
              <a:t>visit</a:t>
            </a:r>
            <a:endParaRPr lang="en-US" sz="1200" i="1" dirty="0">
              <a:latin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91000" y="2971800"/>
            <a:ext cx="763927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/>
              </a:rPr>
              <a:t>Interpreter</a:t>
            </a:r>
            <a:endParaRPr lang="en-US" sz="1200" dirty="0">
              <a:latin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19382" y="2971800"/>
            <a:ext cx="355162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/>
              </a:rPr>
              <a:t>AST</a:t>
            </a:r>
            <a:endParaRPr lang="en-US" sz="1200" dirty="0">
              <a:latin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63779" y="2971800"/>
            <a:ext cx="1836785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/>
              </a:rPr>
              <a:t>AST with interpreter </a:t>
            </a:r>
            <a:r>
              <a:rPr lang="en-US" sz="1200" dirty="0" err="1" smtClean="0">
                <a:latin typeface="Arial"/>
              </a:rPr>
              <a:t>eval</a:t>
            </a:r>
            <a:r>
              <a:rPr lang="en-US" sz="1200" smtClean="0">
                <a:latin typeface="Arial"/>
              </a:rPr>
              <a:t>()</a:t>
            </a:r>
            <a:endParaRPr lang="en-US" sz="1200" dirty="0">
              <a:latin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38200" y="6400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66800" y="6400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95400" y="6400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524000" y="6400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52600" y="59436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295400" y="59436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752600" y="54864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981200" y="6400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62000" y="6324600"/>
            <a:ext cx="1524000" cy="381000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62000" y="5867400"/>
            <a:ext cx="1524000" cy="381000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62000" y="5410200"/>
            <a:ext cx="1524000" cy="381000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>
            <a:stCxn id="63" idx="2"/>
            <a:endCxn id="58" idx="0"/>
          </p:cNvCxnSpPr>
          <p:nvPr/>
        </p:nvCxnSpPr>
        <p:spPr>
          <a:xfrm>
            <a:off x="1866900" y="5715000"/>
            <a:ext cx="0" cy="228600"/>
          </a:xfrm>
          <a:prstGeom prst="straightConnector1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2"/>
            <a:endCxn id="45" idx="0"/>
          </p:cNvCxnSpPr>
          <p:nvPr/>
        </p:nvCxnSpPr>
        <p:spPr>
          <a:xfrm>
            <a:off x="1409700" y="6172200"/>
            <a:ext cx="0" cy="228600"/>
          </a:xfrm>
          <a:prstGeom prst="straightConnector1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9" idx="3"/>
            <a:endCxn id="68" idx="3"/>
          </p:cNvCxnSpPr>
          <p:nvPr/>
        </p:nvCxnSpPr>
        <p:spPr>
          <a:xfrm>
            <a:off x="2286000" y="5600700"/>
            <a:ext cx="12700" cy="457200"/>
          </a:xfrm>
          <a:prstGeom prst="bentConnector3">
            <a:avLst>
              <a:gd name="adj1" fmla="val 1800000"/>
            </a:avLst>
          </a:prstGeom>
          <a:ln w="9525">
            <a:solidFill>
              <a:srgbClr val="000000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8" idx="1"/>
            <a:endCxn id="67" idx="1"/>
          </p:cNvCxnSpPr>
          <p:nvPr/>
        </p:nvCxnSpPr>
        <p:spPr>
          <a:xfrm rot="10800000" flipV="1">
            <a:off x="762000" y="6057900"/>
            <a:ext cx="12700" cy="457200"/>
          </a:xfrm>
          <a:prstGeom prst="bentConnector3">
            <a:avLst>
              <a:gd name="adj1" fmla="val 1800000"/>
            </a:avLst>
          </a:prstGeom>
          <a:ln w="9525">
            <a:solidFill>
              <a:srgbClr val="000000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38200" y="54864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Straight Arrow Connector 64"/>
          <p:cNvCxnSpPr>
            <a:stCxn id="64" idx="2"/>
            <a:endCxn id="43" idx="0"/>
          </p:cNvCxnSpPr>
          <p:nvPr/>
        </p:nvCxnSpPr>
        <p:spPr>
          <a:xfrm>
            <a:off x="952500" y="5715000"/>
            <a:ext cx="0" cy="685800"/>
          </a:xfrm>
          <a:prstGeom prst="straightConnector1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525415" y="7162800"/>
            <a:ext cx="844982" cy="1752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class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595830" y="8001000"/>
            <a:ext cx="704152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bat_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595830" y="8458200"/>
            <a:ext cx="704152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me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57942" y="7162800"/>
            <a:ext cx="844982" cy="1752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outer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328357" y="8001000"/>
            <a:ext cx="704152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foo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28357" y="8458200"/>
            <a:ext cx="704152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bar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95830" y="7543800"/>
            <a:ext cx="704152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parent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328357" y="7543800"/>
            <a:ext cx="704152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parent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54" name="Straight Arrow Connector 53"/>
          <p:cNvCxnSpPr>
            <a:stCxn id="52" idx="1"/>
            <a:endCxn id="49" idx="3"/>
          </p:cNvCxnSpPr>
          <p:nvPr/>
        </p:nvCxnSpPr>
        <p:spPr>
          <a:xfrm rot="10800000" flipV="1">
            <a:off x="3102924" y="7696200"/>
            <a:ext cx="492906" cy="342900"/>
          </a:xfrm>
          <a:prstGeom prst="bentConnector3">
            <a:avLst>
              <a:gd name="adj1" fmla="val 50000"/>
            </a:avLst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Isosceles Triangle 54"/>
          <p:cNvSpPr/>
          <p:nvPr/>
        </p:nvSpPr>
        <p:spPr>
          <a:xfrm flipV="1">
            <a:off x="1904070" y="7922856"/>
            <a:ext cx="142627" cy="154344"/>
          </a:xfrm>
          <a:prstGeom prst="triangle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itchFamily="34" charset="0"/>
            </a:endParaRPr>
          </a:p>
        </p:txBody>
      </p:sp>
      <p:cxnSp>
        <p:nvCxnSpPr>
          <p:cNvPr id="56" name="Elbow Connector 55"/>
          <p:cNvCxnSpPr>
            <a:stCxn id="53" idx="1"/>
            <a:endCxn id="55" idx="3"/>
          </p:cNvCxnSpPr>
          <p:nvPr/>
        </p:nvCxnSpPr>
        <p:spPr>
          <a:xfrm rot="10800000" flipV="1">
            <a:off x="1975383" y="7696200"/>
            <a:ext cx="352974" cy="226656"/>
          </a:xfrm>
          <a:prstGeom prst="bentConnector2">
            <a:avLst/>
          </a:prstGeom>
          <a:ln w="9525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792888" y="7162800"/>
            <a:ext cx="844982" cy="1752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member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863303" y="8001000"/>
            <a:ext cx="704152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baz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863303" y="8458200"/>
            <a:ext cx="704152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quux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863303" y="7543800"/>
            <a:ext cx="704152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parent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78" name="Straight Arrow Connector 53"/>
          <p:cNvCxnSpPr>
            <a:stCxn id="77" idx="1"/>
            <a:endCxn id="46" idx="3"/>
          </p:cNvCxnSpPr>
          <p:nvPr/>
        </p:nvCxnSpPr>
        <p:spPr>
          <a:xfrm rot="10800000" flipV="1">
            <a:off x="4370397" y="7696200"/>
            <a:ext cx="492906" cy="342900"/>
          </a:xfrm>
          <a:prstGeom prst="bentConnector3">
            <a:avLst>
              <a:gd name="adj1" fmla="val 50000"/>
            </a:avLst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2" idx="0"/>
          </p:cNvCxnSpPr>
          <p:nvPr/>
        </p:nvCxnSpPr>
        <p:spPr>
          <a:xfrm flipV="1">
            <a:off x="1981200" y="3352800"/>
            <a:ext cx="0" cy="304800"/>
          </a:xfrm>
          <a:prstGeom prst="straightConnector1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537568" y="4038600"/>
            <a:ext cx="140359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4</a:t>
            </a:r>
            <a:endParaRPr lang="en-US" sz="1200" i="1" dirty="0">
              <a:latin typeface="Aria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90800" y="4038600"/>
            <a:ext cx="140359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2</a:t>
            </a:r>
            <a:endParaRPr lang="en-US" sz="1200" i="1" dirty="0">
              <a:latin typeface="Arial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981200" y="3429000"/>
            <a:ext cx="140359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6</a:t>
            </a:r>
            <a:endParaRPr lang="en-US" sz="1200" i="1" dirty="0">
              <a:latin typeface="Arial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199060" y="4712934"/>
            <a:ext cx="0" cy="0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 </a:t>
            </a:r>
            <a:endParaRPr lang="en-US" sz="1200" i="1" dirty="0">
              <a:latin typeface="Arial"/>
            </a:endParaRPr>
          </a:p>
        </p:txBody>
      </p:sp>
      <p:cxnSp>
        <p:nvCxnSpPr>
          <p:cNvPr id="93" name="Elbow Connector 92"/>
          <p:cNvCxnSpPr>
            <a:stCxn id="27" idx="1"/>
            <a:endCxn id="91" idx="2"/>
          </p:cNvCxnSpPr>
          <p:nvPr/>
        </p:nvCxnSpPr>
        <p:spPr>
          <a:xfrm rot="10800000">
            <a:off x="6199060" y="4712934"/>
            <a:ext cx="354140" cy="316266"/>
          </a:xfrm>
          <a:prstGeom prst="bentConnector2">
            <a:avLst/>
          </a:prstGeom>
          <a:ln w="952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4419600" y="4038600"/>
            <a:ext cx="0" cy="457200"/>
          </a:xfrm>
          <a:prstGeom prst="straightConnector1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67200" y="4191000"/>
            <a:ext cx="140359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4</a:t>
            </a:r>
            <a:endParaRPr lang="en-US" sz="1200" i="1" dirty="0">
              <a:latin typeface="Arial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4800600" y="4038600"/>
            <a:ext cx="0" cy="457200"/>
          </a:xfrm>
          <a:prstGeom prst="straightConnector1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648200" y="4191000"/>
            <a:ext cx="140359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2</a:t>
            </a:r>
            <a:endParaRPr lang="en-US" sz="1200" i="1" dirty="0">
              <a:latin typeface="Arial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572000" y="3424238"/>
            <a:ext cx="0" cy="309562"/>
          </a:xfrm>
          <a:prstGeom prst="straightConnector1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431641" y="3505200"/>
            <a:ext cx="140359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6</a:t>
            </a:r>
            <a:endParaRPr lang="en-US" sz="1200" i="1" dirty="0">
              <a:latin typeface="Aria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7200" y="1568136"/>
            <a:ext cx="4524572" cy="794064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t" anchorCtr="0">
            <a:spAutoFit/>
          </a:bodyPr>
          <a:lstStyle/>
          <a:p>
            <a:r>
              <a:rPr lang="en-US" sz="1200" dirty="0" smtClean="0">
                <a:latin typeface="Arial"/>
              </a:rPr>
              <a:t>Decisions to make: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Arial"/>
              </a:rPr>
              <a:t>2-pass (parse/exec) vs. </a:t>
            </a:r>
            <a:r>
              <a:rPr lang="en-US" sz="1200" dirty="0" smtClean="0">
                <a:latin typeface="Arial"/>
              </a:rPr>
              <a:t>1-pass (exec while parsing)</a:t>
            </a:r>
            <a:endParaRPr lang="en-US" sz="1200" dirty="0" smtClean="0">
              <a:latin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Arial"/>
              </a:rPr>
              <a:t>AST: active (</a:t>
            </a:r>
            <a:r>
              <a:rPr lang="en-US" sz="1200" dirty="0" err="1" smtClean="0">
                <a:latin typeface="Arial"/>
              </a:rPr>
              <a:t>intepreter</a:t>
            </a:r>
            <a:r>
              <a:rPr lang="en-US" sz="1200" dirty="0" smtClean="0">
                <a:latin typeface="Arial"/>
              </a:rPr>
              <a:t>) vs. passive (visitor)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Arial"/>
              </a:rPr>
              <a:t>Environments/scopes/stack frames: hash tables vs. nested maps</a:t>
            </a:r>
            <a:endParaRPr lang="en-US" sz="1200" dirty="0">
              <a:latin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7883" y="854535"/>
            <a:ext cx="6075317" cy="609398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r>
              <a:rPr lang="en-US" sz="1200" dirty="0" smtClean="0">
                <a:latin typeface="Arial Narrow" pitchFamily="34" charset="0"/>
              </a:rPr>
              <a:t>Parser example (</a:t>
            </a:r>
            <a:r>
              <a:rPr lang="en-US" sz="1200" dirty="0" err="1" smtClean="0">
                <a:latin typeface="Arial Narrow" pitchFamily="34" charset="0"/>
              </a:rPr>
              <a:t>pyparsing</a:t>
            </a:r>
            <a:r>
              <a:rPr lang="en-US" sz="1200" dirty="0" smtClean="0">
                <a:latin typeface="Arial Narrow" pitchFamily="34" charset="0"/>
              </a:rPr>
              <a:t>): (Word(alphas) + “/” + Word(alphas)).</a:t>
            </a:r>
            <a:r>
              <a:rPr lang="en-US" sz="1200" dirty="0" err="1" smtClean="0">
                <a:latin typeface="Arial Narrow" pitchFamily="34" charset="0"/>
              </a:rPr>
              <a:t>parseString</a:t>
            </a:r>
            <a:r>
              <a:rPr lang="en-US" sz="1200" dirty="0" smtClean="0">
                <a:latin typeface="Arial Narrow" pitchFamily="34" charset="0"/>
              </a:rPr>
              <a:t>(“42/1337”) =&gt; [‘42’, ‘/’, ‘1337’]</a:t>
            </a:r>
          </a:p>
          <a:p>
            <a:r>
              <a:rPr lang="en-US" sz="1200" dirty="0" smtClean="0">
                <a:latin typeface="Arial Narrow" pitchFamily="34" charset="0"/>
              </a:rPr>
              <a:t>So what do you do with that array once you have it</a:t>
            </a:r>
            <a:r>
              <a:rPr lang="en-US" sz="1200" dirty="0" smtClean="0">
                <a:latin typeface="Arial Narrow" pitchFamily="34" charset="0"/>
              </a:rPr>
              <a:t>?</a:t>
            </a:r>
          </a:p>
          <a:p>
            <a:r>
              <a:rPr lang="en-US" sz="1200" dirty="0" smtClean="0">
                <a:latin typeface="Arial Narrow" pitchFamily="34" charset="0"/>
              </a:rPr>
              <a:t>In a compiler, the Abstract Syntax Tree is just a step on the way.  In an </a:t>
            </a:r>
            <a:r>
              <a:rPr lang="en-US" sz="1200" dirty="0" err="1" smtClean="0">
                <a:latin typeface="Arial Narrow" pitchFamily="34" charset="0"/>
              </a:rPr>
              <a:t>intepreter</a:t>
            </a:r>
            <a:r>
              <a:rPr lang="en-US" sz="1200" dirty="0" smtClean="0">
                <a:latin typeface="Arial Narrow" pitchFamily="34" charset="0"/>
              </a:rPr>
              <a:t>, the AST is the whole deal.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095070" y="7162800"/>
            <a:ext cx="844982" cy="2209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recurse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165485" y="8001000"/>
            <a:ext cx="704152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baz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165485" y="8458200"/>
            <a:ext cx="704152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quux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165485" y="7543800"/>
            <a:ext cx="704152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dynamic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90" name="Straight Arrow Connector 53"/>
          <p:cNvCxnSpPr>
            <a:stCxn id="89" idx="1"/>
            <a:endCxn id="70" idx="3"/>
          </p:cNvCxnSpPr>
          <p:nvPr/>
        </p:nvCxnSpPr>
        <p:spPr>
          <a:xfrm rot="10800000" flipV="1">
            <a:off x="5637871" y="7696200"/>
            <a:ext cx="527615" cy="342900"/>
          </a:xfrm>
          <a:prstGeom prst="bentConnector3">
            <a:avLst>
              <a:gd name="adj1" fmla="val 50000"/>
            </a:avLst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6165485" y="8915400"/>
            <a:ext cx="704152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static</a:t>
            </a:r>
            <a:endParaRPr lang="en-US" sz="16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101" name="Straight Arrow Connector 53"/>
          <p:cNvCxnSpPr>
            <a:stCxn id="94" idx="1"/>
            <a:endCxn id="46" idx="2"/>
          </p:cNvCxnSpPr>
          <p:nvPr/>
        </p:nvCxnSpPr>
        <p:spPr>
          <a:xfrm rot="10800000">
            <a:off x="3947907" y="8915400"/>
            <a:ext cx="2217579" cy="152400"/>
          </a:xfrm>
          <a:prstGeom prst="bentConnector2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07170" y="4953000"/>
            <a:ext cx="1231812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Two ways to do it</a:t>
            </a:r>
            <a:endParaRPr lang="en-US" sz="1200" i="1" dirty="0">
              <a:latin typeface="Aria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667000" y="5638800"/>
            <a:ext cx="985141" cy="424732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/>
              </a:rPr>
              <a:t>Hash buckets</a:t>
            </a:r>
          </a:p>
          <a:p>
            <a:pPr algn="ctr"/>
            <a:r>
              <a:rPr lang="en-US" sz="1200" dirty="0" smtClean="0">
                <a:latin typeface="Arial"/>
              </a:rPr>
              <a:t>Nested maps</a:t>
            </a:r>
            <a:endParaRPr lang="en-US" sz="1200" dirty="0">
              <a:latin typeface="Arial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2648437" y="5686683"/>
            <a:ext cx="0" cy="152400"/>
          </a:xfrm>
          <a:prstGeom prst="straightConnector1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16200000">
            <a:off x="3762863" y="5883533"/>
            <a:ext cx="0" cy="152400"/>
          </a:xfrm>
          <a:prstGeom prst="straightConnector1">
            <a:avLst/>
          </a:prstGeom>
          <a:ln w="9525">
            <a:solidFill>
              <a:srgbClr val="000000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Slide Number Placeholder 10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1524000"/>
            <a:ext cx="1956561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Keeping Everything Straight</a:t>
            </a:r>
            <a:endParaRPr lang="en-US" sz="1200" i="1" dirty="0"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2311" y="2678466"/>
            <a:ext cx="3750771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Multiline REPL – how do you know when you’re done?</a:t>
            </a:r>
            <a:endParaRPr lang="en-US" sz="1200" i="1" dirty="0"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3497" y="3429000"/>
            <a:ext cx="4428393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Keeping going after syntax errors – unwinding partial commands</a:t>
            </a:r>
            <a:endParaRPr lang="en-US" sz="1200" i="1" dirty="0"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2311" y="2918532"/>
            <a:ext cx="4831451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t" anchorCtr="0">
            <a:spAutoFit/>
          </a:bodyPr>
          <a:lstStyle/>
          <a:p>
            <a:r>
              <a:rPr lang="en-US" sz="1200" dirty="0" smtClean="0">
                <a:latin typeface="Arial"/>
              </a:rPr>
              <a:t>My cheap way: Add \n .  If the error is on the line after, you’re not done!</a:t>
            </a:r>
            <a:endParaRPr lang="en-US" sz="1200" dirty="0"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4070" y="3669066"/>
            <a:ext cx="4827540" cy="424732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t" anchorCtr="0">
            <a:spAutoFit/>
          </a:bodyPr>
          <a:lstStyle/>
          <a:p>
            <a:r>
              <a:rPr lang="en-US" sz="1200" dirty="0" smtClean="0">
                <a:latin typeface="Arial"/>
              </a:rPr>
              <a:t>Keep track of declarations and state changes, then remove them if the</a:t>
            </a:r>
          </a:p>
          <a:p>
            <a:r>
              <a:rPr lang="en-US" sz="1200" dirty="0" smtClean="0">
                <a:latin typeface="Arial"/>
              </a:rPr>
              <a:t>whole parse doesn’t succeed.</a:t>
            </a:r>
            <a:endParaRPr lang="en-US" sz="1200" dirty="0"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9270" y="1764066"/>
            <a:ext cx="4389215" cy="609398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t" anchorCtr="0">
            <a:spAutoFit/>
          </a:bodyPr>
          <a:lstStyle/>
          <a:p>
            <a:r>
              <a:rPr lang="en-US" sz="1200" dirty="0" smtClean="0">
                <a:latin typeface="Arial"/>
              </a:rPr>
              <a:t>Duck typing vs. your language’s typing</a:t>
            </a:r>
          </a:p>
          <a:p>
            <a:r>
              <a:rPr lang="en-US" sz="1200" dirty="0" smtClean="0">
                <a:latin typeface="Arial"/>
              </a:rPr>
              <a:t>The implementation language’s stack vs. your program’s stack</a:t>
            </a:r>
          </a:p>
          <a:p>
            <a:r>
              <a:rPr lang="en-US" sz="1200" dirty="0" smtClean="0">
                <a:latin typeface="Arial"/>
              </a:rPr>
              <a:t>The implementation language’s </a:t>
            </a:r>
            <a:r>
              <a:rPr lang="en-US" sz="1200" dirty="0" smtClean="0">
                <a:latin typeface="Arial"/>
              </a:rPr>
              <a:t>scope vs</a:t>
            </a:r>
            <a:r>
              <a:rPr lang="en-US" sz="1200" dirty="0" smtClean="0">
                <a:latin typeface="Arial"/>
              </a:rPr>
              <a:t>. your program’s </a:t>
            </a:r>
            <a:r>
              <a:rPr lang="en-US" sz="1200" dirty="0" smtClean="0">
                <a:latin typeface="Arial"/>
              </a:rPr>
              <a:t>scope</a:t>
            </a:r>
            <a:endParaRPr lang="en-US" sz="1200" dirty="0">
              <a:latin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277</Words>
  <Application>Microsoft Office PowerPoint</Application>
  <PresentationFormat>Custom</PresentationFormat>
  <Paragraphs>74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White</dc:creator>
  <cp:lastModifiedBy>Chris White</cp:lastModifiedBy>
  <cp:revision>31</cp:revision>
  <dcterms:created xsi:type="dcterms:W3CDTF">2015-09-27T18:29:39Z</dcterms:created>
  <dcterms:modified xsi:type="dcterms:W3CDTF">2015-10-26T01:33:14Z</dcterms:modified>
</cp:coreProperties>
</file>